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6" r:id="rId2"/>
    <p:sldId id="337" r:id="rId3"/>
    <p:sldId id="356" r:id="rId4"/>
    <p:sldId id="392" r:id="rId5"/>
    <p:sldId id="395" r:id="rId6"/>
    <p:sldId id="401" r:id="rId7"/>
    <p:sldId id="398" r:id="rId8"/>
    <p:sldId id="402" r:id="rId9"/>
    <p:sldId id="399" r:id="rId10"/>
    <p:sldId id="350" r:id="rId11"/>
    <p:sldId id="339" r:id="rId12"/>
    <p:sldId id="352" r:id="rId13"/>
    <p:sldId id="357" r:id="rId14"/>
    <p:sldId id="358" r:id="rId15"/>
    <p:sldId id="349" r:id="rId16"/>
    <p:sldId id="391" r:id="rId17"/>
    <p:sldId id="404" r:id="rId18"/>
    <p:sldId id="405" r:id="rId19"/>
    <p:sldId id="418" r:id="rId20"/>
    <p:sldId id="411" r:id="rId21"/>
    <p:sldId id="413" r:id="rId22"/>
    <p:sldId id="422" r:id="rId23"/>
    <p:sldId id="408" r:id="rId24"/>
    <p:sldId id="409" r:id="rId25"/>
    <p:sldId id="410" r:id="rId26"/>
    <p:sldId id="416" r:id="rId27"/>
    <p:sldId id="432" r:id="rId28"/>
    <p:sldId id="434" r:id="rId29"/>
    <p:sldId id="372" r:id="rId30"/>
    <p:sldId id="433" r:id="rId31"/>
    <p:sldId id="436" r:id="rId32"/>
    <p:sldId id="435" r:id="rId33"/>
    <p:sldId id="437" r:id="rId34"/>
    <p:sldId id="380" r:id="rId35"/>
    <p:sldId id="378" r:id="rId36"/>
    <p:sldId id="381" r:id="rId37"/>
    <p:sldId id="373" r:id="rId38"/>
    <p:sldId id="424" r:id="rId39"/>
    <p:sldId id="386" r:id="rId40"/>
    <p:sldId id="425" r:id="rId41"/>
    <p:sldId id="387" r:id="rId42"/>
    <p:sldId id="389" r:id="rId43"/>
    <p:sldId id="428" r:id="rId44"/>
    <p:sldId id="429" r:id="rId45"/>
    <p:sldId id="430" r:id="rId46"/>
    <p:sldId id="431" r:id="rId47"/>
    <p:sldId id="338" r:id="rId48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F9751"/>
    <a:srgbClr val="7F7F7F"/>
    <a:srgbClr val="1F497D"/>
    <a:srgbClr val="696969"/>
    <a:srgbClr val="B2B2B2"/>
    <a:srgbClr val="FFFF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 autoAdjust="0"/>
    <p:restoredTop sz="94041" autoAdjust="0"/>
  </p:normalViewPr>
  <p:slideViewPr>
    <p:cSldViewPr snapToGrid="0">
      <p:cViewPr varScale="1">
        <p:scale>
          <a:sx n="70" d="100"/>
          <a:sy n="70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E1E03-2D23-449B-8616-C14EE678BC82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EF88-292B-4FD5-8834-A1687B7D05A1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AE5B-885A-4E70-81C1-2BD9B9F994F9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BB73-B78F-45DD-BF06-7B90B73175E1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5114-5D7D-4AF6-9746-6B0DDD3425A9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151B-80B0-4BD5-BC65-DEFB5EDEADBA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BD7F-8C17-4B89-99E5-0D3D10127432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81A7-652E-40C7-A902-F6437C6A621D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7B010-949B-4A93-B10D-CED45F8A8D5C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FA54-26AC-4D19-BB51-46115E534C24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B8ECB-C1E4-4080-8F08-1C300240A8B7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3474D1-9081-497D-8274-ABA530FB002C}" type="datetimeFigureOut">
              <a:rPr lang="hr-HR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83913" y="1401200"/>
            <a:ext cx="8686160" cy="3873731"/>
          </a:xfrm>
        </p:spPr>
        <p:txBody>
          <a:bodyPr>
            <a:normAutofit fontScale="92500" lnSpcReduction="20000"/>
          </a:bodyPr>
          <a:lstStyle/>
          <a:p>
            <a:endParaRPr lang="hr-HR" dirty="0" smtClean="0">
              <a:solidFill>
                <a:schemeClr val="bg1"/>
              </a:solidFill>
            </a:endParaRPr>
          </a:p>
          <a:p>
            <a:r>
              <a:rPr lang="hr-HR" dirty="0" smtClean="0">
                <a:solidFill>
                  <a:schemeClr val="bg1"/>
                </a:solidFill>
              </a:rPr>
              <a:t>Jačanje inspekcije zaštite okoliša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radi učinkovite kontrole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praćenja kakvoće zraka i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sustava trgovanja emisijskim jedinicama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stakleničkih plinova,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kako bi se postigla bolja kvaliteta zraka </a:t>
            </a:r>
          </a:p>
          <a:p>
            <a:r>
              <a:rPr lang="hr-HR" dirty="0" smtClean="0">
                <a:solidFill>
                  <a:schemeClr val="bg1"/>
                </a:solidFill>
              </a:rPr>
              <a:t>u Republici Hrvatskoj</a:t>
            </a: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Podaci o mrežama i postajama (metapodaci)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Podaci o mrežama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informacije o mrežama za </a:t>
            </a:r>
            <a:r>
              <a:rPr lang="hr-HR" sz="2000" dirty="0" smtClean="0">
                <a:solidFill>
                  <a:srgbClr val="0070C0"/>
                </a:solidFill>
              </a:rPr>
              <a:t>praćenje kvalitete </a:t>
            </a:r>
            <a:r>
              <a:rPr lang="hr-HR" sz="2000" dirty="0">
                <a:solidFill>
                  <a:srgbClr val="0070C0"/>
                </a:solidFill>
              </a:rPr>
              <a:t>zraka (naziv, kratica, tip mreže, tijelo odgovorno za </a:t>
            </a:r>
            <a:r>
              <a:rPr lang="hr-HR" sz="2000" dirty="0" smtClean="0">
                <a:solidFill>
                  <a:srgbClr val="0070C0"/>
                </a:solidFill>
              </a:rPr>
              <a:t>upravljanje, ime odgovorne osobe, adresa, telefon fax, e-mail, te obavijest o </a:t>
            </a:r>
            <a:r>
              <a:rPr lang="hr-HR" sz="2000" dirty="0">
                <a:solidFill>
                  <a:srgbClr val="0070C0"/>
                </a:solidFill>
              </a:rPr>
              <a:t>vremenu),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hr-HR" sz="2400" b="1" dirty="0" smtClean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Podaci o postajama</a:t>
            </a:r>
            <a:endParaRPr lang="hr-HR" sz="2400" b="1" dirty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mjernim </a:t>
            </a:r>
            <a:r>
              <a:rPr lang="hr-HR" sz="2000" dirty="0">
                <a:solidFill>
                  <a:srgbClr val="0070C0"/>
                </a:solidFill>
              </a:rPr>
              <a:t>mjestima uzimanja uzoraka i opsegu mjerenja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vremenu </a:t>
            </a:r>
            <a:r>
              <a:rPr lang="hr-HR" sz="2000" dirty="0">
                <a:solidFill>
                  <a:srgbClr val="0070C0"/>
                </a:solidFill>
              </a:rPr>
              <a:t>i načinu uzimanja uzoraka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korištenim </a:t>
            </a:r>
            <a:r>
              <a:rPr lang="hr-HR" sz="2000" dirty="0">
                <a:solidFill>
                  <a:srgbClr val="0070C0"/>
                </a:solidFill>
              </a:rPr>
              <a:t>metodama mjerenja i mjernoj </a:t>
            </a:r>
            <a:r>
              <a:rPr lang="hr-HR" sz="2000" dirty="0" smtClean="0">
                <a:solidFill>
                  <a:srgbClr val="0070C0"/>
                </a:solidFill>
              </a:rPr>
              <a:t>opremi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9410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Podaci o mrežama </a:t>
            </a:r>
            <a:r>
              <a:rPr lang="pl-PL" sz="2400" b="1" dirty="0" smtClean="0">
                <a:solidFill>
                  <a:schemeClr val="tx2"/>
                </a:solidFill>
              </a:rPr>
              <a:t>za </a:t>
            </a:r>
            <a:r>
              <a:rPr lang="pl-PL" sz="2400" b="1" dirty="0">
                <a:solidFill>
                  <a:schemeClr val="tx2"/>
                </a:solidFill>
              </a:rPr>
              <a:t>praćenje kvalitete </a:t>
            </a:r>
            <a:r>
              <a:rPr lang="pl-PL" sz="2400" b="1" dirty="0" smtClean="0">
                <a:solidFill>
                  <a:schemeClr val="tx2"/>
                </a:solidFill>
              </a:rPr>
              <a:t>zraka (metapodaci) 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BA" sz="2000" dirty="0" smtClean="0">
                <a:solidFill>
                  <a:srgbClr val="0070C0"/>
                </a:solidFill>
              </a:rPr>
              <a:t>n</a:t>
            </a:r>
            <a:r>
              <a:rPr lang="pt-BR" sz="2000" dirty="0" smtClean="0">
                <a:solidFill>
                  <a:srgbClr val="0070C0"/>
                </a:solidFill>
              </a:rPr>
              <a:t>aziv</a:t>
            </a:r>
            <a:r>
              <a:rPr lang="hr-BA" sz="2000" dirty="0" smtClean="0">
                <a:solidFill>
                  <a:srgbClr val="0070C0"/>
                </a:solidFill>
              </a:rPr>
              <a:t>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000" dirty="0" smtClean="0">
                <a:solidFill>
                  <a:srgbClr val="0070C0"/>
                </a:solidFill>
              </a:rPr>
              <a:t>kratica,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000" dirty="0" smtClean="0">
                <a:solidFill>
                  <a:srgbClr val="0070C0"/>
                </a:solidFill>
              </a:rPr>
              <a:t>tip </a:t>
            </a:r>
            <a:r>
              <a:rPr lang="pt-BR" sz="2000" dirty="0">
                <a:solidFill>
                  <a:srgbClr val="0070C0"/>
                </a:solidFill>
              </a:rPr>
              <a:t>mreže</a:t>
            </a:r>
            <a:r>
              <a:rPr lang="pt-BR" sz="2000" dirty="0" smtClean="0">
                <a:solidFill>
                  <a:srgbClr val="0070C0"/>
                </a:solidFill>
              </a:rPr>
              <a:t>,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000" dirty="0" smtClean="0">
                <a:solidFill>
                  <a:srgbClr val="0070C0"/>
                </a:solidFill>
              </a:rPr>
              <a:t>tijelo </a:t>
            </a:r>
            <a:r>
              <a:rPr lang="pt-BR" sz="2000" dirty="0">
                <a:solidFill>
                  <a:srgbClr val="0070C0"/>
                </a:solidFill>
              </a:rPr>
              <a:t>odgovorno za upravljanje</a:t>
            </a:r>
            <a:r>
              <a:rPr lang="pt-BR" sz="2000" dirty="0" smtClean="0">
                <a:solidFill>
                  <a:srgbClr val="0070C0"/>
                </a:solidFill>
              </a:rPr>
              <a:t>,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000" dirty="0" smtClean="0">
                <a:solidFill>
                  <a:srgbClr val="0070C0"/>
                </a:solidFill>
              </a:rPr>
              <a:t>ime </a:t>
            </a:r>
            <a:r>
              <a:rPr lang="pt-BR" sz="2000" dirty="0">
                <a:solidFill>
                  <a:srgbClr val="0070C0"/>
                </a:solidFill>
              </a:rPr>
              <a:t>odgovorne osobe</a:t>
            </a:r>
            <a:r>
              <a:rPr lang="pt-BR" sz="2000" dirty="0" smtClean="0">
                <a:solidFill>
                  <a:srgbClr val="0070C0"/>
                </a:solidFill>
              </a:rPr>
              <a:t>,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000" dirty="0" smtClean="0">
                <a:solidFill>
                  <a:srgbClr val="0070C0"/>
                </a:solidFill>
              </a:rPr>
              <a:t>adresa,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000" dirty="0" smtClean="0">
                <a:solidFill>
                  <a:srgbClr val="0070C0"/>
                </a:solidFill>
              </a:rPr>
              <a:t>telefon</a:t>
            </a:r>
            <a:r>
              <a:rPr lang="hr-BA" sz="2000" dirty="0" smtClean="0">
                <a:solidFill>
                  <a:srgbClr val="0070C0"/>
                </a:solidFill>
              </a:rPr>
              <a:t>,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>
                <a:solidFill>
                  <a:srgbClr val="0070C0"/>
                </a:solidFill>
              </a:rPr>
              <a:t>fax, e-mail</a:t>
            </a:r>
            <a:r>
              <a:rPr lang="pt-BR" sz="2000" dirty="0" smtClean="0">
                <a:solidFill>
                  <a:srgbClr val="0070C0"/>
                </a:solidFill>
              </a:rPr>
              <a:t>,</a:t>
            </a:r>
            <a:endParaRPr lang="hr-BA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t-BR" sz="2000" dirty="0" smtClean="0">
                <a:solidFill>
                  <a:srgbClr val="0070C0"/>
                </a:solidFill>
              </a:rPr>
              <a:t>te </a:t>
            </a:r>
            <a:r>
              <a:rPr lang="pt-BR" sz="2000" dirty="0">
                <a:solidFill>
                  <a:srgbClr val="0070C0"/>
                </a:solidFill>
              </a:rPr>
              <a:t>obavijest o </a:t>
            </a:r>
            <a:r>
              <a:rPr lang="pt-BR" sz="2000" dirty="0" smtClean="0">
                <a:solidFill>
                  <a:srgbClr val="0070C0"/>
                </a:solidFill>
              </a:rPr>
              <a:t>vremenu </a:t>
            </a:r>
            <a:endParaRPr lang="pt-B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39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2" name="Content Placeholder 8"/>
          <p:cNvSpPr>
            <a:spLocks/>
          </p:cNvSpPr>
          <p:nvPr/>
        </p:nvSpPr>
        <p:spPr bwMode="auto">
          <a:xfrm>
            <a:off x="457200" y="1477857"/>
            <a:ext cx="8362950" cy="129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Primjer tablice sa podacima o mreži za praćenje kvalitete zraka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Državna mreža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39437"/>
              </p:ext>
            </p:extLst>
          </p:nvPr>
        </p:nvGraphicFramePr>
        <p:xfrm>
          <a:off x="1400546" y="2851876"/>
          <a:ext cx="6074454" cy="33244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61436">
                  <a:extLst>
                    <a:ext uri="{9D8B030D-6E8A-4147-A177-3AD203B41FA5}">
                      <a16:colId xmlns:a16="http://schemas.microsoft.com/office/drawing/2014/main" xmlns="" val="2252198807"/>
                    </a:ext>
                  </a:extLst>
                </a:gridCol>
                <a:gridCol w="4913018">
                  <a:extLst>
                    <a:ext uri="{9D8B030D-6E8A-4147-A177-3AD203B41FA5}">
                      <a16:colId xmlns:a16="http://schemas.microsoft.com/office/drawing/2014/main" xmlns="" val="2835934427"/>
                    </a:ext>
                  </a:extLst>
                </a:gridCol>
              </a:tblGrid>
              <a:tr h="212234">
                <a:tc gridSpan="2">
                  <a:txBody>
                    <a:bodyPr/>
                    <a:lstStyle/>
                    <a:p>
                      <a:pPr marR="345440" algn="ctr"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PODACI O MREŽI ZA PRAĆENJE KVALITETE ZRAKA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016564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Naziv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Državna mreža za trajno praćenje kvalitete zraka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96896061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Kratica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RH01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65371309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Tip mreže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državna mreža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54754053"/>
                  </a:ext>
                </a:extLst>
              </a:tr>
              <a:tr h="424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Tijelo odgovorno za upravljanje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DRŽAVNI HIDROMETEOROLOŠKI ZAVOD, GRIČ 3 , GRAD ZAGREB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34362178"/>
                  </a:ext>
                </a:extLst>
              </a:tr>
              <a:tr h="3531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Ime odgovorne osobe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Lukša Kraljević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81503304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Adresa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Grič 3, lbl_grad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59781697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Telefon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01/4565685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07412482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Fax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 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03287065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e-mail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kraljevic@cirus.dhz.hr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71344261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Internet adresa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 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89986604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Vremenska zona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UTC+01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49642391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Aktivna od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11.02.2003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92974397"/>
                  </a:ext>
                </a:extLst>
              </a:tr>
              <a:tr h="212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Aktivna do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dirty="0">
                          <a:effectLst/>
                        </a:rPr>
                        <a:t> 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2809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285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Podaci o postajama </a:t>
            </a:r>
            <a:r>
              <a:rPr lang="hr-HR" sz="2400" b="1" dirty="0">
                <a:solidFill>
                  <a:schemeClr val="tx2"/>
                </a:solidFill>
              </a:rPr>
              <a:t>za praćenje kvalitete zraka (metapodaci</a:t>
            </a:r>
            <a:r>
              <a:rPr lang="hr-HR" sz="2400" b="1" dirty="0" smtClean="0">
                <a:solidFill>
                  <a:schemeClr val="tx2"/>
                </a:solidFill>
              </a:rPr>
              <a:t>):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naziv</a:t>
            </a:r>
            <a:r>
              <a:rPr lang="hr-HR" sz="2000" dirty="0">
                <a:solidFill>
                  <a:srgbClr val="0070C0"/>
                </a:solidFill>
              </a:rPr>
              <a:t>, </a:t>
            </a: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lokacija</a:t>
            </a:r>
            <a:r>
              <a:rPr lang="hr-HR" sz="2000" dirty="0">
                <a:solidFill>
                  <a:srgbClr val="0070C0"/>
                </a:solidFill>
              </a:rPr>
              <a:t>, </a:t>
            </a: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ime </a:t>
            </a:r>
            <a:r>
              <a:rPr lang="hr-HR" sz="2000" dirty="0">
                <a:solidFill>
                  <a:srgbClr val="0070C0"/>
                </a:solidFill>
              </a:rPr>
              <a:t>stručne institucije </a:t>
            </a:r>
            <a:r>
              <a:rPr lang="hr-HR" sz="2000" dirty="0" smtClean="0">
                <a:solidFill>
                  <a:srgbClr val="0070C0"/>
                </a:solidFill>
              </a:rPr>
              <a:t>odgovorno za </a:t>
            </a:r>
            <a:r>
              <a:rPr lang="hr-HR" sz="2000" dirty="0">
                <a:solidFill>
                  <a:srgbClr val="0070C0"/>
                </a:solidFill>
              </a:rPr>
              <a:t>postaju, </a:t>
            </a: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tijelo </a:t>
            </a:r>
            <a:r>
              <a:rPr lang="hr-HR" sz="2000" dirty="0">
                <a:solidFill>
                  <a:srgbClr val="0070C0"/>
                </a:solidFill>
              </a:rPr>
              <a:t>kojemu se podaci dostavljaju</a:t>
            </a:r>
            <a:r>
              <a:rPr lang="hr-HR" sz="2000" dirty="0" smtClean="0">
                <a:solidFill>
                  <a:srgbClr val="0070C0"/>
                </a:solidFill>
              </a:rPr>
              <a:t>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ciljevi </a:t>
            </a:r>
            <a:r>
              <a:rPr lang="hr-HR" sz="2000" dirty="0">
                <a:solidFill>
                  <a:srgbClr val="0070C0"/>
                </a:solidFill>
              </a:rPr>
              <a:t>mjerenja</a:t>
            </a:r>
            <a:r>
              <a:rPr lang="hr-HR" sz="2000" dirty="0" smtClean="0">
                <a:solidFill>
                  <a:srgbClr val="0070C0"/>
                </a:solidFill>
              </a:rPr>
              <a:t>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geografske </a:t>
            </a:r>
            <a:r>
              <a:rPr lang="hr-HR" sz="2000" dirty="0">
                <a:solidFill>
                  <a:srgbClr val="0070C0"/>
                </a:solidFill>
              </a:rPr>
              <a:t>koordinate,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onečišćujuće tvari koje se mjere</a:t>
            </a:r>
            <a:r>
              <a:rPr lang="hr-HR" sz="2000" dirty="0" smtClean="0">
                <a:solidFill>
                  <a:srgbClr val="0070C0"/>
                </a:solidFill>
              </a:rPr>
              <a:t>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meteorološki </a:t>
            </a:r>
            <a:r>
              <a:rPr lang="hr-HR" sz="2000" dirty="0">
                <a:solidFill>
                  <a:srgbClr val="0070C0"/>
                </a:solidFill>
              </a:rPr>
              <a:t>parametri</a:t>
            </a:r>
            <a:r>
              <a:rPr lang="hr-HR" sz="2000" dirty="0" smtClean="0">
                <a:solidFill>
                  <a:srgbClr val="0070C0"/>
                </a:solidFill>
              </a:rPr>
              <a:t>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tip </a:t>
            </a:r>
            <a:r>
              <a:rPr lang="hr-HR" sz="2000" dirty="0">
                <a:solidFill>
                  <a:srgbClr val="0070C0"/>
                </a:solidFill>
              </a:rPr>
              <a:t>područja</a:t>
            </a:r>
            <a:r>
              <a:rPr lang="hr-HR" sz="2000" dirty="0" smtClean="0">
                <a:solidFill>
                  <a:srgbClr val="0070C0"/>
                </a:solidFill>
              </a:rPr>
              <a:t>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tip </a:t>
            </a:r>
            <a:r>
              <a:rPr lang="hr-HR" sz="2000" dirty="0">
                <a:solidFill>
                  <a:srgbClr val="0070C0"/>
                </a:solidFill>
              </a:rPr>
              <a:t>postaje u </a:t>
            </a:r>
            <a:r>
              <a:rPr lang="hr-HR" sz="2000" dirty="0" smtClean="0">
                <a:solidFill>
                  <a:srgbClr val="0070C0"/>
                </a:solidFill>
              </a:rPr>
              <a:t>odnosu na </a:t>
            </a:r>
            <a:r>
              <a:rPr lang="hr-HR" sz="2000" dirty="0">
                <a:solidFill>
                  <a:srgbClr val="0070C0"/>
                </a:solidFill>
              </a:rPr>
              <a:t>izvor emisija</a:t>
            </a:r>
            <a:r>
              <a:rPr lang="hr-HR" sz="2000" dirty="0" smtClean="0">
                <a:solidFill>
                  <a:srgbClr val="0070C0"/>
                </a:solidFill>
              </a:rPr>
              <a:t>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mjerna </a:t>
            </a:r>
            <a:r>
              <a:rPr lang="hr-HR" sz="2000" dirty="0">
                <a:solidFill>
                  <a:srgbClr val="0070C0"/>
                </a:solidFill>
              </a:rPr>
              <a:t>oprema, značajke uzorkovanja i dr</a:t>
            </a:r>
            <a:r>
              <a:rPr lang="hr-HR" sz="2000" dirty="0" smtClean="0">
                <a:solidFill>
                  <a:srgbClr val="0070C0"/>
                </a:solidFill>
              </a:rPr>
              <a:t>.);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35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Podaci o postajama </a:t>
            </a:r>
            <a:r>
              <a:rPr lang="hr-HR" sz="2400" b="1" dirty="0">
                <a:solidFill>
                  <a:schemeClr val="tx2"/>
                </a:solidFill>
              </a:rPr>
              <a:t>za praćenje kvalitete zraka (metapodaci)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Podaci o </a:t>
            </a:r>
            <a:r>
              <a:rPr lang="hr-HR" sz="2000" dirty="0">
                <a:solidFill>
                  <a:srgbClr val="0070C0"/>
                </a:solidFill>
              </a:rPr>
              <a:t>mjernim </a:t>
            </a:r>
            <a:r>
              <a:rPr lang="hr-HR" sz="2000" dirty="0" smtClean="0">
                <a:solidFill>
                  <a:srgbClr val="0070C0"/>
                </a:solidFill>
              </a:rPr>
              <a:t>metodama i značajkama uzorkovanja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v</a:t>
            </a:r>
            <a:r>
              <a:rPr lang="hr-HR" sz="2000" dirty="0" smtClean="0">
                <a:solidFill>
                  <a:srgbClr val="0070C0"/>
                </a:solidFill>
              </a:rPr>
              <a:t>rsti mjerenja 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t</a:t>
            </a:r>
            <a:r>
              <a:rPr lang="hr-HR" sz="2000" dirty="0" smtClean="0">
                <a:solidFill>
                  <a:srgbClr val="0070C0"/>
                </a:solidFill>
              </a:rPr>
              <a:t>ipu mjerenja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t</a:t>
            </a:r>
            <a:r>
              <a:rPr lang="hr-HR" sz="2000" dirty="0" smtClean="0">
                <a:solidFill>
                  <a:srgbClr val="0070C0"/>
                </a:solidFill>
              </a:rPr>
              <a:t>ipu mjerne metode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mjernoj opremi, 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dokazu </a:t>
            </a:r>
            <a:r>
              <a:rPr lang="hr-HR" sz="2000" dirty="0">
                <a:solidFill>
                  <a:srgbClr val="0070C0"/>
                </a:solidFill>
              </a:rPr>
              <a:t>istovjetnosti</a:t>
            </a:r>
            <a:endParaRPr lang="hr-HR" sz="2000" dirty="0" smtClean="0">
              <a:solidFill>
                <a:srgbClr val="0070C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vremenu </a:t>
            </a:r>
            <a:r>
              <a:rPr lang="hr-HR" sz="2000" dirty="0">
                <a:solidFill>
                  <a:srgbClr val="0070C0"/>
                </a:solidFill>
              </a:rPr>
              <a:t>početka rada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učestalosti </a:t>
            </a:r>
            <a:r>
              <a:rPr lang="hr-HR" sz="2000" dirty="0">
                <a:solidFill>
                  <a:srgbClr val="0070C0"/>
                </a:solidFill>
              </a:rPr>
              <a:t>integriranja </a:t>
            </a:r>
            <a:r>
              <a:rPr lang="hr-HR" sz="2000" dirty="0" smtClean="0">
                <a:solidFill>
                  <a:srgbClr val="0070C0"/>
                </a:solidFill>
              </a:rPr>
              <a:t>podataka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v</a:t>
            </a:r>
            <a:r>
              <a:rPr lang="hr-HR" sz="2000" dirty="0" smtClean="0">
                <a:solidFill>
                  <a:srgbClr val="0070C0"/>
                </a:solidFill>
              </a:rPr>
              <a:t>remenu i načinu uzimanja uzoraka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i </a:t>
            </a:r>
            <a:r>
              <a:rPr lang="hr-HR" sz="2000" dirty="0">
                <a:solidFill>
                  <a:srgbClr val="0070C0"/>
                </a:solidFill>
              </a:rPr>
              <a:t>dr.);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89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00408"/>
              </p:ext>
            </p:extLst>
          </p:nvPr>
        </p:nvGraphicFramePr>
        <p:xfrm>
          <a:off x="1305020" y="1375065"/>
          <a:ext cx="6525085" cy="4624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20642">
                  <a:extLst>
                    <a:ext uri="{9D8B030D-6E8A-4147-A177-3AD203B41FA5}">
                      <a16:colId xmlns:a16="http://schemas.microsoft.com/office/drawing/2014/main" xmlns="" val="4095395413"/>
                    </a:ext>
                  </a:extLst>
                </a:gridCol>
                <a:gridCol w="1413487">
                  <a:extLst>
                    <a:ext uri="{9D8B030D-6E8A-4147-A177-3AD203B41FA5}">
                      <a16:colId xmlns:a16="http://schemas.microsoft.com/office/drawing/2014/main" xmlns="" val="3766746471"/>
                    </a:ext>
                  </a:extLst>
                </a:gridCol>
                <a:gridCol w="86660">
                  <a:extLst>
                    <a:ext uri="{9D8B030D-6E8A-4147-A177-3AD203B41FA5}">
                      <a16:colId xmlns:a16="http://schemas.microsoft.com/office/drawing/2014/main" xmlns="" val="2109199856"/>
                    </a:ext>
                  </a:extLst>
                </a:gridCol>
                <a:gridCol w="1458818">
                  <a:extLst>
                    <a:ext uri="{9D8B030D-6E8A-4147-A177-3AD203B41FA5}">
                      <a16:colId xmlns:a16="http://schemas.microsoft.com/office/drawing/2014/main" xmlns="" val="3418467648"/>
                    </a:ext>
                  </a:extLst>
                </a:gridCol>
                <a:gridCol w="86660">
                  <a:extLst>
                    <a:ext uri="{9D8B030D-6E8A-4147-A177-3AD203B41FA5}">
                      <a16:colId xmlns:a16="http://schemas.microsoft.com/office/drawing/2014/main" xmlns="" val="3741918118"/>
                    </a:ext>
                  </a:extLst>
                </a:gridCol>
                <a:gridCol w="1458818">
                  <a:extLst>
                    <a:ext uri="{9D8B030D-6E8A-4147-A177-3AD203B41FA5}">
                      <a16:colId xmlns:a16="http://schemas.microsoft.com/office/drawing/2014/main" xmlns="" val="2076867927"/>
                    </a:ext>
                  </a:extLst>
                </a:gridCol>
              </a:tblGrid>
              <a:tr h="103873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PODACI O POSTAJI ZA PRAĆENJE KVALITETE ZRAKA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6046471"/>
                  </a:ext>
                </a:extLst>
              </a:tr>
              <a:tr h="103873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Osnovni podaci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1636596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Naziv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OSIJEK-1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4053045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Mreža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Državna mreža za trajno praćenje kvalitete zraka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4118655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Zona/Aglomeracija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Osijek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4956918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Grad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Osijek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824438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Opis lokacije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Raskrižje Ulice kneza Trpimira i Europske avenije.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2847860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Nacionalni ili lokalni broj ili oznaka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OSI001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744240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EOI kod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HR0003A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1423222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AZO kod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RH0104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5312139"/>
                  </a:ext>
                </a:extLst>
              </a:tr>
              <a:tr h="222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Ime stručne institucije koja odgovara za postaju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DRŽAVNI HIDROMETEOROLOŠKI ZAVOD, GRIČ 3 , GRAD ZAGREB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 anchor="ctr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2835477"/>
                  </a:ext>
                </a:extLst>
              </a:tr>
              <a:tr h="207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Tijelo ili programi kojima se dostavljaju podaci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Ministarstvo zaštite okoliša i prirode, Hrvatska agencija za okoliš i prirodu, Europska komisija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9251877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Internet adresa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 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4527620"/>
                  </a:ext>
                </a:extLst>
              </a:tr>
              <a:tr h="148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Ciljevi mjerenja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 smtClean="0">
                          <a:effectLst/>
                        </a:rPr>
                        <a:t>Procjena </a:t>
                      </a:r>
                      <a:r>
                        <a:rPr lang="hr-HR" sz="700" dirty="0">
                          <a:effectLst/>
                        </a:rPr>
                        <a:t>utjecaja na zdravlje ljudi i okoliš, praćenje trenda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689827"/>
                  </a:ext>
                </a:extLst>
              </a:tr>
              <a:tr h="103873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Geografske koordinate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hr-BA" sz="7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y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extLst>
                  <a:ext uri="{0D108BD9-81ED-4DB2-BD59-A6C34878D82A}">
                    <a16:rowId xmlns:a16="http://schemas.microsoft.com/office/drawing/2014/main" xmlns="" val="1463527415"/>
                  </a:ext>
                </a:extLst>
              </a:tr>
              <a:tr h="103873">
                <a:tc v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WGS84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 45º33´31,65´´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  18º41´55,57´´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extLst>
                  <a:ext uri="{0D108BD9-81ED-4DB2-BD59-A6C34878D82A}">
                    <a16:rowId xmlns:a16="http://schemas.microsoft.com/office/drawing/2014/main" xmlns="" val="2907513698"/>
                  </a:ext>
                </a:extLst>
              </a:tr>
              <a:tr h="103873">
                <a:tc v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Decimalni prikaz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45,558792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18,698769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extLst>
                  <a:ext uri="{0D108BD9-81ED-4DB2-BD59-A6C34878D82A}">
                    <a16:rowId xmlns:a16="http://schemas.microsoft.com/office/drawing/2014/main" xmlns="" val="557551118"/>
                  </a:ext>
                </a:extLst>
              </a:tr>
              <a:tr h="103873">
                <a:tc v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Gauss </a:t>
                      </a:r>
                      <a:r>
                        <a:rPr lang="hr-HR" sz="700" dirty="0" err="1">
                          <a:solidFill>
                            <a:schemeClr val="bg1"/>
                          </a:solidFill>
                          <a:effectLst/>
                        </a:rPr>
                        <a:t>Kruger</a:t>
                      </a: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 koordinate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5.046.280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6.554.958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extLst>
                  <a:ext uri="{0D108BD9-81ED-4DB2-BD59-A6C34878D82A}">
                    <a16:rowId xmlns:a16="http://schemas.microsoft.com/office/drawing/2014/main" xmlns="" val="3802569354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Nadmorska visina (h)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109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7662046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NUTS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5405936"/>
                  </a:ext>
                </a:extLst>
              </a:tr>
              <a:tr h="311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Onečišćujuće tvari koje se mjere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SO₂ - sumporov dioksid (µg/m3), NO₂ - dušikov dioksid (µg/m3), NOₓ izraženi kao NO₂ - dušikovi oksidi (µg/m3), O₃ - ozon (µg/m3), CO - ugljikov monoksid (mg/m3), benzen (µg/m3), PM₁₀ - lebdeće čestice (&lt;10µm) (µg/m3)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133237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Meteorološki parametri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temperatura (℃), brzina vjetra (m/s), smjer vjetra (°), relativna vlažnost (%)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5861743"/>
                  </a:ext>
                </a:extLst>
              </a:tr>
              <a:tr h="2077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Postaja u sustavu uzajamne razmjene informacija (e-reporting)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da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369602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Druge informacije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798671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Aktivna od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solidFill>
                            <a:schemeClr val="bg1"/>
                          </a:solidFill>
                          <a:effectLst/>
                        </a:rPr>
                        <a:t>12.01.2004</a:t>
                      </a:r>
                      <a:endParaRPr lang="hr-BA" sz="7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solidFill>
                            <a:schemeClr val="bg1"/>
                          </a:solidFill>
                          <a:effectLst/>
                        </a:rPr>
                        <a:t>Aktivna do:</a:t>
                      </a:r>
                      <a:endParaRPr lang="hr-BA" sz="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 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787733"/>
                  </a:ext>
                </a:extLst>
              </a:tr>
              <a:tr h="103873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Klasifikacija postaje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7780431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Tip područja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Gradska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0694351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Tip postaje u odnosu na izvor emisija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Prometna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362812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Glavni izvori emisija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 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6445497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Područje za koje je postaja reprezentativna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 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461929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Lokalno područje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 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6911205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Regionalno područje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 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2008656"/>
                  </a:ext>
                </a:extLst>
              </a:tr>
              <a:tr h="103873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Gradske i prigradske postaje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645797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- broj stanovnika grada/naselja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114.616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660027"/>
                  </a:ext>
                </a:extLst>
              </a:tr>
              <a:tr h="103873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Prometne postaje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7678000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- procijenjena količina prometa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0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926785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- udaljenost od kamenog ruba pločnika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25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0062117"/>
                  </a:ext>
                </a:extLst>
              </a:tr>
              <a:tr h="1038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>
                          <a:effectLst/>
                        </a:rPr>
                        <a:t>- udio teških motornih vozila u prometu</a:t>
                      </a:r>
                      <a:endParaRPr lang="hr-B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00" dirty="0">
                          <a:effectLst/>
                        </a:rPr>
                        <a:t>0</a:t>
                      </a:r>
                      <a:endParaRPr lang="hr-B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94" marR="42494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768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3003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69664"/>
              </p:ext>
            </p:extLst>
          </p:nvPr>
        </p:nvGraphicFramePr>
        <p:xfrm>
          <a:off x="608120" y="1359743"/>
          <a:ext cx="8016537" cy="46548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96138">
                  <a:extLst>
                    <a:ext uri="{9D8B030D-6E8A-4147-A177-3AD203B41FA5}">
                      <a16:colId xmlns:a16="http://schemas.microsoft.com/office/drawing/2014/main" xmlns="" val="2034565883"/>
                    </a:ext>
                  </a:extLst>
                </a:gridCol>
                <a:gridCol w="262327">
                  <a:extLst>
                    <a:ext uri="{9D8B030D-6E8A-4147-A177-3AD203B41FA5}">
                      <a16:colId xmlns:a16="http://schemas.microsoft.com/office/drawing/2014/main" xmlns="" val="3651775508"/>
                    </a:ext>
                  </a:extLst>
                </a:gridCol>
                <a:gridCol w="1362286">
                  <a:extLst>
                    <a:ext uri="{9D8B030D-6E8A-4147-A177-3AD203B41FA5}">
                      <a16:colId xmlns:a16="http://schemas.microsoft.com/office/drawing/2014/main" xmlns="" val="1264533762"/>
                    </a:ext>
                  </a:extLst>
                </a:gridCol>
                <a:gridCol w="1855433">
                  <a:extLst>
                    <a:ext uri="{9D8B030D-6E8A-4147-A177-3AD203B41FA5}">
                      <a16:colId xmlns:a16="http://schemas.microsoft.com/office/drawing/2014/main" xmlns="" val="3748775309"/>
                    </a:ext>
                  </a:extLst>
                </a:gridCol>
                <a:gridCol w="2440353">
                  <a:extLst>
                    <a:ext uri="{9D8B030D-6E8A-4147-A177-3AD203B41FA5}">
                      <a16:colId xmlns:a16="http://schemas.microsoft.com/office/drawing/2014/main" xmlns="" val="3322865849"/>
                    </a:ext>
                  </a:extLst>
                </a:gridCol>
              </a:tblGrid>
              <a:tr h="15779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- brzina prometa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445378"/>
                  </a:ext>
                </a:extLst>
              </a:tr>
              <a:tr h="31559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- udaljenost do fasade zgrade i visina zgrade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hr-BA" sz="11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519552"/>
                  </a:ext>
                </a:extLst>
              </a:tr>
              <a:tr h="15779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- širina prometnice/ulice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725941"/>
                  </a:ext>
                </a:extLst>
              </a:tr>
              <a:tr h="157796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Informacije o mjernoj tehnici po onečišćujućim tvarima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2611056"/>
                  </a:ext>
                </a:extLst>
              </a:tr>
              <a:tr h="788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u="sng" dirty="0">
                          <a:effectLst/>
                        </a:rPr>
                        <a:t>Onečišćujuća tvar</a:t>
                      </a:r>
                      <a:endParaRPr lang="hr-B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u="sng" dirty="0">
                          <a:solidFill>
                            <a:schemeClr val="bg1"/>
                          </a:solidFill>
                          <a:effectLst/>
                        </a:rPr>
                        <a:t>Tip mjerenja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u="sng" dirty="0">
                          <a:solidFill>
                            <a:schemeClr val="bg1"/>
                          </a:solidFill>
                          <a:effectLst/>
                        </a:rPr>
                        <a:t>Tip mjerne metode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u="sng" dirty="0">
                          <a:solidFill>
                            <a:schemeClr val="bg1"/>
                          </a:solidFill>
                          <a:effectLst/>
                        </a:rPr>
                        <a:t>Mjerna oprema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0555037"/>
                  </a:ext>
                </a:extLst>
              </a:tr>
              <a:tr h="3155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SO₂ - sumporov dioksid (µg/m3)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Automatski analizator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UV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fluorescence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Horiba model APSA 360 SO2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analyser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Horiba model APNA 360 NOx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analyser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3935840"/>
                  </a:ext>
                </a:extLst>
              </a:tr>
              <a:tr h="3155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NO₂ - dušikov dioksid (µg/m3)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Automatski analizator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Chemiluminescence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0975718"/>
                  </a:ext>
                </a:extLst>
              </a:tr>
              <a:tr h="47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NOₓ izraženi kao NO₂ - dušikovi oksidi (µg/m3)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Automatski analizator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Chemiluminescence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Horiba model APNA 360 NOx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analyser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617088"/>
                  </a:ext>
                </a:extLst>
              </a:tr>
              <a:tr h="47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O₃ - ozon (µg/m3)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Automatski analizator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Ultraviolet</a:t>
                      </a: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 (UV)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photometry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Teledyne</a:t>
                      </a: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 API 400E UV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photometric</a:t>
                      </a: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 O3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analyser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8961129"/>
                  </a:ext>
                </a:extLst>
              </a:tr>
              <a:tr h="47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CO - ugljikov monoksid (mg/m3)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Automatski analizator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Non-dispersive</a:t>
                      </a: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infrared</a:t>
                      </a: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spectroscopy</a:t>
                      </a: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 (NDIR)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Horiba model APMA 360 CO </a:t>
                      </a: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analyser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1240801"/>
                  </a:ext>
                </a:extLst>
              </a:tr>
              <a:tr h="47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benzen (µg/m3)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Automatski analizator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>
                          <a:solidFill>
                            <a:schemeClr val="bg1"/>
                          </a:solidFill>
                          <a:effectLst/>
                        </a:rPr>
                        <a:t>Gas chromatography followed by flame ionization detection (GC-FID)</a:t>
                      </a:r>
                      <a:endParaRPr lang="hr-BA" sz="12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 err="1">
                          <a:solidFill>
                            <a:schemeClr val="bg1"/>
                          </a:solidFill>
                          <a:effectLst/>
                        </a:rPr>
                        <a:t>airmoVOC</a:t>
                      </a: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 BTX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4790716"/>
                  </a:ext>
                </a:extLst>
              </a:tr>
              <a:tr h="473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PM₁₀ - lebdeće čestice (&lt;10µm) (µg/m3)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>
                          <a:effectLst/>
                        </a:rPr>
                        <a:t>Automatski analizator</a:t>
                      </a:r>
                      <a:endParaRPr lang="hr-B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hr-BA" sz="12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>
                          <a:solidFill>
                            <a:schemeClr val="bg1"/>
                          </a:solidFill>
                          <a:effectLst/>
                        </a:rPr>
                        <a:t>BETA</a:t>
                      </a:r>
                      <a:endParaRPr lang="hr-BA" sz="12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100" b="1" dirty="0">
                          <a:solidFill>
                            <a:schemeClr val="bg1"/>
                          </a:solidFill>
                          <a:effectLst/>
                        </a:rPr>
                        <a:t>Thermo Andersen ESM FH 62 I-R</a:t>
                      </a:r>
                      <a:endParaRPr lang="hr-B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126" marR="66126" marT="0" marB="0"/>
                </a:tc>
                <a:extLst>
                  <a:ext uri="{0D108BD9-81ED-4DB2-BD59-A6C34878D82A}">
                    <a16:rowId xmlns:a16="http://schemas.microsoft.com/office/drawing/2014/main" xmlns="" val="183971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708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86956"/>
              </p:ext>
            </p:extLst>
          </p:nvPr>
        </p:nvGraphicFramePr>
        <p:xfrm>
          <a:off x="3716840" y="1156092"/>
          <a:ext cx="4306330" cy="568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628">
                  <a:extLst>
                    <a:ext uri="{9D8B030D-6E8A-4147-A177-3AD203B41FA5}">
                      <a16:colId xmlns:a16="http://schemas.microsoft.com/office/drawing/2014/main" xmlns="" val="2544718318"/>
                    </a:ext>
                  </a:extLst>
                </a:gridCol>
                <a:gridCol w="877780">
                  <a:extLst>
                    <a:ext uri="{9D8B030D-6E8A-4147-A177-3AD203B41FA5}">
                      <a16:colId xmlns:a16="http://schemas.microsoft.com/office/drawing/2014/main" xmlns="" val="3710971973"/>
                    </a:ext>
                  </a:extLst>
                </a:gridCol>
                <a:gridCol w="528447">
                  <a:extLst>
                    <a:ext uri="{9D8B030D-6E8A-4147-A177-3AD203B41FA5}">
                      <a16:colId xmlns:a16="http://schemas.microsoft.com/office/drawing/2014/main" xmlns="" val="4277607580"/>
                    </a:ext>
                  </a:extLst>
                </a:gridCol>
                <a:gridCol w="807914">
                  <a:extLst>
                    <a:ext uri="{9D8B030D-6E8A-4147-A177-3AD203B41FA5}">
                      <a16:colId xmlns:a16="http://schemas.microsoft.com/office/drawing/2014/main" xmlns="" val="3370164257"/>
                    </a:ext>
                  </a:extLst>
                </a:gridCol>
                <a:gridCol w="801561">
                  <a:extLst>
                    <a:ext uri="{9D8B030D-6E8A-4147-A177-3AD203B41FA5}">
                      <a16:colId xmlns:a16="http://schemas.microsoft.com/office/drawing/2014/main" xmlns="" val="1077505694"/>
                    </a:ext>
                  </a:extLst>
                </a:gridCol>
              </a:tblGrid>
              <a:tr h="803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Sumporov dioksid, sumporovodik, dušikov dioksid i</a:t>
                      </a:r>
                      <a:br>
                        <a:rPr lang="hr-BA" sz="700">
                          <a:effectLst/>
                        </a:rPr>
                      </a:br>
                      <a:r>
                        <a:rPr lang="hr-BA" sz="700">
                          <a:effectLst/>
                        </a:rPr>
                        <a:t>dušikovi oksidi, amonijak i</a:t>
                      </a:r>
                      <a:br>
                        <a:rPr lang="hr-BA" sz="700">
                          <a:effectLst/>
                        </a:rPr>
                      </a:br>
                      <a:r>
                        <a:rPr lang="hr-BA" sz="700">
                          <a:effectLst/>
                        </a:rPr>
                        <a:t>ugljikov monoksid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Benzen, merkaptani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 dirty="0">
                          <a:effectLst/>
                        </a:rPr>
                        <a:t>Lebdeće čestice (PM</a:t>
                      </a:r>
                      <a:r>
                        <a:rPr lang="hr-BA" sz="700" baseline="-25000" dirty="0">
                          <a:effectLst/>
                        </a:rPr>
                        <a:t>10</a:t>
                      </a:r>
                      <a:r>
                        <a:rPr lang="hr-BA" sz="700" dirty="0">
                          <a:effectLst/>
                        </a:rPr>
                        <a:t>/PM</a:t>
                      </a:r>
                      <a:r>
                        <a:rPr lang="hr-BA" sz="700" baseline="-25000" dirty="0">
                          <a:effectLst/>
                        </a:rPr>
                        <a:t>2,5</a:t>
                      </a:r>
                      <a:r>
                        <a:rPr lang="hr-BA" sz="700" dirty="0">
                          <a:effectLst/>
                        </a:rPr>
                        <a:t>) i olovo</a:t>
                      </a:r>
                      <a:endParaRPr lang="hr-BA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 dirty="0">
                          <a:effectLst/>
                        </a:rPr>
                        <a:t>Prizemni ozon i s njim povezani NO i NO</a:t>
                      </a:r>
                      <a:r>
                        <a:rPr lang="hr-BA" sz="700" baseline="-25000" dirty="0">
                          <a:effectLst/>
                        </a:rPr>
                        <a:t>2</a:t>
                      </a:r>
                      <a:endParaRPr lang="hr-BA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3703543767"/>
                  </a:ext>
                </a:extLst>
              </a:tr>
              <a:tr h="322692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dirty="0">
                          <a:effectLst/>
                        </a:rPr>
                        <a:t>Mjerenja na stalnim mjernim mjestima</a:t>
                      </a:r>
                      <a:r>
                        <a:rPr lang="hr-BA" sz="900" baseline="30000" dirty="0">
                          <a:effectLst/>
                        </a:rPr>
                        <a:t>(1)</a:t>
                      </a:r>
                      <a:r>
                        <a:rPr lang="hr-BA" sz="900" dirty="0">
                          <a:effectLst/>
                        </a:rPr>
                        <a:t>:</a:t>
                      </a:r>
                      <a:endParaRPr lang="hr-B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48840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Nesigurnost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15%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25%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25%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15%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9498980"/>
                  </a:ext>
                </a:extLst>
              </a:tr>
              <a:tr h="31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700">
                          <a:effectLst/>
                        </a:rPr>
                        <a:t>Minimalni obuhvat podataka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900" b="1" dirty="0">
                          <a:effectLst/>
                        </a:rPr>
                        <a:t>90%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900" b="1" dirty="0">
                          <a:effectLst/>
                        </a:rPr>
                        <a:t>90%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900" b="1" dirty="0">
                          <a:effectLst/>
                        </a:rPr>
                        <a:t>90%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800" b="1" dirty="0">
                          <a:effectLst/>
                        </a:rPr>
                        <a:t>90% tijekom ljeta</a:t>
                      </a:r>
                      <a:endParaRPr lang="hr-BA" sz="900" b="1" dirty="0">
                        <a:effectLst/>
                      </a:endParaRPr>
                    </a:p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800" b="1" dirty="0">
                          <a:effectLst/>
                        </a:rPr>
                        <a:t>75% tijekom zime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5080337"/>
                  </a:ext>
                </a:extLst>
              </a:tr>
              <a:tr h="322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Minimalna vremenska pokrivenost: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5442444"/>
                  </a:ext>
                </a:extLst>
              </a:tr>
              <a:tr h="322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gradsko pozadinsko i prometno mjerno mjesto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35%</a:t>
                      </a:r>
                      <a:r>
                        <a:rPr lang="hr-BA" sz="900" b="1" baseline="30000" dirty="0">
                          <a:effectLst/>
                        </a:rPr>
                        <a:t>(2)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9064220"/>
                  </a:ext>
                </a:extLst>
              </a:tr>
              <a:tr h="207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industrijsko mjerno mjesto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90%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396668"/>
                  </a:ext>
                </a:extLst>
              </a:tr>
              <a:tr h="207683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dirty="0">
                          <a:effectLst/>
                        </a:rPr>
                        <a:t>Indikativna mjerenja:</a:t>
                      </a:r>
                      <a:endParaRPr lang="hr-B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0526369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-nesigurnost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25%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30%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50%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30%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501412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minimalni obuhvat podataka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90%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90%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90%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90%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2175325"/>
                  </a:ext>
                </a:extLst>
              </a:tr>
              <a:tr h="322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minimalna vremenska pokrivenost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14%</a:t>
                      </a:r>
                      <a:r>
                        <a:rPr lang="hr-BA" sz="900" b="1" baseline="30000">
                          <a:effectLst/>
                        </a:rPr>
                        <a:t>(4)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14%</a:t>
                      </a:r>
                      <a:r>
                        <a:rPr lang="hr-BA" sz="900" b="1" baseline="30000">
                          <a:effectLst/>
                        </a:rPr>
                        <a:t>(3)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14%</a:t>
                      </a:r>
                      <a:r>
                        <a:rPr lang="hr-BA" sz="900" b="1" baseline="30000">
                          <a:effectLst/>
                        </a:rPr>
                        <a:t>(4)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&gt; 10%</a:t>
                      </a:r>
                      <a:br>
                        <a:rPr lang="hr-BA" sz="900" b="1" dirty="0">
                          <a:effectLst/>
                        </a:rPr>
                      </a:br>
                      <a:r>
                        <a:rPr lang="hr-BA" sz="900" b="1" dirty="0">
                          <a:effectLst/>
                        </a:rPr>
                        <a:t>tijekom ljeta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9269588"/>
                  </a:ext>
                </a:extLst>
              </a:tr>
              <a:tr h="207683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dirty="0">
                          <a:effectLst/>
                        </a:rPr>
                        <a:t>Nesigurnost kod modeliranja:</a:t>
                      </a:r>
                      <a:endParaRPr lang="hr-B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4143415671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satna vrijednost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50%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-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-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50%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4820705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osmosatni prosjek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50%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-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-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50%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381479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dnevni prosjeci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50%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-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još nije definirano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-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894416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godišnji prosjeci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30%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>
                          <a:effectLst/>
                        </a:rPr>
                        <a:t>50%</a:t>
                      </a:r>
                      <a:endParaRPr lang="hr-BA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50%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-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6400734"/>
                  </a:ext>
                </a:extLst>
              </a:tr>
              <a:tr h="207683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dirty="0">
                          <a:effectLst/>
                        </a:rPr>
                        <a:t>Objektivna procjena:</a:t>
                      </a:r>
                      <a:endParaRPr lang="hr-B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2538188393"/>
                  </a:ext>
                </a:extLst>
              </a:tr>
              <a:tr h="20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700">
                          <a:effectLst/>
                        </a:rPr>
                        <a:t>– nesigurnost</a:t>
                      </a:r>
                      <a:endParaRPr lang="hr-BA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75%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100%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100%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900" b="1" dirty="0">
                          <a:effectLst/>
                        </a:rPr>
                        <a:t>75%</a:t>
                      </a:r>
                      <a:endParaRPr lang="hr-BA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1325616"/>
                  </a:ext>
                </a:extLst>
              </a:tr>
            </a:tbl>
          </a:graphicData>
        </a:graphic>
      </p:graphicFrame>
      <p:sp>
        <p:nvSpPr>
          <p:cNvPr id="13" name="Content Placeholder 8"/>
          <p:cNvSpPr>
            <a:spLocks/>
          </p:cNvSpPr>
          <p:nvPr/>
        </p:nvSpPr>
        <p:spPr bwMode="auto">
          <a:xfrm>
            <a:off x="310719" y="1424591"/>
            <a:ext cx="3213056" cy="451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Prilog 8. Pravilnika o praćenju kvalitete zraka</a:t>
            </a:r>
          </a:p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U svrhu određivanja kvalitete podataka za ocjenjivanje razine onečišćenosti s obzirom na najmanji obuhvat podataka, mjernu nesigurnost mjerenja i modeliranja primjenjuju se kriteriji navedeni u Prilogu 8. Pravilnika o praćenju kvalitete zraka</a:t>
            </a:r>
          </a:p>
          <a:p>
            <a:pPr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113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92822"/>
              </p:ext>
            </p:extLst>
          </p:nvPr>
        </p:nvGraphicFramePr>
        <p:xfrm>
          <a:off x="2876366" y="1362235"/>
          <a:ext cx="6036814" cy="3161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263">
                  <a:extLst>
                    <a:ext uri="{9D8B030D-6E8A-4147-A177-3AD203B41FA5}">
                      <a16:colId xmlns:a16="http://schemas.microsoft.com/office/drawing/2014/main" xmlns="" val="2544718318"/>
                    </a:ext>
                  </a:extLst>
                </a:gridCol>
                <a:gridCol w="1230511">
                  <a:extLst>
                    <a:ext uri="{9D8B030D-6E8A-4147-A177-3AD203B41FA5}">
                      <a16:colId xmlns:a16="http://schemas.microsoft.com/office/drawing/2014/main" xmlns="" val="3710971973"/>
                    </a:ext>
                  </a:extLst>
                </a:gridCol>
                <a:gridCol w="740802">
                  <a:extLst>
                    <a:ext uri="{9D8B030D-6E8A-4147-A177-3AD203B41FA5}">
                      <a16:colId xmlns:a16="http://schemas.microsoft.com/office/drawing/2014/main" xmlns="" val="4277607580"/>
                    </a:ext>
                  </a:extLst>
                </a:gridCol>
                <a:gridCol w="1132571">
                  <a:extLst>
                    <a:ext uri="{9D8B030D-6E8A-4147-A177-3AD203B41FA5}">
                      <a16:colId xmlns:a16="http://schemas.microsoft.com/office/drawing/2014/main" xmlns="" val="3370164257"/>
                    </a:ext>
                  </a:extLst>
                </a:gridCol>
                <a:gridCol w="1123667">
                  <a:extLst>
                    <a:ext uri="{9D8B030D-6E8A-4147-A177-3AD203B41FA5}">
                      <a16:colId xmlns:a16="http://schemas.microsoft.com/office/drawing/2014/main" xmlns="" val="1077505694"/>
                    </a:ext>
                  </a:extLst>
                </a:gridCol>
              </a:tblGrid>
              <a:tr h="7954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Sumporov dioksid, sumporovodik, dušikov dioksid i</a:t>
                      </a:r>
                      <a:br>
                        <a:rPr lang="hr-BA" sz="1000" dirty="0">
                          <a:effectLst/>
                        </a:rPr>
                      </a:br>
                      <a:r>
                        <a:rPr lang="hr-BA" sz="1000" dirty="0">
                          <a:effectLst/>
                        </a:rPr>
                        <a:t>dušikovi oksidi, amonijak i</a:t>
                      </a:r>
                      <a:br>
                        <a:rPr lang="hr-BA" sz="1000" dirty="0">
                          <a:effectLst/>
                        </a:rPr>
                      </a:br>
                      <a:r>
                        <a:rPr lang="hr-BA" sz="1000" dirty="0">
                          <a:effectLst/>
                        </a:rPr>
                        <a:t>ugljikov monoksid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Benzen, merkaptani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Lebdeće čestice (PM</a:t>
                      </a:r>
                      <a:r>
                        <a:rPr lang="hr-BA" sz="1000" baseline="-25000" dirty="0">
                          <a:effectLst/>
                        </a:rPr>
                        <a:t>10</a:t>
                      </a:r>
                      <a:r>
                        <a:rPr lang="hr-BA" sz="1000" dirty="0">
                          <a:effectLst/>
                        </a:rPr>
                        <a:t>/PM</a:t>
                      </a:r>
                      <a:r>
                        <a:rPr lang="hr-BA" sz="1000" baseline="-25000" dirty="0">
                          <a:effectLst/>
                        </a:rPr>
                        <a:t>2,5</a:t>
                      </a:r>
                      <a:r>
                        <a:rPr lang="hr-BA" sz="1000" dirty="0">
                          <a:effectLst/>
                        </a:rPr>
                        <a:t>) i olovo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Prizemni ozon i s njim povezani NO i NO</a:t>
                      </a:r>
                      <a:r>
                        <a:rPr lang="hr-BA" sz="1000" baseline="-25000" dirty="0">
                          <a:effectLst/>
                        </a:rPr>
                        <a:t>2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3703543767"/>
                  </a:ext>
                </a:extLst>
              </a:tr>
              <a:tr h="26754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50" dirty="0">
                          <a:effectLst/>
                        </a:rPr>
                        <a:t>Mjerenja na stalnim mjernim mjestima</a:t>
                      </a:r>
                      <a:r>
                        <a:rPr lang="hr-BA" sz="1050" baseline="30000" dirty="0">
                          <a:effectLst/>
                        </a:rPr>
                        <a:t>(1)</a:t>
                      </a:r>
                      <a:r>
                        <a:rPr lang="hr-BA" sz="1050" dirty="0">
                          <a:effectLst/>
                        </a:rPr>
                        <a:t>:</a:t>
                      </a:r>
                      <a:endParaRPr lang="hr-BA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048840"/>
                  </a:ext>
                </a:extLst>
              </a:tr>
              <a:tr h="190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Nesigurnost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15%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25%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25%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15%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9498980"/>
                  </a:ext>
                </a:extLst>
              </a:tr>
              <a:tr h="522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dirty="0">
                          <a:effectLst/>
                        </a:rPr>
                        <a:t>Minimalni obuhvat podataka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b="1" dirty="0">
                          <a:effectLst/>
                        </a:rPr>
                        <a:t>90%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b="1" dirty="0">
                          <a:effectLst/>
                        </a:rPr>
                        <a:t>90%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b="1" dirty="0">
                          <a:effectLst/>
                        </a:rPr>
                        <a:t>90%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b="1" dirty="0">
                          <a:effectLst/>
                        </a:rPr>
                        <a:t>90% tijekom ljeta</a:t>
                      </a:r>
                    </a:p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b="1" dirty="0">
                          <a:effectLst/>
                        </a:rPr>
                        <a:t>75% tijekom zime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5080337"/>
                  </a:ext>
                </a:extLst>
              </a:tr>
              <a:tr h="306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Minimalna vremenska pokrivenost: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0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5442444"/>
                  </a:ext>
                </a:extLst>
              </a:tr>
              <a:tr h="306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gradsko pozadinsko i prometno mjerno mjesto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35%</a:t>
                      </a:r>
                      <a:r>
                        <a:rPr lang="hr-BA" sz="1000" b="1" baseline="30000" dirty="0">
                          <a:effectLst/>
                        </a:rPr>
                        <a:t>(2)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9064220"/>
                  </a:ext>
                </a:extLst>
              </a:tr>
              <a:tr h="190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industrijsko mjerno mjesto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90%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BA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kumimoji="0" lang="hr-BA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396668"/>
                  </a:ext>
                </a:extLst>
              </a:tr>
            </a:tbl>
          </a:graphicData>
        </a:graphic>
      </p:graphicFrame>
      <p:sp>
        <p:nvSpPr>
          <p:cNvPr id="13" name="Content Placeholder 8"/>
          <p:cNvSpPr>
            <a:spLocks/>
          </p:cNvSpPr>
          <p:nvPr/>
        </p:nvSpPr>
        <p:spPr bwMode="auto">
          <a:xfrm>
            <a:off x="442354" y="1628565"/>
            <a:ext cx="2214977" cy="27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Stalna mjerenja</a:t>
            </a:r>
            <a:endParaRPr lang="hr-HR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- minimalni </a:t>
            </a:r>
            <a:r>
              <a:rPr lang="hr-HR" sz="2000" dirty="0">
                <a:solidFill>
                  <a:srgbClr val="0070C0"/>
                </a:solidFill>
              </a:rPr>
              <a:t>obuhvat podataka </a:t>
            </a:r>
            <a:r>
              <a:rPr lang="hr-HR" sz="2000" dirty="0" smtClean="0">
                <a:solidFill>
                  <a:srgbClr val="0070C0"/>
                </a:solidFill>
              </a:rPr>
              <a:t>je 90%, osim za ozon </a:t>
            </a:r>
            <a:r>
              <a:rPr lang="hr-HR" sz="2000" dirty="0">
                <a:solidFill>
                  <a:srgbClr val="0070C0"/>
                </a:solidFill>
              </a:rPr>
              <a:t>kada je minimalni obuhvat </a:t>
            </a:r>
            <a:r>
              <a:rPr lang="sv-SE" sz="2000" dirty="0">
                <a:solidFill>
                  <a:srgbClr val="0070C0"/>
                </a:solidFill>
              </a:rPr>
              <a:t>90% tijekom </a:t>
            </a:r>
            <a:r>
              <a:rPr lang="sv-SE" sz="2000" dirty="0" smtClean="0">
                <a:solidFill>
                  <a:srgbClr val="0070C0"/>
                </a:solidFill>
              </a:rPr>
              <a:t>ljeta</a:t>
            </a:r>
            <a:r>
              <a:rPr lang="hr-BA" sz="2000" dirty="0" smtClean="0">
                <a:solidFill>
                  <a:srgbClr val="0070C0"/>
                </a:solidFill>
              </a:rPr>
              <a:t> i </a:t>
            </a:r>
            <a:r>
              <a:rPr lang="sv-SE" sz="2000" dirty="0" smtClean="0">
                <a:solidFill>
                  <a:srgbClr val="0070C0"/>
                </a:solidFill>
              </a:rPr>
              <a:t>75</a:t>
            </a:r>
            <a:r>
              <a:rPr lang="sv-SE" sz="2000" dirty="0">
                <a:solidFill>
                  <a:srgbClr val="0070C0"/>
                </a:solidFill>
              </a:rPr>
              <a:t>% tijekom </a:t>
            </a:r>
            <a:r>
              <a:rPr lang="sv-SE" sz="2000" dirty="0" smtClean="0">
                <a:solidFill>
                  <a:srgbClr val="0070C0"/>
                </a:solidFill>
              </a:rPr>
              <a:t>zime</a:t>
            </a:r>
            <a:endParaRPr lang="sv-SE" sz="2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798" y="4698956"/>
            <a:ext cx="8577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000" baseline="30000" dirty="0">
                <a:solidFill>
                  <a:srgbClr val="0070C0"/>
                </a:solidFill>
              </a:rPr>
              <a:t>1</a:t>
            </a:r>
            <a:r>
              <a:rPr lang="hr-HR" sz="2000" dirty="0">
                <a:solidFill>
                  <a:srgbClr val="0070C0"/>
                </a:solidFill>
              </a:rPr>
              <a:t>Mogu se koristiti </a:t>
            </a:r>
            <a:r>
              <a:rPr lang="hr-HR" sz="2000" b="1" dirty="0">
                <a:solidFill>
                  <a:srgbClr val="0070C0"/>
                </a:solidFill>
              </a:rPr>
              <a:t>nasumična mjerenja </a:t>
            </a:r>
            <a:r>
              <a:rPr lang="hr-HR" sz="2000" dirty="0">
                <a:solidFill>
                  <a:srgbClr val="0070C0"/>
                </a:solidFill>
              </a:rPr>
              <a:t>umjesto neprekinutih mjerenja za </a:t>
            </a:r>
            <a:r>
              <a:rPr lang="hr-HR" sz="2000" u="sng" dirty="0">
                <a:solidFill>
                  <a:srgbClr val="0070C0"/>
                </a:solidFill>
              </a:rPr>
              <a:t>benzen, olovo i lebdeće čestice</a:t>
            </a:r>
            <a:r>
              <a:rPr lang="hr-HR" sz="2000" dirty="0">
                <a:solidFill>
                  <a:srgbClr val="0070C0"/>
                </a:solidFill>
              </a:rPr>
              <a:t>, ako se Europskoj komisiji može dokazati da nesigurnost, uključujući i nesigurnost uzrokovanu nasumičnim uzorkovanjem, zadovoljava cilj kvalitete od 25% i da je vremenski obuhvat još uvijek veći od minimalnog vremenskog obuhvata za indikativna mjerenja</a:t>
            </a:r>
            <a:r>
              <a:rPr lang="hr-HR" sz="2000" dirty="0" smtClean="0">
                <a:solidFill>
                  <a:srgbClr val="0070C0"/>
                </a:solidFill>
              </a:rPr>
              <a:t>. (</a:t>
            </a:r>
            <a:r>
              <a:rPr lang="hr-HR" sz="2000" dirty="0" smtClean="0">
                <a:solidFill>
                  <a:srgbClr val="FF3300"/>
                </a:solidFill>
              </a:rPr>
              <a:t>nastavak</a:t>
            </a:r>
            <a:r>
              <a:rPr lang="hr-HR" sz="2000" dirty="0" smtClean="0">
                <a:solidFill>
                  <a:srgbClr val="0070C0"/>
                </a:solidFill>
              </a:rPr>
              <a:t>)</a:t>
            </a: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118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142044" y="1919001"/>
            <a:ext cx="8824404" cy="425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Nasumično </a:t>
            </a:r>
            <a:r>
              <a:rPr lang="hr-HR" sz="2000" dirty="0">
                <a:solidFill>
                  <a:srgbClr val="0070C0"/>
                </a:solidFill>
              </a:rPr>
              <a:t>uzorkovanje </a:t>
            </a:r>
            <a:r>
              <a:rPr lang="hr-HR" sz="2000" b="1" dirty="0">
                <a:solidFill>
                  <a:srgbClr val="0070C0"/>
                </a:solidFill>
              </a:rPr>
              <a:t>mora biti ravnomjerno raspoređeno tijekom godine</a:t>
            </a:r>
            <a:r>
              <a:rPr lang="hr-HR" sz="2000" dirty="0">
                <a:solidFill>
                  <a:srgbClr val="0070C0"/>
                </a:solidFill>
              </a:rPr>
              <a:t>, kako bi se izbjegla nesimetričnost rezultata. Nesigurnost uzrokovana nasumičnim uzorkovanjem može se odrediti postupkom iz HRN ISO 11222, Kvaliteta zraka – Određivanje nesigurnosti vremenskog srednjaka parametara kvalitete zraka (ISO 11222</a:t>
            </a:r>
            <a:r>
              <a:rPr lang="hr-HR" sz="2000" dirty="0" smtClean="0">
                <a:solidFill>
                  <a:srgbClr val="0070C0"/>
                </a:solidFill>
              </a:rPr>
              <a:t>).</a:t>
            </a: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U </a:t>
            </a:r>
            <a:r>
              <a:rPr lang="hr-HR" sz="2000" dirty="0">
                <a:solidFill>
                  <a:srgbClr val="0070C0"/>
                </a:solidFill>
              </a:rPr>
              <a:t>svrhu određivanja kvalitete podataka za ocjenjivanje razine onečišćenosti s obzirom na najmanji obuhvat podataka, mjernu nesigurnost mjerenja i modeliranja primjenjuju se kriteriji navedeni u Prilogu 8. </a:t>
            </a:r>
            <a:r>
              <a:rPr lang="hr-HR" sz="2000" dirty="0" smtClean="0">
                <a:solidFill>
                  <a:srgbClr val="0070C0"/>
                </a:solidFill>
              </a:rPr>
              <a:t>Pravilnika o praćenju kvalitete zraka.</a:t>
            </a:r>
          </a:p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Ako se za procjenu zahtjeva granične vrijednosti za PM</a:t>
            </a:r>
            <a:r>
              <a:rPr lang="hr-HR" sz="2000" baseline="-25000" dirty="0">
                <a:solidFill>
                  <a:srgbClr val="0070C0"/>
                </a:solidFill>
              </a:rPr>
              <a:t>10</a:t>
            </a:r>
            <a:r>
              <a:rPr lang="hr-HR" sz="2000" dirty="0">
                <a:solidFill>
                  <a:srgbClr val="0070C0"/>
                </a:solidFill>
              </a:rPr>
              <a:t> koriste nasumična mjerenja, treba procijeniti 90,4 percentila (niže ili jednako 50 µg/m</a:t>
            </a:r>
            <a:r>
              <a:rPr lang="hr-HR" sz="2000" baseline="30000" dirty="0">
                <a:solidFill>
                  <a:srgbClr val="0070C0"/>
                </a:solidFill>
              </a:rPr>
              <a:t>3</a:t>
            </a:r>
            <a:r>
              <a:rPr lang="hr-HR" sz="2000" dirty="0">
                <a:solidFill>
                  <a:srgbClr val="0070C0"/>
                </a:solidFill>
              </a:rPr>
              <a:t>) umjesto broja prekoračenja na koji znatno utječe pokrivenost podataka,</a:t>
            </a:r>
          </a:p>
          <a:p>
            <a:pPr>
              <a:spcBef>
                <a:spcPct val="20000"/>
              </a:spcBef>
            </a:pPr>
            <a:r>
              <a:rPr lang="hr-HR" sz="2000" baseline="30000" dirty="0">
                <a:solidFill>
                  <a:srgbClr val="0070C0"/>
                </a:solidFill>
              </a:rPr>
              <a:t>2</a:t>
            </a:r>
            <a:r>
              <a:rPr lang="hr-HR" sz="2000" dirty="0">
                <a:solidFill>
                  <a:srgbClr val="0070C0"/>
                </a:solidFill>
              </a:rPr>
              <a:t>Raspoređeno tijekom godine kako bi bili reprezentativni za različite klimatske i antropogene aktivnosti.</a:t>
            </a:r>
          </a:p>
          <a:p>
            <a:pPr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409964"/>
            <a:ext cx="4194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400" b="1" dirty="0">
                <a:solidFill>
                  <a:schemeClr val="tx2"/>
                </a:solidFill>
              </a:rPr>
              <a:t>Stalna </a:t>
            </a:r>
            <a:r>
              <a:rPr lang="hr-HR" sz="2400" b="1" dirty="0" smtClean="0">
                <a:solidFill>
                  <a:schemeClr val="tx2"/>
                </a:solidFill>
              </a:rPr>
              <a:t>mjerenja (</a:t>
            </a:r>
            <a:r>
              <a:rPr lang="hr-HR" sz="2400" b="1" dirty="0" smtClean="0">
                <a:solidFill>
                  <a:srgbClr val="FF3300"/>
                </a:solidFill>
              </a:rPr>
              <a:t>nastavak</a:t>
            </a:r>
            <a:r>
              <a:rPr lang="hr-HR" sz="2400" b="1" dirty="0" smtClean="0">
                <a:solidFill>
                  <a:schemeClr val="tx2"/>
                </a:solidFill>
              </a:rPr>
              <a:t>)</a:t>
            </a:r>
            <a:endParaRPr lang="hr-H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270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TEMA </a:t>
            </a:r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12: Podaci o kvaliteti zraka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17" name="Title 1"/>
          <p:cNvSpPr>
            <a:spLocks/>
          </p:cNvSpPr>
          <p:nvPr/>
        </p:nvSpPr>
        <p:spPr bwMode="auto">
          <a:xfrm>
            <a:off x="457200" y="4734719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hr-HR" b="1" dirty="0" smtClean="0">
                <a:solidFill>
                  <a:srgbClr val="7F7F7F"/>
                </a:solidFill>
              </a:rPr>
              <a:t> </a:t>
            </a:r>
            <a:r>
              <a:rPr lang="hr-H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Bojan Abramović dipl. ing. stroj.</a:t>
            </a:r>
          </a:p>
          <a:p>
            <a:pPr algn="ctr"/>
            <a:r>
              <a:rPr lang="sv-SE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Mato Papić dipl. ing. stroj</a:t>
            </a:r>
            <a:r>
              <a:rPr lang="sv-SE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.</a:t>
            </a:r>
            <a:endParaRPr lang="sv-SE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rgbClr val="7F7F7F">
                    <a:alpha val="20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84290"/>
              </p:ext>
            </p:extLst>
          </p:nvPr>
        </p:nvGraphicFramePr>
        <p:xfrm>
          <a:off x="3184410" y="1362234"/>
          <a:ext cx="5799791" cy="3120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226">
                  <a:extLst>
                    <a:ext uri="{9D8B030D-6E8A-4147-A177-3AD203B41FA5}">
                      <a16:colId xmlns:a16="http://schemas.microsoft.com/office/drawing/2014/main" xmlns="" val="2544718318"/>
                    </a:ext>
                  </a:extLst>
                </a:gridCol>
                <a:gridCol w="1182199">
                  <a:extLst>
                    <a:ext uri="{9D8B030D-6E8A-4147-A177-3AD203B41FA5}">
                      <a16:colId xmlns:a16="http://schemas.microsoft.com/office/drawing/2014/main" xmlns="" val="3710971973"/>
                    </a:ext>
                  </a:extLst>
                </a:gridCol>
                <a:gridCol w="711716">
                  <a:extLst>
                    <a:ext uri="{9D8B030D-6E8A-4147-A177-3AD203B41FA5}">
                      <a16:colId xmlns:a16="http://schemas.microsoft.com/office/drawing/2014/main" xmlns="" val="4277607580"/>
                    </a:ext>
                  </a:extLst>
                </a:gridCol>
                <a:gridCol w="1088103">
                  <a:extLst>
                    <a:ext uri="{9D8B030D-6E8A-4147-A177-3AD203B41FA5}">
                      <a16:colId xmlns:a16="http://schemas.microsoft.com/office/drawing/2014/main" xmlns="" val="3370164257"/>
                    </a:ext>
                  </a:extLst>
                </a:gridCol>
                <a:gridCol w="1079547">
                  <a:extLst>
                    <a:ext uri="{9D8B030D-6E8A-4147-A177-3AD203B41FA5}">
                      <a16:colId xmlns:a16="http://schemas.microsoft.com/office/drawing/2014/main" xmlns="" val="1077505694"/>
                    </a:ext>
                  </a:extLst>
                </a:gridCol>
              </a:tblGrid>
              <a:tr h="13580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Sumporov dioksid, sumporovodik, dušikov dioksid i</a:t>
                      </a:r>
                      <a:br>
                        <a:rPr lang="hr-BA" sz="1000">
                          <a:effectLst/>
                        </a:rPr>
                      </a:br>
                      <a:r>
                        <a:rPr lang="hr-BA" sz="1000">
                          <a:effectLst/>
                        </a:rPr>
                        <a:t>dušikovi oksidi, amonijak i</a:t>
                      </a:r>
                      <a:br>
                        <a:rPr lang="hr-BA" sz="1000">
                          <a:effectLst/>
                        </a:rPr>
                      </a:br>
                      <a:r>
                        <a:rPr lang="hr-BA" sz="1000">
                          <a:effectLst/>
                        </a:rPr>
                        <a:t>ugljikov monoksid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Benzen, merkaptani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Lebdeće čestice (PM</a:t>
                      </a:r>
                      <a:r>
                        <a:rPr lang="hr-BA" sz="1000" baseline="-25000" dirty="0">
                          <a:effectLst/>
                        </a:rPr>
                        <a:t>10</a:t>
                      </a:r>
                      <a:r>
                        <a:rPr lang="hr-BA" sz="1000" dirty="0">
                          <a:effectLst/>
                        </a:rPr>
                        <a:t>/PM</a:t>
                      </a:r>
                      <a:r>
                        <a:rPr lang="hr-BA" sz="1000" baseline="-25000" dirty="0">
                          <a:effectLst/>
                        </a:rPr>
                        <a:t>2,5</a:t>
                      </a:r>
                      <a:r>
                        <a:rPr lang="hr-BA" sz="1000" dirty="0">
                          <a:effectLst/>
                        </a:rPr>
                        <a:t>) i olovo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Prizemni ozon i s njim povezani NO i NO</a:t>
                      </a:r>
                      <a:r>
                        <a:rPr lang="hr-BA" sz="1000" baseline="-25000" dirty="0">
                          <a:effectLst/>
                        </a:rPr>
                        <a:t>2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3703543767"/>
                  </a:ext>
                </a:extLst>
              </a:tr>
              <a:tr h="350865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Indikativna mjerenja: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0526369"/>
                  </a:ext>
                </a:extLst>
              </a:tr>
              <a:tr h="3880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-nesigurnost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25%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30%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50%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30%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501412"/>
                  </a:ext>
                </a:extLst>
              </a:tr>
              <a:tr h="3880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minimalni obuhvat podataka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90%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90%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90%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90%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2175325"/>
                  </a:ext>
                </a:extLst>
              </a:tr>
              <a:tr h="635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minimalna vremenska pokrivenost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14%</a:t>
                      </a:r>
                      <a:r>
                        <a:rPr lang="hr-BA" sz="1000" b="1" baseline="30000" dirty="0">
                          <a:effectLst/>
                        </a:rPr>
                        <a:t>(4)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14%</a:t>
                      </a:r>
                      <a:r>
                        <a:rPr lang="hr-BA" sz="1000" b="1" baseline="30000">
                          <a:effectLst/>
                        </a:rPr>
                        <a:t>(3)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14%</a:t>
                      </a:r>
                      <a:r>
                        <a:rPr lang="hr-BA" sz="1000" b="1" baseline="30000">
                          <a:effectLst/>
                        </a:rPr>
                        <a:t>(4)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&gt; 10%</a:t>
                      </a:r>
                      <a:br>
                        <a:rPr lang="hr-BA" sz="1000" b="1" dirty="0">
                          <a:effectLst/>
                        </a:rPr>
                      </a:br>
                      <a:r>
                        <a:rPr lang="hr-BA" sz="1000" b="1" dirty="0">
                          <a:effectLst/>
                        </a:rPr>
                        <a:t>tijekom ljeta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9269588"/>
                  </a:ext>
                </a:extLst>
              </a:tr>
            </a:tbl>
          </a:graphicData>
        </a:graphic>
      </p:graphicFrame>
      <p:sp>
        <p:nvSpPr>
          <p:cNvPr id="12" name="Content Placeholder 8"/>
          <p:cNvSpPr>
            <a:spLocks/>
          </p:cNvSpPr>
          <p:nvPr/>
        </p:nvSpPr>
        <p:spPr bwMode="auto">
          <a:xfrm>
            <a:off x="554857" y="1788337"/>
            <a:ext cx="2374775" cy="269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Indikativna mjerenja</a:t>
            </a:r>
            <a:endParaRPr lang="hr-HR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- minimalni </a:t>
            </a:r>
            <a:r>
              <a:rPr lang="hr-HR" sz="2000" dirty="0">
                <a:solidFill>
                  <a:srgbClr val="0070C0"/>
                </a:solidFill>
              </a:rPr>
              <a:t>obuhvat podataka </a:t>
            </a:r>
            <a:r>
              <a:rPr lang="hr-HR" sz="2000" dirty="0" smtClean="0">
                <a:solidFill>
                  <a:srgbClr val="0070C0"/>
                </a:solidFill>
              </a:rPr>
              <a:t>je 90%, 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- Vremenska pokrivenost može biti manja….</a:t>
            </a:r>
            <a:endParaRPr lang="sv-SE" sz="20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354" y="4745261"/>
            <a:ext cx="80564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000" baseline="30000" dirty="0">
                <a:solidFill>
                  <a:srgbClr val="0070C0"/>
                </a:solidFill>
              </a:rPr>
              <a:t>3</a:t>
            </a:r>
            <a:r>
              <a:rPr lang="hr-HR" sz="2000" dirty="0">
                <a:solidFill>
                  <a:srgbClr val="0070C0"/>
                </a:solidFill>
              </a:rPr>
              <a:t>Jedno nasumično dnevno mjerenje svaki tjedan ravnomjerno raspoređeno tijekom godine, ili osam tjedana ravnomjerno raspoređenih tijekom godine.</a:t>
            </a:r>
          </a:p>
          <a:p>
            <a:pPr>
              <a:spcBef>
                <a:spcPct val="20000"/>
              </a:spcBef>
            </a:pPr>
            <a:r>
              <a:rPr lang="hr-HR" sz="2000" baseline="30000" dirty="0">
                <a:solidFill>
                  <a:srgbClr val="0070C0"/>
                </a:solidFill>
              </a:rPr>
              <a:t>4</a:t>
            </a:r>
            <a:r>
              <a:rPr lang="hr-HR" sz="2000" dirty="0">
                <a:solidFill>
                  <a:srgbClr val="0070C0"/>
                </a:solidFill>
              </a:rPr>
              <a:t>Jedno nasumično mjerenje tjedno ravnomjerno raspoređeno tijekom godine, ili osam tjedana ravnomjerno raspoređenih tijekom godine.</a:t>
            </a:r>
          </a:p>
        </p:txBody>
      </p:sp>
    </p:spTree>
    <p:extLst>
      <p:ext uri="{BB962C8B-B14F-4D97-AF65-F5344CB8AC3E}">
        <p14:creationId xmlns:p14="http://schemas.microsoft.com/office/powerpoint/2010/main" val="2096044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80087"/>
              </p:ext>
            </p:extLst>
          </p:nvPr>
        </p:nvGraphicFramePr>
        <p:xfrm>
          <a:off x="3204177" y="1459719"/>
          <a:ext cx="5424918" cy="3405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874">
                  <a:extLst>
                    <a:ext uri="{9D8B030D-6E8A-4147-A177-3AD203B41FA5}">
                      <a16:colId xmlns:a16="http://schemas.microsoft.com/office/drawing/2014/main" xmlns="" val="2544718318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xmlns="" val="3710971973"/>
                    </a:ext>
                  </a:extLst>
                </a:gridCol>
                <a:gridCol w="665714">
                  <a:extLst>
                    <a:ext uri="{9D8B030D-6E8A-4147-A177-3AD203B41FA5}">
                      <a16:colId xmlns:a16="http://schemas.microsoft.com/office/drawing/2014/main" xmlns="" val="4277607580"/>
                    </a:ext>
                  </a:extLst>
                </a:gridCol>
                <a:gridCol w="1017773">
                  <a:extLst>
                    <a:ext uri="{9D8B030D-6E8A-4147-A177-3AD203B41FA5}">
                      <a16:colId xmlns:a16="http://schemas.microsoft.com/office/drawing/2014/main" xmlns="" val="3370164257"/>
                    </a:ext>
                  </a:extLst>
                </a:gridCol>
                <a:gridCol w="1009770">
                  <a:extLst>
                    <a:ext uri="{9D8B030D-6E8A-4147-A177-3AD203B41FA5}">
                      <a16:colId xmlns:a16="http://schemas.microsoft.com/office/drawing/2014/main" xmlns="" val="1077505694"/>
                    </a:ext>
                  </a:extLst>
                </a:gridCol>
              </a:tblGrid>
              <a:tr h="10886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Sumporov dioksid, sumporovodik, dušikov dioksid i</a:t>
                      </a:r>
                      <a:br>
                        <a:rPr lang="hr-BA" sz="1000" dirty="0">
                          <a:effectLst/>
                        </a:rPr>
                      </a:br>
                      <a:r>
                        <a:rPr lang="hr-BA" sz="1000" dirty="0">
                          <a:effectLst/>
                        </a:rPr>
                        <a:t>dušikovi oksidi, amonijak i</a:t>
                      </a:r>
                      <a:br>
                        <a:rPr lang="hr-BA" sz="1000" dirty="0">
                          <a:effectLst/>
                        </a:rPr>
                      </a:br>
                      <a:r>
                        <a:rPr lang="hr-BA" sz="1000" dirty="0">
                          <a:effectLst/>
                        </a:rPr>
                        <a:t>ugljikov monoksid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Benzen, merkaptani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Lebdeće čestice (PM</a:t>
                      </a:r>
                      <a:r>
                        <a:rPr lang="hr-BA" sz="1000" baseline="-25000" dirty="0">
                          <a:effectLst/>
                        </a:rPr>
                        <a:t>10</a:t>
                      </a:r>
                      <a:r>
                        <a:rPr lang="hr-BA" sz="1000" dirty="0">
                          <a:effectLst/>
                        </a:rPr>
                        <a:t>/PM</a:t>
                      </a:r>
                      <a:r>
                        <a:rPr lang="hr-BA" sz="1000" baseline="-25000" dirty="0">
                          <a:effectLst/>
                        </a:rPr>
                        <a:t>2,5</a:t>
                      </a:r>
                      <a:r>
                        <a:rPr lang="hr-BA" sz="1000" dirty="0">
                          <a:effectLst/>
                        </a:rPr>
                        <a:t>) i olovo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Prizemni ozon i s njim povezani NO i NO</a:t>
                      </a:r>
                      <a:r>
                        <a:rPr lang="hr-BA" sz="1000" baseline="-25000" dirty="0">
                          <a:effectLst/>
                        </a:rPr>
                        <a:t>2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3703543767"/>
                  </a:ext>
                </a:extLst>
              </a:tr>
              <a:tr h="28124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Nesigurnost kod modeliranja: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4143415671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satna vrijednost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50%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-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-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50%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4820705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osmosatni prosjek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50%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-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-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50%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381479"/>
                  </a:ext>
                </a:extLst>
              </a:tr>
              <a:tr h="509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dnevni prosjeci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50%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-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još nije definirano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-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894416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godišnji prosjeci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30%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>
                          <a:effectLst/>
                        </a:rPr>
                        <a:t>50%</a:t>
                      </a:r>
                      <a:endParaRPr lang="hr-BA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50%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-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6400734"/>
                  </a:ext>
                </a:extLst>
              </a:tr>
              <a:tr h="28124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Objektivna procjena: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9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extLst>
                  <a:ext uri="{0D108BD9-81ED-4DB2-BD59-A6C34878D82A}">
                    <a16:rowId xmlns:a16="http://schemas.microsoft.com/office/drawing/2014/main" xmlns="" val="2538188393"/>
                  </a:ext>
                </a:extLst>
              </a:tr>
              <a:tr h="311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– nesigurnost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75%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100%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100%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b="1" dirty="0">
                          <a:effectLst/>
                        </a:rPr>
                        <a:t>75%</a:t>
                      </a:r>
                      <a:endParaRPr lang="hr-BA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63" marR="36863" marT="36863" marB="4607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1325616"/>
                  </a:ext>
                </a:extLst>
              </a:tr>
            </a:tbl>
          </a:graphicData>
        </a:graphic>
      </p:graphicFrame>
      <p:sp>
        <p:nvSpPr>
          <p:cNvPr id="12" name="Content Placeholder 8"/>
          <p:cNvSpPr>
            <a:spLocks/>
          </p:cNvSpPr>
          <p:nvPr/>
        </p:nvSpPr>
        <p:spPr bwMode="auto">
          <a:xfrm>
            <a:off x="554857" y="1788337"/>
            <a:ext cx="2374775" cy="21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Modeliranje</a:t>
            </a:r>
            <a:endParaRPr lang="hr-HR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- Nesigurnosti kod modeliranja i objektivne procjene su velike…</a:t>
            </a:r>
            <a:endParaRPr lang="sv-SE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482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3" name="Content Placeholder 8"/>
          <p:cNvSpPr>
            <a:spLocks/>
          </p:cNvSpPr>
          <p:nvPr/>
        </p:nvSpPr>
        <p:spPr bwMode="auto">
          <a:xfrm>
            <a:off x="457200" y="1455938"/>
            <a:ext cx="7565969" cy="42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Prilog 8. Pravilnika o praćenju kvalitete zraka (</a:t>
            </a:r>
            <a:r>
              <a:rPr lang="hr-HR" sz="2400" b="1" dirty="0" smtClean="0">
                <a:solidFill>
                  <a:srgbClr val="FF0000"/>
                </a:solidFill>
              </a:rPr>
              <a:t>nastavak</a:t>
            </a:r>
            <a:r>
              <a:rPr lang="hr-HR" sz="2400" b="1" dirty="0" smtClean="0">
                <a:solidFill>
                  <a:schemeClr val="tx2"/>
                </a:solidFill>
              </a:rPr>
              <a:t>)</a:t>
            </a:r>
            <a:endParaRPr lang="hr-HR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hr-HR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.</a:t>
            </a:r>
            <a:endParaRPr lang="hr-HR" sz="2000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73096" y="2039375"/>
          <a:ext cx="6734175" cy="408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401">
                  <a:extLst>
                    <a:ext uri="{9D8B030D-6E8A-4147-A177-3AD203B41FA5}">
                      <a16:colId xmlns:a16="http://schemas.microsoft.com/office/drawing/2014/main" xmlns="" val="802473687"/>
                    </a:ext>
                  </a:extLst>
                </a:gridCol>
                <a:gridCol w="1104484">
                  <a:extLst>
                    <a:ext uri="{9D8B030D-6E8A-4147-A177-3AD203B41FA5}">
                      <a16:colId xmlns:a16="http://schemas.microsoft.com/office/drawing/2014/main" xmlns="" val="1248694236"/>
                    </a:ext>
                  </a:extLst>
                </a:gridCol>
                <a:gridCol w="1134281">
                  <a:extLst>
                    <a:ext uri="{9D8B030D-6E8A-4147-A177-3AD203B41FA5}">
                      <a16:colId xmlns:a16="http://schemas.microsoft.com/office/drawing/2014/main" xmlns="" val="798474303"/>
                    </a:ext>
                  </a:extLst>
                </a:gridCol>
                <a:gridCol w="1432254">
                  <a:extLst>
                    <a:ext uri="{9D8B030D-6E8A-4147-A177-3AD203B41FA5}">
                      <a16:colId xmlns:a16="http://schemas.microsoft.com/office/drawing/2014/main" xmlns="" val="2442697570"/>
                    </a:ext>
                  </a:extLst>
                </a:gridCol>
                <a:gridCol w="1064755">
                  <a:extLst>
                    <a:ext uri="{9D8B030D-6E8A-4147-A177-3AD203B41FA5}">
                      <a16:colId xmlns:a16="http://schemas.microsoft.com/office/drawing/2014/main" xmlns="" val="3131209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benzo(a)piren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Arsen, kadmij i nikal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Policiklički aromatski ugljikovodici osim benzo(a)pirena, ukupne plinovite žive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>
                          <a:effectLst/>
                        </a:rPr>
                        <a:t>Ukupno</a:t>
                      </a:r>
                      <a:br>
                        <a:rPr lang="hr-BA" sz="1100" dirty="0">
                          <a:effectLst/>
                        </a:rPr>
                      </a:br>
                      <a:r>
                        <a:rPr lang="hr-BA" sz="1100" dirty="0">
                          <a:effectLst/>
                        </a:rPr>
                        <a:t>taloženje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374309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Nesigurnost: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3492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– mjerenja na stalnim mjestima i indikativna mjerenja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>
                          <a:effectLst/>
                        </a:rPr>
                        <a:t>50%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>
                          <a:effectLst/>
                        </a:rPr>
                        <a:t>40%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50%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70%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38773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– modeliranje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60%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60%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60%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60%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4090863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Minimalni obuhvat podataka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90%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90%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90%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90%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31477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Minimalna vremenska pokrivenost: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68241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– mjerenja na stalnim mjestima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33%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50%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r-BA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32805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– indikativna mjerenja (</a:t>
                      </a:r>
                      <a:r>
                        <a:rPr lang="hr-BA" sz="1100" baseline="30000">
                          <a:effectLst/>
                        </a:rPr>
                        <a:t>1</a:t>
                      </a:r>
                      <a:r>
                        <a:rPr lang="hr-BA" sz="1100">
                          <a:effectLst/>
                        </a:rPr>
                        <a:t>)(</a:t>
                      </a:r>
                      <a:r>
                        <a:rPr lang="hr-BA" sz="1100" baseline="30000">
                          <a:effectLst/>
                        </a:rPr>
                        <a:t>2</a:t>
                      </a:r>
                      <a:r>
                        <a:rPr lang="hr-BA" sz="1100">
                          <a:effectLst/>
                        </a:rPr>
                        <a:t>)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14%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14%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14%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33%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290151553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dirty="0">
                          <a:effectLst/>
                        </a:rPr>
                        <a:t>(</a:t>
                      </a:r>
                      <a:r>
                        <a:rPr lang="hr-BA" sz="1000" baseline="30000" dirty="0">
                          <a:effectLst/>
                        </a:rPr>
                        <a:t>1</a:t>
                      </a:r>
                      <a:r>
                        <a:rPr lang="hr-BA" sz="1000" dirty="0">
                          <a:effectLst/>
                        </a:rPr>
                        <a:t>) Raspodijeljena tijekom godina kako bi bila reprezentativna za različite uvjete klime i antropogenih aktivnosti.</a:t>
                      </a:r>
                      <a:endParaRPr lang="hr-BA" sz="1100" dirty="0"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 dirty="0">
                          <a:effectLst/>
                        </a:rPr>
                        <a:t>(</a:t>
                      </a:r>
                      <a:r>
                        <a:rPr lang="hr-BA" sz="1000" baseline="30000" dirty="0">
                          <a:effectLst/>
                        </a:rPr>
                        <a:t>2</a:t>
                      </a:r>
                      <a:r>
                        <a:rPr lang="hr-BA" sz="1000" dirty="0">
                          <a:effectLst/>
                        </a:rPr>
                        <a:t>) Indikativna mjerenja su ona mjerenja koja se izvode manje redovito, ali koja ispunjavaju ostale ciljeve za kvalitetu podataka.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62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3434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3" name="Content Placeholder 8"/>
          <p:cNvSpPr>
            <a:spLocks/>
          </p:cNvSpPr>
          <p:nvPr/>
        </p:nvSpPr>
        <p:spPr bwMode="auto">
          <a:xfrm>
            <a:off x="376239" y="1442632"/>
            <a:ext cx="8625718" cy="470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Vremenska </a:t>
            </a:r>
            <a:r>
              <a:rPr lang="hr-HR" sz="2400" b="1" dirty="0">
                <a:solidFill>
                  <a:schemeClr val="tx2"/>
                </a:solidFill>
              </a:rPr>
              <a:t>pokrivenost</a:t>
            </a:r>
          </a:p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Definicija: </a:t>
            </a:r>
            <a:r>
              <a:rPr lang="hr-HR" sz="2000" dirty="0" smtClean="0">
                <a:solidFill>
                  <a:srgbClr val="0070C0"/>
                </a:solidFill>
              </a:rPr>
              <a:t>Udio </a:t>
            </a:r>
            <a:r>
              <a:rPr lang="hr-BA" sz="2000" dirty="0">
                <a:solidFill>
                  <a:srgbClr val="0070C0"/>
                </a:solidFill>
              </a:rPr>
              <a:t>dana/sati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>
                <a:solidFill>
                  <a:srgbClr val="0070C0"/>
                </a:solidFill>
              </a:rPr>
              <a:t>u kalendarskoj </a:t>
            </a:r>
            <a:r>
              <a:rPr lang="hr-HR" sz="2000" dirty="0" smtClean="0">
                <a:solidFill>
                  <a:srgbClr val="0070C0"/>
                </a:solidFill>
              </a:rPr>
              <a:t>godini </a:t>
            </a:r>
            <a:r>
              <a:rPr lang="hr-HR" sz="2000" dirty="0">
                <a:solidFill>
                  <a:srgbClr val="0070C0"/>
                </a:solidFill>
              </a:rPr>
              <a:t>(s posebnim sezonskim odredbama za ozon) tijekom kojih će </a:t>
            </a:r>
            <a:r>
              <a:rPr lang="hr-HR" sz="2000" dirty="0" smtClean="0">
                <a:solidFill>
                  <a:srgbClr val="0070C0"/>
                </a:solidFill>
              </a:rPr>
              <a:t>mjerenja/uzorkovanja biti ili su bila izvršena.</a:t>
            </a: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Vremenska pokrivenost ne smije biti manja od minimalnih zahtjeva iz tablice i </a:t>
            </a:r>
            <a:r>
              <a:rPr lang="hr-HR" sz="2000" dirty="0" smtClean="0">
                <a:solidFill>
                  <a:srgbClr val="0070C0"/>
                </a:solidFill>
              </a:rPr>
              <a:t>uvijek </a:t>
            </a:r>
            <a:r>
              <a:rPr lang="hr-HR" sz="2000" dirty="0">
                <a:solidFill>
                  <a:srgbClr val="0070C0"/>
                </a:solidFill>
              </a:rPr>
              <a:t>se izražava kao postotak.</a:t>
            </a:r>
          </a:p>
          <a:p>
            <a:pPr>
              <a:spcBef>
                <a:spcPct val="20000"/>
              </a:spcBef>
            </a:pP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Formula za izračun vremenske pokrivenosti:</a:t>
            </a: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Vremenska </a:t>
            </a:r>
            <a:r>
              <a:rPr lang="hr-BA" sz="2000" dirty="0">
                <a:solidFill>
                  <a:srgbClr val="0070C0"/>
                </a:solidFill>
              </a:rPr>
              <a:t>pokrivenost </a:t>
            </a:r>
            <a:r>
              <a:rPr lang="hr-BA" sz="2000" dirty="0" smtClean="0">
                <a:solidFill>
                  <a:srgbClr val="0070C0"/>
                </a:solidFill>
              </a:rPr>
              <a:t>= </a:t>
            </a:r>
            <a:r>
              <a:rPr lang="hr-BA" sz="2000" dirty="0" err="1" smtClean="0">
                <a:solidFill>
                  <a:srgbClr val="0070C0"/>
                </a:solidFill>
              </a:rPr>
              <a:t>Nmjer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/ </a:t>
            </a:r>
            <a:r>
              <a:rPr lang="hr-BA" sz="2000" dirty="0" err="1" smtClean="0">
                <a:solidFill>
                  <a:srgbClr val="0070C0"/>
                </a:solidFill>
              </a:rPr>
              <a:t>Ngod</a:t>
            </a: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 smtClean="0">
                <a:solidFill>
                  <a:srgbClr val="0070C0"/>
                </a:solidFill>
              </a:rPr>
              <a:t>Gdje je:</a:t>
            </a:r>
            <a:endParaRPr lang="hr-BA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 err="1" smtClean="0">
                <a:solidFill>
                  <a:srgbClr val="0070C0"/>
                </a:solidFill>
              </a:rPr>
              <a:t>Nmjer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je broj </a:t>
            </a:r>
            <a:r>
              <a:rPr lang="hr-BA" sz="2000" dirty="0" smtClean="0">
                <a:solidFill>
                  <a:srgbClr val="0070C0"/>
                </a:solidFill>
              </a:rPr>
              <a:t>dana/sati u </a:t>
            </a:r>
            <a:r>
              <a:rPr lang="hr-BA" sz="2000" dirty="0">
                <a:solidFill>
                  <a:srgbClr val="0070C0"/>
                </a:solidFill>
              </a:rPr>
              <a:t>kojima se mjerenja odvijaju;</a:t>
            </a:r>
          </a:p>
          <a:p>
            <a:pPr>
              <a:spcBef>
                <a:spcPct val="20000"/>
              </a:spcBef>
            </a:pPr>
            <a:r>
              <a:rPr lang="hr-BA" sz="2000" dirty="0" err="1" smtClean="0">
                <a:solidFill>
                  <a:srgbClr val="0070C0"/>
                </a:solidFill>
              </a:rPr>
              <a:t>Ngod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je ukupan broj </a:t>
            </a:r>
            <a:r>
              <a:rPr lang="hr-BA" sz="2000" dirty="0" smtClean="0">
                <a:solidFill>
                  <a:srgbClr val="0070C0"/>
                </a:solidFill>
              </a:rPr>
              <a:t>dana/sati </a:t>
            </a:r>
            <a:r>
              <a:rPr lang="hr-BA" sz="2000" dirty="0">
                <a:solidFill>
                  <a:srgbClr val="0070C0"/>
                </a:solidFill>
              </a:rPr>
              <a:t>u kalendarskoj godini.</a:t>
            </a:r>
          </a:p>
          <a:p>
            <a:pPr>
              <a:spcBef>
                <a:spcPct val="20000"/>
              </a:spcBef>
            </a:pPr>
            <a:r>
              <a:rPr lang="hr-BA" sz="2000" dirty="0" err="1" smtClean="0">
                <a:solidFill>
                  <a:srgbClr val="0070C0"/>
                </a:solidFill>
              </a:rPr>
              <a:t>Nmjer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može uključivati nevažeća mjerenja, bez obzira na to što je uzrokovalo nevaljano mjerenje (npr., </a:t>
            </a:r>
            <a:r>
              <a:rPr lang="hr-BA" sz="2000" dirty="0" smtClean="0">
                <a:solidFill>
                  <a:srgbClr val="0070C0"/>
                </a:solidFill>
              </a:rPr>
              <a:t>održavanje </a:t>
            </a:r>
            <a:r>
              <a:rPr lang="hr-BA" sz="2000" dirty="0">
                <a:solidFill>
                  <a:srgbClr val="0070C0"/>
                </a:solidFill>
              </a:rPr>
              <a:t>ili kvar).</a:t>
            </a: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629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3" name="Content Placeholder 8"/>
          <p:cNvSpPr>
            <a:spLocks/>
          </p:cNvSpPr>
          <p:nvPr/>
        </p:nvSpPr>
        <p:spPr bwMode="auto">
          <a:xfrm>
            <a:off x="284085" y="1628777"/>
            <a:ext cx="8717872" cy="470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Vremenska pokrivenost (</a:t>
            </a:r>
            <a:r>
              <a:rPr lang="hr-HR" sz="2400" b="1" dirty="0" smtClean="0">
                <a:solidFill>
                  <a:srgbClr val="FF3300"/>
                </a:solidFill>
              </a:rPr>
              <a:t>nastavak</a:t>
            </a:r>
            <a:r>
              <a:rPr lang="hr-HR" sz="2400" b="1" dirty="0" smtClean="0">
                <a:solidFill>
                  <a:schemeClr val="tx2"/>
                </a:solidFill>
              </a:rPr>
              <a:t>)</a:t>
            </a:r>
            <a:endParaRPr lang="hr-HR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Za indikativna mjerenja ozona, </a:t>
            </a:r>
            <a:r>
              <a:rPr lang="hr-HR" sz="2000" dirty="0" smtClean="0">
                <a:solidFill>
                  <a:srgbClr val="0070C0"/>
                </a:solidFill>
              </a:rPr>
              <a:t>vremenska pokrivenost izračunava </a:t>
            </a:r>
            <a:r>
              <a:rPr lang="hr-HR" sz="2000" dirty="0">
                <a:solidFill>
                  <a:srgbClr val="0070C0"/>
                </a:solidFill>
              </a:rPr>
              <a:t>se samo za ljetnu sezonu, tj. </a:t>
            </a:r>
            <a:r>
              <a:rPr lang="hr-HR" sz="2000" dirty="0" err="1" smtClean="0">
                <a:solidFill>
                  <a:srgbClr val="0070C0"/>
                </a:solidFill>
              </a:rPr>
              <a:t>Nmjer</a:t>
            </a:r>
            <a:r>
              <a:rPr lang="hr-HR" sz="2000" dirty="0" smtClean="0">
                <a:solidFill>
                  <a:srgbClr val="0070C0"/>
                </a:solidFill>
              </a:rPr>
              <a:t>_</a:t>
            </a:r>
            <a:r>
              <a:rPr lang="hr-HR" sz="2000" dirty="0" err="1" smtClean="0">
                <a:solidFill>
                  <a:srgbClr val="0070C0"/>
                </a:solidFill>
              </a:rPr>
              <a:t>ljet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>
                <a:solidFill>
                  <a:srgbClr val="0070C0"/>
                </a:solidFill>
              </a:rPr>
              <a:t>će uzeti u obzir stvarno vrijeme mjerenja tijekom ljetne sezone, a </a:t>
            </a:r>
            <a:r>
              <a:rPr lang="hr-HR" sz="2000" dirty="0" err="1" smtClean="0">
                <a:solidFill>
                  <a:srgbClr val="0070C0"/>
                </a:solidFill>
              </a:rPr>
              <a:t>Nljet</a:t>
            </a:r>
            <a:r>
              <a:rPr lang="hr-HR" sz="2000" dirty="0" smtClean="0">
                <a:solidFill>
                  <a:srgbClr val="0070C0"/>
                </a:solidFill>
              </a:rPr>
              <a:t> (1.4. do 30. 9.) </a:t>
            </a:r>
            <a:r>
              <a:rPr lang="hr-HR" sz="2000" dirty="0">
                <a:solidFill>
                  <a:srgbClr val="0070C0"/>
                </a:solidFill>
              </a:rPr>
              <a:t>će zamijeniti </a:t>
            </a:r>
            <a:r>
              <a:rPr lang="hr-HR" sz="2000" dirty="0" err="1" smtClean="0">
                <a:solidFill>
                  <a:srgbClr val="0070C0"/>
                </a:solidFill>
              </a:rPr>
              <a:t>Ngod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>
                <a:solidFill>
                  <a:srgbClr val="0070C0"/>
                </a:solidFill>
              </a:rPr>
              <a:t>kao ukupan broj </a:t>
            </a:r>
            <a:r>
              <a:rPr lang="hr-HR" sz="2000" dirty="0" smtClean="0">
                <a:solidFill>
                  <a:srgbClr val="0070C0"/>
                </a:solidFill>
              </a:rPr>
              <a:t>dana/sati </a:t>
            </a:r>
            <a:r>
              <a:rPr lang="hr-HR" sz="2000" dirty="0">
                <a:solidFill>
                  <a:srgbClr val="0070C0"/>
                </a:solidFill>
              </a:rPr>
              <a:t>u ljetnoj sezoni</a:t>
            </a:r>
            <a:r>
              <a:rPr lang="hr-HR" sz="2000" dirty="0" smtClean="0">
                <a:solidFill>
                  <a:srgbClr val="0070C0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U praksi, vremenska pokrivenost </a:t>
            </a:r>
            <a:r>
              <a:rPr lang="hr-HR" sz="2000" dirty="0" smtClean="0">
                <a:solidFill>
                  <a:srgbClr val="0070C0"/>
                </a:solidFill>
              </a:rPr>
              <a:t>je </a:t>
            </a:r>
            <a:r>
              <a:rPr lang="hr-HR" sz="2000" dirty="0">
                <a:solidFill>
                  <a:srgbClr val="0070C0"/>
                </a:solidFill>
              </a:rPr>
              <a:t>mjera koja se koristi za unaprijed planiranje mjerenja (učestalost mjerenja, </a:t>
            </a:r>
            <a:r>
              <a:rPr lang="hr-HR" sz="2000" dirty="0" smtClean="0">
                <a:solidFill>
                  <a:srgbClr val="0070C0"/>
                </a:solidFill>
              </a:rPr>
              <a:t>pokrivenost u godini). </a:t>
            </a: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3294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3" name="Content Placeholder 8"/>
          <p:cNvSpPr>
            <a:spLocks/>
          </p:cNvSpPr>
          <p:nvPr/>
        </p:nvSpPr>
        <p:spPr bwMode="auto">
          <a:xfrm>
            <a:off x="376239" y="1442631"/>
            <a:ext cx="8717872" cy="489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</a:rPr>
              <a:t>Obuhvat podataka</a:t>
            </a:r>
            <a:endParaRPr lang="hr-HR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Definicija</a:t>
            </a:r>
            <a:r>
              <a:rPr lang="hr-HR" sz="2000" dirty="0">
                <a:solidFill>
                  <a:srgbClr val="0070C0"/>
                </a:solidFill>
              </a:rPr>
              <a:t>: Udio valjanih mjerenja u odnosu na </a:t>
            </a:r>
            <a:r>
              <a:rPr lang="hr-HR" sz="2000" dirty="0" smtClean="0">
                <a:solidFill>
                  <a:srgbClr val="0070C0"/>
                </a:solidFill>
              </a:rPr>
              <a:t>zahtijevani broj dana/sati u </a:t>
            </a:r>
            <a:r>
              <a:rPr lang="hr-HR" sz="2000" dirty="0">
                <a:solidFill>
                  <a:srgbClr val="0070C0"/>
                </a:solidFill>
              </a:rPr>
              <a:t>kojima se </a:t>
            </a:r>
            <a:r>
              <a:rPr lang="hr-HR" sz="2000" dirty="0" smtClean="0">
                <a:solidFill>
                  <a:srgbClr val="0070C0"/>
                </a:solidFill>
              </a:rPr>
              <a:t>mjerenja moraju obavljati. </a:t>
            </a: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Obuhvat </a:t>
            </a:r>
            <a:r>
              <a:rPr lang="hr-HR" sz="2000" dirty="0">
                <a:solidFill>
                  <a:srgbClr val="0070C0"/>
                </a:solidFill>
              </a:rPr>
              <a:t>podataka </a:t>
            </a:r>
            <a:r>
              <a:rPr lang="hr-BA" sz="2000" dirty="0" smtClean="0">
                <a:solidFill>
                  <a:srgbClr val="0070C0"/>
                </a:solidFill>
              </a:rPr>
              <a:t>ne </a:t>
            </a:r>
            <a:r>
              <a:rPr lang="hr-BA" sz="2000" dirty="0">
                <a:solidFill>
                  <a:srgbClr val="0070C0"/>
                </a:solidFill>
              </a:rPr>
              <a:t>smije biti </a:t>
            </a:r>
            <a:r>
              <a:rPr lang="hr-BA" sz="2000" dirty="0" smtClean="0">
                <a:solidFill>
                  <a:srgbClr val="0070C0"/>
                </a:solidFill>
              </a:rPr>
              <a:t>manji </a:t>
            </a:r>
            <a:r>
              <a:rPr lang="hr-BA" sz="2000" dirty="0">
                <a:solidFill>
                  <a:srgbClr val="0070C0"/>
                </a:solidFill>
              </a:rPr>
              <a:t>od minimalnih zahtjeva iz tablice i </a:t>
            </a:r>
            <a:r>
              <a:rPr lang="hr-HR" sz="2000" dirty="0">
                <a:solidFill>
                  <a:srgbClr val="0070C0"/>
                </a:solidFill>
              </a:rPr>
              <a:t>uvijek se izražava kao postotak.</a:t>
            </a:r>
          </a:p>
          <a:p>
            <a:pPr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Obuhvat </a:t>
            </a:r>
            <a:r>
              <a:rPr lang="hr-HR" sz="2000" dirty="0">
                <a:solidFill>
                  <a:srgbClr val="0070C0"/>
                </a:solidFill>
              </a:rPr>
              <a:t>podataka </a:t>
            </a:r>
            <a:r>
              <a:rPr lang="hr-BA" sz="2000" dirty="0" smtClean="0">
                <a:solidFill>
                  <a:srgbClr val="0070C0"/>
                </a:solidFill>
              </a:rPr>
              <a:t>definiran </a:t>
            </a:r>
            <a:r>
              <a:rPr lang="hr-BA" sz="2000" dirty="0">
                <a:solidFill>
                  <a:srgbClr val="0070C0"/>
                </a:solidFill>
              </a:rPr>
              <a:t>je sljedećom </a:t>
            </a:r>
            <a:r>
              <a:rPr lang="hr-BA" sz="2000" dirty="0" smtClean="0">
                <a:solidFill>
                  <a:srgbClr val="0070C0"/>
                </a:solidFill>
              </a:rPr>
              <a:t>formulom</a:t>
            </a:r>
            <a:r>
              <a:rPr lang="hr-BA" sz="2000" dirty="0">
                <a:solidFill>
                  <a:srgbClr val="0070C0"/>
                </a:solidFill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Obuhvat </a:t>
            </a:r>
            <a:r>
              <a:rPr lang="hr-HR" sz="2000" dirty="0">
                <a:solidFill>
                  <a:srgbClr val="0070C0"/>
                </a:solidFill>
              </a:rPr>
              <a:t>podataka </a:t>
            </a:r>
            <a:r>
              <a:rPr lang="hr-BA" sz="2000" dirty="0" smtClean="0">
                <a:solidFill>
                  <a:srgbClr val="0070C0"/>
                </a:solidFill>
              </a:rPr>
              <a:t>= </a:t>
            </a:r>
            <a:r>
              <a:rPr lang="hr-BA" sz="2000" dirty="0" err="1" smtClean="0">
                <a:solidFill>
                  <a:srgbClr val="0070C0"/>
                </a:solidFill>
              </a:rPr>
              <a:t>N</a:t>
            </a:r>
            <a:r>
              <a:rPr lang="hr-BA" sz="2000" baseline="-25000" dirty="0" err="1" smtClean="0">
                <a:solidFill>
                  <a:srgbClr val="0070C0"/>
                </a:solidFill>
              </a:rPr>
              <a:t>valid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/ </a:t>
            </a:r>
            <a:r>
              <a:rPr lang="hr-BA" sz="2000" dirty="0" err="1" smtClean="0">
                <a:solidFill>
                  <a:srgbClr val="0070C0"/>
                </a:solidFill>
              </a:rPr>
              <a:t>N</a:t>
            </a:r>
            <a:r>
              <a:rPr lang="hr-BA" sz="2000" baseline="-25000" dirty="0" err="1" smtClean="0">
                <a:solidFill>
                  <a:srgbClr val="0070C0"/>
                </a:solidFill>
              </a:rPr>
              <a:t>MinVremPok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= </a:t>
            </a:r>
            <a:r>
              <a:rPr lang="hr-BA" sz="2000" dirty="0" err="1" smtClean="0">
                <a:solidFill>
                  <a:srgbClr val="0070C0"/>
                </a:solidFill>
              </a:rPr>
              <a:t>N</a:t>
            </a:r>
            <a:r>
              <a:rPr lang="hr-BA" sz="2000" baseline="-25000" dirty="0" err="1" smtClean="0">
                <a:solidFill>
                  <a:srgbClr val="0070C0"/>
                </a:solidFill>
              </a:rPr>
              <a:t>valid</a:t>
            </a:r>
            <a:r>
              <a:rPr lang="hr-BA" sz="2000" baseline="-25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/ (</a:t>
            </a:r>
            <a:r>
              <a:rPr lang="hr-BA" sz="2000" dirty="0" err="1" smtClean="0">
                <a:solidFill>
                  <a:srgbClr val="0070C0"/>
                </a:solidFill>
              </a:rPr>
              <a:t>N</a:t>
            </a:r>
            <a:r>
              <a:rPr lang="hr-BA" sz="2000" baseline="-25000" dirty="0" err="1" smtClean="0">
                <a:solidFill>
                  <a:srgbClr val="0070C0"/>
                </a:solidFill>
              </a:rPr>
              <a:t>god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>
                <a:solidFill>
                  <a:srgbClr val="0070C0"/>
                </a:solidFill>
              </a:rPr>
              <a:t>* </a:t>
            </a:r>
            <a:r>
              <a:rPr lang="hr-BA" sz="2000" dirty="0" err="1" smtClean="0">
                <a:solidFill>
                  <a:srgbClr val="0070C0"/>
                </a:solidFill>
              </a:rPr>
              <a:t>MinVremPok</a:t>
            </a:r>
            <a:r>
              <a:rPr lang="hr-BA" sz="2000" dirty="0" smtClean="0">
                <a:solidFill>
                  <a:srgbClr val="0070C0"/>
                </a:solidFill>
              </a:rPr>
              <a:t> %)</a:t>
            </a:r>
          </a:p>
          <a:p>
            <a:pPr>
              <a:spcBef>
                <a:spcPct val="20000"/>
              </a:spcBef>
            </a:pPr>
            <a:endParaRPr lang="hr-BA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000" dirty="0" err="1" smtClean="0">
                <a:solidFill>
                  <a:srgbClr val="0070C0"/>
                </a:solidFill>
              </a:rPr>
              <a:t>Gdje</a:t>
            </a:r>
            <a:r>
              <a:rPr lang="hr-BA" sz="2000" dirty="0" smtClean="0">
                <a:solidFill>
                  <a:srgbClr val="0070C0"/>
                </a:solidFill>
              </a:rPr>
              <a:t> je: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N</a:t>
            </a:r>
            <a:r>
              <a:rPr lang="en-US" sz="2000" baseline="-25000" dirty="0" err="1">
                <a:solidFill>
                  <a:srgbClr val="0070C0"/>
                </a:solidFill>
              </a:rPr>
              <a:t>valid</a:t>
            </a:r>
            <a:r>
              <a:rPr lang="en-US" sz="2000" dirty="0">
                <a:solidFill>
                  <a:srgbClr val="0070C0"/>
                </a:solidFill>
              </a:rPr>
              <a:t> je </a:t>
            </a:r>
            <a:r>
              <a:rPr lang="en-US" sz="2000" dirty="0" err="1">
                <a:solidFill>
                  <a:srgbClr val="0070C0"/>
                </a:solidFill>
              </a:rPr>
              <a:t>broj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valjanih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satnih</a:t>
            </a:r>
            <a:r>
              <a:rPr lang="en-US" sz="2000" dirty="0" smtClean="0">
                <a:solidFill>
                  <a:srgbClr val="0070C0"/>
                </a:solidFill>
              </a:rPr>
              <a:t>/</a:t>
            </a:r>
            <a:r>
              <a:rPr lang="en-US" sz="2000" dirty="0" err="1" smtClean="0">
                <a:solidFill>
                  <a:srgbClr val="0070C0"/>
                </a:solidFill>
              </a:rPr>
              <a:t>dnevnih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mjerenja</a:t>
            </a:r>
            <a:r>
              <a:rPr lang="en-US" sz="2000" dirty="0">
                <a:solidFill>
                  <a:srgbClr val="0070C0"/>
                </a:solidFill>
              </a:rPr>
              <a:t> u </a:t>
            </a:r>
            <a:r>
              <a:rPr lang="en-US" sz="2000" dirty="0" err="1">
                <a:solidFill>
                  <a:srgbClr val="0070C0"/>
                </a:solidFill>
              </a:rPr>
              <a:t>razdoblju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mjerenja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r-BA" sz="2000" dirty="0" err="1">
                <a:solidFill>
                  <a:srgbClr val="0070C0"/>
                </a:solidFill>
              </a:rPr>
              <a:t>N</a:t>
            </a:r>
            <a:r>
              <a:rPr lang="hr-BA" sz="2000" baseline="-25000" dirty="0" err="1">
                <a:solidFill>
                  <a:srgbClr val="0070C0"/>
                </a:solidFill>
              </a:rPr>
              <a:t>MinVremPok</a:t>
            </a:r>
            <a:r>
              <a:rPr lang="hr-BA" sz="2000" baseline="-25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je </a:t>
            </a:r>
            <a:r>
              <a:rPr lang="en-US" sz="2000" dirty="0" err="1">
                <a:solidFill>
                  <a:srgbClr val="0070C0"/>
                </a:solidFill>
              </a:rPr>
              <a:t>potreban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broj</a:t>
            </a:r>
            <a:r>
              <a:rPr lang="en-US" sz="2000" dirty="0">
                <a:solidFill>
                  <a:srgbClr val="0070C0"/>
                </a:solidFill>
              </a:rPr>
              <a:t> dana / sati </a:t>
            </a:r>
            <a:r>
              <a:rPr lang="hr-BA" sz="2000" dirty="0" smtClean="0">
                <a:solidFill>
                  <a:srgbClr val="0070C0"/>
                </a:solidFill>
              </a:rPr>
              <a:t>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kojima</a:t>
            </a:r>
            <a:r>
              <a:rPr lang="en-US" sz="2000" dirty="0">
                <a:solidFill>
                  <a:srgbClr val="0070C0"/>
                </a:solidFill>
              </a:rPr>
              <a:t> se </a:t>
            </a:r>
            <a:r>
              <a:rPr lang="en-US" sz="2000" dirty="0" err="1" smtClean="0">
                <a:solidFill>
                  <a:srgbClr val="0070C0"/>
                </a:solidFill>
              </a:rPr>
              <a:t>mjerenja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moraju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hr-BA" sz="2000" dirty="0" smtClean="0">
                <a:solidFill>
                  <a:srgbClr val="0070C0"/>
                </a:solidFill>
              </a:rPr>
              <a:t>obavljati</a:t>
            </a:r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BA" sz="2000" dirty="0" err="1">
                <a:solidFill>
                  <a:srgbClr val="0070C0"/>
                </a:solidFill>
              </a:rPr>
              <a:t>MinVremPok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je </a:t>
            </a:r>
            <a:r>
              <a:rPr lang="en-US" sz="2000" dirty="0" err="1">
                <a:solidFill>
                  <a:srgbClr val="0070C0"/>
                </a:solidFill>
              </a:rPr>
              <a:t>zahtjev</a:t>
            </a:r>
            <a:r>
              <a:rPr lang="en-US" sz="2000" dirty="0">
                <a:solidFill>
                  <a:srgbClr val="0070C0"/>
                </a:solidFill>
              </a:rPr>
              <a:t> za </a:t>
            </a:r>
            <a:r>
              <a:rPr lang="en-US" sz="2000" dirty="0" err="1" smtClean="0">
                <a:solidFill>
                  <a:srgbClr val="0070C0"/>
                </a:solidFill>
              </a:rPr>
              <a:t>vremensko</a:t>
            </a:r>
            <a:r>
              <a:rPr lang="hr-BA" sz="2000" dirty="0" smtClean="0">
                <a:solidFill>
                  <a:srgbClr val="0070C0"/>
                </a:solidFill>
              </a:rPr>
              <a:t>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pokriveno</a:t>
            </a:r>
            <a:r>
              <a:rPr lang="hr-BA" sz="2000" dirty="0" err="1" smtClean="0">
                <a:solidFill>
                  <a:srgbClr val="0070C0"/>
                </a:solidFill>
              </a:rPr>
              <a:t>sti</a:t>
            </a:r>
            <a:r>
              <a:rPr lang="hr-BA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izražen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kao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postotak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hr-BA" sz="2000" dirty="0" smtClean="0">
                <a:solidFill>
                  <a:srgbClr val="0070C0"/>
                </a:solidFill>
              </a:rPr>
              <a:t>iz tablice</a:t>
            </a:r>
            <a:endParaRPr lang="hr-HR" sz="2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 </a:t>
            </a: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460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12.2 CILJANA KVALITETA PODATAKA</a:t>
            </a: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hr-HR" sz="2000" b="1" dirty="0" smtClean="0">
                <a:solidFill>
                  <a:srgbClr val="0070C0"/>
                </a:solidFill>
              </a:rPr>
              <a:t>Način </a:t>
            </a:r>
            <a:r>
              <a:rPr lang="hr-HR" sz="2000" b="1" dirty="0">
                <a:solidFill>
                  <a:srgbClr val="0070C0"/>
                </a:solidFill>
              </a:rPr>
              <a:t>provjere kvalitete mjerenja i podataka</a:t>
            </a:r>
            <a:r>
              <a:rPr lang="hr-HR" sz="2000" dirty="0">
                <a:solidFill>
                  <a:srgbClr val="0070C0"/>
                </a:solidFill>
              </a:rPr>
              <a:t>, </a:t>
            </a:r>
            <a:r>
              <a:rPr lang="hr-HR" sz="2000" b="1" dirty="0">
                <a:solidFill>
                  <a:srgbClr val="0070C0"/>
                </a:solidFill>
              </a:rPr>
              <a:t>način obrade i prikaza rezultata te ocjena njihove kvalitete</a:t>
            </a:r>
            <a:r>
              <a:rPr lang="hr-HR" sz="2000" dirty="0">
                <a:solidFill>
                  <a:srgbClr val="0070C0"/>
                </a:solidFill>
              </a:rPr>
              <a:t>, provodi se prema </a:t>
            </a:r>
            <a:r>
              <a:rPr lang="hr-HR" sz="2000" b="1" dirty="0">
                <a:solidFill>
                  <a:srgbClr val="0070C0"/>
                </a:solidFill>
              </a:rPr>
              <a:t>propisanim referentnim metodama mjerenja </a:t>
            </a:r>
            <a:r>
              <a:rPr lang="hr-HR" sz="2000" dirty="0">
                <a:solidFill>
                  <a:srgbClr val="0070C0"/>
                </a:solidFill>
              </a:rPr>
              <a:t>i zahtjevu usklađene norme za ispitne i umjerne laboratorije</a:t>
            </a:r>
            <a:r>
              <a:rPr lang="hr-HR" sz="2000" dirty="0" smtClean="0">
                <a:solidFill>
                  <a:srgbClr val="0070C0"/>
                </a:solidFill>
              </a:rPr>
              <a:t>. (Pravilnik)</a:t>
            </a: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Zahtjevi </a:t>
            </a:r>
            <a:r>
              <a:rPr lang="hr-HR" sz="2000" dirty="0">
                <a:solidFill>
                  <a:srgbClr val="0070C0"/>
                </a:solidFill>
              </a:rPr>
              <a:t>za minimalni obuhvat podataka i vremensku pokrivenost </a:t>
            </a:r>
            <a:r>
              <a:rPr lang="hr-HR" sz="2000" b="1" dirty="0">
                <a:solidFill>
                  <a:srgbClr val="0070C0"/>
                </a:solidFill>
              </a:rPr>
              <a:t>ne uključuju gubitke podataka zbog redovne kalibracije ili redovnog održavanja</a:t>
            </a:r>
            <a:r>
              <a:rPr lang="hr-HR" sz="2000" dirty="0">
                <a:solidFill>
                  <a:srgbClr val="0070C0"/>
                </a:solidFill>
              </a:rPr>
              <a:t> mjernih instrumenata</a:t>
            </a:r>
            <a:r>
              <a:rPr lang="hr-HR" sz="2400" b="1" dirty="0">
                <a:solidFill>
                  <a:schemeClr val="tx2"/>
                </a:solidFill>
              </a:rPr>
              <a:t>.</a:t>
            </a: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U </a:t>
            </a:r>
            <a:r>
              <a:rPr lang="hr-HR" sz="2000" dirty="0">
                <a:solidFill>
                  <a:srgbClr val="0070C0"/>
                </a:solidFill>
              </a:rPr>
              <a:t>cilju </a:t>
            </a:r>
            <a:r>
              <a:rPr lang="hr-HR" sz="2000" b="1" dirty="0">
                <a:solidFill>
                  <a:srgbClr val="0070C0"/>
                </a:solidFill>
              </a:rPr>
              <a:t>osiguranja minimalnog obuhvata podataka </a:t>
            </a:r>
            <a:r>
              <a:rPr lang="hr-HR" sz="2000" dirty="0">
                <a:solidFill>
                  <a:srgbClr val="0070C0"/>
                </a:solidFill>
              </a:rPr>
              <a:t>za ocjenjivanje razine onečišćenosti zraka na cijelom teritoriju Republike Hrvatske, za stalna mjerna mjesta moraju se osigurati rezervni ili zamjenski mjerni instrumenti.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28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12.3 VALIDACIJA MJERNIH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Podaci </a:t>
            </a:r>
            <a:r>
              <a:rPr lang="hr-HR" sz="2000" dirty="0">
                <a:solidFill>
                  <a:srgbClr val="0070C0"/>
                </a:solidFill>
              </a:rPr>
              <a:t>o koncentracijama satnih vremena usrednjavanja  onečišćujućih tvari u zraku koje se prate mjerenjem kvalitete zraka na </a:t>
            </a:r>
            <a:r>
              <a:rPr lang="hr-HR" sz="2000" dirty="0" smtClean="0">
                <a:solidFill>
                  <a:srgbClr val="0070C0"/>
                </a:solidFill>
              </a:rPr>
              <a:t>automatskim postajama</a:t>
            </a:r>
            <a:r>
              <a:rPr lang="hr-HR" sz="2000" dirty="0">
                <a:solidFill>
                  <a:srgbClr val="0070C0"/>
                </a:solidFill>
              </a:rPr>
              <a:t>, prema donesenim programima mjerenja razine onečišćenosti zraka predstavljaju osnovni izvor podataka potrebnih za izvještavanje i razmjenu informacija sukladno regulativi RH i EU. </a:t>
            </a:r>
            <a:r>
              <a:rPr lang="hr-HR" sz="2000" dirty="0" smtClean="0">
                <a:solidFill>
                  <a:srgbClr val="0070C0"/>
                </a:solidFill>
              </a:rPr>
              <a:t>Kao </a:t>
            </a:r>
            <a:r>
              <a:rPr lang="hr-HR" sz="2000" dirty="0">
                <a:solidFill>
                  <a:srgbClr val="0070C0"/>
                </a:solidFill>
              </a:rPr>
              <a:t>takvi moraju biti valjani odnosno provjereni (validirani</a:t>
            </a:r>
            <a:r>
              <a:rPr lang="hr-HR" sz="2000" dirty="0" smtClean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402184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12.3 VALIDACIJA MJERNIH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fi-FI" sz="2400" b="1" dirty="0" smtClean="0">
                <a:solidFill>
                  <a:schemeClr val="tx2"/>
                </a:solidFill>
              </a:rPr>
              <a:t>Sažeti </a:t>
            </a:r>
            <a:r>
              <a:rPr lang="fi-FI" sz="2400" b="1" dirty="0">
                <a:solidFill>
                  <a:schemeClr val="tx2"/>
                </a:solidFill>
              </a:rPr>
              <a:t>opis svih </a:t>
            </a:r>
            <a:r>
              <a:rPr lang="fi-FI" sz="2400" b="1" dirty="0" smtClean="0">
                <a:solidFill>
                  <a:schemeClr val="tx2"/>
                </a:solidFill>
              </a:rPr>
              <a:t>aktivnosti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Slijedeći odredbe odluke EK 2011/850/EU, a u skladu s normom HRN EN ISO/IEC 17025 te normama za pojedine onečišćujuće tvari, validacija podataka obavlja se na osnovu provedbe QA/QC plana mjerenja kao i kritičke i logičke provjere mjernih podataka. </a:t>
            </a:r>
          </a:p>
          <a:p>
            <a:pPr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Postupak se sastoji od provjere tehničke ispravnosti instrumenata i sustava za mjerenje, provjere ispunjavanja kriterija kontrole kvalitete mjerenja i kritičke i logičke provjere mjernih podataka.</a:t>
            </a:r>
          </a:p>
          <a:p>
            <a:pPr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Ove aktivnosti obavljaju se svakodnevno za protekla 24 sata na centralnom računalu pomoću podataka iz baze podataka i direktnim pristupom računalima ili </a:t>
            </a:r>
            <a:r>
              <a:rPr lang="hr-HR" sz="2000" dirty="0" err="1">
                <a:solidFill>
                  <a:srgbClr val="0070C0"/>
                </a:solidFill>
              </a:rPr>
              <a:t>datalogerima</a:t>
            </a:r>
            <a:r>
              <a:rPr lang="hr-HR" sz="2000" dirty="0">
                <a:solidFill>
                  <a:srgbClr val="0070C0"/>
                </a:solidFill>
              </a:rPr>
              <a:t> u svakoj pojedinoj postaji. Baza podataka sastoji se od svih mjernih, QA/QC i servisnih podataka o mreži koja se kontinuirano popunjava najnovijim podacima</a:t>
            </a:r>
            <a:r>
              <a:rPr lang="hr-HR" sz="2000" dirty="0" smtClean="0">
                <a:solidFill>
                  <a:srgbClr val="0070C0"/>
                </a:solidFill>
              </a:rPr>
              <a:t>.</a:t>
            </a: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42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12.3 VALIDACIJA MJERNIH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fi-FI" sz="2400" b="1" dirty="0" smtClean="0">
                <a:solidFill>
                  <a:schemeClr val="tx2"/>
                </a:solidFill>
              </a:rPr>
              <a:t>Provjera </a:t>
            </a:r>
            <a:r>
              <a:rPr lang="fi-FI" sz="2400" b="1" dirty="0">
                <a:solidFill>
                  <a:schemeClr val="tx2"/>
                </a:solidFill>
              </a:rPr>
              <a:t>statusa tehničke ispravnosti mjerene </a:t>
            </a:r>
            <a:r>
              <a:rPr lang="fi-FI" sz="2400" b="1" dirty="0" smtClean="0">
                <a:solidFill>
                  <a:schemeClr val="tx2"/>
                </a:solidFill>
              </a:rPr>
              <a:t>opreme</a:t>
            </a: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>
                <a:solidFill>
                  <a:srgbClr val="0070C0"/>
                </a:solidFill>
              </a:rPr>
              <a:t>Provjera statusa instrumenata uređaja obavlja se na način da se direktno putem </a:t>
            </a:r>
            <a:r>
              <a:rPr lang="hr-HR" sz="2000" dirty="0" smtClean="0">
                <a:solidFill>
                  <a:srgbClr val="0070C0"/>
                </a:solidFill>
              </a:rPr>
              <a:t>komunikacijskih </a:t>
            </a:r>
            <a:r>
              <a:rPr lang="vi-VN" sz="2000" dirty="0" smtClean="0">
                <a:solidFill>
                  <a:srgbClr val="0070C0"/>
                </a:solidFill>
              </a:rPr>
              <a:t>programa i </a:t>
            </a:r>
            <a:r>
              <a:rPr lang="hr-HR" sz="2000" dirty="0" smtClean="0">
                <a:solidFill>
                  <a:srgbClr val="0070C0"/>
                </a:solidFill>
              </a:rPr>
              <a:t>LAN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>
                <a:solidFill>
                  <a:srgbClr val="0070C0"/>
                </a:solidFill>
              </a:rPr>
              <a:t>veze centralno računalo spoji na računalo u provjeravanoj postaji koje je povezano sa svim relevantnim komponentama mjernog sustava postaje. Ovo omogućava uvid u statuse tehničke ispravnost uređaja sukladno protokolima postavljenim od strane proizvođača opreme</a:t>
            </a:r>
            <a:r>
              <a:rPr lang="vi-VN" sz="2000" dirty="0" smtClean="0">
                <a:solidFill>
                  <a:srgbClr val="0070C0"/>
                </a:solidFill>
              </a:rPr>
              <a:t>.</a:t>
            </a:r>
            <a:endParaRPr lang="hr-HR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357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12.1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VRSTE 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PODATAKA</a:t>
            </a: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7200" y="1628776"/>
            <a:ext cx="8362950" cy="415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pl-PL" sz="2400" b="1" dirty="0" smtClean="0">
                <a:solidFill>
                  <a:schemeClr val="tx2"/>
                </a:solidFill>
              </a:rPr>
              <a:t>Postoje različite vrste podataka </a:t>
            </a:r>
            <a:endParaRPr lang="pl-PL" sz="2400" b="1" dirty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l-PL" sz="2000" dirty="0" smtClean="0">
                <a:solidFill>
                  <a:srgbClr val="0070C0"/>
                </a:solidFill>
              </a:rPr>
              <a:t>Podaci </a:t>
            </a:r>
            <a:r>
              <a:rPr lang="pl-PL" sz="2000" dirty="0">
                <a:solidFill>
                  <a:srgbClr val="0070C0"/>
                </a:solidFill>
              </a:rPr>
              <a:t>o mrežama i postajama (metapodaci) </a:t>
            </a:r>
            <a:endParaRPr lang="pl-PL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pl-PL" sz="2000" dirty="0" smtClean="0">
                <a:solidFill>
                  <a:srgbClr val="0070C0"/>
                </a:solidFill>
              </a:rPr>
              <a:t>Mjerni podaci</a:t>
            </a:r>
            <a:endParaRPr lang="pl-PL" sz="2000" dirty="0">
              <a:solidFill>
                <a:srgbClr val="0070C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Izvorni </a:t>
            </a:r>
            <a:r>
              <a:rPr lang="hr-HR" sz="2000" dirty="0">
                <a:solidFill>
                  <a:srgbClr val="0070C0"/>
                </a:solidFill>
              </a:rPr>
              <a:t>podaci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Validirani podaci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Statistički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 smtClean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11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12.3 VALIDACIJA MJERNIH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fi-FI" sz="2400" b="1" dirty="0" smtClean="0">
                <a:solidFill>
                  <a:schemeClr val="tx2"/>
                </a:solidFill>
              </a:rPr>
              <a:t>Provjera </a:t>
            </a:r>
            <a:r>
              <a:rPr lang="fi-FI" sz="2400" b="1" dirty="0">
                <a:solidFill>
                  <a:schemeClr val="tx2"/>
                </a:solidFill>
              </a:rPr>
              <a:t>ispunjavanja QC standarda 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vi-VN" sz="2000" dirty="0">
                <a:solidFill>
                  <a:srgbClr val="0070C0"/>
                </a:solidFill>
              </a:rPr>
              <a:t>Svi </a:t>
            </a:r>
            <a:r>
              <a:rPr lang="hr-HR" sz="2000" dirty="0" smtClean="0">
                <a:solidFill>
                  <a:srgbClr val="0070C0"/>
                </a:solidFill>
              </a:rPr>
              <a:t>automatski </a:t>
            </a:r>
            <a:r>
              <a:rPr lang="vi-VN" sz="2000" dirty="0" smtClean="0">
                <a:solidFill>
                  <a:srgbClr val="0070C0"/>
                </a:solidFill>
              </a:rPr>
              <a:t>uređaji za </a:t>
            </a:r>
            <a:r>
              <a:rPr lang="vi-VN" sz="2000" dirty="0">
                <a:solidFill>
                  <a:srgbClr val="0070C0"/>
                </a:solidFill>
              </a:rPr>
              <a:t>mjerenje kvalitete zraka u okviru provedbe QC mjerenja imaju automatsku periodičku (svakih 25 sati) provjeru odziva na nulti i span (konc. analita u iznosu od 80% mjernog područja) plin. Sukladno zadanim standardima svaka provjera bit će označena </a:t>
            </a:r>
            <a:r>
              <a:rPr lang="hr-HR" sz="2000" dirty="0" smtClean="0">
                <a:solidFill>
                  <a:srgbClr val="0070C0"/>
                </a:solidFill>
              </a:rPr>
              <a:t>kao nevaljana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vi-VN" sz="2000" dirty="0">
                <a:solidFill>
                  <a:srgbClr val="0070C0"/>
                </a:solidFill>
              </a:rPr>
              <a:t>ukoliko rezultati provjere prelaze zadane granice. </a:t>
            </a:r>
          </a:p>
          <a:p>
            <a:pPr lvl="1">
              <a:spcBef>
                <a:spcPct val="20000"/>
              </a:spcBef>
            </a:pPr>
            <a:r>
              <a:rPr lang="vi-VN" sz="2000" dirty="0">
                <a:solidFill>
                  <a:srgbClr val="0070C0"/>
                </a:solidFill>
              </a:rPr>
              <a:t>Na osnovu ove provjere može se zaključiti na koji način  provjeravani instrument reagira na poznatu koncentraciju plina odnosno neprisutnost istog u nultom (filtriranom) zraku i postoje li trendovi u odgovoru instrumenta. Općenito ovako dobivene informacije predstavljaju kvalitetan uvid u funkcionalnost instrumenta te omogućavaju pravovremenu reakciju prije negoli se kvaliteta podataka spusti ispod postavljenih granica. </a:t>
            </a:r>
          </a:p>
        </p:txBody>
      </p:sp>
    </p:spTree>
    <p:extLst>
      <p:ext uri="{BB962C8B-B14F-4D97-AF65-F5344CB8AC3E}">
        <p14:creationId xmlns:p14="http://schemas.microsoft.com/office/powerpoint/2010/main" val="3879142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12.3 VALIDACIJA MJERNIH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415131"/>
            <a:ext cx="8362950" cy="49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fi-FI" sz="2400" b="1" dirty="0" smtClean="0">
                <a:solidFill>
                  <a:schemeClr val="tx2"/>
                </a:solidFill>
              </a:rPr>
              <a:t>Kritička </a:t>
            </a:r>
            <a:r>
              <a:rPr lang="fi-FI" sz="2400" b="1" dirty="0">
                <a:solidFill>
                  <a:schemeClr val="tx2"/>
                </a:solidFill>
              </a:rPr>
              <a:t>i logička provjera mjernih </a:t>
            </a:r>
            <a:r>
              <a:rPr lang="fi-FI" sz="2400" b="1" dirty="0" smtClean="0">
                <a:solidFill>
                  <a:schemeClr val="tx2"/>
                </a:solidFill>
              </a:rPr>
              <a:t>podataka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K</a:t>
            </a:r>
            <a:r>
              <a:rPr lang="hr-HR" sz="2000" dirty="0" smtClean="0">
                <a:solidFill>
                  <a:srgbClr val="0070C0"/>
                </a:solidFill>
              </a:rPr>
              <a:t>omunikacijski programi</a:t>
            </a:r>
            <a:r>
              <a:rPr lang="vi-VN" sz="2000" dirty="0" smtClean="0">
                <a:solidFill>
                  <a:srgbClr val="0070C0"/>
                </a:solidFill>
              </a:rPr>
              <a:t> </a:t>
            </a:r>
            <a:r>
              <a:rPr lang="hr-HR" sz="2000" dirty="0" smtClean="0">
                <a:solidFill>
                  <a:srgbClr val="0070C0"/>
                </a:solidFill>
              </a:rPr>
              <a:t>aplikacije za pretragu </a:t>
            </a:r>
            <a:r>
              <a:rPr lang="vi-VN" sz="2000" dirty="0" smtClean="0">
                <a:solidFill>
                  <a:srgbClr val="0070C0"/>
                </a:solidFill>
              </a:rPr>
              <a:t>baze </a:t>
            </a:r>
            <a:r>
              <a:rPr lang="vi-VN" sz="2000" dirty="0">
                <a:solidFill>
                  <a:srgbClr val="0070C0"/>
                </a:solidFill>
              </a:rPr>
              <a:t>podataka sa svih postaja omogućava uvid u sve mjerne servisne i statusne podatke sa postaja. Ovo podrazumijeva 10 minutne i satne mjerne vrijednosti, postotak obuhvata rezultata, radovi na održavanju, alarmi i drugo.  Kritička i logička provjera podataka predstavlja procjenjivanje valjanosti podataka uzimajući u obzir sve parametre koji mogu govoriti o valjanosti podataka poput izuzetno visokih rezultata, rezultata koji se prebrzo mijenjaju i rezultata koji previše odstupaju od očekivanih pri danim uvjetima (meteorološkim, prometnim, lokacijskim itd). Također uzima u obzir i usporedbu s prethodnim mjerenjima pri sličnim uvjetima i mjerenjima drugih onečišćujućih tvari kao i mjerenja s drugih (obližnjih) postaja u mreži. </a:t>
            </a:r>
            <a:r>
              <a:rPr lang="vi-VN" sz="2000" u="sng" dirty="0">
                <a:solidFill>
                  <a:srgbClr val="0070C0"/>
                </a:solidFill>
              </a:rPr>
              <a:t>Općenito ovaj postupak predstavlja upotrebu svih znanja, saznanja i iskustava na području kvalitete zraka sa ciljem što kvalitetnije procjene valjanosti podataka. </a:t>
            </a:r>
            <a:endParaRPr lang="hr-HR" sz="2000" u="sng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522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12.3 VALIDACIJA MJERNIH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fi-FI" sz="2400" b="1" dirty="0" smtClean="0">
                <a:solidFill>
                  <a:schemeClr val="tx2"/>
                </a:solidFill>
              </a:rPr>
              <a:t>Označavanje </a:t>
            </a:r>
            <a:r>
              <a:rPr lang="fi-FI" sz="2400" b="1" dirty="0">
                <a:solidFill>
                  <a:schemeClr val="tx2"/>
                </a:solidFill>
              </a:rPr>
              <a:t>statusa valjanosti mjernih </a:t>
            </a:r>
            <a:r>
              <a:rPr lang="fi-FI" sz="2400" b="1" dirty="0" smtClean="0">
                <a:solidFill>
                  <a:schemeClr val="tx2"/>
                </a:solidFill>
              </a:rPr>
              <a:t>rezultata</a:t>
            </a:r>
            <a:endParaRPr lang="hr-HR" sz="2400" b="1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Označavanje statusa valjanosti mjernih podataka </a:t>
            </a:r>
            <a:r>
              <a:rPr lang="hr-HR" sz="2000" dirty="0" smtClean="0">
                <a:solidFill>
                  <a:srgbClr val="0070C0"/>
                </a:solidFill>
              </a:rPr>
              <a:t>mora biti jednoznačno i nedvojbeno.  Samo validni rezultati ulaze u izračun obuhvata podataka. </a:t>
            </a:r>
          </a:p>
          <a:p>
            <a:pPr lvl="1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Npr.</a:t>
            </a:r>
          </a:p>
          <a:p>
            <a:pPr lvl="1">
              <a:spcBef>
                <a:spcPct val="20000"/>
              </a:spcBef>
            </a:pPr>
            <a:endParaRPr lang="hr-HR" sz="2000" dirty="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000" b="1" dirty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</a:pPr>
            <a:endParaRPr lang="hr-HR" sz="2400" b="1" dirty="0" smtClean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endParaRPr lang="hr-HR" sz="24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9" y="3154014"/>
            <a:ext cx="7240363" cy="2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1164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12.3 VALIDACIJA MJERNIH PODATAKA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628776"/>
            <a:ext cx="8362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20000"/>
              </a:spcBef>
            </a:pPr>
            <a:r>
              <a:rPr lang="pl-PL" sz="2400" b="1" dirty="0">
                <a:solidFill>
                  <a:schemeClr val="tx2"/>
                </a:solidFill>
              </a:rPr>
              <a:t>Samo validni rezultati ulaze u izračun obuhvata </a:t>
            </a:r>
            <a:r>
              <a:rPr lang="pl-PL" sz="2400" b="1" dirty="0" smtClean="0">
                <a:solidFill>
                  <a:schemeClr val="tx2"/>
                </a:solidFill>
              </a:rPr>
              <a:t>podataka</a:t>
            </a:r>
          </a:p>
          <a:p>
            <a:pPr lvl="1">
              <a:spcBef>
                <a:spcPct val="20000"/>
              </a:spcBef>
            </a:pPr>
            <a:r>
              <a:rPr lang="hr-HR" sz="1600" dirty="0" smtClean="0">
                <a:solidFill>
                  <a:srgbClr val="0070C0"/>
                </a:solidFill>
              </a:rPr>
              <a:t>Npr. </a:t>
            </a:r>
          </a:p>
          <a:p>
            <a:pPr lvl="1">
              <a:spcBef>
                <a:spcPct val="20000"/>
              </a:spcBef>
            </a:pPr>
            <a:r>
              <a:rPr lang="hr-HR" sz="1600" i="1" dirty="0" smtClean="0">
                <a:solidFill>
                  <a:srgbClr val="0070C0"/>
                </a:solidFill>
              </a:rPr>
              <a:t>Kontinuirano mjerenje 1 g = 365x24= 8760 sati</a:t>
            </a:r>
          </a:p>
          <a:p>
            <a:pPr lvl="1">
              <a:spcBef>
                <a:spcPct val="20000"/>
              </a:spcBef>
            </a:pPr>
            <a:r>
              <a:rPr lang="hr-HR" sz="1600" i="1" dirty="0" smtClean="0">
                <a:solidFill>
                  <a:srgbClr val="0070C0"/>
                </a:solidFill>
              </a:rPr>
              <a:t>U sklopu toga 167 sati QA/QC koji se ne uračunava</a:t>
            </a:r>
          </a:p>
          <a:p>
            <a:pPr lvl="1">
              <a:spcBef>
                <a:spcPct val="20000"/>
              </a:spcBef>
            </a:pPr>
            <a:r>
              <a:rPr lang="hr-HR" sz="1600" i="1" dirty="0" smtClean="0">
                <a:solidFill>
                  <a:srgbClr val="0070C0"/>
                </a:solidFill>
              </a:rPr>
              <a:t>Validnih satnih koncentracija -  8515</a:t>
            </a:r>
          </a:p>
          <a:p>
            <a:pPr lvl="1">
              <a:spcBef>
                <a:spcPct val="20000"/>
              </a:spcBef>
            </a:pPr>
            <a:r>
              <a:rPr lang="hr-HR" sz="1600" i="1" dirty="0" err="1" smtClean="0">
                <a:solidFill>
                  <a:srgbClr val="0070C0"/>
                </a:solidFill>
              </a:rPr>
              <a:t>MinVremPok</a:t>
            </a:r>
            <a:r>
              <a:rPr lang="hr-HR" sz="1600" i="1" dirty="0" smtClean="0">
                <a:solidFill>
                  <a:srgbClr val="0070C0"/>
                </a:solidFill>
              </a:rPr>
              <a:t> = 8760-167/8670 = 8593/8760 = 0,981</a:t>
            </a:r>
            <a:endParaRPr lang="hr-HR" sz="1600" i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" y="3849689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hr-HR" dirty="0">
                <a:solidFill>
                  <a:srgbClr val="0070C0"/>
                </a:solidFill>
              </a:rPr>
              <a:t>Obuhvat podataka </a:t>
            </a:r>
            <a:r>
              <a:rPr lang="hr-BA" dirty="0">
                <a:solidFill>
                  <a:srgbClr val="0070C0"/>
                </a:solidFill>
              </a:rPr>
              <a:t>= </a:t>
            </a:r>
            <a:r>
              <a:rPr lang="hr-BA" dirty="0" err="1">
                <a:solidFill>
                  <a:srgbClr val="0070C0"/>
                </a:solidFill>
              </a:rPr>
              <a:t>N</a:t>
            </a:r>
            <a:r>
              <a:rPr lang="hr-BA" baseline="-25000" dirty="0" err="1">
                <a:solidFill>
                  <a:srgbClr val="0070C0"/>
                </a:solidFill>
              </a:rPr>
              <a:t>valid</a:t>
            </a:r>
            <a:r>
              <a:rPr lang="hr-BA" dirty="0">
                <a:solidFill>
                  <a:srgbClr val="0070C0"/>
                </a:solidFill>
              </a:rPr>
              <a:t> / </a:t>
            </a:r>
            <a:r>
              <a:rPr lang="hr-BA" dirty="0" err="1">
                <a:solidFill>
                  <a:srgbClr val="0070C0"/>
                </a:solidFill>
              </a:rPr>
              <a:t>N</a:t>
            </a:r>
            <a:r>
              <a:rPr lang="hr-BA" baseline="-25000" dirty="0" err="1">
                <a:solidFill>
                  <a:srgbClr val="0070C0"/>
                </a:solidFill>
              </a:rPr>
              <a:t>MinVremPok</a:t>
            </a:r>
            <a:r>
              <a:rPr lang="hr-BA" dirty="0">
                <a:solidFill>
                  <a:srgbClr val="0070C0"/>
                </a:solidFill>
              </a:rPr>
              <a:t> = </a:t>
            </a:r>
            <a:r>
              <a:rPr lang="hr-BA" dirty="0" err="1">
                <a:solidFill>
                  <a:srgbClr val="0070C0"/>
                </a:solidFill>
              </a:rPr>
              <a:t>N</a:t>
            </a:r>
            <a:r>
              <a:rPr lang="hr-BA" baseline="-25000" dirty="0" err="1">
                <a:solidFill>
                  <a:srgbClr val="0070C0"/>
                </a:solidFill>
              </a:rPr>
              <a:t>valid</a:t>
            </a:r>
            <a:r>
              <a:rPr lang="hr-BA" baseline="-25000" dirty="0">
                <a:solidFill>
                  <a:srgbClr val="0070C0"/>
                </a:solidFill>
              </a:rPr>
              <a:t> </a:t>
            </a:r>
            <a:r>
              <a:rPr lang="hr-BA" dirty="0">
                <a:solidFill>
                  <a:srgbClr val="0070C0"/>
                </a:solidFill>
              </a:rPr>
              <a:t>/ (</a:t>
            </a:r>
            <a:r>
              <a:rPr lang="hr-BA" dirty="0" err="1">
                <a:solidFill>
                  <a:srgbClr val="0070C0"/>
                </a:solidFill>
              </a:rPr>
              <a:t>N</a:t>
            </a:r>
            <a:r>
              <a:rPr lang="hr-BA" baseline="-25000" dirty="0" err="1">
                <a:solidFill>
                  <a:srgbClr val="0070C0"/>
                </a:solidFill>
              </a:rPr>
              <a:t>god</a:t>
            </a:r>
            <a:r>
              <a:rPr lang="hr-BA" dirty="0">
                <a:solidFill>
                  <a:srgbClr val="0070C0"/>
                </a:solidFill>
              </a:rPr>
              <a:t> * </a:t>
            </a:r>
            <a:r>
              <a:rPr lang="hr-BA" dirty="0" err="1">
                <a:solidFill>
                  <a:srgbClr val="0070C0"/>
                </a:solidFill>
              </a:rPr>
              <a:t>MinVremPok</a:t>
            </a:r>
            <a:r>
              <a:rPr lang="hr-BA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3" y="4525824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hr-HR" dirty="0">
                <a:solidFill>
                  <a:srgbClr val="0070C0"/>
                </a:solidFill>
              </a:rPr>
              <a:t>Obuhvat podataka </a:t>
            </a:r>
            <a:r>
              <a:rPr lang="hr-BA" dirty="0">
                <a:solidFill>
                  <a:srgbClr val="0070C0"/>
                </a:solidFill>
              </a:rPr>
              <a:t>= </a:t>
            </a:r>
            <a:r>
              <a:rPr lang="hr-BA" dirty="0" smtClean="0">
                <a:solidFill>
                  <a:srgbClr val="0070C0"/>
                </a:solidFill>
              </a:rPr>
              <a:t>8515 </a:t>
            </a:r>
            <a:r>
              <a:rPr lang="hr-BA" dirty="0">
                <a:solidFill>
                  <a:srgbClr val="0070C0"/>
                </a:solidFill>
              </a:rPr>
              <a:t>/ </a:t>
            </a:r>
            <a:r>
              <a:rPr lang="hr-BA" dirty="0" err="1">
                <a:solidFill>
                  <a:srgbClr val="0070C0"/>
                </a:solidFill>
              </a:rPr>
              <a:t>N</a:t>
            </a:r>
            <a:r>
              <a:rPr lang="hr-BA" baseline="-25000" dirty="0" err="1">
                <a:solidFill>
                  <a:srgbClr val="0070C0"/>
                </a:solidFill>
              </a:rPr>
              <a:t>MinVremPok</a:t>
            </a:r>
            <a:r>
              <a:rPr lang="hr-BA" dirty="0">
                <a:solidFill>
                  <a:srgbClr val="0070C0"/>
                </a:solidFill>
              </a:rPr>
              <a:t> = </a:t>
            </a:r>
            <a:r>
              <a:rPr lang="hr-BA" dirty="0" smtClean="0">
                <a:solidFill>
                  <a:srgbClr val="0070C0"/>
                </a:solidFill>
              </a:rPr>
              <a:t>8515</a:t>
            </a:r>
            <a:r>
              <a:rPr lang="hr-BA" baseline="-25000" dirty="0" smtClean="0">
                <a:solidFill>
                  <a:srgbClr val="0070C0"/>
                </a:solidFill>
              </a:rPr>
              <a:t> </a:t>
            </a:r>
            <a:r>
              <a:rPr lang="hr-BA" dirty="0">
                <a:solidFill>
                  <a:srgbClr val="0070C0"/>
                </a:solidFill>
              </a:rPr>
              <a:t>/ </a:t>
            </a:r>
            <a:r>
              <a:rPr lang="hr-BA" dirty="0" smtClean="0">
                <a:solidFill>
                  <a:srgbClr val="0070C0"/>
                </a:solidFill>
              </a:rPr>
              <a:t>(8760 </a:t>
            </a:r>
            <a:r>
              <a:rPr lang="hr-BA" dirty="0">
                <a:solidFill>
                  <a:srgbClr val="0070C0"/>
                </a:solidFill>
              </a:rPr>
              <a:t>* </a:t>
            </a:r>
            <a:r>
              <a:rPr lang="hr-BA" dirty="0" smtClean="0">
                <a:solidFill>
                  <a:srgbClr val="0070C0"/>
                </a:solidFill>
              </a:rPr>
              <a:t>0,981)= 8515/ 8593 = 0,9908 = 99,1% </a:t>
            </a:r>
            <a:endParaRPr lang="hr-B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579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481546"/>
            <a:ext cx="8362950" cy="97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Mjerila koja se </a:t>
            </a:r>
            <a:r>
              <a:rPr lang="hr-HR" sz="2000" dirty="0">
                <a:solidFill>
                  <a:srgbClr val="0070C0"/>
                </a:solidFill>
              </a:rPr>
              <a:t>koriste se za provjeru valjanosti prilikom prikupljanja podataka i izračunavanja statističkih parametara u odnosu na granične vrijednosti s obzirom na zaštitu zdravlja ljudi</a:t>
            </a:r>
            <a:r>
              <a:rPr lang="hr-HR" sz="2000" dirty="0" smtClean="0">
                <a:solidFill>
                  <a:srgbClr val="0070C0"/>
                </a:solidFill>
              </a:rPr>
              <a:t>:</a:t>
            </a:r>
            <a:endParaRPr lang="hr-HR" sz="2000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96690"/>
              </p:ext>
            </p:extLst>
          </p:nvPr>
        </p:nvGraphicFramePr>
        <p:xfrm>
          <a:off x="837159" y="2487232"/>
          <a:ext cx="7394082" cy="2843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140">
                  <a:extLst>
                    <a:ext uri="{9D8B030D-6E8A-4147-A177-3AD203B41FA5}">
                      <a16:colId xmlns:a16="http://schemas.microsoft.com/office/drawing/2014/main" xmlns="" val="4165975933"/>
                    </a:ext>
                  </a:extLst>
                </a:gridCol>
                <a:gridCol w="5263942">
                  <a:extLst>
                    <a:ext uri="{9D8B030D-6E8A-4147-A177-3AD203B41FA5}">
                      <a16:colId xmlns:a16="http://schemas.microsoft.com/office/drawing/2014/main" xmlns="" val="3987638776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Parametar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Zahtijevani omjer valjanih podataka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576927289"/>
                  </a:ext>
                </a:extLst>
              </a:tr>
              <a:tr h="399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satne vrijednosti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75% (tj. 45 minuta)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3375234703"/>
                  </a:ext>
                </a:extLst>
              </a:tr>
              <a:tr h="399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osmosatne vrijednosti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75% vrijednosti (tj. 6 sati)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2314559215"/>
                  </a:ext>
                </a:extLst>
              </a:tr>
              <a:tr h="622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najviša dnevna osmosatna srednja vrijednost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75% pomičnih uzastopnih osmosatnih prosjeka izračunatih na temelju satnih podataka (tj. 18 osmosatnih prosjeka na dan)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345708188"/>
                  </a:ext>
                </a:extLst>
              </a:tr>
              <a:tr h="399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dnevne vrijednosti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75% satnih prosjeka (tj. barem 18-satne vrijednosti)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2588812756"/>
                  </a:ext>
                </a:extLst>
              </a:tr>
              <a:tr h="622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>
                          <a:effectLst/>
                        </a:rPr>
                        <a:t>srednja godišnja vrijednost</a:t>
                      </a:r>
                      <a:endParaRPr lang="hr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000" dirty="0">
                          <a:effectLst/>
                        </a:rPr>
                        <a:t>90%</a:t>
                      </a:r>
                      <a:r>
                        <a:rPr lang="hr-BA" sz="1000" baseline="30000" dirty="0">
                          <a:effectLst/>
                        </a:rPr>
                        <a:t>(1)</a:t>
                      </a:r>
                      <a:r>
                        <a:rPr lang="hr-BA" sz="1000" dirty="0">
                          <a:effectLst/>
                        </a:rPr>
                        <a:t> satnih vrijednosti ili (ako ta vrijednost nije dostupna) dnevne vrijednosti tijekom godine</a:t>
                      </a:r>
                      <a:endParaRPr lang="hr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45794906"/>
                  </a:ext>
                </a:extLst>
              </a:tr>
            </a:tbl>
          </a:graphicData>
        </a:graphic>
      </p:graphicFrame>
      <p:sp>
        <p:nvSpPr>
          <p:cNvPr id="12" name="Content Placeholder 8"/>
          <p:cNvSpPr>
            <a:spLocks/>
          </p:cNvSpPr>
          <p:nvPr/>
        </p:nvSpPr>
        <p:spPr bwMode="auto">
          <a:xfrm>
            <a:off x="146574" y="5421982"/>
            <a:ext cx="8984202" cy="97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baseline="30000" dirty="0" smtClean="0">
                <a:solidFill>
                  <a:srgbClr val="0070C0"/>
                </a:solidFill>
              </a:rPr>
              <a:t>1</a:t>
            </a:r>
            <a:r>
              <a:rPr lang="hr-HR" sz="2000" dirty="0" smtClean="0">
                <a:solidFill>
                  <a:srgbClr val="0070C0"/>
                </a:solidFill>
              </a:rPr>
              <a:t>Zahtjevi </a:t>
            </a:r>
            <a:r>
              <a:rPr lang="hr-HR" sz="2000" dirty="0">
                <a:solidFill>
                  <a:srgbClr val="0070C0"/>
                </a:solidFill>
              </a:rPr>
              <a:t>za izračunavanje godišnje srednje vrijednosti ne uključuju gubitke podataka zbog redovnog umjeravanja ili redovnog održavanja mjernih instrumenata.</a:t>
            </a:r>
          </a:p>
        </p:txBody>
      </p:sp>
    </p:spTree>
    <p:extLst>
      <p:ext uri="{BB962C8B-B14F-4D97-AF65-F5344CB8AC3E}">
        <p14:creationId xmlns:p14="http://schemas.microsoft.com/office/powerpoint/2010/main" val="10064827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79440" y="1433806"/>
            <a:ext cx="8362950" cy="9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Mjerila koja se koriste za </a:t>
            </a:r>
            <a:r>
              <a:rPr lang="hr-HR" sz="2000" dirty="0">
                <a:solidFill>
                  <a:srgbClr val="0070C0"/>
                </a:solidFill>
              </a:rPr>
              <a:t>provjeru valjanosti prilikom prikupljanja podataka i izračunavanja statističkih parametara u odnosu na ciljnu vrijednost i dugoročni cilj za </a:t>
            </a:r>
            <a:r>
              <a:rPr lang="hr-HR" sz="2000" b="1" dirty="0">
                <a:solidFill>
                  <a:srgbClr val="0070C0"/>
                </a:solidFill>
              </a:rPr>
              <a:t>prizemni ozon</a:t>
            </a:r>
            <a:r>
              <a:rPr lang="hr-HR" sz="2000" dirty="0" smtClean="0">
                <a:solidFill>
                  <a:srgbClr val="0070C0"/>
                </a:solidFill>
              </a:rPr>
              <a:t>:</a:t>
            </a:r>
            <a:endParaRPr lang="hr-HR" sz="20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85302"/>
              </p:ext>
            </p:extLst>
          </p:nvPr>
        </p:nvGraphicFramePr>
        <p:xfrm>
          <a:off x="479440" y="2539797"/>
          <a:ext cx="8125749" cy="3440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822">
                  <a:extLst>
                    <a:ext uri="{9D8B030D-6E8A-4147-A177-3AD203B41FA5}">
                      <a16:colId xmlns:a16="http://schemas.microsoft.com/office/drawing/2014/main" xmlns="" val="1528700528"/>
                    </a:ext>
                  </a:extLst>
                </a:gridCol>
                <a:gridCol w="4839927">
                  <a:extLst>
                    <a:ext uri="{9D8B030D-6E8A-4147-A177-3AD203B41FA5}">
                      <a16:colId xmlns:a16="http://schemas.microsoft.com/office/drawing/2014/main" xmlns="" val="3687570612"/>
                    </a:ext>
                  </a:extLst>
                </a:gridCol>
              </a:tblGrid>
              <a:tr h="207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>
                          <a:effectLst/>
                        </a:rPr>
                        <a:t>Parametar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Potrebni udio valjanih podataka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684260763"/>
                  </a:ext>
                </a:extLst>
              </a:tr>
              <a:tr h="207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>
                          <a:effectLst/>
                        </a:rPr>
                        <a:t>satne vrijednosti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75% (tj. 45 minuta)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2416238185"/>
                  </a:ext>
                </a:extLst>
              </a:tr>
              <a:tr h="207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osmosatne vrijednosti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75% vrijednosti (tj. šest sati)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2682407444"/>
                  </a:ext>
                </a:extLst>
              </a:tr>
              <a:tr h="435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najviša dnevna osmosatna srednja vrijednost pomičnih osmosatnih prosjeka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>
                          <a:effectLst/>
                        </a:rPr>
                        <a:t>75% pomičnih osmosatnih prosjeka (tj. 18 osmosatnih prosjeka na dan)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3398480000"/>
                  </a:ext>
                </a:extLst>
              </a:tr>
              <a:tr h="325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AOT40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90% satnih vrijednosti tijekom razdoblja određenog za izračunavanje vrijednosti AOT40 (1)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185180155"/>
                  </a:ext>
                </a:extLst>
              </a:tr>
              <a:tr h="443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srednja godišnja vrijednost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75% satnih vrijednosti za ljetno razdoblje (od travnja do rujna), i 75% za zimsko razdoblje (od siječnja do ožujka, od listopada do prosinca), odvojeno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2107853707"/>
                  </a:ext>
                </a:extLst>
              </a:tr>
              <a:tr h="551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100">
                          <a:effectLst/>
                        </a:rPr>
                        <a:t>broj prekoračenja i najviše mjesečne vrijednosti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>
                          <a:effectLst/>
                        </a:rPr>
                        <a:t>90% najviših dnevnih osmosatnih srednjih vrijednosti</a:t>
                      </a:r>
                      <a:endParaRPr lang="hr-BA" sz="1100"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>
                          <a:effectLst/>
                        </a:rPr>
                        <a:t>(27 raspoloživih dnevnih vrijednosti mjesečno)</a:t>
                      </a:r>
                      <a:endParaRPr lang="hr-BA" sz="1100">
                        <a:effectLst/>
                      </a:endParaRPr>
                    </a:p>
                    <a:p>
                      <a:pPr fontAlgn="base">
                        <a:lnSpc>
                          <a:spcPct val="107000"/>
                        </a:lnSpc>
                        <a:spcAft>
                          <a:spcPts val="240"/>
                        </a:spcAft>
                      </a:pPr>
                      <a:r>
                        <a:rPr lang="hr-BA" sz="1000">
                          <a:effectLst/>
                        </a:rPr>
                        <a:t>90% satnih vrijednosti, izmjereno između 8.00 i 20.00 po srednjoeuropskom vremenu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1828371822"/>
                  </a:ext>
                </a:extLst>
              </a:tr>
              <a:tr h="325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>
                          <a:effectLst/>
                        </a:rPr>
                        <a:t>broj prekoračenja i najviše godišnje vrijednosti</a:t>
                      </a:r>
                      <a:endParaRPr lang="hr-B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r-BA" sz="1100" dirty="0">
                          <a:effectLst/>
                        </a:rPr>
                        <a:t>pet od šest mjeseci tijekom ljetnog razdoblja (od travnja do rujna)</a:t>
                      </a:r>
                      <a:endParaRPr lang="hr-B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76200" anchor="ctr"/>
                </a:tc>
                <a:extLst>
                  <a:ext uri="{0D108BD9-81ED-4DB2-BD59-A6C34878D82A}">
                    <a16:rowId xmlns:a16="http://schemas.microsoft.com/office/drawing/2014/main" xmlns="" val="270691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687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619125" y="1526960"/>
            <a:ext cx="8362950" cy="425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b="1" dirty="0" smtClean="0">
                <a:solidFill>
                  <a:srgbClr val="0070C0"/>
                </a:solidFill>
              </a:rPr>
              <a:t>AOT40 </a:t>
            </a:r>
            <a:r>
              <a:rPr lang="hr-HR" sz="2000" dirty="0">
                <a:solidFill>
                  <a:srgbClr val="0070C0"/>
                </a:solidFill>
              </a:rPr>
              <a:t>- parametar koji označava zbroj razlike između jednosatnih koncentracija prizemnog ozona viših od 80 µg/m</a:t>
            </a:r>
            <a:r>
              <a:rPr lang="hr-HR" sz="2000" baseline="30000" dirty="0">
                <a:solidFill>
                  <a:srgbClr val="0070C0"/>
                </a:solidFill>
              </a:rPr>
              <a:t>3</a:t>
            </a:r>
            <a:r>
              <a:rPr lang="hr-HR" sz="2000" dirty="0">
                <a:solidFill>
                  <a:srgbClr val="0070C0"/>
                </a:solidFill>
              </a:rPr>
              <a:t> i 80 µg/m</a:t>
            </a:r>
            <a:r>
              <a:rPr lang="hr-HR" sz="2000" baseline="30000" dirty="0">
                <a:solidFill>
                  <a:srgbClr val="0070C0"/>
                </a:solidFill>
              </a:rPr>
              <a:t>3</a:t>
            </a:r>
            <a:r>
              <a:rPr lang="hr-HR" sz="2000" dirty="0">
                <a:solidFill>
                  <a:srgbClr val="0070C0"/>
                </a:solidFill>
              </a:rPr>
              <a:t> tijekom određenog razdoblja (od 1.svibnja do 31. srpnja svake godine za zaštitu vegetacije, i od 1. travnja do 30. rujna za zaštitu šuma), uzimajući u obzir samo jednosatne vrijednosti izmjerene svaki dan između 8:00 i 20:00 po srednjoeuropskom </a:t>
            </a:r>
            <a:r>
              <a:rPr lang="hr-HR" sz="2000" dirty="0" smtClean="0">
                <a:solidFill>
                  <a:srgbClr val="0070C0"/>
                </a:solidFill>
              </a:rPr>
              <a:t>vremenu</a:t>
            </a:r>
            <a:r>
              <a:rPr lang="hr-HR" sz="2000" dirty="0" smtClean="0">
                <a:solidFill>
                  <a:srgbClr val="0070C0"/>
                </a:solidFill>
              </a:rPr>
              <a:t>.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accumulated exposure over a threshold of 40 </a:t>
            </a:r>
            <a:r>
              <a:rPr lang="en-US" sz="2000" dirty="0" smtClean="0">
                <a:solidFill>
                  <a:srgbClr val="FF0000"/>
                </a:solidFill>
              </a:rPr>
              <a:t>ppb</a:t>
            </a:r>
            <a:r>
              <a:rPr lang="hr-HR" sz="2000" dirty="0" smtClean="0">
                <a:solidFill>
                  <a:srgbClr val="0070C0"/>
                </a:solidFill>
              </a:rPr>
              <a:t>)</a:t>
            </a:r>
            <a:endParaRPr lang="hr-HR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endParaRPr lang="hr-HR" sz="2000" baseline="30000" dirty="0" smtClean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baseline="30000" dirty="0" smtClean="0">
                <a:solidFill>
                  <a:srgbClr val="0070C0"/>
                </a:solidFill>
              </a:rPr>
              <a:t>1</a:t>
            </a:r>
            <a:r>
              <a:rPr lang="hr-HR" sz="2000" dirty="0" smtClean="0">
                <a:solidFill>
                  <a:srgbClr val="0070C0"/>
                </a:solidFill>
              </a:rPr>
              <a:t>U </a:t>
            </a:r>
            <a:r>
              <a:rPr lang="hr-HR" sz="2000" dirty="0">
                <a:solidFill>
                  <a:srgbClr val="0070C0"/>
                </a:solidFill>
              </a:rPr>
              <a:t>slučajevima kada nisu dostupni svi mogući izmjereni podaci, za izračunavanje vrijednosti AOT40 koristi se sljedeći faktor:</a:t>
            </a:r>
          </a:p>
          <a:p>
            <a:pPr>
              <a:spcBef>
                <a:spcPct val="20000"/>
              </a:spcBef>
            </a:pPr>
            <a:r>
              <a:rPr lang="hr-HR" sz="2000" b="1" dirty="0">
                <a:solidFill>
                  <a:srgbClr val="0070C0"/>
                </a:solidFill>
              </a:rPr>
              <a:t>AOT40(procjena) = AOT40(izmjeren) x ukupni mogući broj sati (*)/broj izmjerenih jednosatnih vrijednosti</a:t>
            </a:r>
          </a:p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(*) to je broj sati unutar razdoblja iz definicije za AOT40 (tj. od 08:00 do 20:00 po srednjoeuropskom </a:t>
            </a:r>
            <a:r>
              <a:rPr lang="hr-HR" sz="2000" dirty="0" smtClean="0">
                <a:solidFill>
                  <a:srgbClr val="0070C0"/>
                </a:solidFill>
              </a:rPr>
              <a:t>vremenu).</a:t>
            </a:r>
          </a:p>
        </p:txBody>
      </p:sp>
    </p:spTree>
    <p:extLst>
      <p:ext uri="{BB962C8B-B14F-4D97-AF65-F5344CB8AC3E}">
        <p14:creationId xmlns:p14="http://schemas.microsoft.com/office/powerpoint/2010/main" val="7471980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57200" y="1628776"/>
            <a:ext cx="8362950" cy="454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>
                <a:solidFill>
                  <a:schemeClr val="tx2"/>
                </a:solidFill>
              </a:rPr>
              <a:t>Statistički parametri koji se računaju </a:t>
            </a:r>
            <a:r>
              <a:rPr lang="hr-HR" sz="2400" b="1" dirty="0" smtClean="0">
                <a:solidFill>
                  <a:schemeClr val="tx2"/>
                </a:solidFill>
              </a:rPr>
              <a:t>– za svaku onečišćujuću  tvar ne računaju se isti statistički parametri</a:t>
            </a:r>
            <a:endParaRPr lang="hr-HR" sz="2400" b="1" dirty="0">
              <a:solidFill>
                <a:schemeClr val="tx2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obuhvat podataka – za relevantna vremena </a:t>
            </a:r>
            <a:r>
              <a:rPr lang="hr-HR" sz="2000" dirty="0" smtClean="0">
                <a:solidFill>
                  <a:srgbClr val="0070C0"/>
                </a:solidFill>
              </a:rPr>
              <a:t>usrednjavanja,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aritmetička sredina (srednja godišnja vrijednost, zimska srednja vrijednost),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medijan (50 percentil),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relevantnom percentilu (za svaku onečišćujuću tvar, ovisno o vremenu usrednjavanja, potrebno je izračunati specifičan percentil)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maksimalna vrijednost,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broj prekoračenja granične ili ciljne vrijednosti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broj prekoračenja </a:t>
            </a:r>
            <a:r>
              <a:rPr lang="hr-HR" sz="2000" dirty="0" smtClean="0">
                <a:solidFill>
                  <a:srgbClr val="0070C0"/>
                </a:solidFill>
              </a:rPr>
              <a:t>praga upozorenja i/ili praga obavješćivanja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broj prekoračenja </a:t>
            </a:r>
            <a:r>
              <a:rPr lang="pl-PL" sz="2000" dirty="0" smtClean="0">
                <a:solidFill>
                  <a:srgbClr val="0070C0"/>
                </a:solidFill>
              </a:rPr>
              <a:t>gornjeg </a:t>
            </a:r>
            <a:r>
              <a:rPr lang="pl-PL" sz="2000" dirty="0">
                <a:solidFill>
                  <a:srgbClr val="0070C0"/>
                </a:solidFill>
              </a:rPr>
              <a:t>i </a:t>
            </a:r>
            <a:r>
              <a:rPr lang="pl-PL" sz="2000" dirty="0" smtClean="0">
                <a:solidFill>
                  <a:srgbClr val="0070C0"/>
                </a:solidFill>
              </a:rPr>
              <a:t>donjeg praga </a:t>
            </a:r>
            <a:r>
              <a:rPr lang="pl-PL" sz="2000" dirty="0">
                <a:solidFill>
                  <a:srgbClr val="0070C0"/>
                </a:solidFill>
              </a:rPr>
              <a:t>procjene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263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79440" y="1433805"/>
            <a:ext cx="8362950" cy="110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parametri </a:t>
            </a:r>
            <a:r>
              <a:rPr lang="hr-HR" sz="2000" dirty="0" smtClean="0">
                <a:solidFill>
                  <a:srgbClr val="0070C0"/>
                </a:solidFill>
              </a:rPr>
              <a:t>koje je potrebno izračunati </a:t>
            </a:r>
            <a:r>
              <a:rPr lang="hr-HR" sz="2000" dirty="0">
                <a:solidFill>
                  <a:srgbClr val="0070C0"/>
                </a:solidFill>
              </a:rPr>
              <a:t>– za svaku onečišćujuću  tvar ne računaju se isti statistički </a:t>
            </a:r>
            <a:r>
              <a:rPr lang="hr-HR" sz="2000" dirty="0" smtClean="0">
                <a:solidFill>
                  <a:srgbClr val="0070C0"/>
                </a:solidFill>
              </a:rPr>
              <a:t>parametri</a:t>
            </a:r>
            <a:endParaRPr lang="hr-HR" sz="20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hr-HR" sz="2000" u="sng" dirty="0" smtClean="0">
                <a:solidFill>
                  <a:srgbClr val="0070C0"/>
                </a:solidFill>
              </a:rPr>
              <a:t>Onečišćujuće </a:t>
            </a:r>
            <a:r>
              <a:rPr lang="hr-HR" sz="2000" u="sng" dirty="0">
                <a:solidFill>
                  <a:srgbClr val="0070C0"/>
                </a:solidFill>
              </a:rPr>
              <a:t>tvari s obzirom na </a:t>
            </a:r>
            <a:r>
              <a:rPr lang="hr-HR" sz="2000" u="sng" dirty="0" smtClean="0">
                <a:solidFill>
                  <a:srgbClr val="0070C0"/>
                </a:solidFill>
              </a:rPr>
              <a:t>zaštitu zdravlja ljudi</a:t>
            </a:r>
            <a:endParaRPr lang="hr-HR" sz="2000" dirty="0">
              <a:solidFill>
                <a:srgbClr val="FF0000"/>
              </a:solidFill>
            </a:endParaRPr>
          </a:p>
        </p:txBody>
      </p:sp>
      <p:sp>
        <p:nvSpPr>
          <p:cNvPr id="20" name="Content Placeholder 8"/>
          <p:cNvSpPr>
            <a:spLocks/>
          </p:cNvSpPr>
          <p:nvPr/>
        </p:nvSpPr>
        <p:spPr bwMode="auto">
          <a:xfrm>
            <a:off x="563730" y="5495851"/>
            <a:ext cx="7876382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1600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3" y="3123789"/>
            <a:ext cx="7628292" cy="18059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9440" y="2622102"/>
            <a:ext cx="3044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parametri: </a:t>
            </a:r>
            <a:r>
              <a:rPr lang="hr-HR" sz="2000" b="1" dirty="0">
                <a:solidFill>
                  <a:srgbClr val="0070C0"/>
                </a:solidFill>
              </a:rPr>
              <a:t>SO</a:t>
            </a:r>
            <a:r>
              <a:rPr lang="hr-HR" sz="2000" b="1" baseline="-25000" dirty="0">
                <a:solidFill>
                  <a:srgbClr val="0070C0"/>
                </a:solidFill>
              </a:rPr>
              <a:t>2</a:t>
            </a:r>
            <a:r>
              <a:rPr lang="hr-HR" sz="20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175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79440" y="1433805"/>
            <a:ext cx="8362950" cy="51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</a:t>
            </a:r>
            <a:r>
              <a:rPr lang="hr-HR" sz="2000" dirty="0" smtClean="0">
                <a:solidFill>
                  <a:srgbClr val="0070C0"/>
                </a:solidFill>
              </a:rPr>
              <a:t>parametri: </a:t>
            </a:r>
            <a:r>
              <a:rPr lang="hr-HR" sz="2000" b="1" dirty="0" smtClean="0">
                <a:solidFill>
                  <a:srgbClr val="0070C0"/>
                </a:solidFill>
              </a:rPr>
              <a:t>NO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2</a:t>
            </a:r>
            <a:r>
              <a:rPr lang="hr-HR" sz="2000" b="1" dirty="0" smtClean="0">
                <a:solidFill>
                  <a:srgbClr val="0070C0"/>
                </a:solidFill>
              </a:rPr>
              <a:t> i NOx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 </a:t>
            </a:r>
            <a:r>
              <a:rPr lang="hr-HR" sz="2000" b="1" dirty="0" smtClean="0">
                <a:solidFill>
                  <a:srgbClr val="0070C0"/>
                </a:solidFill>
              </a:rPr>
              <a:t> </a:t>
            </a:r>
            <a:endParaRPr lang="hr-HR" sz="2000" b="1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354" y="5572443"/>
            <a:ext cx="738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hr-HR" sz="1600" dirty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sz="16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8" y="1944209"/>
            <a:ext cx="7227325" cy="18047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8" y="3935058"/>
            <a:ext cx="3918418" cy="15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238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51242" y="1552969"/>
            <a:ext cx="8362950" cy="433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hr-HR" sz="24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MJERNI PODACI</a:t>
            </a:r>
            <a:endParaRPr lang="hr-HR" sz="2400" b="1" dirty="0" smtClean="0">
              <a:solidFill>
                <a:srgbClr val="1F497D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rgbClr val="1F497D"/>
                </a:solidFill>
              </a:rPr>
              <a:t>Izvorni </a:t>
            </a:r>
            <a:r>
              <a:rPr lang="hr-HR" sz="2400" b="1" dirty="0">
                <a:solidFill>
                  <a:srgbClr val="1F497D"/>
                </a:solidFill>
              </a:rPr>
              <a:t>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To su pojedinačne </a:t>
            </a:r>
            <a:r>
              <a:rPr lang="hr-HR" sz="2000" dirty="0">
                <a:solidFill>
                  <a:srgbClr val="0070C0"/>
                </a:solidFill>
              </a:rPr>
              <a:t>satne „</a:t>
            </a:r>
            <a:r>
              <a:rPr lang="hr-HR" sz="2000" dirty="0" smtClean="0">
                <a:solidFill>
                  <a:srgbClr val="0070C0"/>
                </a:solidFill>
              </a:rPr>
              <a:t>sirove“ vrijednosti dobivene automatskim </a:t>
            </a:r>
            <a:r>
              <a:rPr lang="hr-HR" sz="2000" dirty="0">
                <a:solidFill>
                  <a:srgbClr val="0070C0"/>
                </a:solidFill>
              </a:rPr>
              <a:t>kontinuiranim mjerenjem kvalitete </a:t>
            </a:r>
            <a:r>
              <a:rPr lang="hr-HR" sz="2000" dirty="0" smtClean="0">
                <a:solidFill>
                  <a:srgbClr val="0070C0"/>
                </a:solidFill>
              </a:rPr>
              <a:t>zraka - 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UTD - Up To Date </a:t>
            </a:r>
            <a:r>
              <a:rPr lang="hr-BA" sz="2000" dirty="0" smtClean="0">
                <a:solidFill>
                  <a:srgbClr val="0070C0"/>
                </a:solidFill>
              </a:rPr>
              <a:t>podaci,  (nekad </a:t>
            </a:r>
            <a:r>
              <a:rPr lang="en-US" sz="2000" dirty="0" smtClean="0">
                <a:solidFill>
                  <a:srgbClr val="0070C0"/>
                </a:solidFill>
              </a:rPr>
              <a:t>NRT </a:t>
            </a:r>
            <a:r>
              <a:rPr lang="en-US" sz="2000" dirty="0">
                <a:solidFill>
                  <a:srgbClr val="0070C0"/>
                </a:solidFill>
              </a:rPr>
              <a:t>Near Real Time)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hr-HR" sz="2400" b="1" dirty="0" smtClean="0">
                <a:solidFill>
                  <a:schemeClr val="tx2"/>
                </a:solidFill>
              </a:rPr>
              <a:t>Validirani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mjerne </a:t>
            </a:r>
            <a:r>
              <a:rPr lang="hr-HR" sz="2000" dirty="0">
                <a:solidFill>
                  <a:srgbClr val="0070C0"/>
                </a:solidFill>
              </a:rPr>
              <a:t>vrijednosti dobivene automatskim kontinuiranim mjerenjem kvalitete </a:t>
            </a:r>
            <a:r>
              <a:rPr lang="hr-HR" sz="2000" dirty="0" smtClean="0">
                <a:solidFill>
                  <a:srgbClr val="0070C0"/>
                </a:solidFill>
              </a:rPr>
              <a:t>zraka koje su prošle proces validacije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mjerne vrijednosti dobivene </a:t>
            </a:r>
            <a:r>
              <a:rPr lang="hr-HR" sz="2000" dirty="0" smtClean="0">
                <a:solidFill>
                  <a:srgbClr val="0070C0"/>
                </a:solidFill>
              </a:rPr>
              <a:t>uzorkovanjem (sakupljanjem uzoraka) 24 </a:t>
            </a:r>
            <a:r>
              <a:rPr lang="hr-HR" sz="2000" dirty="0">
                <a:solidFill>
                  <a:srgbClr val="0070C0"/>
                </a:solidFill>
              </a:rPr>
              <a:t>satne mjerne vrijednosti </a:t>
            </a:r>
            <a:endParaRPr lang="hr-HR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0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79440" y="1433805"/>
            <a:ext cx="8362950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hr-HR" sz="2000" dirty="0">
              <a:solidFill>
                <a:srgbClr val="FF0000"/>
              </a:solidFill>
            </a:endParaRPr>
          </a:p>
        </p:txBody>
      </p:sp>
      <p:sp>
        <p:nvSpPr>
          <p:cNvPr id="20" name="Content Placeholder 8"/>
          <p:cNvSpPr>
            <a:spLocks/>
          </p:cNvSpPr>
          <p:nvPr/>
        </p:nvSpPr>
        <p:spPr bwMode="auto">
          <a:xfrm>
            <a:off x="376239" y="5351323"/>
            <a:ext cx="7306430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1600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2071729"/>
            <a:ext cx="3861784" cy="1537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3795250"/>
            <a:ext cx="4394445" cy="1369928"/>
          </a:xfrm>
          <a:prstGeom prst="rect">
            <a:avLst/>
          </a:prstGeom>
        </p:spPr>
      </p:pic>
      <p:sp>
        <p:nvSpPr>
          <p:cNvPr id="21" name="Content Placeholder 8"/>
          <p:cNvSpPr>
            <a:spLocks/>
          </p:cNvSpPr>
          <p:nvPr/>
        </p:nvSpPr>
        <p:spPr bwMode="auto">
          <a:xfrm>
            <a:off x="479440" y="1433805"/>
            <a:ext cx="8362950" cy="51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</a:t>
            </a:r>
            <a:r>
              <a:rPr lang="hr-HR" sz="2000" dirty="0" smtClean="0">
                <a:solidFill>
                  <a:srgbClr val="0070C0"/>
                </a:solidFill>
              </a:rPr>
              <a:t>parametri: </a:t>
            </a:r>
            <a:r>
              <a:rPr lang="hr-HR" sz="2000" b="1" dirty="0" smtClean="0">
                <a:solidFill>
                  <a:srgbClr val="0070C0"/>
                </a:solidFill>
              </a:rPr>
              <a:t>CO i benzen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 </a:t>
            </a:r>
            <a:r>
              <a:rPr lang="hr-HR" sz="2000" b="1" dirty="0" smtClean="0">
                <a:solidFill>
                  <a:srgbClr val="0070C0"/>
                </a:solidFill>
              </a:rPr>
              <a:t> </a:t>
            </a:r>
            <a:endParaRPr lang="hr-H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227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10" name="Content Placeholder 8"/>
          <p:cNvSpPr>
            <a:spLocks/>
          </p:cNvSpPr>
          <p:nvPr/>
        </p:nvSpPr>
        <p:spPr bwMode="auto">
          <a:xfrm>
            <a:off x="479440" y="1433805"/>
            <a:ext cx="8362950" cy="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</a:t>
            </a:r>
            <a:r>
              <a:rPr lang="hr-HR" sz="2000" dirty="0" smtClean="0">
                <a:solidFill>
                  <a:srgbClr val="0070C0"/>
                </a:solidFill>
              </a:rPr>
              <a:t>parametri: </a:t>
            </a:r>
            <a:r>
              <a:rPr lang="hr-HR" sz="2000" b="1" dirty="0" smtClean="0">
                <a:solidFill>
                  <a:srgbClr val="0070C0"/>
                </a:solidFill>
              </a:rPr>
              <a:t>ozon </a:t>
            </a:r>
            <a:r>
              <a:rPr lang="hr-HR" sz="2000" b="1" dirty="0">
                <a:solidFill>
                  <a:srgbClr val="0070C0"/>
                </a:solidFill>
              </a:rPr>
              <a:t>i </a:t>
            </a:r>
            <a:r>
              <a:rPr lang="hr-HR" sz="2000" b="1" dirty="0" smtClean="0">
                <a:solidFill>
                  <a:srgbClr val="0070C0"/>
                </a:solidFill>
              </a:rPr>
              <a:t>AOT40</a:t>
            </a:r>
            <a:endParaRPr lang="hr-HR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9" y="1850436"/>
            <a:ext cx="7226047" cy="1965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" y="3815485"/>
            <a:ext cx="4635266" cy="1535837"/>
          </a:xfrm>
          <a:prstGeom prst="rect">
            <a:avLst/>
          </a:prstGeom>
        </p:spPr>
      </p:pic>
      <p:sp>
        <p:nvSpPr>
          <p:cNvPr id="16" name="Content Placeholder 8"/>
          <p:cNvSpPr>
            <a:spLocks/>
          </p:cNvSpPr>
          <p:nvPr/>
        </p:nvSpPr>
        <p:spPr bwMode="auto">
          <a:xfrm>
            <a:off x="376239" y="5351323"/>
            <a:ext cx="8362950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2937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3" name="Content Placeholder 8"/>
          <p:cNvSpPr>
            <a:spLocks/>
          </p:cNvSpPr>
          <p:nvPr/>
        </p:nvSpPr>
        <p:spPr bwMode="auto">
          <a:xfrm>
            <a:off x="479440" y="1433805"/>
            <a:ext cx="8362950" cy="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</a:t>
            </a:r>
            <a:r>
              <a:rPr lang="hr-HR" sz="2000" dirty="0" smtClean="0">
                <a:solidFill>
                  <a:srgbClr val="0070C0"/>
                </a:solidFill>
              </a:rPr>
              <a:t>parametri: </a:t>
            </a:r>
            <a:r>
              <a:rPr lang="hr-HR" sz="2000" b="1" dirty="0" smtClean="0">
                <a:solidFill>
                  <a:srgbClr val="0070C0"/>
                </a:solidFill>
              </a:rPr>
              <a:t>PM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10</a:t>
            </a:r>
            <a:r>
              <a:rPr lang="hr-HR" sz="2000" b="1" dirty="0" smtClean="0">
                <a:solidFill>
                  <a:srgbClr val="0070C0"/>
                </a:solidFill>
              </a:rPr>
              <a:t> i PM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2,5</a:t>
            </a:r>
            <a:endParaRPr lang="hr-HR" sz="2000" baseline="-25000" dirty="0">
              <a:solidFill>
                <a:srgbClr val="0070C0"/>
              </a:solidFill>
            </a:endParaRPr>
          </a:p>
        </p:txBody>
      </p:sp>
      <p:sp>
        <p:nvSpPr>
          <p:cNvPr id="25" name="Content Placeholder 8"/>
          <p:cNvSpPr>
            <a:spLocks/>
          </p:cNvSpPr>
          <p:nvPr/>
        </p:nvSpPr>
        <p:spPr bwMode="auto">
          <a:xfrm>
            <a:off x="376239" y="5506400"/>
            <a:ext cx="8362950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" y="1850434"/>
            <a:ext cx="4589710" cy="1680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7429"/>
            <a:ext cx="4611950" cy="1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84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3" name="Content Placeholder 8"/>
          <p:cNvSpPr>
            <a:spLocks/>
          </p:cNvSpPr>
          <p:nvPr/>
        </p:nvSpPr>
        <p:spPr bwMode="auto">
          <a:xfrm>
            <a:off x="479440" y="1433805"/>
            <a:ext cx="8362950" cy="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</a:t>
            </a:r>
            <a:r>
              <a:rPr lang="hr-HR" sz="2000" dirty="0" smtClean="0">
                <a:solidFill>
                  <a:srgbClr val="0070C0"/>
                </a:solidFill>
              </a:rPr>
              <a:t>parametri: </a:t>
            </a:r>
            <a:r>
              <a:rPr lang="hr-HR" sz="2000" b="1" dirty="0" smtClean="0">
                <a:solidFill>
                  <a:srgbClr val="0070C0"/>
                </a:solidFill>
              </a:rPr>
              <a:t>metali i B(a)P u PM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10</a:t>
            </a:r>
            <a:endParaRPr lang="hr-HR" sz="2000" baseline="-25000" dirty="0">
              <a:solidFill>
                <a:srgbClr val="0070C0"/>
              </a:solidFill>
            </a:endParaRPr>
          </a:p>
        </p:txBody>
      </p:sp>
      <p:sp>
        <p:nvSpPr>
          <p:cNvPr id="25" name="Content Placeholder 8"/>
          <p:cNvSpPr>
            <a:spLocks/>
          </p:cNvSpPr>
          <p:nvPr/>
        </p:nvSpPr>
        <p:spPr bwMode="auto">
          <a:xfrm>
            <a:off x="376239" y="5506400"/>
            <a:ext cx="7460254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1600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3" y="3733359"/>
            <a:ext cx="4667159" cy="1410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3" y="1947165"/>
            <a:ext cx="3735005" cy="15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258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3" name="Content Placeholder 8"/>
          <p:cNvSpPr>
            <a:spLocks/>
          </p:cNvSpPr>
          <p:nvPr/>
        </p:nvSpPr>
        <p:spPr bwMode="auto">
          <a:xfrm>
            <a:off x="479440" y="1433805"/>
            <a:ext cx="8362950" cy="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>
                <a:solidFill>
                  <a:srgbClr val="0070C0"/>
                </a:solidFill>
              </a:rPr>
              <a:t>Statistički </a:t>
            </a:r>
            <a:r>
              <a:rPr lang="hr-HR" sz="2000" dirty="0" smtClean="0">
                <a:solidFill>
                  <a:srgbClr val="0070C0"/>
                </a:solidFill>
              </a:rPr>
              <a:t>parametri: </a:t>
            </a:r>
            <a:r>
              <a:rPr lang="hr-HR" sz="2000" b="1" dirty="0" smtClean="0">
                <a:solidFill>
                  <a:srgbClr val="0070C0"/>
                </a:solidFill>
              </a:rPr>
              <a:t>Ukupna plinovita živa Hg</a:t>
            </a:r>
            <a:endParaRPr lang="hr-HR" sz="2000" baseline="-25000" dirty="0">
              <a:solidFill>
                <a:srgbClr val="0070C0"/>
              </a:solidFill>
            </a:endParaRPr>
          </a:p>
        </p:txBody>
      </p:sp>
      <p:sp>
        <p:nvSpPr>
          <p:cNvPr id="25" name="Content Placeholder 8"/>
          <p:cNvSpPr>
            <a:spLocks/>
          </p:cNvSpPr>
          <p:nvPr/>
        </p:nvSpPr>
        <p:spPr bwMode="auto">
          <a:xfrm>
            <a:off x="376239" y="5506400"/>
            <a:ext cx="8362950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" y="1878420"/>
            <a:ext cx="4074805" cy="16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28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3" name="Content Placeholder 8"/>
          <p:cNvSpPr>
            <a:spLocks/>
          </p:cNvSpPr>
          <p:nvPr/>
        </p:nvSpPr>
        <p:spPr bwMode="auto">
          <a:xfrm>
            <a:off x="479440" y="1905300"/>
            <a:ext cx="8362950" cy="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Statistički parametri: </a:t>
            </a:r>
            <a:r>
              <a:rPr lang="hr-HR" sz="2000" b="1" dirty="0" smtClean="0">
                <a:solidFill>
                  <a:srgbClr val="0070C0"/>
                </a:solidFill>
              </a:rPr>
              <a:t>H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2</a:t>
            </a:r>
            <a:r>
              <a:rPr lang="hr-HR" sz="2000" b="1" dirty="0" smtClean="0">
                <a:solidFill>
                  <a:srgbClr val="0070C0"/>
                </a:solidFill>
              </a:rPr>
              <a:t>S i NH</a:t>
            </a:r>
            <a:r>
              <a:rPr lang="hr-HR" sz="2000" b="1" baseline="-25000" dirty="0" smtClean="0">
                <a:solidFill>
                  <a:srgbClr val="0070C0"/>
                </a:solidFill>
              </a:rPr>
              <a:t>3</a:t>
            </a:r>
            <a:endParaRPr lang="hr-HR" sz="2000" baseline="-25000" dirty="0">
              <a:solidFill>
                <a:srgbClr val="0070C0"/>
              </a:solidFill>
            </a:endParaRPr>
          </a:p>
        </p:txBody>
      </p:sp>
      <p:sp>
        <p:nvSpPr>
          <p:cNvPr id="25" name="Content Placeholder 8"/>
          <p:cNvSpPr>
            <a:spLocks/>
          </p:cNvSpPr>
          <p:nvPr/>
        </p:nvSpPr>
        <p:spPr bwMode="auto">
          <a:xfrm>
            <a:off x="376239" y="5506400"/>
            <a:ext cx="8362950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5" name="Content Placeholder 8"/>
          <p:cNvSpPr>
            <a:spLocks/>
          </p:cNvSpPr>
          <p:nvPr/>
        </p:nvSpPr>
        <p:spPr bwMode="auto">
          <a:xfrm>
            <a:off x="479440" y="1433805"/>
            <a:ext cx="8362950" cy="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u="sng" dirty="0" smtClean="0">
                <a:solidFill>
                  <a:srgbClr val="0070C0"/>
                </a:solidFill>
              </a:rPr>
              <a:t>Onečišćujuće tvari s obzirom na kvalitetu življenja</a:t>
            </a:r>
            <a:endParaRPr lang="hr-HR" sz="2000" u="sng" baseline="-25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" y="3840764"/>
            <a:ext cx="3520577" cy="164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" y="2284103"/>
            <a:ext cx="6535022" cy="15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494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12.4 MJERILA ZA SJEDINJAVANJE PODATAKA I 			  IZRAČUNAVANJE STATISTIČKIH PARAMETARA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  <p:sp>
        <p:nvSpPr>
          <p:cNvPr id="23" name="Content Placeholder 8"/>
          <p:cNvSpPr>
            <a:spLocks/>
          </p:cNvSpPr>
          <p:nvPr/>
        </p:nvSpPr>
        <p:spPr bwMode="auto">
          <a:xfrm>
            <a:off x="479440" y="1905300"/>
            <a:ext cx="8362950" cy="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Statistički parametri: </a:t>
            </a:r>
            <a:r>
              <a:rPr lang="hr-HR" sz="2000" b="1" dirty="0" smtClean="0">
                <a:solidFill>
                  <a:srgbClr val="0070C0"/>
                </a:solidFill>
              </a:rPr>
              <a:t>merkaptani i metanal (formaldehid)</a:t>
            </a:r>
            <a:endParaRPr lang="hr-HR" sz="2000" baseline="-25000" dirty="0">
              <a:solidFill>
                <a:srgbClr val="0070C0"/>
              </a:solidFill>
            </a:endParaRPr>
          </a:p>
        </p:txBody>
      </p:sp>
      <p:sp>
        <p:nvSpPr>
          <p:cNvPr id="25" name="Content Placeholder 8"/>
          <p:cNvSpPr>
            <a:spLocks/>
          </p:cNvSpPr>
          <p:nvPr/>
        </p:nvSpPr>
        <p:spPr bwMode="auto">
          <a:xfrm>
            <a:off x="376239" y="5506400"/>
            <a:ext cx="7485892" cy="6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1600" dirty="0" smtClean="0">
                <a:solidFill>
                  <a:srgbClr val="0070C0"/>
                </a:solidFill>
              </a:rPr>
              <a:t>* Označava statistički parametar koji se računa, ali se ne daje ocjena onečišćenosti u odnosu na taj parametar</a:t>
            </a:r>
            <a:endParaRPr lang="hr-HR" sz="16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54" y="2782311"/>
            <a:ext cx="3830177" cy="1784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2311"/>
            <a:ext cx="3830176" cy="17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23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1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42354" y="1394809"/>
            <a:ext cx="8362950" cy="493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Tipovi mjernih podatka (Portal Kvaliteta zraka HAOP):</a:t>
            </a:r>
            <a:endParaRPr lang="hr-HR" sz="2400" b="1" dirty="0" smtClean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Satni izvorni podaci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Satni validirani podaci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Osmosatni </a:t>
            </a:r>
            <a:r>
              <a:rPr lang="hr-HR" sz="2000" dirty="0">
                <a:solidFill>
                  <a:srgbClr val="0070C0"/>
                </a:solidFill>
              </a:rPr>
              <a:t>izvorni podaci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Osmosatni </a:t>
            </a:r>
            <a:r>
              <a:rPr lang="hr-HR" sz="2000" dirty="0">
                <a:solidFill>
                  <a:srgbClr val="0070C0"/>
                </a:solidFill>
              </a:rPr>
              <a:t>validirani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Dnevni </a:t>
            </a:r>
            <a:r>
              <a:rPr lang="hr-HR" sz="2000" dirty="0">
                <a:solidFill>
                  <a:srgbClr val="0070C0"/>
                </a:solidFill>
              </a:rPr>
              <a:t>izvorni podaci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Dnevni </a:t>
            </a:r>
            <a:r>
              <a:rPr lang="hr-HR" sz="2000" dirty="0">
                <a:solidFill>
                  <a:srgbClr val="0070C0"/>
                </a:solidFill>
              </a:rPr>
              <a:t>validirani </a:t>
            </a:r>
            <a:r>
              <a:rPr lang="hr-HR" sz="2000" dirty="0" smtClean="0">
                <a:solidFill>
                  <a:srgbClr val="0070C0"/>
                </a:solidFill>
              </a:rPr>
              <a:t>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Maksimalne dnevne 8-satne srednje vrijednosti – izvorni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Maksimalne dnevne 8-satne srednje vrijednosti – </a:t>
            </a:r>
            <a:r>
              <a:rPr lang="hr-HR" sz="2000" dirty="0" smtClean="0">
                <a:solidFill>
                  <a:srgbClr val="0070C0"/>
                </a:solidFill>
              </a:rPr>
              <a:t>validirani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Dvanaestomjesečni prosjek – izvorni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Dvanaestomjesečni prosjek – </a:t>
            </a:r>
            <a:r>
              <a:rPr lang="hr-HR" sz="2000" dirty="0" smtClean="0">
                <a:solidFill>
                  <a:srgbClr val="0070C0"/>
                </a:solidFill>
              </a:rPr>
              <a:t>validirani podaci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Dnevni izvorni podaci </a:t>
            </a:r>
            <a:r>
              <a:rPr lang="hr-HR" sz="2000" dirty="0" smtClean="0">
                <a:solidFill>
                  <a:srgbClr val="0070C0"/>
                </a:solidFill>
              </a:rPr>
              <a:t>- gravimetrija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Dnevni validirani </a:t>
            </a:r>
            <a:r>
              <a:rPr lang="hr-HR" sz="2000" dirty="0" smtClean="0">
                <a:solidFill>
                  <a:srgbClr val="0070C0"/>
                </a:solidFill>
              </a:rPr>
              <a:t>podaci - gravimetrija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95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75208" y="1394810"/>
            <a:ext cx="8567182" cy="486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Satni podaci (izvorni i validirani)</a:t>
            </a:r>
            <a:endParaRPr lang="hr-HR" sz="2400" b="1" dirty="0" smtClean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Jednosatne koncentracije dobivene usrednjavanjem </a:t>
            </a:r>
            <a:r>
              <a:rPr lang="hr-HR" sz="2000" dirty="0">
                <a:solidFill>
                  <a:srgbClr val="0070C0"/>
                </a:solidFill>
              </a:rPr>
              <a:t>nižih vremena usrednjavanja (osnovni podatak za sve onečišćujuće tvari dobivene </a:t>
            </a:r>
            <a:r>
              <a:rPr lang="hr-HR" sz="2000" dirty="0" smtClean="0">
                <a:solidFill>
                  <a:srgbClr val="0070C0"/>
                </a:solidFill>
              </a:rPr>
              <a:t>automatskim mjerenjem)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Pojedine</a:t>
            </a:r>
            <a:r>
              <a:rPr lang="hr-HR" sz="2000" dirty="0" smtClean="0">
                <a:solidFill>
                  <a:srgbClr val="0070C0"/>
                </a:solidFill>
              </a:rPr>
              <a:t> onečišćujuće tvari (</a:t>
            </a:r>
            <a:r>
              <a:rPr lang="hr-HR" sz="2000" dirty="0">
                <a:solidFill>
                  <a:srgbClr val="0070C0"/>
                </a:solidFill>
              </a:rPr>
              <a:t>SO</a:t>
            </a:r>
            <a:r>
              <a:rPr lang="hr-HR" sz="2000" baseline="-25000" dirty="0">
                <a:solidFill>
                  <a:srgbClr val="0070C0"/>
                </a:solidFill>
              </a:rPr>
              <a:t>2</a:t>
            </a:r>
            <a:r>
              <a:rPr lang="hr-HR" sz="2000" dirty="0">
                <a:solidFill>
                  <a:srgbClr val="0070C0"/>
                </a:solidFill>
              </a:rPr>
              <a:t>, NO</a:t>
            </a:r>
            <a:r>
              <a:rPr lang="hr-HR" sz="2000" baseline="-25000" dirty="0">
                <a:solidFill>
                  <a:srgbClr val="0070C0"/>
                </a:solidFill>
              </a:rPr>
              <a:t>2</a:t>
            </a:r>
            <a:r>
              <a:rPr lang="hr-HR" sz="2000" dirty="0">
                <a:solidFill>
                  <a:srgbClr val="0070C0"/>
                </a:solidFill>
              </a:rPr>
              <a:t>, </a:t>
            </a:r>
            <a:r>
              <a:rPr lang="hr-HR" sz="2000" dirty="0" smtClean="0">
                <a:solidFill>
                  <a:srgbClr val="0070C0"/>
                </a:solidFill>
              </a:rPr>
              <a:t>H</a:t>
            </a:r>
            <a:r>
              <a:rPr lang="hr-HR" sz="2000" baseline="-25000" dirty="0" smtClean="0">
                <a:solidFill>
                  <a:srgbClr val="0070C0"/>
                </a:solidFill>
              </a:rPr>
              <a:t>2</a:t>
            </a:r>
            <a:r>
              <a:rPr lang="hr-HR" sz="2000" dirty="0" smtClean="0">
                <a:solidFill>
                  <a:srgbClr val="0070C0"/>
                </a:solidFill>
              </a:rPr>
              <a:t>S) imaju propisane satne granične vrijednosti (GV) te </a:t>
            </a:r>
            <a:r>
              <a:rPr lang="hr-HR" sz="2000" dirty="0">
                <a:solidFill>
                  <a:srgbClr val="0070C0"/>
                </a:solidFill>
              </a:rPr>
              <a:t>se </a:t>
            </a:r>
            <a:r>
              <a:rPr lang="hr-HR" sz="2000" dirty="0" smtClean="0">
                <a:solidFill>
                  <a:srgbClr val="0070C0"/>
                </a:solidFill>
              </a:rPr>
              <a:t>jednosatne </a:t>
            </a:r>
            <a:r>
              <a:rPr lang="hr-HR" sz="2000" dirty="0">
                <a:solidFill>
                  <a:srgbClr val="0070C0"/>
                </a:solidFill>
              </a:rPr>
              <a:t>koncentracije </a:t>
            </a:r>
            <a:r>
              <a:rPr lang="hr-HR" sz="2000" dirty="0" smtClean="0">
                <a:solidFill>
                  <a:srgbClr val="0070C0"/>
                </a:solidFill>
              </a:rPr>
              <a:t>uspoređuju sa tim graničnim vrijednostima. Te tvari imaju propisane i GV višeg </a:t>
            </a:r>
            <a:r>
              <a:rPr lang="hr-HR" sz="2000" dirty="0">
                <a:solidFill>
                  <a:srgbClr val="0070C0"/>
                </a:solidFill>
              </a:rPr>
              <a:t>vremena usrednjavanja (</a:t>
            </a:r>
            <a:r>
              <a:rPr lang="hr-HR" sz="2000" dirty="0" smtClean="0">
                <a:solidFill>
                  <a:srgbClr val="0070C0"/>
                </a:solidFill>
              </a:rPr>
              <a:t>24-satnu </a:t>
            </a:r>
            <a:r>
              <a:rPr lang="hr-HR" sz="2000" dirty="0">
                <a:solidFill>
                  <a:srgbClr val="0070C0"/>
                </a:solidFill>
              </a:rPr>
              <a:t>(SO</a:t>
            </a:r>
            <a:r>
              <a:rPr lang="hr-HR" sz="2000" baseline="-25000" dirty="0">
                <a:solidFill>
                  <a:srgbClr val="0070C0"/>
                </a:solidFill>
              </a:rPr>
              <a:t>2</a:t>
            </a:r>
            <a:r>
              <a:rPr lang="hr-HR" sz="2000" dirty="0">
                <a:solidFill>
                  <a:srgbClr val="0070C0"/>
                </a:solidFill>
              </a:rPr>
              <a:t>, </a:t>
            </a:r>
            <a:r>
              <a:rPr lang="hr-HR" sz="2000" dirty="0" smtClean="0">
                <a:solidFill>
                  <a:srgbClr val="0070C0"/>
                </a:solidFill>
              </a:rPr>
              <a:t>H</a:t>
            </a:r>
            <a:r>
              <a:rPr lang="hr-HR" sz="2000" baseline="-25000" dirty="0" smtClean="0">
                <a:solidFill>
                  <a:srgbClr val="0070C0"/>
                </a:solidFill>
              </a:rPr>
              <a:t>2</a:t>
            </a:r>
            <a:r>
              <a:rPr lang="hr-HR" sz="2000" dirty="0" smtClean="0">
                <a:solidFill>
                  <a:srgbClr val="0070C0"/>
                </a:solidFill>
              </a:rPr>
              <a:t>S</a:t>
            </a:r>
            <a:r>
              <a:rPr lang="hr-HR" sz="2000" dirty="0">
                <a:solidFill>
                  <a:srgbClr val="0070C0"/>
                </a:solidFill>
              </a:rPr>
              <a:t>) </a:t>
            </a:r>
            <a:r>
              <a:rPr lang="hr-HR" sz="2000" dirty="0" smtClean="0">
                <a:solidFill>
                  <a:srgbClr val="0070C0"/>
                </a:solidFill>
              </a:rPr>
              <a:t>odnosno srednju godišnju vrijednost (NO</a:t>
            </a:r>
            <a:r>
              <a:rPr lang="hr-HR" sz="2000" baseline="-25000" dirty="0" smtClean="0">
                <a:solidFill>
                  <a:srgbClr val="0070C0"/>
                </a:solidFill>
              </a:rPr>
              <a:t>2</a:t>
            </a:r>
            <a:r>
              <a:rPr lang="hr-HR" sz="2000" dirty="0" smtClean="0">
                <a:solidFill>
                  <a:srgbClr val="0070C0"/>
                </a:solidFill>
              </a:rPr>
              <a:t>) koje se </a:t>
            </a:r>
            <a:r>
              <a:rPr lang="hr-HR" sz="2000" dirty="0">
                <a:solidFill>
                  <a:srgbClr val="0070C0"/>
                </a:solidFill>
              </a:rPr>
              <a:t>izračunavaju </a:t>
            </a:r>
            <a:r>
              <a:rPr lang="hr-HR" sz="2000" dirty="0" smtClean="0">
                <a:solidFill>
                  <a:srgbClr val="0070C0"/>
                </a:solidFill>
              </a:rPr>
              <a:t>iz satnih vrijednosti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Pojedine </a:t>
            </a:r>
            <a:r>
              <a:rPr lang="hr-HR" sz="2000" dirty="0">
                <a:solidFill>
                  <a:srgbClr val="0070C0"/>
                </a:solidFill>
              </a:rPr>
              <a:t>onečišćujuće tvari nemaju propisane satne granične vrijednosti, ali se </a:t>
            </a:r>
            <a:r>
              <a:rPr lang="hr-HR" sz="2000" dirty="0" smtClean="0">
                <a:solidFill>
                  <a:srgbClr val="0070C0"/>
                </a:solidFill>
              </a:rPr>
              <a:t>iz jednosatnih vrijednosti </a:t>
            </a:r>
            <a:r>
              <a:rPr lang="hr-HR" sz="2000" dirty="0">
                <a:solidFill>
                  <a:srgbClr val="0070C0"/>
                </a:solidFill>
              </a:rPr>
              <a:t>izračunavaju viša vremena </a:t>
            </a:r>
            <a:r>
              <a:rPr lang="hr-HR" sz="2000" dirty="0" smtClean="0">
                <a:solidFill>
                  <a:srgbClr val="0070C0"/>
                </a:solidFill>
              </a:rPr>
              <a:t>usrednjavanja </a:t>
            </a:r>
            <a:r>
              <a:rPr lang="hr-HR" sz="2000" dirty="0">
                <a:solidFill>
                  <a:srgbClr val="0070C0"/>
                </a:solidFill>
              </a:rPr>
              <a:t>(</a:t>
            </a:r>
            <a:r>
              <a:rPr lang="hr-HR" sz="2000" dirty="0" smtClean="0">
                <a:solidFill>
                  <a:srgbClr val="0070C0"/>
                </a:solidFill>
              </a:rPr>
              <a:t>24-satna vrijednost ili srednja </a:t>
            </a:r>
            <a:r>
              <a:rPr lang="hr-HR" sz="2000" dirty="0">
                <a:solidFill>
                  <a:srgbClr val="0070C0"/>
                </a:solidFill>
              </a:rPr>
              <a:t>godišnju vrijednost </a:t>
            </a:r>
            <a:r>
              <a:rPr lang="hr-HR" sz="2000" dirty="0" smtClean="0">
                <a:solidFill>
                  <a:srgbClr val="0070C0"/>
                </a:solidFill>
              </a:rPr>
              <a:t>) koja se onda uspoređuju sa propisanom GV ili CV (benzen</a:t>
            </a:r>
            <a:r>
              <a:rPr lang="hr-HR" sz="2000" dirty="0">
                <a:solidFill>
                  <a:srgbClr val="0070C0"/>
                </a:solidFill>
              </a:rPr>
              <a:t>, CO, </a:t>
            </a:r>
            <a:r>
              <a:rPr lang="hr-HR" sz="2000" dirty="0" smtClean="0">
                <a:solidFill>
                  <a:srgbClr val="0070C0"/>
                </a:solidFill>
              </a:rPr>
              <a:t>ozon, lebdeće čestice PM</a:t>
            </a:r>
            <a:r>
              <a:rPr lang="hr-HR" sz="2000" baseline="-25000" dirty="0" smtClean="0">
                <a:solidFill>
                  <a:srgbClr val="0070C0"/>
                </a:solidFill>
              </a:rPr>
              <a:t>10</a:t>
            </a:r>
            <a:r>
              <a:rPr lang="hr-HR" sz="2000" dirty="0" smtClean="0">
                <a:solidFill>
                  <a:srgbClr val="0070C0"/>
                </a:solidFill>
              </a:rPr>
              <a:t> i PM</a:t>
            </a:r>
            <a:r>
              <a:rPr lang="hr-HR" sz="2000" baseline="-25000" dirty="0" smtClean="0">
                <a:solidFill>
                  <a:srgbClr val="0070C0"/>
                </a:solidFill>
              </a:rPr>
              <a:t>2,5</a:t>
            </a:r>
            <a:r>
              <a:rPr lang="hr-HR" sz="2000" dirty="0" smtClean="0">
                <a:solidFill>
                  <a:srgbClr val="0070C0"/>
                </a:solidFill>
              </a:rPr>
              <a:t>, metali As, Cd, Ni, Pb i BaP u PM</a:t>
            </a:r>
            <a:r>
              <a:rPr lang="hr-HR" sz="2000" baseline="-25000" dirty="0" smtClean="0">
                <a:solidFill>
                  <a:srgbClr val="0070C0"/>
                </a:solidFill>
              </a:rPr>
              <a:t>10</a:t>
            </a:r>
            <a:r>
              <a:rPr lang="hr-HR" sz="2000" dirty="0" smtClean="0">
                <a:solidFill>
                  <a:srgbClr val="0070C0"/>
                </a:solidFill>
              </a:rPr>
              <a:t> , </a:t>
            </a:r>
            <a:r>
              <a:rPr lang="hr-HR" sz="2000" dirty="0">
                <a:solidFill>
                  <a:srgbClr val="0070C0"/>
                </a:solidFill>
              </a:rPr>
              <a:t>NH</a:t>
            </a:r>
            <a:r>
              <a:rPr lang="hr-HR" sz="2000" baseline="-25000" dirty="0">
                <a:solidFill>
                  <a:srgbClr val="0070C0"/>
                </a:solidFill>
              </a:rPr>
              <a:t>3</a:t>
            </a:r>
            <a:r>
              <a:rPr lang="hr-HR" sz="2000" dirty="0" smtClean="0">
                <a:solidFill>
                  <a:srgbClr val="0070C0"/>
                </a:solidFill>
              </a:rPr>
              <a:t>, merkaptani, metanal.</a:t>
            </a: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lvl="0">
              <a:spcBef>
                <a:spcPct val="20000"/>
              </a:spcBef>
            </a:pPr>
            <a:endParaRPr lang="hr-HR" sz="2400" b="1" dirty="0" smtClean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19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284085" y="1362234"/>
            <a:ext cx="8558305" cy="481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Osmosatni podaci (izvorni i validirani)</a:t>
            </a:r>
            <a:endParaRPr lang="hr-HR" sz="2400" b="1" dirty="0" smtClean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Osmosatni prosjek se izračunava </a:t>
            </a:r>
            <a:r>
              <a:rPr lang="hr-HR" sz="2000" dirty="0">
                <a:solidFill>
                  <a:srgbClr val="0070C0"/>
                </a:solidFill>
              </a:rPr>
              <a:t>na temelju satnih podataka koji se ažuriraju svakih sat vremena. Svaki osmosatni prosjek izračunat na taj način pripisuje se danu u kojem završava, tj. prvo razdoblje izračuna za bilo koji dan obuhvaća razdoblje od 17:00 sati prethodnog dana </a:t>
            </a:r>
            <a:r>
              <a:rPr lang="pl-PL" sz="2000" dirty="0">
                <a:solidFill>
                  <a:srgbClr val="0070C0"/>
                </a:solidFill>
              </a:rPr>
              <a:t>do 01:00 tog dana; posljednje razdoblje izračunavanja za bilo koji dan je razdoblje od 16:00 do 24:00 tog dana.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1000" dirty="0" smtClean="0">
              <a:solidFill>
                <a:srgbClr val="0070C0"/>
              </a:solidFill>
            </a:endParaRPr>
          </a:p>
          <a:p>
            <a:pPr lvl="0">
              <a:spcBef>
                <a:spcPct val="20000"/>
              </a:spcBef>
            </a:pPr>
            <a:r>
              <a:rPr lang="hr-HR" sz="2400" b="1" dirty="0" smtClean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Maksimalne </a:t>
            </a:r>
            <a:r>
              <a:rPr lang="hr-HR" sz="2400" b="1" dirty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dnevne 8-satne srednje vrijednosti (izvorni i validirani</a:t>
            </a:r>
            <a:r>
              <a:rPr lang="hr-HR" sz="2400" b="1" dirty="0" smtClean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)</a:t>
            </a:r>
            <a:endParaRPr lang="hr-HR" sz="2400" b="1" dirty="0" smtClean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Najviša </a:t>
            </a:r>
            <a:r>
              <a:rPr lang="hr-HR" sz="2000" dirty="0">
                <a:solidFill>
                  <a:srgbClr val="0070C0"/>
                </a:solidFill>
              </a:rPr>
              <a:t>dnevna osmosatna srednja vrijednost koncentracije odabire se na temelju ispitivanja osmosatnih pomičnih </a:t>
            </a:r>
            <a:r>
              <a:rPr lang="hr-HR" sz="2000" dirty="0" smtClean="0">
                <a:solidFill>
                  <a:srgbClr val="0070C0"/>
                </a:solidFill>
              </a:rPr>
              <a:t>prosjeka (izračunatih </a:t>
            </a:r>
            <a:r>
              <a:rPr lang="hr-HR" sz="2000" dirty="0">
                <a:solidFill>
                  <a:srgbClr val="0070C0"/>
                </a:solidFill>
              </a:rPr>
              <a:t>iz podataka dobivenih od jednosatnih </a:t>
            </a:r>
            <a:r>
              <a:rPr lang="hr-HR" sz="2000" dirty="0" smtClean="0">
                <a:solidFill>
                  <a:srgbClr val="0070C0"/>
                </a:solidFill>
              </a:rPr>
              <a:t>vrijednosti) </a:t>
            </a:r>
            <a:r>
              <a:rPr lang="hr-HR" sz="2000" dirty="0">
                <a:solidFill>
                  <a:srgbClr val="0070C0"/>
                </a:solidFill>
              </a:rPr>
              <a:t>– ta vrijednost se uzima za usporedbu sa GV ili CV (CO i O</a:t>
            </a:r>
            <a:r>
              <a:rPr lang="hr-HR" sz="2000" baseline="-25000" dirty="0">
                <a:solidFill>
                  <a:srgbClr val="0070C0"/>
                </a:solidFill>
              </a:rPr>
              <a:t>3</a:t>
            </a:r>
            <a:r>
              <a:rPr lang="hr-HR" sz="2000" dirty="0" smtClean="0">
                <a:solidFill>
                  <a:srgbClr val="0070C0"/>
                </a:solidFill>
              </a:rPr>
              <a:t>)</a:t>
            </a: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95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79440" y="1597953"/>
            <a:ext cx="8362950" cy="32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hr-HR" sz="2400" b="1" dirty="0" smtClean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Dnevni </a:t>
            </a:r>
            <a:r>
              <a:rPr lang="hr-HR" sz="2400" b="1" dirty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podaci (</a:t>
            </a:r>
            <a:r>
              <a:rPr lang="hr-HR" sz="2400" b="1" dirty="0" smtClean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24-satni) (izvorni </a:t>
            </a:r>
            <a:r>
              <a:rPr lang="hr-HR" sz="2400" b="1" dirty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i validirani)</a:t>
            </a:r>
            <a:endParaRPr lang="hr-HR" sz="2400" b="1" dirty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Prosjek 24 jednosatne vrijednosti u pojedinom danu  ili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Jedna vrijednost dobivena uzorkovanjem (dobivena starim </a:t>
            </a:r>
            <a:r>
              <a:rPr lang="hr-HR" sz="2000" dirty="0" err="1" smtClean="0">
                <a:solidFill>
                  <a:srgbClr val="0070C0"/>
                </a:solidFill>
              </a:rPr>
              <a:t>nereferentnim</a:t>
            </a:r>
            <a:r>
              <a:rPr lang="hr-HR" sz="2000" dirty="0" smtClean="0">
                <a:solidFill>
                  <a:srgbClr val="0070C0"/>
                </a:solidFill>
              </a:rPr>
              <a:t> metodama)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lvl="0">
              <a:spcBef>
                <a:spcPct val="20000"/>
              </a:spcBef>
            </a:pPr>
            <a:r>
              <a:rPr lang="hr-HR" sz="2000" dirty="0" smtClean="0">
                <a:solidFill>
                  <a:srgbClr val="0070C0"/>
                </a:solidFill>
              </a:rPr>
              <a:t> </a:t>
            </a:r>
            <a:r>
              <a:rPr lang="hr-HR" sz="2400" b="1" dirty="0">
                <a:solidFill>
                  <a:srgbClr val="1F497D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Dvanaestomjesečni prosjek (izvorni i validirani)</a:t>
            </a:r>
            <a:endParaRPr lang="hr-HR" sz="2400" b="1" dirty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Prosjek zadnjih dvanaest mjeseci (benzen)</a:t>
            </a:r>
          </a:p>
          <a:p>
            <a:pPr lvl="1">
              <a:spcBef>
                <a:spcPct val="20000"/>
              </a:spcBef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103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</a:t>
            </a:r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12.1 VRSTE PODATAKA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9" name="Content Placeholder 8"/>
          <p:cNvSpPr>
            <a:spLocks/>
          </p:cNvSpPr>
          <p:nvPr/>
        </p:nvSpPr>
        <p:spPr bwMode="auto">
          <a:xfrm>
            <a:off x="479440" y="1394810"/>
            <a:ext cx="8362950" cy="4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hr-HR" sz="24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Dnevni podaci - gravimetrija (izvorni i validirani)</a:t>
            </a:r>
            <a:endParaRPr lang="hr-HR" sz="2400" b="1" dirty="0" smtClean="0">
              <a:solidFill>
                <a:srgbClr val="1F497D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To su dnevni podaci dobiveni gravimetrijskom metodom (PM</a:t>
            </a:r>
            <a:r>
              <a:rPr lang="hr-HR" sz="2000" baseline="-25000" dirty="0" smtClean="0">
                <a:solidFill>
                  <a:srgbClr val="0070C0"/>
                </a:solidFill>
              </a:rPr>
              <a:t>10</a:t>
            </a:r>
            <a:r>
              <a:rPr lang="hr-HR" sz="2000" dirty="0" smtClean="0">
                <a:solidFill>
                  <a:srgbClr val="0070C0"/>
                </a:solidFill>
              </a:rPr>
              <a:t> , PM</a:t>
            </a:r>
            <a:r>
              <a:rPr lang="hr-HR" sz="2000" baseline="-25000" dirty="0" smtClean="0">
                <a:solidFill>
                  <a:srgbClr val="0070C0"/>
                </a:solidFill>
              </a:rPr>
              <a:t>2,5</a:t>
            </a:r>
            <a:r>
              <a:rPr lang="hr-HR" sz="2000" dirty="0" smtClean="0">
                <a:solidFill>
                  <a:srgbClr val="0070C0"/>
                </a:solidFill>
              </a:rPr>
              <a:t> i sastav u lebdećim česticama). Svaki dan se uzima uzorak (filter) iz kojega se onda određuju koncentracije lebdećih čestica. Iz tih uzoraka se kemijskim analizama određuje sastav unutar čestica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U PM</a:t>
            </a:r>
            <a:r>
              <a:rPr lang="hr-HR" sz="2000" baseline="-25000" dirty="0" smtClean="0">
                <a:solidFill>
                  <a:srgbClr val="0070C0"/>
                </a:solidFill>
              </a:rPr>
              <a:t>10</a:t>
            </a:r>
            <a:r>
              <a:rPr lang="hr-HR" sz="2000" dirty="0" smtClean="0">
                <a:solidFill>
                  <a:srgbClr val="0070C0"/>
                </a:solidFill>
              </a:rPr>
              <a:t> se određuju: 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Metali As, Ni, Cd, Pb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>
                <a:solidFill>
                  <a:srgbClr val="0070C0"/>
                </a:solidFill>
              </a:rPr>
              <a:t>B(a)P i ostali PAU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U PM</a:t>
            </a:r>
            <a:r>
              <a:rPr lang="hr-HR" sz="2000" baseline="-25000" dirty="0" smtClean="0">
                <a:solidFill>
                  <a:srgbClr val="0070C0"/>
                </a:solidFill>
              </a:rPr>
              <a:t>2,5</a:t>
            </a:r>
            <a:r>
              <a:rPr lang="hr-HR" sz="2000" dirty="0" smtClean="0">
                <a:solidFill>
                  <a:srgbClr val="0070C0"/>
                </a:solidFill>
              </a:rPr>
              <a:t> se određuju:</a:t>
            </a:r>
            <a:endParaRPr lang="hr-HR" sz="2000" baseline="-25000" dirty="0" smtClean="0">
              <a:solidFill>
                <a:srgbClr val="FF000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Anioni i Kationi C</a:t>
            </a:r>
            <a:r>
              <a:rPr lang="nn-NO" sz="2000" dirty="0" smtClean="0">
                <a:solidFill>
                  <a:srgbClr val="0070C0"/>
                </a:solidFill>
              </a:rPr>
              <a:t>l</a:t>
            </a:r>
            <a:r>
              <a:rPr lang="nn-NO" sz="2000" baseline="30000" dirty="0" smtClean="0">
                <a:solidFill>
                  <a:srgbClr val="0070C0"/>
                </a:solidFill>
              </a:rPr>
              <a:t>-</a:t>
            </a:r>
            <a:r>
              <a:rPr lang="nn-NO" sz="2000" dirty="0" smtClean="0">
                <a:solidFill>
                  <a:srgbClr val="0070C0"/>
                </a:solidFill>
              </a:rPr>
              <a:t>, NO</a:t>
            </a:r>
            <a:r>
              <a:rPr lang="nn-NO" sz="2000" baseline="-25000" dirty="0" smtClean="0">
                <a:solidFill>
                  <a:srgbClr val="0070C0"/>
                </a:solidFill>
              </a:rPr>
              <a:t>3</a:t>
            </a:r>
            <a:r>
              <a:rPr lang="nn-NO" sz="2000" baseline="30000" dirty="0" smtClean="0">
                <a:solidFill>
                  <a:srgbClr val="0070C0"/>
                </a:solidFill>
              </a:rPr>
              <a:t>-</a:t>
            </a:r>
            <a:r>
              <a:rPr lang="hr-BA" sz="2000" dirty="0" smtClean="0">
                <a:solidFill>
                  <a:srgbClr val="0070C0"/>
                </a:solidFill>
              </a:rPr>
              <a:t>, </a:t>
            </a:r>
            <a:r>
              <a:rPr lang="nn-NO" sz="2000" dirty="0" smtClean="0">
                <a:solidFill>
                  <a:srgbClr val="0070C0"/>
                </a:solidFill>
              </a:rPr>
              <a:t>SO</a:t>
            </a:r>
            <a:r>
              <a:rPr lang="nn-NO" sz="2000" baseline="-25000" dirty="0" smtClean="0">
                <a:solidFill>
                  <a:srgbClr val="0070C0"/>
                </a:solidFill>
              </a:rPr>
              <a:t>4</a:t>
            </a:r>
            <a:r>
              <a:rPr lang="nn-NO" sz="2000" baseline="30000" dirty="0" smtClean="0">
                <a:solidFill>
                  <a:srgbClr val="0070C0"/>
                </a:solidFill>
              </a:rPr>
              <a:t>2-</a:t>
            </a:r>
            <a:r>
              <a:rPr lang="hr-BA" sz="2000" dirty="0" smtClean="0">
                <a:solidFill>
                  <a:srgbClr val="0070C0"/>
                </a:solidFill>
              </a:rPr>
              <a:t>, </a:t>
            </a:r>
            <a:r>
              <a:rPr lang="nn-NO" sz="2000" dirty="0" smtClean="0">
                <a:solidFill>
                  <a:srgbClr val="0070C0"/>
                </a:solidFill>
              </a:rPr>
              <a:t>Na</a:t>
            </a:r>
            <a:r>
              <a:rPr lang="hr-BA" sz="2000" baseline="30000" dirty="0" smtClean="0">
                <a:solidFill>
                  <a:srgbClr val="0070C0"/>
                </a:solidFill>
              </a:rPr>
              <a:t>+</a:t>
            </a:r>
            <a:r>
              <a:rPr lang="hr-BA" sz="2000" dirty="0" smtClean="0">
                <a:solidFill>
                  <a:srgbClr val="0070C0"/>
                </a:solidFill>
              </a:rPr>
              <a:t>, </a:t>
            </a:r>
            <a:r>
              <a:rPr lang="nn-NO" sz="2000" dirty="0" smtClean="0">
                <a:solidFill>
                  <a:srgbClr val="0070C0"/>
                </a:solidFill>
              </a:rPr>
              <a:t>NH</a:t>
            </a:r>
            <a:r>
              <a:rPr lang="nn-NO" sz="2000" baseline="-25000" dirty="0" smtClean="0">
                <a:solidFill>
                  <a:srgbClr val="0070C0"/>
                </a:solidFill>
              </a:rPr>
              <a:t>4</a:t>
            </a:r>
            <a:r>
              <a:rPr lang="nn-NO" sz="2000" baseline="30000" dirty="0" smtClean="0">
                <a:solidFill>
                  <a:srgbClr val="0070C0"/>
                </a:solidFill>
              </a:rPr>
              <a:t>+</a:t>
            </a:r>
            <a:r>
              <a:rPr lang="hr-BA" sz="2000" dirty="0">
                <a:solidFill>
                  <a:srgbClr val="0070C0"/>
                </a:solidFill>
              </a:rPr>
              <a:t> </a:t>
            </a:r>
            <a:r>
              <a:rPr lang="hr-BA" sz="2000" dirty="0" smtClean="0">
                <a:solidFill>
                  <a:srgbClr val="0070C0"/>
                </a:solidFill>
              </a:rPr>
              <a:t>,</a:t>
            </a:r>
            <a:r>
              <a:rPr lang="nn-NO" sz="2000" dirty="0" smtClean="0">
                <a:solidFill>
                  <a:srgbClr val="0070C0"/>
                </a:solidFill>
              </a:rPr>
              <a:t>K</a:t>
            </a:r>
            <a:r>
              <a:rPr lang="nn-NO" sz="2000" baseline="30000" dirty="0" smtClean="0">
                <a:solidFill>
                  <a:srgbClr val="0070C0"/>
                </a:solidFill>
              </a:rPr>
              <a:t>+</a:t>
            </a:r>
            <a:r>
              <a:rPr lang="hr-BA" sz="2000" dirty="0" smtClean="0">
                <a:solidFill>
                  <a:srgbClr val="0070C0"/>
                </a:solidFill>
              </a:rPr>
              <a:t> ,</a:t>
            </a:r>
            <a:r>
              <a:rPr lang="nn-NO" sz="2000" dirty="0" smtClean="0">
                <a:solidFill>
                  <a:srgbClr val="0070C0"/>
                </a:solidFill>
              </a:rPr>
              <a:t>Mg</a:t>
            </a:r>
            <a:r>
              <a:rPr lang="nn-NO" sz="2000" baseline="-25000" dirty="0" smtClean="0">
                <a:solidFill>
                  <a:srgbClr val="0070C0"/>
                </a:solidFill>
              </a:rPr>
              <a:t>2</a:t>
            </a:r>
            <a:r>
              <a:rPr lang="nn-NO" sz="2000" baseline="30000" dirty="0" smtClean="0">
                <a:solidFill>
                  <a:srgbClr val="0070C0"/>
                </a:solidFill>
              </a:rPr>
              <a:t>+</a:t>
            </a:r>
            <a:r>
              <a:rPr lang="hr-BA" sz="2000" dirty="0" smtClean="0">
                <a:solidFill>
                  <a:srgbClr val="0070C0"/>
                </a:solidFill>
              </a:rPr>
              <a:t>, </a:t>
            </a:r>
            <a:r>
              <a:rPr lang="nn-NO" sz="2000" dirty="0" smtClean="0">
                <a:solidFill>
                  <a:srgbClr val="0070C0"/>
                </a:solidFill>
              </a:rPr>
              <a:t>Ca</a:t>
            </a:r>
            <a:r>
              <a:rPr lang="nn-NO" sz="2000" baseline="-25000" dirty="0" smtClean="0">
                <a:solidFill>
                  <a:srgbClr val="0070C0"/>
                </a:solidFill>
              </a:rPr>
              <a:t>2</a:t>
            </a:r>
            <a:r>
              <a:rPr lang="nn-NO" sz="2000" baseline="30000" dirty="0" smtClean="0">
                <a:solidFill>
                  <a:srgbClr val="0070C0"/>
                </a:solidFill>
              </a:rPr>
              <a:t>+</a:t>
            </a:r>
            <a:endParaRPr lang="hr-HR" sz="2000" baseline="30000" dirty="0" smtClean="0">
              <a:solidFill>
                <a:srgbClr val="0070C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</a:pPr>
            <a:r>
              <a:rPr lang="hr-HR" sz="2000" dirty="0" smtClean="0">
                <a:solidFill>
                  <a:srgbClr val="0070C0"/>
                </a:solidFill>
              </a:rPr>
              <a:t>Elementarni ugljik i organski ugljik EC/OC</a:t>
            </a:r>
          </a:p>
          <a:p>
            <a:pPr lvl="0">
              <a:spcBef>
                <a:spcPct val="20000"/>
              </a:spcBef>
            </a:pPr>
            <a:endParaRPr lang="hr-HR" sz="2400" b="1" dirty="0" smtClean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hr-HR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14338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70" y="6078931"/>
            <a:ext cx="819220" cy="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633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11726</TotalTime>
  <Words>4475</Words>
  <Application>Microsoft Office PowerPoint</Application>
  <PresentationFormat>On-screen Show (4:3)</PresentationFormat>
  <Paragraphs>665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TEMA 12: Podaci o kvaliteti zraka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12.1 VRSTE PODATAKA</vt:lpstr>
      <vt:lpstr>    12.2 CILJANA KVALITETA PODATAKA</vt:lpstr>
      <vt:lpstr>    12.2 CILJANA KVALITETA PODATAKA</vt:lpstr>
      <vt:lpstr>    12.2 CILJANA KVALITETA PODATAKA</vt:lpstr>
      <vt:lpstr>    12.2 CILJANA KVALITETA PODATAKA</vt:lpstr>
      <vt:lpstr>    12.2 CILJANA KVALITETA PODATAKA</vt:lpstr>
      <vt:lpstr>    12.2 CILJANA KVALITETA PODATAKA</vt:lpstr>
      <vt:lpstr>    12.2 CILJANA KVALITETA PODATAKA</vt:lpstr>
      <vt:lpstr>    12.2 CILJANA KVALITETA PODATAKA</vt:lpstr>
      <vt:lpstr>    12.2 CILJANA KVALITETA PODATAKA</vt:lpstr>
      <vt:lpstr>    12.2 CILJANA KVALITETA PODATAKA</vt:lpstr>
      <vt:lpstr>    12.3 VALIDACIJA MJERNIH PODATAKA</vt:lpstr>
      <vt:lpstr>    12.3 VALIDACIJA MJERNIH PODATAKA</vt:lpstr>
      <vt:lpstr>    12.3 VALIDACIJA MJERNIH PODATAKA</vt:lpstr>
      <vt:lpstr>    12.3 VALIDACIJA MJERNIH PODATAKA</vt:lpstr>
      <vt:lpstr>    12.3 VALIDACIJA MJERNIH PODATAKA</vt:lpstr>
      <vt:lpstr>    12.3 VALIDACIJA MJERNIH PODATAKA</vt:lpstr>
      <vt:lpstr>    12.3 VALIDACIJA MJERNIH PODATAKA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    12.4 MJERILA ZA SJEDINJAVANJE PODATAKA I      IZRAČUNAVANJE STATISTIČKIH PARAMETARA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685</cp:revision>
  <dcterms:created xsi:type="dcterms:W3CDTF">2011-04-14T13:56:18Z</dcterms:created>
  <dcterms:modified xsi:type="dcterms:W3CDTF">2017-11-09T05:18:12Z</dcterms:modified>
</cp:coreProperties>
</file>