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336" r:id="rId2"/>
    <p:sldId id="337" r:id="rId3"/>
    <p:sldId id="344" r:id="rId4"/>
    <p:sldId id="391" r:id="rId5"/>
    <p:sldId id="392" r:id="rId6"/>
    <p:sldId id="393" r:id="rId7"/>
    <p:sldId id="394" r:id="rId8"/>
    <p:sldId id="342" r:id="rId9"/>
    <p:sldId id="390" r:id="rId10"/>
    <p:sldId id="343" r:id="rId11"/>
    <p:sldId id="341" r:id="rId12"/>
    <p:sldId id="340" r:id="rId13"/>
    <p:sldId id="339" r:id="rId14"/>
    <p:sldId id="345" r:id="rId15"/>
    <p:sldId id="346" r:id="rId16"/>
    <p:sldId id="347" r:id="rId17"/>
    <p:sldId id="348" r:id="rId18"/>
    <p:sldId id="349" r:id="rId19"/>
    <p:sldId id="351" r:id="rId20"/>
    <p:sldId id="350" r:id="rId21"/>
    <p:sldId id="352" r:id="rId22"/>
    <p:sldId id="353" r:id="rId23"/>
    <p:sldId id="354" r:id="rId24"/>
    <p:sldId id="355" r:id="rId25"/>
    <p:sldId id="357" r:id="rId26"/>
    <p:sldId id="358" r:id="rId27"/>
    <p:sldId id="366" r:id="rId28"/>
    <p:sldId id="365" r:id="rId29"/>
    <p:sldId id="364" r:id="rId30"/>
    <p:sldId id="363" r:id="rId31"/>
    <p:sldId id="362" r:id="rId32"/>
    <p:sldId id="361" r:id="rId33"/>
    <p:sldId id="360" r:id="rId34"/>
    <p:sldId id="359" r:id="rId35"/>
    <p:sldId id="367" r:id="rId36"/>
    <p:sldId id="368" r:id="rId37"/>
    <p:sldId id="369" r:id="rId38"/>
    <p:sldId id="382" r:id="rId39"/>
    <p:sldId id="381" r:id="rId40"/>
    <p:sldId id="380" r:id="rId41"/>
    <p:sldId id="379" r:id="rId42"/>
    <p:sldId id="378" r:id="rId43"/>
    <p:sldId id="377" r:id="rId44"/>
    <p:sldId id="376" r:id="rId45"/>
    <p:sldId id="375" r:id="rId46"/>
    <p:sldId id="374" r:id="rId47"/>
    <p:sldId id="373" r:id="rId48"/>
    <p:sldId id="372" r:id="rId49"/>
    <p:sldId id="371" r:id="rId50"/>
    <p:sldId id="389" r:id="rId51"/>
    <p:sldId id="388" r:id="rId52"/>
    <p:sldId id="338" r:id="rId53"/>
  </p:sldIdLst>
  <p:sldSz cx="9144000" cy="6858000" type="screen4x3"/>
  <p:notesSz cx="6858000" cy="9144000"/>
  <p:defaultTextStyle>
    <a:defPPr>
      <a:defRPr lang="sr-Latn-C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9751"/>
    <a:srgbClr val="7F7F7F"/>
    <a:srgbClr val="1F497D"/>
    <a:srgbClr val="696969"/>
    <a:srgbClr val="B2B2B2"/>
    <a:srgbClr val="FFFF00"/>
    <a:srgbClr val="FF3300"/>
    <a:srgbClr val="0099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8" autoAdjust="0"/>
    <p:restoredTop sz="94041" autoAdjust="0"/>
  </p:normalViewPr>
  <p:slideViewPr>
    <p:cSldViewPr snapToGrid="0">
      <p:cViewPr varScale="1">
        <p:scale>
          <a:sx n="70" d="100"/>
          <a:sy n="70" d="100"/>
        </p:scale>
        <p:origin x="-138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BD311-196A-45E2-A9B8-227934A99DF1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82F69-6CD6-4349-8579-1B7D032BC0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86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5BACC-D375-49FC-911B-EF24970D5446}" type="slidenum">
              <a:rPr lang="hr-HR" smtClean="0"/>
              <a:pPr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44859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76F4E-0CC0-48CA-8B7E-32318E3399A0}" type="datetime1">
              <a:rPr lang="hr-HR" smtClean="0"/>
              <a:pPr>
                <a:defRPr/>
              </a:pPr>
              <a:t>6.11.2017.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A49DB-6967-4B0E-AC43-751D0026E287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87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6F6D5-2900-4F33-AA61-8CB79168A715}" type="datetime1">
              <a:rPr lang="hr-HR" smtClean="0"/>
              <a:pPr>
                <a:defRPr/>
              </a:pPr>
              <a:t>6.11.2017.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52E65-0A7B-4394-AAA6-8E4129BBACCC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551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D4644-5025-4B18-8050-2AFA2F11A890}" type="datetime1">
              <a:rPr lang="hr-HR" smtClean="0"/>
              <a:pPr>
                <a:defRPr/>
              </a:pPr>
              <a:t>6.11.2017.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0264E-E2D6-4587-8C0A-E6FC1BC8083D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1180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C842B-6BEB-4CC0-9E7D-2B82AE79A493}" type="datetime1">
              <a:rPr lang="hr-HR" smtClean="0"/>
              <a:pPr>
                <a:defRPr/>
              </a:pPr>
              <a:t>6.11.2017.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43F40-157C-4097-B33E-49A278C4E3AD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79041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422BF-A1B3-44F8-85EA-ACDB4228048F}" type="datetime1">
              <a:rPr lang="hr-HR" smtClean="0"/>
              <a:pPr>
                <a:defRPr/>
              </a:pPr>
              <a:t>6.11.2017.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AD9FF-E165-46B8-81D5-6DA4411175F8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7646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1E551-302D-4D8B-A0CD-1BF7AD1FA0B3}" type="datetime1">
              <a:rPr lang="hr-HR" smtClean="0"/>
              <a:pPr>
                <a:defRPr/>
              </a:pPr>
              <a:t>6.11.2017.</a:t>
            </a:fld>
            <a:endParaRPr lang="hr-H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67100-B09E-411F-9EA7-1DDCB864CBD8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1218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2858D-5BD2-48C2-B570-61E1042BB9ED}" type="datetime1">
              <a:rPr lang="hr-HR" smtClean="0"/>
              <a:pPr>
                <a:defRPr/>
              </a:pPr>
              <a:t>6.11.2017.</a:t>
            </a:fld>
            <a:endParaRPr lang="hr-H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8A32B-3929-4234-A6A5-CD39D5EB939A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1788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FDE3F-6E65-4676-ADDE-DCF2AEDBECB5}" type="datetime1">
              <a:rPr lang="hr-HR" smtClean="0"/>
              <a:pPr>
                <a:defRPr/>
              </a:pPr>
              <a:t>6.11.2017.</a:t>
            </a:fld>
            <a:endParaRPr lang="hr-H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93FFD-794A-4573-BD39-3E3A59F3948E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2194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5BB27-1AFB-42D4-9201-AFB8DFE5D1A1}" type="datetime1">
              <a:rPr lang="hr-HR" smtClean="0"/>
              <a:pPr>
                <a:defRPr/>
              </a:pPr>
              <a:t>6.11.2017.</a:t>
            </a:fld>
            <a:endParaRPr lang="hr-H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6BF07-6BC4-45A2-846C-A2F95AEB42B7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0270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567CF2-3E28-4ED4-BC83-A9213803CF4E}" type="datetime1">
              <a:rPr lang="hr-HR" smtClean="0"/>
              <a:pPr>
                <a:defRPr/>
              </a:pPr>
              <a:t>6.11.2017.</a:t>
            </a:fld>
            <a:endParaRPr lang="hr-H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E8B5B-C891-4A71-9723-7AAF03BC2970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7315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0D033-525C-40F7-90AA-1EB2854FCA36}" type="datetime1">
              <a:rPr lang="hr-HR" smtClean="0"/>
              <a:pPr>
                <a:defRPr/>
              </a:pPr>
              <a:t>6.11.2017.</a:t>
            </a:fld>
            <a:endParaRPr lang="hr-H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DD575-CA7E-48E2-93AD-648CB6706CC3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1800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hr-HR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59E224B-E8DB-4943-90D7-4DF911E0258D}" type="datetime1">
              <a:rPr lang="hr-HR" smtClean="0"/>
              <a:pPr>
                <a:defRPr/>
              </a:pPr>
              <a:t>6.11.2017.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D486A0B-6466-44A0-A6B7-FAB9B128BBF1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8" r="13582"/>
          <a:stretch/>
        </p:blipFill>
        <p:spPr>
          <a:xfrm>
            <a:off x="0" y="1119116"/>
            <a:ext cx="9136006" cy="4582938"/>
          </a:xfrm>
          <a:prstGeom prst="rect">
            <a:avLst/>
          </a:prstGeom>
        </p:spPr>
      </p:pic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623087" y="1401200"/>
            <a:ext cx="8520912" cy="4263225"/>
          </a:xfrm>
        </p:spPr>
        <p:txBody>
          <a:bodyPr>
            <a:normAutofit/>
          </a:bodyPr>
          <a:lstStyle/>
          <a:p>
            <a:pPr algn="l"/>
            <a:endParaRPr lang="hr-HR" b="1" dirty="0" smtClean="0">
              <a:solidFill>
                <a:schemeClr val="bg1"/>
              </a:solidFill>
            </a:endParaRPr>
          </a:p>
          <a:p>
            <a:pPr algn="l"/>
            <a:r>
              <a:rPr lang="hr-H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Jačanje inspekcije zaštite okoliša radi učinkovite kontrole praćenja kakvoće zraka i sustava trgovanja emisijskim jedinicama stakleničkih plinova, kako bi se postigla bolja kvaliteta zraka </a:t>
            </a:r>
          </a:p>
          <a:p>
            <a:pPr algn="l"/>
            <a:r>
              <a:rPr lang="hr-H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 Republici Hrvatskoj</a:t>
            </a:r>
            <a:endParaRPr lang="hr-H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84" y="101776"/>
            <a:ext cx="1940224" cy="1375727"/>
          </a:xfrm>
          <a:prstGeom prst="rect">
            <a:avLst/>
          </a:prstGeom>
        </p:spPr>
      </p:pic>
      <p:pic>
        <p:nvPicPr>
          <p:cNvPr id="8" name="Slika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7" y="5986075"/>
            <a:ext cx="2079460" cy="871926"/>
          </a:xfrm>
          <a:prstGeom prst="rect">
            <a:avLst/>
          </a:prstGeom>
        </p:spPr>
      </p:pic>
      <p:sp>
        <p:nvSpPr>
          <p:cNvPr id="9" name="Podnaslov 2"/>
          <p:cNvSpPr txBox="1">
            <a:spLocks/>
          </p:cNvSpPr>
          <p:nvPr/>
        </p:nvSpPr>
        <p:spPr>
          <a:xfrm>
            <a:off x="7024693" y="6625760"/>
            <a:ext cx="2111313" cy="2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1000" dirty="0">
                <a:solidFill>
                  <a:schemeClr val="accent1">
                    <a:lumMod val="50000"/>
                  </a:schemeClr>
                </a:solidFill>
              </a:rPr>
              <a:t>Ovaj projekt financira Europska unija</a:t>
            </a:r>
            <a:endParaRPr lang="en-GB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Slika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251" y="6029586"/>
            <a:ext cx="857019" cy="618958"/>
          </a:xfrm>
          <a:prstGeom prst="rect">
            <a:avLst/>
          </a:prstGeom>
        </p:spPr>
      </p:pic>
      <p:pic>
        <p:nvPicPr>
          <p:cNvPr id="11" name="Slika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524" y="6005124"/>
            <a:ext cx="1855967" cy="684735"/>
          </a:xfrm>
          <a:prstGeom prst="rect">
            <a:avLst/>
          </a:prstGeom>
        </p:spPr>
      </p:pic>
      <p:pic>
        <p:nvPicPr>
          <p:cNvPr id="12" name="Slika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988" y="6039112"/>
            <a:ext cx="674471" cy="70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2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1.1 POVIJESNI PREGLED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2896766" y="3985642"/>
            <a:ext cx="648072" cy="72008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lded Corner 18"/>
          <p:cNvSpPr/>
          <p:nvPr/>
        </p:nvSpPr>
        <p:spPr>
          <a:xfrm>
            <a:off x="376486" y="1771650"/>
            <a:ext cx="8280920" cy="1637928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reflection blurRad="6350" stA="50000" endA="295" endPos="92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8969" y="1819274"/>
            <a:ext cx="8208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NAJPOVOLJNIJI UVJETI ZA ZADRŽAVANJE ONEČIŠĆUJUĆIH TVARI U ZRAKU BEZ MOGUĆNOSTI DISPERZIJE, A KOJI SU PRISUTNE KOD SVIH VELIKIH EPIZODA ONEČIŠĆENJA ATMOSFERE SU:  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8494" y="3625602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i="1" dirty="0" smtClean="0">
                <a:solidFill>
                  <a:schemeClr val="accent1">
                    <a:lumMod val="75000"/>
                  </a:schemeClr>
                </a:solidFill>
              </a:rPr>
              <a:t>Stabilna atmosfera, bez strujanja vjetra, s pojavom temperaturne inverzije i naoblakom.</a:t>
            </a:r>
            <a:endParaRPr lang="hr-HR" sz="2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44838" y="4777730"/>
            <a:ext cx="5184576" cy="120032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Stabilnost atmosfere je mjera za zračnu turbulenciju, a predstavlja vertikalni atmosferski temperaturni profil.</a:t>
            </a:r>
            <a:endParaRPr lang="hr-H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95300" y="3985643"/>
            <a:ext cx="2401466" cy="1485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1.1 POVIJESNI PREGLED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9226" y="1436415"/>
            <a:ext cx="7996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Dolina rijeke Meuse (Belgija), 1930. godina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339160" y="1909986"/>
            <a:ext cx="8644378" cy="2128614"/>
          </a:xfrm>
          <a:prstGeom prst="foldedCorner">
            <a:avLst/>
          </a:prstGeom>
          <a:solidFill>
            <a:schemeClr val="accent1">
              <a:lumMod val="90000"/>
            </a:schemeClr>
          </a:solidFill>
          <a:effectLst>
            <a:reflection blurRad="6350" stA="50000" endA="295" endPos="92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66580" y="1992660"/>
            <a:ext cx="3310122" cy="19030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78570" y="2024286"/>
            <a:ext cx="5330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rgbClr val="FFC000"/>
                </a:solidFill>
              </a:rPr>
              <a:t>Vrijeme:</a:t>
            </a:r>
            <a:r>
              <a:rPr lang="hr-HR" sz="2000" dirty="0" smtClean="0">
                <a:solidFill>
                  <a:schemeClr val="bg1"/>
                </a:solidFill>
              </a:rPr>
              <a:t> </a:t>
            </a:r>
            <a:r>
              <a:rPr lang="hr-HR" sz="2000" i="1" dirty="0" smtClean="0">
                <a:solidFill>
                  <a:schemeClr val="bg1"/>
                </a:solidFill>
              </a:rPr>
              <a:t>3. do 5. prosinca 1930. god.</a:t>
            </a:r>
          </a:p>
          <a:p>
            <a:r>
              <a:rPr lang="hr-HR" sz="2000" b="1" dirty="0" smtClean="0">
                <a:solidFill>
                  <a:srgbClr val="FFC000"/>
                </a:solidFill>
              </a:rPr>
              <a:t>Meteorološki uvjeti: </a:t>
            </a:r>
            <a:r>
              <a:rPr lang="hr-HR" sz="2000" i="1" dirty="0" smtClean="0">
                <a:solidFill>
                  <a:schemeClr val="bg1"/>
                </a:solidFill>
              </a:rPr>
              <a:t>dnevne temp. malo iznad 0°C, noćne -10°C, bez vjetra, magla.</a:t>
            </a:r>
          </a:p>
          <a:p>
            <a:r>
              <a:rPr lang="hr-HR" sz="2000" b="1" dirty="0" smtClean="0">
                <a:solidFill>
                  <a:srgbClr val="FFC000"/>
                </a:solidFill>
              </a:rPr>
              <a:t>Djelatnost:</a:t>
            </a:r>
            <a:r>
              <a:rPr lang="hr-HR" sz="2000" dirty="0" smtClean="0">
                <a:solidFill>
                  <a:schemeClr val="bg1"/>
                </a:solidFill>
              </a:rPr>
              <a:t> </a:t>
            </a:r>
            <a:r>
              <a:rPr lang="hr-HR" sz="2000" i="1" dirty="0" smtClean="0">
                <a:solidFill>
                  <a:schemeClr val="bg1"/>
                </a:solidFill>
              </a:rPr>
              <a:t>industrija (27 tvornica-željezare, proizvodnja stakla i keramike, cinka i fosfata).</a:t>
            </a:r>
          </a:p>
          <a:p>
            <a:r>
              <a:rPr lang="hr-HR" sz="2000" b="1" dirty="0" smtClean="0">
                <a:solidFill>
                  <a:srgbClr val="FFC000"/>
                </a:solidFill>
              </a:rPr>
              <a:t>Naseljenost:</a:t>
            </a:r>
            <a:r>
              <a:rPr lang="hr-HR" sz="2000" dirty="0" smtClean="0">
                <a:solidFill>
                  <a:schemeClr val="bg1"/>
                </a:solidFill>
              </a:rPr>
              <a:t> </a:t>
            </a:r>
            <a:r>
              <a:rPr lang="hr-HR" sz="2000" i="1" dirty="0" smtClean="0">
                <a:solidFill>
                  <a:schemeClr val="bg1"/>
                </a:solidFill>
              </a:rPr>
              <a:t>gusta.</a:t>
            </a:r>
            <a:endParaRPr lang="hr-HR" sz="2000" i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0525" y="4217666"/>
            <a:ext cx="85019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chemeClr val="accent6">
                    <a:lumMod val="75000"/>
                  </a:schemeClr>
                </a:solidFill>
              </a:rPr>
              <a:t>Magla:</a:t>
            </a:r>
            <a:r>
              <a:rPr lang="hr-HR" sz="2000" b="1" dirty="0" smtClean="0">
                <a:solidFill>
                  <a:schemeClr val="bg1"/>
                </a:solidFill>
              </a:rPr>
              <a:t> </a:t>
            </a:r>
            <a:r>
              <a:rPr lang="hr-HR" sz="2000" b="1" i="1" dirty="0" smtClean="0">
                <a:solidFill>
                  <a:schemeClr val="accent1">
                    <a:lumMod val="75000"/>
                  </a:schemeClr>
                </a:solidFill>
              </a:rPr>
              <a:t>velike konc. fluora u spojevima tetrafluorosilan (SiF</a:t>
            </a:r>
            <a:r>
              <a:rPr lang="hr-HR" sz="2000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hr-HR" sz="2000" b="1" i="1" dirty="0" smtClean="0">
                <a:solidFill>
                  <a:schemeClr val="accent1">
                    <a:lumMod val="75000"/>
                  </a:schemeClr>
                </a:solidFill>
              </a:rPr>
              <a:t>) i fluorovodik (HF), velike konc. sumporovog dioksida (SO</a:t>
            </a:r>
            <a:r>
              <a:rPr lang="hr-HR" sz="2000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000" b="1" i="1" dirty="0" smtClean="0">
                <a:solidFill>
                  <a:schemeClr val="accent1">
                    <a:lumMod val="75000"/>
                  </a:schemeClr>
                </a:solidFill>
              </a:rPr>
              <a:t>), sumporne kiseline (H</a:t>
            </a:r>
            <a:r>
              <a:rPr lang="hr-HR" sz="2000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000" b="1" i="1" dirty="0" smtClean="0">
                <a:solidFill>
                  <a:schemeClr val="accent1">
                    <a:lumMod val="75000"/>
                  </a:schemeClr>
                </a:solidFill>
              </a:rPr>
              <a:t>SO</a:t>
            </a:r>
            <a:r>
              <a:rPr lang="hr-HR" sz="2000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hr-HR" sz="2000" b="1" i="1" dirty="0" smtClean="0">
                <a:solidFill>
                  <a:schemeClr val="accent1">
                    <a:lumMod val="75000"/>
                  </a:schemeClr>
                </a:solidFill>
              </a:rPr>
              <a:t>), ugljikovog monoksida (CO) i lebdećih čestica. </a:t>
            </a:r>
          </a:p>
          <a:p>
            <a:r>
              <a:rPr lang="hr-HR" sz="2000" b="1" dirty="0" smtClean="0">
                <a:solidFill>
                  <a:schemeClr val="accent6">
                    <a:lumMod val="75000"/>
                  </a:schemeClr>
                </a:solidFill>
              </a:rPr>
              <a:t>Posljedice:</a:t>
            </a:r>
            <a:r>
              <a:rPr lang="hr-HR" sz="2000" b="1" dirty="0" smtClean="0">
                <a:solidFill>
                  <a:schemeClr val="bg1"/>
                </a:solidFill>
              </a:rPr>
              <a:t> </a:t>
            </a:r>
            <a:r>
              <a:rPr lang="hr-HR" sz="2000" b="1" i="1" dirty="0" smtClean="0">
                <a:solidFill>
                  <a:schemeClr val="accent1">
                    <a:lumMod val="75000"/>
                  </a:schemeClr>
                </a:solidFill>
              </a:rPr>
              <a:t>60 osoba umrlo od gušenja fluorom, nekoliko tisuća oboljelih.</a:t>
            </a:r>
          </a:p>
          <a:p>
            <a:r>
              <a:rPr lang="hr-HR" sz="2000" b="1" dirty="0" smtClean="0">
                <a:solidFill>
                  <a:schemeClr val="accent6">
                    <a:lumMod val="75000"/>
                  </a:schemeClr>
                </a:solidFill>
              </a:rPr>
              <a:t>Simptomi:</a:t>
            </a:r>
            <a:r>
              <a:rPr lang="hr-HR" sz="2000" b="1" dirty="0" smtClean="0">
                <a:solidFill>
                  <a:schemeClr val="bg1"/>
                </a:solidFill>
              </a:rPr>
              <a:t> </a:t>
            </a:r>
            <a:r>
              <a:rPr lang="hr-HR" sz="2000" b="1" i="1" dirty="0" smtClean="0">
                <a:solidFill>
                  <a:schemeClr val="accent1">
                    <a:lumMod val="75000"/>
                  </a:schemeClr>
                </a:solidFill>
              </a:rPr>
              <a:t>otežano disanje, astmatični napadi, kašalj, ubrzani puls, neurološki ispadi, povraćanje.</a:t>
            </a:r>
            <a:endParaRPr lang="hr-HR" sz="2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1.1 POVIJESNI PREGLED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4287" y="1579290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Donora (Pennsylvania), 1948. godina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314003" y="2057399"/>
            <a:ext cx="8640960" cy="2130549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reflection blurRad="6350" stA="50000" endA="295" endPos="92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TextBox 11"/>
          <p:cNvSpPr txBox="1"/>
          <p:nvPr/>
        </p:nvSpPr>
        <p:spPr>
          <a:xfrm>
            <a:off x="390203" y="2148111"/>
            <a:ext cx="53285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/>
              <a:t>Vrijeme:</a:t>
            </a:r>
            <a:r>
              <a:rPr lang="hr-HR" sz="2000" dirty="0" smtClean="0"/>
              <a:t> </a:t>
            </a:r>
            <a:r>
              <a:rPr lang="hr-HR" sz="2000" i="1" dirty="0" smtClean="0"/>
              <a:t>24. listopada 1948. god.</a:t>
            </a:r>
          </a:p>
          <a:p>
            <a:r>
              <a:rPr lang="hr-HR" sz="2000" b="1" dirty="0" smtClean="0"/>
              <a:t>Meteorološki uvjeti: </a:t>
            </a:r>
            <a:r>
              <a:rPr lang="hr-HR" sz="2000" i="1" dirty="0" smtClean="0"/>
              <a:t>temperaturna inverzija noću, stabilna atmosfera, bez vjetra, magla.</a:t>
            </a:r>
          </a:p>
          <a:p>
            <a:r>
              <a:rPr lang="hr-HR" sz="2000" b="1" dirty="0" smtClean="0"/>
              <a:t>Djelatnost:</a:t>
            </a:r>
            <a:r>
              <a:rPr lang="hr-HR" sz="2000" dirty="0" smtClean="0"/>
              <a:t> </a:t>
            </a:r>
            <a:r>
              <a:rPr lang="hr-HR" sz="2000" i="1" dirty="0" smtClean="0"/>
              <a:t>industrija (čeličane i pogoni za proizvodnju sumporne kiseline).</a:t>
            </a:r>
          </a:p>
          <a:p>
            <a:r>
              <a:rPr lang="hr-HR" sz="2000" b="1" dirty="0" smtClean="0"/>
              <a:t>Naseljenost:</a:t>
            </a:r>
            <a:r>
              <a:rPr lang="hr-HR" sz="2000" dirty="0" smtClean="0"/>
              <a:t> </a:t>
            </a:r>
            <a:r>
              <a:rPr lang="hr-HR" sz="2000" i="1" dirty="0" smtClean="0"/>
              <a:t>gusta.</a:t>
            </a:r>
            <a:endParaRPr lang="hr-HR" sz="2000" i="1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13004" y="1319436"/>
            <a:ext cx="2250834" cy="1470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53075" y="2772172"/>
            <a:ext cx="2095500" cy="1390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33375" y="4351015"/>
            <a:ext cx="85495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chemeClr val="accent6">
                    <a:lumMod val="75000"/>
                  </a:schemeClr>
                </a:solidFill>
              </a:rPr>
              <a:t>Magla: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hr-HR" sz="2000" b="1" i="1" dirty="0" smtClean="0">
                <a:solidFill>
                  <a:schemeClr val="accent1">
                    <a:lumMod val="75000"/>
                  </a:schemeClr>
                </a:solidFill>
              </a:rPr>
              <a:t>velike konc. sumporovog dioksida (SO</a:t>
            </a:r>
            <a:r>
              <a:rPr lang="hr-HR" sz="2000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000" b="1" i="1" dirty="0" smtClean="0">
                <a:solidFill>
                  <a:schemeClr val="accent1">
                    <a:lumMod val="75000"/>
                  </a:schemeClr>
                </a:solidFill>
              </a:rPr>
              <a:t>) i sumporne kiseline (H</a:t>
            </a:r>
            <a:r>
              <a:rPr lang="hr-HR" sz="2000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000" b="1" i="1" dirty="0" smtClean="0">
                <a:solidFill>
                  <a:schemeClr val="accent1">
                    <a:lumMod val="75000"/>
                  </a:schemeClr>
                </a:solidFill>
              </a:rPr>
              <a:t>SO</a:t>
            </a:r>
            <a:r>
              <a:rPr lang="hr-HR" sz="2000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hr-HR" sz="2000" b="1" i="1" dirty="0" smtClean="0">
                <a:solidFill>
                  <a:schemeClr val="accent1">
                    <a:lumMod val="75000"/>
                  </a:schemeClr>
                </a:solidFill>
              </a:rPr>
              <a:t>) što je dovelo do nastanka kiselog smoga. Velike koncentacije ugljikovog monoksida (CO) i metalnih čestica. </a:t>
            </a:r>
          </a:p>
          <a:p>
            <a:r>
              <a:rPr lang="hr-HR" sz="2000" b="1" dirty="0" smtClean="0">
                <a:solidFill>
                  <a:schemeClr val="accent6">
                    <a:lumMod val="75000"/>
                  </a:schemeClr>
                </a:solidFill>
              </a:rPr>
              <a:t>Posljedice: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hr-HR" sz="2000" b="1" i="1" dirty="0" smtClean="0">
                <a:solidFill>
                  <a:schemeClr val="accent1">
                    <a:lumMod val="75000"/>
                  </a:schemeClr>
                </a:solidFill>
              </a:rPr>
              <a:t>20 osoba umrlo od gušenja, 7000 hospitaliziranih u dobi od 52 do 85 godina.</a:t>
            </a:r>
          </a:p>
          <a:p>
            <a:r>
              <a:rPr lang="hr-HR" sz="2000" b="1" dirty="0" smtClean="0">
                <a:solidFill>
                  <a:schemeClr val="accent6">
                    <a:lumMod val="75000"/>
                  </a:schemeClr>
                </a:solidFill>
              </a:rPr>
              <a:t>Simptomi: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hr-HR" sz="2000" b="1" i="1" dirty="0" smtClean="0">
                <a:solidFill>
                  <a:schemeClr val="accent1">
                    <a:lumMod val="75000"/>
                  </a:schemeClr>
                </a:solidFill>
              </a:rPr>
              <a:t>otežano disanje, astmatični napadi, kašalj, ubrzani puls.  </a:t>
            </a:r>
          </a:p>
          <a:p>
            <a:endParaRPr lang="hr-HR" sz="20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1.1 POVIJESNI PREGLED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5020" y="1322115"/>
            <a:ext cx="802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Poza Rica (Meksiko), 1950. godina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272839" y="1719486"/>
            <a:ext cx="8672600" cy="2592288"/>
          </a:xfrm>
          <a:prstGeom prst="foldedCorner">
            <a:avLst/>
          </a:prstGeom>
          <a:solidFill>
            <a:srgbClr val="D6E16D"/>
          </a:solidFill>
          <a:effectLst>
            <a:reflection blurRad="6350" stA="50000" endA="295" endPos="92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TextBox 11"/>
          <p:cNvSpPr txBox="1"/>
          <p:nvPr/>
        </p:nvSpPr>
        <p:spPr>
          <a:xfrm>
            <a:off x="341095" y="1786161"/>
            <a:ext cx="82389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/>
              <a:t>Vrijeme:</a:t>
            </a:r>
            <a:r>
              <a:rPr lang="hr-HR" sz="2000" dirty="0" smtClean="0"/>
              <a:t> </a:t>
            </a:r>
            <a:r>
              <a:rPr lang="hr-HR" sz="2000" i="1" dirty="0" smtClean="0"/>
              <a:t>studeni 1950. god.</a:t>
            </a:r>
          </a:p>
          <a:p>
            <a:endParaRPr lang="hr-HR" sz="2000" dirty="0" smtClean="0"/>
          </a:p>
          <a:p>
            <a:r>
              <a:rPr lang="hr-HR" sz="2000" b="1" dirty="0" smtClean="0"/>
              <a:t>Meteorološki uvjeti: </a:t>
            </a:r>
            <a:r>
              <a:rPr lang="hr-HR" sz="2000" i="1" dirty="0" smtClean="0"/>
              <a:t>temperatura zraka niska, temperaturna inverzija, povjetarac.</a:t>
            </a:r>
          </a:p>
          <a:p>
            <a:endParaRPr lang="hr-HR" sz="2000" dirty="0" smtClean="0"/>
          </a:p>
          <a:p>
            <a:r>
              <a:rPr lang="hr-HR" sz="2000" b="1" dirty="0" smtClean="0"/>
              <a:t>Djelatnost:</a:t>
            </a:r>
            <a:r>
              <a:rPr lang="hr-HR" sz="2000" dirty="0" smtClean="0"/>
              <a:t> </a:t>
            </a:r>
            <a:r>
              <a:rPr lang="hr-HR" sz="2000" i="1" dirty="0" smtClean="0"/>
              <a:t>naftne bušotine. </a:t>
            </a:r>
            <a:r>
              <a:rPr lang="hr-HR" sz="2000" b="1" i="1" dirty="0" smtClean="0">
                <a:solidFill>
                  <a:srgbClr val="C00000"/>
                </a:solidFill>
              </a:rPr>
              <a:t>INDUSTRIJSKI AKCIDENT!</a:t>
            </a:r>
          </a:p>
          <a:p>
            <a:endParaRPr lang="hr-HR" sz="2000" dirty="0" smtClean="0"/>
          </a:p>
          <a:p>
            <a:r>
              <a:rPr lang="hr-HR" sz="2000" b="1" dirty="0" smtClean="0"/>
              <a:t>Naseljenost:</a:t>
            </a:r>
            <a:r>
              <a:rPr lang="hr-HR" sz="2000" dirty="0" smtClean="0"/>
              <a:t> </a:t>
            </a:r>
            <a:r>
              <a:rPr lang="hr-HR" sz="2000" i="1" dirty="0" smtClean="0"/>
              <a:t>gusta.</a:t>
            </a:r>
            <a:endParaRPr lang="hr-HR" sz="20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352425" y="4676006"/>
            <a:ext cx="85781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chemeClr val="accent6">
                    <a:lumMod val="75000"/>
                  </a:schemeClr>
                </a:solidFill>
              </a:rPr>
              <a:t>Zrak:</a:t>
            </a:r>
            <a:r>
              <a:rPr lang="hr-HR" sz="2000" b="1" dirty="0" smtClean="0">
                <a:solidFill>
                  <a:srgbClr val="FFC000"/>
                </a:solidFill>
              </a:rPr>
              <a:t> </a:t>
            </a:r>
            <a:r>
              <a:rPr lang="hr-HR" sz="2000" b="1" i="1" dirty="0" smtClean="0">
                <a:solidFill>
                  <a:schemeClr val="accent1">
                    <a:lumMod val="75000"/>
                  </a:schemeClr>
                </a:solidFill>
              </a:rPr>
              <a:t>Ispuštanje velike količine nesagorjelog sumporovodika (H</a:t>
            </a:r>
            <a:r>
              <a:rPr lang="hr-HR" sz="2000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000" b="1" i="1" dirty="0" smtClean="0">
                <a:solidFill>
                  <a:schemeClr val="accent1">
                    <a:lumMod val="75000"/>
                  </a:schemeClr>
                </a:solidFill>
              </a:rPr>
              <a:t>S) iz naftnih bušotina. Povjetarac je plin transportirao uz samu zemljinu površinu u smjeru rezidencijalnog dijela grada.</a:t>
            </a:r>
          </a:p>
          <a:p>
            <a:r>
              <a:rPr lang="hr-HR" sz="2000" b="1" dirty="0" smtClean="0">
                <a:solidFill>
                  <a:schemeClr val="accent6">
                    <a:lumMod val="75000"/>
                  </a:schemeClr>
                </a:solidFill>
              </a:rPr>
              <a:t>Posljedice:</a:t>
            </a:r>
            <a:r>
              <a:rPr lang="hr-HR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hr-HR" sz="2000" b="1" i="1" dirty="0" smtClean="0">
                <a:solidFill>
                  <a:schemeClr val="accent1">
                    <a:lumMod val="75000"/>
                  </a:schemeClr>
                </a:solidFill>
              </a:rPr>
              <a:t>22 osobe umrlo, 320 hospitaliziranih zbog trovanja sumporovodikom.</a:t>
            </a:r>
          </a:p>
          <a:p>
            <a:endParaRPr lang="hr-HR" sz="2000" dirty="0" smtClean="0">
              <a:solidFill>
                <a:schemeClr val="bg1"/>
              </a:solidFill>
            </a:endParaRPr>
          </a:p>
          <a:p>
            <a:endParaRPr lang="hr-HR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1.1 POVIJESNI PREGLED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22387" y="1322115"/>
            <a:ext cx="5259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London (Velika Britanija), 1952. godina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Folded Corner 14"/>
          <p:cNvSpPr/>
          <p:nvPr/>
        </p:nvSpPr>
        <p:spPr>
          <a:xfrm>
            <a:off x="342578" y="1776636"/>
            <a:ext cx="8640960" cy="2592288"/>
          </a:xfrm>
          <a:prstGeom prst="foldedCorner">
            <a:avLst/>
          </a:prstGeom>
          <a:solidFill>
            <a:srgbClr val="FFCC66"/>
          </a:solidFill>
          <a:effectLst>
            <a:reflection blurRad="6350" stA="50000" endA="295" endPos="92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4810" y="1471836"/>
            <a:ext cx="215009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840" y="2939430"/>
            <a:ext cx="22193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399727" y="1967136"/>
            <a:ext cx="56486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/>
              <a:t>Vrijeme:</a:t>
            </a:r>
            <a:r>
              <a:rPr lang="hr-HR" sz="2000" dirty="0" smtClean="0"/>
              <a:t> 5.-8. prosinca</a:t>
            </a:r>
            <a:r>
              <a:rPr lang="hr-HR" sz="2000" i="1" dirty="0" smtClean="0"/>
              <a:t> 1952. god.</a:t>
            </a:r>
          </a:p>
          <a:p>
            <a:r>
              <a:rPr lang="hr-HR" sz="2000" b="1" dirty="0" smtClean="0"/>
              <a:t>Meteorološki uvjeti: </a:t>
            </a:r>
            <a:r>
              <a:rPr lang="hr-HR" sz="2000" i="1" dirty="0" smtClean="0"/>
              <a:t>vrlo niske temperature zraka,</a:t>
            </a:r>
            <a:r>
              <a:rPr lang="hr-HR" sz="2000" b="1" dirty="0" smtClean="0"/>
              <a:t> </a:t>
            </a:r>
            <a:r>
              <a:rPr lang="hr-HR" sz="2000" i="1" dirty="0" smtClean="0"/>
              <a:t>temperaturna inverzija noću, stabilna atmosfera bez vertikalnog miješanja zraka, magla i smog.</a:t>
            </a:r>
          </a:p>
          <a:p>
            <a:r>
              <a:rPr lang="hr-HR" sz="2000" b="1" dirty="0" smtClean="0"/>
              <a:t>Naseljenost:</a:t>
            </a:r>
            <a:r>
              <a:rPr lang="hr-HR" sz="2000" dirty="0" smtClean="0"/>
              <a:t> </a:t>
            </a:r>
            <a:r>
              <a:rPr lang="hr-HR" sz="2000" i="1" dirty="0" smtClean="0"/>
              <a:t>gusta, pojačano grijanje domova sagorijevanjem velike količine ugljena.</a:t>
            </a:r>
            <a:endParaRPr lang="hr-HR" sz="20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342900" y="4648572"/>
            <a:ext cx="86120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chemeClr val="accent6">
                    <a:lumMod val="75000"/>
                  </a:schemeClr>
                </a:solidFill>
              </a:rPr>
              <a:t>Zrak: </a:t>
            </a:r>
            <a:r>
              <a:rPr lang="hr-HR" sz="2000" b="1" i="1" dirty="0" smtClean="0">
                <a:solidFill>
                  <a:schemeClr val="accent1">
                    <a:lumMod val="75000"/>
                  </a:schemeClr>
                </a:solidFill>
              </a:rPr>
              <a:t>Tijekom 4 dana izmjerena je 56 puta veća koncentracija čestica u zraku od uobičajenih vrijednosti, konc. SO</a:t>
            </a:r>
            <a:r>
              <a:rPr lang="hr-HR" sz="2000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000" b="1" i="1" dirty="0" smtClean="0">
                <a:solidFill>
                  <a:schemeClr val="accent1">
                    <a:lumMod val="75000"/>
                  </a:schemeClr>
                </a:solidFill>
              </a:rPr>
              <a:t> je bila 7 puta veća od najviših vrijednosti ikada zabilježenih.</a:t>
            </a:r>
          </a:p>
          <a:p>
            <a:r>
              <a:rPr lang="hr-HR" sz="2000" b="1" dirty="0" smtClean="0">
                <a:solidFill>
                  <a:schemeClr val="accent6">
                    <a:lumMod val="75000"/>
                  </a:schemeClr>
                </a:solidFill>
              </a:rPr>
              <a:t>Posljedice:  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4703</a:t>
            </a:r>
            <a:r>
              <a:rPr lang="hr-HR" sz="2000" b="1" i="1" dirty="0" smtClean="0">
                <a:solidFill>
                  <a:schemeClr val="accent1">
                    <a:lumMod val="75000"/>
                  </a:schemeClr>
                </a:solidFill>
              </a:rPr>
              <a:t> osobe umrlo u sljedećem tjednu, 8000 umrlih u sljedećim mjesecima od posljedica udisanja zagađenog zraka.</a:t>
            </a:r>
            <a:endParaRPr lang="hr-HR" sz="20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1.1 POVIJESNI PREGLED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9350" y="1818465"/>
            <a:ext cx="4009446" cy="4525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322387" y="1322115"/>
            <a:ext cx="8621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London (Velika Britanija), 1952. godina (nastavak)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00" y="2305050"/>
            <a:ext cx="43148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Slika 1. </a:t>
            </a:r>
          </a:p>
          <a:p>
            <a:r>
              <a:rPr lang="hr-HR" sz="2400" dirty="0" smtClean="0">
                <a:solidFill>
                  <a:schemeClr val="accent1">
                    <a:lumMod val="75000"/>
                  </a:schemeClr>
                </a:solidFill>
              </a:rPr>
              <a:t>Broj smrtnih slučajeva u korelaciji s povišenim vrijednostima koncentracija (SO</a:t>
            </a:r>
            <a:r>
              <a:rPr lang="hr-HR" sz="2400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400" dirty="0" smtClean="0">
                <a:solidFill>
                  <a:schemeClr val="accent1">
                    <a:lumMod val="75000"/>
                  </a:schemeClr>
                </a:solidFill>
              </a:rPr>
              <a:t>) i dima.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Potrebno je obratiti pažnju na nagli porast svih vrijednosti 5. prosinca, zatim na vršne vrijednosti 7. i 8. prosinca te pad svih vrijednosti nakon 8. prosinca.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1.1 POVIJESNI PREGLED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4287" y="1493565"/>
            <a:ext cx="384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rgbClr val="FFC000"/>
                </a:solidFill>
              </a:rPr>
              <a:t>Seveso (Italija), 1976. godina</a:t>
            </a:r>
            <a:endParaRPr lang="hr-HR" sz="2400" b="1" dirty="0">
              <a:solidFill>
                <a:srgbClr val="FFC000"/>
              </a:solidFill>
            </a:endParaRPr>
          </a:p>
        </p:txBody>
      </p:sp>
      <p:sp>
        <p:nvSpPr>
          <p:cNvPr id="13" name="Folded Corner 12"/>
          <p:cNvSpPr/>
          <p:nvPr/>
        </p:nvSpPr>
        <p:spPr>
          <a:xfrm>
            <a:off x="323528" y="2057400"/>
            <a:ext cx="8640960" cy="1718692"/>
          </a:xfrm>
          <a:prstGeom prst="foldedCorner">
            <a:avLst/>
          </a:prstGeom>
          <a:solidFill>
            <a:srgbClr val="B17ED8"/>
          </a:solidFill>
          <a:effectLst>
            <a:reflection blurRad="6350" stA="50000" endA="295" endPos="92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TextBox 13"/>
          <p:cNvSpPr txBox="1"/>
          <p:nvPr/>
        </p:nvSpPr>
        <p:spPr>
          <a:xfrm>
            <a:off x="352103" y="2119536"/>
            <a:ext cx="46805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/>
              <a:t>Vrijeme:</a:t>
            </a:r>
            <a:r>
              <a:rPr lang="hr-HR" sz="2000" dirty="0" smtClean="0"/>
              <a:t> 1. srpnja</a:t>
            </a:r>
            <a:r>
              <a:rPr lang="hr-HR" sz="2000" i="1" dirty="0" smtClean="0"/>
              <a:t> 1976. god.</a:t>
            </a:r>
          </a:p>
          <a:p>
            <a:r>
              <a:rPr lang="hr-HR" sz="2000" b="1" dirty="0" smtClean="0"/>
              <a:t>Meteorološki uvjeti: </a:t>
            </a:r>
            <a:r>
              <a:rPr lang="hr-HR" sz="2000" i="1" dirty="0" smtClean="0"/>
              <a:t>vjetrovito</a:t>
            </a:r>
          </a:p>
          <a:p>
            <a:r>
              <a:rPr lang="hr-HR" sz="2000" b="1" dirty="0" smtClean="0"/>
              <a:t>Djelatnost: </a:t>
            </a:r>
            <a:r>
              <a:rPr lang="hr-HR" sz="2000" i="1" dirty="0" smtClean="0"/>
              <a:t>kemijska industrija (kompanija ICMESA). </a:t>
            </a:r>
            <a:r>
              <a:rPr lang="hr-HR" sz="2000" b="1" i="1" dirty="0" smtClean="0">
                <a:solidFill>
                  <a:srgbClr val="C00000"/>
                </a:solidFill>
              </a:rPr>
              <a:t>INDUSTRIJSKI AKCIDENT!</a:t>
            </a:r>
          </a:p>
          <a:p>
            <a:r>
              <a:rPr lang="hr-HR" sz="2000" b="1" dirty="0" smtClean="0"/>
              <a:t>Naseljenost:</a:t>
            </a:r>
            <a:r>
              <a:rPr lang="hr-HR" sz="2000" dirty="0" smtClean="0"/>
              <a:t> </a:t>
            </a:r>
            <a:r>
              <a:rPr lang="hr-HR" sz="2000" i="1" dirty="0" smtClean="0"/>
              <a:t>gusta.</a:t>
            </a:r>
            <a:endParaRPr lang="hr-HR" sz="2000" i="1" dirty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25430" y="1061120"/>
            <a:ext cx="3096344" cy="2640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323849" y="3882008"/>
            <a:ext cx="85820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chemeClr val="accent6">
                    <a:lumMod val="75000"/>
                  </a:schemeClr>
                </a:solidFill>
              </a:rPr>
              <a:t>Zrak:</a:t>
            </a:r>
            <a:r>
              <a:rPr lang="hr-HR" sz="2000" b="1" i="1" dirty="0" smtClean="0">
                <a:solidFill>
                  <a:schemeClr val="accent1">
                    <a:lumMod val="75000"/>
                  </a:schemeClr>
                </a:solidFill>
              </a:rPr>
              <a:t> Nakon eksplozije reaktora kemijske industrije razvio se toksični oblak koji je sadržavao visoku koncentraciju najtoksičnijeg dioksina 2,3,7,8 tetrakloro-dibenzo-para-dioksin (TCDD). Nošen vjetrom oblak je onečistio područje dužine 6 km i širine 1 km</a:t>
            </a:r>
          </a:p>
          <a:p>
            <a:r>
              <a:rPr lang="hr-HR" sz="2000" b="1" dirty="0" smtClean="0">
                <a:solidFill>
                  <a:schemeClr val="accent6">
                    <a:lumMod val="75000"/>
                  </a:schemeClr>
                </a:solidFill>
              </a:rPr>
              <a:t>Posljedice: </a:t>
            </a:r>
            <a:r>
              <a:rPr lang="hr-HR" sz="2000" b="1" i="1" dirty="0" smtClean="0">
                <a:solidFill>
                  <a:schemeClr val="accent1">
                    <a:lumMod val="75000"/>
                  </a:schemeClr>
                </a:solidFill>
              </a:rPr>
              <a:t>Nepoznati broj oboljelih</a:t>
            </a:r>
          </a:p>
          <a:p>
            <a:r>
              <a:rPr lang="hr-HR" sz="2000" b="1" i="1" dirty="0" smtClean="0">
                <a:solidFill>
                  <a:srgbClr val="4F9751"/>
                </a:solidFill>
              </a:rPr>
              <a:t>Akcident je potaknuo donošenje Seveso direktive (Direktiva 82/501/EEC)-zakonska regulativa o sigurnosti u industrijskim područjima i mjerama sigurnosti.</a:t>
            </a: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1.1 POVIJESNI PREGLED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0" name="Folded Corner 9"/>
          <p:cNvSpPr/>
          <p:nvPr/>
        </p:nvSpPr>
        <p:spPr>
          <a:xfrm>
            <a:off x="323528" y="1276350"/>
            <a:ext cx="8640960" cy="1720602"/>
          </a:xfrm>
          <a:prstGeom prst="foldedCorner">
            <a:avLst/>
          </a:prstGeom>
          <a:solidFill>
            <a:srgbClr val="E2C4A6"/>
          </a:solidFill>
          <a:effectLst>
            <a:reflection blurRad="6350" stA="50000" endA="295" endPos="92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2102" y="1680245"/>
            <a:ext cx="49818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Vrijeme:</a:t>
            </a:r>
            <a:r>
              <a:rPr lang="hr-HR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hr-HR" sz="2000" i="1" dirty="0" smtClean="0">
                <a:solidFill>
                  <a:schemeClr val="accent1">
                    <a:lumMod val="75000"/>
                  </a:schemeClr>
                </a:solidFill>
              </a:rPr>
              <a:t>3. prosinca 1984. god.</a:t>
            </a:r>
          </a:p>
          <a:p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Djelatnost: </a:t>
            </a:r>
            <a:r>
              <a:rPr lang="hr-HR" sz="2000" i="1" dirty="0" smtClean="0">
                <a:solidFill>
                  <a:schemeClr val="accent1">
                    <a:lumMod val="75000"/>
                  </a:schemeClr>
                </a:solidFill>
              </a:rPr>
              <a:t>Proizvodnja pesticida (kompanija UCIL). </a:t>
            </a:r>
            <a:r>
              <a:rPr lang="hr-HR" sz="2000" b="1" i="1" dirty="0" smtClean="0">
                <a:solidFill>
                  <a:srgbClr val="FF0000"/>
                </a:solidFill>
              </a:rPr>
              <a:t>INDUSTRIJSKI AKCIDENT!</a:t>
            </a:r>
          </a:p>
          <a:p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Naseljenost: </a:t>
            </a:r>
            <a:r>
              <a:rPr lang="hr-HR" sz="2000" i="1" dirty="0" smtClean="0">
                <a:solidFill>
                  <a:schemeClr val="accent1">
                    <a:lumMod val="75000"/>
                  </a:schemeClr>
                </a:solidFill>
              </a:rPr>
              <a:t>jako</a:t>
            </a:r>
            <a:r>
              <a:rPr lang="hr-HR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hr-HR" sz="2000" i="1" dirty="0" smtClean="0">
                <a:solidFill>
                  <a:schemeClr val="accent1">
                    <a:lumMod val="75000"/>
                  </a:schemeClr>
                </a:solidFill>
              </a:rPr>
              <a:t>gusta.</a:t>
            </a:r>
            <a:endParaRPr lang="hr-H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188640"/>
            <a:ext cx="3834011" cy="2856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79215" y="3208675"/>
            <a:ext cx="86409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chemeClr val="accent6">
                    <a:lumMod val="75000"/>
                  </a:schemeClr>
                </a:solidFill>
              </a:rPr>
              <a:t>Zrak:</a:t>
            </a:r>
            <a:r>
              <a:rPr lang="hr-HR" sz="2000" b="1" i="1" dirty="0" smtClean="0">
                <a:solidFill>
                  <a:schemeClr val="accent1">
                    <a:lumMod val="75000"/>
                  </a:schemeClr>
                </a:solidFill>
              </a:rPr>
              <a:t> U atmosferu je ispušteno 15 metričkih tona metil izocijanata (MIC) koji je pokrio područje od 78 km</a:t>
            </a:r>
            <a:r>
              <a:rPr lang="hr-HR" sz="2000" b="1" i="1" baseline="30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000" b="1" i="1" dirty="0" smtClean="0">
                <a:solidFill>
                  <a:schemeClr val="accent1">
                    <a:lumMod val="75000"/>
                  </a:schemeClr>
                </a:solidFill>
              </a:rPr>
              <a:t>. Nesreća se dogodila zbog istjecanja vode u cisterni E610, što je u egzotermnoj reakciji s MIC-om izazvalo otpuštanje ogromne količine otrovnog plina. Tomu je pridonio i niz kvarova na postrojenjima i cisternama za skladištenje. Sigurnosni sustavi bili su izvan funkcije zbog štednje u proizvodnji (rashladni sustav). Plinski ventil mokrog filtera i toranj za sagorijevanje plina bili su na remontu, a vodena zavjesa bila je nedovoljno visoka </a:t>
            </a:r>
            <a:r>
              <a:rPr lang="nn-NO" sz="2000" b="1" i="1" dirty="0" smtClean="0">
                <a:solidFill>
                  <a:schemeClr val="accent1">
                    <a:lumMod val="75000"/>
                  </a:schemeClr>
                </a:solidFill>
              </a:rPr>
              <a:t>da dosegne visinu ispuštenog plina</a:t>
            </a:r>
            <a:r>
              <a:rPr lang="hr-HR" sz="2000" b="1" i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lang="hr-HR" sz="2000" b="1" dirty="0" smtClean="0">
                <a:solidFill>
                  <a:schemeClr val="accent6">
                    <a:lumMod val="75000"/>
                  </a:schemeClr>
                </a:solidFill>
              </a:rPr>
              <a:t>Posljedice: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hr-HR" sz="2000" b="1" i="1" dirty="0" smtClean="0">
                <a:solidFill>
                  <a:schemeClr val="accent1">
                    <a:lumMod val="75000"/>
                  </a:schemeClr>
                </a:solidFill>
              </a:rPr>
              <a:t>4 000 osoba umrlo odmah, 15 000 umrlo u sljedećih nekoliko godina, 500 000 oboljelo od edema pluća, 100 000 i danas teško bolesno. </a:t>
            </a:r>
          </a:p>
          <a:p>
            <a:endParaRPr lang="hr-HR" sz="2000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962" y="1284015"/>
            <a:ext cx="4344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Bhopal (Indija), 1984. godina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1.1 POVIJESNI PREGLED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6206" y="1422698"/>
            <a:ext cx="8927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accent6">
                    <a:lumMod val="75000"/>
                  </a:schemeClr>
                </a:solidFill>
              </a:rPr>
              <a:t>Posljedice onečišćenja atmosfere katastrofalnih razmjera</a:t>
            </a:r>
            <a:endParaRPr lang="hr-HR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0109" y="2453283"/>
            <a:ext cx="84958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Onečišćenje zraka predstavlja velik javnozdravstveni </a:t>
            </a: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 problem</a:t>
            </a: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Svaka akcidentna situacija u spomenutim primjerima </a:t>
            </a: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 ostavlja za sobom žrtve bilo da se radi o smrtnim  </a:t>
            </a: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 slučajevima i/ili bolestima nastalima onečišćenjem   </a:t>
            </a: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 okoliša</a:t>
            </a: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                           </a:t>
            </a:r>
          </a:p>
          <a:p>
            <a:pPr>
              <a:buFont typeface="Arial" pitchFamily="34" charset="0"/>
              <a:buChar char="•"/>
            </a:pP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8149" y="5188446"/>
            <a:ext cx="8334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itchFamily="34" charset="0"/>
              <a:buChar char="•"/>
            </a:pP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Usprkos razvijenim metodama za kontrolu onečišćenja zraka,   mnogo toga još treba poduzeti da se poveća sigurnost  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1.1 POVIJESNI PREGLED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5737" y="1293540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accent6">
                    <a:lumMod val="75000"/>
                  </a:schemeClr>
                </a:solidFill>
              </a:rPr>
              <a:t>10 najonečišćenijih mjesta na svijetu</a:t>
            </a:r>
            <a:endParaRPr lang="hr-HR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1839119"/>
            <a:ext cx="8748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Institut Blacksmith u suradnji sa švicarskim Zelenim križem sastavio je listu 10 najonečišćenijih mjesta na svijetu</a:t>
            </a:r>
            <a:endParaRPr lang="hr-H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0027" y="2829322"/>
            <a:ext cx="2160240" cy="144016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58083" y="2675781"/>
            <a:ext cx="4441757" cy="1728192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1608" y="4969371"/>
            <a:ext cx="2160240" cy="13053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04914" y="4534272"/>
            <a:ext cx="3720827" cy="1762497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581275"/>
            <a:ext cx="8229600" cy="1143000"/>
          </a:xfrm>
        </p:spPr>
        <p:txBody>
          <a:bodyPr/>
          <a:lstStyle/>
          <a:p>
            <a:pPr eaLnBrk="1" hangingPunct="1"/>
            <a:r>
              <a:rPr lang="hr-HR" sz="3600" b="1" dirty="0" smtClean="0">
                <a:solidFill>
                  <a:schemeClr val="tx2"/>
                </a:solidFill>
                <a:effectLst>
                  <a:glow rad="228600">
                    <a:schemeClr val="bg1">
                      <a:lumMod val="50000"/>
                      <a:alpha val="20000"/>
                    </a:schemeClr>
                  </a:glow>
                </a:effectLst>
              </a:rPr>
              <a:t>TEMA 1: Onečišćenje atmosfere</a:t>
            </a:r>
          </a:p>
        </p:txBody>
      </p:sp>
      <p:grpSp>
        <p:nvGrpSpPr>
          <p:cNvPr id="12" name="Group 3"/>
          <p:cNvGrpSpPr>
            <a:grpSpLocks/>
          </p:cNvGrpSpPr>
          <p:nvPr/>
        </p:nvGrpSpPr>
        <p:grpSpPr bwMode="auto">
          <a:xfrm>
            <a:off x="1152525" y="882831"/>
            <a:ext cx="5463568" cy="664979"/>
            <a:chOff x="14858" y="6098313"/>
            <a:chExt cx="5463612" cy="637316"/>
          </a:xfrm>
        </p:grpSpPr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58" y="6098313"/>
              <a:ext cx="5463612" cy="637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1911936" y="6134828"/>
              <a:ext cx="2225693" cy="2632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sz="1200">
                  <a:solidFill>
                    <a:srgbClr val="7F7F7F"/>
                  </a:solidFill>
                  <a:latin typeface="Arial" charset="0"/>
                </a:rPr>
                <a:t>I</a:t>
              </a:r>
              <a:r>
                <a:rPr lang="hr-HR" sz="1200">
                  <a:solidFill>
                    <a:srgbClr val="7F7F7F"/>
                  </a:solidFill>
                  <a:latin typeface="Arial Narrow" pitchFamily="34" charset="0"/>
                </a:rPr>
                <a:t>n</a:t>
              </a:r>
              <a:r>
                <a:rPr lang="en-US" sz="1200">
                  <a:solidFill>
                    <a:srgbClr val="7F7F7F"/>
                  </a:solidFill>
                  <a:latin typeface="Arial Narrow" pitchFamily="34" charset="0"/>
                </a:rPr>
                <a:t>stitut</a:t>
              </a:r>
              <a:r>
                <a:rPr lang="hr-HR" sz="1200">
                  <a:solidFill>
                    <a:srgbClr val="7F7F7F"/>
                  </a:solidFill>
                  <a:latin typeface="Arial Narrow" pitchFamily="34" charset="0"/>
                </a:rPr>
                <a:t> za energetiku i zaštitu okoliša</a:t>
              </a:r>
            </a:p>
          </p:txBody>
        </p:sp>
      </p:grpSp>
      <p:pic>
        <p:nvPicPr>
          <p:cNvPr id="15" name="Picture 8" descr="Znak_1024x76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8367"/>
            <a:ext cx="11557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1"/>
          <p:cNvSpPr>
            <a:spLocks/>
          </p:cNvSpPr>
          <p:nvPr/>
        </p:nvSpPr>
        <p:spPr bwMode="auto">
          <a:xfrm>
            <a:off x="457200" y="53736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hr-HR" b="1" dirty="0">
              <a:solidFill>
                <a:srgbClr val="1F497D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17" name="Title 1"/>
          <p:cNvSpPr>
            <a:spLocks/>
          </p:cNvSpPr>
          <p:nvPr/>
        </p:nvSpPr>
        <p:spPr bwMode="auto">
          <a:xfrm>
            <a:off x="457200" y="4734719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hr-HR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>
                    <a:srgbClr val="7F7F7F">
                      <a:alpha val="20000"/>
                    </a:srgbClr>
                  </a:glow>
                </a:effectLst>
              </a:rPr>
              <a:t>Bojan Abramović dipl. ing. stroj.</a:t>
            </a:r>
          </a:p>
          <a:p>
            <a:pPr algn="ctr"/>
            <a:r>
              <a:rPr lang="hr-HR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>
                    <a:srgbClr val="7F7F7F">
                      <a:alpha val="20000"/>
                    </a:srgbClr>
                  </a:glow>
                </a:effectLst>
              </a:rPr>
              <a:t>Predrag Hercog, dipl. inž. medicinske biokemije</a:t>
            </a:r>
          </a:p>
        </p:txBody>
      </p:sp>
      <p:pic>
        <p:nvPicPr>
          <p:cNvPr id="18" name="Slika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557" y="738367"/>
            <a:ext cx="1361625" cy="96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9317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1.1 POVIJESNI PREGLED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4312" y="1665015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accent6">
                    <a:lumMod val="75000"/>
                  </a:schemeClr>
                </a:solidFill>
              </a:rPr>
              <a:t>10 najonečišćenijih mjesta na svijetu (nastavak)</a:t>
            </a:r>
            <a:endParaRPr lang="hr-HR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662" y="2872011"/>
            <a:ext cx="2097086" cy="136815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11835" y="2642270"/>
            <a:ext cx="4284315" cy="1728192"/>
          </a:xfrm>
          <a:prstGeom prst="rect">
            <a:avLst/>
          </a:prstGeom>
          <a:noFill/>
          <a:ln w="38100">
            <a:solidFill>
              <a:srgbClr val="FFCC66"/>
            </a:solidFill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7740" y="4654302"/>
            <a:ext cx="2088232" cy="138458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11438" y="4567436"/>
            <a:ext cx="4248473" cy="1728192"/>
          </a:xfrm>
          <a:prstGeom prst="rect">
            <a:avLst/>
          </a:prstGeom>
          <a:noFill/>
          <a:ln w="38100">
            <a:solidFill>
              <a:srgbClr val="FFCC66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1.1 POVIJESNI PREGLED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6393" y="2417043"/>
            <a:ext cx="2088232" cy="136815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30066" y="2273027"/>
            <a:ext cx="4328382" cy="1652389"/>
          </a:xfrm>
          <a:prstGeom prst="rect">
            <a:avLst/>
          </a:prstGeom>
          <a:noFill/>
          <a:ln w="38100">
            <a:solidFill>
              <a:srgbClr val="FFCC66"/>
            </a:solidFill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9803" y="4334669"/>
            <a:ext cx="173355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72011" y="4118645"/>
            <a:ext cx="4032448" cy="2215193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493837" y="1541190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accent6">
                    <a:lumMod val="75000"/>
                  </a:schemeClr>
                </a:solidFill>
              </a:rPr>
              <a:t>10 najonečišćenijih mjesta na svijetu (nastavak)</a:t>
            </a:r>
            <a:endParaRPr lang="hr-HR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1.1 POVIJESNI PREGLED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2868" y="2594992"/>
            <a:ext cx="2448272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08970" y="2522984"/>
            <a:ext cx="3894880" cy="1728192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79190" y="4643983"/>
            <a:ext cx="2020149" cy="1267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39430" y="4471392"/>
            <a:ext cx="3291384" cy="1589906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493837" y="1541190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accent6">
                    <a:lumMod val="75000"/>
                  </a:schemeClr>
                </a:solidFill>
              </a:rPr>
              <a:t>10 najonečišćenijih mjesta na svijetu (nastavak)</a:t>
            </a:r>
            <a:endParaRPr lang="hr-HR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1.1 POVIJESNI PREGLED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071" y="2461667"/>
            <a:ext cx="2294492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71242" y="2178968"/>
            <a:ext cx="4323704" cy="1944216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5159" y="4292724"/>
            <a:ext cx="2077113" cy="152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88356" y="4234433"/>
            <a:ext cx="3960441" cy="1830323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493837" y="1541190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accent6">
                    <a:lumMod val="75000"/>
                  </a:schemeClr>
                </a:solidFill>
              </a:rPr>
              <a:t>10 najonečišćenijih mjesta na svijetu (nastavak)</a:t>
            </a:r>
            <a:endParaRPr lang="hr-HR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1.1 POVIJESNI PREGLED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1154" y="1897410"/>
            <a:ext cx="7486972" cy="420408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07504" y="1269157"/>
            <a:ext cx="90364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r-HR" sz="2800" b="1" dirty="0" smtClean="0">
                <a:solidFill>
                  <a:schemeClr val="accent6">
                    <a:lumMod val="75000"/>
                  </a:schemeClr>
                </a:solidFill>
              </a:rPr>
              <a:t>60</a:t>
            </a:r>
            <a:r>
              <a:rPr lang="hr-HR" sz="2800" b="1" dirty="0">
                <a:solidFill>
                  <a:schemeClr val="accent6">
                    <a:lumMod val="75000"/>
                  </a:schemeClr>
                </a:solidFill>
              </a:rPr>
              <a:t>+ godina istraživanja u području zagađenja zraka</a:t>
            </a: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1.2 UPRAVLJANJE KVALITETOM ZRAKA:                                    monitoring - procjena rizika - upravljanje rizikom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2124" y="1630363"/>
            <a:ext cx="5387975" cy="3972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857250" y="5534025"/>
            <a:ext cx="758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Slika 2. </a:t>
            </a:r>
            <a:r>
              <a:rPr lang="hr-HR" sz="2400" dirty="0" smtClean="0">
                <a:solidFill>
                  <a:schemeClr val="accent1">
                    <a:lumMod val="75000"/>
                  </a:schemeClr>
                </a:solidFill>
              </a:rPr>
              <a:t>Upravljanje kvalitetom zraka.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Izvor: </a:t>
            </a:r>
            <a:r>
              <a:rPr lang="hr-HR" sz="2400" i="1" dirty="0" smtClean="0">
                <a:solidFill>
                  <a:schemeClr val="accent1">
                    <a:lumMod val="75000"/>
                  </a:schemeClr>
                </a:solidFill>
              </a:rPr>
              <a:t>izradio autor.  </a:t>
            </a:r>
            <a:endParaRPr lang="hr-HR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1.2 UPRAVLJANJE KVALITETOM ZRAKA:                                    monitoring - procjena rizika - upravljanje rizikom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5300" y="1866900"/>
            <a:ext cx="2152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Monitoring</a:t>
            </a:r>
            <a:endParaRPr lang="hr-H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2533651"/>
            <a:ext cx="81438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Monitoring se organizira postavljanjem mreža mjernih uređaja koji kontinuirano mjere i bilježe koncentracije polutanata na određenom prostoru u određenom vremenu, i to na točno definiran način čime se ostvaruje mogućnost usporedbe rezultata mjerenja svagdje u svijetu. </a:t>
            </a:r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Na takav način dobiva se uvid u stanje onečišćenja zraka s obzirom na mjerene polutante na određenom području. </a:t>
            </a:r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Ta saznanja, osim što služe za regulatorne potrebe (ocjena kvalitete zraka s obzirom na granične vrijednosti), dalje se koriste u upravljanju kvalitetom zraka. 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3125" y="1283974"/>
            <a:ext cx="1876425" cy="1383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1.2 UPRAVLJANJE KVALITETOM ZRAKA:                                    monitoring - procjena rizika - upravljanje rizikom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5300" y="1866900"/>
            <a:ext cx="2152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Procjena rizika</a:t>
            </a:r>
            <a:endParaRPr lang="hr-H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38425" y="1341124"/>
            <a:ext cx="1876425" cy="1383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590550" y="2886075"/>
            <a:ext cx="78200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Izlaganje onečišćenom zraku može negativno utjecati na ljudsko zdravlje. Ti efekti ovisit će o vrsti onečišćenja s obzirom na:</a:t>
            </a: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 </a:t>
            </a:r>
          </a:p>
          <a:p>
            <a:pPr lvl="0">
              <a:buFont typeface="Arial" pitchFamily="34" charset="0"/>
              <a:buChar char="•"/>
            </a:pP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polutante,</a:t>
            </a:r>
          </a:p>
          <a:p>
            <a:pPr lvl="0">
              <a:buFont typeface="Arial" pitchFamily="34" charset="0"/>
              <a:buChar char="•"/>
            </a:pP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koncentracije polutanata,</a:t>
            </a:r>
          </a:p>
          <a:p>
            <a:pPr lvl="0">
              <a:buFont typeface="Arial" pitchFamily="34" charset="0"/>
              <a:buChar char="•"/>
            </a:pP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trajanje izloženosti polutantima, </a:t>
            </a:r>
          </a:p>
          <a:p>
            <a:pPr lvl="0">
              <a:buFont typeface="Arial" pitchFamily="34" charset="0"/>
              <a:buChar char="•"/>
            </a:pP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osjetljivost svakog pojedinca ili skupine. </a:t>
            </a:r>
          </a:p>
          <a:p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1.2 UPRAVLJANJE KVALITETOM ZRAKA:                                    monitoring - procjena rizika - upravljanje rizikom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8650" y="2286000"/>
            <a:ext cx="79819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Svjetska zdravstvena organizacija u svom izvješću </a:t>
            </a:r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„WHO air quality guidelines for Europe“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u aneksu 1.1 opširno i dokumentirano daje pregled negativnih zdravstvenih efekata uzrokovanih onečišćenim zrakom. </a:t>
            </a: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Te efekte sažeto možemo opisati piramidom u čijoj se bazi nalaze najčešći i najšire rasprostranjeni efekti dok se prema vrhu piramide pojavljuju manje zastupljeni, ali teži negativni utjecaji na zdravlje (Slika 3).</a:t>
            </a:r>
          </a:p>
          <a:p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4824" y="1638300"/>
            <a:ext cx="4162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Procjena rizika (nastavak)</a:t>
            </a:r>
            <a:endParaRPr lang="hr-H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1.2 UPRAVLJANJE KVALITETOM ZRAKA:                                    monitoring - procjena rizika - upravljanje rizikom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4824" y="1638300"/>
            <a:ext cx="4162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Procjena rizika (nastavak)</a:t>
            </a:r>
            <a:endParaRPr lang="hr-H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424" y="2130453"/>
            <a:ext cx="4244275" cy="400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972049" y="2876550"/>
            <a:ext cx="39147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Slika 2. </a:t>
            </a:r>
            <a:r>
              <a:rPr lang="hr-HR" sz="2400" dirty="0" smtClean="0">
                <a:solidFill>
                  <a:schemeClr val="accent1">
                    <a:lumMod val="75000"/>
                  </a:schemeClr>
                </a:solidFill>
              </a:rPr>
              <a:t>Piramida zdravstvenih efekata onečišćenog zraka.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Izvor: </a:t>
            </a:r>
            <a:r>
              <a:rPr lang="hr-HR" sz="2400" i="1" dirty="0" smtClean="0">
                <a:solidFill>
                  <a:schemeClr val="accent1">
                    <a:lumMod val="75000"/>
                  </a:schemeClr>
                </a:solidFill>
              </a:rPr>
              <a:t>„WHO air quality guidelines for Europe“. </a:t>
            </a:r>
            <a:endParaRPr lang="hr-HR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1.1 POVIJESNI PREGLED - UVOD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4953" y="1519461"/>
            <a:ext cx="87129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>
                <a:solidFill>
                  <a:schemeClr val="accent1">
                    <a:lumMod val="75000"/>
                  </a:schemeClr>
                </a:solidFill>
              </a:rPr>
              <a:t>Zrak koji udišemo je neophodan prirodni resurs o kojemu ovisi život na Zemlji. </a:t>
            </a:r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Čisti </a:t>
            </a:r>
            <a:r>
              <a:rPr lang="hr-HR" sz="2400" b="1" dirty="0">
                <a:solidFill>
                  <a:schemeClr val="accent1">
                    <a:lumMod val="75000"/>
                  </a:schemeClr>
                </a:solidFill>
              </a:rPr>
              <a:t>zrak je preduvjet zdravog života ljudi, životinja i biljaka, no nažalost razvojem industrije, kontinuirano se onečišćuje. </a:t>
            </a: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Tako </a:t>
            </a:r>
            <a:r>
              <a:rPr lang="hr-HR" sz="2400" b="1" dirty="0">
                <a:solidFill>
                  <a:schemeClr val="accent1">
                    <a:lumMod val="75000"/>
                  </a:schemeClr>
                </a:solidFill>
              </a:rPr>
              <a:t>onečišćen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zrak, </a:t>
            </a:r>
            <a:r>
              <a:rPr lang="hr-HR" sz="2400" b="1" dirty="0">
                <a:solidFill>
                  <a:schemeClr val="accent1">
                    <a:lumMod val="75000"/>
                  </a:schemeClr>
                </a:solidFill>
              </a:rPr>
              <a:t>ovisno o koncentracijama onečišćujućih tvari u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njemu, </a:t>
            </a:r>
            <a:r>
              <a:rPr lang="hr-HR" sz="2400" b="1" dirty="0">
                <a:solidFill>
                  <a:schemeClr val="accent1">
                    <a:lumMod val="75000"/>
                  </a:schemeClr>
                </a:solidFill>
              </a:rPr>
              <a:t>manje ili više ima direktno štetno djelovanje na zdravlje svih živih bića na našoj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planeti.</a:t>
            </a: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Isto tako direktno i indirektno utječe na onečišćenje vode </a:t>
            </a:r>
            <a:r>
              <a:rPr lang="hr-HR" sz="2400" b="1" dirty="0">
                <a:solidFill>
                  <a:schemeClr val="accent1">
                    <a:lumMod val="75000"/>
                  </a:schemeClr>
                </a:solidFill>
              </a:rPr>
              <a:t>i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tla.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71475" y="4219575"/>
            <a:ext cx="8115300" cy="16859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1.2 UPRAVLJANJE KVALITETOM ZRAKA:                                    monitoring - procjena rizika - upravljanje rizikom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6250" y="2486025"/>
            <a:ext cx="79819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Smanjenje izloženosti neke populacije onečišćenom zraku, a samim time i rizika nepovoljnog utjecaja na njezino zdravlje, može se postići na dva načina: </a:t>
            </a: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 </a:t>
            </a:r>
          </a:p>
          <a:p>
            <a:pPr marL="457200" lvl="0" indent="-457200">
              <a:buAutoNum type="arabicPeriod"/>
            </a:pP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smanjenjem onečišćenja (smanjenje emisije onečišćujućih tvari),</a:t>
            </a:r>
          </a:p>
          <a:p>
            <a:pPr marL="457200" lvl="0" indent="-457200"/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2.   razdvajanjem izvora onečišćenja od rezidencijalnih prostora u kojima ljudi provode najviše vremena.</a:t>
            </a:r>
          </a:p>
          <a:p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4824" y="1638300"/>
            <a:ext cx="4162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Upravljanje rizikom</a:t>
            </a:r>
            <a:endParaRPr lang="hr-H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90875" y="1379224"/>
            <a:ext cx="1876425" cy="1383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1.2 UPRAVLJANJE KVALITETOM ZRAKA:                                    monitoring - procjena rizika - upravljanje rizikom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9100" y="1952625"/>
            <a:ext cx="84772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1. Smanjenje emisija u zrak provodi se </a:t>
            </a:r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uvođenjem novih i učinkovitijih tehnologija u postojeće onečišćivače i zabranom izgradnje novih onečišćivača koji će se služiti starim i neučinkovitim tehnologijama. </a:t>
            </a:r>
          </a:p>
          <a:p>
            <a:endParaRPr lang="hr-HR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Najbolji instrument za provođenje takvih mjera najčešće je regulativa. Regulativom iz područja kvalitete zraka točno su propisane količine polutanata koje određene vrste onečišćivača smiju puštati u zrak. Isto tako regulativa kao uvjet izgradnje novih onečišćivača postavlja nužnost upotrebe najboljih raspoloživih tehnologija s obzirom na onečišćenje okoliša. </a:t>
            </a:r>
            <a:endParaRPr lang="hr-HR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5299" y="1419225"/>
            <a:ext cx="4162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Upravljanje rizikom (nastavak)</a:t>
            </a:r>
            <a:endParaRPr lang="hr-H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1.2 UPRAVLJANJE KVALITETOM ZRAKA:                                    monitoring - procjena rizika - upravljanje rizikom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4825" y="3171736"/>
            <a:ext cx="82105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Primjerice, </a:t>
            </a:r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bez kvalitetne i znanstveno zasnovane studije koja procjenjuje utjecaj novog onečišćivača na okoliš ne može se pokrenuti postupak izgradnje istog. </a:t>
            </a:r>
            <a:endParaRPr lang="hr-HR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95299" y="1419225"/>
            <a:ext cx="4162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Upravljanje rizikom (nastavak)</a:t>
            </a:r>
            <a:endParaRPr lang="hr-H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1.2 UPRAVLJANJE KVALITETOM ZRAKA:                                    monitoring - procjena rizika - upravljanje rizikom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5299" y="1419225"/>
            <a:ext cx="4162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Upravljanje rizikom (nastavak)</a:t>
            </a:r>
            <a:endParaRPr lang="hr-H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4825" y="2133600"/>
            <a:ext cx="82391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2. Smanjenje izloženosti </a:t>
            </a:r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razdvajanjem izvora onečišćenja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i rezidencijalnih prostora vrlo je učinkovita metoda, ali zahtijeva vrlo ozbiljan pristup urbanizaciji i razvoju društva općenito. Nažalost, ta metoda teško se primjenjuje na već postojeće problematične zone.</a:t>
            </a: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Poznati su problemi stambenih naselja u industrijskim zonama. Ipak iz takvih primjera kao što su </a:t>
            </a:r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naselja u okolici rafinerije i željezare u Sisku ili tvornice umjetnog gnojiva u Kutini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potrebno je izvući pouke za buduća urbanistička i razvojna planiranja.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1.2 UPRAVLJANJE KVALITETOM ZRAKA:                                    monitoring - procjena rizika - upravljanje rizikom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2425" y="2219325"/>
            <a:ext cx="85534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Najveći problem u primjeni navedene metode predstavlja </a:t>
            </a:r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smanjenje emisije iz motornih vozila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budući da je upotreba vozila usko povezana s prebivalištima ljudi. Rješenje tog problema usko je povezano s nekim vrlo nepopularnim mjerama na koje se oni koji odlučuju nerado odlučuju pa je taj problem u većini slučajeva dugotrajan i teško rješiv. </a:t>
            </a: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Podizanjem svijesti građana o tom problemu u razumnom roku može dovesti do prihvaćanja i takvih mjera.</a:t>
            </a:r>
          </a:p>
          <a:p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5299" y="1419225"/>
            <a:ext cx="4162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Upravljanje rizikom (nastavak)</a:t>
            </a:r>
            <a:endParaRPr lang="hr-H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1.2 UPRAVLJANJE KVALITETOM ZRAKA:                                    monitoring - procjena rizika - upravljanje rizikom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5299" y="1419225"/>
            <a:ext cx="4162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Upravljanje rizikom (nastavak)</a:t>
            </a:r>
            <a:endParaRPr lang="hr-H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1950" y="2095500"/>
            <a:ext cx="84963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Provođenjem mjera za smanjenje rizika po zdravlje uzrokovanog onečišćenjem zraka dolazi se do ponovne potrebe za utvrđivanjem efekata tih mjera. </a:t>
            </a:r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To se, naravno, može dovoljno kvalitetno učiniti jedino monitoringom kakvoće zraka. </a:t>
            </a:r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Tako se ponovno došlo do prve komponente sustava upravljanja kakvoćom zraka: do procesa koji se radi zaštite zdravlja ljudi i okoliša odvija kontinuirano. Sličan princip primjenjuje se i na druge sastavnice okoliša što predstavlja okosnicu održivog razvoja ljudske civilizacije na našem planetu.</a:t>
            </a:r>
          </a:p>
          <a:p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1.3 ATMOSFERA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39552" y="1353344"/>
            <a:ext cx="80648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Atmosfera (od grč. </a:t>
            </a:r>
            <a:r>
              <a:rPr lang="hr-HR" sz="2400" b="1" i="1" dirty="0" smtClean="0">
                <a:solidFill>
                  <a:schemeClr val="accent1">
                    <a:lumMod val="75000"/>
                  </a:schemeClr>
                </a:solidFill>
              </a:rPr>
              <a:t>atmos = para i sfaira = kugla)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plinoviti je omotač planeta Zemlje. </a:t>
            </a: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Zbog Zemljine gravitacije koja privlači atmosferu, ona ima oblik sličan obliku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Zemlje i zajedno s njom sudjeluje u procesima rotacije (okretanje Zemlje oko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svoje zamišljene osi) i revolucije (okretanje Zemlje oko Sunca), što se odražava u dnevnim i godišnjim promjenama stanja atmosfere te spljoštenosti atmosfere na polovima.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14889" y="4356408"/>
            <a:ext cx="2529111" cy="2387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485776" y="5013176"/>
            <a:ext cx="6057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r-HR" sz="2000" b="1" dirty="0" smtClean="0">
                <a:solidFill>
                  <a:schemeClr val="accent6">
                    <a:lumMod val="75000"/>
                  </a:schemeClr>
                </a:solidFill>
              </a:rPr>
              <a:t>Satelitska snimka Zemlje s atmosferom - Zemljina atmosfera plavi je sloj uz samu površinu Zemlje označen strelicama. </a:t>
            </a:r>
          </a:p>
          <a:p>
            <a:pPr algn="r"/>
            <a:r>
              <a:rPr lang="hr-HR" sz="2000" b="1" dirty="0" smtClean="0">
                <a:solidFill>
                  <a:schemeClr val="accent6">
                    <a:lumMod val="75000"/>
                  </a:schemeClr>
                </a:solidFill>
              </a:rPr>
              <a:t>Izvor: NASA.</a:t>
            </a:r>
            <a:endParaRPr lang="hr-HR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04825" y="3314700"/>
            <a:ext cx="4000500" cy="8858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1.3 ATMOSFERA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8127" y="1492027"/>
            <a:ext cx="82089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Atmosferski zrak smjesa je različitih plinova, kemijskih spojeva te plinovitih, tekućih i krutih dodataka.</a:t>
            </a: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Atmosferski plinovi dijele se u dvije skupine:</a:t>
            </a: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stalne komponente</a:t>
            </a:r>
          </a:p>
          <a:p>
            <a:pPr>
              <a:buFont typeface="Arial" pitchFamily="34" charset="0"/>
              <a:buChar char="•"/>
            </a:pP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promjenljive komponente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4338439"/>
            <a:ext cx="8363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Iako su </a:t>
            </a:r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dušik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i </a:t>
            </a:r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kisik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esencijalni za život na Zemlji, oni nemaju gotovo nikakav utjecaj  na atmosferske procese. Atmosfera koja se sastoji samo od </a:t>
            </a:r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stalnih komponenti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, bez vodene pare te različitih drugih krutih i tekućih primjesa, naziva se suhi zrak.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1.3 ATMOSFERA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2017" y="2025427"/>
            <a:ext cx="8696928" cy="3213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1.3 ATMOSFERA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10977" y="3758555"/>
            <a:ext cx="8208912" cy="2088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311052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Promjenljive komponente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atmosferskog zraka koje se u njemu nalaze u niskim koncentracijama ili u tragovima, imaju mnogo veći utjecaj na kratkotrajne meteorološke promjene i dugotrajne klimatske promjene. </a:t>
            </a: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Primjer: </a:t>
            </a: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Promjena koncentracije vodene pare u atmosferi utječe na relativnu vlažnost zraka; vodena para, CO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, CH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i N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O prirodnim fenomenom nazvanim «efekt staklenika» omogućavaju život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na Zemlji jer bi bez njih temperatura na površini Zemlje bila i do 30°C niža.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1.1 POVIJESNI 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PREGLED - UVOD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4953" y="1519461"/>
            <a:ext cx="87129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>
                <a:solidFill>
                  <a:schemeClr val="accent1">
                    <a:lumMod val="75000"/>
                  </a:schemeClr>
                </a:solidFill>
              </a:rPr>
              <a:t>Da bismo uspješno mogli djelovati na smanjenje negativnog utjecaja onečišćenja zraka moramo poznavati osnovne činjenice vezane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uz kemijske karakteristike, </a:t>
            </a:r>
            <a:r>
              <a:rPr lang="hr-HR" sz="2400" b="1" dirty="0">
                <a:solidFill>
                  <a:schemeClr val="accent1">
                    <a:lumMod val="75000"/>
                  </a:schemeClr>
                </a:solidFill>
              </a:rPr>
              <a:t>nastajanje i vremensku i prostornu distribuciju onečišćujućih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tvari. </a:t>
            </a: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Kako bismo mogli procijeniti rizik koji predstavlja onečišćena atmosfera je potrebno proučiti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toksikološke, epidemiološke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i javnozdravstvene posljedice koje uzrokuje. </a:t>
            </a: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Da bismo mogli sve gore navedeno potrebni su nam podatci o razinama onečišćenja atmosfere. Oni se dobivaju kontinuiranim, pouzdanim i harmoniziranim mjerenjima koncentracija onečišćujućih tvari u zraku što najčešće nazivamo </a:t>
            </a:r>
            <a:r>
              <a:rPr lang="hr-HR" sz="2400" b="1" u="sng" dirty="0" smtClean="0">
                <a:solidFill>
                  <a:schemeClr val="accent1">
                    <a:lumMod val="75000"/>
                  </a:schemeClr>
                </a:solidFill>
              </a:rPr>
              <a:t>PRAĆENJE KVALITETE ZRAKA.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12114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1.3 ATMOSFERA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0502" y="1673002"/>
            <a:ext cx="82089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Udio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vodene pare u atmosferi koleba od </a:t>
            </a:r>
            <a:r>
              <a:rPr lang="pl-PL" sz="2400" b="1" dirty="0" smtClean="0">
                <a:solidFill>
                  <a:schemeClr val="accent6">
                    <a:lumMod val="75000"/>
                  </a:schemeClr>
                </a:solidFill>
              </a:rPr>
              <a:t>0%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 pri vrlo niskim temperaturama u polarnim krajevima do </a:t>
            </a:r>
            <a:r>
              <a:rPr lang="pl-PL" sz="2400" b="1" dirty="0" smtClean="0">
                <a:solidFill>
                  <a:schemeClr val="accent6">
                    <a:lumMod val="75000"/>
                  </a:schemeClr>
                </a:solidFill>
              </a:rPr>
              <a:t>4%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 pri visokim temperaturama u tropskim krajevima. </a:t>
            </a:r>
          </a:p>
          <a:p>
            <a:endParaRPr lang="pl-PL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Osim o temperaturi,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količina vodene pare ovisi i o udaljenosti od izvora vlage. Količina vodene pare smanjuje se s povećanjem nadmorske visine, npr. u umjerenim geografskim </a:t>
            </a:r>
            <a:r>
              <a:rPr lang="it-IT" sz="2400" b="1" dirty="0" smtClean="0">
                <a:solidFill>
                  <a:schemeClr val="accent1">
                    <a:lumMod val="75000"/>
                  </a:schemeClr>
                </a:solidFill>
              </a:rPr>
              <a:t>širinama pri površini ima oko </a:t>
            </a:r>
            <a:r>
              <a:rPr lang="it-IT" sz="2400" b="1" dirty="0" smtClean="0">
                <a:solidFill>
                  <a:schemeClr val="accent6">
                    <a:lumMod val="75000"/>
                  </a:schemeClr>
                </a:solidFill>
              </a:rPr>
              <a:t>1,3%</a:t>
            </a:r>
            <a:r>
              <a:rPr lang="it-IT" sz="2400" b="1" dirty="0" smtClean="0">
                <a:solidFill>
                  <a:schemeClr val="accent1">
                    <a:lumMod val="75000"/>
                  </a:schemeClr>
                </a:solidFill>
              </a:rPr>
              <a:t> vodene pare u jedinici volumena zraka, na visini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od 1 km udio opada na </a:t>
            </a:r>
            <a:r>
              <a:rPr lang="pl-PL" sz="2400" b="1" dirty="0" smtClean="0">
                <a:solidFill>
                  <a:schemeClr val="accent6">
                    <a:lumMod val="75000"/>
                  </a:schemeClr>
                </a:solidFill>
              </a:rPr>
              <a:t>1,01%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, na 3 km na oko </a:t>
            </a:r>
            <a:r>
              <a:rPr lang="pl-PL" sz="2400" b="1" dirty="0" smtClean="0">
                <a:solidFill>
                  <a:schemeClr val="accent6">
                    <a:lumMod val="75000"/>
                  </a:schemeClr>
                </a:solidFill>
              </a:rPr>
              <a:t>0,5%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, dok na 8 km visine vodene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pare ima svega </a:t>
            </a:r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0,03%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1.3 ATMOSFERA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8124" y="1858169"/>
            <a:ext cx="8675445" cy="3568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1.3 ATMOSFERA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9552" y="1268760"/>
            <a:ext cx="83529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Iako se stalne komponente zraka danas gotovo ne mijenjaju, u dugoj geološkoj prošlosti koja seže do 4,6 milijardi godina unazad doživjele su dramatične promjene.</a:t>
            </a: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Pretpostavlja se da se tadašnja «drevna» atmosfera sastojala od </a:t>
            </a:r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dušika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i </a:t>
            </a:r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ugljikovog dioksida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s malim udjelom kisika. </a:t>
            </a: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Koncentracije kisika u atmosferi počele su se povećavati prije otprilike 3,5 milijardi godina zajedno s bakterijama koje su imale sposobnost fotosinteze pa su ga u tom procesu počele proizvoditi. Od tada je udio </a:t>
            </a:r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kisika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u atmosferi počeo rasti do današnjih </a:t>
            </a:r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21%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1.3 ATMOSFERA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5536" y="2216299"/>
            <a:ext cx="87484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2400" b="1" dirty="0" smtClean="0">
                <a:solidFill>
                  <a:schemeClr val="accent1">
                    <a:lumMod val="75000"/>
                  </a:schemeClr>
                </a:solidFill>
              </a:rPr>
              <a:t>Vertikalna struktura atmosfere vrlo je složena. Na pojedine dijelove/slojeve može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se podijeliti prema različitim kriterijima. </a:t>
            </a: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Atmosferu je moguće podijeliti u odnosu na </a:t>
            </a:r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termička svojstva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pojedinih dijelova, a isto tako i na osnovi </a:t>
            </a:r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stupnja ionizacije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, tj. električne vodljivosti pojedinih slojeva.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1.3 ATMOSFERA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7544" y="1268760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Podjela atmosfere prema temperaturnim razlikama</a:t>
            </a:r>
            <a:endParaRPr lang="hr-H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1032" y="1760240"/>
            <a:ext cx="87129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Debljina vertikalnog sloja atmosfere mjereći od površine Zemlje nije točno određena,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no pretpostavlja se da iznosi više od 800 km te zatim prelazi u međuplanetarni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prostor. Atmosfera je u vertikalnom stupcu podijeljena u 5 slojeva različitih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po fizikalnim i kemijskim svojstvima.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5" y="3651132"/>
            <a:ext cx="4090739" cy="320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4781550" y="4437112"/>
            <a:ext cx="4254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Shematski prikaz slojeva i</a:t>
            </a: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graničnih slojeva Zemljine</a:t>
            </a: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atmosfere.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1.3 ATMOSFERA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7544" y="1562894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Troposfera </a:t>
            </a:r>
            <a:endParaRPr lang="hr-H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0502" y="2329458"/>
            <a:ext cx="7992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Troposfera se nalazi uz samu Zemljinu površinu i zajedno s tropopauzom naziva se donja atmosfera. Ima različitu debljinu ovisno o geografskoj širini. Na ekvatoru je najdeblja (16 do 18 km), iznad umjerenih geografskih širina debela je oko 11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km, a iznad polova od 8 do 10 km. To je najgušći sloj atmosfere i obuhvaća 90%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ukupne atmosferske mase. U tom sloju dešavaju se svi meteorološki procesi. Budući da sadrži gotovo svu vodenu paru u atmosferi, u troposferi se stvaraju oblaci koji daju oborine. Koncentracija vodene pare najviša je nad ekvatorom, a najniža nad polovima.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10224" y="75509"/>
            <a:ext cx="2924175" cy="229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ight Arrow 14"/>
          <p:cNvSpPr/>
          <p:nvPr/>
        </p:nvSpPr>
        <p:spPr>
          <a:xfrm>
            <a:off x="4848225" y="1104900"/>
            <a:ext cx="819150" cy="16192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1.3 ATMOSFERA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2319" y="1562894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Stratosfera </a:t>
            </a:r>
            <a:endParaRPr lang="hr-H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3460" y="2482999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Stratosfera se prostire od gornje granice troposfere do 40 km visine.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Taj sloj karakterizira velika količina ozona koji na visini od 20 do 25 km čini ozonski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sloj koji obavija Zemlju. Ozonski sloj apsorbira ultraljubičaste zrake emitirane sa </a:t>
            </a:r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Sunca i zagrijava slojeve zraka. Zrak u stratosferi rjeđi je od zraka u troposferi, ima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malo primjesa, a posebice vrlo malo vodene pare pa tu nema oborina. 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10224" y="75509"/>
            <a:ext cx="2924175" cy="229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ight Arrow 12"/>
          <p:cNvSpPr/>
          <p:nvPr/>
        </p:nvSpPr>
        <p:spPr>
          <a:xfrm>
            <a:off x="4819650" y="942975"/>
            <a:ext cx="819150" cy="16192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1.3 ATMOSFERA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2319" y="1420019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Mezosfera </a:t>
            </a:r>
            <a:endParaRPr lang="hr-H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1844824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Taj se sloj nadovezuje na stratosferu i prostire se u visini od 40 do 80 km. Zajedno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sa stratosferom, stratopauzom i mezopauzom naziva se srednja atmosfera.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2510" y="3117726"/>
            <a:ext cx="251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Termosfera </a:t>
            </a:r>
            <a:endParaRPr lang="hr-H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7735" y="3693790"/>
            <a:ext cx="84249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Termosfera je dio Zemljine atmosfere koja se prostire od 80 do 110 km i poznat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je pod nazivom gornja atmosfera.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Ondje postoji ionizirajuće zračenje. Prisutne niskovalne UV-zrake, X-zrake i kozmičke zrake posjeduju dovoljnu energiju za ionizaciju molekula te ih disociraju na njihove sastavne dijelove. Stoga se ovaj sloj sastoji od mnogo iona, slobodnih elektrona i protona (plazma).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3379" y="75509"/>
            <a:ext cx="2311020" cy="181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ight Arrow 14"/>
          <p:cNvSpPr/>
          <p:nvPr/>
        </p:nvSpPr>
        <p:spPr>
          <a:xfrm>
            <a:off x="4791075" y="742950"/>
            <a:ext cx="819150" cy="16192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791075" y="476250"/>
            <a:ext cx="819150" cy="16192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1.3 ATMOSFERA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9919" y="1801019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Egzosfera </a:t>
            </a:r>
            <a:endParaRPr lang="hr-H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6961" y="2591966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Egzosfera je sloj Zemljine atmosfere koji se nalazi iznad termosfere. Njezina </a:t>
            </a:r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granica nije točno određena, no pretpostavlja se da se prostire do 1000 km iznad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Zemljine površine. U njoj su atomi i ioni zraka toliko razrijeđeni i imaju veliku brzinu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tako da jedan dio čestica lakih plinova kao što su vodik i helij savladava Zemljinu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gravitaciju i odlazi u svemir.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10224" y="75509"/>
            <a:ext cx="2924175" cy="229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ight Arrow 12"/>
          <p:cNvSpPr/>
          <p:nvPr/>
        </p:nvSpPr>
        <p:spPr>
          <a:xfrm>
            <a:off x="4791075" y="180975"/>
            <a:ext cx="819150" cy="16192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1.3 ATMOSFERA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7175" y="4751437"/>
            <a:ext cx="8677275" cy="1163588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Rectangle 9"/>
          <p:cNvSpPr/>
          <p:nvPr/>
        </p:nvSpPr>
        <p:spPr>
          <a:xfrm>
            <a:off x="283964" y="1720627"/>
            <a:ext cx="8574285" cy="864096"/>
          </a:xfrm>
          <a:prstGeom prst="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1698" y="1151806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Tlak u atmosferi</a:t>
            </a:r>
            <a:endParaRPr lang="hr-H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2540" y="1777776"/>
            <a:ext cx="86409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Atmosferski tlak definira se kao sila kojom težina stupca atmosfere djeluje na jedinicu horizontalne površine. </a:t>
            </a:r>
          </a:p>
          <a:p>
            <a:endParaRPr lang="hr-HR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Atmosferski tlak eksponencijalno opada s povećanjem nadmorske visine. Uzrok tomu je to što se broj molekula zraka smanjuje s visinom. </a:t>
            </a:r>
          </a:p>
          <a:p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Primjer: </a:t>
            </a:r>
          </a:p>
          <a:p>
            <a:endParaRPr lang="hr-HR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hr-HR" sz="2400" b="1" dirty="0" smtClean="0"/>
              <a:t>Na morskoj razini atmosferski </a:t>
            </a:r>
            <a:r>
              <a:rPr lang="vi-VN" sz="2400" b="1" dirty="0" smtClean="0"/>
              <a:t>tlak varira između 960 i 1050 mb (milibara), s prosječnom vrijednošću od 1013</a:t>
            </a:r>
            <a:r>
              <a:rPr lang="hr-HR" sz="2400" b="1" dirty="0" smtClean="0"/>
              <a:t> </a:t>
            </a:r>
            <a:r>
              <a:rPr lang="pl-PL" sz="2400" b="1" dirty="0" smtClean="0"/>
              <a:t>mb, dok na vrhu Mt. Everesta iznosi samo 300 mb.</a:t>
            </a:r>
            <a:endParaRPr lang="hr-HR" sz="2400" b="1" dirty="0"/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1.1 POVIJESNI 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PREGLED - UVOD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1" y="1441449"/>
            <a:ext cx="6448424" cy="4756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214624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1.3 ATMOSFERA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83383" y="1824261"/>
            <a:ext cx="3047038" cy="3309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76819" y="1881411"/>
            <a:ext cx="2356847" cy="322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810816" y="5197574"/>
            <a:ext cx="3096344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square" rtlCol="0">
            <a:spAutoFit/>
          </a:bodyPr>
          <a:lstStyle/>
          <a:p>
            <a:r>
              <a:rPr lang="pl-PL" sz="2000" b="1" dirty="0" smtClean="0">
                <a:solidFill>
                  <a:schemeClr val="bg1"/>
                </a:solidFill>
              </a:rPr>
              <a:t>Tlak zraka na različitim nadmorskim visinama.</a:t>
            </a:r>
            <a:endParaRPr lang="hr-HR" sz="2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52950" y="5215483"/>
            <a:ext cx="4448175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chemeClr val="bg1"/>
                </a:solidFill>
              </a:rPr>
              <a:t>Odnos atmosferskog tlaka, nadmorske visine i gustoće atmosfere.</a:t>
            </a:r>
            <a:endParaRPr lang="hr-HR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1698" y="1151806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Tlak u atmosferi (nastavak)</a:t>
            </a:r>
            <a:endParaRPr lang="hr-H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1.3 ATMOSFERA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9919" y="1323256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Jedinice za mjerenje atmosferskog tlaka</a:t>
            </a:r>
            <a:endParaRPr lang="hr-H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6594" y="1905794"/>
            <a:ext cx="8136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Jedinice za mjerenje atmosferskog tlaka koje se najčešće koriste su: </a:t>
            </a: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milimetar žive (mmHg) </a:t>
            </a:r>
          </a:p>
          <a:p>
            <a:pPr>
              <a:buFont typeface="Arial" pitchFamily="34" charset="0"/>
              <a:buChar char="•"/>
            </a:pP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atmosfera (atm) </a:t>
            </a:r>
          </a:p>
          <a:p>
            <a:pPr>
              <a:buFont typeface="Arial" pitchFamily="34" charset="0"/>
              <a:buChar char="•"/>
            </a:pP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hektopaskal (hPa)  </a:t>
            </a:r>
          </a:p>
          <a:p>
            <a:pPr>
              <a:buFont typeface="Arial" pitchFamily="34" charset="0"/>
              <a:buChar char="•"/>
            </a:pP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milibar (mb)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8087" y="4719439"/>
            <a:ext cx="8785394" cy="93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417365" y="5620866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Odnosi između jedinica za mjerenje tlaka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581275"/>
            <a:ext cx="8229600" cy="1143000"/>
          </a:xfrm>
        </p:spPr>
        <p:txBody>
          <a:bodyPr/>
          <a:lstStyle/>
          <a:p>
            <a:pPr eaLnBrk="1" hangingPunct="1"/>
            <a:r>
              <a:rPr lang="hr-HR" sz="3600" b="1" dirty="0" smtClean="0">
                <a:solidFill>
                  <a:schemeClr val="tx2"/>
                </a:solidFill>
                <a:effectLst>
                  <a:glow rad="228600">
                    <a:schemeClr val="bg1">
                      <a:lumMod val="50000"/>
                      <a:alpha val="20000"/>
                    </a:schemeClr>
                  </a:glow>
                </a:effectLst>
              </a:rPr>
              <a:t>HVALA NA PAŽNJI</a:t>
            </a:r>
          </a:p>
        </p:txBody>
      </p:sp>
      <p:grpSp>
        <p:nvGrpSpPr>
          <p:cNvPr id="12" name="Group 3"/>
          <p:cNvGrpSpPr>
            <a:grpSpLocks/>
          </p:cNvGrpSpPr>
          <p:nvPr/>
        </p:nvGrpSpPr>
        <p:grpSpPr bwMode="auto">
          <a:xfrm>
            <a:off x="1152525" y="882831"/>
            <a:ext cx="5463568" cy="664979"/>
            <a:chOff x="14858" y="6098313"/>
            <a:chExt cx="5463612" cy="637316"/>
          </a:xfrm>
        </p:grpSpPr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58" y="6098313"/>
              <a:ext cx="5463612" cy="637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1911936" y="6134828"/>
              <a:ext cx="2225693" cy="2632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sz="1200">
                  <a:solidFill>
                    <a:srgbClr val="7F7F7F"/>
                  </a:solidFill>
                  <a:latin typeface="Arial" charset="0"/>
                </a:rPr>
                <a:t>I</a:t>
              </a:r>
              <a:r>
                <a:rPr lang="hr-HR" sz="1200">
                  <a:solidFill>
                    <a:srgbClr val="7F7F7F"/>
                  </a:solidFill>
                  <a:latin typeface="Arial Narrow" pitchFamily="34" charset="0"/>
                </a:rPr>
                <a:t>n</a:t>
              </a:r>
              <a:r>
                <a:rPr lang="en-US" sz="1200">
                  <a:solidFill>
                    <a:srgbClr val="7F7F7F"/>
                  </a:solidFill>
                  <a:latin typeface="Arial Narrow" pitchFamily="34" charset="0"/>
                </a:rPr>
                <a:t>stitut</a:t>
              </a:r>
              <a:r>
                <a:rPr lang="hr-HR" sz="1200">
                  <a:solidFill>
                    <a:srgbClr val="7F7F7F"/>
                  </a:solidFill>
                  <a:latin typeface="Arial Narrow" pitchFamily="34" charset="0"/>
                </a:rPr>
                <a:t> za energetiku i zaštitu okoliša</a:t>
              </a:r>
            </a:p>
          </p:txBody>
        </p:sp>
      </p:grpSp>
      <p:pic>
        <p:nvPicPr>
          <p:cNvPr id="15" name="Picture 8" descr="Znak_1024x76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8367"/>
            <a:ext cx="11557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Slika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557" y="738367"/>
            <a:ext cx="1361625" cy="96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4160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1.1 POVIJESNI PREGLED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4953" y="1519461"/>
            <a:ext cx="87129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Onečišćenje atmosfere identificirano je od strane Svjetske zdravstvene organizacije (WHO) kao najveći rizik za okoliš i zdravlje ljudi. </a:t>
            </a:r>
          </a:p>
          <a:p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WHO procjenjuje da je onečišćenje atmosfere samo u 2012. godini uzrokovalo 6 milijuna preuranjenih smrti u cijelom svijetu.</a:t>
            </a:r>
          </a:p>
          <a:p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90241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1.1 POVIJESNI PREGLED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4953" y="1519461"/>
            <a:ext cx="871296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hr-HR" sz="2800" b="1" dirty="0" smtClean="0">
                <a:solidFill>
                  <a:srgbClr val="FF0000"/>
                </a:solidFill>
              </a:rPr>
              <a:t>KAKO SMO DOŠLI DO OVAKVIH ZAKLJUČAKA?</a:t>
            </a:r>
          </a:p>
          <a:p>
            <a:pPr algn="ctr"/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NAŽALOST TEŽIM PUTEM - KROZ ISKUSTVA STEČENA U VELIKIM EPIZODAMA ONEČIŠĆENJA ZRAKA KROZ POVIJEST.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003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1.1 POVIJESNI PREGLED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1050" y="1388510"/>
            <a:ext cx="7343775" cy="46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1.1 POVIJESNI PREGLED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4953" y="1519461"/>
            <a:ext cx="87129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Velike epizode onečišćenja atmosfere s katastrofalnim posljedicama u povijesti imale su prirodno i antropogeno porijeklo.</a:t>
            </a: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Koncentracije onečišćujućih tvari u zraku osim što ovise o mjestu i izvoru ispuštanja, ovise i o stanju atmosfere.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5275" y="3645024"/>
            <a:ext cx="8848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Tri meteorološka parametra koja najviše utječu na atmosferski transport i disperziju onečišćujućih tvari su: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22798" y="4773141"/>
            <a:ext cx="3816424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solidFill>
                  <a:schemeClr val="accent1">
                    <a:lumMod val="75000"/>
                  </a:schemeClr>
                </a:solidFill>
              </a:rPr>
              <a:t>SMJER VJETRA</a:t>
            </a:r>
            <a:endParaRPr lang="hr-H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22798" y="5205189"/>
            <a:ext cx="3816424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solidFill>
                  <a:schemeClr val="accent1">
                    <a:lumMod val="75000"/>
                  </a:schemeClr>
                </a:solidFill>
              </a:rPr>
              <a:t>BRZINA VJETRA</a:t>
            </a:r>
            <a:endParaRPr lang="hr-H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22798" y="5637237"/>
            <a:ext cx="3816424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solidFill>
                  <a:schemeClr val="accent1">
                    <a:lumMod val="75000"/>
                  </a:schemeClr>
                </a:solidFill>
              </a:rPr>
              <a:t>STABILNOST ATMOSFERE</a:t>
            </a:r>
            <a:endParaRPr lang="hr-HR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77024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9141</TotalTime>
  <Words>3477</Words>
  <Application>Microsoft Office PowerPoint</Application>
  <PresentationFormat>On-screen Show (4:3)</PresentationFormat>
  <Paragraphs>307</Paragraphs>
  <Slides>52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PowerPoint Presentation</vt:lpstr>
      <vt:lpstr>TEMA 1: Onečišćenje atmosfere</vt:lpstr>
      <vt:lpstr>    1.1 POVIJESNI PREGLED - UVOD</vt:lpstr>
      <vt:lpstr>    1.1 POVIJESNI PREGLED - UVOD</vt:lpstr>
      <vt:lpstr>    1.1 POVIJESNI PREGLED - UVOD</vt:lpstr>
      <vt:lpstr>    1.1 POVIJESNI PREGLED</vt:lpstr>
      <vt:lpstr>    1.1 POVIJESNI PREGLED</vt:lpstr>
      <vt:lpstr>    1.1 POVIJESNI PREGLED</vt:lpstr>
      <vt:lpstr>    1.1 POVIJESNI PREGLED</vt:lpstr>
      <vt:lpstr>    1.1 POVIJESNI PREGLED</vt:lpstr>
      <vt:lpstr>    1.1 POVIJESNI PREGLED</vt:lpstr>
      <vt:lpstr>    1.1 POVIJESNI PREGLED</vt:lpstr>
      <vt:lpstr>    1.1 POVIJESNI PREGLED</vt:lpstr>
      <vt:lpstr>    1.1 POVIJESNI PREGLED</vt:lpstr>
      <vt:lpstr>    1.1 POVIJESNI PREGLED</vt:lpstr>
      <vt:lpstr>    1.1 POVIJESNI PREGLED</vt:lpstr>
      <vt:lpstr>    1.1 POVIJESNI PREGLED</vt:lpstr>
      <vt:lpstr>    1.1 POVIJESNI PREGLED</vt:lpstr>
      <vt:lpstr>    1.1 POVIJESNI PREGLED</vt:lpstr>
      <vt:lpstr>    1.1 POVIJESNI PREGLED</vt:lpstr>
      <vt:lpstr>    1.1 POVIJESNI PREGLED</vt:lpstr>
      <vt:lpstr>    1.1 POVIJESNI PREGLED</vt:lpstr>
      <vt:lpstr>    1.1 POVIJESNI PREGLED</vt:lpstr>
      <vt:lpstr>    1.1 POVIJESNI PREGLED</vt:lpstr>
      <vt:lpstr>    1.2 UPRAVLJANJE KVALITETOM ZRAKA:                                    monitoring - procjena rizika - upravljanje rizikom</vt:lpstr>
      <vt:lpstr>    1.2 UPRAVLJANJE KVALITETOM ZRAKA:                                    monitoring - procjena rizika - upravljanje rizikom</vt:lpstr>
      <vt:lpstr>    1.2 UPRAVLJANJE KVALITETOM ZRAKA:                                    monitoring - procjena rizika - upravljanje rizikom</vt:lpstr>
      <vt:lpstr>    1.2 UPRAVLJANJE KVALITETOM ZRAKA:                                    monitoring - procjena rizika - upravljanje rizikom</vt:lpstr>
      <vt:lpstr>    1.2 UPRAVLJANJE KVALITETOM ZRAKA:                                    monitoring - procjena rizika - upravljanje rizikom</vt:lpstr>
      <vt:lpstr>    1.2 UPRAVLJANJE KVALITETOM ZRAKA:                                    monitoring - procjena rizika - upravljanje rizikom</vt:lpstr>
      <vt:lpstr>    1.2 UPRAVLJANJE KVALITETOM ZRAKA:                                    monitoring - procjena rizika - upravljanje rizikom</vt:lpstr>
      <vt:lpstr>    1.2 UPRAVLJANJE KVALITETOM ZRAKA:                                    monitoring - procjena rizika - upravljanje rizikom</vt:lpstr>
      <vt:lpstr>    1.2 UPRAVLJANJE KVALITETOM ZRAKA:                                    monitoring - procjena rizika - upravljanje rizikom</vt:lpstr>
      <vt:lpstr>    1.2 UPRAVLJANJE KVALITETOM ZRAKA:                                    monitoring - procjena rizika - upravljanje rizikom</vt:lpstr>
      <vt:lpstr>    1.2 UPRAVLJANJE KVALITETOM ZRAKA:                                    monitoring - procjena rizika - upravljanje rizikom</vt:lpstr>
      <vt:lpstr>    1.3 ATMOSFERA</vt:lpstr>
      <vt:lpstr>    1.3 ATMOSFERA</vt:lpstr>
      <vt:lpstr>    1.3 ATMOSFERA</vt:lpstr>
      <vt:lpstr>    1.3 ATMOSFERA</vt:lpstr>
      <vt:lpstr>    1.3 ATMOSFERA</vt:lpstr>
      <vt:lpstr>    1.3 ATMOSFERA</vt:lpstr>
      <vt:lpstr>    1.3 ATMOSFERA</vt:lpstr>
      <vt:lpstr>    1.3 ATMOSFERA</vt:lpstr>
      <vt:lpstr>    1.3 ATMOSFERA</vt:lpstr>
      <vt:lpstr>    1.3 ATMOSFERA</vt:lpstr>
      <vt:lpstr>    1.3 ATMOSFERA</vt:lpstr>
      <vt:lpstr>    1.3 ATMOSFERA</vt:lpstr>
      <vt:lpstr>    1.3 ATMOSFERA</vt:lpstr>
      <vt:lpstr>    1.3 ATMOSFERA</vt:lpstr>
      <vt:lpstr>    1.3 ATMOSFERA</vt:lpstr>
      <vt:lpstr>    1.3 ATMOSFERA</vt:lpstr>
      <vt:lpstr>HVALA NA PAŽNJI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Berislav Markovic</dc:creator>
  <cp:lastModifiedBy>Predrag Hercog</cp:lastModifiedBy>
  <cp:revision>654</cp:revision>
  <dcterms:created xsi:type="dcterms:W3CDTF">2011-04-14T13:56:18Z</dcterms:created>
  <dcterms:modified xsi:type="dcterms:W3CDTF">2017-11-06T07:41:17Z</dcterms:modified>
</cp:coreProperties>
</file>