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36" r:id="rId2"/>
    <p:sldId id="337" r:id="rId3"/>
    <p:sldId id="344" r:id="rId4"/>
    <p:sldId id="346" r:id="rId5"/>
    <p:sldId id="347" r:id="rId6"/>
    <p:sldId id="345" r:id="rId7"/>
    <p:sldId id="368" r:id="rId8"/>
    <p:sldId id="367" r:id="rId9"/>
    <p:sldId id="366" r:id="rId10"/>
    <p:sldId id="365" r:id="rId11"/>
    <p:sldId id="364" r:id="rId12"/>
    <p:sldId id="363" r:id="rId13"/>
    <p:sldId id="362" r:id="rId14"/>
    <p:sldId id="361" r:id="rId15"/>
    <p:sldId id="360" r:id="rId16"/>
    <p:sldId id="359" r:id="rId17"/>
    <p:sldId id="358" r:id="rId18"/>
    <p:sldId id="356" r:id="rId19"/>
    <p:sldId id="355" r:id="rId20"/>
    <p:sldId id="357" r:id="rId21"/>
    <p:sldId id="354" r:id="rId22"/>
    <p:sldId id="353" r:id="rId23"/>
    <p:sldId id="352" r:id="rId24"/>
    <p:sldId id="351" r:id="rId25"/>
    <p:sldId id="349" r:id="rId26"/>
    <p:sldId id="350" r:id="rId27"/>
    <p:sldId id="348" r:id="rId28"/>
    <p:sldId id="375" r:id="rId29"/>
    <p:sldId id="374" r:id="rId30"/>
    <p:sldId id="373" r:id="rId31"/>
    <p:sldId id="372" r:id="rId32"/>
    <p:sldId id="371" r:id="rId33"/>
    <p:sldId id="370" r:id="rId34"/>
    <p:sldId id="369" r:id="rId35"/>
    <p:sldId id="376" r:id="rId36"/>
    <p:sldId id="393" r:id="rId37"/>
    <p:sldId id="392" r:id="rId38"/>
    <p:sldId id="391" r:id="rId39"/>
    <p:sldId id="390" r:id="rId40"/>
    <p:sldId id="389" r:id="rId41"/>
    <p:sldId id="388" r:id="rId42"/>
    <p:sldId id="387" r:id="rId43"/>
    <p:sldId id="386" r:id="rId44"/>
    <p:sldId id="385" r:id="rId45"/>
    <p:sldId id="384" r:id="rId46"/>
    <p:sldId id="383" r:id="rId47"/>
    <p:sldId id="382" r:id="rId48"/>
    <p:sldId id="380" r:id="rId49"/>
    <p:sldId id="381" r:id="rId50"/>
    <p:sldId id="379" r:id="rId51"/>
    <p:sldId id="378" r:id="rId52"/>
    <p:sldId id="377" r:id="rId53"/>
    <p:sldId id="402" r:id="rId54"/>
    <p:sldId id="401" r:id="rId55"/>
    <p:sldId id="400" r:id="rId56"/>
    <p:sldId id="399" r:id="rId57"/>
    <p:sldId id="398" r:id="rId58"/>
    <p:sldId id="397" r:id="rId59"/>
    <p:sldId id="396" r:id="rId60"/>
    <p:sldId id="338" r:id="rId61"/>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p:scale>
          <a:sx n="100" d="100"/>
          <a:sy n="100" d="100"/>
        </p:scale>
        <p:origin x="-1932" y="-3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11/3/2017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3.11.2017.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3.11.2017.</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3.11.2017.</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3.11.2017.</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3.11.2017.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3.11.2017.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3.11.2017.</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7" y="1401200"/>
            <a:ext cx="8520912" cy="4263225"/>
          </a:xfrm>
        </p:spPr>
        <p:txBody>
          <a:bodyPr>
            <a:normAutofit/>
          </a:bodyPr>
          <a:lstStyle/>
          <a:p>
            <a:pPr algn="l"/>
            <a:endParaRPr lang="hr-HR" b="1" dirty="0" smtClean="0">
              <a:solidFill>
                <a:schemeClr val="bg1"/>
              </a:solidFill>
            </a:endParaRPr>
          </a:p>
          <a:p>
            <a:pPr algn="l"/>
            <a:r>
              <a:rPr lang="hr-HR" b="1" dirty="0" smtClean="0">
                <a:solidFill>
                  <a:schemeClr val="bg1"/>
                </a:solidFill>
                <a:effectLst>
                  <a:outerShdw blurRad="38100" dist="38100" dir="2700000" algn="tl">
                    <a:srgbClr val="000000">
                      <a:alpha val="43137"/>
                    </a:srgbClr>
                  </a:outerShdw>
                </a:effectLst>
              </a:rPr>
              <a:t>Jačanje inspekcije zaštite okoliša radi učinkovite kontrole praćenja kakvoće zraka i sustava trgovanja emisijskim jedinicama stakleničkih plinova, kako bi se postigla bolja kvaliteta zraka </a:t>
            </a:r>
          </a:p>
          <a:p>
            <a:pPr algn="l"/>
            <a:r>
              <a:rPr lang="hr-HR" b="1" dirty="0" smtClean="0">
                <a:solidFill>
                  <a:schemeClr val="bg1"/>
                </a:solidFill>
                <a:effectLst>
                  <a:outerShdw blurRad="38100" dist="38100" dir="2700000" algn="tl">
                    <a:srgbClr val="000000">
                      <a:alpha val="43137"/>
                    </a:srgbClr>
                  </a:outerShdw>
                </a:effectLst>
              </a:rPr>
              <a:t>u Republici Hrvatskoj</a:t>
            </a:r>
            <a:endParaRPr lang="hr-HR" b="1" dirty="0">
              <a:solidFill>
                <a:schemeClr val="bg1"/>
              </a:solidFill>
              <a:effectLst>
                <a:outerShdw blurRad="38100" dist="38100" dir="2700000" algn="tl">
                  <a:srgbClr val="000000">
                    <a:alpha val="43137"/>
                  </a:srgbClr>
                </a:outerShdw>
              </a:effectLst>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7024693" y="6625760"/>
            <a:ext cx="2111313"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000" dirty="0">
                <a:solidFill>
                  <a:schemeClr val="accent1">
                    <a:lumMod val="50000"/>
                  </a:schemeClr>
                </a:solidFill>
              </a:rPr>
              <a:t>Ovaj projekt financira Europska unija</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23875" y="3212976"/>
            <a:ext cx="8296597" cy="1800200"/>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0" name="TextBox 9"/>
          <p:cNvSpPr txBox="1"/>
          <p:nvPr/>
        </p:nvSpPr>
        <p:spPr>
          <a:xfrm>
            <a:off x="539552" y="1700808"/>
            <a:ext cx="8136904" cy="1200329"/>
          </a:xfrm>
          <a:prstGeom prst="rect">
            <a:avLst/>
          </a:prstGeom>
          <a:noFill/>
        </p:spPr>
        <p:txBody>
          <a:bodyPr wrap="square" rtlCol="0">
            <a:spAutoFit/>
          </a:bodyPr>
          <a:lstStyle/>
          <a:p>
            <a:r>
              <a:rPr lang="vi-VN" sz="2400" b="1" dirty="0" smtClean="0">
                <a:solidFill>
                  <a:schemeClr val="accent6">
                    <a:lumMod val="75000"/>
                  </a:schemeClr>
                </a:solidFill>
              </a:rPr>
              <a:t>Advekcija</a:t>
            </a:r>
            <a:r>
              <a:rPr lang="vi-VN" sz="2400" b="1" dirty="0" smtClean="0">
                <a:solidFill>
                  <a:schemeClr val="accent1">
                    <a:lumMod val="75000"/>
                  </a:schemeClr>
                </a:solidFill>
              </a:rPr>
              <a:t> je horizontalna izmjena topline između pojedinih dijelova Zemlje. Pojava</a:t>
            </a:r>
            <a:r>
              <a:rPr lang="hr-HR" sz="2400" b="1" dirty="0" smtClean="0">
                <a:solidFill>
                  <a:schemeClr val="accent1">
                    <a:lumMod val="75000"/>
                  </a:schemeClr>
                </a:solidFill>
              </a:rPr>
              <a:t> advekcije susreće se i kod vodene pare u atmosferi.</a:t>
            </a:r>
            <a:endParaRPr lang="hr-HR" sz="2400" b="1" dirty="0">
              <a:solidFill>
                <a:schemeClr val="accent1">
                  <a:lumMod val="75000"/>
                </a:schemeClr>
              </a:solidFill>
            </a:endParaRPr>
          </a:p>
        </p:txBody>
      </p:sp>
      <p:sp>
        <p:nvSpPr>
          <p:cNvPr id="12" name="TextBox 11"/>
          <p:cNvSpPr txBox="1"/>
          <p:nvPr/>
        </p:nvSpPr>
        <p:spPr>
          <a:xfrm>
            <a:off x="683146" y="3332609"/>
            <a:ext cx="3168352" cy="461665"/>
          </a:xfrm>
          <a:prstGeom prst="rect">
            <a:avLst/>
          </a:prstGeom>
          <a:noFill/>
        </p:spPr>
        <p:txBody>
          <a:bodyPr wrap="square" rtlCol="0">
            <a:spAutoFit/>
          </a:bodyPr>
          <a:lstStyle/>
          <a:p>
            <a:r>
              <a:rPr lang="hr-HR" sz="2400" b="1" dirty="0" smtClean="0">
                <a:solidFill>
                  <a:schemeClr val="accent6">
                    <a:lumMod val="75000"/>
                  </a:schemeClr>
                </a:solidFill>
              </a:rPr>
              <a:t>Primjer advekcije:</a:t>
            </a:r>
            <a:endParaRPr lang="hr-HR" sz="2400" b="1" dirty="0">
              <a:solidFill>
                <a:schemeClr val="accent6">
                  <a:lumMod val="75000"/>
                </a:schemeClr>
              </a:solidFill>
            </a:endParaRPr>
          </a:p>
        </p:txBody>
      </p:sp>
      <p:sp>
        <p:nvSpPr>
          <p:cNvPr id="13" name="TextBox 12"/>
          <p:cNvSpPr txBox="1"/>
          <p:nvPr/>
        </p:nvSpPr>
        <p:spPr>
          <a:xfrm>
            <a:off x="723900" y="3933056"/>
            <a:ext cx="8024564" cy="461665"/>
          </a:xfrm>
          <a:prstGeom prst="rect">
            <a:avLst/>
          </a:prstGeom>
          <a:noFill/>
        </p:spPr>
        <p:txBody>
          <a:bodyPr wrap="square" rtlCol="0">
            <a:spAutoFit/>
          </a:bodyPr>
          <a:lstStyle/>
          <a:p>
            <a:r>
              <a:rPr lang="hr-HR" sz="2400" b="1" dirty="0" smtClean="0">
                <a:solidFill>
                  <a:schemeClr val="accent1">
                    <a:lumMod val="75000"/>
                  </a:schemeClr>
                </a:solidFill>
              </a:rPr>
              <a:t>Prijenos topline pri horizontalnim strujanjima zraka.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628800"/>
            <a:ext cx="6336704" cy="461665"/>
          </a:xfrm>
          <a:prstGeom prst="rect">
            <a:avLst/>
          </a:prstGeom>
          <a:noFill/>
        </p:spPr>
        <p:txBody>
          <a:bodyPr wrap="square" rtlCol="0">
            <a:spAutoFit/>
          </a:bodyPr>
          <a:lstStyle/>
          <a:p>
            <a:r>
              <a:rPr lang="hr-HR" sz="2400" b="1" dirty="0" smtClean="0">
                <a:solidFill>
                  <a:schemeClr val="accent6">
                    <a:lumMod val="75000"/>
                  </a:schemeClr>
                </a:solidFill>
              </a:rPr>
              <a:t>Atmosferska cirkulacija</a:t>
            </a:r>
            <a:endParaRPr lang="hr-HR" sz="2400" b="1" dirty="0">
              <a:solidFill>
                <a:schemeClr val="accent6">
                  <a:lumMod val="75000"/>
                </a:schemeClr>
              </a:solidFill>
            </a:endParaRPr>
          </a:p>
        </p:txBody>
      </p:sp>
      <p:sp>
        <p:nvSpPr>
          <p:cNvPr id="10" name="TextBox 9"/>
          <p:cNvSpPr txBox="1"/>
          <p:nvPr/>
        </p:nvSpPr>
        <p:spPr>
          <a:xfrm>
            <a:off x="467544" y="2348880"/>
            <a:ext cx="8352928" cy="1569660"/>
          </a:xfrm>
          <a:prstGeom prst="rect">
            <a:avLst/>
          </a:prstGeom>
          <a:noFill/>
        </p:spPr>
        <p:txBody>
          <a:bodyPr wrap="square" rtlCol="0">
            <a:spAutoFit/>
          </a:bodyPr>
          <a:lstStyle/>
          <a:p>
            <a:r>
              <a:rPr lang="vi-VN" sz="2400" b="1" dirty="0" smtClean="0">
                <a:solidFill>
                  <a:schemeClr val="accent1">
                    <a:lumMod val="75000"/>
                  </a:schemeClr>
                </a:solidFill>
              </a:rPr>
              <a:t>Pokretanje zračnih masa događa se zbog nastojanja da se izjednači tlak zraka</a:t>
            </a:r>
            <a:r>
              <a:rPr lang="hr-HR" sz="2400" b="1" dirty="0" smtClean="0">
                <a:solidFill>
                  <a:schemeClr val="accent1">
                    <a:lumMod val="75000"/>
                  </a:schemeClr>
                </a:solidFill>
              </a:rPr>
              <a:t> na različitim područjima. Neravnoteža tlaka zraka nastaje kao posljedica različite insolacije i različitog zagrijavanja Zemljine površine.</a:t>
            </a:r>
            <a:endParaRPr lang="hr-HR" sz="2400" b="1" dirty="0">
              <a:solidFill>
                <a:schemeClr val="accent1">
                  <a:lumMod val="75000"/>
                </a:schemeClr>
              </a:solidFill>
            </a:endParaRPr>
          </a:p>
        </p:txBody>
      </p:sp>
      <p:sp>
        <p:nvSpPr>
          <p:cNvPr id="12" name="TextBox 11"/>
          <p:cNvSpPr txBox="1"/>
          <p:nvPr/>
        </p:nvSpPr>
        <p:spPr>
          <a:xfrm>
            <a:off x="1292374" y="4295378"/>
            <a:ext cx="6365726" cy="830997"/>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r>
              <a:rPr lang="hr-HR" sz="2400" b="1" dirty="0" smtClean="0">
                <a:solidFill>
                  <a:schemeClr val="accent1">
                    <a:lumMod val="75000"/>
                  </a:schemeClr>
                </a:solidFill>
              </a:rPr>
              <a:t>Atmosferska cirkulacija izuzetno je bitan faktor distribucije onečišćujućih tvari u zraku.</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2348880"/>
            <a:ext cx="8424936" cy="1938992"/>
          </a:xfrm>
          <a:prstGeom prst="rect">
            <a:avLst/>
          </a:prstGeom>
          <a:noFill/>
        </p:spPr>
        <p:txBody>
          <a:bodyPr wrap="square" rtlCol="0">
            <a:spAutoFit/>
          </a:bodyPr>
          <a:lstStyle/>
          <a:p>
            <a:r>
              <a:rPr lang="hr-HR" sz="2400" b="1" dirty="0" smtClean="0">
                <a:solidFill>
                  <a:schemeClr val="accent1">
                    <a:lumMod val="75000"/>
                  </a:schemeClr>
                </a:solidFill>
              </a:rPr>
              <a:t>Strujanje zraka jedno je od osnovnih obilježja atmosfere, a </a:t>
            </a:r>
            <a:r>
              <a:rPr lang="hr-HR" sz="2400" b="1" dirty="0" smtClean="0">
                <a:solidFill>
                  <a:schemeClr val="accent6">
                    <a:lumMod val="75000"/>
                  </a:schemeClr>
                </a:solidFill>
              </a:rPr>
              <a:t>vjetar kao horizontalna komponenta strujanja</a:t>
            </a:r>
            <a:r>
              <a:rPr lang="hr-HR" sz="2400" b="1" dirty="0" smtClean="0">
                <a:solidFill>
                  <a:schemeClr val="accent1">
                    <a:lumMod val="75000"/>
                  </a:schemeClr>
                </a:solidFill>
              </a:rPr>
              <a:t> atmosferskog zraka u odnosu na Zemljinu površinu </a:t>
            </a:r>
            <a:r>
              <a:rPr lang="vi-VN" sz="2400" b="1" dirty="0" smtClean="0">
                <a:solidFill>
                  <a:schemeClr val="accent1">
                    <a:lumMod val="75000"/>
                  </a:schemeClr>
                </a:solidFill>
              </a:rPr>
              <a:t>bitan je element u općoj cirkulaciji atmosfere.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p:txBody>
      </p:sp>
      <p:sp>
        <p:nvSpPr>
          <p:cNvPr id="10" name="TextBox 9"/>
          <p:cNvSpPr txBox="1"/>
          <p:nvPr/>
        </p:nvSpPr>
        <p:spPr>
          <a:xfrm>
            <a:off x="467544" y="1628800"/>
            <a:ext cx="6336704" cy="461665"/>
          </a:xfrm>
          <a:prstGeom prst="rect">
            <a:avLst/>
          </a:prstGeom>
          <a:noFill/>
        </p:spPr>
        <p:txBody>
          <a:bodyPr wrap="square" rtlCol="0">
            <a:spAutoFit/>
          </a:bodyPr>
          <a:lstStyle/>
          <a:p>
            <a:r>
              <a:rPr lang="hr-HR" sz="2400" b="1" dirty="0" smtClean="0">
                <a:solidFill>
                  <a:schemeClr val="accent6">
                    <a:lumMod val="75000"/>
                  </a:schemeClr>
                </a:solidFill>
              </a:rPr>
              <a:t>Atmosferska cirkulacija (vjetar)</a:t>
            </a:r>
            <a:endParaRPr lang="hr-HR" sz="2400" b="1" dirty="0">
              <a:solidFill>
                <a:schemeClr val="accent6">
                  <a:lumMod val="75000"/>
                </a:schemeClr>
              </a:solidFill>
            </a:endParaRPr>
          </a:p>
        </p:txBody>
      </p:sp>
      <p:sp>
        <p:nvSpPr>
          <p:cNvPr id="12" name="TextBox 11"/>
          <p:cNvSpPr txBox="1"/>
          <p:nvPr/>
        </p:nvSpPr>
        <p:spPr>
          <a:xfrm>
            <a:off x="533400" y="4149080"/>
            <a:ext cx="8359080" cy="1938992"/>
          </a:xfrm>
          <a:prstGeom prst="rect">
            <a:avLst/>
          </a:prstGeom>
          <a:noFill/>
        </p:spPr>
        <p:txBody>
          <a:bodyPr wrap="square" rtlCol="0">
            <a:spAutoFit/>
          </a:bodyPr>
          <a:lstStyle/>
          <a:p>
            <a:r>
              <a:rPr lang="vi-VN" sz="2400" b="1" dirty="0" smtClean="0">
                <a:solidFill>
                  <a:schemeClr val="accent1">
                    <a:lumMod val="75000"/>
                  </a:schemeClr>
                </a:solidFill>
              </a:rPr>
              <a:t>Vjetar je vektor i određuju ga </a:t>
            </a:r>
            <a:r>
              <a:rPr lang="vi-VN" sz="2400" b="1" dirty="0" smtClean="0">
                <a:solidFill>
                  <a:schemeClr val="accent6">
                    <a:lumMod val="75000"/>
                  </a:schemeClr>
                </a:solidFill>
              </a:rPr>
              <a:t>smjer</a:t>
            </a:r>
            <a:r>
              <a:rPr lang="vi-VN" sz="2400" b="1" dirty="0" smtClean="0">
                <a:solidFill>
                  <a:schemeClr val="accent1">
                    <a:lumMod val="75000"/>
                  </a:schemeClr>
                </a:solidFill>
              </a:rPr>
              <a:t> i</a:t>
            </a:r>
          </a:p>
          <a:p>
            <a:r>
              <a:rPr lang="hr-HR" sz="2400" b="1" dirty="0" smtClean="0">
                <a:solidFill>
                  <a:schemeClr val="accent6">
                    <a:lumMod val="75000"/>
                  </a:schemeClr>
                </a:solidFill>
              </a:rPr>
              <a:t>brzina</a:t>
            </a:r>
            <a:r>
              <a:rPr lang="hr-HR" sz="2400" b="1" dirty="0" smtClean="0">
                <a:solidFill>
                  <a:schemeClr val="accent1">
                    <a:lumMod val="75000"/>
                  </a:schemeClr>
                </a:solidFill>
              </a:rPr>
              <a:t>, a obilježava se onom stranom svijeta odakle puše:</a:t>
            </a:r>
          </a:p>
          <a:p>
            <a:r>
              <a:rPr lang="hr-HR" sz="2400" b="1" dirty="0" smtClean="0">
                <a:solidFill>
                  <a:schemeClr val="accent1">
                    <a:lumMod val="75000"/>
                  </a:schemeClr>
                </a:solidFill>
              </a:rPr>
              <a:t> </a:t>
            </a:r>
          </a:p>
          <a:p>
            <a:r>
              <a:rPr lang="hr-HR" sz="2400" b="1" dirty="0" smtClean="0">
                <a:solidFill>
                  <a:schemeClr val="accent1">
                    <a:lumMod val="75000"/>
                  </a:schemeClr>
                </a:solidFill>
              </a:rPr>
              <a:t>Sjeverni vjetar uvijek puše sa sjevera u smjeru juga! </a:t>
            </a:r>
          </a:p>
          <a:p>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91344" y="4073252"/>
            <a:ext cx="6552728" cy="508273"/>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0" name="TextBox 9"/>
          <p:cNvSpPr txBox="1"/>
          <p:nvPr/>
        </p:nvSpPr>
        <p:spPr>
          <a:xfrm>
            <a:off x="539552" y="1772816"/>
            <a:ext cx="8208912" cy="1200329"/>
          </a:xfrm>
          <a:prstGeom prst="rect">
            <a:avLst/>
          </a:prstGeom>
          <a:noFill/>
        </p:spPr>
        <p:txBody>
          <a:bodyPr wrap="square" rtlCol="0">
            <a:spAutoFit/>
          </a:bodyPr>
          <a:lstStyle/>
          <a:p>
            <a:r>
              <a:rPr lang="hr-HR" sz="2400" b="1" dirty="0" smtClean="0">
                <a:solidFill>
                  <a:schemeClr val="accent1">
                    <a:lumMod val="75000"/>
                  </a:schemeClr>
                </a:solidFill>
              </a:rPr>
              <a:t>Na vjetar utječe i </a:t>
            </a:r>
            <a:r>
              <a:rPr lang="hr-HR" sz="2400" b="1" dirty="0" smtClean="0">
                <a:solidFill>
                  <a:schemeClr val="accent6">
                    <a:lumMod val="75000"/>
                  </a:schemeClr>
                </a:solidFill>
              </a:rPr>
              <a:t>sila gradijenta tlaka </a:t>
            </a:r>
            <a:r>
              <a:rPr lang="hr-HR" sz="2400" b="1" dirty="0" smtClean="0">
                <a:solidFill>
                  <a:schemeClr val="accent1">
                    <a:lumMod val="75000"/>
                  </a:schemeClr>
                </a:solidFill>
              </a:rPr>
              <a:t>koja nastaje zbog razlike u tlakovima, pa se zbog nastojanja da se te razlike ujednače zrak premješta iz područja višeg u područje nižeg tlaka zraka. </a:t>
            </a:r>
            <a:endParaRPr lang="hr-HR" sz="2400" b="1" dirty="0">
              <a:solidFill>
                <a:schemeClr val="accent1">
                  <a:lumMod val="75000"/>
                </a:schemeClr>
              </a:solidFill>
            </a:endParaRPr>
          </a:p>
        </p:txBody>
      </p:sp>
      <p:sp>
        <p:nvSpPr>
          <p:cNvPr id="12" name="TextBox 11"/>
          <p:cNvSpPr txBox="1"/>
          <p:nvPr/>
        </p:nvSpPr>
        <p:spPr>
          <a:xfrm>
            <a:off x="561975" y="3278882"/>
            <a:ext cx="8387655" cy="1200329"/>
          </a:xfrm>
          <a:prstGeom prst="rect">
            <a:avLst/>
          </a:prstGeom>
          <a:noFill/>
        </p:spPr>
        <p:txBody>
          <a:bodyPr wrap="square" rtlCol="0">
            <a:spAutoFit/>
          </a:bodyPr>
          <a:lstStyle/>
          <a:p>
            <a:r>
              <a:rPr lang="hr-HR" sz="2400" b="1" dirty="0" smtClean="0">
                <a:solidFill>
                  <a:schemeClr val="accent1">
                    <a:lumMod val="75000"/>
                  </a:schemeClr>
                </a:solidFill>
              </a:rPr>
              <a:t>Gradijent tlaka  opisuje se sljedećom jednadžbom:</a:t>
            </a:r>
          </a:p>
          <a:p>
            <a:endParaRPr lang="hr-HR" sz="2400" b="1" dirty="0" smtClean="0">
              <a:solidFill>
                <a:schemeClr val="accent1">
                  <a:lumMod val="75000"/>
                </a:schemeClr>
              </a:solidFill>
            </a:endParaRPr>
          </a:p>
          <a:p>
            <a:r>
              <a:rPr lang="hr-HR" sz="2400" b="1" dirty="0" smtClean="0">
                <a:solidFill>
                  <a:schemeClr val="accent1">
                    <a:lumMod val="75000"/>
                  </a:schemeClr>
                </a:solidFill>
              </a:rPr>
              <a:t>gradijent tlaka = razlika tlakova / udaljenost</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p:cNvPicPr>
            <a:picLocks noChangeAspect="1" noChangeArrowheads="1"/>
          </p:cNvPicPr>
          <p:nvPr/>
        </p:nvPicPr>
        <p:blipFill>
          <a:blip r:embed="rId4" cstate="print"/>
          <a:srcRect/>
          <a:stretch>
            <a:fillRect/>
          </a:stretch>
        </p:blipFill>
        <p:spPr bwMode="auto">
          <a:xfrm>
            <a:off x="2247314" y="3786507"/>
            <a:ext cx="4343564" cy="2616153"/>
          </a:xfrm>
          <a:prstGeom prst="rect">
            <a:avLst/>
          </a:prstGeom>
          <a:noFill/>
          <a:ln w="9525">
            <a:noFill/>
            <a:miter lim="800000"/>
            <a:headEnd/>
            <a:tailEnd/>
          </a:ln>
        </p:spPr>
      </p:pic>
      <p:sp>
        <p:nvSpPr>
          <p:cNvPr id="10" name="Rectangle 9"/>
          <p:cNvSpPr/>
          <p:nvPr/>
        </p:nvSpPr>
        <p:spPr>
          <a:xfrm>
            <a:off x="467544" y="2060848"/>
            <a:ext cx="8424936" cy="1569660"/>
          </a:xfrm>
          <a:prstGeom prst="rect">
            <a:avLst/>
          </a:prstGeom>
        </p:spPr>
        <p:txBody>
          <a:bodyPr wrap="square">
            <a:spAutoFit/>
          </a:bodyPr>
          <a:lstStyle/>
          <a:p>
            <a:r>
              <a:rPr lang="hr-HR" sz="2400" b="1" dirty="0" smtClean="0">
                <a:solidFill>
                  <a:schemeClr val="accent1">
                    <a:lumMod val="75000"/>
                  </a:schemeClr>
                </a:solidFill>
              </a:rPr>
              <a:t>Na shematskom prikazu </a:t>
            </a:r>
            <a:r>
              <a:rPr lang="vi-VN" sz="2400" b="1" dirty="0" smtClean="0">
                <a:solidFill>
                  <a:schemeClr val="accent1">
                    <a:lumMod val="75000"/>
                  </a:schemeClr>
                </a:solidFill>
              </a:rPr>
              <a:t>prikazana je sila gradijenta tlaka između Točke 1 koja se nalazi u</a:t>
            </a:r>
            <a:r>
              <a:rPr lang="hr-HR" sz="2400" b="1" dirty="0" smtClean="0">
                <a:solidFill>
                  <a:schemeClr val="accent1">
                    <a:lumMod val="75000"/>
                  </a:schemeClr>
                </a:solidFill>
              </a:rPr>
              <a:t> području višeg tlaka (1020 mb) i Točke 2 u području nižeg tlaka (1016 mb). Udaljenost </a:t>
            </a:r>
            <a:r>
              <a:rPr lang="pl-PL" sz="2400" b="1" dirty="0" smtClean="0">
                <a:solidFill>
                  <a:schemeClr val="accent1">
                    <a:lumMod val="75000"/>
                  </a:schemeClr>
                </a:solidFill>
              </a:rPr>
              <a:t>između točaka jest 100 km, a gradijent tlaka iznosi 4 mb na 100 km.</a:t>
            </a:r>
            <a:endParaRPr lang="hr-HR" sz="2400" b="1" dirty="0">
              <a:solidFill>
                <a:schemeClr val="accent1">
                  <a:lumMod val="75000"/>
                </a:schemeClr>
              </a:solidFill>
            </a:endParaRPr>
          </a:p>
        </p:txBody>
      </p:sp>
      <p:sp>
        <p:nvSpPr>
          <p:cNvPr id="12" name="TextBox 11"/>
          <p:cNvSpPr txBox="1"/>
          <p:nvPr/>
        </p:nvSpPr>
        <p:spPr>
          <a:xfrm>
            <a:off x="467544" y="1556792"/>
            <a:ext cx="2160240" cy="461665"/>
          </a:xfrm>
          <a:prstGeom prst="rect">
            <a:avLst/>
          </a:prstGeom>
          <a:noFill/>
        </p:spPr>
        <p:txBody>
          <a:bodyPr wrap="square" rtlCol="0">
            <a:spAutoFit/>
          </a:bodyPr>
          <a:lstStyle/>
          <a:p>
            <a:r>
              <a:rPr lang="hr-HR" sz="2400" b="1" dirty="0" smtClean="0">
                <a:solidFill>
                  <a:schemeClr val="accent6">
                    <a:lumMod val="75000"/>
                  </a:schemeClr>
                </a:solidFill>
              </a:rPr>
              <a:t>Primjer:</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67544" y="1628800"/>
            <a:ext cx="8568952" cy="2308324"/>
          </a:xfrm>
          <a:prstGeom prst="rect">
            <a:avLst/>
          </a:prstGeom>
          <a:noFill/>
        </p:spPr>
        <p:txBody>
          <a:bodyPr wrap="square" rtlCol="0">
            <a:spAutoFit/>
          </a:bodyPr>
          <a:lstStyle/>
          <a:p>
            <a:r>
              <a:rPr lang="pl-PL" sz="2400" b="1" dirty="0" smtClean="0">
                <a:solidFill>
                  <a:schemeClr val="accent1">
                    <a:lumMod val="75000"/>
                  </a:schemeClr>
                </a:solidFill>
              </a:rPr>
              <a:t>Ukoliko je razlika tlaka na maloj horizontalnoj udaljenosti velika, a izobare na </a:t>
            </a:r>
            <a:r>
              <a:rPr lang="hr-HR" sz="2400" b="1" dirty="0" smtClean="0">
                <a:solidFill>
                  <a:schemeClr val="accent1">
                    <a:lumMod val="75000"/>
                  </a:schemeClr>
                </a:solidFill>
              </a:rPr>
              <a:t>vremenskim kartama “zgusnute”, nastat će velika sila gradijenta tlaka i jak vjetar.</a:t>
            </a:r>
          </a:p>
          <a:p>
            <a:endParaRPr lang="hr-HR" sz="2400" b="1" dirty="0" smtClean="0">
              <a:solidFill>
                <a:schemeClr val="accent1">
                  <a:lumMod val="75000"/>
                </a:schemeClr>
              </a:solidFill>
            </a:endParaRPr>
          </a:p>
          <a:p>
            <a:r>
              <a:rPr lang="hr-HR" sz="2400" b="1" dirty="0" smtClean="0">
                <a:solidFill>
                  <a:schemeClr val="accent1">
                    <a:lumMod val="75000"/>
                  </a:schemeClr>
                </a:solidFill>
              </a:rPr>
              <a:t>U suprotnom, ukoliko su izobare razmaknute, gradijent tlaka je mali, a vjetar slab.</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4427984" y="3632642"/>
            <a:ext cx="3163441" cy="2833916"/>
          </a:xfrm>
          <a:prstGeom prst="rect">
            <a:avLst/>
          </a:prstGeom>
          <a:noFill/>
          <a:ln w="9525">
            <a:noFill/>
            <a:miter lim="800000"/>
            <a:headEnd/>
            <a:tailEnd/>
          </a:ln>
        </p:spPr>
      </p:pic>
      <p:sp>
        <p:nvSpPr>
          <p:cNvPr id="13" name="Oval 12"/>
          <p:cNvSpPr/>
          <p:nvPr/>
        </p:nvSpPr>
        <p:spPr>
          <a:xfrm>
            <a:off x="5306938" y="5954613"/>
            <a:ext cx="1265376" cy="61679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4" name="Oval 13"/>
          <p:cNvSpPr/>
          <p:nvPr/>
        </p:nvSpPr>
        <p:spPr>
          <a:xfrm rot="19849791">
            <a:off x="5033546" y="4781685"/>
            <a:ext cx="1265376" cy="616798"/>
          </a:xfrm>
          <a:prstGeom prst="ellipse">
            <a:avLst/>
          </a:prstGeom>
          <a:noFill/>
          <a:ln w="57150">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cxnSp>
        <p:nvCxnSpPr>
          <p:cNvPr id="15" name="Straight Arrow Connector 14"/>
          <p:cNvCxnSpPr>
            <a:stCxn id="14" idx="1"/>
          </p:cNvCxnSpPr>
          <p:nvPr/>
        </p:nvCxnSpPr>
        <p:spPr>
          <a:xfrm flipH="1" flipV="1">
            <a:off x="3995937" y="4797153"/>
            <a:ext cx="1173368" cy="320571"/>
          </a:xfrm>
          <a:prstGeom prst="straightConnector1">
            <a:avLst/>
          </a:prstGeom>
          <a:ln w="5715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943350" y="6057900"/>
            <a:ext cx="1382638" cy="22416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70795" y="4653136"/>
            <a:ext cx="1708258" cy="369332"/>
          </a:xfrm>
          <a:prstGeom prst="rect">
            <a:avLst/>
          </a:prstGeom>
          <a:solidFill>
            <a:srgbClr val="99CC00"/>
          </a:solidFill>
          <a:scene3d>
            <a:camera prst="orthographicFront"/>
            <a:lightRig rig="threePt" dir="t"/>
          </a:scene3d>
          <a:sp3d>
            <a:bevelT w="114300" prst="artDeco"/>
          </a:sp3d>
        </p:spPr>
        <p:txBody>
          <a:bodyPr wrap="square" rtlCol="0">
            <a:spAutoFit/>
          </a:bodyPr>
          <a:lstStyle/>
          <a:p>
            <a:pPr algn="ctr"/>
            <a:r>
              <a:rPr lang="hr-HR" b="1" dirty="0" smtClean="0">
                <a:solidFill>
                  <a:schemeClr val="accent1">
                    <a:lumMod val="75000"/>
                  </a:schemeClr>
                </a:solidFill>
              </a:rPr>
              <a:t>SLAB VJETAR</a:t>
            </a:r>
            <a:endParaRPr lang="hr-HR" b="1" dirty="0">
              <a:solidFill>
                <a:schemeClr val="accent1">
                  <a:lumMod val="75000"/>
                </a:schemeClr>
              </a:solidFill>
            </a:endParaRPr>
          </a:p>
        </p:txBody>
      </p:sp>
      <p:sp>
        <p:nvSpPr>
          <p:cNvPr id="18" name="TextBox 17"/>
          <p:cNvSpPr txBox="1"/>
          <p:nvPr/>
        </p:nvSpPr>
        <p:spPr>
          <a:xfrm>
            <a:off x="2261270" y="5865837"/>
            <a:ext cx="1708258" cy="369332"/>
          </a:xfrm>
          <a:prstGeom prst="rect">
            <a:avLst/>
          </a:prstGeom>
          <a:solidFill>
            <a:srgbClr val="FF0000"/>
          </a:solidFill>
          <a:scene3d>
            <a:camera prst="orthographicFront"/>
            <a:lightRig rig="threePt" dir="t"/>
          </a:scene3d>
          <a:sp3d>
            <a:bevelT w="114300" prst="artDeco"/>
          </a:sp3d>
        </p:spPr>
        <p:txBody>
          <a:bodyPr wrap="square" rtlCol="0">
            <a:spAutoFit/>
          </a:bodyPr>
          <a:lstStyle/>
          <a:p>
            <a:pPr algn="ctr"/>
            <a:r>
              <a:rPr lang="hr-HR" b="1" dirty="0" smtClean="0">
                <a:solidFill>
                  <a:schemeClr val="accent1">
                    <a:lumMod val="75000"/>
                  </a:schemeClr>
                </a:solidFill>
              </a:rPr>
              <a:t>JAK VJETAR</a:t>
            </a:r>
            <a:endParaRPr lang="hr-HR"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628800"/>
            <a:ext cx="4464496" cy="461665"/>
          </a:xfrm>
          <a:prstGeom prst="rect">
            <a:avLst/>
          </a:prstGeom>
          <a:noFill/>
        </p:spPr>
        <p:txBody>
          <a:bodyPr wrap="square" rtlCol="0">
            <a:spAutoFit/>
          </a:bodyPr>
          <a:lstStyle/>
          <a:p>
            <a:r>
              <a:rPr lang="hr-HR" sz="2400" b="1" dirty="0" smtClean="0">
                <a:solidFill>
                  <a:schemeClr val="accent6">
                    <a:lumMod val="75000"/>
                  </a:schemeClr>
                </a:solidFill>
              </a:rPr>
              <a:t>Sustavi lokalnih vjetrova</a:t>
            </a:r>
            <a:endParaRPr lang="hr-HR" sz="2400" b="1" dirty="0">
              <a:solidFill>
                <a:schemeClr val="accent6">
                  <a:lumMod val="75000"/>
                </a:schemeClr>
              </a:solidFill>
            </a:endParaRPr>
          </a:p>
        </p:txBody>
      </p:sp>
      <p:sp>
        <p:nvSpPr>
          <p:cNvPr id="10" name="TextBox 9"/>
          <p:cNvSpPr txBox="1"/>
          <p:nvPr/>
        </p:nvSpPr>
        <p:spPr>
          <a:xfrm>
            <a:off x="539552" y="2420888"/>
            <a:ext cx="8208912" cy="2677656"/>
          </a:xfrm>
          <a:prstGeom prst="rect">
            <a:avLst/>
          </a:prstGeom>
          <a:noFill/>
        </p:spPr>
        <p:txBody>
          <a:bodyPr wrap="square" rtlCol="0">
            <a:spAutoFit/>
          </a:bodyPr>
          <a:lstStyle/>
          <a:p>
            <a:r>
              <a:rPr lang="hr-HR" sz="2400" b="1" dirty="0" smtClean="0">
                <a:solidFill>
                  <a:schemeClr val="accent1">
                    <a:lumMod val="75000"/>
                  </a:schemeClr>
                </a:solidFill>
              </a:rPr>
              <a:t>Fizikalne karakteristike Zemljine površine pod zajedničkim nazivom topografski elementi uzrokuju </a:t>
            </a:r>
            <a:r>
              <a:rPr lang="hr-HR" sz="2400" b="1" dirty="0" smtClean="0">
                <a:solidFill>
                  <a:schemeClr val="accent6">
                    <a:lumMod val="75000"/>
                  </a:schemeClr>
                </a:solidFill>
              </a:rPr>
              <a:t>termalnu</a:t>
            </a:r>
            <a:r>
              <a:rPr lang="hr-HR" sz="2400" b="1" dirty="0" smtClean="0">
                <a:solidFill>
                  <a:schemeClr val="accent1">
                    <a:lumMod val="75000"/>
                  </a:schemeClr>
                </a:solidFill>
              </a:rPr>
              <a:t> i </a:t>
            </a:r>
            <a:r>
              <a:rPr lang="hr-HR" sz="2400" b="1" dirty="0" smtClean="0">
                <a:solidFill>
                  <a:schemeClr val="accent6">
                    <a:lumMod val="75000"/>
                  </a:schemeClr>
                </a:solidFill>
              </a:rPr>
              <a:t>mehaničku</a:t>
            </a:r>
            <a:r>
              <a:rPr lang="hr-HR" sz="2400" b="1" dirty="0" smtClean="0">
                <a:solidFill>
                  <a:schemeClr val="accent1">
                    <a:lumMod val="75000"/>
                  </a:schemeClr>
                </a:solidFill>
              </a:rPr>
              <a:t> cirkulaciju zraka. </a:t>
            </a:r>
          </a:p>
          <a:p>
            <a:endParaRPr lang="hr-HR" sz="2400" b="1" dirty="0" smtClean="0">
              <a:solidFill>
                <a:schemeClr val="accent1">
                  <a:lumMod val="75000"/>
                </a:schemeClr>
              </a:solidFill>
            </a:endParaRPr>
          </a:p>
          <a:p>
            <a:r>
              <a:rPr lang="hr-HR" sz="2400" b="1" dirty="0" smtClean="0">
                <a:solidFill>
                  <a:schemeClr val="accent6">
                    <a:lumMod val="75000"/>
                  </a:schemeClr>
                </a:solidFill>
              </a:rPr>
              <a:t>Termalna cirkulacija posljedica je različitog zagrijavanja površine do čega dolazi zbog toga što različite vrste površina različito apsorbiraju i različito otpuštaju toplinu u zrak pri tlu.</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484784"/>
            <a:ext cx="6984776" cy="461665"/>
          </a:xfrm>
          <a:prstGeom prst="rect">
            <a:avLst/>
          </a:prstGeom>
          <a:noFill/>
        </p:spPr>
        <p:txBody>
          <a:bodyPr wrap="square" rtlCol="0">
            <a:spAutoFit/>
          </a:bodyPr>
          <a:lstStyle/>
          <a:p>
            <a:r>
              <a:rPr lang="hr-HR" sz="2400" b="1" dirty="0" smtClean="0">
                <a:solidFill>
                  <a:schemeClr val="accent6">
                    <a:lumMod val="75000"/>
                  </a:schemeClr>
                </a:solidFill>
              </a:rPr>
              <a:t>Princip nastanka termalne cirkulacije</a:t>
            </a:r>
            <a:endParaRPr lang="hr-HR" sz="2400" b="1" dirty="0">
              <a:solidFill>
                <a:schemeClr val="accent6">
                  <a:lumMod val="75000"/>
                </a:schemeClr>
              </a:solidFill>
            </a:endParaRPr>
          </a:p>
        </p:txBody>
      </p:sp>
      <p:pic>
        <p:nvPicPr>
          <p:cNvPr id="10" name="Picture 2"/>
          <p:cNvPicPr>
            <a:picLocks noChangeAspect="1" noChangeArrowheads="1"/>
          </p:cNvPicPr>
          <p:nvPr/>
        </p:nvPicPr>
        <p:blipFill>
          <a:blip r:embed="rId4" cstate="print"/>
          <a:srcRect/>
          <a:stretch>
            <a:fillRect/>
          </a:stretch>
        </p:blipFill>
        <p:spPr bwMode="auto">
          <a:xfrm>
            <a:off x="2195736" y="2204864"/>
            <a:ext cx="4680520" cy="2554963"/>
          </a:xfrm>
          <a:prstGeom prst="rect">
            <a:avLst/>
          </a:prstGeom>
          <a:noFill/>
          <a:ln w="9525">
            <a:noFill/>
            <a:miter lim="800000"/>
            <a:headEnd/>
            <a:tailEnd/>
          </a:ln>
        </p:spPr>
      </p:pic>
      <p:sp>
        <p:nvSpPr>
          <p:cNvPr id="12" name="TextBox 11"/>
          <p:cNvSpPr txBox="1"/>
          <p:nvPr/>
        </p:nvSpPr>
        <p:spPr>
          <a:xfrm>
            <a:off x="251520" y="4787627"/>
            <a:ext cx="8892480" cy="1569660"/>
          </a:xfrm>
          <a:prstGeom prst="rect">
            <a:avLst/>
          </a:prstGeom>
          <a:noFill/>
        </p:spPr>
        <p:txBody>
          <a:bodyPr wrap="square" rtlCol="0">
            <a:spAutoFit/>
          </a:bodyPr>
          <a:lstStyle/>
          <a:p>
            <a:r>
              <a:rPr lang="hr-HR" sz="2400" b="1" dirty="0" smtClean="0">
                <a:solidFill>
                  <a:schemeClr val="accent1">
                    <a:lumMod val="75000"/>
                  </a:schemeClr>
                </a:solidFill>
              </a:rPr>
              <a:t>Na ovoj slici prikazana je situacija u kojoj nema gradijenta temperature ni tlaka, pa prema tome nema ni pojave vjetra. Atmosferski tlak smanjuje se jedino </a:t>
            </a:r>
            <a:r>
              <a:rPr lang="pl-PL" sz="2400" b="1" dirty="0" smtClean="0">
                <a:solidFill>
                  <a:schemeClr val="accent1">
                    <a:lumMod val="75000"/>
                  </a:schemeClr>
                </a:solidFill>
              </a:rPr>
              <a:t>s visinom i prikazan je izobarama (1000 do 980 mb).</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3"/>
          <p:cNvPicPr>
            <a:picLocks noChangeAspect="1" noChangeArrowheads="1"/>
          </p:cNvPicPr>
          <p:nvPr/>
        </p:nvPicPr>
        <p:blipFill>
          <a:blip r:embed="rId4" cstate="print"/>
          <a:srcRect/>
          <a:stretch>
            <a:fillRect/>
          </a:stretch>
        </p:blipFill>
        <p:spPr bwMode="auto">
          <a:xfrm>
            <a:off x="2169766" y="1988840"/>
            <a:ext cx="4503452" cy="2520280"/>
          </a:xfrm>
          <a:prstGeom prst="rect">
            <a:avLst/>
          </a:prstGeom>
          <a:noFill/>
          <a:ln w="9525">
            <a:noFill/>
            <a:miter lim="800000"/>
            <a:headEnd/>
            <a:tailEnd/>
          </a:ln>
        </p:spPr>
      </p:pic>
      <p:sp>
        <p:nvSpPr>
          <p:cNvPr id="10" name="TextBox 9"/>
          <p:cNvSpPr txBox="1"/>
          <p:nvPr/>
        </p:nvSpPr>
        <p:spPr>
          <a:xfrm>
            <a:off x="179512" y="4509120"/>
            <a:ext cx="8856984" cy="1938992"/>
          </a:xfrm>
          <a:prstGeom prst="rect">
            <a:avLst/>
          </a:prstGeom>
          <a:noFill/>
        </p:spPr>
        <p:txBody>
          <a:bodyPr wrap="square" rtlCol="0">
            <a:spAutoFit/>
          </a:bodyPr>
          <a:lstStyle/>
          <a:p>
            <a:r>
              <a:rPr lang="hr-HR" sz="2400" b="1" dirty="0" smtClean="0">
                <a:solidFill>
                  <a:schemeClr val="accent1">
                    <a:lumMod val="75000"/>
                  </a:schemeClr>
                </a:solidFill>
              </a:rPr>
              <a:t>Na desnoj strani vidljivo je zagrijavanje tla koje prenosi toplinu na zrak iznad </a:t>
            </a:r>
            <a:r>
              <a:rPr lang="vi-VN" sz="2400" b="1" dirty="0" smtClean="0">
                <a:solidFill>
                  <a:schemeClr val="accent1">
                    <a:lumMod val="75000"/>
                  </a:schemeClr>
                </a:solidFill>
              </a:rPr>
              <a:t>tog područja. Topli se zrak podiže te se razmak između izobara povećava. U</a:t>
            </a:r>
            <a:r>
              <a:rPr lang="hr-HR" sz="2400" b="1" dirty="0" smtClean="0">
                <a:solidFill>
                  <a:schemeClr val="accent1">
                    <a:lumMod val="75000"/>
                  </a:schemeClr>
                </a:solidFill>
              </a:rPr>
              <a:t> gornjim dijelovima atmosfere pojavljuje se gradijent tlaka i zrak se počinje kretati ulijevo, prema području nižeg tlaka.</a:t>
            </a:r>
            <a:endParaRPr lang="hr-HR" sz="2400" b="1" dirty="0">
              <a:solidFill>
                <a:schemeClr val="accent1">
                  <a:lumMod val="75000"/>
                </a:schemeClr>
              </a:solidFill>
            </a:endParaRPr>
          </a:p>
        </p:txBody>
      </p:sp>
      <p:sp>
        <p:nvSpPr>
          <p:cNvPr id="12" name="TextBox 11"/>
          <p:cNvSpPr txBox="1"/>
          <p:nvPr/>
        </p:nvSpPr>
        <p:spPr>
          <a:xfrm>
            <a:off x="467544" y="1484784"/>
            <a:ext cx="6984776" cy="461665"/>
          </a:xfrm>
          <a:prstGeom prst="rect">
            <a:avLst/>
          </a:prstGeom>
          <a:noFill/>
        </p:spPr>
        <p:txBody>
          <a:bodyPr wrap="square" rtlCol="0">
            <a:spAutoFit/>
          </a:bodyPr>
          <a:lstStyle/>
          <a:p>
            <a:r>
              <a:rPr lang="hr-HR" sz="2400" b="1" dirty="0" smtClean="0">
                <a:solidFill>
                  <a:schemeClr val="accent6">
                    <a:lumMod val="75000"/>
                  </a:schemeClr>
                </a:solidFill>
              </a:rPr>
              <a:t>Princip nastanka termalne cirkulacije (nastavak)</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107504" y="4509120"/>
            <a:ext cx="9036496" cy="1938992"/>
          </a:xfrm>
          <a:prstGeom prst="rect">
            <a:avLst/>
          </a:prstGeom>
          <a:noFill/>
        </p:spPr>
        <p:txBody>
          <a:bodyPr wrap="square" rtlCol="0">
            <a:spAutoFit/>
          </a:bodyPr>
          <a:lstStyle/>
          <a:p>
            <a:r>
              <a:rPr lang="hr-HR" sz="2400" b="1" dirty="0" smtClean="0">
                <a:solidFill>
                  <a:schemeClr val="accent1">
                    <a:lumMod val="75000"/>
                  </a:schemeClr>
                </a:solidFill>
              </a:rPr>
              <a:t>Na ovoj slici vidljiva je potpuna cirkulacija zraka. U trenutku kada topli zrak stigne iznad oblaka, hladi se i ponire. Sada se ispod oblaka stvara viši tlak zraka koji zrak pokreće udesno zbog sile gradijenta tlaka. Takva cirkulacija pokrenuta je nejednakim zagrijavanjem površine Zemlje.</a:t>
            </a:r>
            <a:endParaRPr lang="hr-HR" sz="2400" b="1" dirty="0">
              <a:solidFill>
                <a:schemeClr val="accent1">
                  <a:lumMod val="75000"/>
                </a:schemeClr>
              </a:solidFill>
            </a:endParaRPr>
          </a:p>
        </p:txBody>
      </p:sp>
      <p:pic>
        <p:nvPicPr>
          <p:cNvPr id="10" name="Picture 4"/>
          <p:cNvPicPr>
            <a:picLocks noChangeAspect="1" noChangeArrowheads="1"/>
          </p:cNvPicPr>
          <p:nvPr/>
        </p:nvPicPr>
        <p:blipFill>
          <a:blip r:embed="rId4" cstate="print"/>
          <a:srcRect/>
          <a:stretch>
            <a:fillRect/>
          </a:stretch>
        </p:blipFill>
        <p:spPr bwMode="auto">
          <a:xfrm>
            <a:off x="2267744" y="2132856"/>
            <a:ext cx="4327505" cy="2376264"/>
          </a:xfrm>
          <a:prstGeom prst="rect">
            <a:avLst/>
          </a:prstGeom>
          <a:noFill/>
          <a:ln w="9525">
            <a:noFill/>
            <a:miter lim="800000"/>
            <a:headEnd/>
            <a:tailEnd/>
          </a:ln>
        </p:spPr>
      </p:pic>
      <p:sp>
        <p:nvSpPr>
          <p:cNvPr id="12" name="TextBox 11"/>
          <p:cNvSpPr txBox="1"/>
          <p:nvPr/>
        </p:nvSpPr>
        <p:spPr>
          <a:xfrm>
            <a:off x="467544" y="1484784"/>
            <a:ext cx="6984776" cy="461665"/>
          </a:xfrm>
          <a:prstGeom prst="rect">
            <a:avLst/>
          </a:prstGeom>
          <a:noFill/>
        </p:spPr>
        <p:txBody>
          <a:bodyPr wrap="square" rtlCol="0">
            <a:spAutoFit/>
          </a:bodyPr>
          <a:lstStyle/>
          <a:p>
            <a:r>
              <a:rPr lang="hr-HR" sz="2400" b="1" dirty="0" smtClean="0">
                <a:solidFill>
                  <a:schemeClr val="accent6">
                    <a:lumMod val="75000"/>
                  </a:schemeClr>
                </a:solidFill>
              </a:rPr>
              <a:t>Princip nastanka termalne cirkulacije (nastavak)</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TEMA 1: Onečišćenje atmosfere</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sp>
        <p:nvSpPr>
          <p:cNvPr id="17" name="Title 1"/>
          <p:cNvSpPr>
            <a:spLocks/>
          </p:cNvSpPr>
          <p:nvPr/>
        </p:nvSpPr>
        <p:spPr bwMode="auto">
          <a:xfrm>
            <a:off x="457200" y="473471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hr-HR" b="1" dirty="0">
                <a:solidFill>
                  <a:schemeClr val="tx1">
                    <a:lumMod val="65000"/>
                    <a:lumOff val="35000"/>
                  </a:schemeClr>
                </a:solidFill>
                <a:effectLst>
                  <a:glow>
                    <a:srgbClr val="7F7F7F">
                      <a:alpha val="20000"/>
                    </a:srgbClr>
                  </a:glow>
                </a:effectLst>
              </a:rPr>
              <a:t>Bojan Abramović dipl. ing. stroj.</a:t>
            </a:r>
          </a:p>
          <a:p>
            <a:pPr algn="ctr"/>
            <a:r>
              <a:rPr lang="hr-HR" b="1" dirty="0">
                <a:solidFill>
                  <a:schemeClr val="tx1">
                    <a:lumMod val="65000"/>
                    <a:lumOff val="35000"/>
                  </a:schemeClr>
                </a:solidFill>
                <a:effectLst>
                  <a:glow>
                    <a:srgbClr val="7F7F7F">
                      <a:alpha val="20000"/>
                    </a:srgbClr>
                  </a:glow>
                </a:effectLst>
              </a:rPr>
              <a:t>Predrag </a:t>
            </a:r>
            <a:r>
              <a:rPr lang="hr-HR" b="1" dirty="0" err="1">
                <a:solidFill>
                  <a:schemeClr val="tx1">
                    <a:lumMod val="65000"/>
                    <a:lumOff val="35000"/>
                  </a:schemeClr>
                </a:solidFill>
                <a:effectLst>
                  <a:glow>
                    <a:srgbClr val="7F7F7F">
                      <a:alpha val="20000"/>
                    </a:srgbClr>
                  </a:glow>
                </a:effectLst>
              </a:rPr>
              <a:t>Hercog</a:t>
            </a:r>
            <a:r>
              <a:rPr lang="hr-HR" b="1" dirty="0">
                <a:solidFill>
                  <a:schemeClr val="tx1">
                    <a:lumMod val="65000"/>
                    <a:lumOff val="35000"/>
                  </a:schemeClr>
                </a:solidFill>
                <a:effectLst>
                  <a:glow>
                    <a:srgbClr val="7F7F7F">
                      <a:alpha val="20000"/>
                    </a:srgbClr>
                  </a:glow>
                </a:effectLst>
              </a:rPr>
              <a:t>, dipl. inž. medicinske biokemije</a:t>
            </a: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2887613" y="3918198"/>
            <a:ext cx="2592288" cy="1800200"/>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Rectangle 9"/>
          <p:cNvSpPr/>
          <p:nvPr/>
        </p:nvSpPr>
        <p:spPr>
          <a:xfrm>
            <a:off x="467544" y="2132856"/>
            <a:ext cx="8424936" cy="3416320"/>
          </a:xfrm>
          <a:prstGeom prst="rect">
            <a:avLst/>
          </a:prstGeom>
        </p:spPr>
        <p:txBody>
          <a:bodyPr wrap="square">
            <a:spAutoFit/>
          </a:bodyPr>
          <a:lstStyle/>
          <a:p>
            <a:r>
              <a:rPr lang="hr-HR" sz="2400" b="1" dirty="0" smtClean="0">
                <a:solidFill>
                  <a:schemeClr val="accent1">
                    <a:lumMod val="75000"/>
                  </a:schemeClr>
                </a:solidFill>
              </a:rPr>
              <a:t>Mehanička cirkulacija nastaje zbog puhanja vjetrova iznad topografskih elemenata različitih oblika i visina. Postoje četiri topografske kategorije koje imaju najveći</a:t>
            </a:r>
          </a:p>
          <a:p>
            <a:r>
              <a:rPr lang="hr-HR" sz="2400" b="1" dirty="0" smtClean="0">
                <a:solidFill>
                  <a:schemeClr val="accent1">
                    <a:lumMod val="75000"/>
                  </a:schemeClr>
                </a:solidFill>
              </a:rPr>
              <a:t>utjecaj na termalnu i mehaničku cirkulaciju: </a:t>
            </a:r>
          </a:p>
          <a:p>
            <a:endParaRPr lang="hr-HR" sz="2400" b="1" dirty="0" smtClean="0">
              <a:solidFill>
                <a:schemeClr val="accent1">
                  <a:lumMod val="75000"/>
                </a:schemeClr>
              </a:solidFill>
            </a:endParaRPr>
          </a:p>
          <a:p>
            <a:r>
              <a:rPr lang="hr-HR" sz="2400" b="1" dirty="0" smtClean="0">
                <a:solidFill>
                  <a:schemeClr val="accent1">
                    <a:lumMod val="75000"/>
                  </a:schemeClr>
                </a:solidFill>
                <a:effectLst>
                  <a:outerShdw blurRad="38100" dist="38100" dir="2700000" algn="tl">
                    <a:srgbClr val="000000">
                      <a:alpha val="43137"/>
                    </a:srgbClr>
                  </a:outerShdw>
                </a:effectLst>
              </a:rPr>
              <a:t>                                            </a:t>
            </a:r>
            <a:r>
              <a:rPr lang="hr-HR" sz="2400" b="1" dirty="0" smtClean="0">
                <a:solidFill>
                  <a:schemeClr val="accent1">
                    <a:lumMod val="75000"/>
                  </a:schemeClr>
                </a:solidFill>
              </a:rPr>
              <a:t>ravnica</a:t>
            </a:r>
          </a:p>
          <a:p>
            <a:r>
              <a:rPr lang="hr-HR" sz="2400" b="1" dirty="0" smtClean="0">
                <a:solidFill>
                  <a:schemeClr val="accent1">
                    <a:lumMod val="75000"/>
                  </a:schemeClr>
                </a:solidFill>
              </a:rPr>
              <a:t>                                       planina/dolina </a:t>
            </a:r>
          </a:p>
          <a:p>
            <a:r>
              <a:rPr lang="hr-HR" sz="2400" b="1" dirty="0" smtClean="0">
                <a:solidFill>
                  <a:schemeClr val="accent1">
                    <a:lumMod val="75000"/>
                  </a:schemeClr>
                </a:solidFill>
              </a:rPr>
              <a:t>                                        kopno/more</a:t>
            </a:r>
          </a:p>
          <a:p>
            <a:r>
              <a:rPr lang="hr-HR" sz="2400" b="1" dirty="0" smtClean="0">
                <a:solidFill>
                  <a:schemeClr val="accent1">
                    <a:lumMod val="75000"/>
                  </a:schemeClr>
                </a:solidFill>
              </a:rPr>
              <a:t>                                     urbano područje</a:t>
            </a:r>
            <a:endParaRPr lang="hr-HR" sz="2400" b="1" dirty="0">
              <a:solidFill>
                <a:schemeClr val="accent1">
                  <a:lumMod val="75000"/>
                </a:schemeClr>
              </a:solidFill>
            </a:endParaRPr>
          </a:p>
        </p:txBody>
      </p:sp>
      <p:sp>
        <p:nvSpPr>
          <p:cNvPr id="12" name="TextBox 11"/>
          <p:cNvSpPr txBox="1"/>
          <p:nvPr/>
        </p:nvSpPr>
        <p:spPr>
          <a:xfrm>
            <a:off x="467544" y="1484784"/>
            <a:ext cx="6984776" cy="461665"/>
          </a:xfrm>
          <a:prstGeom prst="rect">
            <a:avLst/>
          </a:prstGeom>
          <a:noFill/>
        </p:spPr>
        <p:txBody>
          <a:bodyPr wrap="square" rtlCol="0">
            <a:spAutoFit/>
          </a:bodyPr>
          <a:lstStyle/>
          <a:p>
            <a:r>
              <a:rPr lang="hr-HR" sz="2400" b="1" dirty="0" smtClean="0">
                <a:solidFill>
                  <a:schemeClr val="accent6">
                    <a:lumMod val="75000"/>
                  </a:schemeClr>
                </a:solidFill>
              </a:rPr>
              <a:t>Princip nastanka mehaničke cirkulacije</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39552" y="1556792"/>
            <a:ext cx="3384376" cy="461665"/>
          </a:xfrm>
          <a:prstGeom prst="rect">
            <a:avLst/>
          </a:prstGeom>
          <a:noFill/>
        </p:spPr>
        <p:txBody>
          <a:bodyPr wrap="square" rtlCol="0">
            <a:spAutoFit/>
          </a:bodyPr>
          <a:lstStyle/>
          <a:p>
            <a:r>
              <a:rPr lang="hr-HR" sz="2400" b="1" dirty="0" smtClean="0">
                <a:solidFill>
                  <a:schemeClr val="accent6">
                    <a:lumMod val="75000"/>
                  </a:schemeClr>
                </a:solidFill>
              </a:rPr>
              <a:t>Ravnica</a:t>
            </a:r>
            <a:endParaRPr lang="hr-HR" sz="2400" b="1" dirty="0">
              <a:solidFill>
                <a:schemeClr val="accent6">
                  <a:lumMod val="75000"/>
                </a:schemeClr>
              </a:solidFill>
            </a:endParaRPr>
          </a:p>
        </p:txBody>
      </p:sp>
      <p:sp>
        <p:nvSpPr>
          <p:cNvPr id="10" name="TextBox 9"/>
          <p:cNvSpPr txBox="1"/>
          <p:nvPr/>
        </p:nvSpPr>
        <p:spPr>
          <a:xfrm>
            <a:off x="251520" y="2276872"/>
            <a:ext cx="8712968" cy="1200329"/>
          </a:xfrm>
          <a:prstGeom prst="rect">
            <a:avLst/>
          </a:prstGeom>
          <a:noFill/>
        </p:spPr>
        <p:txBody>
          <a:bodyPr wrap="square" rtlCol="0">
            <a:spAutoFit/>
          </a:bodyPr>
          <a:lstStyle/>
          <a:p>
            <a:r>
              <a:rPr lang="hr-HR" sz="2400" b="1" dirty="0" smtClean="0">
                <a:solidFill>
                  <a:schemeClr val="accent1">
                    <a:lumMod val="75000"/>
                  </a:schemeClr>
                </a:solidFill>
              </a:rPr>
              <a:t>Ravnica je tipičan teren iznad kojega mehanička cirkulacija zraka ovisi o količini prirodnih ili ljudskom rukom stvorenih neravnina zbog utjecaja trenja. </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107504" y="3542479"/>
            <a:ext cx="4464496" cy="3193581"/>
          </a:xfrm>
          <a:prstGeom prst="rect">
            <a:avLst/>
          </a:prstGeom>
          <a:noFill/>
          <a:ln w="9525">
            <a:noFill/>
            <a:miter lim="800000"/>
            <a:headEnd/>
            <a:tailEnd/>
          </a:ln>
        </p:spPr>
      </p:pic>
      <p:sp>
        <p:nvSpPr>
          <p:cNvPr id="13" name="TextBox 12"/>
          <p:cNvSpPr txBox="1"/>
          <p:nvPr/>
        </p:nvSpPr>
        <p:spPr>
          <a:xfrm>
            <a:off x="4644008" y="3668638"/>
            <a:ext cx="4320480" cy="1938992"/>
          </a:xfrm>
          <a:prstGeom prst="rect">
            <a:avLst/>
          </a:prstGeom>
          <a:noFill/>
        </p:spPr>
        <p:txBody>
          <a:bodyPr wrap="square" rtlCol="0">
            <a:spAutoFit/>
          </a:bodyPr>
          <a:lstStyle/>
          <a:p>
            <a:r>
              <a:rPr lang="hr-HR" sz="2000" b="1" dirty="0" smtClean="0">
                <a:solidFill>
                  <a:schemeClr val="accent1">
                    <a:lumMod val="75000"/>
                  </a:schemeClr>
                </a:solidFill>
              </a:rPr>
              <a:t>Popis površina različitog stupnja hrapavosti. Na vrhu popisa nalaze se glatke površine s najmanjim utjecajem na trenje, a prema kraju popisa hrapavost se povećava, a s njom i trenje.</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395537" y="2204864"/>
            <a:ext cx="8496944" cy="830997"/>
          </a:xfrm>
          <a:prstGeom prst="rect">
            <a:avLst/>
          </a:prstGeom>
        </p:spPr>
        <p:txBody>
          <a:bodyPr wrap="square">
            <a:spAutoFit/>
          </a:bodyPr>
          <a:lstStyle/>
          <a:p>
            <a:r>
              <a:rPr lang="hr-HR" sz="2400" b="1" dirty="0" smtClean="0">
                <a:solidFill>
                  <a:schemeClr val="accent1">
                    <a:lumMod val="75000"/>
                  </a:schemeClr>
                </a:solidFill>
              </a:rPr>
              <a:t>Visina i gustoća vertikalnih prepreka pojačava utjecaj trenja na brzinu vjetra, što </a:t>
            </a:r>
            <a:r>
              <a:rPr lang="pt-BR" sz="2400" b="1" dirty="0" smtClean="0">
                <a:solidFill>
                  <a:schemeClr val="accent1">
                    <a:lumMod val="75000"/>
                  </a:schemeClr>
                </a:solidFill>
              </a:rPr>
              <a:t>rezultira promjenom profila vjetra s visinom.</a:t>
            </a:r>
            <a:endParaRPr lang="hr-HR" sz="2400" b="1" dirty="0">
              <a:solidFill>
                <a:schemeClr val="accent1">
                  <a:lumMod val="75000"/>
                </a:schemeClr>
              </a:solidFill>
            </a:endParaRPr>
          </a:p>
        </p:txBody>
      </p:sp>
      <p:sp>
        <p:nvSpPr>
          <p:cNvPr id="10" name="TextBox 9"/>
          <p:cNvSpPr txBox="1"/>
          <p:nvPr/>
        </p:nvSpPr>
        <p:spPr>
          <a:xfrm>
            <a:off x="539553" y="1556792"/>
            <a:ext cx="3384376" cy="461665"/>
          </a:xfrm>
          <a:prstGeom prst="rect">
            <a:avLst/>
          </a:prstGeom>
          <a:noFill/>
        </p:spPr>
        <p:txBody>
          <a:bodyPr wrap="square" rtlCol="0">
            <a:spAutoFit/>
          </a:bodyPr>
          <a:lstStyle/>
          <a:p>
            <a:r>
              <a:rPr lang="hr-HR" sz="2400" b="1" dirty="0" smtClean="0">
                <a:solidFill>
                  <a:schemeClr val="accent6">
                    <a:lumMod val="75000"/>
                  </a:schemeClr>
                </a:solidFill>
              </a:rPr>
              <a:t>Ravnica (nastavak)</a:t>
            </a:r>
            <a:endParaRPr lang="hr-HR" sz="2400" b="1" dirty="0">
              <a:solidFill>
                <a:schemeClr val="accent6">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467544" y="3429000"/>
            <a:ext cx="5000211" cy="3240360"/>
          </a:xfrm>
          <a:prstGeom prst="rect">
            <a:avLst/>
          </a:prstGeom>
          <a:noFill/>
          <a:ln w="9525">
            <a:noFill/>
            <a:miter lim="800000"/>
            <a:headEnd/>
            <a:tailEnd/>
          </a:ln>
        </p:spPr>
      </p:pic>
      <p:sp>
        <p:nvSpPr>
          <p:cNvPr id="13" name="TextBox 12"/>
          <p:cNvSpPr txBox="1"/>
          <p:nvPr/>
        </p:nvSpPr>
        <p:spPr>
          <a:xfrm>
            <a:off x="5508104" y="3717032"/>
            <a:ext cx="3635896" cy="1938992"/>
          </a:xfrm>
          <a:prstGeom prst="rect">
            <a:avLst/>
          </a:prstGeom>
          <a:noFill/>
        </p:spPr>
        <p:txBody>
          <a:bodyPr wrap="square" rtlCol="0">
            <a:spAutoFit/>
          </a:bodyPr>
          <a:lstStyle/>
          <a:p>
            <a:r>
              <a:rPr lang="hr-HR" sz="2000" b="1" dirty="0" smtClean="0">
                <a:solidFill>
                  <a:schemeClr val="accent1">
                    <a:lumMod val="75000"/>
                  </a:schemeClr>
                </a:solidFill>
              </a:rPr>
              <a:t>Slika prikazuje povećanje</a:t>
            </a:r>
          </a:p>
          <a:p>
            <a:r>
              <a:rPr lang="pt-BR" sz="2000" b="1" dirty="0" smtClean="0">
                <a:solidFill>
                  <a:schemeClr val="accent1">
                    <a:lumMod val="75000"/>
                  </a:schemeClr>
                </a:solidFill>
              </a:rPr>
              <a:t>brzine vjetra s visinom za tri osnovna tipa terena: grad s visokim građevinama, suburbano</a:t>
            </a:r>
            <a:r>
              <a:rPr lang="hr-HR" sz="2000" b="1" dirty="0" smtClean="0">
                <a:solidFill>
                  <a:schemeClr val="accent1">
                    <a:lumMod val="75000"/>
                  </a:schemeClr>
                </a:solidFill>
              </a:rPr>
              <a:t> </a:t>
            </a:r>
            <a:r>
              <a:rPr lang="pl-PL" sz="2000" b="1" dirty="0" smtClean="0">
                <a:solidFill>
                  <a:schemeClr val="accent1">
                    <a:lumMod val="75000"/>
                  </a:schemeClr>
                </a:solidFill>
              </a:rPr>
              <a:t>područje s niskim kućama te nizinsko selo.</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611560" y="1556792"/>
            <a:ext cx="3384376" cy="461665"/>
          </a:xfrm>
          <a:prstGeom prst="rect">
            <a:avLst/>
          </a:prstGeom>
          <a:noFill/>
        </p:spPr>
        <p:txBody>
          <a:bodyPr wrap="square" rtlCol="0">
            <a:spAutoFit/>
          </a:bodyPr>
          <a:lstStyle/>
          <a:p>
            <a:r>
              <a:rPr lang="hr-HR" sz="2400" b="1" dirty="0" smtClean="0">
                <a:solidFill>
                  <a:schemeClr val="accent6">
                    <a:lumMod val="75000"/>
                  </a:schemeClr>
                </a:solidFill>
              </a:rPr>
              <a:t>Ravnica</a:t>
            </a:r>
            <a:endParaRPr lang="hr-HR" sz="2400" b="1" dirty="0">
              <a:solidFill>
                <a:schemeClr val="accent6">
                  <a:lumMod val="75000"/>
                </a:schemeClr>
              </a:solidFill>
            </a:endParaRPr>
          </a:p>
        </p:txBody>
      </p:sp>
      <p:pic>
        <p:nvPicPr>
          <p:cNvPr id="10" name="Picture 2"/>
          <p:cNvPicPr>
            <a:picLocks noChangeAspect="1" noChangeArrowheads="1"/>
          </p:cNvPicPr>
          <p:nvPr/>
        </p:nvPicPr>
        <p:blipFill>
          <a:blip r:embed="rId4" cstate="print"/>
          <a:srcRect/>
          <a:stretch>
            <a:fillRect/>
          </a:stretch>
        </p:blipFill>
        <p:spPr bwMode="auto">
          <a:xfrm>
            <a:off x="2771800" y="1373682"/>
            <a:ext cx="3960440" cy="2561310"/>
          </a:xfrm>
          <a:prstGeom prst="rect">
            <a:avLst/>
          </a:prstGeom>
          <a:noFill/>
          <a:ln w="57150">
            <a:solidFill>
              <a:srgbClr val="FF0000"/>
            </a:solidFill>
            <a:miter lim="800000"/>
            <a:headEnd/>
            <a:tailEnd/>
          </a:ln>
        </p:spPr>
      </p:pic>
      <p:cxnSp>
        <p:nvCxnSpPr>
          <p:cNvPr id="12" name="Straight Arrow Connector 11"/>
          <p:cNvCxnSpPr/>
          <p:nvPr/>
        </p:nvCxnSpPr>
        <p:spPr>
          <a:xfrm flipH="1">
            <a:off x="3028950" y="3836665"/>
            <a:ext cx="646187" cy="4210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62525" y="3918198"/>
            <a:ext cx="7615" cy="39662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07435" y="3836665"/>
            <a:ext cx="388640" cy="50673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0" y="4067919"/>
            <a:ext cx="3024336" cy="194421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2000" b="1" dirty="0" smtClean="0"/>
              <a:t>Na području grada, zbog trenja, visoke</a:t>
            </a:r>
            <a:r>
              <a:rPr lang="hr-HR" b="1" dirty="0" smtClean="0"/>
              <a:t> </a:t>
            </a:r>
            <a:r>
              <a:rPr lang="vi-VN" b="1" dirty="0" smtClean="0"/>
              <a:t>građevine usporavaju brzinu prizemnog horizontalnog vjetra koji onda mijenja</a:t>
            </a:r>
          </a:p>
          <a:p>
            <a:r>
              <a:rPr lang="pl-PL" b="1" dirty="0" smtClean="0"/>
              <a:t>smjer te dolazi do TURBULENCIJE.</a:t>
            </a:r>
            <a:endParaRPr lang="hr-HR" b="1" dirty="0"/>
          </a:p>
        </p:txBody>
      </p:sp>
      <p:sp>
        <p:nvSpPr>
          <p:cNvPr id="16" name="Rectangle 15"/>
          <p:cNvSpPr/>
          <p:nvPr/>
        </p:nvSpPr>
        <p:spPr>
          <a:xfrm>
            <a:off x="3471689" y="4315569"/>
            <a:ext cx="2448272" cy="1685181"/>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bg1"/>
              </a:solidFill>
            </a:endParaRPr>
          </a:p>
        </p:txBody>
      </p:sp>
      <p:sp>
        <p:nvSpPr>
          <p:cNvPr id="17" name="Rectangle 16"/>
          <p:cNvSpPr/>
          <p:nvPr/>
        </p:nvSpPr>
        <p:spPr>
          <a:xfrm>
            <a:off x="3490739" y="4322043"/>
            <a:ext cx="2414761" cy="1631216"/>
          </a:xfrm>
          <a:prstGeom prst="rect">
            <a:avLst/>
          </a:prstGeom>
        </p:spPr>
        <p:txBody>
          <a:bodyPr wrap="square">
            <a:spAutoFit/>
          </a:bodyPr>
          <a:lstStyle/>
          <a:p>
            <a:r>
              <a:rPr lang="pl-PL" sz="2000" b="1" dirty="0" smtClean="0">
                <a:solidFill>
                  <a:schemeClr val="bg1"/>
                </a:solidFill>
              </a:rPr>
              <a:t>TURBULENCIJA je manje izražena u suburbanom području jer je trenje manje.</a:t>
            </a:r>
            <a:endParaRPr lang="hr-HR" sz="2000" b="1" dirty="0">
              <a:solidFill>
                <a:schemeClr val="bg1"/>
              </a:solidFill>
            </a:endParaRPr>
          </a:p>
        </p:txBody>
      </p:sp>
      <p:sp>
        <p:nvSpPr>
          <p:cNvPr id="18" name="Rectangle 17"/>
          <p:cNvSpPr/>
          <p:nvPr/>
        </p:nvSpPr>
        <p:spPr>
          <a:xfrm>
            <a:off x="6183610" y="4344144"/>
            <a:ext cx="2808312" cy="1456581"/>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bg1"/>
              </a:solidFill>
            </a:endParaRPr>
          </a:p>
        </p:txBody>
      </p:sp>
      <p:sp>
        <p:nvSpPr>
          <p:cNvPr id="19" name="Rectangle 18"/>
          <p:cNvSpPr/>
          <p:nvPr/>
        </p:nvSpPr>
        <p:spPr>
          <a:xfrm>
            <a:off x="6212185" y="4384526"/>
            <a:ext cx="2808312" cy="1323439"/>
          </a:xfrm>
          <a:prstGeom prst="rect">
            <a:avLst/>
          </a:prstGeom>
        </p:spPr>
        <p:txBody>
          <a:bodyPr wrap="square">
            <a:spAutoFit/>
          </a:bodyPr>
          <a:lstStyle/>
          <a:p>
            <a:r>
              <a:rPr lang="pl-PL" sz="2000" b="1" dirty="0" smtClean="0">
                <a:solidFill>
                  <a:schemeClr val="bg1"/>
                </a:solidFill>
              </a:rPr>
              <a:t>TURBULENCIJA je najmanje izražena u nizinskom selu jer je ovdje trenje najmanje.</a:t>
            </a:r>
            <a:endParaRPr lang="hr-HR" sz="2000" b="1" dirty="0">
              <a:solidFill>
                <a:schemeClr val="bg1"/>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20502" y="1356767"/>
            <a:ext cx="3384376" cy="461665"/>
          </a:xfrm>
          <a:prstGeom prst="rect">
            <a:avLst/>
          </a:prstGeom>
          <a:noFill/>
        </p:spPr>
        <p:txBody>
          <a:bodyPr wrap="square" rtlCol="0">
            <a:spAutoFit/>
          </a:bodyPr>
          <a:lstStyle/>
          <a:p>
            <a:r>
              <a:rPr lang="hr-HR" sz="2400" b="1" dirty="0" smtClean="0">
                <a:solidFill>
                  <a:schemeClr val="accent6">
                    <a:lumMod val="75000"/>
                  </a:schemeClr>
                </a:solidFill>
              </a:rPr>
              <a:t>Planina / dolina</a:t>
            </a:r>
            <a:endParaRPr lang="hr-HR" sz="2400" b="1" dirty="0">
              <a:solidFill>
                <a:schemeClr val="accent6">
                  <a:lumMod val="75000"/>
                </a:schemeClr>
              </a:solidFill>
            </a:endParaRPr>
          </a:p>
        </p:txBody>
      </p:sp>
      <p:sp>
        <p:nvSpPr>
          <p:cNvPr id="10" name="TextBox 9"/>
          <p:cNvSpPr txBox="1"/>
          <p:nvPr/>
        </p:nvSpPr>
        <p:spPr>
          <a:xfrm>
            <a:off x="319336" y="1832248"/>
            <a:ext cx="8640960" cy="2554545"/>
          </a:xfrm>
          <a:prstGeom prst="rect">
            <a:avLst/>
          </a:prstGeom>
          <a:noFill/>
        </p:spPr>
        <p:txBody>
          <a:bodyPr wrap="square" rtlCol="0">
            <a:spAutoFit/>
          </a:bodyPr>
          <a:lstStyle/>
          <a:p>
            <a:r>
              <a:rPr lang="hr-HR" sz="2000" b="1" dirty="0" smtClean="0">
                <a:solidFill>
                  <a:srgbClr val="00B050"/>
                </a:solidFill>
              </a:rPr>
              <a:t>Mehanička cirkulacija </a:t>
            </a:r>
            <a:r>
              <a:rPr lang="hr-HR" sz="2000" b="1" dirty="0" smtClean="0">
                <a:solidFill>
                  <a:schemeClr val="accent1">
                    <a:lumMod val="75000"/>
                  </a:schemeClr>
                </a:solidFill>
              </a:rPr>
              <a:t>zraka u topografskoj kategoriji planina/dolina usko je povezana s </a:t>
            </a:r>
            <a:r>
              <a:rPr lang="hr-HR" sz="2000" b="1" dirty="0" smtClean="0">
                <a:solidFill>
                  <a:schemeClr val="accent6">
                    <a:lumMod val="75000"/>
                  </a:schemeClr>
                </a:solidFill>
              </a:rPr>
              <a:t>veličinom</a:t>
            </a:r>
            <a:r>
              <a:rPr lang="hr-HR" sz="2000" b="1" dirty="0" smtClean="0">
                <a:solidFill>
                  <a:schemeClr val="accent1">
                    <a:lumMod val="75000"/>
                  </a:schemeClr>
                </a:solidFill>
              </a:rPr>
              <a:t>, </a:t>
            </a:r>
            <a:r>
              <a:rPr lang="hr-HR" sz="2000" b="1" dirty="0" smtClean="0">
                <a:solidFill>
                  <a:schemeClr val="accent6">
                    <a:lumMod val="75000"/>
                  </a:schemeClr>
                </a:solidFill>
              </a:rPr>
              <a:t>oblikom</a:t>
            </a:r>
            <a:r>
              <a:rPr lang="hr-HR" sz="2000" b="1" dirty="0" smtClean="0">
                <a:solidFill>
                  <a:schemeClr val="accent1">
                    <a:lumMod val="75000"/>
                  </a:schemeClr>
                </a:solidFill>
              </a:rPr>
              <a:t> i </a:t>
            </a:r>
            <a:r>
              <a:rPr lang="hr-HR" sz="2000" b="1" dirty="0" smtClean="0">
                <a:solidFill>
                  <a:schemeClr val="accent6">
                    <a:lumMod val="75000"/>
                  </a:schemeClr>
                </a:solidFill>
              </a:rPr>
              <a:t>orijentacijom</a:t>
            </a:r>
            <a:r>
              <a:rPr lang="hr-HR" sz="2000" b="1" dirty="0" smtClean="0">
                <a:solidFill>
                  <a:schemeClr val="accent1">
                    <a:lumMod val="75000"/>
                  </a:schemeClr>
                </a:solidFill>
              </a:rPr>
              <a:t> topografskog elementa i zbog toga je različita za svaki pojedini primjer. </a:t>
            </a:r>
          </a:p>
          <a:p>
            <a:endParaRPr lang="hr-HR" sz="2000" b="1" dirty="0" smtClean="0">
              <a:solidFill>
                <a:schemeClr val="accent1">
                  <a:lumMod val="75000"/>
                </a:schemeClr>
              </a:solidFill>
            </a:endParaRPr>
          </a:p>
          <a:p>
            <a:r>
              <a:rPr lang="hr-HR" sz="2000" b="1" dirty="0" smtClean="0">
                <a:solidFill>
                  <a:schemeClr val="accent1">
                    <a:lumMod val="75000"/>
                  </a:schemeClr>
                </a:solidFill>
              </a:rPr>
              <a:t>Unatoč različitosti, postoje dva osnovna smjera puhanja vjetra na takvome terenu. Jedan je nastojanje zračne mase da se </a:t>
            </a:r>
            <a:r>
              <a:rPr lang="hr-HR" sz="2000" b="1" dirty="0" smtClean="0">
                <a:solidFill>
                  <a:schemeClr val="accent6">
                    <a:lumMod val="75000"/>
                  </a:schemeClr>
                </a:solidFill>
              </a:rPr>
              <a:t>podigne nad prepreku</a:t>
            </a:r>
            <a:r>
              <a:rPr lang="hr-HR" sz="2000" b="1" dirty="0" smtClean="0">
                <a:solidFill>
                  <a:schemeClr val="accent1">
                    <a:lumMod val="75000"/>
                  </a:schemeClr>
                </a:solidFill>
              </a:rPr>
              <a:t>, a drugi se javlja </a:t>
            </a:r>
            <a:r>
              <a:rPr lang="hr-HR" sz="2000" b="1" dirty="0" smtClean="0">
                <a:solidFill>
                  <a:schemeClr val="accent6">
                    <a:lumMod val="75000"/>
                  </a:schemeClr>
                </a:solidFill>
              </a:rPr>
              <a:t>u slučajevima temperaturne inverzije </a:t>
            </a:r>
            <a:r>
              <a:rPr lang="hr-HR" sz="2000" b="1" dirty="0" smtClean="0">
                <a:solidFill>
                  <a:schemeClr val="accent1">
                    <a:lumMod val="75000"/>
                  </a:schemeClr>
                </a:solidFill>
              </a:rPr>
              <a:t>(gornji sloj zraka </a:t>
            </a:r>
            <a:r>
              <a:rPr lang="pl-PL" sz="2000" b="1" dirty="0" smtClean="0">
                <a:solidFill>
                  <a:schemeClr val="accent1">
                    <a:lumMod val="75000"/>
                  </a:schemeClr>
                </a:solidFill>
              </a:rPr>
              <a:t>topliji je od donjeg), </a:t>
            </a:r>
            <a:r>
              <a:rPr lang="pl-PL" sz="2000" b="1" dirty="0" smtClean="0">
                <a:solidFill>
                  <a:schemeClr val="accent6">
                    <a:lumMod val="75000"/>
                  </a:schemeClr>
                </a:solidFill>
              </a:rPr>
              <a:t>kada zračna masa zaokružuje planinu</a:t>
            </a:r>
            <a:r>
              <a:rPr lang="pl-PL" sz="2000" b="1" dirty="0" smtClean="0">
                <a:solidFill>
                  <a:schemeClr val="accent1">
                    <a:lumMod val="75000"/>
                  </a:schemeClr>
                </a:solidFill>
              </a:rPr>
              <a:t>.</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219324" y="4530452"/>
            <a:ext cx="4253667" cy="1383585"/>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39552" y="1556792"/>
            <a:ext cx="4546798" cy="461665"/>
          </a:xfrm>
          <a:prstGeom prst="rect">
            <a:avLst/>
          </a:prstGeom>
          <a:noFill/>
        </p:spPr>
        <p:txBody>
          <a:bodyPr wrap="square" rtlCol="0">
            <a:spAutoFit/>
          </a:bodyPr>
          <a:lstStyle/>
          <a:p>
            <a:r>
              <a:rPr lang="hr-HR" sz="2400" b="1" dirty="0" smtClean="0">
                <a:solidFill>
                  <a:schemeClr val="accent6">
                    <a:lumMod val="75000"/>
                  </a:schemeClr>
                </a:solidFill>
              </a:rPr>
              <a:t>Planina / dolina (nastavak)</a:t>
            </a:r>
            <a:endParaRPr lang="hr-HR" sz="2400" b="1" dirty="0">
              <a:solidFill>
                <a:schemeClr val="accent6">
                  <a:lumMod val="75000"/>
                </a:schemeClr>
              </a:solidFill>
            </a:endParaRPr>
          </a:p>
        </p:txBody>
      </p:sp>
      <p:sp>
        <p:nvSpPr>
          <p:cNvPr id="10" name="TextBox 9"/>
          <p:cNvSpPr txBox="1"/>
          <p:nvPr/>
        </p:nvSpPr>
        <p:spPr>
          <a:xfrm>
            <a:off x="467544" y="2348880"/>
            <a:ext cx="8352928" cy="1938992"/>
          </a:xfrm>
          <a:prstGeom prst="rect">
            <a:avLst/>
          </a:prstGeom>
          <a:noFill/>
        </p:spPr>
        <p:txBody>
          <a:bodyPr wrap="square" rtlCol="0">
            <a:spAutoFit/>
          </a:bodyPr>
          <a:lstStyle/>
          <a:p>
            <a:r>
              <a:rPr lang="vi-VN" sz="2400" b="1" dirty="0" smtClean="0">
                <a:solidFill>
                  <a:srgbClr val="00B050"/>
                </a:solidFill>
              </a:rPr>
              <a:t>Termalna je cirkulacija </a:t>
            </a:r>
            <a:r>
              <a:rPr lang="vi-VN" sz="2400" b="1" dirty="0" smtClean="0">
                <a:solidFill>
                  <a:schemeClr val="accent1">
                    <a:lumMod val="75000"/>
                  </a:schemeClr>
                </a:solidFill>
              </a:rPr>
              <a:t>također povezana s </a:t>
            </a:r>
            <a:r>
              <a:rPr lang="vi-VN" sz="2400" b="1" dirty="0" smtClean="0">
                <a:solidFill>
                  <a:schemeClr val="accent6">
                    <a:lumMod val="75000"/>
                  </a:schemeClr>
                </a:solidFill>
              </a:rPr>
              <a:t>veličinom</a:t>
            </a:r>
            <a:r>
              <a:rPr lang="vi-VN" sz="2400" b="1" dirty="0" smtClean="0">
                <a:solidFill>
                  <a:schemeClr val="accent1">
                    <a:lumMod val="75000"/>
                  </a:schemeClr>
                </a:solidFill>
              </a:rPr>
              <a:t>, </a:t>
            </a:r>
            <a:r>
              <a:rPr lang="vi-VN" sz="2400" b="1" dirty="0" smtClean="0">
                <a:solidFill>
                  <a:schemeClr val="accent6">
                    <a:lumMod val="75000"/>
                  </a:schemeClr>
                </a:solidFill>
              </a:rPr>
              <a:t>oblikom</a:t>
            </a:r>
            <a:r>
              <a:rPr lang="vi-VN" sz="2400" b="1" dirty="0" smtClean="0">
                <a:solidFill>
                  <a:schemeClr val="accent1">
                    <a:lumMod val="75000"/>
                  </a:schemeClr>
                </a:solidFill>
              </a:rPr>
              <a:t> i </a:t>
            </a:r>
            <a:r>
              <a:rPr lang="vi-VN" sz="2400" b="1" dirty="0" smtClean="0">
                <a:solidFill>
                  <a:schemeClr val="accent6">
                    <a:lumMod val="75000"/>
                  </a:schemeClr>
                </a:solidFill>
              </a:rPr>
              <a:t>orijentacijom</a:t>
            </a:r>
            <a:r>
              <a:rPr lang="hr-HR" sz="2400" b="1" dirty="0" smtClean="0">
                <a:solidFill>
                  <a:schemeClr val="accent1">
                    <a:lumMod val="75000"/>
                  </a:schemeClr>
                </a:solidFill>
              </a:rPr>
              <a:t> </a:t>
            </a:r>
            <a:r>
              <a:rPr lang="vi-VN" sz="2400" b="1" dirty="0" smtClean="0">
                <a:solidFill>
                  <a:schemeClr val="accent1">
                    <a:lumMod val="75000"/>
                  </a:schemeClr>
                </a:solidFill>
              </a:rPr>
              <a:t>topografskog elementa i različita je s obzirom na doba dana.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p:txBody>
      </p:sp>
      <p:sp>
        <p:nvSpPr>
          <p:cNvPr id="12" name="TextBox 11"/>
          <p:cNvSpPr txBox="1"/>
          <p:nvPr/>
        </p:nvSpPr>
        <p:spPr>
          <a:xfrm>
            <a:off x="485775" y="3933056"/>
            <a:ext cx="8262689" cy="1200329"/>
          </a:xfrm>
          <a:prstGeom prst="rect">
            <a:avLst/>
          </a:prstGeom>
          <a:noFill/>
        </p:spPr>
        <p:txBody>
          <a:bodyPr wrap="square" rtlCol="0">
            <a:spAutoFit/>
          </a:bodyPr>
          <a:lstStyle/>
          <a:p>
            <a:r>
              <a:rPr lang="vi-VN" sz="2400" b="1" dirty="0" smtClean="0">
                <a:solidFill>
                  <a:schemeClr val="accent1">
                    <a:lumMod val="75000"/>
                  </a:schemeClr>
                </a:solidFill>
              </a:rPr>
              <a:t>Na zagrijavanje će također</a:t>
            </a:r>
            <a:r>
              <a:rPr lang="hr-HR" sz="2400" b="1" dirty="0" smtClean="0">
                <a:solidFill>
                  <a:schemeClr val="accent1">
                    <a:lumMod val="75000"/>
                  </a:schemeClr>
                </a:solidFill>
              </a:rPr>
              <a:t> utjecati i </a:t>
            </a:r>
            <a:r>
              <a:rPr lang="hr-HR" sz="2400" b="1" dirty="0" smtClean="0">
                <a:solidFill>
                  <a:schemeClr val="accent6">
                    <a:lumMod val="75000"/>
                  </a:schemeClr>
                </a:solidFill>
              </a:rPr>
              <a:t>vegetacija</a:t>
            </a:r>
            <a:r>
              <a:rPr lang="hr-HR" sz="2400" b="1" dirty="0" smtClean="0">
                <a:solidFill>
                  <a:schemeClr val="accent1">
                    <a:lumMod val="75000"/>
                  </a:schemeClr>
                </a:solidFill>
              </a:rPr>
              <a:t> te će se padine koje su pošumljene slabije zagrijavati od stjenovitih padina.</a:t>
            </a:r>
          </a:p>
          <a:p>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179512" y="2276872"/>
            <a:ext cx="8856984" cy="1631216"/>
          </a:xfrm>
          <a:prstGeom prst="rect">
            <a:avLst/>
          </a:prstGeom>
        </p:spPr>
        <p:txBody>
          <a:bodyPr wrap="square">
            <a:spAutoFit/>
          </a:bodyPr>
          <a:lstStyle/>
          <a:p>
            <a:r>
              <a:rPr lang="hr-HR" sz="2000" b="1" dirty="0" smtClean="0">
                <a:solidFill>
                  <a:schemeClr val="accent1">
                    <a:lumMod val="75000"/>
                  </a:schemeClr>
                </a:solidFill>
              </a:rPr>
              <a:t>Zbog položaja Sunca prema površini Zemlje u jutarnjim se satima</a:t>
            </a:r>
          </a:p>
          <a:p>
            <a:r>
              <a:rPr lang="pl-PL" sz="2000" b="1" dirty="0" smtClean="0">
                <a:solidFill>
                  <a:schemeClr val="accent1">
                    <a:lumMod val="75000"/>
                  </a:schemeClr>
                </a:solidFill>
              </a:rPr>
              <a:t>zagrijava jedna strana planine, a zagrijani zrak iznad te padine podiže se dok hladni zrak nad drugom nezagrijanom padinom ponire. U podne, kada je Sunce </a:t>
            </a:r>
            <a:r>
              <a:rPr lang="hr-HR" sz="2000" b="1" dirty="0" smtClean="0">
                <a:solidFill>
                  <a:schemeClr val="accent1">
                    <a:lumMod val="75000"/>
                  </a:schemeClr>
                </a:solidFill>
              </a:rPr>
              <a:t>u zenitu, zagrijavaju se obje strane padina, kao i zrak iznad njih koji se na objema stranama podiže. </a:t>
            </a:r>
            <a:r>
              <a:rPr lang="hr-HR" sz="2000" b="1" dirty="0" smtClean="0">
                <a:solidFill>
                  <a:schemeClr val="accent6">
                    <a:lumMod val="75000"/>
                  </a:schemeClr>
                </a:solidFill>
              </a:rPr>
              <a:t>Navečer je situacija obrnuta od jutarnje.</a:t>
            </a:r>
            <a:endParaRPr lang="hr-HR" sz="2000" b="1" dirty="0">
              <a:solidFill>
                <a:schemeClr val="accent6">
                  <a:lumMod val="75000"/>
                </a:schemeClr>
              </a:solidFill>
            </a:endParaRPr>
          </a:p>
        </p:txBody>
      </p:sp>
      <p:sp>
        <p:nvSpPr>
          <p:cNvPr id="10" name="TextBox 9"/>
          <p:cNvSpPr txBox="1"/>
          <p:nvPr/>
        </p:nvSpPr>
        <p:spPr>
          <a:xfrm>
            <a:off x="539551" y="1556792"/>
            <a:ext cx="4213423" cy="461665"/>
          </a:xfrm>
          <a:prstGeom prst="rect">
            <a:avLst/>
          </a:prstGeom>
          <a:noFill/>
        </p:spPr>
        <p:txBody>
          <a:bodyPr wrap="square" rtlCol="0">
            <a:spAutoFit/>
          </a:bodyPr>
          <a:lstStyle/>
          <a:p>
            <a:r>
              <a:rPr lang="hr-HR" sz="2400" b="1" dirty="0" smtClean="0">
                <a:solidFill>
                  <a:schemeClr val="accent6">
                    <a:lumMod val="75000"/>
                  </a:schemeClr>
                </a:solidFill>
              </a:rPr>
              <a:t>Planina / dolina (nastavak)</a:t>
            </a:r>
            <a:endParaRPr lang="hr-HR" sz="2400" b="1" dirty="0">
              <a:solidFill>
                <a:schemeClr val="accent6">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1628775" y="3925814"/>
            <a:ext cx="5574090" cy="2060508"/>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556792"/>
            <a:ext cx="4338389" cy="461665"/>
          </a:xfrm>
          <a:prstGeom prst="rect">
            <a:avLst/>
          </a:prstGeom>
          <a:noFill/>
        </p:spPr>
        <p:txBody>
          <a:bodyPr wrap="square" rtlCol="0">
            <a:spAutoFit/>
          </a:bodyPr>
          <a:lstStyle/>
          <a:p>
            <a:r>
              <a:rPr lang="hr-HR" sz="2400" b="1" dirty="0" smtClean="0">
                <a:solidFill>
                  <a:schemeClr val="accent6">
                    <a:lumMod val="75000"/>
                  </a:schemeClr>
                </a:solidFill>
              </a:rPr>
              <a:t>Planina / dolina (nastavak)</a:t>
            </a:r>
            <a:endParaRPr lang="hr-HR" sz="2400" b="1" dirty="0">
              <a:solidFill>
                <a:schemeClr val="accent6">
                  <a:lumMod val="75000"/>
                </a:schemeClr>
              </a:solidFill>
            </a:endParaRPr>
          </a:p>
        </p:txBody>
      </p:sp>
      <p:sp>
        <p:nvSpPr>
          <p:cNvPr id="10" name="TextBox 9"/>
          <p:cNvSpPr txBox="1"/>
          <p:nvPr/>
        </p:nvSpPr>
        <p:spPr>
          <a:xfrm>
            <a:off x="323528" y="2204864"/>
            <a:ext cx="8820472" cy="1938992"/>
          </a:xfrm>
          <a:prstGeom prst="rect">
            <a:avLst/>
          </a:prstGeom>
          <a:noFill/>
        </p:spPr>
        <p:txBody>
          <a:bodyPr wrap="square" rtlCol="0">
            <a:spAutoFit/>
          </a:bodyPr>
          <a:lstStyle/>
          <a:p>
            <a:r>
              <a:rPr lang="vi-VN" sz="2400" b="1" dirty="0" smtClean="0">
                <a:solidFill>
                  <a:schemeClr val="accent1">
                    <a:lumMod val="75000"/>
                  </a:schemeClr>
                </a:solidFill>
              </a:rPr>
              <a:t>Zbog zagrijavanja površine padine planine danju i hlađenja noću, smjer vjetra</a:t>
            </a:r>
            <a:r>
              <a:rPr lang="hr-HR" sz="2400" b="1" dirty="0" smtClean="0">
                <a:solidFill>
                  <a:schemeClr val="accent1">
                    <a:lumMod val="75000"/>
                  </a:schemeClr>
                </a:solidFill>
              </a:rPr>
              <a:t> mijenja se unutar 24-satnog razdoblja. Danju se zagrijani zrak podiže i cirkulacija </a:t>
            </a:r>
            <a:r>
              <a:rPr lang="vi-VN" sz="2400" b="1" dirty="0" smtClean="0">
                <a:solidFill>
                  <a:schemeClr val="accent1">
                    <a:lumMod val="75000"/>
                  </a:schemeClr>
                </a:solidFill>
              </a:rPr>
              <a:t>zraka usmjerena je prema vrhu planine, a noću je cirkulacija obrnuta zbog hlađenja</a:t>
            </a:r>
            <a:r>
              <a:rPr lang="hr-HR" sz="2400" b="1" dirty="0" smtClean="0">
                <a:solidFill>
                  <a:schemeClr val="accent1">
                    <a:lumMod val="75000"/>
                  </a:schemeClr>
                </a:solidFill>
              </a:rPr>
              <a:t> zraka noću koji ponire.</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419349" y="3916288"/>
            <a:ext cx="3683471" cy="2120455"/>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57436" y="1366292"/>
            <a:ext cx="3384376" cy="461665"/>
          </a:xfrm>
          <a:prstGeom prst="rect">
            <a:avLst/>
          </a:prstGeom>
          <a:noFill/>
        </p:spPr>
        <p:txBody>
          <a:bodyPr wrap="square" rtlCol="0">
            <a:spAutoFit/>
          </a:bodyPr>
          <a:lstStyle/>
          <a:p>
            <a:r>
              <a:rPr lang="hr-HR" sz="2400" b="1" dirty="0" smtClean="0">
                <a:solidFill>
                  <a:schemeClr val="accent6">
                    <a:lumMod val="75000"/>
                  </a:schemeClr>
                </a:solidFill>
              </a:rPr>
              <a:t>Kopno / more</a:t>
            </a:r>
            <a:endParaRPr lang="hr-HR" sz="2400" b="1" dirty="0">
              <a:solidFill>
                <a:schemeClr val="accent6">
                  <a:lumMod val="75000"/>
                </a:schemeClr>
              </a:solidFill>
            </a:endParaRPr>
          </a:p>
        </p:txBody>
      </p:sp>
      <p:sp>
        <p:nvSpPr>
          <p:cNvPr id="12" name="TextBox 11"/>
          <p:cNvSpPr txBox="1"/>
          <p:nvPr/>
        </p:nvSpPr>
        <p:spPr>
          <a:xfrm>
            <a:off x="347911" y="1847106"/>
            <a:ext cx="8640960" cy="2862322"/>
          </a:xfrm>
          <a:prstGeom prst="rect">
            <a:avLst/>
          </a:prstGeom>
          <a:noFill/>
        </p:spPr>
        <p:txBody>
          <a:bodyPr wrap="square" rtlCol="0">
            <a:spAutoFit/>
          </a:bodyPr>
          <a:lstStyle/>
          <a:p>
            <a:r>
              <a:rPr lang="hr-HR" sz="2000" b="1" dirty="0" smtClean="0">
                <a:solidFill>
                  <a:schemeClr val="accent1">
                    <a:lumMod val="75000"/>
                  </a:schemeClr>
                </a:solidFill>
              </a:rPr>
              <a:t>Termalne karakteristike kopna i mora bitno se razlikuju.</a:t>
            </a:r>
          </a:p>
          <a:p>
            <a:endParaRPr lang="hr-HR" sz="2000" b="1" dirty="0" smtClean="0">
              <a:solidFill>
                <a:schemeClr val="accent1">
                  <a:lumMod val="75000"/>
                </a:schemeClr>
              </a:solidFill>
            </a:endParaRPr>
          </a:p>
          <a:p>
            <a:pPr>
              <a:buFont typeface="Arial" pitchFamily="34" charset="0"/>
              <a:buChar char="•"/>
            </a:pPr>
            <a:r>
              <a:rPr lang="hr-HR" sz="2000" b="1" dirty="0" smtClean="0">
                <a:solidFill>
                  <a:schemeClr val="accent6">
                    <a:lumMod val="75000"/>
                  </a:schemeClr>
                </a:solidFill>
              </a:rPr>
              <a:t> Kopno i objekti na njemu griju se i hlade relativno brzo    </a:t>
            </a:r>
          </a:p>
          <a:p>
            <a:pPr>
              <a:buFont typeface="Arial" pitchFamily="34" charset="0"/>
              <a:buChar char="•"/>
            </a:pPr>
            <a:r>
              <a:rPr lang="hr-HR" sz="2000" b="1" dirty="0" smtClean="0">
                <a:solidFill>
                  <a:schemeClr val="accent6">
                    <a:lumMod val="75000"/>
                  </a:schemeClr>
                </a:solidFill>
              </a:rPr>
              <a:t> More se grije i hladi relativno sporo </a:t>
            </a:r>
          </a:p>
          <a:p>
            <a:pPr>
              <a:buFont typeface="Arial" pitchFamily="34" charset="0"/>
              <a:buChar char="•"/>
            </a:pPr>
            <a:endParaRPr lang="hr-HR" sz="2000" b="1" dirty="0" smtClean="0">
              <a:solidFill>
                <a:schemeClr val="accent1">
                  <a:lumMod val="75000"/>
                </a:schemeClr>
              </a:solidFill>
            </a:endParaRPr>
          </a:p>
          <a:p>
            <a:r>
              <a:rPr lang="hr-HR" sz="2000" b="1" dirty="0" smtClean="0">
                <a:solidFill>
                  <a:schemeClr val="accent1">
                    <a:lumMod val="75000"/>
                  </a:schemeClr>
                </a:solidFill>
              </a:rPr>
              <a:t>Zbog toga temperatura vode ne varira bitno u kraćem vremenskom razdoblju, već slijedi sezonske promjene. Razlog tomu je što Sunčeva radijacija u kopno prodire samo nekoliko centimetara u dubinu, dok u vodeni stupac prodire mnogo dublje.</a:t>
            </a:r>
            <a:endParaRPr lang="hr-HR" sz="2000" b="1" dirty="0">
              <a:solidFill>
                <a:schemeClr val="accent1">
                  <a:lumMod val="75000"/>
                </a:schemeClr>
              </a:solidFill>
            </a:endParaRPr>
          </a:p>
        </p:txBody>
      </p:sp>
      <p:sp>
        <p:nvSpPr>
          <p:cNvPr id="13" name="Rectangle 12"/>
          <p:cNvSpPr/>
          <p:nvPr/>
        </p:nvSpPr>
        <p:spPr>
          <a:xfrm>
            <a:off x="294953" y="4694659"/>
            <a:ext cx="8712968" cy="1631216"/>
          </a:xfrm>
          <a:prstGeom prst="rect">
            <a:avLst/>
          </a:prstGeom>
          <a:noFill/>
        </p:spPr>
        <p:txBody>
          <a:bodyPr wrap="square">
            <a:spAutoFit/>
          </a:bodyPr>
          <a:lstStyle/>
          <a:p>
            <a:r>
              <a:rPr lang="hr-HR" sz="2000" b="1" dirty="0" smtClean="0">
                <a:solidFill>
                  <a:schemeClr val="accent1">
                    <a:lumMod val="75000"/>
                  </a:schemeClr>
                </a:solidFill>
              </a:rPr>
              <a:t> Zato je otpuštanje topline s kopna veće, a s površine vode manje. Na slabije  zagrijavanje vode djeluje:</a:t>
            </a:r>
          </a:p>
          <a:p>
            <a:endParaRPr lang="hr-HR" sz="2000" b="1" dirty="0" smtClean="0">
              <a:solidFill>
                <a:schemeClr val="accent1">
                  <a:lumMod val="75000"/>
                </a:schemeClr>
              </a:solidFill>
            </a:endParaRPr>
          </a:p>
          <a:p>
            <a:pPr>
              <a:buFont typeface="Arial" pitchFamily="34" charset="0"/>
              <a:buChar char="•"/>
            </a:pPr>
            <a:r>
              <a:rPr lang="hr-HR" sz="2000" b="1" dirty="0" smtClean="0">
                <a:solidFill>
                  <a:schemeClr val="accent1">
                    <a:lumMod val="75000"/>
                  </a:schemeClr>
                </a:solidFill>
              </a:rPr>
              <a:t> </a:t>
            </a:r>
            <a:r>
              <a:rPr lang="hr-HR" sz="2000" b="1" dirty="0" smtClean="0">
                <a:solidFill>
                  <a:schemeClr val="accent6">
                    <a:lumMod val="75000"/>
                  </a:schemeClr>
                </a:solidFill>
              </a:rPr>
              <a:t>evaporacija </a:t>
            </a:r>
          </a:p>
          <a:p>
            <a:pPr>
              <a:buFont typeface="Arial" pitchFamily="34" charset="0"/>
              <a:buChar char="•"/>
            </a:pPr>
            <a:r>
              <a:rPr lang="hr-HR" sz="2000" b="1" dirty="0" smtClean="0">
                <a:solidFill>
                  <a:schemeClr val="accent6">
                    <a:lumMod val="75000"/>
                  </a:schemeClr>
                </a:solidFill>
              </a:rPr>
              <a:t> miješanje površinskih i dubinskih slojeva vode</a:t>
            </a:r>
            <a:endParaRPr lang="hr-HR" sz="2000"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556792"/>
            <a:ext cx="5157539" cy="461665"/>
          </a:xfrm>
          <a:prstGeom prst="rect">
            <a:avLst/>
          </a:prstGeom>
          <a:noFill/>
        </p:spPr>
        <p:txBody>
          <a:bodyPr wrap="square" rtlCol="0">
            <a:spAutoFit/>
          </a:bodyPr>
          <a:lstStyle/>
          <a:p>
            <a:r>
              <a:rPr lang="hr-HR" sz="2400" b="1" dirty="0" smtClean="0">
                <a:solidFill>
                  <a:schemeClr val="accent6">
                    <a:lumMod val="75000"/>
                  </a:schemeClr>
                </a:solidFill>
              </a:rPr>
              <a:t>Kopno / more (nastavak)</a:t>
            </a:r>
            <a:endParaRPr lang="hr-HR" sz="2400" b="1" dirty="0">
              <a:solidFill>
                <a:schemeClr val="accent6">
                  <a:lumMod val="75000"/>
                </a:schemeClr>
              </a:solidFill>
            </a:endParaRPr>
          </a:p>
        </p:txBody>
      </p:sp>
      <p:sp>
        <p:nvSpPr>
          <p:cNvPr id="10" name="TextBox 9"/>
          <p:cNvSpPr txBox="1"/>
          <p:nvPr/>
        </p:nvSpPr>
        <p:spPr>
          <a:xfrm>
            <a:off x="323528" y="2132856"/>
            <a:ext cx="8640960" cy="1938992"/>
          </a:xfrm>
          <a:prstGeom prst="rect">
            <a:avLst/>
          </a:prstGeom>
          <a:noFill/>
        </p:spPr>
        <p:txBody>
          <a:bodyPr wrap="square" rtlCol="0">
            <a:spAutoFit/>
          </a:bodyPr>
          <a:lstStyle/>
          <a:p>
            <a:r>
              <a:rPr lang="pl-PL" sz="2400" b="1" dirty="0" smtClean="0">
                <a:solidFill>
                  <a:schemeClr val="accent1">
                    <a:lumMod val="75000"/>
                  </a:schemeClr>
                </a:solidFill>
              </a:rPr>
              <a:t>Topliji zrak nad kopnom danju je lakši i podiže se te na visinama od približno 400 </a:t>
            </a:r>
            <a:r>
              <a:rPr lang="hr-HR" sz="2400" b="1" dirty="0" smtClean="0">
                <a:solidFill>
                  <a:schemeClr val="accent1">
                    <a:lumMod val="75000"/>
                  </a:schemeClr>
                </a:solidFill>
              </a:rPr>
              <a:t>m zakreće prema moru. Krećući se prema moru, topli se zrak lagano hladi i gomila iznad mora pa se kao teži (gustoća zraka je porasla) počinje spuštati prema moru. Da bi cirkulacija bila zatvorena, počinje puhati vjetar s mora (smorac).</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028824" y="4081886"/>
            <a:ext cx="4592141" cy="1977803"/>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6" name="Rectangle 15"/>
          <p:cNvSpPr/>
          <p:nvPr/>
        </p:nvSpPr>
        <p:spPr>
          <a:xfrm>
            <a:off x="2349277" y="2769493"/>
            <a:ext cx="6552728" cy="432048"/>
          </a:xfrm>
          <a:prstGeom prst="rect">
            <a:avLst/>
          </a:prstGeom>
          <a:solidFill>
            <a:schemeClr val="accent6">
              <a:lumMod val="40000"/>
              <a:lumOff val="6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accent1">
                    <a:lumMod val="75000"/>
                  </a:schemeClr>
                </a:solidFill>
              </a:rPr>
              <a:t>Horizontalna cirkulacija (vjetar-brzina i smjer)</a:t>
            </a:r>
            <a:endParaRPr lang="hr-HR" sz="2000" b="1" dirty="0">
              <a:solidFill>
                <a:schemeClr val="accent1">
                  <a:lumMod val="75000"/>
                </a:schemeClr>
              </a:solidFill>
            </a:endParaRPr>
          </a:p>
        </p:txBody>
      </p:sp>
      <p:sp>
        <p:nvSpPr>
          <p:cNvPr id="18" name="TextBox 17"/>
          <p:cNvSpPr txBox="1"/>
          <p:nvPr/>
        </p:nvSpPr>
        <p:spPr>
          <a:xfrm>
            <a:off x="496119" y="1409725"/>
            <a:ext cx="8352928" cy="830997"/>
          </a:xfrm>
          <a:prstGeom prst="rect">
            <a:avLst/>
          </a:prstGeom>
          <a:noFill/>
        </p:spPr>
        <p:txBody>
          <a:bodyPr wrap="square" rtlCol="0">
            <a:spAutoFit/>
          </a:bodyPr>
          <a:lstStyle/>
          <a:p>
            <a:r>
              <a:rPr lang="hr-HR" sz="2400" b="1" dirty="0" smtClean="0">
                <a:solidFill>
                  <a:schemeClr val="accent1">
                    <a:lumMod val="75000"/>
                  </a:schemeClr>
                </a:solidFill>
              </a:rPr>
              <a:t>Čimbenici koji utječu na distribuciju onečišćujućih tvari u zraku kao i na transport na velike udaljenosti su: </a:t>
            </a:r>
            <a:endParaRPr lang="hr-HR" sz="2400" b="1" dirty="0">
              <a:solidFill>
                <a:schemeClr val="accent1">
                  <a:lumMod val="75000"/>
                </a:schemeClr>
              </a:solidFill>
            </a:endParaRPr>
          </a:p>
        </p:txBody>
      </p:sp>
      <p:sp>
        <p:nvSpPr>
          <p:cNvPr id="19" name="Rectangle 18"/>
          <p:cNvSpPr/>
          <p:nvPr/>
        </p:nvSpPr>
        <p:spPr>
          <a:xfrm>
            <a:off x="549077" y="2265437"/>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ATMOSFERSKA STABILNOST</a:t>
            </a:r>
            <a:endParaRPr lang="hr-HR" sz="2400" b="1" dirty="0"/>
          </a:p>
        </p:txBody>
      </p:sp>
      <p:sp>
        <p:nvSpPr>
          <p:cNvPr id="20" name="Rectangle 19"/>
          <p:cNvSpPr/>
          <p:nvPr/>
        </p:nvSpPr>
        <p:spPr>
          <a:xfrm>
            <a:off x="2358802" y="3149724"/>
            <a:ext cx="6552728" cy="432048"/>
          </a:xfrm>
          <a:prstGeom prst="rect">
            <a:avLst/>
          </a:prstGeom>
          <a:solidFill>
            <a:schemeClr val="accent6">
              <a:lumMod val="40000"/>
              <a:lumOff val="6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accent1">
                    <a:lumMod val="75000"/>
                  </a:schemeClr>
                </a:solidFill>
              </a:rPr>
              <a:t>Vertikalna cirkulacija (turbulencija)</a:t>
            </a:r>
            <a:endParaRPr lang="hr-HR" sz="2000" b="1" dirty="0">
              <a:solidFill>
                <a:schemeClr val="accent1">
                  <a:lumMod val="75000"/>
                </a:schemeClr>
              </a:solidFill>
            </a:endParaRPr>
          </a:p>
        </p:txBody>
      </p:sp>
      <p:sp>
        <p:nvSpPr>
          <p:cNvPr id="21" name="Rectangle 20"/>
          <p:cNvSpPr/>
          <p:nvPr/>
        </p:nvSpPr>
        <p:spPr>
          <a:xfrm>
            <a:off x="520502" y="3687688"/>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ZRAČNE MASE</a:t>
            </a:r>
            <a:endParaRPr lang="hr-HR" sz="2400" b="1" dirty="0"/>
          </a:p>
        </p:txBody>
      </p:sp>
      <p:sp>
        <p:nvSpPr>
          <p:cNvPr id="22" name="Rectangle 21"/>
          <p:cNvSpPr/>
          <p:nvPr/>
        </p:nvSpPr>
        <p:spPr>
          <a:xfrm>
            <a:off x="510977" y="4250035"/>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ATMOSFERSKE FRONTE</a:t>
            </a:r>
            <a:endParaRPr lang="hr-HR" sz="2400" b="1" dirty="0"/>
          </a:p>
        </p:txBody>
      </p:sp>
      <p:sp>
        <p:nvSpPr>
          <p:cNvPr id="23" name="Rectangle 22"/>
          <p:cNvSpPr/>
          <p:nvPr/>
        </p:nvSpPr>
        <p:spPr>
          <a:xfrm>
            <a:off x="520502" y="4802857"/>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OBORINE </a:t>
            </a:r>
            <a:endParaRPr lang="hr-HR" sz="2400" b="1" dirty="0"/>
          </a:p>
        </p:txBody>
      </p:sp>
      <p:sp>
        <p:nvSpPr>
          <p:cNvPr id="24" name="Rectangle 23"/>
          <p:cNvSpPr/>
          <p:nvPr/>
        </p:nvSpPr>
        <p:spPr>
          <a:xfrm>
            <a:off x="510977" y="5365204"/>
            <a:ext cx="8352928" cy="504056"/>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t>TEMPERATURA ZRAKA</a:t>
            </a:r>
            <a:endParaRPr lang="hr-HR" sz="2400" b="1"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03039" y="1556792"/>
            <a:ext cx="4173735" cy="461665"/>
          </a:xfrm>
          <a:prstGeom prst="rect">
            <a:avLst/>
          </a:prstGeom>
          <a:noFill/>
        </p:spPr>
        <p:txBody>
          <a:bodyPr wrap="square" rtlCol="0">
            <a:spAutoFit/>
          </a:bodyPr>
          <a:lstStyle/>
          <a:p>
            <a:r>
              <a:rPr lang="hr-HR" sz="2400" b="1" dirty="0" smtClean="0">
                <a:solidFill>
                  <a:schemeClr val="accent6">
                    <a:lumMod val="75000"/>
                  </a:schemeClr>
                </a:solidFill>
              </a:rPr>
              <a:t>Kopno / more (nastavak)</a:t>
            </a:r>
            <a:endParaRPr lang="hr-HR" sz="2400" b="1" dirty="0">
              <a:solidFill>
                <a:schemeClr val="accent6">
                  <a:lumMod val="75000"/>
                </a:schemeClr>
              </a:solidFill>
            </a:endParaRPr>
          </a:p>
        </p:txBody>
      </p:sp>
      <p:sp>
        <p:nvSpPr>
          <p:cNvPr id="10" name="TextBox 9"/>
          <p:cNvSpPr txBox="1"/>
          <p:nvPr/>
        </p:nvSpPr>
        <p:spPr>
          <a:xfrm>
            <a:off x="431032" y="2060848"/>
            <a:ext cx="8712968" cy="2308324"/>
          </a:xfrm>
          <a:prstGeom prst="rect">
            <a:avLst/>
          </a:prstGeom>
          <a:noFill/>
        </p:spPr>
        <p:txBody>
          <a:bodyPr wrap="square" rtlCol="0">
            <a:spAutoFit/>
          </a:bodyPr>
          <a:lstStyle/>
          <a:p>
            <a:r>
              <a:rPr lang="hr-HR" sz="2400" b="1" dirty="0" smtClean="0">
                <a:solidFill>
                  <a:schemeClr val="accent1">
                    <a:lumMod val="75000"/>
                  </a:schemeClr>
                </a:solidFill>
              </a:rPr>
              <a:t>Noću je situacija obrnuta. Kopno se brže hladi od mora, pa je noću temperatura zraka nad morem veća. Topliji se zrak iznad mora diže, kreće prema kopnu, pa </a:t>
            </a:r>
            <a:r>
              <a:rPr lang="vi-VN" sz="2400" b="1" dirty="0" smtClean="0">
                <a:solidFill>
                  <a:schemeClr val="accent1">
                    <a:lumMod val="75000"/>
                  </a:schemeClr>
                </a:solidFill>
              </a:rPr>
              <a:t>noću puše vjetar s kopna </a:t>
            </a:r>
            <a:r>
              <a:rPr lang="vi-VN" sz="2400" b="1" dirty="0" smtClean="0">
                <a:solidFill>
                  <a:schemeClr val="accent6">
                    <a:lumMod val="75000"/>
                  </a:schemeClr>
                </a:solidFill>
              </a:rPr>
              <a:t>(kopnenjak)</a:t>
            </a:r>
            <a:r>
              <a:rPr lang="vi-VN" sz="2400" b="1" dirty="0" smtClean="0">
                <a:solidFill>
                  <a:schemeClr val="accent1">
                    <a:lumMod val="75000"/>
                  </a:schemeClr>
                </a:solidFill>
              </a:rPr>
              <a:t>.</a:t>
            </a:r>
            <a:r>
              <a:rPr lang="vi-VN" sz="2400" b="1" dirty="0" smtClean="0">
                <a:solidFill>
                  <a:schemeClr val="accent6">
                    <a:lumMod val="75000"/>
                  </a:schemeClr>
                </a:solidFill>
              </a:rPr>
              <a:t> </a:t>
            </a:r>
            <a:r>
              <a:rPr lang="vi-VN" sz="2400" b="1" dirty="0" smtClean="0">
                <a:solidFill>
                  <a:schemeClr val="accent1">
                    <a:lumMod val="75000"/>
                  </a:schemeClr>
                </a:solidFill>
              </a:rPr>
              <a:t>Razlika između temperature kopna i mora</a:t>
            </a:r>
            <a:r>
              <a:rPr lang="hr-HR" sz="2400" b="1" dirty="0" smtClean="0">
                <a:solidFill>
                  <a:schemeClr val="accent1">
                    <a:lumMod val="75000"/>
                  </a:schemeClr>
                </a:solidFill>
              </a:rPr>
              <a:t> </a:t>
            </a:r>
            <a:r>
              <a:rPr lang="pl-PL" sz="2400" b="1" dirty="0" smtClean="0">
                <a:solidFill>
                  <a:schemeClr val="accent1">
                    <a:lumMod val="75000"/>
                  </a:schemeClr>
                </a:solidFill>
              </a:rPr>
              <a:t>noću je mnogo manja od dnevne temperaturne razlike. Stoga je i vjetar s kopna </a:t>
            </a:r>
            <a:r>
              <a:rPr lang="hr-HR" sz="2400" b="1" dirty="0" smtClean="0">
                <a:solidFill>
                  <a:schemeClr val="accent1">
                    <a:lumMod val="75000"/>
                  </a:schemeClr>
                </a:solidFill>
              </a:rPr>
              <a:t>noću slabiji od </a:t>
            </a:r>
            <a:r>
              <a:rPr lang="hr-HR" sz="2400" b="1" dirty="0" smtClean="0">
                <a:solidFill>
                  <a:schemeClr val="accent6">
                    <a:lumMod val="75000"/>
                  </a:schemeClr>
                </a:solidFill>
              </a:rPr>
              <a:t>smorca</a:t>
            </a:r>
            <a:r>
              <a:rPr lang="hr-HR" sz="2400" b="1" dirty="0" smtClean="0">
                <a:solidFill>
                  <a:schemeClr val="accent1">
                    <a:lumMod val="75000"/>
                  </a:schemeClr>
                </a:solidFill>
              </a:rPr>
              <a:t>.</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390774" y="4084687"/>
            <a:ext cx="5203655" cy="2181330"/>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556792"/>
            <a:ext cx="3384376" cy="461665"/>
          </a:xfrm>
          <a:prstGeom prst="rect">
            <a:avLst/>
          </a:prstGeom>
          <a:noFill/>
        </p:spPr>
        <p:txBody>
          <a:bodyPr wrap="square" rtlCol="0">
            <a:spAutoFit/>
          </a:bodyPr>
          <a:lstStyle/>
          <a:p>
            <a:r>
              <a:rPr lang="hr-HR" sz="2400" b="1" dirty="0" smtClean="0">
                <a:solidFill>
                  <a:schemeClr val="accent6">
                    <a:lumMod val="75000"/>
                  </a:schemeClr>
                </a:solidFill>
              </a:rPr>
              <a:t>Urbano područje</a:t>
            </a:r>
            <a:endParaRPr lang="hr-HR" sz="2400" b="1" dirty="0">
              <a:solidFill>
                <a:schemeClr val="accent6">
                  <a:lumMod val="75000"/>
                </a:schemeClr>
              </a:solidFill>
            </a:endParaRPr>
          </a:p>
        </p:txBody>
      </p:sp>
      <p:sp>
        <p:nvSpPr>
          <p:cNvPr id="10" name="TextBox 9"/>
          <p:cNvSpPr txBox="1"/>
          <p:nvPr/>
        </p:nvSpPr>
        <p:spPr>
          <a:xfrm>
            <a:off x="467544" y="2348880"/>
            <a:ext cx="8496944" cy="3046988"/>
          </a:xfrm>
          <a:prstGeom prst="rect">
            <a:avLst/>
          </a:prstGeom>
          <a:noFill/>
        </p:spPr>
        <p:txBody>
          <a:bodyPr wrap="square" rtlCol="0">
            <a:spAutoFit/>
          </a:bodyPr>
          <a:lstStyle/>
          <a:p>
            <a:r>
              <a:rPr lang="pl-PL" sz="2400" b="1" dirty="0" smtClean="0">
                <a:solidFill>
                  <a:schemeClr val="accent1">
                    <a:lumMod val="75000"/>
                  </a:schemeClr>
                </a:solidFill>
              </a:rPr>
              <a:t>Zrak nad urbanim područjem topliji od zraka </a:t>
            </a:r>
            <a:r>
              <a:rPr lang="hr-HR" sz="2400" b="1" dirty="0" smtClean="0">
                <a:solidFill>
                  <a:schemeClr val="accent1">
                    <a:lumMod val="75000"/>
                  </a:schemeClr>
                </a:solidFill>
              </a:rPr>
              <a:t>prirodnog okoliša te je takvo područje nazvano </a:t>
            </a:r>
            <a:r>
              <a:rPr lang="hr-HR" sz="2400" b="1" dirty="0" smtClean="0">
                <a:solidFill>
                  <a:schemeClr val="accent6">
                    <a:lumMod val="75000"/>
                  </a:schemeClr>
                </a:solidFill>
              </a:rPr>
              <a:t>toplinski otok</a:t>
            </a:r>
            <a:r>
              <a:rPr lang="hr-HR" sz="2400" b="1" dirty="0" smtClean="0">
                <a:solidFill>
                  <a:schemeClr val="accent1">
                    <a:lumMod val="75000"/>
                  </a:schemeClr>
                </a:solidFill>
              </a:rPr>
              <a:t>. </a:t>
            </a:r>
          </a:p>
          <a:p>
            <a:endParaRPr lang="hr-HR" sz="2400" b="1" dirty="0" smtClean="0">
              <a:solidFill>
                <a:schemeClr val="accent1">
                  <a:lumMod val="75000"/>
                </a:schemeClr>
              </a:solidFill>
            </a:endParaRPr>
          </a:p>
          <a:p>
            <a:r>
              <a:rPr lang="hr-HR" sz="2400" b="1" dirty="0" smtClean="0">
                <a:solidFill>
                  <a:schemeClr val="accent1">
                    <a:lumMod val="75000"/>
                  </a:schemeClr>
                </a:solidFill>
              </a:rPr>
              <a:t>Do te pojave dolazi zbog toga što asfalt, beton i urbane strukture apsorbiraju veću količinu Sunčeve </a:t>
            </a:r>
            <a:r>
              <a:rPr lang="vi-VN" sz="2400" b="1" dirty="0" smtClean="0">
                <a:solidFill>
                  <a:schemeClr val="accent1">
                    <a:lumMod val="75000"/>
                  </a:schemeClr>
                </a:solidFill>
              </a:rPr>
              <a:t>energije od vegetacije i tla. Noću se ta energija polako otpušta što sprečava hlađenje</a:t>
            </a:r>
            <a:r>
              <a:rPr lang="hr-HR" sz="2400" b="1" dirty="0" smtClean="0">
                <a:solidFill>
                  <a:schemeClr val="accent1">
                    <a:lumMod val="75000"/>
                  </a:schemeClr>
                </a:solidFill>
              </a:rPr>
              <a:t> </a:t>
            </a:r>
            <a:r>
              <a:rPr lang="vi-VN" sz="2400" b="1" dirty="0" smtClean="0">
                <a:solidFill>
                  <a:schemeClr val="accent1">
                    <a:lumMod val="75000"/>
                  </a:schemeClr>
                </a:solidFill>
              </a:rPr>
              <a:t>zraka. U urbanom je središtu vjetar uglavnom slabiji nego u okolici, a također</a:t>
            </a:r>
            <a:r>
              <a:rPr lang="hr-HR" sz="2400" b="1" dirty="0" smtClean="0">
                <a:solidFill>
                  <a:schemeClr val="accent1">
                    <a:lumMod val="75000"/>
                  </a:schemeClr>
                </a:solidFill>
              </a:rPr>
              <a:t> je i isparavanje manje. </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556792"/>
            <a:ext cx="5919539" cy="461665"/>
          </a:xfrm>
          <a:prstGeom prst="rect">
            <a:avLst/>
          </a:prstGeom>
          <a:noFill/>
        </p:spPr>
        <p:txBody>
          <a:bodyPr wrap="square" rtlCol="0">
            <a:spAutoFit/>
          </a:bodyPr>
          <a:lstStyle/>
          <a:p>
            <a:r>
              <a:rPr lang="hr-HR" sz="2400" b="1" dirty="0" smtClean="0">
                <a:solidFill>
                  <a:schemeClr val="accent6">
                    <a:lumMod val="75000"/>
                  </a:schemeClr>
                </a:solidFill>
              </a:rPr>
              <a:t>Urbano područje (nastavak)</a:t>
            </a:r>
            <a:endParaRPr lang="hr-HR" sz="2400" b="1" dirty="0">
              <a:solidFill>
                <a:schemeClr val="accent6">
                  <a:lumMod val="75000"/>
                </a:schemeClr>
              </a:solidFill>
            </a:endParaRPr>
          </a:p>
        </p:txBody>
      </p:sp>
      <p:sp>
        <p:nvSpPr>
          <p:cNvPr id="10" name="TextBox 9"/>
          <p:cNvSpPr txBox="1"/>
          <p:nvPr/>
        </p:nvSpPr>
        <p:spPr>
          <a:xfrm>
            <a:off x="467544" y="2276872"/>
            <a:ext cx="8280920" cy="3046988"/>
          </a:xfrm>
          <a:prstGeom prst="rect">
            <a:avLst/>
          </a:prstGeom>
          <a:noFill/>
        </p:spPr>
        <p:txBody>
          <a:bodyPr wrap="square" rtlCol="0">
            <a:spAutoFit/>
          </a:bodyPr>
          <a:lstStyle/>
          <a:p>
            <a:r>
              <a:rPr lang="hr-HR" sz="2400" b="1" dirty="0" smtClean="0">
                <a:solidFill>
                  <a:schemeClr val="accent1">
                    <a:lumMod val="75000"/>
                  </a:schemeClr>
                </a:solidFill>
              </a:rPr>
              <a:t>Zbog zagrijavanja zraka nad gradovima atmosfera postaje nestabilna, što pojačava visinska zračna strujanja koja pomažu u formiranju oblaka i grmljavinskih nepogoda. </a:t>
            </a:r>
          </a:p>
          <a:p>
            <a:endParaRPr lang="hr-HR" sz="2400" b="1" dirty="0" smtClean="0">
              <a:solidFill>
                <a:schemeClr val="accent1">
                  <a:lumMod val="75000"/>
                </a:schemeClr>
              </a:solidFill>
            </a:endParaRPr>
          </a:p>
          <a:p>
            <a:r>
              <a:rPr lang="hr-HR" sz="2400" b="1" dirty="0" smtClean="0">
                <a:solidFill>
                  <a:schemeClr val="accent1">
                    <a:lumMod val="75000"/>
                  </a:schemeClr>
                </a:solidFill>
              </a:rPr>
              <a:t>Osim toga, zbog podizanja toplog zraka, posebice </a:t>
            </a:r>
            <a:r>
              <a:rPr lang="pl-PL" sz="2400" b="1" dirty="0" smtClean="0">
                <a:solidFill>
                  <a:schemeClr val="accent1">
                    <a:lumMod val="75000"/>
                  </a:schemeClr>
                </a:solidFill>
              </a:rPr>
              <a:t>noću, nad gradom se stvara područje nižeg tlaka zraka u odnosu na tlak zraka koji </a:t>
            </a:r>
            <a:r>
              <a:rPr lang="hr-HR" sz="2400" b="1" dirty="0" smtClean="0">
                <a:solidFill>
                  <a:schemeClr val="accent1">
                    <a:lumMod val="75000"/>
                  </a:schemeClr>
                </a:solidFill>
              </a:rPr>
              <a:t>se formira nad okolišem izvan grada pa dolazi do laganog strujanja zraka iz okoliša prema gradu. </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0" y="4754860"/>
            <a:ext cx="9020175" cy="1200329"/>
          </a:xfrm>
          <a:prstGeom prst="rect">
            <a:avLst/>
          </a:prstGeom>
          <a:noFill/>
        </p:spPr>
        <p:txBody>
          <a:bodyPr wrap="square">
            <a:spAutoFit/>
          </a:bodyPr>
          <a:lstStyle/>
          <a:p>
            <a:r>
              <a:rPr lang="hr-HR" sz="2400" b="1" dirty="0" smtClean="0">
                <a:solidFill>
                  <a:schemeClr val="accent1">
                    <a:lumMod val="75000"/>
                  </a:schemeClr>
                </a:solidFill>
              </a:rPr>
              <a:t>Takva situacija pogoduje nagomilavanju i zadržavanju onečišćujućih tvari u zraku nad gradom, a pojačava se kod postojanja temperaturne inverzije koja sprečava vertikalno miješanje slojeva zraka.</a:t>
            </a:r>
            <a:endParaRPr lang="hr-HR" sz="2400" b="1" dirty="0">
              <a:solidFill>
                <a:schemeClr val="accent1">
                  <a:lumMod val="75000"/>
                </a:schemeClr>
              </a:solidFill>
            </a:endParaRPr>
          </a:p>
        </p:txBody>
      </p:sp>
      <p:sp>
        <p:nvSpPr>
          <p:cNvPr id="10" name="TextBox 9"/>
          <p:cNvSpPr txBox="1"/>
          <p:nvPr/>
        </p:nvSpPr>
        <p:spPr>
          <a:xfrm>
            <a:off x="395535" y="1556792"/>
            <a:ext cx="4700339" cy="461665"/>
          </a:xfrm>
          <a:prstGeom prst="rect">
            <a:avLst/>
          </a:prstGeom>
          <a:noFill/>
        </p:spPr>
        <p:txBody>
          <a:bodyPr wrap="square" rtlCol="0">
            <a:spAutoFit/>
          </a:bodyPr>
          <a:lstStyle/>
          <a:p>
            <a:r>
              <a:rPr lang="hr-HR" sz="2400" b="1" dirty="0" smtClean="0">
                <a:solidFill>
                  <a:schemeClr val="accent6">
                    <a:lumMod val="75000"/>
                  </a:schemeClr>
                </a:solidFill>
              </a:rPr>
              <a:t>Urbano područje (nastavak)</a:t>
            </a:r>
            <a:endParaRPr lang="hr-HR" sz="2400" b="1" dirty="0">
              <a:solidFill>
                <a:schemeClr val="accent6">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886472" y="1994173"/>
            <a:ext cx="4176464" cy="2664510"/>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5186114" cy="461665"/>
          </a:xfrm>
          <a:prstGeom prst="rect">
            <a:avLst/>
          </a:prstGeom>
          <a:noFill/>
        </p:spPr>
        <p:txBody>
          <a:bodyPr wrap="square" rtlCol="0">
            <a:spAutoFit/>
          </a:bodyPr>
          <a:lstStyle/>
          <a:p>
            <a:r>
              <a:rPr lang="hr-HR" sz="2400" b="1" dirty="0" smtClean="0">
                <a:solidFill>
                  <a:schemeClr val="accent6">
                    <a:lumMod val="75000"/>
                  </a:schemeClr>
                </a:solidFill>
              </a:rPr>
              <a:t>Urbano područje (nastavak)</a:t>
            </a:r>
            <a:endParaRPr lang="hr-HR" sz="2400" b="1" dirty="0">
              <a:solidFill>
                <a:schemeClr val="accent6">
                  <a:lumMod val="75000"/>
                </a:schemeClr>
              </a:solidFill>
            </a:endParaRPr>
          </a:p>
        </p:txBody>
      </p:sp>
      <p:pic>
        <p:nvPicPr>
          <p:cNvPr id="10" name="Picture 2"/>
          <p:cNvPicPr>
            <a:picLocks noChangeAspect="1" noChangeArrowheads="1"/>
          </p:cNvPicPr>
          <p:nvPr/>
        </p:nvPicPr>
        <p:blipFill>
          <a:blip r:embed="rId4" cstate="print"/>
          <a:srcRect/>
          <a:stretch>
            <a:fillRect/>
          </a:stretch>
        </p:blipFill>
        <p:spPr bwMode="auto">
          <a:xfrm>
            <a:off x="984618" y="3030860"/>
            <a:ext cx="7056949" cy="3065140"/>
          </a:xfrm>
          <a:prstGeom prst="rect">
            <a:avLst/>
          </a:prstGeom>
          <a:noFill/>
          <a:ln w="9525">
            <a:noFill/>
            <a:miter lim="800000"/>
            <a:headEnd/>
            <a:tailEnd/>
          </a:ln>
        </p:spPr>
      </p:pic>
      <p:sp>
        <p:nvSpPr>
          <p:cNvPr id="12" name="TextBox 11"/>
          <p:cNvSpPr txBox="1"/>
          <p:nvPr/>
        </p:nvSpPr>
        <p:spPr>
          <a:xfrm>
            <a:off x="0" y="2204864"/>
            <a:ext cx="9144000" cy="830997"/>
          </a:xfrm>
          <a:prstGeom prst="rect">
            <a:avLst/>
          </a:prstGeom>
          <a:noFill/>
        </p:spPr>
        <p:txBody>
          <a:bodyPr wrap="square" rtlCol="0">
            <a:spAutoFit/>
          </a:bodyPr>
          <a:lstStyle/>
          <a:p>
            <a:pPr algn="ctr"/>
            <a:r>
              <a:rPr lang="pl-PL" sz="2400" b="1" dirty="0" smtClean="0">
                <a:solidFill>
                  <a:schemeClr val="accent1">
                    <a:lumMod val="75000"/>
                  </a:schemeClr>
                </a:solidFill>
              </a:rPr>
              <a:t>Karakteristike urbanog okoliša u odnosu na prirodni okoliš, odnosno ruralna područja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95536" y="1484784"/>
            <a:ext cx="3384376" cy="461665"/>
          </a:xfrm>
          <a:prstGeom prst="rect">
            <a:avLst/>
          </a:prstGeom>
          <a:noFill/>
        </p:spPr>
        <p:txBody>
          <a:bodyPr wrap="square" rtlCol="0">
            <a:spAutoFit/>
          </a:bodyPr>
          <a:lstStyle/>
          <a:p>
            <a:r>
              <a:rPr lang="hr-HR" sz="2400" b="1" dirty="0" smtClean="0">
                <a:solidFill>
                  <a:schemeClr val="accent6">
                    <a:lumMod val="75000"/>
                  </a:schemeClr>
                </a:solidFill>
              </a:rPr>
              <a:t>Zračne mase</a:t>
            </a:r>
            <a:endParaRPr lang="hr-HR" sz="2400" b="1" dirty="0">
              <a:solidFill>
                <a:schemeClr val="accent6">
                  <a:lumMod val="75000"/>
                </a:schemeClr>
              </a:solidFill>
            </a:endParaRPr>
          </a:p>
        </p:txBody>
      </p:sp>
      <p:sp>
        <p:nvSpPr>
          <p:cNvPr id="14" name="TextBox 13"/>
          <p:cNvSpPr txBox="1"/>
          <p:nvPr/>
        </p:nvSpPr>
        <p:spPr>
          <a:xfrm>
            <a:off x="323528" y="2060848"/>
            <a:ext cx="8496944" cy="1200329"/>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r>
              <a:rPr lang="hr-HR" sz="2400" b="1" dirty="0" smtClean="0">
                <a:solidFill>
                  <a:schemeClr val="accent1">
                    <a:lumMod val="75000"/>
                  </a:schemeClr>
                </a:solidFill>
              </a:rPr>
              <a:t>Zračne mase makroskalne su pojave jer pokrivaju veliku površinu od nekoliko tisuća kvadratnih metara te dosežu visinu od nekoliko tisuća metara.</a:t>
            </a:r>
            <a:endParaRPr lang="hr-HR" sz="2400" b="1" dirty="0">
              <a:solidFill>
                <a:schemeClr val="accent1">
                  <a:lumMod val="75000"/>
                </a:schemeClr>
              </a:solidFill>
            </a:endParaRPr>
          </a:p>
        </p:txBody>
      </p:sp>
      <p:sp>
        <p:nvSpPr>
          <p:cNvPr id="15" name="TextBox 14"/>
          <p:cNvSpPr txBox="1"/>
          <p:nvPr/>
        </p:nvSpPr>
        <p:spPr>
          <a:xfrm>
            <a:off x="295275" y="3441680"/>
            <a:ext cx="8669213" cy="2308324"/>
          </a:xfrm>
          <a:prstGeom prst="rect">
            <a:avLst/>
          </a:prstGeom>
          <a:noFill/>
        </p:spPr>
        <p:txBody>
          <a:bodyPr wrap="square" rtlCol="0">
            <a:spAutoFit/>
          </a:bodyPr>
          <a:lstStyle/>
          <a:p>
            <a:r>
              <a:rPr lang="hr-HR" sz="2400" b="1" dirty="0" smtClean="0">
                <a:solidFill>
                  <a:schemeClr val="accent1">
                    <a:lumMod val="75000"/>
                  </a:schemeClr>
                </a:solidFill>
              </a:rPr>
              <a:t>To su relativno homogeni volumeni zraka koji svoje osnovne karakteristike (temperaturu i vlažnost) dobivaju u području nastanka, uz uvjet da se nad tim područjem dovoljno dugo zadrže kako bi poprimili njegove karakteristike</a:t>
            </a:r>
            <a:r>
              <a:rPr lang="hr-HR" sz="2400" b="1" dirty="0" smtClean="0">
                <a:solidFill>
                  <a:schemeClr val="accent1">
                    <a:lumMod val="75000"/>
                  </a:schemeClr>
                </a:solidFill>
                <a:effectLst>
                  <a:outerShdw blurRad="38100" dist="38100" dir="2700000" algn="tl">
                    <a:srgbClr val="000000">
                      <a:alpha val="43137"/>
                    </a:srgbClr>
                  </a:outerShdw>
                </a:effectLst>
              </a:rPr>
              <a:t>.</a:t>
            </a:r>
            <a:r>
              <a:rPr lang="hr-HR" sz="2400" b="1" dirty="0" smtClean="0">
                <a:solidFill>
                  <a:srgbClr val="FF0000"/>
                </a:solidFill>
                <a:effectLst>
                  <a:outerShdw blurRad="38100" dist="38100" dir="2700000" algn="tl">
                    <a:srgbClr val="000000">
                      <a:alpha val="43137"/>
                    </a:srgbClr>
                  </a:outerShdw>
                </a:effectLst>
              </a:rPr>
              <a:t> </a:t>
            </a:r>
            <a:r>
              <a:rPr lang="hr-HR" sz="2400" b="1" dirty="0" smtClean="0">
                <a:solidFill>
                  <a:schemeClr val="accent6">
                    <a:lumMod val="75000"/>
                  </a:schemeClr>
                </a:solidFill>
              </a:rPr>
              <a:t>Zračne mase pogoduju širenju onečišćujućih tvari na velike udaljenosti distribuirajući ih na velike površine.</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6642" y="1484784"/>
            <a:ext cx="3383269" cy="461665"/>
          </a:xfrm>
          <a:prstGeom prst="rect">
            <a:avLst/>
          </a:prstGeom>
          <a:noFill/>
        </p:spPr>
        <p:txBody>
          <a:bodyPr wrap="square" rtlCol="0">
            <a:spAutoFit/>
          </a:bodyPr>
          <a:lstStyle/>
          <a:p>
            <a:r>
              <a:rPr lang="hr-HR" sz="2400" b="1" dirty="0" smtClean="0">
                <a:solidFill>
                  <a:schemeClr val="accent6">
                    <a:lumMod val="75000"/>
                  </a:schemeClr>
                </a:solidFill>
              </a:rPr>
              <a:t>Atmosferske fronte</a:t>
            </a:r>
            <a:endParaRPr lang="hr-HR" sz="2400" b="1" dirty="0">
              <a:solidFill>
                <a:schemeClr val="accent6">
                  <a:lumMod val="75000"/>
                </a:schemeClr>
              </a:solidFill>
            </a:endParaRPr>
          </a:p>
        </p:txBody>
      </p:sp>
      <p:sp>
        <p:nvSpPr>
          <p:cNvPr id="10" name="TextBox 9"/>
          <p:cNvSpPr txBox="1"/>
          <p:nvPr/>
        </p:nvSpPr>
        <p:spPr>
          <a:xfrm>
            <a:off x="470254" y="2060848"/>
            <a:ext cx="8278210" cy="830997"/>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r>
              <a:rPr lang="vi-VN" sz="2400" b="1" dirty="0" smtClean="0">
                <a:solidFill>
                  <a:schemeClr val="accent1">
                    <a:lumMod val="75000"/>
                  </a:schemeClr>
                </a:solidFill>
              </a:rPr>
              <a:t>Atmosferske fronte uska su granična područja između atmosferskih zračnih</a:t>
            </a:r>
            <a:r>
              <a:rPr lang="hr-HR" sz="2400" b="1" dirty="0" smtClean="0">
                <a:solidFill>
                  <a:schemeClr val="accent1">
                    <a:lumMod val="75000"/>
                  </a:schemeClr>
                </a:solidFill>
              </a:rPr>
              <a:t> masa različitih svojstava.</a:t>
            </a:r>
            <a:endParaRPr lang="hr-HR" sz="2400" b="1" dirty="0">
              <a:solidFill>
                <a:schemeClr val="accent1">
                  <a:lumMod val="75000"/>
                </a:schemeClr>
              </a:solidFill>
            </a:endParaRPr>
          </a:p>
        </p:txBody>
      </p:sp>
      <p:sp>
        <p:nvSpPr>
          <p:cNvPr id="12" name="TextBox 11"/>
          <p:cNvSpPr txBox="1"/>
          <p:nvPr/>
        </p:nvSpPr>
        <p:spPr>
          <a:xfrm>
            <a:off x="470300" y="3140968"/>
            <a:ext cx="8422179" cy="1200329"/>
          </a:xfrm>
          <a:prstGeom prst="rect">
            <a:avLst/>
          </a:prstGeom>
          <a:noFill/>
        </p:spPr>
        <p:txBody>
          <a:bodyPr wrap="square" rtlCol="0">
            <a:spAutoFit/>
          </a:bodyPr>
          <a:lstStyle/>
          <a:p>
            <a:r>
              <a:rPr lang="hr-HR" sz="2400" b="1" dirty="0" smtClean="0">
                <a:solidFill>
                  <a:schemeClr val="accent1">
                    <a:lumMod val="75000"/>
                  </a:schemeClr>
                </a:solidFill>
              </a:rPr>
              <a:t>Približavaju li se zračne mase jedna drugoj, frontalna se zona sužava, prijelaz iz jedne u drugu zračnu masu postaje oštriji, fronta postaje izraženija, a taj proces naziva se </a:t>
            </a:r>
            <a:r>
              <a:rPr lang="hr-HR" sz="2400" b="1" dirty="0" smtClean="0">
                <a:solidFill>
                  <a:schemeClr val="accent6">
                    <a:lumMod val="75000"/>
                  </a:schemeClr>
                </a:solidFill>
              </a:rPr>
              <a:t>frontogeneza</a:t>
            </a:r>
            <a:r>
              <a:rPr lang="hr-HR" sz="2400" b="1" dirty="0" smtClean="0">
                <a:solidFill>
                  <a:schemeClr val="accent1">
                    <a:lumMod val="75000"/>
                  </a:schemeClr>
                </a:solidFill>
              </a:rPr>
              <a:t>.</a:t>
            </a:r>
            <a:endParaRPr lang="hr-HR" sz="2400" b="1" dirty="0">
              <a:solidFill>
                <a:schemeClr val="accent1">
                  <a:lumMod val="75000"/>
                </a:schemeClr>
              </a:solidFill>
            </a:endParaRPr>
          </a:p>
        </p:txBody>
      </p:sp>
      <p:sp>
        <p:nvSpPr>
          <p:cNvPr id="13" name="TextBox 12"/>
          <p:cNvSpPr txBox="1"/>
          <p:nvPr/>
        </p:nvSpPr>
        <p:spPr>
          <a:xfrm>
            <a:off x="523876" y="4509120"/>
            <a:ext cx="8368604" cy="1200329"/>
          </a:xfrm>
          <a:prstGeom prst="rect">
            <a:avLst/>
          </a:prstGeom>
          <a:noFill/>
        </p:spPr>
        <p:txBody>
          <a:bodyPr wrap="square" rtlCol="0">
            <a:spAutoFit/>
          </a:bodyPr>
          <a:lstStyle/>
          <a:p>
            <a:r>
              <a:rPr lang="it-IT" sz="2400" b="1" dirty="0" smtClean="0">
                <a:solidFill>
                  <a:schemeClr val="accent1">
                    <a:lumMod val="75000"/>
                  </a:schemeClr>
                </a:solidFill>
              </a:rPr>
              <a:t>Udaljavaju li se zračne mase, frontalna</a:t>
            </a:r>
            <a:r>
              <a:rPr lang="hr-HR" sz="2400" b="1" dirty="0" smtClean="0">
                <a:solidFill>
                  <a:schemeClr val="accent1">
                    <a:lumMod val="75000"/>
                  </a:schemeClr>
                </a:solidFill>
              </a:rPr>
              <a:t> se zona širi, razlike u meteorološkim elementima postaju manje izražene, fronta postupno gubi na važnosti, a proces se naziva </a:t>
            </a:r>
            <a:r>
              <a:rPr lang="hr-HR" sz="2400" b="1" dirty="0" smtClean="0">
                <a:solidFill>
                  <a:schemeClr val="accent6">
                    <a:lumMod val="75000"/>
                  </a:schemeClr>
                </a:solidFill>
              </a:rPr>
              <a:t>frontoliza</a:t>
            </a:r>
            <a:r>
              <a:rPr lang="hr-HR" sz="2400" b="1" dirty="0" smtClean="0">
                <a:solidFill>
                  <a:schemeClr val="accent1">
                    <a:lumMod val="75000"/>
                  </a:schemeClr>
                </a:solidFill>
              </a:rPr>
              <a:t>.</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484784"/>
            <a:ext cx="5709989" cy="461665"/>
          </a:xfrm>
          <a:prstGeom prst="rect">
            <a:avLst/>
          </a:prstGeom>
          <a:noFill/>
        </p:spPr>
        <p:txBody>
          <a:bodyPr wrap="square" rtlCol="0">
            <a:spAutoFit/>
          </a:bodyPr>
          <a:lstStyle/>
          <a:p>
            <a:r>
              <a:rPr lang="hr-HR" sz="2400" b="1" dirty="0" smtClean="0">
                <a:solidFill>
                  <a:schemeClr val="accent6">
                    <a:lumMod val="75000"/>
                  </a:schemeClr>
                </a:solidFill>
              </a:rPr>
              <a:t>Atmosferske fronte (nastavak)</a:t>
            </a:r>
            <a:endParaRPr lang="hr-HR" sz="2400" b="1" dirty="0">
              <a:solidFill>
                <a:schemeClr val="accent6">
                  <a:lumMod val="75000"/>
                </a:schemeClr>
              </a:solidFill>
            </a:endParaRPr>
          </a:p>
        </p:txBody>
      </p:sp>
      <p:sp>
        <p:nvSpPr>
          <p:cNvPr id="10" name="TextBox 9"/>
          <p:cNvSpPr txBox="1"/>
          <p:nvPr/>
        </p:nvSpPr>
        <p:spPr>
          <a:xfrm>
            <a:off x="467544" y="2060848"/>
            <a:ext cx="8352928" cy="1938992"/>
          </a:xfrm>
          <a:prstGeom prst="rect">
            <a:avLst/>
          </a:prstGeom>
          <a:noFill/>
        </p:spPr>
        <p:txBody>
          <a:bodyPr wrap="square" rtlCol="0">
            <a:spAutoFit/>
          </a:bodyPr>
          <a:lstStyle/>
          <a:p>
            <a:r>
              <a:rPr lang="hr-HR" sz="2400" b="1" dirty="0" smtClean="0">
                <a:solidFill>
                  <a:schemeClr val="accent1">
                    <a:lumMod val="75000"/>
                  </a:schemeClr>
                </a:solidFill>
              </a:rPr>
              <a:t>Prema temperaturnim obilježjima fronte razvrstavamo na:</a:t>
            </a:r>
          </a:p>
          <a:p>
            <a:pPr>
              <a:buFont typeface="Arial" pitchFamily="34" charset="0"/>
              <a:buChar char="•"/>
            </a:pPr>
            <a:r>
              <a:rPr lang="hr-HR" sz="2400" b="1" dirty="0" smtClean="0">
                <a:solidFill>
                  <a:schemeClr val="accent6">
                    <a:lumMod val="75000"/>
                  </a:schemeClr>
                </a:solidFill>
                <a:effectLst>
                  <a:outerShdw blurRad="38100" dist="38100" dir="2700000" algn="tl">
                    <a:srgbClr val="000000">
                      <a:alpha val="43137"/>
                    </a:srgbClr>
                  </a:outerShdw>
                </a:effectLst>
              </a:rPr>
              <a:t> hladnu </a:t>
            </a:r>
          </a:p>
          <a:p>
            <a:pPr>
              <a:buFont typeface="Arial" pitchFamily="34" charset="0"/>
              <a:buChar char="•"/>
            </a:pPr>
            <a:r>
              <a:rPr lang="hr-HR" sz="2400" b="1" dirty="0" smtClean="0">
                <a:solidFill>
                  <a:schemeClr val="accent6">
                    <a:lumMod val="75000"/>
                  </a:schemeClr>
                </a:solidFill>
                <a:effectLst>
                  <a:outerShdw blurRad="38100" dist="38100" dir="2700000" algn="tl">
                    <a:srgbClr val="000000">
                      <a:alpha val="43137"/>
                    </a:srgbClr>
                  </a:outerShdw>
                </a:effectLst>
              </a:rPr>
              <a:t> toplu </a:t>
            </a:r>
          </a:p>
          <a:p>
            <a:pPr>
              <a:buFont typeface="Arial" pitchFamily="34" charset="0"/>
              <a:buChar char="•"/>
            </a:pPr>
            <a:r>
              <a:rPr lang="hr-HR" sz="2400" b="1" dirty="0" smtClean="0">
                <a:solidFill>
                  <a:schemeClr val="accent6">
                    <a:lumMod val="75000"/>
                  </a:schemeClr>
                </a:solidFill>
                <a:effectLst>
                  <a:outerShdw blurRad="38100" dist="38100" dir="2700000" algn="tl">
                    <a:srgbClr val="000000">
                      <a:alpha val="43137"/>
                    </a:srgbClr>
                  </a:outerShdw>
                </a:effectLst>
              </a:rPr>
              <a:t> stacionarnu</a:t>
            </a:r>
          </a:p>
          <a:p>
            <a:pPr>
              <a:buFont typeface="Arial" pitchFamily="34" charset="0"/>
              <a:buChar char="•"/>
            </a:pPr>
            <a:r>
              <a:rPr lang="hr-HR" sz="2400" b="1" dirty="0" smtClean="0">
                <a:solidFill>
                  <a:schemeClr val="accent6">
                    <a:lumMod val="75000"/>
                  </a:schemeClr>
                </a:solidFill>
                <a:effectLst>
                  <a:outerShdw blurRad="38100" dist="38100" dir="2700000" algn="tl">
                    <a:srgbClr val="000000">
                      <a:alpha val="43137"/>
                    </a:srgbClr>
                  </a:outerShdw>
                </a:effectLst>
              </a:rPr>
              <a:t> okludiranu</a:t>
            </a:r>
            <a:endParaRPr lang="hr-HR" sz="2400" b="1" dirty="0">
              <a:solidFill>
                <a:schemeClr val="accent6">
                  <a:lumMod val="75000"/>
                </a:schemeClr>
              </a:solidFill>
              <a:effectLst>
                <a:outerShdw blurRad="38100" dist="38100" dir="2700000" algn="tl">
                  <a:srgbClr val="000000">
                    <a:alpha val="43137"/>
                  </a:srgbClr>
                </a:outerShdw>
              </a:effectLst>
            </a:endParaRPr>
          </a:p>
        </p:txBody>
      </p:sp>
      <p:sp>
        <p:nvSpPr>
          <p:cNvPr id="12" name="TextBox 11"/>
          <p:cNvSpPr txBox="1"/>
          <p:nvPr/>
        </p:nvSpPr>
        <p:spPr>
          <a:xfrm>
            <a:off x="2603079" y="2566045"/>
            <a:ext cx="6264696" cy="1631216"/>
          </a:xfrm>
          <a:prstGeom prst="rect">
            <a:avLst/>
          </a:prstGeom>
          <a:noFill/>
        </p:spPr>
        <p:txBody>
          <a:bodyPr wrap="square" rtlCol="0">
            <a:spAutoFit/>
          </a:bodyPr>
          <a:lstStyle/>
          <a:p>
            <a:r>
              <a:rPr lang="hr-HR" sz="2000" b="1" dirty="0" smtClean="0">
                <a:solidFill>
                  <a:schemeClr val="accent1">
                    <a:lumMod val="75000"/>
                  </a:schemeClr>
                </a:solidFill>
              </a:rPr>
              <a:t>Kod</a:t>
            </a:r>
            <a:r>
              <a:rPr lang="hr-HR" sz="2000" b="1" dirty="0" smtClean="0">
                <a:solidFill>
                  <a:srgbClr val="92D050"/>
                </a:solidFill>
              </a:rPr>
              <a:t> </a:t>
            </a:r>
            <a:r>
              <a:rPr lang="hr-HR" sz="2000" b="1" dirty="0" smtClean="0">
                <a:solidFill>
                  <a:schemeClr val="accent6">
                    <a:lumMod val="75000"/>
                  </a:schemeClr>
                </a:solidFill>
              </a:rPr>
              <a:t>hladne fronte </a:t>
            </a:r>
            <a:r>
              <a:rPr lang="hr-HR" sz="2000" b="1" dirty="0" smtClean="0">
                <a:solidFill>
                  <a:schemeClr val="accent1">
                    <a:lumMod val="75000"/>
                  </a:schemeClr>
                </a:solidFill>
              </a:rPr>
              <a:t>hladni zrak nadire na područje toplog te dolazi do njegova “podvlačenja” ispod toplog zraka. Razlog tome jest njegova veća specifična težina. Zbog podizanja toplog zraka u više slojeve u njemu dolazi do kondenzacije vodene pare te stvaranja oblaka.</a:t>
            </a:r>
            <a:endParaRPr lang="hr-HR" sz="2000" b="1" dirty="0">
              <a:solidFill>
                <a:schemeClr val="accent1">
                  <a:lumMod val="75000"/>
                </a:schemeClr>
              </a:solidFill>
            </a:endParaRPr>
          </a:p>
        </p:txBody>
      </p:sp>
      <p:pic>
        <p:nvPicPr>
          <p:cNvPr id="13" name="Picture 2"/>
          <p:cNvPicPr>
            <a:picLocks noChangeAspect="1" noChangeArrowheads="1"/>
          </p:cNvPicPr>
          <p:nvPr/>
        </p:nvPicPr>
        <p:blipFill>
          <a:blip r:embed="rId4" cstate="print"/>
          <a:srcRect/>
          <a:stretch>
            <a:fillRect/>
          </a:stretch>
        </p:blipFill>
        <p:spPr bwMode="auto">
          <a:xfrm>
            <a:off x="2703964" y="4143757"/>
            <a:ext cx="3858871" cy="2171318"/>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484784"/>
            <a:ext cx="4900365" cy="461665"/>
          </a:xfrm>
          <a:prstGeom prst="rect">
            <a:avLst/>
          </a:prstGeom>
          <a:noFill/>
        </p:spPr>
        <p:txBody>
          <a:bodyPr wrap="square" rtlCol="0">
            <a:spAutoFit/>
          </a:bodyPr>
          <a:lstStyle/>
          <a:p>
            <a:r>
              <a:rPr lang="hr-HR" sz="2400" b="1" dirty="0" smtClean="0">
                <a:solidFill>
                  <a:schemeClr val="accent6">
                    <a:lumMod val="75000"/>
                  </a:schemeClr>
                </a:solidFill>
              </a:rPr>
              <a:t>Atmosferske fronte (nastavak)</a:t>
            </a:r>
            <a:endParaRPr lang="hr-HR" sz="2400" b="1" dirty="0">
              <a:solidFill>
                <a:schemeClr val="accent6">
                  <a:lumMod val="75000"/>
                </a:schemeClr>
              </a:solidFill>
            </a:endParaRPr>
          </a:p>
        </p:txBody>
      </p:sp>
      <p:pic>
        <p:nvPicPr>
          <p:cNvPr id="10" name="Picture 2"/>
          <p:cNvPicPr>
            <a:picLocks noChangeAspect="1" noChangeArrowheads="1"/>
          </p:cNvPicPr>
          <p:nvPr/>
        </p:nvPicPr>
        <p:blipFill>
          <a:blip r:embed="rId4" cstate="print"/>
          <a:srcRect/>
          <a:stretch>
            <a:fillRect/>
          </a:stretch>
        </p:blipFill>
        <p:spPr bwMode="auto">
          <a:xfrm>
            <a:off x="206142" y="2512318"/>
            <a:ext cx="8809957" cy="3446610"/>
          </a:xfrm>
          <a:prstGeom prst="rect">
            <a:avLst/>
          </a:prstGeom>
          <a:noFill/>
          <a:ln w="9525">
            <a:noFill/>
            <a:miter lim="800000"/>
            <a:headEnd/>
            <a:tailEnd/>
          </a:ln>
        </p:spPr>
      </p:pic>
      <p:sp>
        <p:nvSpPr>
          <p:cNvPr id="12" name="TextBox 11"/>
          <p:cNvSpPr txBox="1"/>
          <p:nvPr/>
        </p:nvSpPr>
        <p:spPr>
          <a:xfrm>
            <a:off x="452686" y="2015505"/>
            <a:ext cx="8424936" cy="461665"/>
          </a:xfrm>
          <a:prstGeom prst="rect">
            <a:avLst/>
          </a:prstGeom>
          <a:noFill/>
        </p:spPr>
        <p:txBody>
          <a:bodyPr wrap="square" rtlCol="0">
            <a:spAutoFit/>
          </a:bodyPr>
          <a:lstStyle/>
          <a:p>
            <a:r>
              <a:rPr lang="hr-HR" sz="2400" b="1" dirty="0" smtClean="0">
                <a:solidFill>
                  <a:schemeClr val="accent1">
                    <a:lumMod val="75000"/>
                  </a:schemeClr>
                </a:solidFill>
              </a:rPr>
              <a:t>Vremenske prilike povezane s prolaskom hladne fronte</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5433764" cy="461665"/>
          </a:xfrm>
          <a:prstGeom prst="rect">
            <a:avLst/>
          </a:prstGeom>
          <a:noFill/>
        </p:spPr>
        <p:txBody>
          <a:bodyPr wrap="square" rtlCol="0">
            <a:spAutoFit/>
          </a:bodyPr>
          <a:lstStyle/>
          <a:p>
            <a:r>
              <a:rPr lang="hr-HR" sz="2400" b="1" dirty="0" smtClean="0">
                <a:solidFill>
                  <a:schemeClr val="accent6">
                    <a:lumMod val="75000"/>
                  </a:schemeClr>
                </a:solidFill>
              </a:rPr>
              <a:t>Atmosferske fronte (nastavak)</a:t>
            </a:r>
            <a:endParaRPr lang="hr-HR" sz="2400" b="1" dirty="0">
              <a:solidFill>
                <a:schemeClr val="accent6">
                  <a:lumMod val="75000"/>
                </a:schemeClr>
              </a:solidFill>
            </a:endParaRPr>
          </a:p>
        </p:txBody>
      </p:sp>
      <p:sp>
        <p:nvSpPr>
          <p:cNvPr id="10" name="TextBox 9"/>
          <p:cNvSpPr txBox="1"/>
          <p:nvPr/>
        </p:nvSpPr>
        <p:spPr>
          <a:xfrm>
            <a:off x="323528" y="2132856"/>
            <a:ext cx="8712968" cy="1631216"/>
          </a:xfrm>
          <a:prstGeom prst="rect">
            <a:avLst/>
          </a:prstGeom>
          <a:noFill/>
        </p:spPr>
        <p:txBody>
          <a:bodyPr wrap="square" rtlCol="0">
            <a:spAutoFit/>
          </a:bodyPr>
          <a:lstStyle/>
          <a:p>
            <a:r>
              <a:rPr lang="hr-HR" sz="2000" b="1" dirty="0" smtClean="0">
                <a:solidFill>
                  <a:schemeClr val="accent1">
                    <a:lumMod val="75000"/>
                  </a:schemeClr>
                </a:solidFill>
              </a:rPr>
              <a:t>Kod </a:t>
            </a:r>
            <a:r>
              <a:rPr lang="hr-HR" sz="2000" b="1" dirty="0" smtClean="0">
                <a:solidFill>
                  <a:schemeClr val="accent6">
                    <a:lumMod val="75000"/>
                  </a:schemeClr>
                </a:solidFill>
              </a:rPr>
              <a:t>tople fronte </a:t>
            </a:r>
            <a:r>
              <a:rPr lang="hr-HR" sz="2000" b="1" dirty="0" smtClean="0">
                <a:solidFill>
                  <a:schemeClr val="accent1">
                    <a:lumMod val="75000"/>
                  </a:schemeClr>
                </a:solidFill>
              </a:rPr>
              <a:t>topli zrak počne nadirati nad područje hladnog zraka te se on, zato što je specifično lakši, “penje” preko hladnog. Stoga je granica tople i hladne zračne mase nagnuta prema hladnom zraku. Zbog penjanja toplog zraka iznad hladnijeg dolazi do kondenzacije vodene pare, odnosno stvaranja naoblake duž frontalne površine.</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799540" y="3504431"/>
            <a:ext cx="4936260" cy="2808312"/>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39552" y="1628800"/>
            <a:ext cx="6336704" cy="461665"/>
          </a:xfrm>
          <a:prstGeom prst="rect">
            <a:avLst/>
          </a:prstGeom>
          <a:noFill/>
        </p:spPr>
        <p:txBody>
          <a:bodyPr wrap="square" rtlCol="0">
            <a:spAutoFit/>
          </a:bodyPr>
          <a:lstStyle/>
          <a:p>
            <a:r>
              <a:rPr lang="hr-HR" sz="2400" b="1" dirty="0" smtClean="0">
                <a:solidFill>
                  <a:schemeClr val="accent6">
                    <a:lumMod val="75000"/>
                  </a:schemeClr>
                </a:solidFill>
              </a:rPr>
              <a:t>Razlike u zagrijavanju Zemljine površine</a:t>
            </a:r>
            <a:endParaRPr lang="hr-HR" sz="2400" b="1" dirty="0">
              <a:solidFill>
                <a:schemeClr val="accent6">
                  <a:lumMod val="75000"/>
                </a:schemeClr>
              </a:solidFill>
            </a:endParaRPr>
          </a:p>
        </p:txBody>
      </p:sp>
      <p:sp>
        <p:nvSpPr>
          <p:cNvPr id="10" name="TextBox 9"/>
          <p:cNvSpPr txBox="1"/>
          <p:nvPr/>
        </p:nvSpPr>
        <p:spPr>
          <a:xfrm>
            <a:off x="539552" y="2276872"/>
            <a:ext cx="8064896" cy="830997"/>
          </a:xfrm>
          <a:prstGeom prst="rect">
            <a:avLst/>
          </a:prstGeom>
          <a:noFill/>
        </p:spPr>
        <p:txBody>
          <a:bodyPr wrap="square" rtlCol="0">
            <a:spAutoFit/>
          </a:bodyPr>
          <a:lstStyle/>
          <a:p>
            <a:r>
              <a:rPr lang="hr-HR" sz="2400" b="1" dirty="0" smtClean="0">
                <a:solidFill>
                  <a:schemeClr val="accent1">
                    <a:lumMod val="75000"/>
                  </a:schemeClr>
                </a:solidFill>
              </a:rPr>
              <a:t>Razlike u zagrijavanju Zemljine površine osnova su za stvaranje vjetra prema sljedećoj shemi: </a:t>
            </a:r>
            <a:endParaRPr lang="hr-HR" sz="2400" b="1" dirty="0">
              <a:solidFill>
                <a:schemeClr val="accent1">
                  <a:lumMod val="75000"/>
                </a:schemeClr>
              </a:solidFill>
            </a:endParaRPr>
          </a:p>
        </p:txBody>
      </p:sp>
      <p:sp>
        <p:nvSpPr>
          <p:cNvPr id="12" name="Rectangle 11"/>
          <p:cNvSpPr/>
          <p:nvPr/>
        </p:nvSpPr>
        <p:spPr>
          <a:xfrm>
            <a:off x="0" y="3094484"/>
            <a:ext cx="1728192" cy="936104"/>
          </a:xfrm>
          <a:prstGeom prst="rect">
            <a:avLst/>
          </a:prstGeom>
          <a:solidFill>
            <a:schemeClr val="accent1">
              <a:lumMod val="50000"/>
            </a:schemeClr>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effectLst>
                  <a:outerShdw blurRad="38100" dist="38100" dir="2700000" algn="tl">
                    <a:srgbClr val="000000">
                      <a:alpha val="43137"/>
                    </a:srgbClr>
                  </a:outerShdw>
                </a:effectLst>
              </a:rPr>
              <a:t>RAZLIKE U TEMP. POVRŠINE</a:t>
            </a:r>
            <a:endParaRPr lang="hr-HR" b="1" dirty="0">
              <a:effectLst>
                <a:outerShdw blurRad="38100" dist="38100" dir="2700000" algn="tl">
                  <a:srgbClr val="000000">
                    <a:alpha val="43137"/>
                  </a:srgbClr>
                </a:outerShdw>
              </a:effectLst>
            </a:endParaRPr>
          </a:p>
        </p:txBody>
      </p:sp>
      <p:cxnSp>
        <p:nvCxnSpPr>
          <p:cNvPr id="13" name="Elbow Connector 12"/>
          <p:cNvCxnSpPr/>
          <p:nvPr/>
        </p:nvCxnSpPr>
        <p:spPr>
          <a:xfrm>
            <a:off x="1728192" y="3526532"/>
            <a:ext cx="864096" cy="504056"/>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592288" y="3598540"/>
            <a:ext cx="1728192" cy="936104"/>
          </a:xfrm>
          <a:prstGeom prst="rect">
            <a:avLst/>
          </a:prstGeom>
          <a:solidFill>
            <a:schemeClr val="accent1">
              <a:lumMod val="50000"/>
            </a:schemeClr>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effectLst>
                  <a:outerShdw blurRad="38100" dist="38100" dir="2700000" algn="tl">
                    <a:srgbClr val="000000">
                      <a:alpha val="43137"/>
                    </a:srgbClr>
                  </a:outerShdw>
                </a:effectLst>
              </a:rPr>
              <a:t>RAZLIKE U ATM. TLAKU</a:t>
            </a:r>
            <a:endParaRPr lang="hr-HR" b="1" dirty="0">
              <a:effectLst>
                <a:outerShdw blurRad="38100" dist="38100" dir="2700000" algn="tl">
                  <a:srgbClr val="000000">
                    <a:alpha val="43137"/>
                  </a:srgbClr>
                </a:outerShdw>
              </a:effectLst>
            </a:endParaRPr>
          </a:p>
        </p:txBody>
      </p:sp>
      <p:cxnSp>
        <p:nvCxnSpPr>
          <p:cNvPr id="15" name="Elbow Connector 14"/>
          <p:cNvCxnSpPr/>
          <p:nvPr/>
        </p:nvCxnSpPr>
        <p:spPr>
          <a:xfrm>
            <a:off x="4320480" y="4030588"/>
            <a:ext cx="864096" cy="504056"/>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84576" y="4102596"/>
            <a:ext cx="2664296" cy="936104"/>
          </a:xfrm>
          <a:prstGeom prst="rect">
            <a:avLst/>
          </a:prstGeom>
          <a:solidFill>
            <a:schemeClr val="accent1">
              <a:lumMod val="50000"/>
            </a:schemeClr>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effectLst>
                  <a:outerShdw blurRad="38100" dist="38100" dir="2700000" algn="tl">
                    <a:srgbClr val="000000">
                      <a:alpha val="43137"/>
                    </a:srgbClr>
                  </a:outerShdw>
                </a:effectLst>
              </a:rPr>
              <a:t>IZJEDNAČAVANJE ATM. TLAKA</a:t>
            </a:r>
            <a:endParaRPr lang="hr-HR" b="1" dirty="0">
              <a:effectLst>
                <a:outerShdw blurRad="38100" dist="38100" dir="2700000" algn="tl">
                  <a:srgbClr val="000000">
                    <a:alpha val="43137"/>
                  </a:srgbClr>
                </a:outerShdw>
              </a:effectLst>
            </a:endParaRPr>
          </a:p>
        </p:txBody>
      </p:sp>
      <p:cxnSp>
        <p:nvCxnSpPr>
          <p:cNvPr id="17" name="Straight Arrow Connector 16"/>
          <p:cNvCxnSpPr/>
          <p:nvPr/>
        </p:nvCxnSpPr>
        <p:spPr>
          <a:xfrm>
            <a:off x="6552728" y="5038700"/>
            <a:ext cx="0" cy="57606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56584" y="5614764"/>
            <a:ext cx="2664296" cy="576064"/>
          </a:xfrm>
          <a:prstGeom prst="rect">
            <a:avLst/>
          </a:prstGeom>
          <a:solidFill>
            <a:schemeClr val="accent1">
              <a:lumMod val="50000"/>
            </a:schemeClr>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effectLst>
                  <a:outerShdw blurRad="38100" dist="38100" dir="2700000" algn="tl">
                    <a:srgbClr val="000000">
                      <a:alpha val="43137"/>
                    </a:srgbClr>
                  </a:outerShdw>
                </a:effectLst>
              </a:rPr>
              <a:t>STVARANJE VJETRA</a:t>
            </a:r>
            <a:endParaRPr lang="hr-H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p:cNvPicPr>
            <a:picLocks noChangeAspect="1" noChangeArrowheads="1"/>
          </p:cNvPicPr>
          <p:nvPr/>
        </p:nvPicPr>
        <p:blipFill>
          <a:blip r:embed="rId4" cstate="print"/>
          <a:srcRect/>
          <a:stretch>
            <a:fillRect/>
          </a:stretch>
        </p:blipFill>
        <p:spPr bwMode="auto">
          <a:xfrm>
            <a:off x="666749" y="2436945"/>
            <a:ext cx="7193607" cy="3510134"/>
          </a:xfrm>
          <a:prstGeom prst="rect">
            <a:avLst/>
          </a:prstGeom>
          <a:noFill/>
          <a:ln w="9525">
            <a:noFill/>
            <a:miter lim="800000"/>
            <a:headEnd/>
            <a:tailEnd/>
          </a:ln>
        </p:spPr>
      </p:pic>
      <p:sp>
        <p:nvSpPr>
          <p:cNvPr id="10" name="TextBox 9"/>
          <p:cNvSpPr txBox="1"/>
          <p:nvPr/>
        </p:nvSpPr>
        <p:spPr>
          <a:xfrm>
            <a:off x="395536" y="1484784"/>
            <a:ext cx="4786064" cy="461665"/>
          </a:xfrm>
          <a:prstGeom prst="rect">
            <a:avLst/>
          </a:prstGeom>
          <a:noFill/>
        </p:spPr>
        <p:txBody>
          <a:bodyPr wrap="square" rtlCol="0">
            <a:spAutoFit/>
          </a:bodyPr>
          <a:lstStyle/>
          <a:p>
            <a:r>
              <a:rPr lang="hr-HR" sz="2400" b="1" dirty="0" smtClean="0">
                <a:solidFill>
                  <a:schemeClr val="accent6">
                    <a:lumMod val="75000"/>
                  </a:schemeClr>
                </a:solidFill>
              </a:rPr>
              <a:t>Atmosferske fronte (nastavak)</a:t>
            </a:r>
            <a:endParaRPr lang="hr-HR" sz="2400" b="1" dirty="0">
              <a:solidFill>
                <a:schemeClr val="accent6">
                  <a:lumMod val="75000"/>
                </a:schemeClr>
              </a:solidFill>
            </a:endParaRPr>
          </a:p>
        </p:txBody>
      </p:sp>
      <p:sp>
        <p:nvSpPr>
          <p:cNvPr id="12" name="TextBox 11"/>
          <p:cNvSpPr txBox="1"/>
          <p:nvPr/>
        </p:nvSpPr>
        <p:spPr>
          <a:xfrm>
            <a:off x="123825" y="1948830"/>
            <a:ext cx="8467725" cy="461665"/>
          </a:xfrm>
          <a:prstGeom prst="rect">
            <a:avLst/>
          </a:prstGeom>
          <a:noFill/>
        </p:spPr>
        <p:txBody>
          <a:bodyPr wrap="square" rtlCol="0">
            <a:spAutoFit/>
          </a:bodyPr>
          <a:lstStyle/>
          <a:p>
            <a:pPr algn="ctr"/>
            <a:r>
              <a:rPr lang="hr-HR" sz="2400" b="1" dirty="0" smtClean="0">
                <a:solidFill>
                  <a:schemeClr val="accent1">
                    <a:lumMod val="75000"/>
                  </a:schemeClr>
                </a:solidFill>
              </a:rPr>
              <a:t>Vremenske prilike povezane s prolaskom tople fronte</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4995614" cy="461665"/>
          </a:xfrm>
          <a:prstGeom prst="rect">
            <a:avLst/>
          </a:prstGeom>
          <a:noFill/>
        </p:spPr>
        <p:txBody>
          <a:bodyPr wrap="square" rtlCol="0">
            <a:spAutoFit/>
          </a:bodyPr>
          <a:lstStyle/>
          <a:p>
            <a:r>
              <a:rPr lang="hr-HR" sz="2400" b="1" dirty="0" smtClean="0">
                <a:solidFill>
                  <a:schemeClr val="accent6">
                    <a:lumMod val="75000"/>
                  </a:schemeClr>
                </a:solidFill>
              </a:rPr>
              <a:t>Atmosferske fronte (nastavak)</a:t>
            </a:r>
            <a:endParaRPr lang="hr-HR" sz="2400" b="1" dirty="0">
              <a:solidFill>
                <a:schemeClr val="accent6">
                  <a:lumMod val="75000"/>
                </a:schemeClr>
              </a:solidFill>
            </a:endParaRPr>
          </a:p>
        </p:txBody>
      </p:sp>
      <p:sp>
        <p:nvSpPr>
          <p:cNvPr id="10" name="TextBox 9"/>
          <p:cNvSpPr txBox="1"/>
          <p:nvPr/>
        </p:nvSpPr>
        <p:spPr>
          <a:xfrm>
            <a:off x="395536" y="2132856"/>
            <a:ext cx="8352928" cy="1938992"/>
          </a:xfrm>
          <a:prstGeom prst="rect">
            <a:avLst/>
          </a:prstGeom>
          <a:noFill/>
        </p:spPr>
        <p:txBody>
          <a:bodyPr wrap="square" rtlCol="0">
            <a:spAutoFit/>
          </a:bodyPr>
          <a:lstStyle/>
          <a:p>
            <a:r>
              <a:rPr lang="pl-PL" sz="2000" b="1" dirty="0" smtClean="0">
                <a:solidFill>
                  <a:schemeClr val="accent6">
                    <a:lumMod val="75000"/>
                  </a:schemeClr>
                </a:solidFill>
              </a:rPr>
              <a:t>Okludirana fronta </a:t>
            </a:r>
            <a:r>
              <a:rPr lang="pl-PL" sz="2000" b="1" dirty="0" smtClean="0">
                <a:solidFill>
                  <a:schemeClr val="accent1">
                    <a:lumMod val="75000"/>
                  </a:schemeClr>
                </a:solidFill>
              </a:rPr>
              <a:t>nastaje zato što je hladna fronta brža od tople, pa će ona </a:t>
            </a:r>
            <a:r>
              <a:rPr lang="hr-HR" sz="2000" b="1" dirty="0" smtClean="0">
                <a:solidFill>
                  <a:schemeClr val="accent1">
                    <a:lumMod val="75000"/>
                  </a:schemeClr>
                </a:solidFill>
              </a:rPr>
              <a:t>nakon nekog vremena, četiri do pet dana u prosjeku, dostići toplu frontu. Hladni zrak dostići će hladnu zračnu masu koju je topli zrak gurao ispred sebe. Uslijed toga topli će zrak biti potisnut u visinu. Uslijed toga topli će zrak biti potisnut u visinu. Sada imamo u igri tri zračne mase: dvije hladne u prizemnom sloju i jednu toplu iznad njih. Takvu situaciju nazivamo okluzija.</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3747145" y="4140168"/>
            <a:ext cx="4023115" cy="2282708"/>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6912768" cy="461665"/>
          </a:xfrm>
          <a:prstGeom prst="rect">
            <a:avLst/>
          </a:prstGeom>
          <a:noFill/>
        </p:spPr>
        <p:txBody>
          <a:bodyPr wrap="square" rtlCol="0">
            <a:spAutoFit/>
          </a:bodyPr>
          <a:lstStyle/>
          <a:p>
            <a:r>
              <a:rPr lang="hr-HR" sz="2400" b="1" dirty="0" smtClean="0">
                <a:solidFill>
                  <a:schemeClr val="accent6">
                    <a:lumMod val="75000"/>
                  </a:schemeClr>
                </a:solidFill>
              </a:rPr>
              <a:t>Vertikalno strujanje zraka i atmosferska stabilnost</a:t>
            </a:r>
            <a:endParaRPr lang="hr-HR" sz="2400" b="1" dirty="0">
              <a:solidFill>
                <a:schemeClr val="accent6">
                  <a:lumMod val="75000"/>
                </a:schemeClr>
              </a:solidFill>
            </a:endParaRPr>
          </a:p>
        </p:txBody>
      </p:sp>
      <p:sp>
        <p:nvSpPr>
          <p:cNvPr id="10" name="TextBox 9"/>
          <p:cNvSpPr txBox="1"/>
          <p:nvPr/>
        </p:nvSpPr>
        <p:spPr>
          <a:xfrm>
            <a:off x="458019" y="2035696"/>
            <a:ext cx="8424936" cy="1569660"/>
          </a:xfrm>
          <a:prstGeom prst="rect">
            <a:avLst/>
          </a:prstGeom>
          <a:noFill/>
        </p:spPr>
        <p:txBody>
          <a:bodyPr wrap="square" rtlCol="0">
            <a:spAutoFit/>
          </a:bodyPr>
          <a:lstStyle/>
          <a:p>
            <a:r>
              <a:rPr lang="hr-HR" sz="2400" b="1" dirty="0" smtClean="0">
                <a:solidFill>
                  <a:schemeClr val="accent1">
                    <a:lumMod val="75000"/>
                  </a:schemeClr>
                </a:solidFill>
              </a:rPr>
              <a:t>Vertikalno strujanje zraka jednako je važno za širenje onečišćujućih tvari kao i </a:t>
            </a:r>
            <a:r>
              <a:rPr lang="vi-VN" sz="2400" b="1" dirty="0" smtClean="0">
                <a:solidFill>
                  <a:schemeClr val="accent1">
                    <a:lumMod val="75000"/>
                  </a:schemeClr>
                </a:solidFill>
              </a:rPr>
              <a:t>horizontalno strujanje (vjetar). Oba strujanja zraka međusobno su povezana na</a:t>
            </a:r>
          </a:p>
          <a:p>
            <a:r>
              <a:rPr lang="hr-HR" sz="2400" b="1" dirty="0" smtClean="0">
                <a:solidFill>
                  <a:schemeClr val="accent1">
                    <a:lumMod val="75000"/>
                  </a:schemeClr>
                </a:solidFill>
              </a:rPr>
              <a:t>sljedeći način:</a:t>
            </a:r>
            <a:endParaRPr lang="hr-HR" sz="2400" b="1" dirty="0">
              <a:solidFill>
                <a:schemeClr val="accent1">
                  <a:lumMod val="75000"/>
                </a:schemeClr>
              </a:solidFill>
            </a:endParaRPr>
          </a:p>
        </p:txBody>
      </p:sp>
      <p:sp>
        <p:nvSpPr>
          <p:cNvPr id="12" name="TextBox 11"/>
          <p:cNvSpPr txBox="1"/>
          <p:nvPr/>
        </p:nvSpPr>
        <p:spPr>
          <a:xfrm>
            <a:off x="4105275" y="3748028"/>
            <a:ext cx="4921696" cy="2554545"/>
          </a:xfrm>
          <a:prstGeom prst="rect">
            <a:avLst/>
          </a:prstGeom>
          <a:noFill/>
        </p:spPr>
        <p:txBody>
          <a:bodyPr wrap="square" rtlCol="0">
            <a:spAutoFit/>
          </a:bodyPr>
          <a:lstStyle/>
          <a:p>
            <a:r>
              <a:rPr lang="hr-HR" sz="2000" b="1" dirty="0" smtClean="0">
                <a:solidFill>
                  <a:schemeClr val="accent1">
                    <a:lumMod val="75000"/>
                  </a:schemeClr>
                </a:solidFill>
              </a:rPr>
              <a:t>Da bi izjednačio površinsku konvergenciju, zrak koji se kreće prema centru područja s niskim tlakom (ciklona) polako se uzdiže i na visini od oko 6 km počinje se širiti, odnosno divergirati. Tako dugo dok su površinska konvergencija i visinska divergencija u ravnoteži, površinski se tlak u centru ne mijenja.</a:t>
            </a:r>
            <a:endParaRPr lang="hr-HR" sz="2000" b="1" dirty="0">
              <a:solidFill>
                <a:schemeClr val="accent1">
                  <a:lumMod val="75000"/>
                </a:schemeClr>
              </a:solidFill>
            </a:endParaRPr>
          </a:p>
        </p:txBody>
      </p:sp>
      <p:pic>
        <p:nvPicPr>
          <p:cNvPr id="13" name="Picture 2"/>
          <p:cNvPicPr>
            <a:picLocks noChangeAspect="1" noChangeArrowheads="1"/>
          </p:cNvPicPr>
          <p:nvPr/>
        </p:nvPicPr>
        <p:blipFill>
          <a:blip r:embed="rId4" cstate="print"/>
          <a:srcRect/>
          <a:stretch>
            <a:fillRect/>
          </a:stretch>
        </p:blipFill>
        <p:spPr bwMode="auto">
          <a:xfrm>
            <a:off x="-1" y="3819525"/>
            <a:ext cx="4035725" cy="2318395"/>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8424614" cy="461665"/>
          </a:xfrm>
          <a:prstGeom prst="rect">
            <a:avLst/>
          </a:prstGeom>
          <a:noFill/>
        </p:spPr>
        <p:txBody>
          <a:bodyPr wrap="square" rtlCol="0">
            <a:spAutoFit/>
          </a:bodyPr>
          <a:lstStyle/>
          <a:p>
            <a:r>
              <a:rPr lang="hr-HR" sz="2400" b="1" dirty="0" smtClean="0">
                <a:solidFill>
                  <a:schemeClr val="accent6">
                    <a:lumMod val="75000"/>
                  </a:schemeClr>
                </a:solidFill>
              </a:rPr>
              <a:t>Vertikalno strujanje zraka i atmosferska stabilnost nastavak)</a:t>
            </a:r>
            <a:endParaRPr lang="hr-HR" sz="2400" b="1" dirty="0">
              <a:solidFill>
                <a:schemeClr val="accent6">
                  <a:lumMod val="75000"/>
                </a:schemeClr>
              </a:solidFill>
            </a:endParaRPr>
          </a:p>
        </p:txBody>
      </p:sp>
      <p:sp>
        <p:nvSpPr>
          <p:cNvPr id="10" name="TextBox 9"/>
          <p:cNvSpPr txBox="1"/>
          <p:nvPr/>
        </p:nvSpPr>
        <p:spPr>
          <a:xfrm>
            <a:off x="323528" y="4941168"/>
            <a:ext cx="8496944" cy="1323439"/>
          </a:xfrm>
          <a:prstGeom prst="rect">
            <a:avLst/>
          </a:prstGeom>
          <a:noFill/>
        </p:spPr>
        <p:txBody>
          <a:bodyPr wrap="square" rtlCol="0">
            <a:spAutoFit/>
          </a:bodyPr>
          <a:lstStyle/>
          <a:p>
            <a:r>
              <a:rPr lang="hr-HR" sz="2000" b="1" dirty="0" smtClean="0">
                <a:solidFill>
                  <a:schemeClr val="accent1">
                    <a:lumMod val="75000"/>
                  </a:schemeClr>
                </a:solidFill>
              </a:rPr>
              <a:t>U trenutku kada visinska divergencija postane veća od površinske konvergencije, površinski tlak u centru opada. Takva situacija povećava gradijent tlaka, a s njim i silu gradijenta tlaka koja pojačava jačinu površinskih vjetrova. </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539552" y="2420888"/>
            <a:ext cx="3960440" cy="2275146"/>
          </a:xfrm>
          <a:prstGeom prst="rect">
            <a:avLst/>
          </a:prstGeom>
          <a:noFill/>
          <a:ln w="9525">
            <a:noFill/>
            <a:miter lim="800000"/>
            <a:headEnd/>
            <a:tailEnd/>
          </a:ln>
        </p:spPr>
      </p:pic>
      <p:sp>
        <p:nvSpPr>
          <p:cNvPr id="13" name="Rectangle 12"/>
          <p:cNvSpPr/>
          <p:nvPr/>
        </p:nvSpPr>
        <p:spPr>
          <a:xfrm>
            <a:off x="4499992" y="3212976"/>
            <a:ext cx="4176464" cy="646331"/>
          </a:xfrm>
          <a:prstGeom prst="rect">
            <a:avLst/>
          </a:prstGeom>
          <a:noFill/>
        </p:spPr>
        <p:txBody>
          <a:bodyPr wrap="square">
            <a:spAutoFit/>
          </a:bodyPr>
          <a:lstStyle/>
          <a:p>
            <a:r>
              <a:rPr lang="hr-HR" b="1" dirty="0" smtClean="0"/>
              <a:t>Utjecaj tlaka zraka i vertikalnog strujanja zraka na vjetar</a:t>
            </a:r>
            <a:endParaRPr lang="hr-HR" b="1" dirty="0"/>
          </a:p>
        </p:txBody>
      </p:sp>
      <p:sp>
        <p:nvSpPr>
          <p:cNvPr id="14" name="Rectangle 13"/>
          <p:cNvSpPr/>
          <p:nvPr/>
        </p:nvSpPr>
        <p:spPr>
          <a:xfrm>
            <a:off x="971600" y="2420888"/>
            <a:ext cx="1512168" cy="2232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4355975" y="2492896"/>
            <a:ext cx="4619295" cy="3785652"/>
          </a:xfrm>
          <a:prstGeom prst="rect">
            <a:avLst/>
          </a:prstGeom>
        </p:spPr>
        <p:txBody>
          <a:bodyPr wrap="square">
            <a:spAutoFit/>
          </a:bodyPr>
          <a:lstStyle/>
          <a:p>
            <a:r>
              <a:rPr lang="hr-HR" sz="2000" b="1" dirty="0" smtClean="0">
                <a:solidFill>
                  <a:schemeClr val="accent1">
                    <a:lumMod val="75000"/>
                  </a:schemeClr>
                </a:solidFill>
              </a:rPr>
              <a:t>U slučaju kada se u centru nekog područja nalazi visoki tlak (anticiklona), površinski vjetrovi usmjereni su iz centra prema van (površinska divergencija). Da bi se izjednačili tlakovi zraka, dolazi do konvergiranja - spuštanja zraka s visine prema površini. </a:t>
            </a:r>
          </a:p>
          <a:p>
            <a:endParaRPr lang="hr-HR" sz="2000" b="1" dirty="0" smtClean="0">
              <a:solidFill>
                <a:schemeClr val="accent1">
                  <a:lumMod val="75000"/>
                </a:schemeClr>
              </a:solidFill>
            </a:endParaRPr>
          </a:p>
          <a:p>
            <a:r>
              <a:rPr lang="hr-HR" sz="2000" b="1" dirty="0" smtClean="0">
                <a:solidFill>
                  <a:schemeClr val="accent1">
                    <a:lumMod val="75000"/>
                  </a:schemeClr>
                </a:solidFill>
              </a:rPr>
              <a:t>Uzlaznim strujama u područjima ciklona zrak će se hladiti i kondenzirati, a silaznim u područjima anticiklone grijati pa će prevladavati vedro vrijeme.</a:t>
            </a:r>
            <a:endParaRPr lang="hr-HR" sz="2000" dirty="0">
              <a:solidFill>
                <a:schemeClr val="accent1">
                  <a:lumMod val="75000"/>
                </a:schemeClr>
              </a:solidFill>
            </a:endParaRPr>
          </a:p>
        </p:txBody>
      </p:sp>
      <p:sp>
        <p:nvSpPr>
          <p:cNvPr id="10" name="TextBox 9"/>
          <p:cNvSpPr txBox="1"/>
          <p:nvPr/>
        </p:nvSpPr>
        <p:spPr>
          <a:xfrm>
            <a:off x="395535" y="1484784"/>
            <a:ext cx="8376990" cy="461665"/>
          </a:xfrm>
          <a:prstGeom prst="rect">
            <a:avLst/>
          </a:prstGeom>
          <a:noFill/>
        </p:spPr>
        <p:txBody>
          <a:bodyPr wrap="square" rtlCol="0">
            <a:spAutoFit/>
          </a:bodyPr>
          <a:lstStyle/>
          <a:p>
            <a:r>
              <a:rPr lang="hr-HR" sz="2400" b="1" dirty="0" smtClean="0">
                <a:solidFill>
                  <a:schemeClr val="accent6">
                    <a:lumMod val="75000"/>
                  </a:schemeClr>
                </a:solidFill>
              </a:rPr>
              <a:t>Vertikalno strujanje zraka i atmosferska stabilnost (nastavak)</a:t>
            </a:r>
            <a:endParaRPr lang="hr-HR" sz="2400" b="1" dirty="0">
              <a:solidFill>
                <a:schemeClr val="accent6">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51520" y="2852936"/>
            <a:ext cx="4020498" cy="2304256"/>
          </a:xfrm>
          <a:prstGeom prst="rect">
            <a:avLst/>
          </a:prstGeom>
          <a:noFill/>
          <a:ln w="9525">
            <a:noFill/>
            <a:miter lim="800000"/>
            <a:headEnd/>
            <a:tailEnd/>
          </a:ln>
        </p:spPr>
      </p:pic>
      <p:sp>
        <p:nvSpPr>
          <p:cNvPr id="13" name="Rectangle 12"/>
          <p:cNvSpPr/>
          <p:nvPr/>
        </p:nvSpPr>
        <p:spPr>
          <a:xfrm>
            <a:off x="2411760" y="2852936"/>
            <a:ext cx="1515706" cy="230425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05061" y="1399059"/>
            <a:ext cx="5544616" cy="461665"/>
          </a:xfrm>
          <a:prstGeom prst="rect">
            <a:avLst/>
          </a:prstGeom>
          <a:noFill/>
        </p:spPr>
        <p:txBody>
          <a:bodyPr wrap="square" rtlCol="0">
            <a:spAutoFit/>
          </a:bodyPr>
          <a:lstStyle/>
          <a:p>
            <a:r>
              <a:rPr lang="hr-HR" sz="2400" b="1" dirty="0" smtClean="0">
                <a:solidFill>
                  <a:schemeClr val="accent6">
                    <a:lumMod val="75000"/>
                  </a:schemeClr>
                </a:solidFill>
              </a:rPr>
              <a:t>Adijabatska promjena temperature</a:t>
            </a:r>
            <a:endParaRPr lang="hr-HR" sz="2400" b="1" dirty="0">
              <a:solidFill>
                <a:schemeClr val="accent6">
                  <a:lumMod val="75000"/>
                </a:schemeClr>
              </a:solidFill>
            </a:endParaRPr>
          </a:p>
        </p:txBody>
      </p:sp>
      <p:sp>
        <p:nvSpPr>
          <p:cNvPr id="10" name="TextBox 9"/>
          <p:cNvSpPr txBox="1"/>
          <p:nvPr/>
        </p:nvSpPr>
        <p:spPr>
          <a:xfrm>
            <a:off x="357436" y="1923306"/>
            <a:ext cx="8280920" cy="4524315"/>
          </a:xfrm>
          <a:prstGeom prst="rect">
            <a:avLst/>
          </a:prstGeom>
          <a:noFill/>
        </p:spPr>
        <p:txBody>
          <a:bodyPr wrap="square" rtlCol="0">
            <a:spAutoFit/>
          </a:bodyPr>
          <a:lstStyle/>
          <a:p>
            <a:r>
              <a:rPr lang="vi-VN" sz="2400" b="1" dirty="0" smtClean="0">
                <a:solidFill>
                  <a:schemeClr val="accent1">
                    <a:lumMod val="75000"/>
                  </a:schemeClr>
                </a:solidFill>
              </a:rPr>
              <a:t>Adijabatska promjena temperature bitan je faktor u određivanju stabilnosti</a:t>
            </a:r>
            <a:r>
              <a:rPr lang="hr-HR" sz="2400" b="1" dirty="0" smtClean="0">
                <a:solidFill>
                  <a:schemeClr val="accent1">
                    <a:lumMod val="75000"/>
                  </a:schemeClr>
                </a:solidFill>
              </a:rPr>
              <a:t> atmosfere. </a:t>
            </a:r>
          </a:p>
          <a:p>
            <a:endParaRPr lang="hr-HR" sz="2400" b="1" dirty="0" smtClean="0">
              <a:solidFill>
                <a:schemeClr val="accent1">
                  <a:lumMod val="75000"/>
                </a:schemeClr>
              </a:solidFill>
            </a:endParaRPr>
          </a:p>
          <a:p>
            <a:r>
              <a:rPr lang="hr-HR" sz="2400" b="1" dirty="0" smtClean="0">
                <a:solidFill>
                  <a:schemeClr val="accent1">
                    <a:lumMod val="75000"/>
                  </a:schemeClr>
                </a:solidFill>
              </a:rPr>
              <a:t>U termodinamici </a:t>
            </a:r>
            <a:r>
              <a:rPr lang="hr-HR" sz="2400" b="1" dirty="0" smtClean="0">
                <a:solidFill>
                  <a:schemeClr val="accent6">
                    <a:lumMod val="75000"/>
                  </a:schemeClr>
                </a:solidFill>
              </a:rPr>
              <a:t>adijabatski</a:t>
            </a:r>
            <a:r>
              <a:rPr lang="hr-HR" sz="2400" b="1" dirty="0" smtClean="0">
                <a:solidFill>
                  <a:schemeClr val="accent1">
                    <a:lumMod val="75000"/>
                  </a:schemeClr>
                </a:solidFill>
              </a:rPr>
              <a:t> ili </a:t>
            </a:r>
            <a:r>
              <a:rPr lang="hr-HR" sz="2400" b="1" dirty="0" smtClean="0">
                <a:solidFill>
                  <a:schemeClr val="accent6">
                    <a:lumMod val="75000"/>
                  </a:schemeClr>
                </a:solidFill>
              </a:rPr>
              <a:t>izokalorični proces </a:t>
            </a:r>
            <a:r>
              <a:rPr lang="hr-HR" sz="2400" b="1" dirty="0" smtClean="0">
                <a:solidFill>
                  <a:schemeClr val="accent1">
                    <a:lumMod val="75000"/>
                  </a:schemeClr>
                </a:solidFill>
              </a:rPr>
              <a:t>jest proces koji se odvija bez razmjene topline s okolinom. </a:t>
            </a:r>
          </a:p>
          <a:p>
            <a:endParaRPr lang="hr-HR" sz="2400" b="1" dirty="0" smtClean="0">
              <a:solidFill>
                <a:schemeClr val="accent1">
                  <a:lumMod val="75000"/>
                </a:schemeClr>
              </a:solidFill>
            </a:endParaRPr>
          </a:p>
          <a:p>
            <a:r>
              <a:rPr lang="hr-HR" sz="2400" b="1" dirty="0" smtClean="0">
                <a:solidFill>
                  <a:schemeClr val="accent1">
                    <a:lumMod val="75000"/>
                  </a:schemeClr>
                </a:solidFill>
              </a:rPr>
              <a:t>Naziv </a:t>
            </a:r>
            <a:r>
              <a:rPr lang="hr-HR" sz="2400" b="1" dirty="0" smtClean="0">
                <a:solidFill>
                  <a:schemeClr val="accent6">
                    <a:lumMod val="75000"/>
                  </a:schemeClr>
                </a:solidFill>
              </a:rPr>
              <a:t>“adijabatski” </a:t>
            </a:r>
            <a:r>
              <a:rPr lang="hr-HR" sz="2400" b="1" dirty="0" smtClean="0">
                <a:solidFill>
                  <a:schemeClr val="accent1">
                    <a:lumMod val="75000"/>
                  </a:schemeClr>
                </a:solidFill>
              </a:rPr>
              <a:t>doslovno označuje  odsutnost prijenosa topline. Općenito, kod adijabatskih procesa dolazi do pada ili </a:t>
            </a:r>
            <a:r>
              <a:rPr lang="vi-VN" sz="2400" b="1" dirty="0" smtClean="0">
                <a:solidFill>
                  <a:schemeClr val="accent1">
                    <a:lumMod val="75000"/>
                  </a:schemeClr>
                </a:solidFill>
              </a:rPr>
              <a:t>porasta temperature sustava.</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vi-VN" sz="2400" b="1" dirty="0" smtClean="0">
                <a:solidFill>
                  <a:schemeClr val="accent1">
                    <a:lumMod val="75000"/>
                  </a:schemeClr>
                </a:solidFill>
              </a:rPr>
              <a:t> Adijabatsko hlađenje i adijabatsko zagrijavanje zraka</a:t>
            </a:r>
            <a:r>
              <a:rPr lang="hr-HR" sz="2400" b="1" dirty="0" smtClean="0">
                <a:solidFill>
                  <a:schemeClr val="accent1">
                    <a:lumMod val="75000"/>
                  </a:schemeClr>
                </a:solidFill>
              </a:rPr>
              <a:t> su adijabatski procesi u atmosferi.</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8215064" cy="461665"/>
          </a:xfrm>
          <a:prstGeom prst="rect">
            <a:avLst/>
          </a:prstGeom>
          <a:noFill/>
        </p:spPr>
        <p:txBody>
          <a:bodyPr wrap="square" rtlCol="0">
            <a:spAutoFit/>
          </a:bodyPr>
          <a:lstStyle/>
          <a:p>
            <a:r>
              <a:rPr lang="hr-HR" sz="2400" b="1" dirty="0" smtClean="0">
                <a:solidFill>
                  <a:schemeClr val="accent6">
                    <a:lumMod val="75000"/>
                  </a:schemeClr>
                </a:solidFill>
              </a:rPr>
              <a:t>Adijabatska promjena temperature (nastavak)</a:t>
            </a:r>
            <a:endParaRPr lang="hr-HR" sz="2400" b="1" dirty="0">
              <a:solidFill>
                <a:schemeClr val="accent6">
                  <a:lumMod val="75000"/>
                </a:schemeClr>
              </a:solidFill>
            </a:endParaRPr>
          </a:p>
        </p:txBody>
      </p:sp>
      <p:sp>
        <p:nvSpPr>
          <p:cNvPr id="10" name="TextBox 9"/>
          <p:cNvSpPr txBox="1"/>
          <p:nvPr/>
        </p:nvSpPr>
        <p:spPr>
          <a:xfrm>
            <a:off x="400869" y="1929780"/>
            <a:ext cx="8496944" cy="1569660"/>
          </a:xfrm>
          <a:prstGeom prst="rect">
            <a:avLst/>
          </a:prstGeom>
          <a:noFill/>
        </p:spPr>
        <p:txBody>
          <a:bodyPr wrap="square" rtlCol="0">
            <a:spAutoFit/>
          </a:bodyPr>
          <a:lstStyle/>
          <a:p>
            <a:r>
              <a:rPr lang="hr-HR" sz="2400" b="1" dirty="0" smtClean="0">
                <a:solidFill>
                  <a:schemeClr val="accent1">
                    <a:lumMod val="75000"/>
                  </a:schemeClr>
                </a:solidFill>
              </a:rPr>
              <a:t>Kada se suh ili vlažan zrak (ali ne i zasićen vodenom parom) adijabatski diže, njegova temperatura adijabatski pada. Taj </a:t>
            </a:r>
            <a:r>
              <a:rPr lang="pl-PL" sz="2400" b="1" dirty="0" smtClean="0">
                <a:solidFill>
                  <a:schemeClr val="accent1">
                    <a:lumMod val="75000"/>
                  </a:schemeClr>
                </a:solidFill>
              </a:rPr>
              <a:t>pad za suhi zrak iznosi 10°C na svaki kilometar uspona. </a:t>
            </a:r>
          </a:p>
          <a:p>
            <a:endParaRPr lang="pl-PL" sz="2400" b="1" dirty="0" smtClean="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4619625" y="3089740"/>
            <a:ext cx="4121419" cy="2872910"/>
          </a:xfrm>
          <a:prstGeom prst="rect">
            <a:avLst/>
          </a:prstGeom>
          <a:noFill/>
          <a:ln w="9525">
            <a:noFill/>
            <a:miter lim="800000"/>
            <a:headEnd/>
            <a:tailEnd/>
          </a:ln>
        </p:spPr>
      </p:pic>
      <p:sp>
        <p:nvSpPr>
          <p:cNvPr id="13" name="TextBox 12"/>
          <p:cNvSpPr txBox="1"/>
          <p:nvPr/>
        </p:nvSpPr>
        <p:spPr>
          <a:xfrm>
            <a:off x="467544" y="3645024"/>
            <a:ext cx="3888432" cy="1631216"/>
          </a:xfrm>
          <a:prstGeom prst="rect">
            <a:avLst/>
          </a:prstGeom>
          <a:noFill/>
        </p:spPr>
        <p:txBody>
          <a:bodyPr wrap="square" rtlCol="0">
            <a:spAutoFit/>
          </a:bodyPr>
          <a:lstStyle/>
          <a:p>
            <a:r>
              <a:rPr lang="pl-PL" sz="2000" b="1" dirty="0" smtClean="0">
                <a:solidFill>
                  <a:schemeClr val="accent1">
                    <a:lumMod val="75000"/>
                  </a:schemeClr>
                </a:solidFill>
              </a:rPr>
              <a:t>Vrijednost pada temperature </a:t>
            </a:r>
            <a:r>
              <a:rPr lang="vi-VN" sz="2000" b="1" dirty="0" smtClean="0">
                <a:solidFill>
                  <a:schemeClr val="accent1">
                    <a:lumMod val="75000"/>
                  </a:schemeClr>
                </a:solidFill>
              </a:rPr>
              <a:t>zraka za 1°C na 100 m visinske razlike zove se suhoadijabatska stopa ohlađivanja.</a:t>
            </a:r>
            <a:endParaRPr lang="hr-HR" sz="2000" b="1" dirty="0" smtClean="0">
              <a:solidFill>
                <a:schemeClr val="accent1">
                  <a:lumMod val="75000"/>
                </a:schemeClr>
              </a:solidFill>
            </a:endParaRPr>
          </a:p>
          <a:p>
            <a:endParaRPr lang="hr-HR" sz="2000" dirty="0">
              <a:solidFill>
                <a:schemeClr val="accent1">
                  <a:lumMod val="75000"/>
                </a:schemeClr>
              </a:solidFill>
            </a:endParaRPr>
          </a:p>
        </p:txBody>
      </p:sp>
      <p:sp>
        <p:nvSpPr>
          <p:cNvPr id="14" name="TextBox 13"/>
          <p:cNvSpPr txBox="1"/>
          <p:nvPr/>
        </p:nvSpPr>
        <p:spPr>
          <a:xfrm>
            <a:off x="2362225" y="5234905"/>
            <a:ext cx="2232248" cy="707886"/>
          </a:xfrm>
          <a:prstGeom prst="rect">
            <a:avLst/>
          </a:prstGeom>
          <a:solidFill>
            <a:srgbClr val="FFC000"/>
          </a:solidFill>
          <a:ln>
            <a:solidFill>
              <a:schemeClr val="tx1"/>
            </a:solidFill>
          </a:ln>
        </p:spPr>
        <p:txBody>
          <a:bodyPr wrap="square" rtlCol="0">
            <a:spAutoFit/>
          </a:bodyPr>
          <a:lstStyle/>
          <a:p>
            <a:r>
              <a:rPr lang="hr-HR" sz="2000" b="1" dirty="0" smtClean="0">
                <a:solidFill>
                  <a:schemeClr val="accent1">
                    <a:lumMod val="75000"/>
                  </a:schemeClr>
                </a:solidFill>
              </a:rPr>
              <a:t>Suhoadijabatska stopa (</a:t>
            </a:r>
            <a:r>
              <a:rPr lang="el-GR" sz="2000" b="1" dirty="0" smtClean="0">
                <a:solidFill>
                  <a:schemeClr val="accent1">
                    <a:lumMod val="75000"/>
                  </a:schemeClr>
                </a:solidFill>
              </a:rPr>
              <a:t>δ</a:t>
            </a:r>
            <a:r>
              <a:rPr lang="hr-HR" sz="2000" b="1" dirty="0" smtClean="0">
                <a:solidFill>
                  <a:schemeClr val="accent1">
                    <a:lumMod val="75000"/>
                  </a:schemeClr>
                </a:solidFill>
              </a:rPr>
              <a:t>a)</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09810" y="1360959"/>
            <a:ext cx="7900739" cy="461665"/>
          </a:xfrm>
          <a:prstGeom prst="rect">
            <a:avLst/>
          </a:prstGeom>
          <a:noFill/>
        </p:spPr>
        <p:txBody>
          <a:bodyPr wrap="square" rtlCol="0">
            <a:spAutoFit/>
          </a:bodyPr>
          <a:lstStyle/>
          <a:p>
            <a:r>
              <a:rPr lang="hr-HR" sz="2400" b="1" dirty="0" smtClean="0">
                <a:solidFill>
                  <a:schemeClr val="accent6">
                    <a:lumMod val="75000"/>
                  </a:schemeClr>
                </a:solidFill>
              </a:rPr>
              <a:t>Adijabatska promjena temperature (nastavak)</a:t>
            </a:r>
            <a:endParaRPr lang="hr-HR" sz="2400" b="1" dirty="0">
              <a:solidFill>
                <a:schemeClr val="accent6">
                  <a:lumMod val="75000"/>
                </a:schemeClr>
              </a:solidFill>
            </a:endParaRPr>
          </a:p>
        </p:txBody>
      </p:sp>
      <p:sp>
        <p:nvSpPr>
          <p:cNvPr id="10" name="TextBox 9"/>
          <p:cNvSpPr txBox="1"/>
          <p:nvPr/>
        </p:nvSpPr>
        <p:spPr>
          <a:xfrm>
            <a:off x="222945" y="1836440"/>
            <a:ext cx="8676456" cy="1015663"/>
          </a:xfrm>
          <a:prstGeom prst="rect">
            <a:avLst/>
          </a:prstGeom>
          <a:noFill/>
        </p:spPr>
        <p:txBody>
          <a:bodyPr wrap="square" rtlCol="0">
            <a:spAutoFit/>
          </a:bodyPr>
          <a:lstStyle/>
          <a:p>
            <a:r>
              <a:rPr lang="pt-BR" sz="2000" b="1" dirty="0" smtClean="0">
                <a:solidFill>
                  <a:schemeClr val="accent1">
                    <a:lumMod val="75000"/>
                  </a:schemeClr>
                </a:solidFill>
              </a:rPr>
              <a:t>Dizanjem i hlađenjem vlažne česti zraka dalje od rosišta, vodena se para,</a:t>
            </a:r>
            <a:r>
              <a:rPr lang="hr-HR" sz="2000" b="1" dirty="0" smtClean="0">
                <a:solidFill>
                  <a:schemeClr val="accent1">
                    <a:lumMod val="75000"/>
                  </a:schemeClr>
                </a:solidFill>
              </a:rPr>
              <a:t> </a:t>
            </a:r>
            <a:r>
              <a:rPr lang="vi-VN" sz="2000" b="1" dirty="0" smtClean="0">
                <a:solidFill>
                  <a:schemeClr val="accent1">
                    <a:lumMod val="75000"/>
                  </a:schemeClr>
                </a:solidFill>
              </a:rPr>
              <a:t>koju čest zraka sadrži, počinje kondenzirati ili sublimirati. Pri tome se oslobađa velika</a:t>
            </a:r>
            <a:r>
              <a:rPr lang="hr-HR" sz="2000" b="1" dirty="0" smtClean="0">
                <a:solidFill>
                  <a:schemeClr val="accent1">
                    <a:lumMod val="75000"/>
                  </a:schemeClr>
                </a:solidFill>
              </a:rPr>
              <a:t> </a:t>
            </a:r>
            <a:r>
              <a:rPr lang="vi-VN" sz="2000" b="1" dirty="0" smtClean="0">
                <a:solidFill>
                  <a:schemeClr val="accent1">
                    <a:lumMod val="75000"/>
                  </a:schemeClr>
                </a:solidFill>
              </a:rPr>
              <a:t>količina latentne topline koja smanjuje daljnje hlađenje česti zraka. </a:t>
            </a:r>
            <a:endParaRPr lang="hr-HR" sz="2000" b="1" dirty="0" smtClean="0">
              <a:solidFill>
                <a:schemeClr val="accent1">
                  <a:lumMod val="75000"/>
                </a:schemeClr>
              </a:solidFill>
            </a:endParaRPr>
          </a:p>
        </p:txBody>
      </p:sp>
      <p:sp>
        <p:nvSpPr>
          <p:cNvPr id="12" name="TextBox 11"/>
          <p:cNvSpPr txBox="1"/>
          <p:nvPr/>
        </p:nvSpPr>
        <p:spPr>
          <a:xfrm>
            <a:off x="304799" y="2894350"/>
            <a:ext cx="3895726" cy="3170099"/>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r>
              <a:rPr lang="vi-VN" sz="2000" b="1" dirty="0" smtClean="0">
                <a:solidFill>
                  <a:schemeClr val="accent1">
                    <a:lumMod val="75000"/>
                  </a:schemeClr>
                </a:solidFill>
              </a:rPr>
              <a:t>Zbog toga</a:t>
            </a:r>
            <a:r>
              <a:rPr lang="hr-HR" sz="2000" b="1" dirty="0" smtClean="0">
                <a:solidFill>
                  <a:schemeClr val="accent1">
                    <a:lumMod val="75000"/>
                  </a:schemeClr>
                </a:solidFill>
              </a:rPr>
              <a:t> </a:t>
            </a:r>
            <a:r>
              <a:rPr lang="pl-PL" sz="2000" b="1" dirty="0" smtClean="0">
                <a:solidFill>
                  <a:schemeClr val="accent1">
                    <a:lumMod val="75000"/>
                  </a:schemeClr>
                </a:solidFill>
              </a:rPr>
              <a:t>temperatura česti zraka koja se diže ne pada i dalje za 1°C na 100 m, već za oko 0,5 </a:t>
            </a:r>
            <a:r>
              <a:rPr lang="hr-HR" sz="2000" b="1" dirty="0" smtClean="0">
                <a:solidFill>
                  <a:schemeClr val="accent1">
                    <a:lumMod val="75000"/>
                  </a:schemeClr>
                </a:solidFill>
              </a:rPr>
              <a:t>do 0,7°C na 100 m. U tom slučaju govorimo da se zrak hladi po mokroj adijabati, a </a:t>
            </a:r>
            <a:r>
              <a:rPr lang="pt-BR" sz="2000" b="1" dirty="0" smtClean="0">
                <a:solidFill>
                  <a:schemeClr val="accent1">
                    <a:lumMod val="75000"/>
                  </a:schemeClr>
                </a:solidFill>
              </a:rPr>
              <a:t>temperatura mijenja prema </a:t>
            </a:r>
            <a:r>
              <a:rPr lang="hr-HR" sz="2000" b="1" dirty="0" smtClean="0">
                <a:solidFill>
                  <a:schemeClr val="accent1">
                    <a:lumMod val="75000"/>
                  </a:schemeClr>
                </a:solidFill>
              </a:rPr>
              <a:t> v</a:t>
            </a:r>
            <a:r>
              <a:rPr lang="pt-BR" sz="2000" b="1" dirty="0" smtClean="0">
                <a:solidFill>
                  <a:schemeClr val="accent1">
                    <a:lumMod val="75000"/>
                  </a:schemeClr>
                </a:solidFill>
              </a:rPr>
              <a:t>lažnoadijabatskoj stopi. Visina na kojoj se temperatura</a:t>
            </a:r>
            <a:r>
              <a:rPr lang="hr-HR" sz="2000" b="1" dirty="0" smtClean="0">
                <a:solidFill>
                  <a:schemeClr val="accent1">
                    <a:lumMod val="75000"/>
                  </a:schemeClr>
                </a:solidFill>
              </a:rPr>
              <a:t> zraka koji se diže spusti na rosište zove se razina kondenzacije.</a:t>
            </a:r>
            <a:endParaRPr lang="hr-HR" sz="2000" dirty="0">
              <a:solidFill>
                <a:schemeClr val="accent1">
                  <a:lumMod val="75000"/>
                </a:schemeClr>
              </a:solidFill>
            </a:endParaRPr>
          </a:p>
        </p:txBody>
      </p:sp>
      <p:pic>
        <p:nvPicPr>
          <p:cNvPr id="13" name="Picture 2"/>
          <p:cNvPicPr>
            <a:picLocks noChangeAspect="1" noChangeArrowheads="1"/>
          </p:cNvPicPr>
          <p:nvPr/>
        </p:nvPicPr>
        <p:blipFill>
          <a:blip r:embed="rId4" cstate="print"/>
          <a:srcRect/>
          <a:stretch>
            <a:fillRect/>
          </a:stretch>
        </p:blipFill>
        <p:spPr bwMode="auto">
          <a:xfrm>
            <a:off x="4196445" y="3284984"/>
            <a:ext cx="4947555" cy="2032248"/>
          </a:xfrm>
          <a:prstGeom prst="rect">
            <a:avLst/>
          </a:prstGeom>
          <a:noFill/>
          <a:ln w="9525">
            <a:noFill/>
            <a:miter lim="800000"/>
            <a:headEnd/>
            <a:tailEnd/>
          </a:ln>
        </p:spPr>
      </p:pic>
      <p:sp>
        <p:nvSpPr>
          <p:cNvPr id="14" name="TextBox 13"/>
          <p:cNvSpPr txBox="1"/>
          <p:nvPr/>
        </p:nvSpPr>
        <p:spPr>
          <a:xfrm>
            <a:off x="4499992" y="5301208"/>
            <a:ext cx="4464496" cy="707886"/>
          </a:xfrm>
          <a:prstGeom prst="rect">
            <a:avLst/>
          </a:prstGeom>
          <a:solidFill>
            <a:schemeClr val="accent6">
              <a:lumMod val="60000"/>
              <a:lumOff val="40000"/>
            </a:schemeClr>
          </a:solidFill>
          <a:ln>
            <a:solidFill>
              <a:schemeClr val="tx1"/>
            </a:solidFill>
          </a:ln>
          <a:scene3d>
            <a:camera prst="orthographicFront"/>
            <a:lightRig rig="threePt" dir="t"/>
          </a:scene3d>
          <a:sp3d>
            <a:bevelT w="114300" prst="artDeco"/>
          </a:sp3d>
        </p:spPr>
        <p:txBody>
          <a:bodyPr wrap="square" rtlCol="0">
            <a:spAutoFit/>
          </a:bodyPr>
          <a:lstStyle/>
          <a:p>
            <a:pPr algn="ctr"/>
            <a:r>
              <a:rPr lang="hr-HR" sz="2000" b="1" dirty="0" smtClean="0">
                <a:solidFill>
                  <a:schemeClr val="accent1">
                    <a:lumMod val="75000"/>
                  </a:schemeClr>
                </a:solidFill>
              </a:rPr>
              <a:t>Suhoadijabatska i vlažnoadijabatska stopa</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5544616" cy="461665"/>
          </a:xfrm>
          <a:prstGeom prst="rect">
            <a:avLst/>
          </a:prstGeom>
          <a:noFill/>
        </p:spPr>
        <p:txBody>
          <a:bodyPr wrap="square" rtlCol="0">
            <a:spAutoFit/>
          </a:bodyPr>
          <a:lstStyle/>
          <a:p>
            <a:r>
              <a:rPr lang="hr-HR" sz="2400" b="1" dirty="0" smtClean="0">
                <a:solidFill>
                  <a:schemeClr val="accent6">
                    <a:lumMod val="75000"/>
                  </a:schemeClr>
                </a:solidFill>
              </a:rPr>
              <a:t>Atmosferska stabilnost</a:t>
            </a:r>
            <a:endParaRPr lang="hr-HR" sz="2400" b="1" dirty="0">
              <a:solidFill>
                <a:schemeClr val="accent6">
                  <a:lumMod val="75000"/>
                </a:schemeClr>
              </a:solidFill>
            </a:endParaRPr>
          </a:p>
        </p:txBody>
      </p:sp>
      <p:sp>
        <p:nvSpPr>
          <p:cNvPr id="10" name="TextBox 9"/>
          <p:cNvSpPr txBox="1"/>
          <p:nvPr/>
        </p:nvSpPr>
        <p:spPr>
          <a:xfrm>
            <a:off x="467544" y="2420888"/>
            <a:ext cx="8496944" cy="830997"/>
          </a:xfrm>
          <a:prstGeom prst="rect">
            <a:avLst/>
          </a:prstGeom>
          <a:noFill/>
        </p:spPr>
        <p:txBody>
          <a:bodyPr wrap="square" rtlCol="0">
            <a:spAutoFit/>
          </a:bodyPr>
          <a:lstStyle/>
          <a:p>
            <a:r>
              <a:rPr lang="hr-HR" sz="2400" b="1" dirty="0" smtClean="0">
                <a:solidFill>
                  <a:schemeClr val="accent1">
                    <a:lumMod val="75000"/>
                  </a:schemeClr>
                </a:solidFill>
              </a:rPr>
              <a:t>Ovisno o vertikalnom gradijentu temperature, atmosfera se može nalaziti u jednom od triju ravnotežnih stanja:</a:t>
            </a:r>
          </a:p>
        </p:txBody>
      </p:sp>
      <p:sp>
        <p:nvSpPr>
          <p:cNvPr id="12" name="TextBox 11"/>
          <p:cNvSpPr txBox="1"/>
          <p:nvPr/>
        </p:nvSpPr>
        <p:spPr>
          <a:xfrm>
            <a:off x="2884562" y="3415283"/>
            <a:ext cx="2376264" cy="1938992"/>
          </a:xfrm>
          <a:prstGeom prst="rect">
            <a:avLst/>
          </a:prstGeom>
          <a:noFill/>
        </p:spPr>
        <p:txBody>
          <a:bodyPr wrap="square" rtlCol="0">
            <a:spAutoFit/>
          </a:bodyPr>
          <a:lstStyle/>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stabilnom </a:t>
            </a:r>
          </a:p>
          <a:p>
            <a:pPr>
              <a:buFont typeface="Arial" pitchFamily="34" charset="0"/>
              <a:buChar char="•"/>
            </a:pPr>
            <a:r>
              <a:rPr lang="hr-HR" sz="2400" b="1" dirty="0" smtClean="0">
                <a:solidFill>
                  <a:schemeClr val="accent1">
                    <a:lumMod val="75000"/>
                  </a:schemeClr>
                </a:solidFill>
              </a:rPr>
              <a:t> labilnom </a:t>
            </a:r>
          </a:p>
          <a:p>
            <a:pPr>
              <a:buFont typeface="Arial" pitchFamily="34" charset="0"/>
              <a:buChar char="•"/>
            </a:pPr>
            <a:r>
              <a:rPr lang="hr-HR" sz="2400" b="1" dirty="0" smtClean="0">
                <a:solidFill>
                  <a:schemeClr val="accent1">
                    <a:lumMod val="75000"/>
                  </a:schemeClr>
                </a:solidFill>
              </a:rPr>
              <a:t> neutralnom</a:t>
            </a:r>
          </a:p>
          <a:p>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287016" y="2060848"/>
            <a:ext cx="8856984" cy="1938992"/>
          </a:xfrm>
          <a:prstGeom prst="rect">
            <a:avLst/>
          </a:prstGeom>
        </p:spPr>
        <p:txBody>
          <a:bodyPr wrap="square">
            <a:spAutoFit/>
          </a:bodyPr>
          <a:lstStyle/>
          <a:p>
            <a:r>
              <a:rPr lang="hr-HR" sz="2000" b="1" dirty="0" smtClean="0">
                <a:solidFill>
                  <a:schemeClr val="accent6">
                    <a:lumMod val="75000"/>
                  </a:schemeClr>
                </a:solidFill>
              </a:rPr>
              <a:t>Atmosfera je stabilna </a:t>
            </a:r>
            <a:r>
              <a:rPr lang="hr-HR" sz="2000" b="1" dirty="0" smtClean="0">
                <a:solidFill>
                  <a:schemeClr val="accent1">
                    <a:lumMod val="75000"/>
                  </a:schemeClr>
                </a:solidFill>
              </a:rPr>
              <a:t>kada je vertikalni gradijent temperature (</a:t>
            </a:r>
            <a:r>
              <a:rPr lang="el-GR" sz="2000" b="1" dirty="0" smtClean="0">
                <a:solidFill>
                  <a:schemeClr val="accent1">
                    <a:lumMod val="75000"/>
                  </a:schemeClr>
                </a:solidFill>
              </a:rPr>
              <a:t>γ) </a:t>
            </a:r>
            <a:r>
              <a:rPr lang="hr-HR" sz="2000" b="1" dirty="0" smtClean="0">
                <a:solidFill>
                  <a:schemeClr val="accent1">
                    <a:lumMod val="75000"/>
                  </a:schemeClr>
                </a:solidFill>
              </a:rPr>
              <a:t>manji od adijabatske stope (</a:t>
            </a:r>
            <a:r>
              <a:rPr lang="el-GR" sz="2000" b="1" dirty="0" smtClean="0">
                <a:solidFill>
                  <a:schemeClr val="accent1">
                    <a:lumMod val="75000"/>
                  </a:schemeClr>
                </a:solidFill>
              </a:rPr>
              <a:t>δ</a:t>
            </a:r>
            <a:r>
              <a:rPr lang="hr-HR" sz="2000" b="1" dirty="0" smtClean="0">
                <a:solidFill>
                  <a:schemeClr val="accent1">
                    <a:lumMod val="75000"/>
                  </a:schemeClr>
                </a:solidFill>
              </a:rPr>
              <a:t>a), tj. manji od 1°C na 100 m visinske razlike. Stabilnost je osobita kada u atmosferi postoje </a:t>
            </a:r>
            <a:r>
              <a:rPr lang="hr-HR" sz="2000" b="1" dirty="0" smtClean="0">
                <a:solidFill>
                  <a:schemeClr val="accent6">
                    <a:lumMod val="75000"/>
                  </a:schemeClr>
                </a:solidFill>
              </a:rPr>
              <a:t>inverzni slojevi temperature</a:t>
            </a:r>
            <a:r>
              <a:rPr lang="hr-HR" sz="2000" b="1" dirty="0" smtClean="0">
                <a:solidFill>
                  <a:schemeClr val="accent1">
                    <a:lumMod val="75000"/>
                  </a:schemeClr>
                </a:solidFill>
              </a:rPr>
              <a:t>. U stabilnoj atmosferi mogu nastati slaba horizontalna strujanja i vertikalna silazna strujanja, ali se ne mogu pojaviti vertikalna strujanja zraka od Zemljine površine prema visini. </a:t>
            </a:r>
            <a:r>
              <a:rPr lang="hr-HR" sz="2000" b="1" dirty="0" smtClean="0">
                <a:solidFill>
                  <a:schemeClr val="accent6">
                    <a:lumMod val="75000"/>
                  </a:schemeClr>
                </a:solidFill>
              </a:rPr>
              <a:t>Takav </a:t>
            </a:r>
            <a:r>
              <a:rPr lang="es-ES" sz="2000" b="1" dirty="0" err="1" smtClean="0">
                <a:solidFill>
                  <a:schemeClr val="accent6">
                    <a:lumMod val="75000"/>
                  </a:schemeClr>
                </a:solidFill>
              </a:rPr>
              <a:t>slučaj</a:t>
            </a:r>
            <a:r>
              <a:rPr lang="es-ES" sz="2000" b="1" dirty="0" smtClean="0">
                <a:solidFill>
                  <a:schemeClr val="accent6">
                    <a:lumMod val="75000"/>
                  </a:schemeClr>
                </a:solidFill>
              </a:rPr>
              <a:t> </a:t>
            </a:r>
            <a:r>
              <a:rPr lang="es-ES" sz="2000" b="1" dirty="0" err="1" smtClean="0">
                <a:solidFill>
                  <a:schemeClr val="accent6">
                    <a:lumMod val="75000"/>
                  </a:schemeClr>
                </a:solidFill>
              </a:rPr>
              <a:t>javlja</a:t>
            </a:r>
            <a:r>
              <a:rPr lang="es-ES" sz="2000" b="1" dirty="0" smtClean="0">
                <a:solidFill>
                  <a:schemeClr val="accent6">
                    <a:lumMod val="75000"/>
                  </a:schemeClr>
                </a:solidFill>
              </a:rPr>
              <a:t> se u </a:t>
            </a:r>
            <a:r>
              <a:rPr lang="es-ES" sz="2000" b="1" dirty="0" err="1" smtClean="0">
                <a:solidFill>
                  <a:schemeClr val="accent6">
                    <a:lumMod val="75000"/>
                  </a:schemeClr>
                </a:solidFill>
              </a:rPr>
              <a:t>anticikloni</a:t>
            </a:r>
            <a:r>
              <a:rPr lang="hr-HR" sz="2000" b="1" dirty="0" smtClean="0">
                <a:solidFill>
                  <a:schemeClr val="accent1">
                    <a:lumMod val="75000"/>
                  </a:schemeClr>
                </a:solidFill>
              </a:rPr>
              <a:t>.</a:t>
            </a:r>
            <a:endParaRPr lang="hr-HR" sz="2000" b="1" dirty="0">
              <a:solidFill>
                <a:schemeClr val="accent1">
                  <a:lumMod val="75000"/>
                </a:schemeClr>
              </a:solidFill>
            </a:endParaRPr>
          </a:p>
        </p:txBody>
      </p:sp>
      <p:sp>
        <p:nvSpPr>
          <p:cNvPr id="10" name="TextBox 9"/>
          <p:cNvSpPr txBox="1"/>
          <p:nvPr/>
        </p:nvSpPr>
        <p:spPr>
          <a:xfrm>
            <a:off x="395536" y="1484784"/>
            <a:ext cx="5544616" cy="461665"/>
          </a:xfrm>
          <a:prstGeom prst="rect">
            <a:avLst/>
          </a:prstGeom>
          <a:noFill/>
        </p:spPr>
        <p:txBody>
          <a:bodyPr wrap="square" rtlCol="0">
            <a:spAutoFit/>
          </a:bodyPr>
          <a:lstStyle/>
          <a:p>
            <a:r>
              <a:rPr lang="hr-HR" sz="2400" b="1" dirty="0" smtClean="0">
                <a:solidFill>
                  <a:schemeClr val="accent6">
                    <a:lumMod val="75000"/>
                  </a:schemeClr>
                </a:solidFill>
              </a:rPr>
              <a:t>Atmosferska stabilnost (nastavak)</a:t>
            </a:r>
            <a:endParaRPr lang="hr-HR" sz="2400" b="1" dirty="0">
              <a:solidFill>
                <a:schemeClr val="accent6">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843807" y="3879677"/>
            <a:ext cx="3052167" cy="2978324"/>
          </a:xfrm>
          <a:prstGeom prst="rect">
            <a:avLst/>
          </a:prstGeom>
          <a:noFill/>
          <a:ln w="9525">
            <a:noFill/>
            <a:miter lim="800000"/>
            <a:headEnd/>
            <a:tailEnd/>
          </a:ln>
        </p:spPr>
      </p:pic>
      <p:sp>
        <p:nvSpPr>
          <p:cNvPr id="13" name="TextBox 12"/>
          <p:cNvSpPr txBox="1"/>
          <p:nvPr/>
        </p:nvSpPr>
        <p:spPr>
          <a:xfrm>
            <a:off x="5827762" y="4669507"/>
            <a:ext cx="3096344"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dirty="0" smtClean="0">
                <a:solidFill>
                  <a:schemeClr val="accent1">
                    <a:lumMod val="75000"/>
                  </a:schemeClr>
                </a:solidFill>
              </a:rPr>
              <a:t>Stabilni uvjeti u atmosferi (</a:t>
            </a:r>
            <a:r>
              <a:rPr lang="el-GR" sz="2000" b="1" dirty="0" smtClean="0">
                <a:solidFill>
                  <a:schemeClr val="accent1">
                    <a:lumMod val="75000"/>
                  </a:schemeClr>
                </a:solidFill>
              </a:rPr>
              <a:t>γ &lt; δ</a:t>
            </a:r>
            <a:r>
              <a:rPr lang="hr-HR" sz="2000" b="1" dirty="0" smtClean="0">
                <a:solidFill>
                  <a:schemeClr val="accent1">
                    <a:lumMod val="75000"/>
                  </a:schemeClr>
                </a:solidFill>
              </a:rPr>
              <a:t>a)</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2276872"/>
            <a:ext cx="8424936" cy="3785652"/>
          </a:xfrm>
          <a:prstGeom prst="rect">
            <a:avLst/>
          </a:prstGeom>
          <a:noFill/>
        </p:spPr>
        <p:txBody>
          <a:bodyPr wrap="square" rtlCol="0">
            <a:spAutoFit/>
          </a:bodyPr>
          <a:lstStyle/>
          <a:p>
            <a:r>
              <a:rPr lang="hr-HR" sz="2400" b="1" dirty="0" smtClean="0">
                <a:solidFill>
                  <a:schemeClr val="accent1">
                    <a:lumMod val="75000"/>
                  </a:schemeClr>
                </a:solidFill>
              </a:rPr>
              <a:t>Primljenu energiju sa Sunca površina Zemlje u različitoj mjeri apsorbira. </a:t>
            </a:r>
          </a:p>
          <a:p>
            <a:r>
              <a:rPr lang="hr-HR" sz="2400" b="1" dirty="0" smtClean="0">
                <a:solidFill>
                  <a:schemeClr val="accent6">
                    <a:lumMod val="75000"/>
                  </a:schemeClr>
                </a:solidFill>
              </a:rPr>
              <a:t>Primjer:</a:t>
            </a:r>
          </a:p>
          <a:p>
            <a:r>
              <a:rPr lang="hr-HR" sz="2400" b="1" dirty="0" smtClean="0">
                <a:solidFill>
                  <a:schemeClr val="accent1">
                    <a:lumMod val="75000"/>
                  </a:schemeClr>
                </a:solidFill>
              </a:rPr>
              <a:t>Kopno apsorbira i pohranjuje energiju različito od voda. Suhe površine zagrijavaju se i hlade brže od vodenih površina, dok se vodene površine </a:t>
            </a:r>
            <a:r>
              <a:rPr lang="pl-PL" sz="2400" b="1" dirty="0" smtClean="0">
                <a:solidFill>
                  <a:schemeClr val="accent1">
                    <a:lumMod val="75000"/>
                  </a:schemeClr>
                </a:solidFill>
              </a:rPr>
              <a:t>zagrijavaju i hlade sporije od kopna iz nekoliko razloga:</a:t>
            </a:r>
          </a:p>
          <a:p>
            <a:r>
              <a:rPr lang="hr-HR" sz="2400" b="1" dirty="0" smtClean="0">
                <a:solidFill>
                  <a:schemeClr val="accent6">
                    <a:lumMod val="75000"/>
                  </a:schemeClr>
                </a:solidFill>
              </a:rPr>
              <a:t>• stalno kretanje vode distribuira toplinu</a:t>
            </a:r>
          </a:p>
          <a:p>
            <a:r>
              <a:rPr lang="hr-HR" sz="2400" b="1" dirty="0" smtClean="0">
                <a:solidFill>
                  <a:schemeClr val="accent6">
                    <a:lumMod val="75000"/>
                  </a:schemeClr>
                </a:solidFill>
              </a:rPr>
              <a:t>• Sunčeve zrake prodiru kroz površinu vode i na taj  </a:t>
            </a:r>
          </a:p>
          <a:p>
            <a:r>
              <a:rPr lang="hr-HR" sz="2400" b="1" dirty="0" smtClean="0">
                <a:solidFill>
                  <a:schemeClr val="accent6">
                    <a:lumMod val="75000"/>
                  </a:schemeClr>
                </a:solidFill>
              </a:rPr>
              <a:t>  način griju vodu do </a:t>
            </a:r>
            <a:r>
              <a:rPr lang="vi-VN" sz="2400" b="1" dirty="0" smtClean="0">
                <a:solidFill>
                  <a:schemeClr val="accent6">
                    <a:lumMod val="75000"/>
                  </a:schemeClr>
                </a:solidFill>
              </a:rPr>
              <a:t>određene dubine</a:t>
            </a:r>
            <a:endParaRPr lang="hr-HR" sz="2400" b="1" dirty="0">
              <a:solidFill>
                <a:schemeClr val="accent6">
                  <a:lumMod val="75000"/>
                </a:schemeClr>
              </a:solidFill>
            </a:endParaRPr>
          </a:p>
        </p:txBody>
      </p:sp>
      <p:sp>
        <p:nvSpPr>
          <p:cNvPr id="10" name="TextBox 9"/>
          <p:cNvSpPr txBox="1"/>
          <p:nvPr/>
        </p:nvSpPr>
        <p:spPr>
          <a:xfrm>
            <a:off x="539552" y="1628800"/>
            <a:ext cx="6336704" cy="461665"/>
          </a:xfrm>
          <a:prstGeom prst="rect">
            <a:avLst/>
          </a:prstGeom>
          <a:noFill/>
        </p:spPr>
        <p:txBody>
          <a:bodyPr wrap="square" rtlCol="0">
            <a:spAutoFit/>
          </a:bodyPr>
          <a:lstStyle/>
          <a:p>
            <a:r>
              <a:rPr lang="hr-HR" sz="2400" b="1" dirty="0" smtClean="0">
                <a:solidFill>
                  <a:schemeClr val="accent6">
                    <a:lumMod val="75000"/>
                  </a:schemeClr>
                </a:solidFill>
              </a:rPr>
              <a:t>Razlike u zagrijavanju Zemljine površine</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5544616" cy="461665"/>
          </a:xfrm>
          <a:prstGeom prst="rect">
            <a:avLst/>
          </a:prstGeom>
          <a:noFill/>
        </p:spPr>
        <p:txBody>
          <a:bodyPr wrap="square" rtlCol="0">
            <a:spAutoFit/>
          </a:bodyPr>
          <a:lstStyle/>
          <a:p>
            <a:r>
              <a:rPr lang="hr-HR" sz="2400" b="1" dirty="0" smtClean="0">
                <a:solidFill>
                  <a:schemeClr val="accent6">
                    <a:lumMod val="75000"/>
                  </a:schemeClr>
                </a:solidFill>
              </a:rPr>
              <a:t>Atmosferska stabilnost (nastavak)</a:t>
            </a:r>
            <a:endParaRPr lang="hr-HR" sz="2400" b="1" dirty="0">
              <a:solidFill>
                <a:schemeClr val="accent6">
                  <a:lumMod val="75000"/>
                </a:schemeClr>
              </a:solidFill>
            </a:endParaRPr>
          </a:p>
        </p:txBody>
      </p:sp>
      <p:sp>
        <p:nvSpPr>
          <p:cNvPr id="10" name="TextBox 9"/>
          <p:cNvSpPr txBox="1"/>
          <p:nvPr/>
        </p:nvSpPr>
        <p:spPr>
          <a:xfrm>
            <a:off x="251520" y="2132856"/>
            <a:ext cx="8712968" cy="1323439"/>
          </a:xfrm>
          <a:prstGeom prst="rect">
            <a:avLst/>
          </a:prstGeom>
          <a:noFill/>
        </p:spPr>
        <p:txBody>
          <a:bodyPr wrap="square" rtlCol="0">
            <a:spAutoFit/>
          </a:bodyPr>
          <a:lstStyle/>
          <a:p>
            <a:r>
              <a:rPr lang="hr-HR" sz="2000" b="1" dirty="0" smtClean="0">
                <a:solidFill>
                  <a:schemeClr val="accent6">
                    <a:lumMod val="75000"/>
                  </a:schemeClr>
                </a:solidFill>
              </a:rPr>
              <a:t>Atmosfera je nestabilna </a:t>
            </a:r>
            <a:r>
              <a:rPr lang="hr-HR" sz="2000" b="1" dirty="0" smtClean="0">
                <a:solidFill>
                  <a:schemeClr val="accent1">
                    <a:lumMod val="75000"/>
                  </a:schemeClr>
                </a:solidFill>
              </a:rPr>
              <a:t>kada je vertikalni gradijent temperature veći od adijabatskog, </a:t>
            </a:r>
            <a:r>
              <a:rPr lang="pl-PL" sz="2000" b="1" dirty="0" smtClean="0">
                <a:solidFill>
                  <a:schemeClr val="accent1">
                    <a:lumMod val="75000"/>
                  </a:schemeClr>
                </a:solidFill>
              </a:rPr>
              <a:t>tj. veći od 1°C na 100 m. Suprotno od prethodnog slučaja, u nestabilnoj </a:t>
            </a:r>
            <a:r>
              <a:rPr lang="hr-HR" sz="2000" b="1" dirty="0" smtClean="0">
                <a:solidFill>
                  <a:schemeClr val="accent1">
                    <a:lumMod val="75000"/>
                  </a:schemeClr>
                </a:solidFill>
              </a:rPr>
              <a:t>atmosferi javljaju se vertikalna uzlazna strujanja. </a:t>
            </a:r>
            <a:r>
              <a:rPr lang="hr-HR" sz="2000" b="1" dirty="0" smtClean="0">
                <a:solidFill>
                  <a:schemeClr val="accent6">
                    <a:lumMod val="75000"/>
                  </a:schemeClr>
                </a:solidFill>
              </a:rPr>
              <a:t>Takav slučaj javlja se u cikloni (depresiji)</a:t>
            </a:r>
            <a:r>
              <a:rPr lang="hr-HR" sz="2000" b="1" dirty="0" smtClean="0">
                <a:solidFill>
                  <a:schemeClr val="accent1">
                    <a:lumMod val="75000"/>
                  </a:schemeClr>
                </a:solidFill>
              </a:rPr>
              <a:t>.</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220491" y="3440807"/>
            <a:ext cx="2880320" cy="2810068"/>
          </a:xfrm>
          <a:prstGeom prst="rect">
            <a:avLst/>
          </a:prstGeom>
          <a:noFill/>
          <a:ln w="9525">
            <a:noFill/>
            <a:miter lim="800000"/>
            <a:headEnd/>
            <a:tailEnd/>
          </a:ln>
        </p:spPr>
      </p:pic>
      <p:sp>
        <p:nvSpPr>
          <p:cNvPr id="13" name="Rectangle 12"/>
          <p:cNvSpPr/>
          <p:nvPr/>
        </p:nvSpPr>
        <p:spPr>
          <a:xfrm>
            <a:off x="5228828" y="4354041"/>
            <a:ext cx="3096344"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a:spAutoFit/>
          </a:bodyPr>
          <a:lstStyle/>
          <a:p>
            <a:pPr algn="ctr"/>
            <a:r>
              <a:rPr lang="hr-HR" sz="2000" b="1" dirty="0" smtClean="0"/>
              <a:t>Nestabilni uvjeti u atmosferi (</a:t>
            </a:r>
            <a:r>
              <a:rPr lang="el-GR" sz="2000" b="1" dirty="0" smtClean="0"/>
              <a:t>γ &gt; δ</a:t>
            </a:r>
            <a:r>
              <a:rPr lang="hr-HR" sz="2000" b="1" dirty="0" smtClean="0"/>
              <a:t>a)</a:t>
            </a:r>
            <a:endParaRPr lang="hr-HR" sz="2000" b="1"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484784"/>
            <a:ext cx="5544616" cy="461665"/>
          </a:xfrm>
          <a:prstGeom prst="rect">
            <a:avLst/>
          </a:prstGeom>
          <a:noFill/>
        </p:spPr>
        <p:txBody>
          <a:bodyPr wrap="square" rtlCol="0">
            <a:spAutoFit/>
          </a:bodyPr>
          <a:lstStyle/>
          <a:p>
            <a:r>
              <a:rPr lang="hr-HR" sz="2400" b="1" dirty="0" smtClean="0">
                <a:solidFill>
                  <a:schemeClr val="accent6">
                    <a:lumMod val="75000"/>
                  </a:schemeClr>
                </a:solidFill>
              </a:rPr>
              <a:t>Atmosferska stabilnost (nastavak)</a:t>
            </a:r>
            <a:endParaRPr lang="hr-HR" sz="2400" b="1" dirty="0">
              <a:solidFill>
                <a:schemeClr val="accent6">
                  <a:lumMod val="75000"/>
                </a:schemeClr>
              </a:solidFill>
            </a:endParaRPr>
          </a:p>
        </p:txBody>
      </p:sp>
      <p:sp>
        <p:nvSpPr>
          <p:cNvPr id="10" name="TextBox 9"/>
          <p:cNvSpPr txBox="1"/>
          <p:nvPr/>
        </p:nvSpPr>
        <p:spPr>
          <a:xfrm>
            <a:off x="467544" y="2132856"/>
            <a:ext cx="8280920" cy="1015663"/>
          </a:xfrm>
          <a:prstGeom prst="rect">
            <a:avLst/>
          </a:prstGeom>
          <a:noFill/>
        </p:spPr>
        <p:txBody>
          <a:bodyPr wrap="square" rtlCol="0">
            <a:spAutoFit/>
          </a:bodyPr>
          <a:lstStyle/>
          <a:p>
            <a:r>
              <a:rPr lang="hr-HR" sz="2000" b="1" dirty="0" smtClean="0">
                <a:solidFill>
                  <a:schemeClr val="accent6">
                    <a:lumMod val="75000"/>
                  </a:schemeClr>
                </a:solidFill>
              </a:rPr>
              <a:t>Atmosfera je neutralna </a:t>
            </a:r>
            <a:r>
              <a:rPr lang="hr-HR" sz="2000" b="1" dirty="0" smtClean="0">
                <a:solidFill>
                  <a:schemeClr val="accent1">
                    <a:lumMod val="75000"/>
                  </a:schemeClr>
                </a:solidFill>
              </a:rPr>
              <a:t>kada je vertikalni gradijent temperature jednak adijabatskom </a:t>
            </a:r>
            <a:r>
              <a:rPr lang="pl-PL" sz="2000" b="1" dirty="0" smtClean="0">
                <a:solidFill>
                  <a:schemeClr val="accent1">
                    <a:lumMod val="75000"/>
                  </a:schemeClr>
                </a:solidFill>
              </a:rPr>
              <a:t>gradijentu, tj. jednak je 1°C na 100 m visinske razlike. Ne postoje uvjeti za bilo kakva zračna strujanja.</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987824" y="3429000"/>
            <a:ext cx="3096344" cy="3108299"/>
          </a:xfrm>
          <a:prstGeom prst="rect">
            <a:avLst/>
          </a:prstGeom>
          <a:noFill/>
          <a:ln w="9525">
            <a:noFill/>
            <a:miter lim="800000"/>
            <a:headEnd/>
            <a:tailEnd/>
          </a:ln>
        </p:spPr>
      </p:pic>
      <p:sp>
        <p:nvSpPr>
          <p:cNvPr id="13" name="Rectangle 12"/>
          <p:cNvSpPr/>
          <p:nvPr/>
        </p:nvSpPr>
        <p:spPr>
          <a:xfrm>
            <a:off x="6012160" y="4351759"/>
            <a:ext cx="2808312"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a:spAutoFit/>
          </a:bodyPr>
          <a:lstStyle/>
          <a:p>
            <a:pPr algn="ctr"/>
            <a:r>
              <a:rPr lang="hr-HR" sz="2000" b="1" dirty="0" smtClean="0">
                <a:solidFill>
                  <a:schemeClr val="accent1">
                    <a:lumMod val="75000"/>
                  </a:schemeClr>
                </a:solidFill>
              </a:rPr>
              <a:t>Neutralni uvjeti u atmosferi (</a:t>
            </a:r>
            <a:r>
              <a:rPr lang="el-GR" sz="2000" b="1" dirty="0" smtClean="0">
                <a:solidFill>
                  <a:schemeClr val="accent1">
                    <a:lumMod val="75000"/>
                  </a:schemeClr>
                </a:solidFill>
              </a:rPr>
              <a:t>γ = δ</a:t>
            </a:r>
            <a:r>
              <a:rPr lang="hr-HR" sz="2000" b="1" dirty="0" smtClean="0">
                <a:solidFill>
                  <a:schemeClr val="accent1">
                    <a:lumMod val="75000"/>
                  </a:schemeClr>
                </a:solidFill>
              </a:rPr>
              <a:t>a).</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628800"/>
            <a:ext cx="8624639" cy="461665"/>
          </a:xfrm>
          <a:prstGeom prst="rect">
            <a:avLst/>
          </a:prstGeom>
          <a:noFill/>
        </p:spPr>
        <p:txBody>
          <a:bodyPr wrap="square" rtlCol="0">
            <a:spAutoFit/>
          </a:bodyPr>
          <a:lstStyle/>
          <a:p>
            <a:r>
              <a:rPr lang="hr-HR" sz="2400" b="1" dirty="0" smtClean="0">
                <a:solidFill>
                  <a:schemeClr val="accent6">
                    <a:lumMod val="75000"/>
                  </a:schemeClr>
                </a:solidFill>
              </a:rPr>
              <a:t>Utjecaj atmosferske stabilnosti na perjanicu dima</a:t>
            </a:r>
            <a:endParaRPr lang="hr-HR" sz="2400" b="1" dirty="0">
              <a:solidFill>
                <a:schemeClr val="accent6">
                  <a:lumMod val="75000"/>
                </a:schemeClr>
              </a:solidFill>
            </a:endParaRPr>
          </a:p>
        </p:txBody>
      </p:sp>
      <p:sp>
        <p:nvSpPr>
          <p:cNvPr id="10" name="TextBox 9"/>
          <p:cNvSpPr txBox="1"/>
          <p:nvPr/>
        </p:nvSpPr>
        <p:spPr>
          <a:xfrm>
            <a:off x="539551" y="2703016"/>
            <a:ext cx="8310507" cy="3416320"/>
          </a:xfrm>
          <a:prstGeom prst="rect">
            <a:avLst/>
          </a:prstGeom>
          <a:noFill/>
        </p:spPr>
        <p:txBody>
          <a:bodyPr wrap="square" rtlCol="0">
            <a:spAutoFit/>
          </a:bodyPr>
          <a:lstStyle/>
          <a:p>
            <a:r>
              <a:rPr lang="hr-HR" sz="2400" b="1" dirty="0" smtClean="0">
                <a:solidFill>
                  <a:schemeClr val="accent1">
                    <a:lumMod val="75000"/>
                  </a:schemeClr>
                </a:solidFill>
              </a:rPr>
              <a:t>Disperzija onečišćujućih tvari u atmosferi ovisi o fizikalnom stanju atmosfere koje uključuje:</a:t>
            </a:r>
          </a:p>
          <a:p>
            <a:r>
              <a:rPr lang="hr-HR" sz="2400" b="1" dirty="0" smtClean="0">
                <a:solidFill>
                  <a:schemeClr val="accent1">
                    <a:lumMod val="75000"/>
                  </a:schemeClr>
                </a:solidFill>
                <a:effectLst>
                  <a:outerShdw blurRad="38100" dist="38100" dir="2700000" algn="tl">
                    <a:srgbClr val="000000">
                      <a:alpha val="43137"/>
                    </a:srgbClr>
                  </a:outerShdw>
                </a:effectLst>
              </a:rPr>
              <a:t> </a:t>
            </a:r>
          </a:p>
          <a:p>
            <a:pPr>
              <a:buFont typeface="Arial" pitchFamily="34" charset="0"/>
              <a:buChar char="•"/>
            </a:pPr>
            <a:r>
              <a:rPr lang="hr-HR" sz="2400" b="1" dirty="0" smtClean="0">
                <a:solidFill>
                  <a:schemeClr val="accent6">
                    <a:lumMod val="75000"/>
                  </a:schemeClr>
                </a:solidFill>
              </a:rPr>
              <a:t> raspodjelu temperature po visini </a:t>
            </a:r>
          </a:p>
          <a:p>
            <a:pPr>
              <a:buFont typeface="Arial" pitchFamily="34" charset="0"/>
              <a:buChar char="•"/>
            </a:pPr>
            <a:r>
              <a:rPr lang="hr-HR" sz="2400" b="1" dirty="0" smtClean="0">
                <a:solidFill>
                  <a:schemeClr val="accent6">
                    <a:lumMod val="75000"/>
                  </a:schemeClr>
                </a:solidFill>
              </a:rPr>
              <a:t> turbulenciju  </a:t>
            </a:r>
          </a:p>
          <a:p>
            <a:pPr>
              <a:buFont typeface="Arial" pitchFamily="34" charset="0"/>
              <a:buChar char="•"/>
            </a:pPr>
            <a:r>
              <a:rPr lang="hr-HR" sz="2400" b="1" dirty="0" smtClean="0">
                <a:solidFill>
                  <a:schemeClr val="accent6">
                    <a:lumMod val="75000"/>
                  </a:schemeClr>
                </a:solidFill>
              </a:rPr>
              <a:t> vjetrove </a:t>
            </a:r>
          </a:p>
          <a:p>
            <a:endParaRPr lang="hr-HR" sz="2400" b="1" dirty="0" smtClean="0">
              <a:solidFill>
                <a:schemeClr val="accent1">
                  <a:lumMod val="75000"/>
                </a:schemeClr>
              </a:solidFill>
            </a:endParaRPr>
          </a:p>
          <a:p>
            <a:r>
              <a:rPr lang="hr-HR" sz="2400" b="1" dirty="0" smtClean="0">
                <a:solidFill>
                  <a:schemeClr val="accent1">
                    <a:lumMod val="75000"/>
                  </a:schemeClr>
                </a:solidFill>
              </a:rPr>
              <a:t>Jedan od bitnih pokazatelja koji karakterizira stanje atmosfere jest promjena temperature i tlaka zraka s visinom. </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628800"/>
            <a:ext cx="8557964" cy="461665"/>
          </a:xfrm>
          <a:prstGeom prst="rect">
            <a:avLst/>
          </a:prstGeom>
          <a:noFill/>
        </p:spPr>
        <p:txBody>
          <a:bodyPr wrap="square" rtlCol="0">
            <a:spAutoFit/>
          </a:bodyPr>
          <a:lstStyle/>
          <a:p>
            <a:r>
              <a:rPr lang="hr-HR" sz="2400" b="1" dirty="0" smtClean="0">
                <a:solidFill>
                  <a:schemeClr val="accent6">
                    <a:lumMod val="75000"/>
                  </a:schemeClr>
                </a:solidFill>
              </a:rPr>
              <a:t>Utjecaj atmosferske stabilnosti na perjanicu dima (nastavak)</a:t>
            </a:r>
            <a:endParaRPr lang="hr-HR" sz="2400" b="1" dirty="0">
              <a:solidFill>
                <a:schemeClr val="accent6">
                  <a:lumMod val="75000"/>
                </a:schemeClr>
              </a:solidFill>
            </a:endParaRPr>
          </a:p>
        </p:txBody>
      </p:sp>
      <p:sp>
        <p:nvSpPr>
          <p:cNvPr id="10" name="TextBox 9"/>
          <p:cNvSpPr txBox="1"/>
          <p:nvPr/>
        </p:nvSpPr>
        <p:spPr>
          <a:xfrm>
            <a:off x="179512" y="2274962"/>
            <a:ext cx="8784976" cy="1323439"/>
          </a:xfrm>
          <a:prstGeom prst="rect">
            <a:avLst/>
          </a:prstGeom>
          <a:noFill/>
        </p:spPr>
        <p:txBody>
          <a:bodyPr wrap="square" rtlCol="0">
            <a:spAutoFit/>
          </a:bodyPr>
          <a:lstStyle/>
          <a:p>
            <a:r>
              <a:rPr lang="hr-HR" sz="2000" b="1" dirty="0" smtClean="0">
                <a:solidFill>
                  <a:srgbClr val="92D050"/>
                </a:solidFill>
              </a:rPr>
              <a:t>Savijajuća perjanica (engl. </a:t>
            </a:r>
            <a:r>
              <a:rPr lang="hr-HR" sz="2000" b="1" i="1" dirty="0" smtClean="0">
                <a:solidFill>
                  <a:srgbClr val="92D050"/>
                </a:solidFill>
              </a:rPr>
              <a:t>looping plume) </a:t>
            </a:r>
            <a:r>
              <a:rPr lang="hr-HR" sz="2000" b="1" dirty="0" smtClean="0">
                <a:solidFill>
                  <a:schemeClr val="accent1">
                    <a:lumMod val="75000"/>
                  </a:schemeClr>
                </a:solidFill>
              </a:rPr>
              <a:t>nastaje pod snažnim konvektivnim uvjetima kada je onečišćujuća tvar uhvaćena u krivudanje gore-dolje uslijed vertikalnog kretanja zraka u nestabilnim atmosferskim uvjetima</a:t>
            </a:r>
            <a:r>
              <a:rPr lang="hr-HR" sz="2000" b="1" dirty="0" smtClean="0">
                <a:solidFill>
                  <a:schemeClr val="bg1"/>
                </a:solidFill>
              </a:rPr>
              <a:t>. </a:t>
            </a:r>
            <a:r>
              <a:rPr lang="hr-HR" sz="2000" b="1" dirty="0" smtClean="0">
                <a:solidFill>
                  <a:srgbClr val="FF0000"/>
                </a:solidFill>
              </a:rPr>
              <a:t>Takav slučaj vrlo je povoljan za disperziju onečišćujućih tvari.</a:t>
            </a:r>
            <a:endParaRPr lang="hr-HR" sz="2000" b="1" dirty="0">
              <a:solidFill>
                <a:srgbClr val="FF0000"/>
              </a:solidFill>
            </a:endParaRPr>
          </a:p>
        </p:txBody>
      </p:sp>
      <p:pic>
        <p:nvPicPr>
          <p:cNvPr id="12" name="Picture 2"/>
          <p:cNvPicPr>
            <a:picLocks noChangeAspect="1" noChangeArrowheads="1"/>
          </p:cNvPicPr>
          <p:nvPr/>
        </p:nvPicPr>
        <p:blipFill>
          <a:blip r:embed="rId4" cstate="print"/>
          <a:srcRect/>
          <a:stretch>
            <a:fillRect/>
          </a:stretch>
        </p:blipFill>
        <p:spPr bwMode="auto">
          <a:xfrm>
            <a:off x="0" y="3717404"/>
            <a:ext cx="4958695" cy="2492896"/>
          </a:xfrm>
          <a:prstGeom prst="rect">
            <a:avLst/>
          </a:prstGeom>
          <a:noFill/>
          <a:ln w="9525">
            <a:noFill/>
            <a:miter lim="800000"/>
            <a:headEnd/>
            <a:tailEnd/>
          </a:ln>
        </p:spPr>
      </p:pic>
      <p:sp>
        <p:nvSpPr>
          <p:cNvPr id="13" name="TextBox 12"/>
          <p:cNvSpPr txBox="1"/>
          <p:nvPr/>
        </p:nvSpPr>
        <p:spPr>
          <a:xfrm>
            <a:off x="5076824" y="4391000"/>
            <a:ext cx="3857625"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dirty="0" smtClean="0"/>
              <a:t>Savijajuća perjanica pri nestabilnim uvjetima u atmosferi</a:t>
            </a:r>
            <a:endParaRPr lang="hr-HR" sz="2000" b="1"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628800"/>
            <a:ext cx="8519865" cy="461665"/>
          </a:xfrm>
          <a:prstGeom prst="rect">
            <a:avLst/>
          </a:prstGeom>
          <a:noFill/>
        </p:spPr>
        <p:txBody>
          <a:bodyPr wrap="square" rtlCol="0">
            <a:spAutoFit/>
          </a:bodyPr>
          <a:lstStyle/>
          <a:p>
            <a:r>
              <a:rPr lang="hr-HR" sz="2400" b="1" dirty="0" smtClean="0">
                <a:solidFill>
                  <a:schemeClr val="accent6">
                    <a:lumMod val="75000"/>
                  </a:schemeClr>
                </a:solidFill>
              </a:rPr>
              <a:t>Utjecaj atmosferske stabilnosti na perjanicu dima (nastavak)</a:t>
            </a:r>
            <a:endParaRPr lang="hr-HR" sz="2400" b="1" dirty="0">
              <a:solidFill>
                <a:schemeClr val="accent6">
                  <a:lumMod val="75000"/>
                </a:schemeClr>
              </a:solidFill>
            </a:endParaRPr>
          </a:p>
        </p:txBody>
      </p:sp>
      <p:sp>
        <p:nvSpPr>
          <p:cNvPr id="10" name="TextBox 9"/>
          <p:cNvSpPr txBox="1"/>
          <p:nvPr/>
        </p:nvSpPr>
        <p:spPr>
          <a:xfrm>
            <a:off x="395536" y="2492896"/>
            <a:ext cx="8586388" cy="1938992"/>
          </a:xfrm>
          <a:prstGeom prst="rect">
            <a:avLst/>
          </a:prstGeom>
          <a:noFill/>
        </p:spPr>
        <p:txBody>
          <a:bodyPr wrap="square" rtlCol="0">
            <a:spAutoFit/>
          </a:bodyPr>
          <a:lstStyle/>
          <a:p>
            <a:r>
              <a:rPr lang="hr-HR" sz="2000" b="1" dirty="0" smtClean="0">
                <a:solidFill>
                  <a:schemeClr val="accent6">
                    <a:lumMod val="75000"/>
                  </a:schemeClr>
                </a:solidFill>
              </a:rPr>
              <a:t>Lepezasta perjanica (eng. </a:t>
            </a:r>
            <a:r>
              <a:rPr lang="hr-HR" sz="2000" b="1" i="1" dirty="0" smtClean="0">
                <a:solidFill>
                  <a:schemeClr val="accent6">
                    <a:lumMod val="75000"/>
                  </a:schemeClr>
                </a:solidFill>
              </a:rPr>
              <a:t>fanning plume) </a:t>
            </a:r>
            <a:r>
              <a:rPr lang="hr-HR" sz="2000" b="1" dirty="0" smtClean="0">
                <a:solidFill>
                  <a:schemeClr val="accent1">
                    <a:lumMod val="75000"/>
                  </a:schemeClr>
                </a:solidFill>
              </a:rPr>
              <a:t>nastaje pri stabilnim uvjetima u atmosferi. Gledana sa strane ima vrlo tanak oblik s jedva primjetnim čunjastim širenjem, dok gledana odozgo ili odozdo ima oblik lepeze koja se širi iz vrha dimnjaka. Budući da nema atmosferskih gibanja, dim se širi jako sporo te uslijed velike visine </a:t>
            </a:r>
            <a:r>
              <a:rPr lang="pl-PL" sz="2000" b="1" dirty="0" smtClean="0">
                <a:solidFill>
                  <a:schemeClr val="accent1">
                    <a:lumMod val="75000"/>
                  </a:schemeClr>
                </a:solidFill>
              </a:rPr>
              <a:t>dimnjaka ne mora dotaknuti tlo čak nekoliko kilometara. Često nastaje u ranim </a:t>
            </a:r>
            <a:r>
              <a:rPr lang="nl-NL" sz="2000" b="1" dirty="0" smtClean="0">
                <a:solidFill>
                  <a:schemeClr val="accent1">
                    <a:lumMod val="75000"/>
                  </a:schemeClr>
                </a:solidFill>
              </a:rPr>
              <a:t>jutarnjim satima za vrijeme </a:t>
            </a:r>
            <a:r>
              <a:rPr lang="hr-HR" sz="2000" b="1" dirty="0" smtClean="0">
                <a:solidFill>
                  <a:schemeClr val="accent1">
                    <a:lumMod val="75000"/>
                  </a:schemeClr>
                </a:solidFill>
              </a:rPr>
              <a:t>temperaturne</a:t>
            </a:r>
            <a:r>
              <a:rPr lang="nl-NL" sz="2000" b="1" dirty="0" smtClean="0">
                <a:solidFill>
                  <a:schemeClr val="accent1">
                    <a:lumMod val="75000"/>
                  </a:schemeClr>
                </a:solidFill>
              </a:rPr>
              <a:t> inverzije</a:t>
            </a:r>
            <a:r>
              <a:rPr lang="hr-HR" sz="2000" b="1" dirty="0" smtClean="0">
                <a:solidFill>
                  <a:schemeClr val="accent1">
                    <a:lumMod val="75000"/>
                  </a:schemeClr>
                </a:solidFill>
              </a:rPr>
              <a:t>.</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1" y="4430226"/>
            <a:ext cx="4381501" cy="2427774"/>
          </a:xfrm>
          <a:prstGeom prst="rect">
            <a:avLst/>
          </a:prstGeom>
          <a:noFill/>
          <a:ln w="9525">
            <a:noFill/>
            <a:miter lim="800000"/>
            <a:headEnd/>
            <a:tailEnd/>
          </a:ln>
        </p:spPr>
      </p:pic>
      <p:sp>
        <p:nvSpPr>
          <p:cNvPr id="13" name="TextBox 12"/>
          <p:cNvSpPr txBox="1"/>
          <p:nvPr/>
        </p:nvSpPr>
        <p:spPr>
          <a:xfrm>
            <a:off x="4702695" y="4830663"/>
            <a:ext cx="4257117"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dirty="0" smtClean="0"/>
              <a:t>Lepezasta perjanica pri stabilnim uvjetima u atmosferi</a:t>
            </a:r>
            <a:endParaRPr lang="hr-HR" sz="2000" b="1"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628800"/>
            <a:ext cx="8434139" cy="461665"/>
          </a:xfrm>
          <a:prstGeom prst="rect">
            <a:avLst/>
          </a:prstGeom>
          <a:noFill/>
        </p:spPr>
        <p:txBody>
          <a:bodyPr wrap="square" rtlCol="0">
            <a:spAutoFit/>
          </a:bodyPr>
          <a:lstStyle/>
          <a:p>
            <a:r>
              <a:rPr lang="hr-HR" sz="2400" b="1" dirty="0" smtClean="0">
                <a:solidFill>
                  <a:schemeClr val="accent6">
                    <a:lumMod val="75000"/>
                  </a:schemeClr>
                </a:solidFill>
              </a:rPr>
              <a:t>Utjecaj atmosferske stabilnosti na perjanicu dima (nastavak)</a:t>
            </a:r>
            <a:endParaRPr lang="hr-HR" sz="2400" b="1" dirty="0">
              <a:solidFill>
                <a:schemeClr val="accent6">
                  <a:lumMod val="75000"/>
                </a:schemeClr>
              </a:solidFill>
            </a:endParaRPr>
          </a:p>
        </p:txBody>
      </p:sp>
      <p:sp>
        <p:nvSpPr>
          <p:cNvPr id="10" name="TextBox 9"/>
          <p:cNvSpPr txBox="1"/>
          <p:nvPr/>
        </p:nvSpPr>
        <p:spPr>
          <a:xfrm>
            <a:off x="395536" y="2636912"/>
            <a:ext cx="8640960" cy="1323439"/>
          </a:xfrm>
          <a:prstGeom prst="rect">
            <a:avLst/>
          </a:prstGeom>
          <a:noFill/>
        </p:spPr>
        <p:txBody>
          <a:bodyPr wrap="square" rtlCol="0">
            <a:spAutoFit/>
          </a:bodyPr>
          <a:lstStyle/>
          <a:p>
            <a:r>
              <a:rPr lang="hr-HR" sz="2000" b="1" dirty="0" smtClean="0">
                <a:solidFill>
                  <a:schemeClr val="accent6">
                    <a:lumMod val="75000"/>
                  </a:schemeClr>
                </a:solidFill>
              </a:rPr>
              <a:t>Čunjasta perjanica (eng. </a:t>
            </a:r>
            <a:r>
              <a:rPr lang="hr-HR" sz="2000" b="1" i="1" dirty="0" smtClean="0">
                <a:solidFill>
                  <a:schemeClr val="accent6">
                    <a:lumMod val="75000"/>
                  </a:schemeClr>
                </a:solidFill>
              </a:rPr>
              <a:t>coning plume) </a:t>
            </a:r>
            <a:r>
              <a:rPr lang="hr-HR" sz="2000" b="1" dirty="0" smtClean="0">
                <a:solidFill>
                  <a:schemeClr val="accent1">
                    <a:lumMod val="75000"/>
                  </a:schemeClr>
                </a:solidFill>
              </a:rPr>
              <a:t>osnovni je oblik putanje dima pod neutralnim i malo nestabilnim uvjetima. Takvi se uvjeti javljaju za oblačnih dana. Dim se širi te oblikuje stožac s vrhom u dimnjaku. </a:t>
            </a:r>
            <a:r>
              <a:rPr lang="hr-HR" sz="2000" b="1" dirty="0" smtClean="0">
                <a:solidFill>
                  <a:srgbClr val="FF0000"/>
                </a:solidFill>
              </a:rPr>
              <a:t>Pod takvim uvjetima koncentracije onečišćujućih tvari u zraku lagano variraju.</a:t>
            </a:r>
            <a:endParaRPr lang="hr-HR" sz="2000" b="1" dirty="0">
              <a:solidFill>
                <a:srgbClr val="FF0000"/>
              </a:solidFill>
            </a:endParaRPr>
          </a:p>
        </p:txBody>
      </p:sp>
      <p:pic>
        <p:nvPicPr>
          <p:cNvPr id="12" name="Picture 2"/>
          <p:cNvPicPr>
            <a:picLocks noChangeAspect="1" noChangeArrowheads="1"/>
          </p:cNvPicPr>
          <p:nvPr/>
        </p:nvPicPr>
        <p:blipFill>
          <a:blip r:embed="rId4" cstate="print"/>
          <a:srcRect/>
          <a:stretch>
            <a:fillRect/>
          </a:stretch>
        </p:blipFill>
        <p:spPr bwMode="auto">
          <a:xfrm>
            <a:off x="0" y="4324297"/>
            <a:ext cx="4943475" cy="2533703"/>
          </a:xfrm>
          <a:prstGeom prst="rect">
            <a:avLst/>
          </a:prstGeom>
          <a:noFill/>
          <a:ln w="9525">
            <a:noFill/>
            <a:miter lim="800000"/>
            <a:headEnd/>
            <a:tailEnd/>
          </a:ln>
        </p:spPr>
      </p:pic>
      <p:sp>
        <p:nvSpPr>
          <p:cNvPr id="13" name="TextBox 12"/>
          <p:cNvSpPr txBox="1"/>
          <p:nvPr/>
        </p:nvSpPr>
        <p:spPr>
          <a:xfrm>
            <a:off x="4972050" y="4581128"/>
            <a:ext cx="3920430"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dirty="0" smtClean="0"/>
              <a:t>Čunjasta perjanica pri neutralnim uvjetima u atmosferi.</a:t>
            </a:r>
            <a:endParaRPr lang="hr-HR" sz="2000" b="1"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628800"/>
            <a:ext cx="8748464" cy="461665"/>
          </a:xfrm>
          <a:prstGeom prst="rect">
            <a:avLst/>
          </a:prstGeom>
          <a:noFill/>
        </p:spPr>
        <p:txBody>
          <a:bodyPr wrap="square" rtlCol="0">
            <a:spAutoFit/>
          </a:bodyPr>
          <a:lstStyle/>
          <a:p>
            <a:r>
              <a:rPr lang="hr-HR" sz="2400" b="1" dirty="0" smtClean="0">
                <a:solidFill>
                  <a:schemeClr val="accent6">
                    <a:lumMod val="75000"/>
                  </a:schemeClr>
                </a:solidFill>
              </a:rPr>
              <a:t>Utjecaj atmosferske stabilnosti na perjanicu dima (nastavak)</a:t>
            </a:r>
            <a:endParaRPr lang="hr-HR" sz="2400" b="1" dirty="0">
              <a:solidFill>
                <a:schemeClr val="accent6">
                  <a:lumMod val="75000"/>
                </a:schemeClr>
              </a:solidFill>
            </a:endParaRPr>
          </a:p>
        </p:txBody>
      </p:sp>
      <p:sp>
        <p:nvSpPr>
          <p:cNvPr id="10" name="TextBox 9"/>
          <p:cNvSpPr txBox="1"/>
          <p:nvPr/>
        </p:nvSpPr>
        <p:spPr>
          <a:xfrm>
            <a:off x="467544" y="2564904"/>
            <a:ext cx="8352928" cy="1631216"/>
          </a:xfrm>
          <a:prstGeom prst="rect">
            <a:avLst/>
          </a:prstGeom>
          <a:noFill/>
        </p:spPr>
        <p:txBody>
          <a:bodyPr wrap="square" rtlCol="0">
            <a:spAutoFit/>
          </a:bodyPr>
          <a:lstStyle/>
          <a:p>
            <a:r>
              <a:rPr lang="hr-HR" sz="2000" b="1" dirty="0" smtClean="0">
                <a:solidFill>
                  <a:srgbClr val="92D050"/>
                </a:solidFill>
              </a:rPr>
              <a:t>Uzdignuta perjanica (eng. </a:t>
            </a:r>
            <a:r>
              <a:rPr lang="hr-HR" sz="2000" b="1" i="1" dirty="0" smtClean="0">
                <a:solidFill>
                  <a:srgbClr val="92D050"/>
                </a:solidFill>
              </a:rPr>
              <a:t>lofting plume) </a:t>
            </a:r>
            <a:r>
              <a:rPr lang="hr-HR" sz="2000" b="1" dirty="0" smtClean="0">
                <a:solidFill>
                  <a:schemeClr val="accent1">
                    <a:lumMod val="75000"/>
                  </a:schemeClr>
                </a:solidFill>
              </a:rPr>
              <a:t>stvara se pri ispuštanju dima u atmosferu čiji je donji dio u inverziji, a iznad njega nalazi se nestabilni sloj. </a:t>
            </a:r>
            <a:r>
              <a:rPr lang="hr-HR" sz="2000" b="1" dirty="0" smtClean="0">
                <a:solidFill>
                  <a:srgbClr val="FF0000"/>
                </a:solidFill>
              </a:rPr>
              <a:t>Temperaturna inverzija predstavlja barijeru za vertikalno miješanje zraka što negativno utječe na disperziju onečišćujućih tvari.</a:t>
            </a:r>
            <a:r>
              <a:rPr lang="hr-HR" sz="2000" b="1" dirty="0" smtClean="0">
                <a:solidFill>
                  <a:schemeClr val="bg1"/>
                </a:solidFill>
              </a:rPr>
              <a:t> U takvoj situaciji dim se iz dimnjaka širi u obliku gornje polovice stošca čunjaste perjanice.</a:t>
            </a:r>
            <a:endParaRPr lang="hr-HR" sz="2000" b="1" dirty="0">
              <a:solidFill>
                <a:schemeClr val="bg1"/>
              </a:solidFill>
            </a:endParaRPr>
          </a:p>
        </p:txBody>
      </p:sp>
      <p:pic>
        <p:nvPicPr>
          <p:cNvPr id="12" name="Picture 2"/>
          <p:cNvPicPr>
            <a:picLocks noChangeAspect="1" noChangeArrowheads="1"/>
          </p:cNvPicPr>
          <p:nvPr/>
        </p:nvPicPr>
        <p:blipFill>
          <a:blip r:embed="rId4" cstate="print"/>
          <a:srcRect/>
          <a:stretch>
            <a:fillRect/>
          </a:stretch>
        </p:blipFill>
        <p:spPr bwMode="auto">
          <a:xfrm>
            <a:off x="123825" y="4057254"/>
            <a:ext cx="4589885" cy="2276872"/>
          </a:xfrm>
          <a:prstGeom prst="rect">
            <a:avLst/>
          </a:prstGeom>
          <a:noFill/>
          <a:ln w="9525">
            <a:noFill/>
            <a:miter lim="800000"/>
            <a:headEnd/>
            <a:tailEnd/>
          </a:ln>
        </p:spPr>
      </p:pic>
      <p:sp>
        <p:nvSpPr>
          <p:cNvPr id="13" name="TextBox 12"/>
          <p:cNvSpPr txBox="1"/>
          <p:nvPr/>
        </p:nvSpPr>
        <p:spPr>
          <a:xfrm>
            <a:off x="4876799" y="4601691"/>
            <a:ext cx="3713931" cy="707886"/>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dirty="0" smtClean="0"/>
              <a:t>Uzdignuta perjanica pri pojavi prizemne inverzije u atmosferi</a:t>
            </a:r>
            <a:endParaRPr lang="hr-HR" sz="2000" b="1"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628800"/>
            <a:ext cx="8615114" cy="461665"/>
          </a:xfrm>
          <a:prstGeom prst="rect">
            <a:avLst/>
          </a:prstGeom>
          <a:noFill/>
        </p:spPr>
        <p:txBody>
          <a:bodyPr wrap="square" rtlCol="0">
            <a:spAutoFit/>
          </a:bodyPr>
          <a:lstStyle/>
          <a:p>
            <a:r>
              <a:rPr lang="hr-HR" sz="2400" b="1" dirty="0" smtClean="0">
                <a:solidFill>
                  <a:schemeClr val="accent6">
                    <a:lumMod val="75000"/>
                  </a:schemeClr>
                </a:solidFill>
              </a:rPr>
              <a:t>Utjecaj atmosferske stabilnosti na perjanicu dima (nastavak)</a:t>
            </a:r>
            <a:endParaRPr lang="hr-HR" sz="2400" b="1" dirty="0">
              <a:solidFill>
                <a:schemeClr val="accent6">
                  <a:lumMod val="75000"/>
                </a:schemeClr>
              </a:solidFill>
            </a:endParaRPr>
          </a:p>
        </p:txBody>
      </p:sp>
      <p:sp>
        <p:nvSpPr>
          <p:cNvPr id="10" name="TextBox 9"/>
          <p:cNvSpPr txBox="1"/>
          <p:nvPr/>
        </p:nvSpPr>
        <p:spPr>
          <a:xfrm>
            <a:off x="501452" y="2448694"/>
            <a:ext cx="8006879" cy="3046988"/>
          </a:xfrm>
          <a:prstGeom prst="rect">
            <a:avLst/>
          </a:prstGeom>
          <a:noFill/>
        </p:spPr>
        <p:txBody>
          <a:bodyPr wrap="square" rtlCol="0">
            <a:spAutoFit/>
          </a:bodyPr>
          <a:lstStyle/>
          <a:p>
            <a:r>
              <a:rPr lang="hr-HR" sz="2400" b="1" dirty="0" smtClean="0">
                <a:solidFill>
                  <a:schemeClr val="accent6">
                    <a:lumMod val="75000"/>
                  </a:schemeClr>
                </a:solidFill>
              </a:rPr>
              <a:t>Zadimljena perjanica (eng. </a:t>
            </a:r>
            <a:r>
              <a:rPr lang="hr-HR" sz="2400" b="1" i="1" dirty="0" smtClean="0">
                <a:solidFill>
                  <a:schemeClr val="accent6">
                    <a:lumMod val="75000"/>
                  </a:schemeClr>
                </a:solidFill>
              </a:rPr>
              <a:t>fumigating plume) </a:t>
            </a:r>
            <a:r>
              <a:rPr lang="hr-HR" sz="2400" b="1" dirty="0" smtClean="0">
                <a:solidFill>
                  <a:schemeClr val="accent1">
                    <a:lumMod val="75000"/>
                  </a:schemeClr>
                </a:solidFill>
              </a:rPr>
              <a:t>nastaje kada se inverzni sloj nalazi iznad središnjice dima, a nestabilni sloj ispod njega. </a:t>
            </a:r>
            <a:r>
              <a:rPr lang="hr-HR" sz="2400" b="1" dirty="0" smtClean="0">
                <a:solidFill>
                  <a:srgbClr val="FF0000"/>
                </a:solidFill>
              </a:rPr>
              <a:t>Zbog toga se dim dispergira prema dolje uzrokujući povećanje prizemnih koncentracija onečišćujućih tvari. </a:t>
            </a:r>
            <a:r>
              <a:rPr lang="hr-HR" sz="2400" b="1" dirty="0" smtClean="0">
                <a:solidFill>
                  <a:schemeClr val="accent1">
                    <a:lumMod val="75000"/>
                  </a:schemeClr>
                </a:solidFill>
              </a:rPr>
              <a:t>Zadimljena perjanica nastaje svakodnevno kada noćna inverzija uz površinu započinje nestajati s jutarnjim grijanjem Sunca kada donji stabilni sloj u vremenu </a:t>
            </a:r>
            <a:r>
              <a:rPr lang="pl-PL" sz="2400" b="1" dirty="0" smtClean="0">
                <a:solidFill>
                  <a:schemeClr val="accent1">
                    <a:lumMod val="75000"/>
                  </a:schemeClr>
                </a:solidFill>
              </a:rPr>
              <a:t>manjem od jednog sata postane vrlo nestabilan. </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5" y="1628799"/>
            <a:ext cx="8472239" cy="461665"/>
          </a:xfrm>
          <a:prstGeom prst="rect">
            <a:avLst/>
          </a:prstGeom>
          <a:noFill/>
        </p:spPr>
        <p:txBody>
          <a:bodyPr wrap="square" rtlCol="0">
            <a:spAutoFit/>
          </a:bodyPr>
          <a:lstStyle/>
          <a:p>
            <a:r>
              <a:rPr lang="hr-HR" sz="2400" b="1" dirty="0" smtClean="0">
                <a:solidFill>
                  <a:schemeClr val="accent6">
                    <a:lumMod val="75000"/>
                  </a:schemeClr>
                </a:solidFill>
              </a:rPr>
              <a:t>Utjecaj atmosferske stabilnosti na perjanicu dima (nastavak)</a:t>
            </a:r>
            <a:endParaRPr lang="hr-HR" sz="2400" b="1" dirty="0">
              <a:solidFill>
                <a:schemeClr val="accent6">
                  <a:lumMod val="75000"/>
                </a:schemeClr>
              </a:solidFill>
            </a:endParaRPr>
          </a:p>
        </p:txBody>
      </p:sp>
      <p:sp>
        <p:nvSpPr>
          <p:cNvPr id="10" name="TextBox 9"/>
          <p:cNvSpPr txBox="1"/>
          <p:nvPr/>
        </p:nvSpPr>
        <p:spPr>
          <a:xfrm>
            <a:off x="486594" y="2466602"/>
            <a:ext cx="8208912" cy="1200329"/>
          </a:xfrm>
          <a:prstGeom prst="rect">
            <a:avLst/>
          </a:prstGeom>
          <a:noFill/>
        </p:spPr>
        <p:txBody>
          <a:bodyPr wrap="square" rtlCol="0">
            <a:spAutoFit/>
          </a:bodyPr>
          <a:lstStyle/>
          <a:p>
            <a:r>
              <a:rPr lang="hr-HR" sz="2400" b="1" dirty="0" smtClean="0">
                <a:solidFill>
                  <a:srgbClr val="FF0000"/>
                </a:solidFill>
              </a:rPr>
              <a:t>U slučaju pojačane naoblake, prijelaz iz stabilnog u nestabilno može trajati satima zadržavajući povećane koncentracije onečišćujućih tvari pri površini Zemlje.</a:t>
            </a:r>
            <a:endParaRPr lang="hr-HR" sz="2400" b="1" dirty="0">
              <a:solidFill>
                <a:srgbClr val="FF0000"/>
              </a:solidFill>
            </a:endParaRPr>
          </a:p>
        </p:txBody>
      </p:sp>
      <p:pic>
        <p:nvPicPr>
          <p:cNvPr id="12" name="Picture 2"/>
          <p:cNvPicPr>
            <a:picLocks noChangeAspect="1" noChangeArrowheads="1"/>
          </p:cNvPicPr>
          <p:nvPr/>
        </p:nvPicPr>
        <p:blipFill>
          <a:blip r:embed="rId4" cstate="print"/>
          <a:srcRect/>
          <a:stretch>
            <a:fillRect/>
          </a:stretch>
        </p:blipFill>
        <p:spPr bwMode="auto">
          <a:xfrm>
            <a:off x="0" y="4365104"/>
            <a:ext cx="4948211" cy="2492896"/>
          </a:xfrm>
          <a:prstGeom prst="rect">
            <a:avLst/>
          </a:prstGeom>
          <a:noFill/>
          <a:ln w="9525">
            <a:noFill/>
            <a:miter lim="800000"/>
            <a:headEnd/>
            <a:tailEnd/>
          </a:ln>
        </p:spPr>
      </p:pic>
      <p:sp>
        <p:nvSpPr>
          <p:cNvPr id="13" name="TextBox 12"/>
          <p:cNvSpPr txBox="1"/>
          <p:nvPr/>
        </p:nvSpPr>
        <p:spPr>
          <a:xfrm>
            <a:off x="5257800" y="4509120"/>
            <a:ext cx="3346648" cy="1015663"/>
          </a:xfrm>
          <a:prstGeom prst="rect">
            <a:avLst/>
          </a:prstGeom>
          <a:solidFill>
            <a:schemeClr val="accent6">
              <a:lumMod val="60000"/>
              <a:lumOff val="40000"/>
            </a:schemeClr>
          </a:solidFill>
          <a:scene3d>
            <a:camera prst="orthographicFront"/>
            <a:lightRig rig="threePt" dir="t"/>
          </a:scene3d>
          <a:sp3d>
            <a:bevelT w="114300" prst="artDeco"/>
          </a:sp3d>
        </p:spPr>
        <p:txBody>
          <a:bodyPr wrap="square" rtlCol="0">
            <a:spAutoFit/>
          </a:bodyPr>
          <a:lstStyle/>
          <a:p>
            <a:pPr algn="ctr"/>
            <a:r>
              <a:rPr lang="hr-HR" sz="2000" b="1" dirty="0" smtClean="0"/>
              <a:t>Zadimljena perjanica pri pojavi visinske inverzije u atmosferi</a:t>
            </a:r>
            <a:endParaRPr lang="hr-HR" sz="2000" b="1"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395536" y="2780928"/>
            <a:ext cx="8352928" cy="1200329"/>
          </a:xfrm>
          <a:prstGeom prst="rect">
            <a:avLst/>
          </a:prstGeom>
          <a:solidFill>
            <a:srgbClr val="C00000"/>
          </a:solidFill>
          <a:scene3d>
            <a:camera prst="orthographicFront"/>
            <a:lightRig rig="threePt" dir="t"/>
          </a:scene3d>
          <a:sp3d>
            <a:bevelT w="114300" prst="artDeco"/>
          </a:sp3d>
        </p:spPr>
        <p:txBody>
          <a:bodyPr wrap="square">
            <a:spAutoFit/>
          </a:bodyPr>
          <a:lstStyle/>
          <a:p>
            <a:r>
              <a:rPr lang="hr-HR" sz="2400" b="1" dirty="0" smtClean="0">
                <a:solidFill>
                  <a:schemeClr val="bg1"/>
                </a:solidFill>
                <a:effectLst>
                  <a:outerShdw blurRad="38100" dist="38100" dir="2700000" algn="tl">
                    <a:srgbClr val="000000">
                      <a:alpha val="43137"/>
                    </a:srgbClr>
                  </a:outerShdw>
                </a:effectLst>
              </a:rPr>
              <a:t>Na kraju možemo zaključiti da je poznavanje osnovnih procesa u atmosferi od izuzetne važnosti za donošenje zaključaka o transportu i širenju onečišćujućih tvari u zraku.</a:t>
            </a:r>
            <a:endParaRPr lang="hr-HR"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5536" y="1844824"/>
            <a:ext cx="8568952" cy="1938992"/>
          </a:xfrm>
          <a:prstGeom prst="rect">
            <a:avLst/>
          </a:prstGeom>
          <a:noFill/>
        </p:spPr>
        <p:txBody>
          <a:bodyPr wrap="square" rtlCol="0">
            <a:spAutoFit/>
          </a:bodyPr>
          <a:lstStyle/>
          <a:p>
            <a:r>
              <a:rPr lang="hr-HR" sz="2400" b="1" dirty="0" smtClean="0">
                <a:solidFill>
                  <a:schemeClr val="accent6">
                    <a:lumMod val="75000"/>
                  </a:schemeClr>
                </a:solidFill>
              </a:rPr>
              <a:t>• zbog različitog toplinskog kapaciteta potrebna je veća   </a:t>
            </a:r>
          </a:p>
          <a:p>
            <a:r>
              <a:rPr lang="hr-HR" sz="2400" b="1" dirty="0" smtClean="0">
                <a:solidFill>
                  <a:schemeClr val="accent6">
                    <a:lumMod val="75000"/>
                  </a:schemeClr>
                </a:solidFill>
              </a:rPr>
              <a:t>  količina energije za </a:t>
            </a:r>
            <a:r>
              <a:rPr lang="pl-PL" sz="2400" b="1" dirty="0" smtClean="0">
                <a:solidFill>
                  <a:schemeClr val="accent6">
                    <a:lumMod val="75000"/>
                  </a:schemeClr>
                </a:solidFill>
              </a:rPr>
              <a:t>zagrijavanje vode u odnosu na istu   </a:t>
            </a:r>
          </a:p>
          <a:p>
            <a:r>
              <a:rPr lang="pl-PL" sz="2400" b="1" dirty="0" smtClean="0">
                <a:solidFill>
                  <a:schemeClr val="accent6">
                    <a:lumMod val="75000"/>
                  </a:schemeClr>
                </a:solidFill>
              </a:rPr>
              <a:t>  masu tla</a:t>
            </a:r>
          </a:p>
          <a:p>
            <a:r>
              <a:rPr lang="hr-HR" sz="2400" b="1" dirty="0" smtClean="0">
                <a:solidFill>
                  <a:schemeClr val="accent6">
                    <a:lumMod val="75000"/>
                  </a:schemeClr>
                </a:solidFill>
              </a:rPr>
              <a:t>• proces evaporacije vode hladi vodenu površinu.</a:t>
            </a:r>
          </a:p>
          <a:p>
            <a:endParaRPr lang="hr-HR" sz="2400" b="1" dirty="0" smtClean="0">
              <a:solidFill>
                <a:schemeClr val="accent6">
                  <a:lumMod val="75000"/>
                </a:schemeClr>
              </a:solidFill>
            </a:endParaRPr>
          </a:p>
        </p:txBody>
      </p:sp>
      <p:sp>
        <p:nvSpPr>
          <p:cNvPr id="10" name="TextBox 9"/>
          <p:cNvSpPr txBox="1"/>
          <p:nvPr/>
        </p:nvSpPr>
        <p:spPr>
          <a:xfrm>
            <a:off x="409575" y="3727698"/>
            <a:ext cx="8353425" cy="2308324"/>
          </a:xfrm>
          <a:prstGeom prst="rect">
            <a:avLst/>
          </a:prstGeom>
          <a:noFill/>
        </p:spPr>
        <p:txBody>
          <a:bodyPr wrap="square" rtlCol="0">
            <a:spAutoFit/>
          </a:bodyPr>
          <a:lstStyle/>
          <a:p>
            <a:r>
              <a:rPr lang="hr-HR" sz="2400" b="1" dirty="0" smtClean="0">
                <a:solidFill>
                  <a:schemeClr val="accent1">
                    <a:lumMod val="75000"/>
                  </a:schemeClr>
                </a:solidFill>
              </a:rPr>
              <a:t>R</a:t>
            </a:r>
            <a:r>
              <a:rPr lang="vi-VN" sz="2400" b="1" dirty="0" smtClean="0">
                <a:solidFill>
                  <a:schemeClr val="accent1">
                    <a:lumMod val="75000"/>
                  </a:schemeClr>
                </a:solidFill>
              </a:rPr>
              <a:t>azličiti tipovi kopnenih površina imaju različite sposobnosti apsorpcije i</a:t>
            </a:r>
            <a:r>
              <a:rPr lang="hr-HR" sz="2400" b="1" dirty="0" smtClean="0">
                <a:solidFill>
                  <a:schemeClr val="accent1">
                    <a:lumMod val="75000"/>
                  </a:schemeClr>
                </a:solidFill>
              </a:rPr>
              <a:t> </a:t>
            </a:r>
            <a:r>
              <a:rPr lang="vi-VN" sz="2400" b="1" dirty="0" smtClean="0">
                <a:solidFill>
                  <a:schemeClr val="accent1">
                    <a:lumMod val="75000"/>
                  </a:schemeClr>
                </a:solidFill>
              </a:rPr>
              <a:t>pohrane energije.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vi-VN" sz="2400" b="1" dirty="0" smtClean="0">
                <a:solidFill>
                  <a:schemeClr val="accent1">
                    <a:lumMod val="75000"/>
                  </a:schemeClr>
                </a:solidFill>
              </a:rPr>
              <a:t>Boja, oblik, tekstura površine, vegetacija i blizina građevina utječu</a:t>
            </a:r>
            <a:r>
              <a:rPr lang="hr-HR" sz="2400" b="1" dirty="0" smtClean="0">
                <a:solidFill>
                  <a:schemeClr val="accent1">
                    <a:lumMod val="75000"/>
                  </a:schemeClr>
                </a:solidFill>
              </a:rPr>
              <a:t> </a:t>
            </a:r>
            <a:r>
              <a:rPr lang="vi-VN" sz="2400" b="1" dirty="0" smtClean="0">
                <a:solidFill>
                  <a:schemeClr val="accent1">
                    <a:lumMod val="75000"/>
                  </a:schemeClr>
                </a:solidFill>
              </a:rPr>
              <a:t>na zagrijavanje i hlađenje tla. </a:t>
            </a:r>
            <a:endParaRPr lang="hr-HR" sz="2400" b="1" dirty="0" smtClean="0">
              <a:solidFill>
                <a:schemeClr val="accent1">
                  <a:lumMod val="75000"/>
                </a:schemeClr>
              </a:solidFill>
            </a:endParaRPr>
          </a:p>
          <a:p>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HVALA NA PAŽNJI</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395536" y="2060848"/>
            <a:ext cx="8352928" cy="3416320"/>
          </a:xfrm>
          <a:prstGeom prst="rect">
            <a:avLst/>
          </a:prstGeom>
        </p:spPr>
        <p:txBody>
          <a:bodyPr wrap="square">
            <a:spAutoFit/>
          </a:bodyPr>
          <a:lstStyle/>
          <a:p>
            <a:pPr>
              <a:buFont typeface="Arial" pitchFamily="34" charset="0"/>
              <a:buChar char="•"/>
            </a:pPr>
            <a:r>
              <a:rPr lang="hr-HR" sz="2400" b="1" dirty="0" smtClean="0">
                <a:solidFill>
                  <a:schemeClr val="accent1">
                    <a:lumMod val="75000"/>
                  </a:schemeClr>
                </a:solidFill>
              </a:rPr>
              <a:t> </a:t>
            </a:r>
            <a:r>
              <a:rPr lang="vi-VN" sz="2400" b="1" dirty="0" smtClean="0">
                <a:solidFill>
                  <a:schemeClr val="accent1">
                    <a:lumMod val="75000"/>
                  </a:schemeClr>
                </a:solidFill>
              </a:rPr>
              <a:t>Pješčane obale, asfaltirane ceste i građevine brzo</a:t>
            </a:r>
            <a:r>
              <a:rPr lang="hr-HR" sz="2400" b="1" dirty="0" smtClean="0">
                <a:solidFill>
                  <a:schemeClr val="accent1">
                    <a:lumMod val="75000"/>
                  </a:schemeClr>
                </a:solidFill>
              </a:rPr>
              <a:t> se </a:t>
            </a:r>
          </a:p>
          <a:p>
            <a:r>
              <a:rPr lang="hr-HR" sz="2400" b="1" dirty="0" smtClean="0">
                <a:solidFill>
                  <a:schemeClr val="accent1">
                    <a:lumMod val="75000"/>
                  </a:schemeClr>
                </a:solidFill>
              </a:rPr>
              <a:t>  zagriju tijekom dana, što rezultira višom temperaturom  </a:t>
            </a:r>
          </a:p>
          <a:p>
            <a:r>
              <a:rPr lang="hr-HR" sz="2400" b="1" dirty="0" smtClean="0">
                <a:solidFill>
                  <a:schemeClr val="accent1">
                    <a:lumMod val="75000"/>
                  </a:schemeClr>
                </a:solidFill>
              </a:rPr>
              <a:t>  zraka iznad njih </a:t>
            </a: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Područja pod vegetacijom (šume i livade) sporije se  </a:t>
            </a:r>
          </a:p>
          <a:p>
            <a:r>
              <a:rPr lang="hr-HR" sz="2400" b="1" dirty="0" smtClean="0">
                <a:solidFill>
                  <a:schemeClr val="accent1">
                    <a:lumMod val="75000"/>
                  </a:schemeClr>
                </a:solidFill>
              </a:rPr>
              <a:t>  zagrijavaju, pa je i temperatura </a:t>
            </a:r>
            <a:r>
              <a:rPr lang="pl-PL" sz="2400" b="1" dirty="0" smtClean="0">
                <a:solidFill>
                  <a:schemeClr val="accent1">
                    <a:lumMod val="75000"/>
                  </a:schemeClr>
                </a:solidFill>
              </a:rPr>
              <a:t>zraka nad njima niža</a:t>
            </a:r>
          </a:p>
          <a:p>
            <a:endParaRPr lang="pl-PL" sz="2400" b="1" dirty="0" smtClean="0">
              <a:solidFill>
                <a:schemeClr val="accent1">
                  <a:lumMod val="75000"/>
                </a:schemeClr>
              </a:solidFill>
            </a:endParaRPr>
          </a:p>
          <a:p>
            <a:r>
              <a:rPr lang="pl-PL" sz="2400" b="1" dirty="0" smtClean="0">
                <a:solidFill>
                  <a:schemeClr val="accent1">
                    <a:lumMod val="75000"/>
                  </a:schemeClr>
                </a:solidFill>
              </a:rPr>
              <a:t>                                </a:t>
            </a:r>
          </a:p>
          <a:p>
            <a:r>
              <a:rPr lang="pl-PL" sz="2400" b="1" dirty="0" smtClean="0">
                <a:solidFill>
                  <a:schemeClr val="accent6">
                    <a:lumMod val="75000"/>
                  </a:schemeClr>
                </a:solidFill>
              </a:rPr>
              <a:t>Tijekom noći situacija je obrnuta</a:t>
            </a:r>
            <a:r>
              <a:rPr lang="pl-PL" sz="2400" b="1" dirty="0" smtClean="0">
                <a:solidFill>
                  <a:schemeClr val="accent1">
                    <a:lumMod val="75000"/>
                  </a:schemeClr>
                </a:solidFill>
              </a:rPr>
              <a:t>.</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82402" y="1619275"/>
            <a:ext cx="6336704" cy="461665"/>
          </a:xfrm>
          <a:prstGeom prst="rect">
            <a:avLst/>
          </a:prstGeom>
          <a:noFill/>
        </p:spPr>
        <p:txBody>
          <a:bodyPr wrap="square" rtlCol="0">
            <a:spAutoFit/>
          </a:bodyPr>
          <a:lstStyle/>
          <a:p>
            <a:r>
              <a:rPr lang="hr-HR" sz="2400" b="1" dirty="0" smtClean="0">
                <a:solidFill>
                  <a:schemeClr val="accent6">
                    <a:lumMod val="75000"/>
                  </a:schemeClr>
                </a:solidFill>
              </a:rPr>
              <a:t>Prijenos topline</a:t>
            </a:r>
            <a:endParaRPr lang="hr-HR" sz="2400" b="1" dirty="0">
              <a:solidFill>
                <a:schemeClr val="accent6">
                  <a:lumMod val="75000"/>
                </a:schemeClr>
              </a:solidFill>
            </a:endParaRPr>
          </a:p>
        </p:txBody>
      </p:sp>
      <p:sp>
        <p:nvSpPr>
          <p:cNvPr id="10" name="TextBox 9"/>
          <p:cNvSpPr txBox="1"/>
          <p:nvPr/>
        </p:nvSpPr>
        <p:spPr>
          <a:xfrm>
            <a:off x="338386" y="2267347"/>
            <a:ext cx="8568952" cy="3416320"/>
          </a:xfrm>
          <a:prstGeom prst="rect">
            <a:avLst/>
          </a:prstGeom>
          <a:noFill/>
        </p:spPr>
        <p:txBody>
          <a:bodyPr wrap="square" rtlCol="0">
            <a:spAutoFit/>
          </a:bodyPr>
          <a:lstStyle/>
          <a:p>
            <a:r>
              <a:rPr lang="hr-HR" sz="2400" b="1" dirty="0" smtClean="0">
                <a:solidFill>
                  <a:schemeClr val="accent1">
                    <a:lumMod val="75000"/>
                  </a:schemeClr>
                </a:solidFill>
              </a:rPr>
              <a:t>Toplinska energija u atmosferi, osim zračenjem širi se i procesima:</a:t>
            </a: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6">
                    <a:lumMod val="75000"/>
                  </a:schemeClr>
                </a:solidFill>
              </a:rPr>
              <a:t>Kondukcija</a:t>
            </a:r>
            <a:r>
              <a:rPr lang="hr-HR" sz="2400" b="1" dirty="0" smtClean="0">
                <a:solidFill>
                  <a:schemeClr val="accent1">
                    <a:lumMod val="75000"/>
                  </a:schemeClr>
                </a:solidFill>
              </a:rPr>
              <a:t> je spontani prijenos toplinske energije kroz tvar iz područja više temperature u područje niže temperature, i stoga djeluje u svrhu izjednačavanja temperaturnih razlika. </a:t>
            </a:r>
            <a:endParaRPr lang="hr-HR" sz="2400" b="1" dirty="0">
              <a:solidFill>
                <a:schemeClr val="accent1">
                  <a:lumMod val="75000"/>
                </a:schemeClr>
              </a:solidFill>
            </a:endParaRPr>
          </a:p>
        </p:txBody>
      </p:sp>
      <p:sp>
        <p:nvSpPr>
          <p:cNvPr id="12" name="Rectangle 11"/>
          <p:cNvSpPr/>
          <p:nvPr/>
        </p:nvSpPr>
        <p:spPr>
          <a:xfrm>
            <a:off x="2623592" y="3000375"/>
            <a:ext cx="3456384" cy="1224136"/>
          </a:xfrm>
          <a:prstGeom prst="rect">
            <a:avLst/>
          </a:prstGeom>
          <a:solidFill>
            <a:srgbClr val="00B05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3" name="TextBox 12"/>
          <p:cNvSpPr txBox="1"/>
          <p:nvPr/>
        </p:nvSpPr>
        <p:spPr>
          <a:xfrm>
            <a:off x="2762275" y="3009900"/>
            <a:ext cx="3240360" cy="1200329"/>
          </a:xfrm>
          <a:prstGeom prst="rect">
            <a:avLst/>
          </a:prstGeom>
          <a:noFill/>
        </p:spPr>
        <p:txBody>
          <a:bodyPr wrap="square" rtlCol="0">
            <a:spAutoFit/>
          </a:bodyPr>
          <a:lstStyle/>
          <a:p>
            <a:pPr algn="ctr"/>
            <a:r>
              <a:rPr lang="hr-HR" sz="2400" b="1" dirty="0" smtClean="0">
                <a:solidFill>
                  <a:schemeClr val="bg1"/>
                </a:solidFill>
                <a:effectLst>
                  <a:outerShdw blurRad="38100" dist="38100" dir="2700000" algn="tl">
                    <a:srgbClr val="000000">
                      <a:alpha val="43137"/>
                    </a:srgbClr>
                  </a:outerShdw>
                </a:effectLst>
              </a:rPr>
              <a:t>KONDUKCIJE</a:t>
            </a:r>
          </a:p>
          <a:p>
            <a:pPr algn="ctr"/>
            <a:r>
              <a:rPr lang="hr-HR" sz="2400" b="1" dirty="0" smtClean="0">
                <a:solidFill>
                  <a:schemeClr val="bg1"/>
                </a:solidFill>
                <a:effectLst>
                  <a:outerShdw blurRad="38100" dist="38100" dir="2700000" algn="tl">
                    <a:srgbClr val="000000">
                      <a:alpha val="43137"/>
                    </a:srgbClr>
                  </a:outerShdw>
                </a:effectLst>
              </a:rPr>
              <a:t>KONVEKCIJE</a:t>
            </a:r>
          </a:p>
          <a:p>
            <a:pPr algn="ctr"/>
            <a:r>
              <a:rPr lang="hr-HR" sz="2400" b="1" dirty="0" smtClean="0">
                <a:solidFill>
                  <a:schemeClr val="bg1"/>
                </a:solidFill>
                <a:effectLst>
                  <a:outerShdw blurRad="38100" dist="38100" dir="2700000" algn="tl">
                    <a:srgbClr val="000000">
                      <a:alpha val="43137"/>
                    </a:srgbClr>
                  </a:outerShdw>
                </a:effectLst>
              </a:rPr>
              <a:t>ADVEKCIJE</a:t>
            </a:r>
            <a:endParaRPr lang="hr-HR"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1.4 METEOROLOŠKI ČIMBENICI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33400" y="4462636"/>
            <a:ext cx="8210872" cy="1471439"/>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0" name="Rectangle 9"/>
          <p:cNvSpPr/>
          <p:nvPr/>
        </p:nvSpPr>
        <p:spPr>
          <a:xfrm>
            <a:off x="539552" y="1628800"/>
            <a:ext cx="6336704" cy="1080120"/>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2" name="TextBox 11"/>
          <p:cNvSpPr txBox="1"/>
          <p:nvPr/>
        </p:nvSpPr>
        <p:spPr>
          <a:xfrm>
            <a:off x="558602" y="1685950"/>
            <a:ext cx="6336704" cy="461665"/>
          </a:xfrm>
          <a:prstGeom prst="rect">
            <a:avLst/>
          </a:prstGeom>
          <a:noFill/>
        </p:spPr>
        <p:txBody>
          <a:bodyPr wrap="square" rtlCol="0">
            <a:spAutoFit/>
          </a:bodyPr>
          <a:lstStyle/>
          <a:p>
            <a:r>
              <a:rPr lang="hr-HR" sz="2400" b="1" dirty="0" smtClean="0">
                <a:solidFill>
                  <a:schemeClr val="accent6">
                    <a:lumMod val="75000"/>
                  </a:schemeClr>
                </a:solidFill>
              </a:rPr>
              <a:t>Primjer kondukcije:</a:t>
            </a:r>
            <a:endParaRPr lang="hr-HR" sz="2400" b="1" dirty="0">
              <a:solidFill>
                <a:schemeClr val="accent6">
                  <a:lumMod val="75000"/>
                </a:schemeClr>
              </a:solidFill>
            </a:endParaRPr>
          </a:p>
        </p:txBody>
      </p:sp>
      <p:sp>
        <p:nvSpPr>
          <p:cNvPr id="13" name="TextBox 12"/>
          <p:cNvSpPr txBox="1"/>
          <p:nvPr/>
        </p:nvSpPr>
        <p:spPr>
          <a:xfrm>
            <a:off x="611560" y="2132856"/>
            <a:ext cx="7920880" cy="461665"/>
          </a:xfrm>
          <a:prstGeom prst="rect">
            <a:avLst/>
          </a:prstGeom>
          <a:noFill/>
        </p:spPr>
        <p:txBody>
          <a:bodyPr wrap="square" rtlCol="0">
            <a:spAutoFit/>
          </a:bodyPr>
          <a:lstStyle/>
          <a:p>
            <a:r>
              <a:rPr lang="pl-PL" sz="2400" b="1" dirty="0" smtClean="0">
                <a:solidFill>
                  <a:schemeClr val="accent1">
                    <a:lumMod val="75000"/>
                  </a:schemeClr>
                </a:solidFill>
              </a:rPr>
              <a:t>Zagrijano tlo zagrijava zrak kondukcijom.</a:t>
            </a:r>
            <a:endParaRPr lang="hr-HR" sz="2400" b="1" dirty="0">
              <a:solidFill>
                <a:schemeClr val="accent1">
                  <a:lumMod val="75000"/>
                </a:schemeClr>
              </a:solidFill>
            </a:endParaRPr>
          </a:p>
        </p:txBody>
      </p:sp>
      <p:sp>
        <p:nvSpPr>
          <p:cNvPr id="14" name="TextBox 13"/>
          <p:cNvSpPr txBox="1"/>
          <p:nvPr/>
        </p:nvSpPr>
        <p:spPr>
          <a:xfrm>
            <a:off x="611560" y="3140968"/>
            <a:ext cx="7920880" cy="1200329"/>
          </a:xfrm>
          <a:prstGeom prst="rect">
            <a:avLst/>
          </a:prstGeom>
          <a:noFill/>
        </p:spPr>
        <p:txBody>
          <a:bodyPr wrap="square" rtlCol="0">
            <a:spAutoFit/>
          </a:bodyPr>
          <a:lstStyle/>
          <a:p>
            <a:r>
              <a:rPr lang="hr-HR" sz="2400" b="1" dirty="0" smtClean="0">
                <a:solidFill>
                  <a:schemeClr val="accent6">
                    <a:lumMod val="75000"/>
                  </a:schemeClr>
                </a:solidFill>
              </a:rPr>
              <a:t>Konvekcija</a:t>
            </a:r>
            <a:r>
              <a:rPr lang="hr-HR" sz="2400" b="1" dirty="0" smtClean="0">
                <a:solidFill>
                  <a:schemeClr val="accent1">
                    <a:lumMod val="75000"/>
                  </a:schemeClr>
                </a:solidFill>
              </a:rPr>
              <a:t> je usmjereno gibanje, odnosno strujanje fluida (kapljevina i plinova), pri čemu se topliji fluid giba prema hladnijem i predaje toplinu okolini.</a:t>
            </a:r>
            <a:endParaRPr lang="hr-HR" sz="2400" b="1" dirty="0">
              <a:solidFill>
                <a:schemeClr val="accent1">
                  <a:lumMod val="75000"/>
                </a:schemeClr>
              </a:solidFill>
            </a:endParaRPr>
          </a:p>
        </p:txBody>
      </p:sp>
      <p:sp>
        <p:nvSpPr>
          <p:cNvPr id="15" name="TextBox 14"/>
          <p:cNvSpPr txBox="1"/>
          <p:nvPr/>
        </p:nvSpPr>
        <p:spPr>
          <a:xfrm>
            <a:off x="601241" y="4529312"/>
            <a:ext cx="3168352" cy="461665"/>
          </a:xfrm>
          <a:prstGeom prst="rect">
            <a:avLst/>
          </a:prstGeom>
          <a:noFill/>
        </p:spPr>
        <p:txBody>
          <a:bodyPr wrap="square" rtlCol="0">
            <a:spAutoFit/>
          </a:bodyPr>
          <a:lstStyle/>
          <a:p>
            <a:r>
              <a:rPr lang="hr-HR" sz="2400" b="1" dirty="0" smtClean="0">
                <a:solidFill>
                  <a:schemeClr val="accent6">
                    <a:lumMod val="75000"/>
                  </a:schemeClr>
                </a:solidFill>
              </a:rPr>
              <a:t>Primjer konvekcije:</a:t>
            </a:r>
            <a:endParaRPr lang="hr-HR" sz="2400" b="1" dirty="0">
              <a:solidFill>
                <a:schemeClr val="accent6">
                  <a:lumMod val="75000"/>
                </a:schemeClr>
              </a:solidFill>
            </a:endParaRPr>
          </a:p>
        </p:txBody>
      </p:sp>
      <p:sp>
        <p:nvSpPr>
          <p:cNvPr id="16" name="TextBox 15"/>
          <p:cNvSpPr txBox="1"/>
          <p:nvPr/>
        </p:nvSpPr>
        <p:spPr>
          <a:xfrm>
            <a:off x="657225" y="5038701"/>
            <a:ext cx="8303071" cy="830997"/>
          </a:xfrm>
          <a:prstGeom prst="rect">
            <a:avLst/>
          </a:prstGeom>
          <a:noFill/>
        </p:spPr>
        <p:txBody>
          <a:bodyPr wrap="square" rtlCol="0">
            <a:spAutoFit/>
          </a:bodyPr>
          <a:lstStyle/>
          <a:p>
            <a:r>
              <a:rPr lang="hr-HR" sz="2400" b="1" dirty="0" smtClean="0">
                <a:solidFill>
                  <a:schemeClr val="accent1">
                    <a:lumMod val="75000"/>
                  </a:schemeClr>
                </a:solidFill>
              </a:rPr>
              <a:t>Zagrijani zrak, budući da je lakši od okolnog hladnog zraka, podiže se i prenosi toplinu vertikalno konvekcijom.</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9277</TotalTime>
  <Words>3943</Words>
  <Application>Microsoft Office PowerPoint</Application>
  <PresentationFormat>On-screen Show (4:3)</PresentationFormat>
  <Paragraphs>360</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TEMA 1: Onečišćenje atmosfere</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    1.4 METEOROLOŠKI ČIMBENICI</vt:lpstr>
      <vt:lpstr>HVALA NA PAŽNJI</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Predrag Hercog</cp:lastModifiedBy>
  <cp:revision>715</cp:revision>
  <dcterms:created xsi:type="dcterms:W3CDTF">2011-04-14T13:56:18Z</dcterms:created>
  <dcterms:modified xsi:type="dcterms:W3CDTF">2017-11-03T08:59:40Z</dcterms:modified>
</cp:coreProperties>
</file>