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36" r:id="rId2"/>
    <p:sldId id="337" r:id="rId3"/>
    <p:sldId id="344" r:id="rId4"/>
    <p:sldId id="355" r:id="rId5"/>
    <p:sldId id="354" r:id="rId6"/>
    <p:sldId id="353" r:id="rId7"/>
    <p:sldId id="352" r:id="rId8"/>
    <p:sldId id="351" r:id="rId9"/>
    <p:sldId id="350" r:id="rId10"/>
    <p:sldId id="349" r:id="rId11"/>
    <p:sldId id="345" r:id="rId12"/>
    <p:sldId id="361" r:id="rId13"/>
    <p:sldId id="366" r:id="rId14"/>
    <p:sldId id="365" r:id="rId15"/>
    <p:sldId id="364" r:id="rId16"/>
    <p:sldId id="368" r:id="rId17"/>
    <p:sldId id="367" r:id="rId18"/>
    <p:sldId id="360" r:id="rId19"/>
    <p:sldId id="359" r:id="rId20"/>
    <p:sldId id="358" r:id="rId21"/>
    <p:sldId id="362" r:id="rId22"/>
    <p:sldId id="348" r:id="rId23"/>
    <p:sldId id="347" r:id="rId24"/>
    <p:sldId id="346" r:id="rId25"/>
    <p:sldId id="357" r:id="rId26"/>
    <p:sldId id="356" r:id="rId27"/>
    <p:sldId id="363" r:id="rId28"/>
    <p:sldId id="338" r:id="rId29"/>
  </p:sldIdLst>
  <p:sldSz cx="9144000" cy="6858000" type="screen4x3"/>
  <p:notesSz cx="6858000" cy="9144000"/>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9751"/>
    <a:srgbClr val="7F7F7F"/>
    <a:srgbClr val="1F497D"/>
    <a:srgbClr val="696969"/>
    <a:srgbClr val="B2B2B2"/>
    <a:srgbClr val="FFFF00"/>
    <a:srgbClr val="FF3300"/>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8" autoAdjust="0"/>
    <p:restoredTop sz="94041" autoAdjust="0"/>
  </p:normalViewPr>
  <p:slideViewPr>
    <p:cSldViewPr snapToGrid="0">
      <p:cViewPr varScale="1">
        <p:scale>
          <a:sx n="70" d="100"/>
          <a:sy n="70" d="100"/>
        </p:scale>
        <p:origin x="-138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0BD311-196A-45E2-A9B8-227934A99DF1}" type="datetimeFigureOut">
              <a:rPr lang="en-US" smtClean="0"/>
              <a:pPr/>
              <a:t>11/6/2017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82F69-6CD6-4349-8579-1B7D032BC079}" type="slidenum">
              <a:rPr lang="en-US" smtClean="0"/>
              <a:pPr/>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8905BACC-D375-49FC-911B-EF24970D5446}" type="slidenum">
              <a:rPr lang="hr-HR" smtClean="0"/>
              <a:pPr/>
              <a:t>1</a:t>
            </a:fld>
            <a:endParaRPr lang="hr-HR"/>
          </a:p>
        </p:txBody>
      </p:sp>
    </p:spTree>
    <p:extLst>
      <p:ext uri="{BB962C8B-B14F-4D97-AF65-F5344CB8AC3E}">
        <p14:creationId xmlns:p14="http://schemas.microsoft.com/office/powerpoint/2010/main" val="384485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33376F4E-0CC0-48CA-8B7E-32318E3399A0}" type="datetime1">
              <a:rPr lang="hr-HR" smtClean="0"/>
              <a:pPr>
                <a:defRPr/>
              </a:pPr>
              <a:t>6.11.2017.</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91F6F6D5-2900-4F33-AA61-8CB79168A715}" type="datetime1">
              <a:rPr lang="hr-HR" smtClean="0"/>
              <a:pPr>
                <a:defRPr/>
              </a:pPr>
              <a:t>6.11.2017.</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DC6D4644-5025-4B18-8050-2AFA2F11A890}" type="datetime1">
              <a:rPr lang="hr-HR" smtClean="0"/>
              <a:pPr>
                <a:defRPr/>
              </a:pPr>
              <a:t>6.11.2017.</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004C842B-6BEB-4CC0-9E7D-2B82AE79A493}" type="datetime1">
              <a:rPr lang="hr-HR" smtClean="0"/>
              <a:pPr>
                <a:defRPr/>
              </a:pPr>
              <a:t>6.11.2017.</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32422BF-A1B3-44F8-85EA-ACDB4228048F}" type="datetime1">
              <a:rPr lang="hr-HR" smtClean="0"/>
              <a:pPr>
                <a:defRPr/>
              </a:pPr>
              <a:t>6.11.2017.</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3"/>
          <p:cNvSpPr>
            <a:spLocks noGrp="1"/>
          </p:cNvSpPr>
          <p:nvPr>
            <p:ph type="dt" sz="half" idx="10"/>
          </p:nvPr>
        </p:nvSpPr>
        <p:spPr/>
        <p:txBody>
          <a:bodyPr/>
          <a:lstStyle>
            <a:lvl1pPr>
              <a:defRPr/>
            </a:lvl1pPr>
          </a:lstStyle>
          <a:p>
            <a:pPr>
              <a:defRPr/>
            </a:pPr>
            <a:fld id="{A611E551-302D-4D8B-A0CD-1BF7AD1FA0B3}" type="datetime1">
              <a:rPr lang="hr-HR" smtClean="0"/>
              <a:pPr>
                <a:defRPr/>
              </a:pPr>
              <a:t>6.11.2017.</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3"/>
          <p:cNvSpPr>
            <a:spLocks noGrp="1"/>
          </p:cNvSpPr>
          <p:nvPr>
            <p:ph type="dt" sz="half" idx="10"/>
          </p:nvPr>
        </p:nvSpPr>
        <p:spPr/>
        <p:txBody>
          <a:bodyPr/>
          <a:lstStyle>
            <a:lvl1pPr>
              <a:defRPr/>
            </a:lvl1pPr>
          </a:lstStyle>
          <a:p>
            <a:pPr>
              <a:defRPr/>
            </a:pPr>
            <a:fld id="{2D82858D-5BD2-48C2-B570-61E1042BB9ED}" type="datetime1">
              <a:rPr lang="hr-HR" smtClean="0"/>
              <a:pPr>
                <a:defRPr/>
              </a:pPr>
              <a:t>6.11.2017.</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8E9FDE3F-6E65-4676-ADDE-DCF2AEDBECB5}" type="datetime1">
              <a:rPr lang="hr-HR" smtClean="0"/>
              <a:pPr>
                <a:defRPr/>
              </a:pPr>
              <a:t>6.11.2017.</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645BB27-1AFB-42D4-9201-AFB8DFE5D1A1}" type="datetime1">
              <a:rPr lang="hr-HR" smtClean="0"/>
              <a:pPr>
                <a:defRPr/>
              </a:pPr>
              <a:t>6.11.2017.</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567CF2-3E28-4ED4-BC83-A9213803CF4E}" type="datetime1">
              <a:rPr lang="hr-HR" smtClean="0"/>
              <a:pPr>
                <a:defRPr/>
              </a:pPr>
              <a:t>6.11.2017.</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FE0D033-525C-40F7-90AA-1EB2854FCA36}" type="datetime1">
              <a:rPr lang="hr-HR" smtClean="0"/>
              <a:pPr>
                <a:defRPr/>
              </a:pPr>
              <a:t>6.11.2017.</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hr-HR"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59E224B-E8DB-4943-90D7-4DF911E0258D}" type="datetime1">
              <a:rPr lang="hr-HR" smtClean="0"/>
              <a:pPr>
                <a:defRPr/>
              </a:pPr>
              <a:t>6.11.2017.</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sp>
        <p:nvSpPr>
          <p:cNvPr id="3" name="Podnaslov 2"/>
          <p:cNvSpPr>
            <a:spLocks noGrp="1"/>
          </p:cNvSpPr>
          <p:nvPr>
            <p:ph type="subTitle" idx="1"/>
          </p:nvPr>
        </p:nvSpPr>
        <p:spPr>
          <a:xfrm>
            <a:off x="623087" y="1401200"/>
            <a:ext cx="8520912" cy="4263225"/>
          </a:xfrm>
        </p:spPr>
        <p:txBody>
          <a:bodyPr>
            <a:normAutofit/>
          </a:bodyPr>
          <a:lstStyle/>
          <a:p>
            <a:pPr algn="l"/>
            <a:endParaRPr lang="hr-HR" b="1" dirty="0" smtClean="0">
              <a:solidFill>
                <a:schemeClr val="bg1"/>
              </a:solidFill>
            </a:endParaRPr>
          </a:p>
          <a:p>
            <a:pPr algn="l"/>
            <a:r>
              <a:rPr lang="hr-HR" b="1" dirty="0" smtClean="0">
                <a:solidFill>
                  <a:schemeClr val="bg1"/>
                </a:solidFill>
                <a:effectLst>
                  <a:outerShdw blurRad="38100" dist="38100" dir="2700000" algn="tl">
                    <a:srgbClr val="000000">
                      <a:alpha val="43137"/>
                    </a:srgbClr>
                  </a:outerShdw>
                </a:effectLst>
              </a:rPr>
              <a:t>Jačanje inspekcije zaštite okoliša radi učinkovite kontrole praćenja kakvoće zraka i sustava trgovanja emisijskim jedinicama stakleničkih plinova, kako bi se postigla bolja kvaliteta zraka </a:t>
            </a:r>
          </a:p>
          <a:p>
            <a:pPr algn="l"/>
            <a:r>
              <a:rPr lang="hr-HR" b="1" dirty="0" smtClean="0">
                <a:solidFill>
                  <a:schemeClr val="bg1"/>
                </a:solidFill>
                <a:effectLst>
                  <a:outerShdw blurRad="38100" dist="38100" dir="2700000" algn="tl">
                    <a:srgbClr val="000000">
                      <a:alpha val="43137"/>
                    </a:srgbClr>
                  </a:outerShdw>
                </a:effectLst>
              </a:rPr>
              <a:t>u Republici Hrvatskoj</a:t>
            </a:r>
            <a:endParaRPr lang="hr-HR" b="1" dirty="0">
              <a:solidFill>
                <a:schemeClr val="bg1"/>
              </a:solidFill>
              <a:effectLst>
                <a:outerShdw blurRad="38100" dist="38100" dir="2700000" algn="tl">
                  <a:srgbClr val="000000">
                    <a:alpha val="43137"/>
                  </a:srgbClr>
                </a:outerShdw>
              </a:effectLst>
            </a:endParaRPr>
          </a:p>
        </p:txBody>
      </p:sp>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sp>
        <p:nvSpPr>
          <p:cNvPr id="9" name="Podnaslov 2"/>
          <p:cNvSpPr txBox="1">
            <a:spLocks/>
          </p:cNvSpPr>
          <p:nvPr/>
        </p:nvSpPr>
        <p:spPr>
          <a:xfrm>
            <a:off x="7024693" y="6625760"/>
            <a:ext cx="2111313"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r-HR" sz="1000" dirty="0">
                <a:solidFill>
                  <a:schemeClr val="accent1">
                    <a:lumMod val="50000"/>
                  </a:schemeClr>
                </a:solidFill>
              </a:rPr>
              <a:t>Ovaj projekt financira Europska unija</a:t>
            </a:r>
            <a:endParaRPr lang="en-GB" sz="1000" dirty="0">
              <a:solidFill>
                <a:schemeClr val="accent1">
                  <a:lumMod val="50000"/>
                </a:schemeClr>
              </a:solidFill>
            </a:endParaRPr>
          </a:p>
        </p:txBody>
      </p:sp>
      <p:pic>
        <p:nvPicPr>
          <p:cNvPr id="10" name="Slika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5251" y="6029586"/>
            <a:ext cx="857019" cy="618958"/>
          </a:xfrm>
          <a:prstGeom prst="rect">
            <a:avLst/>
          </a:prstGeom>
        </p:spPr>
      </p:pic>
      <p:pic>
        <p:nvPicPr>
          <p:cNvPr id="11" name="Slika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Tree>
    <p:extLst>
      <p:ext uri="{BB962C8B-B14F-4D97-AF65-F5344CB8AC3E}">
        <p14:creationId xmlns:p14="http://schemas.microsoft.com/office/powerpoint/2010/main" val="553821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1.5 IZVORI I TIPOVI ONEČIŠĆENJA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314003" y="1380406"/>
            <a:ext cx="8568952" cy="954107"/>
          </a:xfrm>
          <a:prstGeom prst="rect">
            <a:avLst/>
          </a:prstGeom>
          <a:noFill/>
        </p:spPr>
        <p:txBody>
          <a:bodyPr wrap="square" rtlCol="0">
            <a:spAutoFit/>
          </a:bodyPr>
          <a:lstStyle/>
          <a:p>
            <a:r>
              <a:rPr lang="hr-HR" sz="2800" b="1" dirty="0">
                <a:solidFill>
                  <a:schemeClr val="accent6">
                    <a:lumMod val="75000"/>
                  </a:schemeClr>
                </a:solidFill>
              </a:rPr>
              <a:t>Kategorizacija izvora onečišćenja u svrhu izrade </a:t>
            </a:r>
            <a:r>
              <a:rPr lang="hr-HR" sz="2800" b="1" dirty="0" smtClean="0">
                <a:solidFill>
                  <a:schemeClr val="accent6">
                    <a:lumMod val="75000"/>
                  </a:schemeClr>
                </a:solidFill>
              </a:rPr>
              <a:t>registar </a:t>
            </a:r>
            <a:r>
              <a:rPr lang="hr-HR" sz="2800" b="1" dirty="0">
                <a:solidFill>
                  <a:schemeClr val="accent6">
                    <a:lumMod val="75000"/>
                  </a:schemeClr>
                </a:solidFill>
              </a:rPr>
              <a:t>emisija</a:t>
            </a:r>
          </a:p>
        </p:txBody>
      </p:sp>
      <p:sp>
        <p:nvSpPr>
          <p:cNvPr id="12" name="TextBox 11"/>
          <p:cNvSpPr txBox="1"/>
          <p:nvPr/>
        </p:nvSpPr>
        <p:spPr>
          <a:xfrm>
            <a:off x="530027" y="2388518"/>
            <a:ext cx="576064" cy="646331"/>
          </a:xfrm>
          <a:prstGeom prst="rect">
            <a:avLst/>
          </a:prstGeom>
          <a:noFill/>
        </p:spPr>
        <p:txBody>
          <a:bodyPr wrap="square" rtlCol="0">
            <a:spAutoFit/>
          </a:bodyPr>
          <a:lstStyle/>
          <a:p>
            <a:r>
              <a:rPr lang="hr-HR" sz="3600" dirty="0">
                <a:solidFill>
                  <a:srgbClr val="FF0000"/>
                </a:solidFill>
                <a:sym typeface="Wingdings"/>
              </a:rPr>
              <a:t></a:t>
            </a:r>
            <a:endParaRPr lang="hr-HR" sz="3600" dirty="0">
              <a:solidFill>
                <a:srgbClr val="FF0000"/>
              </a:solidFill>
            </a:endParaRPr>
          </a:p>
        </p:txBody>
      </p:sp>
      <p:sp>
        <p:nvSpPr>
          <p:cNvPr id="13" name="TextBox 12"/>
          <p:cNvSpPr txBox="1"/>
          <p:nvPr/>
        </p:nvSpPr>
        <p:spPr>
          <a:xfrm>
            <a:off x="1106091" y="2532534"/>
            <a:ext cx="7364869" cy="830997"/>
          </a:xfrm>
          <a:prstGeom prst="rect">
            <a:avLst/>
          </a:prstGeom>
          <a:noFill/>
        </p:spPr>
        <p:txBody>
          <a:bodyPr wrap="square" rtlCol="0">
            <a:spAutoFit/>
          </a:bodyPr>
          <a:lstStyle/>
          <a:p>
            <a:r>
              <a:rPr lang="hr-HR" sz="2400" b="1" dirty="0">
                <a:solidFill>
                  <a:schemeClr val="accent1">
                    <a:lumMod val="75000"/>
                  </a:schemeClr>
                </a:solidFill>
              </a:rPr>
              <a:t>Točkasti izvori emisija su oni koji se nalaze unutar površine omeđene stranicama dužine 1 km ili </a:t>
            </a:r>
            <a:r>
              <a:rPr lang="hr-HR" sz="2400" b="1" dirty="0" smtClean="0">
                <a:solidFill>
                  <a:schemeClr val="accent1">
                    <a:lumMod val="75000"/>
                  </a:schemeClr>
                </a:solidFill>
              </a:rPr>
              <a:t>manje.</a:t>
            </a:r>
            <a:endParaRPr lang="hr-HR" sz="2400" b="1" dirty="0">
              <a:solidFill>
                <a:schemeClr val="accent1">
                  <a:lumMod val="75000"/>
                </a:schemeClr>
              </a:solidFill>
            </a:endParaRPr>
          </a:p>
        </p:txBody>
      </p:sp>
      <p:sp>
        <p:nvSpPr>
          <p:cNvPr id="14" name="Rectangle 13"/>
          <p:cNvSpPr/>
          <p:nvPr/>
        </p:nvSpPr>
        <p:spPr>
          <a:xfrm>
            <a:off x="537245" y="3703712"/>
            <a:ext cx="596638" cy="646331"/>
          </a:xfrm>
          <a:prstGeom prst="rect">
            <a:avLst/>
          </a:prstGeom>
        </p:spPr>
        <p:txBody>
          <a:bodyPr wrap="none">
            <a:spAutoFit/>
          </a:bodyPr>
          <a:lstStyle/>
          <a:p>
            <a:r>
              <a:rPr lang="hr-HR" sz="3600" dirty="0">
                <a:solidFill>
                  <a:srgbClr val="FF0000"/>
                </a:solidFill>
                <a:sym typeface="Wingdings"/>
              </a:rPr>
              <a:t></a:t>
            </a:r>
            <a:endParaRPr lang="hr-HR" sz="3600" dirty="0">
              <a:solidFill>
                <a:srgbClr val="FF0000"/>
              </a:solidFill>
            </a:endParaRPr>
          </a:p>
        </p:txBody>
      </p:sp>
      <p:sp>
        <p:nvSpPr>
          <p:cNvPr id="15" name="TextBox 14"/>
          <p:cNvSpPr txBox="1"/>
          <p:nvPr/>
        </p:nvSpPr>
        <p:spPr>
          <a:xfrm>
            <a:off x="1179984" y="3613795"/>
            <a:ext cx="7106766" cy="1200329"/>
          </a:xfrm>
          <a:prstGeom prst="rect">
            <a:avLst/>
          </a:prstGeom>
          <a:noFill/>
        </p:spPr>
        <p:txBody>
          <a:bodyPr wrap="square" rtlCol="0">
            <a:spAutoFit/>
          </a:bodyPr>
          <a:lstStyle/>
          <a:p>
            <a:r>
              <a:rPr lang="hr-HR" sz="2400" b="1" dirty="0">
                <a:solidFill>
                  <a:schemeClr val="accent1">
                    <a:lumMod val="75000"/>
                  </a:schemeClr>
                </a:solidFill>
              </a:rPr>
              <a:t>Linijski izvori odnose se prvenstveno na cestovni i željeznički promet koji se odvija po linijskim rutama.</a:t>
            </a:r>
          </a:p>
          <a:p>
            <a:r>
              <a:rPr lang="hr-HR" sz="2400" b="1" dirty="0">
                <a:solidFill>
                  <a:schemeClr val="accent1">
                    <a:lumMod val="75000"/>
                  </a:schemeClr>
                </a:solidFill>
              </a:rPr>
              <a:t>  </a:t>
            </a:r>
          </a:p>
        </p:txBody>
      </p:sp>
      <p:sp>
        <p:nvSpPr>
          <p:cNvPr id="16" name="Rectangle 15"/>
          <p:cNvSpPr/>
          <p:nvPr/>
        </p:nvSpPr>
        <p:spPr>
          <a:xfrm>
            <a:off x="562372" y="4825355"/>
            <a:ext cx="596638" cy="646331"/>
          </a:xfrm>
          <a:prstGeom prst="rect">
            <a:avLst/>
          </a:prstGeom>
        </p:spPr>
        <p:txBody>
          <a:bodyPr wrap="none">
            <a:spAutoFit/>
          </a:bodyPr>
          <a:lstStyle/>
          <a:p>
            <a:r>
              <a:rPr lang="hr-HR" sz="3600" dirty="0">
                <a:solidFill>
                  <a:srgbClr val="FF0000"/>
                </a:solidFill>
                <a:sym typeface="Wingdings"/>
              </a:rPr>
              <a:t></a:t>
            </a:r>
            <a:endParaRPr lang="hr-HR" sz="3600" dirty="0">
              <a:solidFill>
                <a:srgbClr val="FF0000"/>
              </a:solidFill>
            </a:endParaRPr>
          </a:p>
        </p:txBody>
      </p:sp>
      <p:sp>
        <p:nvSpPr>
          <p:cNvPr id="17" name="TextBox 16"/>
          <p:cNvSpPr txBox="1"/>
          <p:nvPr/>
        </p:nvSpPr>
        <p:spPr>
          <a:xfrm>
            <a:off x="1162049" y="4811638"/>
            <a:ext cx="7610475" cy="1200329"/>
          </a:xfrm>
          <a:prstGeom prst="rect">
            <a:avLst/>
          </a:prstGeom>
          <a:noFill/>
        </p:spPr>
        <p:txBody>
          <a:bodyPr wrap="square" rtlCol="0">
            <a:spAutoFit/>
          </a:bodyPr>
          <a:lstStyle/>
          <a:p>
            <a:r>
              <a:rPr lang="hr-HR" sz="2400" b="1" dirty="0">
                <a:solidFill>
                  <a:schemeClr val="accent1">
                    <a:lumMod val="75000"/>
                  </a:schemeClr>
                </a:solidFill>
              </a:rPr>
              <a:t>Plošni izvori odnose se na ukupne emisije iz kućanstava, prometa i industrije koji su homogeno i gusto raspoređeni na određenom većem području.</a:t>
            </a: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1.6 ONEČIŠĆIVAČI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447675" y="2238375"/>
            <a:ext cx="8372475" cy="2677656"/>
          </a:xfrm>
          <a:prstGeom prst="rect">
            <a:avLst/>
          </a:prstGeom>
          <a:noFill/>
        </p:spPr>
        <p:txBody>
          <a:bodyPr wrap="square" rtlCol="0">
            <a:spAutoFit/>
          </a:bodyPr>
          <a:lstStyle/>
          <a:p>
            <a:r>
              <a:rPr lang="hr-HR" sz="2400" b="1" dirty="0" smtClean="0">
                <a:solidFill>
                  <a:schemeClr val="accent1">
                    <a:lumMod val="75000"/>
                  </a:schemeClr>
                </a:solidFill>
              </a:rPr>
              <a:t>Najpraktičnija podjela onečišćivača prikazana je u </a:t>
            </a:r>
            <a:r>
              <a:rPr lang="hr-HR" sz="2400" b="1" dirty="0" smtClean="0">
                <a:solidFill>
                  <a:schemeClr val="accent6">
                    <a:lumMod val="75000"/>
                  </a:schemeClr>
                </a:solidFill>
              </a:rPr>
              <a:t>Uredbi o graničnim vrijednostima emisija iz stacionarnih izvora </a:t>
            </a:r>
            <a:r>
              <a:rPr lang="hr-HR" sz="2400" b="1" dirty="0" smtClean="0">
                <a:solidFill>
                  <a:schemeClr val="accent1">
                    <a:lumMod val="75000"/>
                  </a:schemeClr>
                </a:solidFill>
              </a:rPr>
              <a:t>u kojoj su onečišćivači podijeljeni u skupine prema tehnološkim procesima.</a:t>
            </a:r>
          </a:p>
          <a:p>
            <a:endParaRPr lang="hr-HR" sz="2400" b="1" dirty="0" smtClean="0">
              <a:solidFill>
                <a:schemeClr val="accent1">
                  <a:lumMod val="75000"/>
                </a:schemeClr>
              </a:solidFill>
            </a:endParaRPr>
          </a:p>
          <a:p>
            <a:r>
              <a:rPr lang="hr-HR" sz="2400" b="1" dirty="0" smtClean="0">
                <a:solidFill>
                  <a:schemeClr val="accent1">
                    <a:lumMod val="75000"/>
                  </a:schemeClr>
                </a:solidFill>
              </a:rPr>
              <a:t>Ovome treba dodati veliku grupu onečišćivača – motorna vozila čije emisije su predmet posebnog propisa.</a:t>
            </a:r>
          </a:p>
          <a:p>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1.6 ONEČIŠĆIVAČI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619125" y="1371600"/>
            <a:ext cx="8086725" cy="4154984"/>
          </a:xfrm>
          <a:prstGeom prst="rect">
            <a:avLst/>
          </a:prstGeom>
          <a:noFill/>
        </p:spPr>
        <p:txBody>
          <a:bodyPr wrap="square" rtlCol="0">
            <a:spAutoFit/>
          </a:bodyPr>
          <a:lstStyle/>
          <a:p>
            <a:r>
              <a:rPr lang="hr-HR" sz="2400" b="1" dirty="0" smtClean="0">
                <a:solidFill>
                  <a:schemeClr val="accent6">
                    <a:lumMod val="75000"/>
                  </a:schemeClr>
                </a:solidFill>
              </a:rPr>
              <a:t>PROIZVODNJA NEMETALNIH MINERALNIH SIROVINA I PRERADU METALA</a:t>
            </a:r>
          </a:p>
          <a:p>
            <a:pPr marL="342900" indent="-342900"/>
            <a:endParaRPr lang="hr-HR" sz="2400" b="1" dirty="0" smtClean="0">
              <a:solidFill>
                <a:schemeClr val="accent1">
                  <a:lumMod val="75000"/>
                </a:schemeClr>
              </a:solidFill>
            </a:endParaRPr>
          </a:p>
          <a:p>
            <a:pPr marL="342900" indent="-342900">
              <a:buFont typeface="+mj-lt"/>
              <a:buAutoNum type="arabicPeriod"/>
            </a:pPr>
            <a:endParaRPr lang="hr-HR" sz="2400" b="1" dirty="0" smtClean="0">
              <a:solidFill>
                <a:schemeClr val="accent1">
                  <a:lumMod val="75000"/>
                </a:schemeClr>
              </a:solidFill>
            </a:endParaRPr>
          </a:p>
          <a:p>
            <a:pPr marL="342900" lvl="0" indent="-342900">
              <a:buFont typeface="+mj-lt"/>
              <a:buAutoNum type="arabicPeriod"/>
            </a:pPr>
            <a:r>
              <a:rPr lang="hr-HR" sz="2400" b="1" dirty="0" smtClean="0">
                <a:solidFill>
                  <a:schemeClr val="accent1">
                    <a:lumMod val="75000"/>
                  </a:schemeClr>
                </a:solidFill>
              </a:rPr>
              <a:t>postrojenja za proizvodnju cementa u rotacijskim pećima suhim ili mokrim postupkom</a:t>
            </a:r>
          </a:p>
          <a:p>
            <a:pPr marL="342900" lvl="0" indent="-342900">
              <a:buFont typeface="+mj-lt"/>
              <a:buAutoNum type="arabicPeriod"/>
            </a:pPr>
            <a:r>
              <a:rPr lang="hr-HR" sz="2400" b="1" dirty="0" smtClean="0">
                <a:solidFill>
                  <a:schemeClr val="accent1">
                    <a:lumMod val="75000"/>
                  </a:schemeClr>
                </a:solidFill>
              </a:rPr>
              <a:t>postrojenja za proizvodnju cementa u kupolnim pećima</a:t>
            </a:r>
          </a:p>
          <a:p>
            <a:pPr marL="361950" lvl="0" indent="-361950">
              <a:buFont typeface="+mj-lt"/>
              <a:buAutoNum type="arabicPeriod"/>
            </a:pPr>
            <a:r>
              <a:rPr lang="hr-HR" sz="2400" b="1" dirty="0" smtClean="0">
                <a:solidFill>
                  <a:schemeClr val="accent1">
                    <a:lumMod val="75000"/>
                  </a:schemeClr>
                </a:solidFill>
              </a:rPr>
              <a:t>žarenja boksita, dolomita, magnezita, vapnenca, gipsa, diatomejske zemlje, kvarcita i šamota</a:t>
            </a:r>
          </a:p>
          <a:p>
            <a:pPr marL="361950" lvl="0" indent="-361950">
              <a:buFont typeface="+mj-lt"/>
              <a:buAutoNum type="arabicPeriod" startAt="4"/>
            </a:pPr>
            <a:r>
              <a:rPr lang="hr-HR" sz="2400" b="1" dirty="0" smtClean="0">
                <a:solidFill>
                  <a:schemeClr val="accent1">
                    <a:lumMod val="75000"/>
                  </a:schemeClr>
                </a:solidFill>
              </a:rPr>
              <a:t>tretiranja perlita, škriljaca ili gline za okside sumpora</a:t>
            </a:r>
          </a:p>
          <a:p>
            <a:pPr marL="342900" indent="-342900">
              <a:buFont typeface="+mj-lt"/>
              <a:buAutoNum type="arabicPeriod" startAt="3"/>
            </a:pP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1.6 ONEČIŠĆIVAČI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9" name="Picture 8" descr="Image result for cementara"/>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0967" y="3867151"/>
            <a:ext cx="4040733" cy="2508202"/>
          </a:xfrm>
          <a:prstGeom prst="rect">
            <a:avLst/>
          </a:prstGeom>
          <a:noFill/>
          <a:ln>
            <a:noFill/>
          </a:ln>
        </p:spPr>
      </p:pic>
      <p:sp>
        <p:nvSpPr>
          <p:cNvPr id="10" name="Rectangle 9"/>
          <p:cNvSpPr/>
          <p:nvPr/>
        </p:nvSpPr>
        <p:spPr>
          <a:xfrm>
            <a:off x="295275" y="1812489"/>
            <a:ext cx="8629650" cy="2677656"/>
          </a:xfrm>
          <a:prstGeom prst="rect">
            <a:avLst/>
          </a:prstGeom>
        </p:spPr>
        <p:txBody>
          <a:bodyPr wrap="square">
            <a:spAutoFit/>
          </a:bodyPr>
          <a:lstStyle/>
          <a:p>
            <a:pPr marL="342900" lvl="0" indent="-342900">
              <a:buFont typeface="+mj-lt"/>
              <a:buAutoNum type="arabicPeriod" startAt="5"/>
            </a:pPr>
            <a:r>
              <a:rPr lang="hr-HR" sz="2400" b="1" dirty="0" smtClean="0">
                <a:solidFill>
                  <a:schemeClr val="accent1">
                    <a:lumMod val="75000"/>
                  </a:schemeClr>
                </a:solidFill>
              </a:rPr>
              <a:t>tretiranja perlita, škriljaca ili gline za okside sumpora</a:t>
            </a:r>
          </a:p>
          <a:p>
            <a:pPr marL="342900" lvl="0" indent="-342900">
              <a:buFont typeface="+mj-lt"/>
              <a:buAutoNum type="arabicPeriod" startAt="5"/>
            </a:pPr>
            <a:r>
              <a:rPr lang="hr-HR" sz="2400" b="1" dirty="0" smtClean="0">
                <a:solidFill>
                  <a:schemeClr val="accent1">
                    <a:lumMod val="75000"/>
                  </a:schemeClr>
                </a:solidFill>
              </a:rPr>
              <a:t>peći za taljenje stakla</a:t>
            </a:r>
          </a:p>
          <a:p>
            <a:pPr marL="342900" lvl="0" indent="-342900">
              <a:buFont typeface="+mj-lt"/>
              <a:buAutoNum type="arabicPeriod" startAt="5"/>
            </a:pPr>
            <a:r>
              <a:rPr lang="hr-HR" sz="2400" b="1" dirty="0" smtClean="0">
                <a:solidFill>
                  <a:schemeClr val="accent1">
                    <a:lumMod val="75000"/>
                  </a:schemeClr>
                </a:solidFill>
              </a:rPr>
              <a:t>tehnološkog procesa pečenja keramičkih proizvoda na bazi gline</a:t>
            </a:r>
          </a:p>
          <a:p>
            <a:pPr marL="342900" lvl="0" indent="-342900">
              <a:buFont typeface="+mj-lt"/>
              <a:buAutoNum type="arabicPeriod" startAt="5"/>
            </a:pPr>
            <a:r>
              <a:rPr lang="hr-HR" sz="2400" b="1" dirty="0" smtClean="0">
                <a:solidFill>
                  <a:schemeClr val="accent1">
                    <a:lumMod val="75000"/>
                  </a:schemeClr>
                </a:solidFill>
              </a:rPr>
              <a:t>tehnološkog procesa toploga pocinčavanja</a:t>
            </a:r>
          </a:p>
          <a:p>
            <a:pPr marL="342900" lvl="0" indent="-342900">
              <a:buFont typeface="+mj-lt"/>
              <a:buAutoNum type="arabicPeriod" startAt="5"/>
            </a:pPr>
            <a:r>
              <a:rPr lang="hr-HR" sz="2400" b="1" dirty="0" smtClean="0">
                <a:solidFill>
                  <a:schemeClr val="accent1">
                    <a:lumMod val="75000"/>
                  </a:schemeClr>
                </a:solidFill>
              </a:rPr>
              <a:t>tehnološkog procesa proizvodnje, taljenja i legiranja bakra i cinka</a:t>
            </a:r>
          </a:p>
          <a:p>
            <a:pPr marL="342900" indent="-342900"/>
            <a:r>
              <a:rPr lang="hr-HR" sz="2400" b="1" dirty="0" smtClean="0">
                <a:solidFill>
                  <a:schemeClr val="accent1">
                    <a:lumMod val="75000"/>
                  </a:schemeClr>
                </a:solidFill>
              </a:rPr>
              <a:t>itd.</a:t>
            </a: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1.6 ONEČIŠĆIVAČI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238125" y="1325166"/>
            <a:ext cx="8715375" cy="4893647"/>
          </a:xfrm>
          <a:prstGeom prst="rect">
            <a:avLst/>
          </a:prstGeom>
        </p:spPr>
        <p:txBody>
          <a:bodyPr wrap="square">
            <a:spAutoFit/>
          </a:bodyPr>
          <a:lstStyle/>
          <a:p>
            <a:r>
              <a:rPr lang="hr-HR" sz="2400" b="1" dirty="0" smtClean="0">
                <a:solidFill>
                  <a:schemeClr val="accent6">
                    <a:lumMod val="75000"/>
                  </a:schemeClr>
                </a:solidFill>
              </a:rPr>
              <a:t>KEMIJSKU I PREHRAMBENU INDUSTRIJU</a:t>
            </a:r>
          </a:p>
          <a:p>
            <a:endParaRPr lang="hr-HR" sz="2400" b="1" dirty="0" smtClean="0">
              <a:solidFill>
                <a:schemeClr val="accent1">
                  <a:lumMod val="75000"/>
                </a:schemeClr>
              </a:solidFill>
            </a:endParaRPr>
          </a:p>
          <a:p>
            <a:pPr marL="342900" lvl="0" indent="-342900">
              <a:buFont typeface="+mj-lt"/>
              <a:buAutoNum type="arabicPeriod"/>
            </a:pPr>
            <a:r>
              <a:rPr lang="hr-HR" sz="2400" b="1" dirty="0" smtClean="0">
                <a:solidFill>
                  <a:schemeClr val="accent1">
                    <a:lumMod val="75000"/>
                  </a:schemeClr>
                </a:solidFill>
              </a:rPr>
              <a:t>tehnološkog procesa dobivanja sumpora</a:t>
            </a:r>
          </a:p>
          <a:p>
            <a:pPr marL="342900" lvl="0" indent="-342900">
              <a:buFont typeface="+mj-lt"/>
              <a:buAutoNum type="arabicPeriod"/>
            </a:pPr>
            <a:r>
              <a:rPr lang="hr-HR" sz="2400" b="1" dirty="0" smtClean="0">
                <a:solidFill>
                  <a:schemeClr val="accent1">
                    <a:lumMod val="75000"/>
                  </a:schemeClr>
                </a:solidFill>
              </a:rPr>
              <a:t>tehnološkog procesa proizvodnje nafte i plina</a:t>
            </a:r>
          </a:p>
          <a:p>
            <a:pPr marL="342900" lvl="0" indent="-342900">
              <a:buFont typeface="+mj-lt"/>
              <a:buAutoNum type="arabicPeriod"/>
            </a:pPr>
            <a:r>
              <a:rPr lang="hr-HR" sz="2400" b="1" dirty="0" smtClean="0">
                <a:solidFill>
                  <a:schemeClr val="accent1">
                    <a:lumMod val="75000"/>
                  </a:schemeClr>
                </a:solidFill>
              </a:rPr>
              <a:t>tehnološkog procesa dobivanja čađe</a:t>
            </a:r>
          </a:p>
          <a:p>
            <a:pPr marL="342900" lvl="0" indent="-342900">
              <a:buFont typeface="+mj-lt"/>
              <a:buAutoNum type="arabicPeriod"/>
            </a:pPr>
            <a:r>
              <a:rPr lang="hr-HR" sz="2400" b="1" dirty="0" smtClean="0">
                <a:solidFill>
                  <a:schemeClr val="accent1">
                    <a:lumMod val="75000"/>
                  </a:schemeClr>
                </a:solidFill>
              </a:rPr>
              <a:t>tehnološkog procesa dobivanja ugljika i elektrografita</a:t>
            </a:r>
          </a:p>
          <a:p>
            <a:pPr marL="342900" lvl="0" indent="-342900">
              <a:buFont typeface="+mj-lt"/>
              <a:buAutoNum type="arabicPeriod"/>
            </a:pPr>
            <a:r>
              <a:rPr lang="hr-HR" sz="2400" b="1" dirty="0" smtClean="0">
                <a:solidFill>
                  <a:schemeClr val="accent1">
                    <a:lumMod val="75000"/>
                  </a:schemeClr>
                </a:solidFill>
              </a:rPr>
              <a:t>sušenja rezanaca kod tehnološkog procesa prerade šećerne repe i rafinacije šećera</a:t>
            </a:r>
          </a:p>
          <a:p>
            <a:pPr marL="342900" lvl="0" indent="-342900">
              <a:buFont typeface="+mj-lt"/>
              <a:buAutoNum type="arabicPeriod"/>
            </a:pPr>
            <a:r>
              <a:rPr lang="hr-HR" sz="2400" b="1" dirty="0" smtClean="0">
                <a:solidFill>
                  <a:schemeClr val="accent1">
                    <a:lumMod val="75000"/>
                  </a:schemeClr>
                </a:solidFill>
              </a:rPr>
              <a:t>tehnološkog procesa sušenja trave</a:t>
            </a:r>
          </a:p>
          <a:p>
            <a:pPr marL="342900" lvl="0" indent="-342900">
              <a:buFont typeface="+mj-lt"/>
              <a:buAutoNum type="arabicPeriod"/>
            </a:pPr>
            <a:r>
              <a:rPr lang="hr-HR" sz="2400" b="1" dirty="0" smtClean="0">
                <a:solidFill>
                  <a:schemeClr val="accent1">
                    <a:lumMod val="75000"/>
                  </a:schemeClr>
                </a:solidFill>
              </a:rPr>
              <a:t>tehnološkog procesa prženja kave, nadomjestaka za kavu, žita i kakaa.</a:t>
            </a:r>
          </a:p>
          <a:p>
            <a:pPr marL="342900" lvl="0" indent="-342900">
              <a:buFont typeface="+mj-lt"/>
              <a:buAutoNum type="arabicPeriod"/>
            </a:pPr>
            <a:r>
              <a:rPr lang="hr-HR" sz="2400" b="1" dirty="0" smtClean="0">
                <a:solidFill>
                  <a:schemeClr val="accent1">
                    <a:lumMod val="75000"/>
                  </a:schemeClr>
                </a:solidFill>
              </a:rPr>
              <a:t>sušara kod kojih se produkti izgaranja koriste izravno u proizvodnom procesu</a:t>
            </a:r>
            <a:endParaRPr lang="hr-HR" sz="2400" b="1" dirty="0">
              <a:solidFill>
                <a:schemeClr val="accent1">
                  <a:lumMod val="75000"/>
                </a:schemeClr>
              </a:solidFill>
            </a:endParaRPr>
          </a:p>
        </p:txBody>
      </p:sp>
      <p:pic>
        <p:nvPicPr>
          <p:cNvPr id="10" name="Picture 9" descr="Image result for šećerana"/>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9674" y="361950"/>
            <a:ext cx="3160026" cy="2116295"/>
          </a:xfrm>
          <a:prstGeom prst="rect">
            <a:avLst/>
          </a:prstGeom>
          <a:noFill/>
          <a:ln>
            <a:noFill/>
          </a:ln>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1.6 ONEČIŠĆIVAČI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09575" y="1504950"/>
            <a:ext cx="8334375" cy="4893647"/>
          </a:xfrm>
          <a:prstGeom prst="rect">
            <a:avLst/>
          </a:prstGeom>
          <a:noFill/>
        </p:spPr>
        <p:txBody>
          <a:bodyPr wrap="square" rtlCol="0">
            <a:spAutoFit/>
          </a:bodyPr>
          <a:lstStyle/>
          <a:p>
            <a:r>
              <a:rPr lang="hr-HR" sz="2400" b="1" dirty="0" smtClean="0">
                <a:solidFill>
                  <a:schemeClr val="accent6">
                    <a:lumMod val="75000"/>
                  </a:schemeClr>
                </a:solidFill>
              </a:rPr>
              <a:t>HLAPIVIH ORGANSKIH SPOJEVA ZA ODREĐENE AKTIVNOSTI</a:t>
            </a:r>
          </a:p>
          <a:p>
            <a:endParaRPr lang="hr-HR" sz="2400" b="1" dirty="0" smtClean="0">
              <a:solidFill>
                <a:schemeClr val="accent1">
                  <a:lumMod val="75000"/>
                </a:schemeClr>
              </a:solidFill>
            </a:endParaRPr>
          </a:p>
          <a:p>
            <a:pPr marL="457200" lvl="0" indent="-457200">
              <a:buFont typeface="+mj-lt"/>
              <a:buAutoNum type="arabicPeriod"/>
            </a:pPr>
            <a:r>
              <a:rPr lang="hr-HR" sz="2400" b="1" dirty="0" smtClean="0">
                <a:solidFill>
                  <a:schemeClr val="accent1">
                    <a:lumMod val="75000"/>
                  </a:schemeClr>
                </a:solidFill>
              </a:rPr>
              <a:t>nanošenje ljepila (adheziva)</a:t>
            </a:r>
          </a:p>
          <a:p>
            <a:pPr marL="457200" lvl="0" indent="-457200">
              <a:buFont typeface="+mj-lt"/>
              <a:buAutoNum type="arabicPeriod"/>
            </a:pPr>
            <a:r>
              <a:rPr lang="hr-HR" sz="2400" b="1" dirty="0" smtClean="0">
                <a:solidFill>
                  <a:schemeClr val="accent1">
                    <a:lumMod val="75000"/>
                  </a:schemeClr>
                </a:solidFill>
              </a:rPr>
              <a:t>proizvodnja drvenih i plastičnih laminata</a:t>
            </a:r>
          </a:p>
          <a:p>
            <a:pPr marL="457200" lvl="0" indent="-457200">
              <a:buFont typeface="+mj-lt"/>
              <a:buAutoNum type="arabicPeriod"/>
            </a:pPr>
            <a:r>
              <a:rPr lang="hr-HR" sz="2400" b="1" dirty="0" smtClean="0">
                <a:solidFill>
                  <a:schemeClr val="accent1">
                    <a:lumMod val="75000"/>
                  </a:schemeClr>
                </a:solidFill>
              </a:rPr>
              <a:t>procesi premazivanja – bojenja metal, papir, koža, tekstil,  plastika drvo</a:t>
            </a:r>
          </a:p>
          <a:p>
            <a:pPr marL="457200" lvl="0" indent="-457200">
              <a:buFont typeface="+mj-lt"/>
              <a:buAutoNum type="arabicPeriod"/>
            </a:pPr>
            <a:r>
              <a:rPr lang="hr-HR" sz="2400" b="1" dirty="0" smtClean="0">
                <a:solidFill>
                  <a:schemeClr val="accent1">
                    <a:lumMod val="75000"/>
                  </a:schemeClr>
                </a:solidFill>
              </a:rPr>
              <a:t>premazivanje zavojnica</a:t>
            </a:r>
          </a:p>
          <a:p>
            <a:pPr marL="457200" lvl="0" indent="-457200">
              <a:buFont typeface="+mj-lt"/>
              <a:buAutoNum type="arabicPeriod"/>
            </a:pPr>
            <a:r>
              <a:rPr lang="hr-HR" sz="2400" b="1" dirty="0" smtClean="0">
                <a:solidFill>
                  <a:schemeClr val="accent1">
                    <a:lumMod val="75000"/>
                  </a:schemeClr>
                </a:solidFill>
              </a:rPr>
              <a:t>kemijsko čišćenje</a:t>
            </a:r>
          </a:p>
          <a:p>
            <a:pPr marL="457200" lvl="0" indent="-457200">
              <a:buFont typeface="+mj-lt"/>
              <a:buAutoNum type="arabicPeriod"/>
            </a:pPr>
            <a:r>
              <a:rPr lang="hr-HR" sz="2400" b="1" dirty="0" smtClean="0">
                <a:solidFill>
                  <a:schemeClr val="accent1">
                    <a:lumMod val="75000"/>
                  </a:schemeClr>
                </a:solidFill>
              </a:rPr>
              <a:t>proizvodnja obuće</a:t>
            </a:r>
          </a:p>
          <a:p>
            <a:pPr marL="457200" lvl="0" indent="-457200">
              <a:buFont typeface="+mj-lt"/>
              <a:buAutoNum type="arabicPeriod"/>
            </a:pPr>
            <a:r>
              <a:rPr lang="hr-HR" sz="2400" b="1" dirty="0" smtClean="0">
                <a:solidFill>
                  <a:schemeClr val="accent1">
                    <a:lumMod val="75000"/>
                  </a:schemeClr>
                </a:solidFill>
              </a:rPr>
              <a:t>proizvodnja premaza, lakova, boja i ljepila</a:t>
            </a:r>
          </a:p>
          <a:p>
            <a:pPr marL="457200" lvl="0" indent="-457200">
              <a:buFont typeface="+mj-lt"/>
              <a:buAutoNum type="arabicPeriod"/>
            </a:pPr>
            <a:r>
              <a:rPr lang="hr-HR" sz="2400" b="1" dirty="0" smtClean="0">
                <a:solidFill>
                  <a:schemeClr val="accent1">
                    <a:lumMod val="75000"/>
                  </a:schemeClr>
                </a:solidFill>
              </a:rPr>
              <a:t>proizvodnja farmaceutskih proizvoda</a:t>
            </a:r>
          </a:p>
          <a:p>
            <a:pPr marL="457200" lvl="0" indent="-457200">
              <a:buFont typeface="+mj-lt"/>
              <a:buAutoNum type="arabicPeriod"/>
            </a:pPr>
            <a:r>
              <a:rPr lang="hr-HR" sz="2400" b="1" dirty="0" smtClean="0">
                <a:solidFill>
                  <a:schemeClr val="accent1">
                    <a:lumMod val="75000"/>
                  </a:schemeClr>
                </a:solidFill>
              </a:rPr>
              <a:t>tiskanje</a:t>
            </a:r>
          </a:p>
          <a:p>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1.6 ONEČIŠĆIVAČI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685800" y="1371600"/>
            <a:ext cx="7991475" cy="3046988"/>
          </a:xfrm>
          <a:prstGeom prst="rect">
            <a:avLst/>
          </a:prstGeom>
          <a:noFill/>
        </p:spPr>
        <p:txBody>
          <a:bodyPr wrap="square" rtlCol="0">
            <a:spAutoFit/>
          </a:bodyPr>
          <a:lstStyle/>
          <a:p>
            <a:pPr marL="457200" lvl="0" indent="-457200">
              <a:buFont typeface="+mj-lt"/>
              <a:buAutoNum type="arabicPeriod" startAt="10"/>
            </a:pPr>
            <a:r>
              <a:rPr lang="hr-HR" sz="2400" b="1" dirty="0" smtClean="0">
                <a:solidFill>
                  <a:schemeClr val="accent1">
                    <a:lumMod val="75000"/>
                  </a:schemeClr>
                </a:solidFill>
              </a:rPr>
              <a:t>proizvodnja gumenih smjesa i proizvoda od gume</a:t>
            </a:r>
          </a:p>
          <a:p>
            <a:pPr marL="457200" lvl="0" indent="-457200">
              <a:buFont typeface="+mj-lt"/>
              <a:buAutoNum type="arabicPeriod" startAt="10"/>
            </a:pPr>
            <a:r>
              <a:rPr lang="hr-HR" sz="2400" b="1" dirty="0" smtClean="0">
                <a:solidFill>
                  <a:schemeClr val="accent1">
                    <a:lumMod val="75000"/>
                  </a:schemeClr>
                </a:solidFill>
              </a:rPr>
              <a:t>površinsko čišćenje</a:t>
            </a:r>
          </a:p>
          <a:p>
            <a:pPr marL="457200" lvl="0" indent="-457200">
              <a:buFont typeface="+mj-lt"/>
              <a:buAutoNum type="arabicPeriod" startAt="10"/>
            </a:pPr>
            <a:r>
              <a:rPr lang="hr-HR" sz="2400" b="1" dirty="0" smtClean="0">
                <a:solidFill>
                  <a:schemeClr val="accent1">
                    <a:lumMod val="75000"/>
                  </a:schemeClr>
                </a:solidFill>
              </a:rPr>
              <a:t>ekstrakcija biljnog ulja i životinjske masti i rafinacija biljnog ulja</a:t>
            </a:r>
          </a:p>
          <a:p>
            <a:pPr marL="457200" lvl="0" indent="-457200">
              <a:buFont typeface="+mj-lt"/>
              <a:buAutoNum type="arabicPeriod" startAt="10"/>
            </a:pPr>
            <a:r>
              <a:rPr lang="hr-HR" sz="2400" b="1" dirty="0" smtClean="0">
                <a:solidFill>
                  <a:schemeClr val="accent1">
                    <a:lumMod val="75000"/>
                  </a:schemeClr>
                </a:solidFill>
              </a:rPr>
              <a:t>završna obrada vozila (lakiranje)</a:t>
            </a:r>
          </a:p>
          <a:p>
            <a:pPr marL="457200" lvl="0" indent="-457200">
              <a:buFont typeface="+mj-lt"/>
              <a:buAutoNum type="arabicPeriod" startAt="10"/>
            </a:pPr>
            <a:r>
              <a:rPr lang="hr-HR" sz="2400" b="1" dirty="0" smtClean="0">
                <a:solidFill>
                  <a:schemeClr val="accent1">
                    <a:lumMod val="75000"/>
                  </a:schemeClr>
                </a:solidFill>
              </a:rPr>
              <a:t>impregnacija drvenih površina</a:t>
            </a:r>
          </a:p>
          <a:p>
            <a:pPr marL="457200" lvl="0" indent="-457200">
              <a:buFont typeface="+mj-lt"/>
              <a:buAutoNum type="arabicPeriod" startAt="10"/>
            </a:pPr>
            <a:r>
              <a:rPr lang="hr-HR" sz="2400" b="1" dirty="0" smtClean="0">
                <a:solidFill>
                  <a:schemeClr val="accent1">
                    <a:lumMod val="75000"/>
                  </a:schemeClr>
                </a:solidFill>
              </a:rPr>
              <a:t>površinska zaštita (premazivanje) žičanih navoja</a:t>
            </a:r>
          </a:p>
          <a:p>
            <a:pPr marL="457200" indent="-457200">
              <a:buFont typeface="+mj-lt"/>
              <a:buAutoNum type="arabicPeriod" startAt="10"/>
            </a:pPr>
            <a:endParaRPr lang="hr-HR" sz="2400" b="1" dirty="0">
              <a:solidFill>
                <a:schemeClr val="accent1">
                  <a:lumMod val="75000"/>
                </a:schemeClr>
              </a:solidFill>
            </a:endParaRPr>
          </a:p>
        </p:txBody>
      </p:sp>
      <p:pic>
        <p:nvPicPr>
          <p:cNvPr id="10" name="Picture 9" descr="Image result for pliva novi marof"/>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093" y="4067175"/>
            <a:ext cx="4150757" cy="2258135"/>
          </a:xfrm>
          <a:prstGeom prst="rect">
            <a:avLst/>
          </a:prstGeom>
          <a:noFill/>
          <a:ln>
            <a:noFill/>
          </a:ln>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1.6 ONEČIŠĆIVAČI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228600" y="1728311"/>
            <a:ext cx="8553450" cy="2308324"/>
          </a:xfrm>
          <a:prstGeom prst="rect">
            <a:avLst/>
          </a:prstGeom>
        </p:spPr>
        <p:txBody>
          <a:bodyPr wrap="square">
            <a:spAutoFit/>
          </a:bodyPr>
          <a:lstStyle/>
          <a:p>
            <a:r>
              <a:rPr lang="hr-HR" sz="2400" b="1" dirty="0" smtClean="0">
                <a:solidFill>
                  <a:schemeClr val="accent6">
                    <a:lumMod val="75000"/>
                  </a:schemeClr>
                </a:solidFill>
              </a:rPr>
              <a:t>UREĐAJI ZA LOŽENJE I PLINSKE TURBINE</a:t>
            </a:r>
          </a:p>
          <a:p>
            <a:endParaRPr lang="hr-HR" sz="2400" b="1" dirty="0" smtClean="0">
              <a:solidFill>
                <a:schemeClr val="accent1">
                  <a:lumMod val="75000"/>
                </a:schemeClr>
              </a:solidFill>
            </a:endParaRPr>
          </a:p>
          <a:p>
            <a:pPr marL="457200" lvl="0" indent="-457200">
              <a:buFont typeface="+mj-lt"/>
              <a:buAutoNum type="arabicPeriod"/>
            </a:pPr>
            <a:r>
              <a:rPr lang="hr-HR" sz="2400" b="1" dirty="0" smtClean="0">
                <a:solidFill>
                  <a:schemeClr val="accent1">
                    <a:lumMod val="75000"/>
                  </a:schemeClr>
                </a:solidFill>
              </a:rPr>
              <a:t>mala, srednja i  velika ložišta s tekućim krutim i plinskim gorivima</a:t>
            </a:r>
          </a:p>
          <a:p>
            <a:pPr marL="457200" lvl="0" indent="-457200">
              <a:buFont typeface="+mj-lt"/>
              <a:buAutoNum type="arabicPeriod"/>
            </a:pPr>
            <a:r>
              <a:rPr lang="hr-HR" sz="2400" b="1" dirty="0" smtClean="0">
                <a:solidFill>
                  <a:schemeClr val="accent1">
                    <a:lumMod val="75000"/>
                  </a:schemeClr>
                </a:solidFill>
              </a:rPr>
              <a:t>male, srednje i  velike plinske turbine</a:t>
            </a:r>
          </a:p>
          <a:p>
            <a:pPr marL="457200" lvl="0" indent="-457200">
              <a:buFont typeface="+mj-lt"/>
              <a:buAutoNum type="arabicPeriod"/>
            </a:pPr>
            <a:r>
              <a:rPr lang="hr-HR" sz="2400" b="1" dirty="0" smtClean="0">
                <a:solidFill>
                  <a:schemeClr val="accent1">
                    <a:lumMod val="75000"/>
                  </a:schemeClr>
                </a:solidFill>
              </a:rPr>
              <a:t>suspaljivanje otpada</a:t>
            </a:r>
            <a:endParaRPr lang="hr-HR" sz="2400" b="1" dirty="0">
              <a:solidFill>
                <a:schemeClr val="accent1">
                  <a:lumMod val="75000"/>
                </a:schemeClr>
              </a:solidFill>
            </a:endParaRPr>
          </a:p>
        </p:txBody>
      </p:sp>
      <p:pic>
        <p:nvPicPr>
          <p:cNvPr id="10" name="Picture 9" descr="Image result for elto zagreb"/>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4075" y="3990975"/>
            <a:ext cx="4733925" cy="2400300"/>
          </a:xfrm>
          <a:prstGeom prst="rect">
            <a:avLst/>
          </a:prstGeom>
          <a:noFill/>
          <a:ln>
            <a:noFill/>
          </a:ln>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1.6 ONEČIŠĆIVAČI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04800" y="1371600"/>
            <a:ext cx="8562975" cy="3046988"/>
          </a:xfrm>
          <a:prstGeom prst="rect">
            <a:avLst/>
          </a:prstGeom>
          <a:noFill/>
        </p:spPr>
        <p:txBody>
          <a:bodyPr wrap="square" rtlCol="0">
            <a:spAutoFit/>
          </a:bodyPr>
          <a:lstStyle/>
          <a:p>
            <a:r>
              <a:rPr lang="hr-HR" sz="2400" b="1" dirty="0" smtClean="0">
                <a:solidFill>
                  <a:schemeClr val="accent6">
                    <a:lumMod val="75000"/>
                  </a:schemeClr>
                </a:solidFill>
              </a:rPr>
              <a:t>MOTORI S UNUTARNJIM IZGARANJEM</a:t>
            </a:r>
          </a:p>
          <a:p>
            <a:endParaRPr lang="hr-HR" sz="2400" b="1" dirty="0" smtClean="0">
              <a:solidFill>
                <a:schemeClr val="accent1">
                  <a:lumMod val="75000"/>
                </a:schemeClr>
              </a:solidFill>
            </a:endParaRPr>
          </a:p>
          <a:p>
            <a:pPr marL="342900" lvl="0" indent="-342900">
              <a:buFont typeface="+mj-lt"/>
              <a:buAutoNum type="arabicPeriod"/>
            </a:pPr>
            <a:r>
              <a:rPr lang="hr-HR" sz="2400" b="1" dirty="0" smtClean="0">
                <a:solidFill>
                  <a:schemeClr val="accent1">
                    <a:lumMod val="75000"/>
                  </a:schemeClr>
                </a:solidFill>
              </a:rPr>
              <a:t>motori koji se koriste za proizvodnju električne energije, topline ili za proizvodnju mehaničke energije</a:t>
            </a:r>
          </a:p>
          <a:p>
            <a:pPr marL="342900" lvl="0" indent="-342900"/>
            <a:endParaRPr lang="hr-HR" sz="2400" b="1" dirty="0" smtClean="0">
              <a:solidFill>
                <a:schemeClr val="accent1">
                  <a:lumMod val="75000"/>
                </a:schemeClr>
              </a:solidFill>
            </a:endParaRPr>
          </a:p>
          <a:p>
            <a:r>
              <a:rPr lang="hr-HR" sz="2400" b="1" dirty="0" smtClean="0">
                <a:solidFill>
                  <a:schemeClr val="accent6">
                    <a:lumMod val="75000"/>
                  </a:schemeClr>
                </a:solidFill>
              </a:rPr>
              <a:t>POSTROJENJA ZA SPALJIVANJE OTPADA I POSTROJENJA ZA SUSPALJIVANJE OTPADA</a:t>
            </a:r>
          </a:p>
          <a:p>
            <a:endParaRPr lang="hr-HR" sz="2400" b="1" dirty="0">
              <a:solidFill>
                <a:schemeClr val="accent1">
                  <a:lumMod val="75000"/>
                </a:schemeClr>
              </a:solidFill>
            </a:endParaRPr>
          </a:p>
        </p:txBody>
      </p:sp>
      <p:pic>
        <p:nvPicPr>
          <p:cNvPr id="10" name="Picture 9" descr="Image result for spalionica otpada u beču"/>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3928" y="4162425"/>
            <a:ext cx="4023247" cy="2476149"/>
          </a:xfrm>
          <a:prstGeom prst="rect">
            <a:avLst/>
          </a:prstGeom>
          <a:noFill/>
          <a:ln>
            <a:noFill/>
          </a:ln>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1.6 ONEČIŠĆIVAČI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9" name="Picture 8" descr="Image result for promet"/>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5309" y="2466976"/>
            <a:ext cx="4095466" cy="3041884"/>
          </a:xfrm>
          <a:prstGeom prst="rect">
            <a:avLst/>
          </a:prstGeom>
          <a:noFill/>
          <a:ln>
            <a:noFill/>
          </a:ln>
        </p:spPr>
      </p:pic>
      <p:sp>
        <p:nvSpPr>
          <p:cNvPr id="10" name="TextBox 9"/>
          <p:cNvSpPr txBox="1"/>
          <p:nvPr/>
        </p:nvSpPr>
        <p:spPr>
          <a:xfrm>
            <a:off x="533400" y="1762125"/>
            <a:ext cx="5514975" cy="461665"/>
          </a:xfrm>
          <a:prstGeom prst="rect">
            <a:avLst/>
          </a:prstGeom>
          <a:noFill/>
        </p:spPr>
        <p:txBody>
          <a:bodyPr wrap="square" rtlCol="0">
            <a:spAutoFit/>
          </a:bodyPr>
          <a:lstStyle/>
          <a:p>
            <a:r>
              <a:rPr lang="hr-HR" sz="2400" b="1" dirty="0" smtClean="0">
                <a:solidFill>
                  <a:schemeClr val="accent6">
                    <a:lumMod val="75000"/>
                  </a:schemeClr>
                </a:solidFill>
              </a:rPr>
              <a:t>MOTORNA VOZILA</a:t>
            </a:r>
            <a:endParaRPr lang="hr-HR" sz="2400" b="1"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TEMA 1: Onečišćenje atmosfere</a:t>
            </a: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2225693" cy="263212"/>
            </a:xfrm>
            <a:prstGeom prst="rect">
              <a:avLst/>
            </a:prstGeom>
          </p:spPr>
          <p:txBody>
            <a:bodyPr wrap="none">
              <a:spAutoFit/>
            </a:bodyPr>
            <a:lstStyle/>
            <a:p>
              <a:r>
                <a:rPr lang="hr-HR" sz="1200">
                  <a:solidFill>
                    <a:srgbClr val="7F7F7F"/>
                  </a:solidFill>
                  <a:latin typeface="Arial" charset="0"/>
                </a:rPr>
                <a:t>I</a:t>
              </a:r>
              <a:r>
                <a:rPr lang="hr-HR" sz="1200">
                  <a:solidFill>
                    <a:srgbClr val="7F7F7F"/>
                  </a:solidFill>
                  <a:latin typeface="Arial Narrow" pitchFamily="34" charset="0"/>
                </a:rPr>
                <a:t>n</a:t>
              </a:r>
              <a:r>
                <a:rPr lang="en-US" sz="1200">
                  <a:solidFill>
                    <a:srgbClr val="7F7F7F"/>
                  </a:solidFill>
                  <a:latin typeface="Arial Narrow" pitchFamily="34" charset="0"/>
                </a:rPr>
                <a:t>stitut</a:t>
              </a:r>
              <a:r>
                <a:rPr lang="hr-HR" sz="1200">
                  <a:solidFill>
                    <a:srgbClr val="7F7F7F"/>
                  </a:solidFill>
                  <a:latin typeface="Arial Narrow" pitchFamily="34" charset="0"/>
                </a:rPr>
                <a:t> za energetiku i zaštitu okoliša</a:t>
              </a:r>
            </a:p>
          </p:txBody>
        </p:sp>
      </p:grpSp>
      <p:pic>
        <p:nvPicPr>
          <p:cNvPr id="15" name="Picture 8" descr="Znak_1024x7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p:cNvSpPr>
          <p:nvPr/>
        </p:nvSpPr>
        <p:spPr bwMode="auto">
          <a:xfrm>
            <a:off x="457200" y="53736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hr-HR" b="1" dirty="0">
              <a:solidFill>
                <a:srgbClr val="1F497D"/>
              </a:solidFill>
              <a:effectLst>
                <a:glow>
                  <a:srgbClr val="7F7F7F">
                    <a:alpha val="35000"/>
                  </a:srgbClr>
                </a:glow>
              </a:effectLst>
            </a:endParaRPr>
          </a:p>
        </p:txBody>
      </p:sp>
      <p:sp>
        <p:nvSpPr>
          <p:cNvPr id="17" name="Title 1"/>
          <p:cNvSpPr>
            <a:spLocks/>
          </p:cNvSpPr>
          <p:nvPr/>
        </p:nvSpPr>
        <p:spPr bwMode="auto">
          <a:xfrm>
            <a:off x="457200" y="4734719"/>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hr-HR" b="1" dirty="0">
                <a:solidFill>
                  <a:schemeClr val="tx1">
                    <a:lumMod val="65000"/>
                    <a:lumOff val="35000"/>
                  </a:schemeClr>
                </a:solidFill>
                <a:effectLst>
                  <a:glow>
                    <a:srgbClr val="7F7F7F">
                      <a:alpha val="20000"/>
                    </a:srgbClr>
                  </a:glow>
                </a:effectLst>
              </a:rPr>
              <a:t>Bojan Abramović dipl. ing. stroj.</a:t>
            </a:r>
          </a:p>
          <a:p>
            <a:pPr algn="ctr"/>
            <a:r>
              <a:rPr lang="hr-HR" b="1" dirty="0">
                <a:solidFill>
                  <a:schemeClr val="tx1">
                    <a:lumMod val="65000"/>
                    <a:lumOff val="35000"/>
                  </a:schemeClr>
                </a:solidFill>
                <a:effectLst>
                  <a:glow>
                    <a:srgbClr val="7F7F7F">
                      <a:alpha val="20000"/>
                    </a:srgbClr>
                  </a:glow>
                </a:effectLst>
              </a:rPr>
              <a:t>Predrag </a:t>
            </a:r>
            <a:r>
              <a:rPr lang="hr-HR" b="1" dirty="0" err="1">
                <a:solidFill>
                  <a:schemeClr val="tx1">
                    <a:lumMod val="65000"/>
                    <a:lumOff val="35000"/>
                  </a:schemeClr>
                </a:solidFill>
                <a:effectLst>
                  <a:glow>
                    <a:srgbClr val="7F7F7F">
                      <a:alpha val="20000"/>
                    </a:srgbClr>
                  </a:glow>
                </a:effectLst>
              </a:rPr>
              <a:t>Hercog</a:t>
            </a:r>
            <a:r>
              <a:rPr lang="hr-HR" b="1" dirty="0">
                <a:solidFill>
                  <a:schemeClr val="tx1">
                    <a:lumMod val="65000"/>
                    <a:lumOff val="35000"/>
                  </a:schemeClr>
                </a:solidFill>
                <a:effectLst>
                  <a:glow>
                    <a:srgbClr val="7F7F7F">
                      <a:alpha val="20000"/>
                    </a:srgbClr>
                  </a:glow>
                </a:effectLst>
              </a:rPr>
              <a:t>, dipl. inž. medicinske biokemije</a:t>
            </a:r>
          </a:p>
        </p:txBody>
      </p:sp>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Tree>
    <p:extLst>
      <p:ext uri="{BB962C8B-B14F-4D97-AF65-F5344CB8AC3E}">
        <p14:creationId xmlns:p14="http://schemas.microsoft.com/office/powerpoint/2010/main" val="4118193170"/>
      </p:ext>
    </p:extLst>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1.7 ONEČIŠĆUJUĆE TVARI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66725" y="1924050"/>
            <a:ext cx="8315325" cy="3785652"/>
          </a:xfrm>
          <a:prstGeom prst="rect">
            <a:avLst/>
          </a:prstGeom>
          <a:noFill/>
        </p:spPr>
        <p:txBody>
          <a:bodyPr wrap="square" rtlCol="0">
            <a:spAutoFit/>
          </a:bodyPr>
          <a:lstStyle/>
          <a:p>
            <a:r>
              <a:rPr lang="hr-HR" sz="2400" b="1" dirty="0" smtClean="0">
                <a:solidFill>
                  <a:schemeClr val="accent1">
                    <a:lumMod val="75000"/>
                  </a:schemeClr>
                </a:solidFill>
              </a:rPr>
              <a:t>Onečišćujuće tvari u atmosferi postoje u dvama osnovnim fizikalnim stanjima: </a:t>
            </a:r>
            <a:r>
              <a:rPr lang="hr-HR" sz="2400" b="1" dirty="0" smtClean="0">
                <a:solidFill>
                  <a:schemeClr val="accent6">
                    <a:lumMod val="75000"/>
                  </a:schemeClr>
                </a:solidFill>
              </a:rPr>
              <a:t>plinovito i kruto (čestice)</a:t>
            </a:r>
            <a:r>
              <a:rPr lang="hr-HR" sz="2400" b="1" dirty="0" smtClean="0">
                <a:solidFill>
                  <a:schemeClr val="accent1">
                    <a:lumMod val="75000"/>
                  </a:schemeClr>
                </a:solidFill>
              </a:rPr>
              <a:t>. U zraku su evidentirane 3000 kemijskih spojeva štetnih za zdravlje, ali za manje od njih 200 regulirane su emisije iz izvora. Najčešće korišteni standardi za utvrđivanje kakvoće zraka sljedeće su onečišćujuće tvari: </a:t>
            </a:r>
            <a:r>
              <a:rPr lang="hr-HR" sz="2400" b="1" dirty="0" smtClean="0">
                <a:solidFill>
                  <a:schemeClr val="accent6">
                    <a:lumMod val="75000"/>
                  </a:schemeClr>
                </a:solidFill>
              </a:rPr>
              <a:t>lebdeće čestice</a:t>
            </a:r>
            <a:r>
              <a:rPr lang="hr-HR" sz="2400" b="1" dirty="0" smtClean="0">
                <a:solidFill>
                  <a:schemeClr val="accent1">
                    <a:lumMod val="75000"/>
                  </a:schemeClr>
                </a:solidFill>
              </a:rPr>
              <a:t>, </a:t>
            </a:r>
            <a:r>
              <a:rPr lang="hr-HR" sz="2400" b="1" dirty="0" smtClean="0">
                <a:solidFill>
                  <a:schemeClr val="accent6">
                    <a:lumMod val="75000"/>
                  </a:schemeClr>
                </a:solidFill>
              </a:rPr>
              <a:t>dušikovi oksidi (NOx)</a:t>
            </a:r>
            <a:r>
              <a:rPr lang="hr-HR" sz="2400" b="1" dirty="0" smtClean="0">
                <a:solidFill>
                  <a:schemeClr val="accent1">
                    <a:lumMod val="75000"/>
                  </a:schemeClr>
                </a:solidFill>
              </a:rPr>
              <a:t>, </a:t>
            </a:r>
            <a:r>
              <a:rPr lang="hr-HR" sz="2400" b="1" dirty="0" smtClean="0">
                <a:solidFill>
                  <a:schemeClr val="accent6">
                    <a:lumMod val="75000"/>
                  </a:schemeClr>
                </a:solidFill>
              </a:rPr>
              <a:t>ozon (O</a:t>
            </a:r>
            <a:r>
              <a:rPr lang="hr-HR" sz="2400" b="1" baseline="-25000" dirty="0" smtClean="0">
                <a:solidFill>
                  <a:schemeClr val="accent6">
                    <a:lumMod val="75000"/>
                  </a:schemeClr>
                </a:solidFill>
              </a:rPr>
              <a:t>3</a:t>
            </a:r>
            <a:r>
              <a:rPr lang="hr-HR" sz="2400" b="1" dirty="0" smtClean="0">
                <a:solidFill>
                  <a:schemeClr val="accent6">
                    <a:lumMod val="75000"/>
                  </a:schemeClr>
                </a:solidFill>
              </a:rPr>
              <a:t>)</a:t>
            </a:r>
            <a:r>
              <a:rPr lang="hr-HR" sz="2400" b="1" dirty="0" smtClean="0">
                <a:solidFill>
                  <a:schemeClr val="accent1">
                    <a:lumMod val="75000"/>
                  </a:schemeClr>
                </a:solidFill>
              </a:rPr>
              <a:t>, </a:t>
            </a:r>
            <a:r>
              <a:rPr lang="hr-HR" sz="2400" b="1" dirty="0" smtClean="0">
                <a:solidFill>
                  <a:schemeClr val="accent6">
                    <a:lumMod val="75000"/>
                  </a:schemeClr>
                </a:solidFill>
              </a:rPr>
              <a:t>benzen (C</a:t>
            </a:r>
            <a:r>
              <a:rPr lang="hr-HR" sz="2400" b="1" baseline="-25000" dirty="0" smtClean="0">
                <a:solidFill>
                  <a:schemeClr val="accent6">
                    <a:lumMod val="75000"/>
                  </a:schemeClr>
                </a:solidFill>
              </a:rPr>
              <a:t>6</a:t>
            </a:r>
            <a:r>
              <a:rPr lang="hr-HR" sz="2400" b="1" dirty="0" smtClean="0">
                <a:solidFill>
                  <a:schemeClr val="accent6">
                    <a:lumMod val="75000"/>
                  </a:schemeClr>
                </a:solidFill>
              </a:rPr>
              <a:t>H</a:t>
            </a:r>
            <a:r>
              <a:rPr lang="hr-HR" sz="2400" b="1" baseline="-25000" dirty="0" smtClean="0">
                <a:solidFill>
                  <a:schemeClr val="accent6">
                    <a:lumMod val="75000"/>
                  </a:schemeClr>
                </a:solidFill>
              </a:rPr>
              <a:t>6</a:t>
            </a:r>
            <a:r>
              <a:rPr lang="hr-HR" sz="2400" b="1" dirty="0" smtClean="0">
                <a:solidFill>
                  <a:schemeClr val="accent6">
                    <a:lumMod val="75000"/>
                  </a:schemeClr>
                </a:solidFill>
              </a:rPr>
              <a:t>) </a:t>
            </a:r>
            <a:r>
              <a:rPr lang="hr-HR" sz="2400" b="1" dirty="0" smtClean="0">
                <a:solidFill>
                  <a:schemeClr val="accent1">
                    <a:lumMod val="75000"/>
                  </a:schemeClr>
                </a:solidFill>
              </a:rPr>
              <a:t>i </a:t>
            </a:r>
            <a:r>
              <a:rPr lang="hr-HR" sz="2400" b="1" dirty="0" smtClean="0">
                <a:solidFill>
                  <a:schemeClr val="accent6">
                    <a:lumMod val="75000"/>
                  </a:schemeClr>
                </a:solidFill>
              </a:rPr>
              <a:t>sumporni dioksid (SO</a:t>
            </a:r>
            <a:r>
              <a:rPr lang="hr-HR" sz="2400" b="1" baseline="-25000" dirty="0" smtClean="0">
                <a:solidFill>
                  <a:schemeClr val="accent6">
                    <a:lumMod val="75000"/>
                  </a:schemeClr>
                </a:solidFill>
              </a:rPr>
              <a:t>2</a:t>
            </a:r>
            <a:r>
              <a:rPr lang="hr-HR" sz="2400" b="1" dirty="0" smtClean="0">
                <a:solidFill>
                  <a:schemeClr val="accent6">
                    <a:lumMod val="75000"/>
                  </a:schemeClr>
                </a:solidFill>
              </a:rPr>
              <a:t>)</a:t>
            </a:r>
            <a:r>
              <a:rPr lang="hr-HR" sz="2400" b="1" dirty="0" smtClean="0">
                <a:solidFill>
                  <a:schemeClr val="accent1">
                    <a:lumMod val="75000"/>
                  </a:schemeClr>
                </a:solidFill>
              </a:rPr>
              <a:t>, dok na kakvoću življenja mogu negativno utjecati plinovi neugodna mirisa poput sumporovodika (H</a:t>
            </a:r>
            <a:r>
              <a:rPr lang="hr-HR" sz="2400" b="1" baseline="-25000" dirty="0" smtClean="0">
                <a:solidFill>
                  <a:schemeClr val="accent1">
                    <a:lumMod val="75000"/>
                  </a:schemeClr>
                </a:solidFill>
              </a:rPr>
              <a:t>2</a:t>
            </a:r>
            <a:r>
              <a:rPr lang="hr-HR" sz="2400" b="1" dirty="0" smtClean="0">
                <a:solidFill>
                  <a:schemeClr val="accent1">
                    <a:lumMod val="75000"/>
                  </a:schemeClr>
                </a:solidFill>
              </a:rPr>
              <a:t>S) i drugih reducibilnih sumpornih spojeva.</a:t>
            </a:r>
          </a:p>
          <a:p>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1.7 ONEČIŠĆUJUĆE TVARI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276225" y="1762125"/>
            <a:ext cx="8220075" cy="1938992"/>
          </a:xfrm>
          <a:prstGeom prst="rect">
            <a:avLst/>
          </a:prstGeom>
          <a:noFill/>
        </p:spPr>
        <p:txBody>
          <a:bodyPr wrap="square" rtlCol="0">
            <a:spAutoFit/>
          </a:bodyPr>
          <a:lstStyle/>
          <a:p>
            <a:r>
              <a:rPr lang="hr-HR" sz="2400" b="1" dirty="0" smtClean="0">
                <a:solidFill>
                  <a:schemeClr val="accent1">
                    <a:lumMod val="75000"/>
                  </a:schemeClr>
                </a:solidFill>
              </a:rPr>
              <a:t>Primarne onečišćujuće tvari (sumporni dioksid - SO</a:t>
            </a:r>
            <a:r>
              <a:rPr lang="hr-HR" sz="2400" b="1" baseline="-25000" dirty="0" smtClean="0">
                <a:solidFill>
                  <a:schemeClr val="accent1">
                    <a:lumMod val="75000"/>
                  </a:schemeClr>
                </a:solidFill>
              </a:rPr>
              <a:t>2</a:t>
            </a:r>
            <a:r>
              <a:rPr lang="hr-HR" sz="2400" b="1" dirty="0" smtClean="0">
                <a:solidFill>
                  <a:schemeClr val="accent1">
                    <a:lumMod val="75000"/>
                  </a:schemeClr>
                </a:solidFill>
              </a:rPr>
              <a:t>, 5% od ukupno emitiranih dušikovih oksida - NO</a:t>
            </a:r>
            <a:r>
              <a:rPr lang="hr-HR" sz="2400" b="1" baseline="-25000" dirty="0" smtClean="0">
                <a:solidFill>
                  <a:schemeClr val="accent1">
                    <a:lumMod val="75000"/>
                  </a:schemeClr>
                </a:solidFill>
              </a:rPr>
              <a:t>x</a:t>
            </a:r>
            <a:r>
              <a:rPr lang="hr-HR" sz="2400" b="1" dirty="0" smtClean="0">
                <a:solidFill>
                  <a:schemeClr val="accent1">
                    <a:lumMod val="75000"/>
                  </a:schemeClr>
                </a:solidFill>
              </a:rPr>
              <a:t>, ugljični monoksid - CO, lako hlapivi organski spojevi – VOC, ugljikove i neugljikove lebdeće čestice) emitiraju se u atmosferu direktno iz izvora onečišćenja</a:t>
            </a:r>
            <a:endParaRPr lang="hr-HR" sz="2400" b="1" dirty="0">
              <a:solidFill>
                <a:schemeClr val="accent1">
                  <a:lumMod val="75000"/>
                </a:schemeClr>
              </a:solidFill>
            </a:endParaRPr>
          </a:p>
        </p:txBody>
      </p:sp>
      <p:sp>
        <p:nvSpPr>
          <p:cNvPr id="12" name="TextBox 11"/>
          <p:cNvSpPr txBox="1"/>
          <p:nvPr/>
        </p:nvSpPr>
        <p:spPr>
          <a:xfrm>
            <a:off x="733425" y="1323975"/>
            <a:ext cx="4010025" cy="461665"/>
          </a:xfrm>
          <a:prstGeom prst="rect">
            <a:avLst/>
          </a:prstGeom>
          <a:noFill/>
        </p:spPr>
        <p:txBody>
          <a:bodyPr wrap="square" rtlCol="0">
            <a:spAutoFit/>
          </a:bodyPr>
          <a:lstStyle/>
          <a:p>
            <a:r>
              <a:rPr lang="hr-HR" sz="2400" b="1" dirty="0" smtClean="0">
                <a:solidFill>
                  <a:schemeClr val="accent6">
                    <a:lumMod val="75000"/>
                  </a:schemeClr>
                </a:solidFill>
              </a:rPr>
              <a:t>Primarne onečišćujuće tvari</a:t>
            </a:r>
            <a:endParaRPr lang="hr-HR" sz="2400" dirty="0">
              <a:solidFill>
                <a:schemeClr val="accent6">
                  <a:lumMod val="75000"/>
                </a:schemeClr>
              </a:solidFill>
            </a:endParaRPr>
          </a:p>
        </p:txBody>
      </p:sp>
      <p:sp>
        <p:nvSpPr>
          <p:cNvPr id="13" name="TextBox 12"/>
          <p:cNvSpPr txBox="1"/>
          <p:nvPr/>
        </p:nvSpPr>
        <p:spPr>
          <a:xfrm>
            <a:off x="295275" y="4400550"/>
            <a:ext cx="8448675" cy="1938992"/>
          </a:xfrm>
          <a:prstGeom prst="rect">
            <a:avLst/>
          </a:prstGeom>
          <a:noFill/>
        </p:spPr>
        <p:txBody>
          <a:bodyPr wrap="square" rtlCol="0">
            <a:spAutoFit/>
          </a:bodyPr>
          <a:lstStyle/>
          <a:p>
            <a:r>
              <a:rPr lang="hr-HR" sz="2400" b="1" dirty="0" smtClean="0">
                <a:solidFill>
                  <a:schemeClr val="accent1">
                    <a:lumMod val="75000"/>
                  </a:schemeClr>
                </a:solidFill>
              </a:rPr>
              <a:t>Sekundarne onečišćujuće tvari stvaraju se kemijskim reakcijama u atmosferi iz primarnih onečišćujućih tvari.  Među njima vrlo je važan dušikov dioksid (NO</a:t>
            </a:r>
            <a:r>
              <a:rPr lang="hr-HR" sz="2400" b="1" baseline="-25000" dirty="0" smtClean="0">
                <a:solidFill>
                  <a:schemeClr val="accent1">
                    <a:lumMod val="75000"/>
                  </a:schemeClr>
                </a:solidFill>
              </a:rPr>
              <a:t>2</a:t>
            </a:r>
            <a:r>
              <a:rPr lang="hr-HR" sz="2400" b="1" dirty="0" smtClean="0">
                <a:solidFill>
                  <a:schemeClr val="accent1">
                    <a:lumMod val="75000"/>
                  </a:schemeClr>
                </a:solidFill>
              </a:rPr>
              <a:t>) koji je izuzetno štetan za ljudsko zdravlje, a njegova konverzija (pretvorba) u atmosferi povezana je s atmosferskim ozonom (O</a:t>
            </a:r>
            <a:r>
              <a:rPr lang="hr-HR" sz="2400" b="1" baseline="-25000" dirty="0" smtClean="0">
                <a:solidFill>
                  <a:schemeClr val="accent1">
                    <a:lumMod val="75000"/>
                  </a:schemeClr>
                </a:solidFill>
              </a:rPr>
              <a:t>3</a:t>
            </a:r>
            <a:r>
              <a:rPr lang="hr-HR" sz="2400" b="1" dirty="0" smtClean="0">
                <a:solidFill>
                  <a:schemeClr val="accent1">
                    <a:lumMod val="75000"/>
                  </a:schemeClr>
                </a:solidFill>
              </a:rPr>
              <a:t>).</a:t>
            </a:r>
            <a:endParaRPr lang="hr-HR" sz="2400" b="1" dirty="0">
              <a:solidFill>
                <a:schemeClr val="accent1">
                  <a:lumMod val="75000"/>
                </a:schemeClr>
              </a:solidFill>
            </a:endParaRPr>
          </a:p>
        </p:txBody>
      </p:sp>
      <p:sp>
        <p:nvSpPr>
          <p:cNvPr id="14" name="TextBox 13"/>
          <p:cNvSpPr txBox="1"/>
          <p:nvPr/>
        </p:nvSpPr>
        <p:spPr>
          <a:xfrm>
            <a:off x="866775" y="3781425"/>
            <a:ext cx="5019675" cy="461665"/>
          </a:xfrm>
          <a:prstGeom prst="rect">
            <a:avLst/>
          </a:prstGeom>
          <a:noFill/>
        </p:spPr>
        <p:txBody>
          <a:bodyPr wrap="square" rtlCol="0">
            <a:spAutoFit/>
          </a:bodyPr>
          <a:lstStyle/>
          <a:p>
            <a:r>
              <a:rPr lang="hr-HR" sz="2400" b="1" dirty="0" smtClean="0">
                <a:solidFill>
                  <a:schemeClr val="accent6">
                    <a:lumMod val="75000"/>
                  </a:schemeClr>
                </a:solidFill>
              </a:rPr>
              <a:t>Sekundarne onečišćujuće tvari</a:t>
            </a:r>
            <a:endParaRPr lang="hr-HR" sz="2400"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1.7 ONEČIŠĆUJUĆE TVARI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23528" y="1332781"/>
            <a:ext cx="8820472" cy="461665"/>
          </a:xfrm>
          <a:prstGeom prst="rect">
            <a:avLst/>
          </a:prstGeom>
          <a:noFill/>
        </p:spPr>
        <p:txBody>
          <a:bodyPr wrap="square" rtlCol="0">
            <a:spAutoFit/>
          </a:bodyPr>
          <a:lstStyle/>
          <a:p>
            <a:r>
              <a:rPr lang="hr-HR" sz="2400" b="1" dirty="0">
                <a:solidFill>
                  <a:schemeClr val="accent6">
                    <a:lumMod val="75000"/>
                  </a:schemeClr>
                </a:solidFill>
              </a:rPr>
              <a:t>Sekundarne onečišćujuće </a:t>
            </a:r>
            <a:r>
              <a:rPr lang="hr-HR" sz="2400" b="1" dirty="0" smtClean="0">
                <a:solidFill>
                  <a:schemeClr val="accent6">
                    <a:lumMod val="75000"/>
                  </a:schemeClr>
                </a:solidFill>
              </a:rPr>
              <a:t>tvari (nastavak)</a:t>
            </a:r>
            <a:endParaRPr lang="hr-HR" sz="2400" b="1" dirty="0">
              <a:solidFill>
                <a:schemeClr val="accent6">
                  <a:lumMod val="75000"/>
                </a:schemeClr>
              </a:solidFill>
            </a:endParaRPr>
          </a:p>
        </p:txBody>
      </p:sp>
      <p:sp>
        <p:nvSpPr>
          <p:cNvPr id="12" name="TextBox 11"/>
          <p:cNvSpPr txBox="1"/>
          <p:nvPr/>
        </p:nvSpPr>
        <p:spPr>
          <a:xfrm>
            <a:off x="132631" y="2159521"/>
            <a:ext cx="1872208" cy="461665"/>
          </a:xfrm>
          <a:prstGeom prst="rect">
            <a:avLst/>
          </a:prstGeom>
          <a:noFill/>
        </p:spPr>
        <p:txBody>
          <a:bodyPr wrap="square" rtlCol="0">
            <a:spAutoFit/>
          </a:bodyPr>
          <a:lstStyle/>
          <a:p>
            <a:pPr algn="ctr"/>
            <a:r>
              <a:rPr lang="hr-HR" sz="2400" b="1" dirty="0">
                <a:solidFill>
                  <a:schemeClr val="accent6">
                    <a:lumMod val="75000"/>
                  </a:schemeClr>
                </a:solidFill>
              </a:rPr>
              <a:t>Primjer 1</a:t>
            </a:r>
            <a:r>
              <a:rPr lang="hr-HR" sz="2400" b="1" dirty="0" smtClean="0">
                <a:solidFill>
                  <a:schemeClr val="accent6">
                    <a:lumMod val="75000"/>
                  </a:schemeClr>
                </a:solidFill>
              </a:rPr>
              <a:t>.</a:t>
            </a:r>
            <a:endParaRPr lang="hr-HR" sz="2400" b="1" dirty="0">
              <a:solidFill>
                <a:schemeClr val="accent6">
                  <a:lumMod val="75000"/>
                </a:schemeClr>
              </a:solidFill>
            </a:endParaRPr>
          </a:p>
        </p:txBody>
      </p:sp>
      <p:sp>
        <p:nvSpPr>
          <p:cNvPr id="13" name="Folded Corner 12"/>
          <p:cNvSpPr/>
          <p:nvPr/>
        </p:nvSpPr>
        <p:spPr>
          <a:xfrm>
            <a:off x="2064271" y="2121421"/>
            <a:ext cx="5256584" cy="1656184"/>
          </a:xfrm>
          <a:prstGeom prst="foldedCorner">
            <a:avLst/>
          </a:prstGeom>
          <a:solidFill>
            <a:schemeClr val="accent6">
              <a:lumMod val="60000"/>
              <a:lumOff val="40000"/>
            </a:schemeClr>
          </a:solidFill>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accent1">
                  <a:lumMod val="75000"/>
                </a:schemeClr>
              </a:solidFill>
            </a:endParaRPr>
          </a:p>
        </p:txBody>
      </p:sp>
      <p:sp>
        <p:nvSpPr>
          <p:cNvPr id="14" name="TextBox 13"/>
          <p:cNvSpPr txBox="1"/>
          <p:nvPr/>
        </p:nvSpPr>
        <p:spPr>
          <a:xfrm>
            <a:off x="2188915" y="2238375"/>
            <a:ext cx="5040560" cy="1219007"/>
          </a:xfrm>
          <a:prstGeom prst="rect">
            <a:avLst/>
          </a:prstGeom>
          <a:noFill/>
        </p:spPr>
        <p:txBody>
          <a:bodyPr wrap="square" rtlCol="0">
            <a:spAutoFit/>
          </a:bodyPr>
          <a:lstStyle/>
          <a:p>
            <a:r>
              <a:rPr lang="hr-HR" sz="2400" b="1" dirty="0">
                <a:solidFill>
                  <a:schemeClr val="accent1">
                    <a:lumMod val="75000"/>
                  </a:schemeClr>
                </a:solidFill>
              </a:rPr>
              <a:t>NO + O</a:t>
            </a:r>
            <a:r>
              <a:rPr lang="hr-HR" sz="2400" b="1" baseline="-25000" dirty="0">
                <a:solidFill>
                  <a:schemeClr val="accent1">
                    <a:lumMod val="75000"/>
                  </a:schemeClr>
                </a:solidFill>
              </a:rPr>
              <a:t>3</a:t>
            </a:r>
            <a:r>
              <a:rPr lang="hr-HR" sz="2400" b="1" dirty="0">
                <a:solidFill>
                  <a:schemeClr val="accent1">
                    <a:lumMod val="75000"/>
                  </a:schemeClr>
                </a:solidFill>
              </a:rPr>
              <a:t> </a:t>
            </a:r>
            <a:r>
              <a:rPr lang="hr-HR" sz="2400" b="1" dirty="0">
                <a:solidFill>
                  <a:schemeClr val="accent1">
                    <a:lumMod val="75000"/>
                  </a:schemeClr>
                </a:solidFill>
                <a:sym typeface="Wingdings 3"/>
              </a:rPr>
              <a:t></a:t>
            </a:r>
            <a:r>
              <a:rPr lang="hr-HR" sz="2400" b="1" dirty="0">
                <a:solidFill>
                  <a:schemeClr val="accent1">
                    <a:lumMod val="75000"/>
                  </a:schemeClr>
                </a:solidFill>
                <a:sym typeface="Wingdings"/>
              </a:rPr>
              <a:t> NO</a:t>
            </a:r>
            <a:r>
              <a:rPr lang="hr-HR" sz="2400" b="1" baseline="-25000" dirty="0">
                <a:solidFill>
                  <a:schemeClr val="accent1">
                    <a:lumMod val="75000"/>
                  </a:schemeClr>
                </a:solidFill>
                <a:sym typeface="Wingdings"/>
              </a:rPr>
              <a:t>2</a:t>
            </a:r>
            <a:r>
              <a:rPr lang="hr-HR" sz="2400" b="1" dirty="0">
                <a:solidFill>
                  <a:schemeClr val="accent1">
                    <a:lumMod val="75000"/>
                  </a:schemeClr>
                </a:solidFill>
                <a:sym typeface="Wingdings"/>
              </a:rPr>
              <a:t> + O</a:t>
            </a:r>
            <a:r>
              <a:rPr lang="hr-HR" sz="2400" b="1" baseline="-25000" dirty="0">
                <a:solidFill>
                  <a:schemeClr val="accent1">
                    <a:lumMod val="75000"/>
                  </a:schemeClr>
                </a:solidFill>
                <a:sym typeface="Wingdings"/>
              </a:rPr>
              <a:t>2</a:t>
            </a:r>
          </a:p>
          <a:p>
            <a:r>
              <a:rPr lang="hr-HR" sz="2400" b="1" dirty="0">
                <a:solidFill>
                  <a:schemeClr val="accent1">
                    <a:lumMod val="75000"/>
                  </a:schemeClr>
                </a:solidFill>
                <a:sym typeface="Wingdings"/>
              </a:rPr>
              <a:t>NO</a:t>
            </a:r>
            <a:r>
              <a:rPr lang="hr-HR" sz="2400" b="1" baseline="-25000" dirty="0">
                <a:solidFill>
                  <a:schemeClr val="accent1">
                    <a:lumMod val="75000"/>
                  </a:schemeClr>
                </a:solidFill>
                <a:sym typeface="Wingdings"/>
              </a:rPr>
              <a:t>2</a:t>
            </a:r>
            <a:r>
              <a:rPr lang="hr-HR" sz="2400" b="1" dirty="0">
                <a:solidFill>
                  <a:schemeClr val="accent1">
                    <a:lumMod val="75000"/>
                  </a:schemeClr>
                </a:solidFill>
                <a:sym typeface="Wingdings"/>
              </a:rPr>
              <a:t> + Sunčevo svjetlo </a:t>
            </a:r>
            <a:r>
              <a:rPr lang="hr-HR" sz="2400" b="1" dirty="0">
                <a:solidFill>
                  <a:schemeClr val="accent1">
                    <a:lumMod val="75000"/>
                  </a:schemeClr>
                </a:solidFill>
                <a:sym typeface="Wingdings 3"/>
              </a:rPr>
              <a:t>NO + O</a:t>
            </a:r>
          </a:p>
          <a:p>
            <a:r>
              <a:rPr lang="hr-HR" sz="2400" b="1" dirty="0">
                <a:solidFill>
                  <a:schemeClr val="accent1">
                    <a:lumMod val="75000"/>
                  </a:schemeClr>
                </a:solidFill>
                <a:sym typeface="Wingdings 3"/>
              </a:rPr>
              <a:t>O + O</a:t>
            </a:r>
            <a:r>
              <a:rPr lang="hr-HR" sz="2400" b="1" baseline="-25000" dirty="0">
                <a:solidFill>
                  <a:schemeClr val="accent1">
                    <a:lumMod val="75000"/>
                  </a:schemeClr>
                </a:solidFill>
                <a:sym typeface="Wingdings 3"/>
              </a:rPr>
              <a:t>2</a:t>
            </a:r>
            <a:r>
              <a:rPr lang="hr-HR" sz="2400" b="1" dirty="0">
                <a:solidFill>
                  <a:schemeClr val="accent1">
                    <a:lumMod val="75000"/>
                  </a:schemeClr>
                </a:solidFill>
                <a:sym typeface="Wingdings 3"/>
              </a:rPr>
              <a:t>  O</a:t>
            </a:r>
            <a:r>
              <a:rPr lang="hr-HR" sz="2400" b="1" baseline="-25000" dirty="0">
                <a:solidFill>
                  <a:schemeClr val="accent1">
                    <a:lumMod val="75000"/>
                  </a:schemeClr>
                </a:solidFill>
                <a:sym typeface="Wingdings 3"/>
              </a:rPr>
              <a:t>3</a:t>
            </a:r>
            <a:r>
              <a:rPr lang="hr-HR" sz="2400" b="1" dirty="0">
                <a:solidFill>
                  <a:schemeClr val="accent1">
                    <a:lumMod val="75000"/>
                  </a:schemeClr>
                </a:solidFill>
                <a:sym typeface="Wingdings"/>
              </a:rPr>
              <a:t> </a:t>
            </a:r>
            <a:endParaRPr lang="hr-HR" sz="2400" b="1" dirty="0">
              <a:solidFill>
                <a:schemeClr val="accent1">
                  <a:lumMod val="75000"/>
                </a:schemeClr>
              </a:solidFill>
            </a:endParaRPr>
          </a:p>
        </p:txBody>
      </p:sp>
      <p:sp>
        <p:nvSpPr>
          <p:cNvPr id="15" name="TextBox 14"/>
          <p:cNvSpPr txBox="1"/>
          <p:nvPr/>
        </p:nvSpPr>
        <p:spPr>
          <a:xfrm>
            <a:off x="2102371" y="4088879"/>
            <a:ext cx="5256584" cy="1323439"/>
          </a:xfrm>
          <a:prstGeom prst="rect">
            <a:avLst/>
          </a:prstGeom>
          <a:noFill/>
        </p:spPr>
        <p:txBody>
          <a:bodyPr wrap="square" rtlCol="0">
            <a:spAutoFit/>
          </a:bodyPr>
          <a:lstStyle/>
          <a:p>
            <a:r>
              <a:rPr lang="hr-HR" sz="2000" b="1" dirty="0">
                <a:solidFill>
                  <a:schemeClr val="accent1">
                    <a:lumMod val="75000"/>
                  </a:schemeClr>
                </a:solidFill>
              </a:rPr>
              <a:t>Zaključak:</a:t>
            </a:r>
          </a:p>
          <a:p>
            <a:r>
              <a:rPr lang="hr-HR" sz="2000" b="1" dirty="0">
                <a:solidFill>
                  <a:schemeClr val="accent1">
                    <a:lumMod val="75000"/>
                  </a:schemeClr>
                </a:solidFill>
              </a:rPr>
              <a:t>Ako se želi smanjiti koncentracija NO</a:t>
            </a:r>
            <a:r>
              <a:rPr lang="hr-HR" sz="2000" b="1" baseline="-25000" dirty="0">
                <a:solidFill>
                  <a:schemeClr val="accent1">
                    <a:lumMod val="75000"/>
                  </a:schemeClr>
                </a:solidFill>
              </a:rPr>
              <a:t>2</a:t>
            </a:r>
            <a:r>
              <a:rPr lang="hr-HR" sz="2000" b="1" dirty="0">
                <a:solidFill>
                  <a:schemeClr val="accent1">
                    <a:lumMod val="75000"/>
                  </a:schemeClr>
                </a:solidFill>
              </a:rPr>
              <a:t> u zraku, potrebna je vrlo velika redukcija emisija NO u atmosferu. </a:t>
            </a: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3000"/>
                                  </p:stCondLst>
                                  <p:iterate type="lt">
                                    <p:tmPct val="50000"/>
                                  </p:iterate>
                                  <p:childTnLst>
                                    <p:set>
                                      <p:cBhvr>
                                        <p:cTn id="6" dur="1" fill="hold">
                                          <p:stCondLst>
                                            <p:cond delay="0"/>
                                          </p:stCondLst>
                                        </p:cTn>
                                        <p:tgtEl>
                                          <p:spTgt spid="15"/>
                                        </p:tgtEl>
                                        <p:attrNameLst>
                                          <p:attrName>style.visibility</p:attrName>
                                        </p:attrNameLst>
                                      </p:cBhvr>
                                      <p:to>
                                        <p:strVal val="visible"/>
                                      </p:to>
                                    </p:set>
                                    <p:anim calcmode="discrete" valueType="clr">
                                      <p:cBhvr override="childStyle">
                                        <p:cTn id="7"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
                                        </p:tgtEl>
                                        <p:attrNameLst>
                                          <p:attrName>fillcolor</p:attrName>
                                        </p:attrNameLst>
                                      </p:cBhvr>
                                      <p:tavLst>
                                        <p:tav tm="0">
                                          <p:val>
                                            <p:clrVal>
                                              <a:schemeClr val="accent2"/>
                                            </p:clrVal>
                                          </p:val>
                                        </p:tav>
                                        <p:tav tm="50000">
                                          <p:val>
                                            <p:clrVal>
                                              <a:schemeClr val="hlink"/>
                                            </p:clrVal>
                                          </p:val>
                                        </p:tav>
                                      </p:tavLst>
                                    </p:anim>
                                    <p:set>
                                      <p:cBhvr>
                                        <p:cTn id="9" dur="80"/>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1.7 ONEČIŠĆUJUĆE TVARI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228600" y="1380406"/>
            <a:ext cx="7077075" cy="461665"/>
          </a:xfrm>
          <a:prstGeom prst="rect">
            <a:avLst/>
          </a:prstGeom>
          <a:noFill/>
        </p:spPr>
        <p:txBody>
          <a:bodyPr wrap="square" rtlCol="0">
            <a:spAutoFit/>
          </a:bodyPr>
          <a:lstStyle/>
          <a:p>
            <a:r>
              <a:rPr lang="hr-HR" sz="2400" b="1" dirty="0">
                <a:solidFill>
                  <a:schemeClr val="accent6">
                    <a:lumMod val="75000"/>
                  </a:schemeClr>
                </a:solidFill>
              </a:rPr>
              <a:t>Sekundarne onečišćujuće </a:t>
            </a:r>
            <a:r>
              <a:rPr lang="hr-HR" sz="2400" b="1" dirty="0" smtClean="0">
                <a:solidFill>
                  <a:schemeClr val="accent6">
                    <a:lumMod val="75000"/>
                  </a:schemeClr>
                </a:solidFill>
              </a:rPr>
              <a:t>tvari (nastavak)</a:t>
            </a:r>
            <a:endParaRPr lang="hr-HR" sz="2400" b="1" dirty="0">
              <a:solidFill>
                <a:schemeClr val="accent6">
                  <a:lumMod val="75000"/>
                </a:schemeClr>
              </a:solidFill>
            </a:endParaRPr>
          </a:p>
        </p:txBody>
      </p:sp>
      <p:sp>
        <p:nvSpPr>
          <p:cNvPr id="10" name="TextBox 9"/>
          <p:cNvSpPr txBox="1"/>
          <p:nvPr/>
        </p:nvSpPr>
        <p:spPr>
          <a:xfrm>
            <a:off x="0" y="3768477"/>
            <a:ext cx="1872208" cy="461665"/>
          </a:xfrm>
          <a:prstGeom prst="rect">
            <a:avLst/>
          </a:prstGeom>
          <a:noFill/>
        </p:spPr>
        <p:txBody>
          <a:bodyPr wrap="square" rtlCol="0">
            <a:spAutoFit/>
          </a:bodyPr>
          <a:lstStyle/>
          <a:p>
            <a:pPr algn="r"/>
            <a:r>
              <a:rPr lang="hr-HR" sz="2400" b="1" dirty="0">
                <a:solidFill>
                  <a:schemeClr val="accent6">
                    <a:lumMod val="75000"/>
                  </a:schemeClr>
                </a:solidFill>
              </a:rPr>
              <a:t>Primjer 2</a:t>
            </a:r>
            <a:r>
              <a:rPr lang="hr-HR" sz="2400" b="1" dirty="0" smtClean="0">
                <a:solidFill>
                  <a:schemeClr val="accent6">
                    <a:lumMod val="75000"/>
                  </a:schemeClr>
                </a:solidFill>
              </a:rPr>
              <a:t>.</a:t>
            </a:r>
            <a:endParaRPr lang="hr-HR" sz="2400" b="1" dirty="0">
              <a:solidFill>
                <a:schemeClr val="accent6">
                  <a:lumMod val="75000"/>
                </a:schemeClr>
              </a:solidFill>
            </a:endParaRPr>
          </a:p>
        </p:txBody>
      </p:sp>
      <p:sp>
        <p:nvSpPr>
          <p:cNvPr id="12" name="Folded Corner 11"/>
          <p:cNvSpPr/>
          <p:nvPr/>
        </p:nvSpPr>
        <p:spPr>
          <a:xfrm>
            <a:off x="1954113" y="3762374"/>
            <a:ext cx="6120680" cy="876301"/>
          </a:xfrm>
          <a:prstGeom prst="foldedCorner">
            <a:avLst/>
          </a:prstGeom>
          <a:solidFill>
            <a:schemeClr val="accent6">
              <a:lumMod val="60000"/>
              <a:lumOff val="40000"/>
            </a:schemeClr>
          </a:solidFill>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accent1">
                  <a:lumMod val="75000"/>
                </a:schemeClr>
              </a:solidFill>
            </a:endParaRPr>
          </a:p>
        </p:txBody>
      </p:sp>
      <p:sp>
        <p:nvSpPr>
          <p:cNvPr id="13" name="TextBox 12"/>
          <p:cNvSpPr txBox="1"/>
          <p:nvPr/>
        </p:nvSpPr>
        <p:spPr>
          <a:xfrm>
            <a:off x="148208" y="2020094"/>
            <a:ext cx="8640960" cy="1569660"/>
          </a:xfrm>
          <a:prstGeom prst="rect">
            <a:avLst/>
          </a:prstGeom>
          <a:noFill/>
        </p:spPr>
        <p:txBody>
          <a:bodyPr wrap="square" rtlCol="0">
            <a:spAutoFit/>
          </a:bodyPr>
          <a:lstStyle/>
          <a:p>
            <a:r>
              <a:rPr lang="hr-HR" sz="2400" b="1" dirty="0">
                <a:solidFill>
                  <a:schemeClr val="accent1">
                    <a:lumMod val="75000"/>
                  </a:schemeClr>
                </a:solidFill>
              </a:rPr>
              <a:t>U situacijama kada dolazi do oksidiranja reaktivnih ugljikovodika u fotokemijskim reakcijama, stvaraju se visoko reaktivni peroksidni radikali koji u onečišćenoj atmosferi reagiraju s NO oksidirajući ga u NO</a:t>
            </a:r>
            <a:r>
              <a:rPr lang="hr-HR" sz="2400" b="1" baseline="-25000" dirty="0">
                <a:solidFill>
                  <a:schemeClr val="accent1">
                    <a:lumMod val="75000"/>
                  </a:schemeClr>
                </a:solidFill>
              </a:rPr>
              <a:t>2</a:t>
            </a:r>
          </a:p>
        </p:txBody>
      </p:sp>
      <p:sp>
        <p:nvSpPr>
          <p:cNvPr id="14" name="TextBox 13"/>
          <p:cNvSpPr txBox="1"/>
          <p:nvPr/>
        </p:nvSpPr>
        <p:spPr>
          <a:xfrm>
            <a:off x="2592288" y="3767708"/>
            <a:ext cx="6120680" cy="461665"/>
          </a:xfrm>
          <a:prstGeom prst="rect">
            <a:avLst/>
          </a:prstGeom>
          <a:noFill/>
        </p:spPr>
        <p:txBody>
          <a:bodyPr wrap="square" rtlCol="0">
            <a:spAutoFit/>
          </a:bodyPr>
          <a:lstStyle/>
          <a:p>
            <a:r>
              <a:rPr lang="hr-HR" sz="2400" b="1" dirty="0">
                <a:solidFill>
                  <a:schemeClr val="accent1">
                    <a:lumMod val="75000"/>
                  </a:schemeClr>
                </a:solidFill>
              </a:rPr>
              <a:t>NO + RO</a:t>
            </a:r>
            <a:r>
              <a:rPr lang="hr-HR" sz="2400" b="1" baseline="-25000" dirty="0">
                <a:solidFill>
                  <a:schemeClr val="accent1">
                    <a:lumMod val="75000"/>
                  </a:schemeClr>
                </a:solidFill>
              </a:rPr>
              <a:t>2</a:t>
            </a:r>
            <a:r>
              <a:rPr lang="hr-HR" sz="2400" b="1" dirty="0">
                <a:solidFill>
                  <a:schemeClr val="accent1">
                    <a:lumMod val="75000"/>
                  </a:schemeClr>
                </a:solidFill>
              </a:rPr>
              <a:t> (alkilni peroksid) </a:t>
            </a:r>
            <a:r>
              <a:rPr lang="hr-HR" sz="2400" b="1" dirty="0">
                <a:solidFill>
                  <a:schemeClr val="accent1">
                    <a:lumMod val="75000"/>
                  </a:schemeClr>
                </a:solidFill>
                <a:sym typeface="Wingdings 3"/>
              </a:rPr>
              <a:t> NO</a:t>
            </a:r>
            <a:r>
              <a:rPr lang="hr-HR" sz="2400" b="1" baseline="-25000" dirty="0">
                <a:solidFill>
                  <a:schemeClr val="accent1">
                    <a:lumMod val="75000"/>
                  </a:schemeClr>
                </a:solidFill>
                <a:sym typeface="Wingdings 3"/>
              </a:rPr>
              <a:t>2</a:t>
            </a:r>
            <a:r>
              <a:rPr lang="hr-HR" sz="2400" b="1" dirty="0">
                <a:solidFill>
                  <a:schemeClr val="accent1">
                    <a:lumMod val="75000"/>
                  </a:schemeClr>
                </a:solidFill>
                <a:sym typeface="Wingdings 3"/>
              </a:rPr>
              <a:t> + RO</a:t>
            </a:r>
            <a:r>
              <a:rPr lang="hr-HR" sz="2400" b="1" dirty="0">
                <a:solidFill>
                  <a:schemeClr val="accent1">
                    <a:lumMod val="75000"/>
                  </a:schemeClr>
                </a:solidFill>
              </a:rPr>
              <a:t> </a:t>
            </a:r>
          </a:p>
        </p:txBody>
      </p:sp>
      <p:sp>
        <p:nvSpPr>
          <p:cNvPr id="15" name="TextBox 14"/>
          <p:cNvSpPr txBox="1"/>
          <p:nvPr/>
        </p:nvSpPr>
        <p:spPr>
          <a:xfrm>
            <a:off x="2045171" y="4903068"/>
            <a:ext cx="5904656" cy="1323439"/>
          </a:xfrm>
          <a:prstGeom prst="rect">
            <a:avLst/>
          </a:prstGeom>
          <a:noFill/>
        </p:spPr>
        <p:txBody>
          <a:bodyPr wrap="square" rtlCol="0">
            <a:spAutoFit/>
          </a:bodyPr>
          <a:lstStyle/>
          <a:p>
            <a:r>
              <a:rPr lang="hr-HR" sz="2000" b="1" dirty="0">
                <a:solidFill>
                  <a:schemeClr val="accent1">
                    <a:lumMod val="75000"/>
                  </a:schemeClr>
                </a:solidFill>
              </a:rPr>
              <a:t>U ovoj reakciji RO</a:t>
            </a:r>
            <a:r>
              <a:rPr lang="hr-HR" sz="2000" b="1" baseline="-25000" dirty="0">
                <a:solidFill>
                  <a:schemeClr val="accent1">
                    <a:lumMod val="75000"/>
                  </a:schemeClr>
                </a:solidFill>
              </a:rPr>
              <a:t>2</a:t>
            </a:r>
            <a:r>
              <a:rPr lang="hr-HR" sz="2000" b="1" dirty="0">
                <a:solidFill>
                  <a:schemeClr val="accent1">
                    <a:lumMod val="75000"/>
                  </a:schemeClr>
                </a:solidFill>
              </a:rPr>
              <a:t> </a:t>
            </a:r>
            <a:r>
              <a:rPr lang="hr-HR" sz="2000" b="1" dirty="0" smtClean="0">
                <a:solidFill>
                  <a:schemeClr val="accent1">
                    <a:lumMod val="75000"/>
                  </a:schemeClr>
                </a:solidFill>
              </a:rPr>
              <a:t>konvertira </a:t>
            </a:r>
            <a:r>
              <a:rPr lang="hr-HR" sz="2000" b="1" dirty="0">
                <a:solidFill>
                  <a:schemeClr val="accent1">
                    <a:lumMod val="75000"/>
                  </a:schemeClr>
                </a:solidFill>
              </a:rPr>
              <a:t>NO u NO</a:t>
            </a:r>
            <a:r>
              <a:rPr lang="hr-HR" sz="2000" b="1" baseline="-25000" dirty="0">
                <a:solidFill>
                  <a:schemeClr val="accent1">
                    <a:lumMod val="75000"/>
                  </a:schemeClr>
                </a:solidFill>
              </a:rPr>
              <a:t>2 </a:t>
            </a:r>
            <a:r>
              <a:rPr lang="hr-HR" sz="2000" b="1" dirty="0">
                <a:solidFill>
                  <a:schemeClr val="accent1">
                    <a:lumMod val="75000"/>
                  </a:schemeClr>
                </a:solidFill>
              </a:rPr>
              <a:t>bez utroška molekula ozona. U jako onečišćenoj atmosferi u velikim gradovima koncentracije RO</a:t>
            </a:r>
            <a:r>
              <a:rPr lang="hr-HR" sz="2000" b="1" baseline="-25000" dirty="0">
                <a:solidFill>
                  <a:schemeClr val="accent1">
                    <a:lumMod val="75000"/>
                  </a:schemeClr>
                </a:solidFill>
              </a:rPr>
              <a:t>2</a:t>
            </a:r>
            <a:r>
              <a:rPr lang="hr-HR" sz="2000" b="1" dirty="0">
                <a:solidFill>
                  <a:schemeClr val="accent1">
                    <a:lumMod val="75000"/>
                  </a:schemeClr>
                </a:solidFill>
              </a:rPr>
              <a:t> su visoke  jer potječu iz antropogenih izvora.</a:t>
            </a: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3000"/>
                                  </p:stCondLst>
                                  <p:iterate type="lt">
                                    <p:tmPct val="50000"/>
                                  </p:iterate>
                                  <p:childTnLst>
                                    <p:set>
                                      <p:cBhvr>
                                        <p:cTn id="6" dur="1" fill="hold">
                                          <p:stCondLst>
                                            <p:cond delay="0"/>
                                          </p:stCondLst>
                                        </p:cTn>
                                        <p:tgtEl>
                                          <p:spTgt spid="15"/>
                                        </p:tgtEl>
                                        <p:attrNameLst>
                                          <p:attrName>style.visibility</p:attrName>
                                        </p:attrNameLst>
                                      </p:cBhvr>
                                      <p:to>
                                        <p:strVal val="visible"/>
                                      </p:to>
                                    </p:set>
                                    <p:anim calcmode="discrete" valueType="clr">
                                      <p:cBhvr override="childStyle">
                                        <p:cTn id="7"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
                                        </p:tgtEl>
                                        <p:attrNameLst>
                                          <p:attrName>fillcolor</p:attrName>
                                        </p:attrNameLst>
                                      </p:cBhvr>
                                      <p:tavLst>
                                        <p:tav tm="0">
                                          <p:val>
                                            <p:clrVal>
                                              <a:schemeClr val="accent2"/>
                                            </p:clrVal>
                                          </p:val>
                                        </p:tav>
                                        <p:tav tm="50000">
                                          <p:val>
                                            <p:clrVal>
                                              <a:schemeClr val="hlink"/>
                                            </p:clrVal>
                                          </p:val>
                                        </p:tav>
                                      </p:tavLst>
                                    </p:anim>
                                    <p:set>
                                      <p:cBhvr>
                                        <p:cTn id="9" dur="80"/>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1.7 ONEČIŠĆUJUĆE TVARI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68346" y="1428030"/>
            <a:ext cx="8623253" cy="461665"/>
          </a:xfrm>
          <a:prstGeom prst="rect">
            <a:avLst/>
          </a:prstGeom>
          <a:noFill/>
        </p:spPr>
        <p:txBody>
          <a:bodyPr wrap="square" rtlCol="0">
            <a:spAutoFit/>
          </a:bodyPr>
          <a:lstStyle/>
          <a:p>
            <a:r>
              <a:rPr lang="hr-HR" sz="2400" b="1" dirty="0">
                <a:solidFill>
                  <a:schemeClr val="accent6">
                    <a:lumMod val="75000"/>
                  </a:schemeClr>
                </a:solidFill>
              </a:rPr>
              <a:t>Sekundarne onečišćujuće </a:t>
            </a:r>
            <a:r>
              <a:rPr lang="hr-HR" sz="2400" b="1" dirty="0" smtClean="0">
                <a:solidFill>
                  <a:schemeClr val="accent6">
                    <a:lumMod val="75000"/>
                  </a:schemeClr>
                </a:solidFill>
              </a:rPr>
              <a:t>tvari (nastavak)</a:t>
            </a:r>
            <a:endParaRPr lang="hr-HR" sz="2400" b="1" dirty="0">
              <a:solidFill>
                <a:schemeClr val="accent6">
                  <a:lumMod val="75000"/>
                </a:schemeClr>
              </a:solidFill>
            </a:endParaRPr>
          </a:p>
        </p:txBody>
      </p:sp>
      <p:sp>
        <p:nvSpPr>
          <p:cNvPr id="10" name="TextBox 9"/>
          <p:cNvSpPr txBox="1"/>
          <p:nvPr/>
        </p:nvSpPr>
        <p:spPr>
          <a:xfrm>
            <a:off x="480745" y="2295178"/>
            <a:ext cx="8306959" cy="1569660"/>
          </a:xfrm>
          <a:prstGeom prst="rect">
            <a:avLst/>
          </a:prstGeom>
          <a:noFill/>
        </p:spPr>
        <p:txBody>
          <a:bodyPr wrap="square" rtlCol="0">
            <a:spAutoFit/>
          </a:bodyPr>
          <a:lstStyle/>
          <a:p>
            <a:r>
              <a:rPr lang="hr-HR" sz="2400" b="1" dirty="0">
                <a:solidFill>
                  <a:schemeClr val="accent1">
                    <a:lumMod val="75000"/>
                  </a:schemeClr>
                </a:solidFill>
              </a:rPr>
              <a:t>U odgovarajućim kemijskim i fizikalnim uvjetima u atmosferi nastaju sekundarne lebdeće čestice. U nekim djelovima Zemlje sekundarno stvorene čestice čine više od 50% ukupnih koncentracija čestica u zraku</a:t>
            </a:r>
            <a:r>
              <a:rPr lang="hr-HR" sz="2400" b="1" dirty="0" smtClean="0">
                <a:solidFill>
                  <a:schemeClr val="accent1">
                    <a:lumMod val="75000"/>
                  </a:schemeClr>
                </a:solidFill>
              </a:rPr>
              <a:t>.</a:t>
            </a:r>
            <a:endParaRPr lang="hr-HR" sz="2400" b="1" dirty="0">
              <a:solidFill>
                <a:schemeClr val="accent1">
                  <a:lumMod val="75000"/>
                </a:schemeClr>
              </a:solidFill>
            </a:endParaRPr>
          </a:p>
        </p:txBody>
      </p:sp>
      <p:sp>
        <p:nvSpPr>
          <p:cNvPr id="12" name="Oval 11"/>
          <p:cNvSpPr/>
          <p:nvPr/>
        </p:nvSpPr>
        <p:spPr>
          <a:xfrm>
            <a:off x="3743324" y="4725143"/>
            <a:ext cx="1548755" cy="1380381"/>
          </a:xfrm>
          <a:prstGeom prst="ellipse">
            <a:avLst/>
          </a:prstGeom>
          <a:solidFill>
            <a:schemeClr val="accent6">
              <a:lumMod val="20000"/>
              <a:lumOff val="80000"/>
            </a:schemeClr>
          </a:solidFill>
          <a:ln>
            <a:solidFill>
              <a:schemeClr val="accent6">
                <a:lumMod val="20000"/>
                <a:lumOff val="80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a:solidFill>
                  <a:schemeClr val="accent1">
                    <a:lumMod val="75000"/>
                  </a:schemeClr>
                </a:solidFill>
              </a:rPr>
              <a:t>SULFATNE</a:t>
            </a:r>
          </a:p>
        </p:txBody>
      </p:sp>
      <p:sp>
        <p:nvSpPr>
          <p:cNvPr id="13" name="Oval 12"/>
          <p:cNvSpPr/>
          <p:nvPr/>
        </p:nvSpPr>
        <p:spPr>
          <a:xfrm>
            <a:off x="6841278" y="4653135"/>
            <a:ext cx="1619153" cy="1358483"/>
          </a:xfrm>
          <a:prstGeom prst="ellipse">
            <a:avLst/>
          </a:prstGeom>
          <a:solidFill>
            <a:srgbClr val="92D050"/>
          </a:solidFill>
          <a:ln>
            <a:solidFill>
              <a:srgbClr val="92D050"/>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a:solidFill>
                  <a:schemeClr val="accent1">
                    <a:lumMod val="75000"/>
                  </a:schemeClr>
                </a:solidFill>
              </a:rPr>
              <a:t>ORGANSKI AEROSOL</a:t>
            </a:r>
          </a:p>
        </p:txBody>
      </p:sp>
      <p:sp>
        <p:nvSpPr>
          <p:cNvPr id="14" name="Oval 13"/>
          <p:cNvSpPr/>
          <p:nvPr/>
        </p:nvSpPr>
        <p:spPr>
          <a:xfrm>
            <a:off x="5327500" y="5373215"/>
            <a:ext cx="1548755" cy="1380381"/>
          </a:xfrm>
          <a:prstGeom prst="ellipse">
            <a:avLst/>
          </a:prstGeom>
          <a:solidFill>
            <a:schemeClr val="accent1">
              <a:lumMod val="60000"/>
              <a:lumOff val="4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1400" b="1" dirty="0">
                <a:solidFill>
                  <a:schemeClr val="accent1">
                    <a:lumMod val="75000"/>
                  </a:schemeClr>
                </a:solidFill>
              </a:rPr>
              <a:t>NITRATNE</a:t>
            </a:r>
          </a:p>
        </p:txBody>
      </p:sp>
      <p:sp>
        <p:nvSpPr>
          <p:cNvPr id="15" name="Oval 14"/>
          <p:cNvSpPr/>
          <p:nvPr/>
        </p:nvSpPr>
        <p:spPr>
          <a:xfrm>
            <a:off x="4703580" y="3645024"/>
            <a:ext cx="2604724" cy="1888942"/>
          </a:xfrm>
          <a:prstGeom prst="ellipse">
            <a:avLst/>
          </a:prstGeom>
          <a:solidFill>
            <a:srgbClr val="7030A0"/>
          </a:solidFill>
          <a:ln>
            <a:solidFill>
              <a:srgbClr val="7030A0"/>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b="1" dirty="0">
                <a:solidFill>
                  <a:schemeClr val="bg1"/>
                </a:solidFill>
              </a:rPr>
              <a:t>SEKUNDARNE LEBDEĆE ČESTICE</a:t>
            </a:r>
          </a:p>
        </p:txBody>
      </p:sp>
      <p:sp>
        <p:nvSpPr>
          <p:cNvPr id="16" name="TextBox 15"/>
          <p:cNvSpPr txBox="1"/>
          <p:nvPr/>
        </p:nvSpPr>
        <p:spPr>
          <a:xfrm>
            <a:off x="542925" y="4419600"/>
            <a:ext cx="3162300" cy="1569660"/>
          </a:xfrm>
          <a:prstGeom prst="rect">
            <a:avLst/>
          </a:prstGeom>
          <a:noFill/>
        </p:spPr>
        <p:txBody>
          <a:bodyPr wrap="square" rtlCol="0">
            <a:spAutoFit/>
          </a:bodyPr>
          <a:lstStyle/>
          <a:p>
            <a:r>
              <a:rPr lang="hr-HR" sz="2400" b="1" dirty="0" smtClean="0">
                <a:solidFill>
                  <a:schemeClr val="accent6">
                    <a:lumMod val="75000"/>
                  </a:schemeClr>
                </a:solidFill>
              </a:rPr>
              <a:t>Osnovne komponente sekundarno stvorenih lebdećih čestica </a:t>
            </a:r>
          </a:p>
          <a:p>
            <a:endParaRPr lang="hr-HR" sz="2400"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1.7 ONEČIŠĆUJUĆE TVARI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28625" y="2038350"/>
            <a:ext cx="8248650" cy="2677656"/>
          </a:xfrm>
          <a:prstGeom prst="rect">
            <a:avLst/>
          </a:prstGeom>
          <a:noFill/>
        </p:spPr>
        <p:txBody>
          <a:bodyPr wrap="square" rtlCol="0">
            <a:spAutoFit/>
          </a:bodyPr>
          <a:lstStyle/>
          <a:p>
            <a:pPr>
              <a:buClr>
                <a:srgbClr val="FF0000"/>
              </a:buClr>
              <a:buFont typeface="Wingdings" pitchFamily="2" charset="2"/>
              <a:buChar char="§"/>
            </a:pPr>
            <a:r>
              <a:rPr lang="hr-HR" sz="2400" b="1" dirty="0" smtClean="0">
                <a:solidFill>
                  <a:schemeClr val="accent1">
                    <a:lumMod val="75000"/>
                  </a:schemeClr>
                </a:solidFill>
              </a:rPr>
              <a:t> Prve su sulfatne koje se stvaraju u atmosferi oksidacijom iz sumpornog dioksida te sudjeluju u stvaranju sumpornog trioksida koji vrlo brzo reagira s vodom stvarajući sumpornu kiselinu. U područjima s malim emisijama amonijaka sumporna kiselina stvara najveći dio sulfata. U područjima s obilnim emisijama amonijaka, koji neutralizira sumpornu kiselinu, stvaraju se čestice amonijeva sulfata. </a:t>
            </a:r>
          </a:p>
        </p:txBody>
      </p:sp>
      <p:sp>
        <p:nvSpPr>
          <p:cNvPr id="10" name="TextBox 9"/>
          <p:cNvSpPr txBox="1"/>
          <p:nvPr/>
        </p:nvSpPr>
        <p:spPr>
          <a:xfrm>
            <a:off x="368346" y="1428030"/>
            <a:ext cx="8623253" cy="461665"/>
          </a:xfrm>
          <a:prstGeom prst="rect">
            <a:avLst/>
          </a:prstGeom>
          <a:noFill/>
        </p:spPr>
        <p:txBody>
          <a:bodyPr wrap="square" rtlCol="0">
            <a:spAutoFit/>
          </a:bodyPr>
          <a:lstStyle/>
          <a:p>
            <a:r>
              <a:rPr lang="hr-HR" sz="2400" b="1" dirty="0">
                <a:solidFill>
                  <a:schemeClr val="accent6">
                    <a:lumMod val="75000"/>
                  </a:schemeClr>
                </a:solidFill>
              </a:rPr>
              <a:t>Sekundarne onečišćujuće </a:t>
            </a:r>
            <a:r>
              <a:rPr lang="hr-HR" sz="2400" b="1" dirty="0" smtClean="0">
                <a:solidFill>
                  <a:schemeClr val="accent6">
                    <a:lumMod val="75000"/>
                  </a:schemeClr>
                </a:solidFill>
              </a:rPr>
              <a:t>tvari (nastavak)</a:t>
            </a:r>
            <a:endParaRPr lang="hr-HR" sz="2400" b="1"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04813" y="4267201"/>
            <a:ext cx="7064639" cy="1157288"/>
          </a:xfrm>
          <a:prstGeom prst="rect">
            <a:avLst/>
          </a:prstGeom>
          <a:noFill/>
          <a:ln w="9525">
            <a:noFill/>
            <a:miter lim="800000"/>
            <a:headEnd/>
            <a:tailEnd/>
          </a:ln>
        </p:spPr>
      </p:pic>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1.7 ONEČIŠĆUJUĆE TVARI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561975" y="1885950"/>
            <a:ext cx="8401050" cy="3416320"/>
          </a:xfrm>
          <a:prstGeom prst="rect">
            <a:avLst/>
          </a:prstGeom>
          <a:noFill/>
        </p:spPr>
        <p:txBody>
          <a:bodyPr wrap="square" rtlCol="0">
            <a:spAutoFit/>
          </a:bodyPr>
          <a:lstStyle/>
          <a:p>
            <a:pPr>
              <a:buClr>
                <a:srgbClr val="FF0000"/>
              </a:buClr>
              <a:buFont typeface="Wingdings" pitchFamily="2" charset="2"/>
              <a:buChar char="§"/>
            </a:pPr>
            <a:r>
              <a:rPr lang="hr-HR" sz="2400" b="1" dirty="0" smtClean="0">
                <a:solidFill>
                  <a:schemeClr val="accent1">
                    <a:lumMod val="75000"/>
                  </a:schemeClr>
                </a:solidFill>
              </a:rPr>
              <a:t> Dušikov oksid u reakciji s vodom u atmosferi stvara dušičnu kiselinu koja je prisutna u zraku u obliku pare. Dušična kiselina (HNO</a:t>
            </a:r>
            <a:r>
              <a:rPr lang="hr-HR" sz="2400" b="1" baseline="-25000" dirty="0" smtClean="0">
                <a:solidFill>
                  <a:schemeClr val="accent1">
                    <a:lumMod val="75000"/>
                  </a:schemeClr>
                </a:solidFill>
              </a:rPr>
              <a:t>3</a:t>
            </a:r>
            <a:r>
              <a:rPr lang="hr-HR" sz="2400" b="1" dirty="0" smtClean="0">
                <a:solidFill>
                  <a:schemeClr val="accent1">
                    <a:lumMod val="75000"/>
                  </a:schemeClr>
                </a:solidFill>
              </a:rPr>
              <a:t>) reagira ili s amonijakom (NH</a:t>
            </a:r>
            <a:r>
              <a:rPr lang="hr-HR" sz="2400" b="1" baseline="-25000" dirty="0" smtClean="0">
                <a:solidFill>
                  <a:schemeClr val="accent1">
                    <a:lumMod val="75000"/>
                  </a:schemeClr>
                </a:solidFill>
              </a:rPr>
              <a:t>3</a:t>
            </a:r>
            <a:r>
              <a:rPr lang="hr-HR" sz="2400" b="1" dirty="0" smtClean="0">
                <a:solidFill>
                  <a:schemeClr val="accent1">
                    <a:lumMod val="75000"/>
                  </a:schemeClr>
                </a:solidFill>
              </a:rPr>
              <a:t>) ili kalcijevim karbonatom (CaCO</a:t>
            </a:r>
            <a:r>
              <a:rPr lang="hr-HR" sz="2400" b="1" baseline="-25000" dirty="0" smtClean="0">
                <a:solidFill>
                  <a:schemeClr val="accent1">
                    <a:lumMod val="75000"/>
                  </a:schemeClr>
                </a:solidFill>
              </a:rPr>
              <a:t>3</a:t>
            </a:r>
            <a:r>
              <a:rPr lang="hr-HR" sz="2400" b="1" dirty="0" smtClean="0">
                <a:solidFill>
                  <a:schemeClr val="accent1">
                    <a:lumMod val="75000"/>
                  </a:schemeClr>
                </a:solidFill>
              </a:rPr>
              <a:t>) ili natrijevim kloridom (NaCl) stvarajući krute čestice nitrata. To je druga najčešća komponenta sekundarno stvorenih čestica. Ako stvara amonijev nitrat (NH</a:t>
            </a:r>
            <a:r>
              <a:rPr lang="hr-HR" sz="2400" b="1" baseline="-25000" dirty="0" smtClean="0">
                <a:solidFill>
                  <a:schemeClr val="accent1">
                    <a:lumMod val="75000"/>
                  </a:schemeClr>
                </a:solidFill>
              </a:rPr>
              <a:t>4</a:t>
            </a:r>
            <a:r>
              <a:rPr lang="hr-HR" sz="2400" b="1" dirty="0" smtClean="0">
                <a:solidFill>
                  <a:schemeClr val="accent1">
                    <a:lumMod val="75000"/>
                  </a:schemeClr>
                </a:solidFill>
              </a:rPr>
              <a:t>NO</a:t>
            </a:r>
            <a:r>
              <a:rPr lang="hr-HR" sz="2400" b="1" baseline="-25000" dirty="0" smtClean="0">
                <a:solidFill>
                  <a:schemeClr val="accent1">
                    <a:lumMod val="75000"/>
                  </a:schemeClr>
                </a:solidFill>
              </a:rPr>
              <a:t>3</a:t>
            </a:r>
            <a:r>
              <a:rPr lang="hr-HR" sz="2400" b="1" dirty="0" smtClean="0">
                <a:solidFill>
                  <a:schemeClr val="accent1">
                    <a:lumMod val="75000"/>
                  </a:schemeClr>
                </a:solidFill>
              </a:rPr>
              <a:t>), taj je proces reverzibilan.</a:t>
            </a:r>
          </a:p>
          <a:p>
            <a:pPr>
              <a:buClr>
                <a:srgbClr val="FF0000"/>
              </a:buClr>
              <a:buFont typeface="Wingdings" pitchFamily="2" charset="2"/>
              <a:buChar char="§"/>
            </a:pPr>
            <a:endParaRPr lang="hr-HR" sz="2400" b="1" dirty="0" smtClean="0">
              <a:solidFill>
                <a:schemeClr val="accent1">
                  <a:lumMod val="75000"/>
                </a:schemeClr>
              </a:solidFill>
            </a:endParaRPr>
          </a:p>
          <a:p>
            <a:endParaRPr lang="hr-HR" sz="2400" dirty="0"/>
          </a:p>
        </p:txBody>
      </p:sp>
      <p:sp>
        <p:nvSpPr>
          <p:cNvPr id="13" name="TextBox 12"/>
          <p:cNvSpPr txBox="1"/>
          <p:nvPr/>
        </p:nvSpPr>
        <p:spPr>
          <a:xfrm>
            <a:off x="552450" y="5288340"/>
            <a:ext cx="8039100" cy="1200329"/>
          </a:xfrm>
          <a:prstGeom prst="rect">
            <a:avLst/>
          </a:prstGeom>
          <a:noFill/>
        </p:spPr>
        <p:txBody>
          <a:bodyPr wrap="square" rtlCol="0">
            <a:spAutoFit/>
          </a:bodyPr>
          <a:lstStyle/>
          <a:p>
            <a:r>
              <a:rPr lang="hr-HR" sz="2400" b="1" dirty="0" smtClean="0">
                <a:solidFill>
                  <a:schemeClr val="accent1">
                    <a:lumMod val="75000"/>
                  </a:schemeClr>
                </a:solidFill>
              </a:rPr>
              <a:t>U uvjetima visoke temperature i male relativne vlažnosti amonijev nitrat može disocirati u dušičnu kiselinu i amonijak.</a:t>
            </a:r>
          </a:p>
          <a:p>
            <a:endParaRPr lang="hr-HR" sz="2400" b="1" dirty="0">
              <a:solidFill>
                <a:schemeClr val="accent1">
                  <a:lumMod val="75000"/>
                </a:schemeClr>
              </a:solidFill>
            </a:endParaRPr>
          </a:p>
        </p:txBody>
      </p:sp>
      <p:sp>
        <p:nvSpPr>
          <p:cNvPr id="14" name="TextBox 13"/>
          <p:cNvSpPr txBox="1"/>
          <p:nvPr/>
        </p:nvSpPr>
        <p:spPr>
          <a:xfrm>
            <a:off x="377871" y="1351830"/>
            <a:ext cx="8623253" cy="527897"/>
          </a:xfrm>
          <a:prstGeom prst="rect">
            <a:avLst/>
          </a:prstGeom>
          <a:noFill/>
        </p:spPr>
        <p:txBody>
          <a:bodyPr wrap="square" rtlCol="0">
            <a:spAutoFit/>
          </a:bodyPr>
          <a:lstStyle/>
          <a:p>
            <a:r>
              <a:rPr lang="hr-HR" sz="2800" b="1" dirty="0">
                <a:solidFill>
                  <a:schemeClr val="accent6">
                    <a:lumMod val="75000"/>
                  </a:schemeClr>
                </a:solidFill>
              </a:rPr>
              <a:t>Sekundarne onečišćujuće </a:t>
            </a:r>
            <a:r>
              <a:rPr lang="hr-HR" sz="2800" b="1" dirty="0" smtClean="0">
                <a:solidFill>
                  <a:schemeClr val="accent6">
                    <a:lumMod val="75000"/>
                  </a:schemeClr>
                </a:solidFill>
              </a:rPr>
              <a:t>tvari (nastavak)</a:t>
            </a:r>
            <a:endParaRPr lang="hr-HR" sz="2800" b="1"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1.7 ONEČIŠĆUJUĆE TVARI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3" name="TextBox 12"/>
          <p:cNvSpPr txBox="1"/>
          <p:nvPr/>
        </p:nvSpPr>
        <p:spPr>
          <a:xfrm>
            <a:off x="377871" y="1351830"/>
            <a:ext cx="8623253" cy="527897"/>
          </a:xfrm>
          <a:prstGeom prst="rect">
            <a:avLst/>
          </a:prstGeom>
          <a:noFill/>
        </p:spPr>
        <p:txBody>
          <a:bodyPr wrap="square" rtlCol="0">
            <a:spAutoFit/>
          </a:bodyPr>
          <a:lstStyle/>
          <a:p>
            <a:r>
              <a:rPr lang="hr-HR" sz="2800" b="1" dirty="0">
                <a:solidFill>
                  <a:schemeClr val="accent6">
                    <a:lumMod val="75000"/>
                  </a:schemeClr>
                </a:solidFill>
              </a:rPr>
              <a:t>Sekundarne onečišćujuće </a:t>
            </a:r>
            <a:r>
              <a:rPr lang="hr-HR" sz="2800" b="1" dirty="0" smtClean="0">
                <a:solidFill>
                  <a:schemeClr val="accent6">
                    <a:lumMod val="75000"/>
                  </a:schemeClr>
                </a:solidFill>
              </a:rPr>
              <a:t>tvari (nastavak)</a:t>
            </a:r>
            <a:endParaRPr lang="hr-HR" sz="2800" b="1" dirty="0">
              <a:solidFill>
                <a:schemeClr val="accent6">
                  <a:lumMod val="75000"/>
                </a:schemeClr>
              </a:solidFill>
            </a:endParaRPr>
          </a:p>
        </p:txBody>
      </p:sp>
      <p:sp>
        <p:nvSpPr>
          <p:cNvPr id="14" name="TextBox 13"/>
          <p:cNvSpPr txBox="1"/>
          <p:nvPr/>
        </p:nvSpPr>
        <p:spPr>
          <a:xfrm>
            <a:off x="457200" y="1847850"/>
            <a:ext cx="8343900" cy="4893647"/>
          </a:xfrm>
          <a:prstGeom prst="rect">
            <a:avLst/>
          </a:prstGeom>
          <a:noFill/>
        </p:spPr>
        <p:txBody>
          <a:bodyPr wrap="square" rtlCol="0">
            <a:spAutoFit/>
          </a:bodyPr>
          <a:lstStyle/>
          <a:p>
            <a:pPr>
              <a:buClr>
                <a:srgbClr val="FF0000"/>
              </a:buClr>
              <a:buFont typeface="Wingdings" pitchFamily="2" charset="2"/>
              <a:buChar char="§"/>
            </a:pPr>
            <a:r>
              <a:rPr lang="hr-HR" sz="2400" b="1" dirty="0" smtClean="0">
                <a:solidFill>
                  <a:schemeClr val="accent1">
                    <a:lumMod val="75000"/>
                  </a:schemeClr>
                </a:solidFill>
              </a:rPr>
              <a:t> Treći osnovni oblik sekundarnih lebdećih čestica jest sekundarni organski aerosol koji nastaje oksidacijom organskih tvari stvorenih u atmosferi u reakcijama s lako hlapivim organskim spojevima (VOC). Prirodni VOC kao što je alfa pinen koji emitira drveće jako je reaktivan i u šumskim područjima predstavlja važan izvor sekundarnog organskog aerosola. Antropogeni VOC-ovi u onečišćenim područjima također stvaraju sekundarni organski aerosol. Brzina stvaranja sekundarnih lebdećih čestica u atmosferi različita je, a ovisi o njihovoj vrsti i fizikalnim uvjetima u atmosferi. Stvaranje sekundarnog aerosola relativno je spor proces (24 sata ili više), dok se nitrati u atmosferi stvaraju mnogo brže.</a:t>
            </a:r>
          </a:p>
          <a:p>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HVALA NA PAŽNJI</a:t>
            </a: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2225693" cy="263212"/>
            </a:xfrm>
            <a:prstGeom prst="rect">
              <a:avLst/>
            </a:prstGeom>
          </p:spPr>
          <p:txBody>
            <a:bodyPr wrap="none">
              <a:spAutoFit/>
            </a:bodyPr>
            <a:lstStyle/>
            <a:p>
              <a:r>
                <a:rPr lang="hr-HR" sz="1200">
                  <a:solidFill>
                    <a:srgbClr val="7F7F7F"/>
                  </a:solidFill>
                  <a:latin typeface="Arial" charset="0"/>
                </a:rPr>
                <a:t>I</a:t>
              </a:r>
              <a:r>
                <a:rPr lang="hr-HR" sz="1200">
                  <a:solidFill>
                    <a:srgbClr val="7F7F7F"/>
                  </a:solidFill>
                  <a:latin typeface="Arial Narrow" pitchFamily="34" charset="0"/>
                </a:rPr>
                <a:t>n</a:t>
              </a:r>
              <a:r>
                <a:rPr lang="en-US" sz="1200">
                  <a:solidFill>
                    <a:srgbClr val="7F7F7F"/>
                  </a:solidFill>
                  <a:latin typeface="Arial Narrow" pitchFamily="34" charset="0"/>
                </a:rPr>
                <a:t>stitut</a:t>
              </a:r>
              <a:r>
                <a:rPr lang="hr-HR" sz="1200">
                  <a:solidFill>
                    <a:srgbClr val="7F7F7F"/>
                  </a:solidFill>
                  <a:latin typeface="Arial Narrow" pitchFamily="34" charset="0"/>
                </a:rPr>
                <a:t> za energetiku i zaštitu okoliša</a:t>
              </a:r>
            </a:p>
          </p:txBody>
        </p:sp>
      </p:grpSp>
      <p:pic>
        <p:nvPicPr>
          <p:cNvPr id="15" name="Picture 8" descr="Znak_1024x7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Tree>
    <p:extLst>
      <p:ext uri="{BB962C8B-B14F-4D97-AF65-F5344CB8AC3E}">
        <p14:creationId xmlns:p14="http://schemas.microsoft.com/office/powerpoint/2010/main" val="1609641600"/>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1.5 IZVORI I TIPOVI ONEČIŠĆENJA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7" name="TextBox 16"/>
          <p:cNvSpPr txBox="1"/>
          <p:nvPr/>
        </p:nvSpPr>
        <p:spPr>
          <a:xfrm>
            <a:off x="515169" y="1512928"/>
            <a:ext cx="8280920" cy="1815882"/>
          </a:xfrm>
          <a:prstGeom prst="rect">
            <a:avLst/>
          </a:prstGeom>
          <a:solidFill>
            <a:schemeClr val="accent6">
              <a:lumMod val="60000"/>
              <a:lumOff val="40000"/>
            </a:schemeClr>
          </a:solidFill>
          <a:ln w="19050">
            <a:noFill/>
          </a:ln>
          <a:effectLst>
            <a:innerShdw blurRad="63500" dist="50800" dir="18900000">
              <a:prstClr val="black">
                <a:alpha val="50000"/>
              </a:prstClr>
            </a:innerShdw>
          </a:effectLst>
          <a:scene3d>
            <a:camera prst="orthographicFront"/>
            <a:lightRig rig="threePt" dir="t"/>
          </a:scene3d>
          <a:sp3d>
            <a:bevelT w="165100" prst="coolSlant"/>
          </a:sp3d>
        </p:spPr>
        <p:txBody>
          <a:bodyPr wrap="square" rtlCol="0">
            <a:spAutoFit/>
          </a:bodyPr>
          <a:lstStyle/>
          <a:p>
            <a:r>
              <a:rPr lang="hr-HR" sz="2800" b="1" dirty="0">
                <a:ln>
                  <a:solidFill>
                    <a:schemeClr val="bg1"/>
                  </a:solidFill>
                </a:ln>
                <a:solidFill>
                  <a:schemeClr val="tx2">
                    <a:lumMod val="75000"/>
                  </a:schemeClr>
                </a:solidFill>
              </a:rPr>
              <a:t>Atmosfera se smatra onečišćenom ako je kakvoća zraka takva da može narušiti zdravlje, </a:t>
            </a:r>
            <a:r>
              <a:rPr lang="hr-HR" sz="2800" b="1" dirty="0" smtClean="0">
                <a:ln>
                  <a:solidFill>
                    <a:schemeClr val="bg1"/>
                  </a:solidFill>
                </a:ln>
                <a:solidFill>
                  <a:schemeClr val="tx2">
                    <a:lumMod val="75000"/>
                  </a:schemeClr>
                </a:solidFill>
              </a:rPr>
              <a:t>kvalitetu </a:t>
            </a:r>
            <a:r>
              <a:rPr lang="hr-HR" sz="2800" b="1" dirty="0">
                <a:ln>
                  <a:solidFill>
                    <a:schemeClr val="bg1"/>
                  </a:solidFill>
                </a:ln>
                <a:solidFill>
                  <a:schemeClr val="tx2">
                    <a:lumMod val="75000"/>
                  </a:schemeClr>
                </a:solidFill>
              </a:rPr>
              <a:t>življenja i/ili štetno utjecati na bilo koju sastavnicu okoliša. </a:t>
            </a:r>
          </a:p>
        </p:txBody>
      </p:sp>
      <p:sp>
        <p:nvSpPr>
          <p:cNvPr id="25" name="TextBox 24"/>
          <p:cNvSpPr txBox="1"/>
          <p:nvPr/>
        </p:nvSpPr>
        <p:spPr>
          <a:xfrm>
            <a:off x="476250" y="3457203"/>
            <a:ext cx="8238306" cy="1938992"/>
          </a:xfrm>
          <a:prstGeom prst="rect">
            <a:avLst/>
          </a:prstGeom>
          <a:noFill/>
        </p:spPr>
        <p:txBody>
          <a:bodyPr wrap="square" rtlCol="0">
            <a:spAutoFit/>
          </a:bodyPr>
          <a:lstStyle/>
          <a:p>
            <a:r>
              <a:rPr lang="hr-HR" sz="2400" b="1" dirty="0">
                <a:solidFill>
                  <a:schemeClr val="accent1">
                    <a:lumMod val="75000"/>
                  </a:schemeClr>
                </a:solidFill>
              </a:rPr>
              <a:t>Kakvoća zraka je kvalitativno-kvantitativna ocjena kemijskog sastava atmosfere s obzirom na </a:t>
            </a:r>
            <a:r>
              <a:rPr lang="hr-HR" sz="2400" b="1" dirty="0" smtClean="0">
                <a:solidFill>
                  <a:schemeClr val="accent1">
                    <a:lumMod val="75000"/>
                  </a:schemeClr>
                </a:solidFill>
              </a:rPr>
              <a:t> </a:t>
            </a:r>
            <a:r>
              <a:rPr lang="hr-HR" sz="2400" b="1" dirty="0">
                <a:solidFill>
                  <a:schemeClr val="accent1">
                    <a:lumMod val="75000"/>
                  </a:schemeClr>
                </a:solidFill>
              </a:rPr>
              <a:t>njezin utjecaj na okoliš i zdravlje ljudi te je globalno direktno povezana s emisijama onečišćujućih tvari u atmosferu koje se u nju mogu emitirati iz prirodnih izvora ili izravnim i neizravnim ljudskim djelovanjem.</a:t>
            </a: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1.5 IZVORI I TIPOVI ONEČIŠĆENJA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523875" y="1838325"/>
            <a:ext cx="8448675" cy="4893647"/>
          </a:xfrm>
          <a:prstGeom prst="rect">
            <a:avLst/>
          </a:prstGeom>
          <a:noFill/>
        </p:spPr>
        <p:txBody>
          <a:bodyPr wrap="square" rtlCol="0">
            <a:spAutoFit/>
          </a:bodyPr>
          <a:lstStyle/>
          <a:p>
            <a:r>
              <a:rPr lang="hr-HR" sz="2400" b="1" dirty="0" smtClean="0">
                <a:solidFill>
                  <a:schemeClr val="accent1">
                    <a:lumMod val="75000"/>
                  </a:schemeClr>
                </a:solidFill>
              </a:rPr>
              <a:t>Onečišćujuće tvari u zraku dijele se:</a:t>
            </a:r>
          </a:p>
          <a:p>
            <a:endParaRPr lang="hr-HR" sz="2400" b="1" dirty="0" smtClean="0">
              <a:solidFill>
                <a:schemeClr val="accent1">
                  <a:lumMod val="75000"/>
                </a:schemeClr>
              </a:solidFill>
            </a:endParaRPr>
          </a:p>
          <a:p>
            <a:pPr>
              <a:buFont typeface="Arial" pitchFamily="34" charset="0"/>
              <a:buChar char="•"/>
            </a:pPr>
            <a:r>
              <a:rPr lang="hr-HR" sz="2400" b="1" dirty="0" smtClean="0">
                <a:solidFill>
                  <a:schemeClr val="accent6">
                    <a:lumMod val="75000"/>
                  </a:schemeClr>
                </a:solidFill>
              </a:rPr>
              <a:t> prema načinu na koji nastaju</a:t>
            </a:r>
          </a:p>
          <a:p>
            <a:pPr>
              <a:buFont typeface="Arial" pitchFamily="34" charset="0"/>
              <a:buChar char="•"/>
            </a:pPr>
            <a:r>
              <a:rPr lang="hr-HR" sz="2400" b="1" dirty="0" smtClean="0">
                <a:solidFill>
                  <a:schemeClr val="accent6">
                    <a:lumMod val="75000"/>
                  </a:schemeClr>
                </a:solidFill>
              </a:rPr>
              <a:t> prema fizikalnom stanju</a:t>
            </a:r>
          </a:p>
          <a:p>
            <a:pPr>
              <a:buFont typeface="Arial" pitchFamily="34" charset="0"/>
              <a:buChar char="•"/>
            </a:pPr>
            <a:endParaRPr lang="hr-HR" sz="2400" b="1" dirty="0" smtClean="0">
              <a:solidFill>
                <a:schemeClr val="accent6">
                  <a:lumMod val="75000"/>
                </a:schemeClr>
              </a:solidFill>
            </a:endParaRPr>
          </a:p>
          <a:p>
            <a:r>
              <a:rPr lang="hr-HR" sz="2400" b="1" dirty="0" smtClean="0">
                <a:solidFill>
                  <a:schemeClr val="accent1">
                    <a:lumMod val="75000"/>
                  </a:schemeClr>
                </a:solidFill>
              </a:rPr>
              <a:t>Izvori onečišćenja dijele se:</a:t>
            </a:r>
          </a:p>
          <a:p>
            <a:endParaRPr lang="hr-HR" sz="2400" b="1" dirty="0" smtClean="0">
              <a:solidFill>
                <a:schemeClr val="accent1">
                  <a:lumMod val="75000"/>
                </a:schemeClr>
              </a:solidFill>
            </a:endParaRPr>
          </a:p>
          <a:p>
            <a:pPr>
              <a:buFont typeface="Arial" pitchFamily="34" charset="0"/>
              <a:buChar char="•"/>
            </a:pPr>
            <a:r>
              <a:rPr lang="hr-HR" sz="2400" b="1" dirty="0" smtClean="0">
                <a:solidFill>
                  <a:schemeClr val="accent6">
                    <a:lumMod val="75000"/>
                  </a:schemeClr>
                </a:solidFill>
              </a:rPr>
              <a:t> prema porijeklu</a:t>
            </a:r>
          </a:p>
          <a:p>
            <a:pPr>
              <a:buFont typeface="Arial" pitchFamily="34" charset="0"/>
              <a:buChar char="•"/>
            </a:pPr>
            <a:r>
              <a:rPr lang="hr-HR" sz="2400" b="1" dirty="0" smtClean="0">
                <a:solidFill>
                  <a:schemeClr val="accent6">
                    <a:lumMod val="75000"/>
                  </a:schemeClr>
                </a:solidFill>
              </a:rPr>
              <a:t> prema načinu ispuštanja u atmosferu </a:t>
            </a:r>
          </a:p>
          <a:p>
            <a:endParaRPr lang="hr-HR" sz="2400" b="1" dirty="0" smtClean="0">
              <a:solidFill>
                <a:schemeClr val="accent1">
                  <a:lumMod val="75000"/>
                </a:schemeClr>
              </a:solidFill>
            </a:endParaRPr>
          </a:p>
          <a:p>
            <a:r>
              <a:rPr lang="hr-HR" sz="2400" b="1" dirty="0" smtClean="0">
                <a:solidFill>
                  <a:schemeClr val="accent1">
                    <a:lumMod val="75000"/>
                  </a:schemeClr>
                </a:solidFill>
              </a:rPr>
              <a:t>  </a:t>
            </a:r>
          </a:p>
          <a:p>
            <a:pPr>
              <a:buFont typeface="Arial" pitchFamily="34" charset="0"/>
              <a:buChar char="•"/>
            </a:pPr>
            <a:endParaRPr lang="hr-HR" sz="2400" b="1" dirty="0" smtClean="0">
              <a:solidFill>
                <a:schemeClr val="accent6">
                  <a:lumMod val="75000"/>
                </a:schemeClr>
              </a:solidFill>
            </a:endParaRPr>
          </a:p>
          <a:p>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1.5 IZVORI I TIPOVI ONEČIŠĆENJA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6271617" y="3406527"/>
            <a:ext cx="2664296" cy="1670298"/>
          </a:xfrm>
          <a:prstGeom prst="rect">
            <a:avLst/>
          </a:prstGeom>
          <a:solidFill>
            <a:schemeClr val="accent6">
              <a:lumMod val="60000"/>
              <a:lumOff val="40000"/>
            </a:schemeClr>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a:solidFill>
                  <a:schemeClr val="tx1"/>
                </a:solidFill>
              </a:rPr>
              <a:t>SEKUNDARNE</a:t>
            </a:r>
          </a:p>
          <a:p>
            <a:r>
              <a:rPr lang="hr-HR" sz="2000" b="1" dirty="0">
                <a:solidFill>
                  <a:schemeClr val="tx2">
                    <a:lumMod val="75000"/>
                  </a:schemeClr>
                </a:solidFill>
              </a:rPr>
              <a:t>Stvaraju se u atmosferi kemijskim reakcijama iz primarnih onečišćujućih tvari</a:t>
            </a:r>
          </a:p>
        </p:txBody>
      </p:sp>
      <p:sp>
        <p:nvSpPr>
          <p:cNvPr id="10" name="TextBox 9"/>
          <p:cNvSpPr txBox="1"/>
          <p:nvPr/>
        </p:nvSpPr>
        <p:spPr>
          <a:xfrm>
            <a:off x="228278" y="1647106"/>
            <a:ext cx="8568952" cy="954107"/>
          </a:xfrm>
          <a:prstGeom prst="rect">
            <a:avLst/>
          </a:prstGeom>
          <a:noFill/>
        </p:spPr>
        <p:txBody>
          <a:bodyPr wrap="square" rtlCol="0">
            <a:spAutoFit/>
          </a:bodyPr>
          <a:lstStyle/>
          <a:p>
            <a:r>
              <a:rPr lang="hr-HR" sz="2800" b="1" dirty="0">
                <a:solidFill>
                  <a:schemeClr val="accent6">
                    <a:lumMod val="75000"/>
                  </a:schemeClr>
                </a:solidFill>
              </a:rPr>
              <a:t>Podjela onečišćujućih tvari u zraku prema načinu na koji nastaju  </a:t>
            </a:r>
          </a:p>
        </p:txBody>
      </p:sp>
      <p:sp>
        <p:nvSpPr>
          <p:cNvPr id="12" name="Rectangle 11"/>
          <p:cNvSpPr/>
          <p:nvPr/>
        </p:nvSpPr>
        <p:spPr>
          <a:xfrm>
            <a:off x="338386" y="3438525"/>
            <a:ext cx="2592288" cy="1495426"/>
          </a:xfrm>
          <a:prstGeom prst="rect">
            <a:avLst/>
          </a:prstGeom>
          <a:solidFill>
            <a:schemeClr val="accent6">
              <a:lumMod val="60000"/>
              <a:lumOff val="40000"/>
            </a:schemeClr>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a:solidFill>
                  <a:schemeClr val="tx1"/>
                </a:solidFill>
              </a:rPr>
              <a:t>PRIMARNE</a:t>
            </a:r>
          </a:p>
          <a:p>
            <a:r>
              <a:rPr lang="hr-HR" sz="2000" b="1" dirty="0">
                <a:solidFill>
                  <a:schemeClr val="tx2">
                    <a:lumMod val="75000"/>
                  </a:schemeClr>
                </a:solidFill>
              </a:rPr>
              <a:t>Emitiraju se u atmosferu direktno iz izvora onečišćenja</a:t>
            </a:r>
          </a:p>
        </p:txBody>
      </p:sp>
      <p:sp>
        <p:nvSpPr>
          <p:cNvPr id="13" name="Left-Right Arrow Callout 12"/>
          <p:cNvSpPr/>
          <p:nvPr/>
        </p:nvSpPr>
        <p:spPr>
          <a:xfrm>
            <a:off x="2849141" y="3749427"/>
            <a:ext cx="3456384" cy="1008112"/>
          </a:xfrm>
          <a:prstGeom prst="leftRightArrowCallout">
            <a:avLst>
              <a:gd name="adj1" fmla="val 25000"/>
              <a:gd name="adj2" fmla="val 25000"/>
              <a:gd name="adj3" fmla="val 25000"/>
              <a:gd name="adj4" fmla="val 64357"/>
            </a:avLst>
          </a:prstGeom>
          <a:solidFill>
            <a:schemeClr val="accent1">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a:solidFill>
                  <a:schemeClr val="bg1"/>
                </a:solidFill>
              </a:rPr>
              <a:t>ONEČIŠĆUJUĆE TVARI</a:t>
            </a: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1.5 IZVORI I TIPOVI ONEČIŠĆENJA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247328" y="1628056"/>
            <a:ext cx="8568952" cy="954107"/>
          </a:xfrm>
          <a:prstGeom prst="rect">
            <a:avLst/>
          </a:prstGeom>
          <a:noFill/>
        </p:spPr>
        <p:txBody>
          <a:bodyPr wrap="square" rtlCol="0">
            <a:spAutoFit/>
          </a:bodyPr>
          <a:lstStyle/>
          <a:p>
            <a:r>
              <a:rPr lang="hr-HR" sz="2800" b="1" dirty="0">
                <a:solidFill>
                  <a:schemeClr val="accent6">
                    <a:lumMod val="75000"/>
                  </a:schemeClr>
                </a:solidFill>
              </a:rPr>
              <a:t>Podjela onečišćujućih tvari u zraku prema fizikalnom stanju  </a:t>
            </a:r>
          </a:p>
        </p:txBody>
      </p:sp>
      <p:sp>
        <p:nvSpPr>
          <p:cNvPr id="10" name="Rectangle 9"/>
          <p:cNvSpPr/>
          <p:nvPr/>
        </p:nvSpPr>
        <p:spPr>
          <a:xfrm>
            <a:off x="1183432" y="3788296"/>
            <a:ext cx="1728192" cy="1008112"/>
          </a:xfrm>
          <a:prstGeom prst="rect">
            <a:avLst/>
          </a:prstGeom>
          <a:solidFill>
            <a:schemeClr val="accent6">
              <a:lumMod val="60000"/>
              <a:lumOff val="40000"/>
            </a:schemeClr>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a:solidFill>
                  <a:schemeClr val="tx1"/>
                </a:solidFill>
              </a:rPr>
              <a:t>PLINOVITE</a:t>
            </a:r>
          </a:p>
        </p:txBody>
      </p:sp>
      <p:sp>
        <p:nvSpPr>
          <p:cNvPr id="12" name="Rectangle 11"/>
          <p:cNvSpPr/>
          <p:nvPr/>
        </p:nvSpPr>
        <p:spPr>
          <a:xfrm>
            <a:off x="6151984" y="3860304"/>
            <a:ext cx="1728192" cy="1008112"/>
          </a:xfrm>
          <a:prstGeom prst="rect">
            <a:avLst/>
          </a:prstGeom>
          <a:solidFill>
            <a:schemeClr val="accent6">
              <a:lumMod val="60000"/>
              <a:lumOff val="40000"/>
            </a:schemeClr>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a:solidFill>
                  <a:schemeClr val="tx1"/>
                </a:solidFill>
              </a:rPr>
              <a:t>KRUTE</a:t>
            </a:r>
          </a:p>
        </p:txBody>
      </p:sp>
      <p:sp>
        <p:nvSpPr>
          <p:cNvPr id="13" name="Left-Right Arrow Callout 12"/>
          <p:cNvSpPr/>
          <p:nvPr/>
        </p:nvSpPr>
        <p:spPr>
          <a:xfrm>
            <a:off x="2839616" y="3788296"/>
            <a:ext cx="3456384" cy="1008112"/>
          </a:xfrm>
          <a:prstGeom prst="leftRightArrowCallout">
            <a:avLst>
              <a:gd name="adj1" fmla="val 25000"/>
              <a:gd name="adj2" fmla="val 25000"/>
              <a:gd name="adj3" fmla="val 25000"/>
              <a:gd name="adj4" fmla="val 64357"/>
            </a:avLst>
          </a:prstGeom>
          <a:solidFill>
            <a:schemeClr val="accent1">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a:solidFill>
                  <a:schemeClr val="bg1"/>
                </a:solidFill>
              </a:rPr>
              <a:t>ONEČIŠĆUJUĆE TVARI</a:t>
            </a: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1.5 IZVORI I TIPOVI ONEČIŠĆENJA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99728" y="1742356"/>
            <a:ext cx="8568952" cy="523220"/>
          </a:xfrm>
          <a:prstGeom prst="rect">
            <a:avLst/>
          </a:prstGeom>
          <a:noFill/>
        </p:spPr>
        <p:txBody>
          <a:bodyPr wrap="square" rtlCol="0">
            <a:spAutoFit/>
          </a:bodyPr>
          <a:lstStyle/>
          <a:p>
            <a:r>
              <a:rPr lang="hr-HR" sz="2800" b="1" dirty="0">
                <a:solidFill>
                  <a:schemeClr val="accent6">
                    <a:lumMod val="75000"/>
                  </a:schemeClr>
                </a:solidFill>
              </a:rPr>
              <a:t>Podjela izvora onečišćenja prema porijeklu</a:t>
            </a:r>
          </a:p>
        </p:txBody>
      </p:sp>
      <p:sp>
        <p:nvSpPr>
          <p:cNvPr id="10" name="Rectangle 9"/>
          <p:cNvSpPr/>
          <p:nvPr/>
        </p:nvSpPr>
        <p:spPr>
          <a:xfrm>
            <a:off x="928167" y="2981325"/>
            <a:ext cx="2016224" cy="1943100"/>
          </a:xfrm>
          <a:prstGeom prst="rect">
            <a:avLst/>
          </a:prstGeom>
          <a:solidFill>
            <a:schemeClr val="accent1">
              <a:lumMod val="75000"/>
            </a:schemeClr>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a:solidFill>
                  <a:schemeClr val="accent6">
                    <a:lumMod val="60000"/>
                    <a:lumOff val="40000"/>
                  </a:schemeClr>
                </a:solidFill>
                <a:effectLst>
                  <a:outerShdw blurRad="38100" dist="38100" dir="2700000" algn="tl">
                    <a:srgbClr val="000000">
                      <a:alpha val="43137"/>
                    </a:srgbClr>
                  </a:outerShdw>
                </a:effectLst>
              </a:rPr>
              <a:t>PRIRODNI</a:t>
            </a:r>
          </a:p>
          <a:p>
            <a:r>
              <a:rPr lang="hr-HR" sz="2000" b="1" dirty="0">
                <a:solidFill>
                  <a:schemeClr val="bg1"/>
                </a:solidFill>
                <a:effectLst>
                  <a:outerShdw blurRad="38100" dist="38100" dir="2700000" algn="tl">
                    <a:srgbClr val="000000">
                      <a:alpha val="43137"/>
                    </a:srgbClr>
                  </a:outerShdw>
                </a:effectLst>
              </a:rPr>
              <a:t>Vulkanske erupcije, šumski požari, pješćane oluje</a:t>
            </a:r>
          </a:p>
        </p:txBody>
      </p:sp>
      <p:sp>
        <p:nvSpPr>
          <p:cNvPr id="12" name="Rectangle 11"/>
          <p:cNvSpPr/>
          <p:nvPr/>
        </p:nvSpPr>
        <p:spPr>
          <a:xfrm>
            <a:off x="6294859" y="3714750"/>
            <a:ext cx="2088232" cy="1809750"/>
          </a:xfrm>
          <a:prstGeom prst="rect">
            <a:avLst/>
          </a:prstGeom>
          <a:solidFill>
            <a:schemeClr val="accent1">
              <a:lumMod val="75000"/>
            </a:schemeClr>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a:solidFill>
                  <a:schemeClr val="accent6">
                    <a:lumMod val="60000"/>
                    <a:lumOff val="40000"/>
                  </a:schemeClr>
                </a:solidFill>
                <a:effectLst>
                  <a:outerShdw blurRad="38100" dist="38100" dir="2700000" algn="tl">
                    <a:srgbClr val="000000">
                      <a:alpha val="43137"/>
                    </a:srgbClr>
                  </a:outerShdw>
                </a:effectLst>
              </a:rPr>
              <a:t>ANTROPOGENI</a:t>
            </a:r>
          </a:p>
          <a:p>
            <a:r>
              <a:rPr lang="hr-HR" sz="2000" b="1" dirty="0">
                <a:solidFill>
                  <a:schemeClr val="bg1"/>
                </a:solidFill>
                <a:effectLst>
                  <a:outerShdw blurRad="38100" dist="38100" dir="2700000" algn="tl">
                    <a:srgbClr val="000000">
                      <a:alpha val="43137"/>
                    </a:srgbClr>
                  </a:outerShdw>
                </a:effectLst>
              </a:rPr>
              <a:t>Tvornice,</a:t>
            </a:r>
          </a:p>
          <a:p>
            <a:r>
              <a:rPr lang="hr-HR" sz="2000" b="1" dirty="0">
                <a:solidFill>
                  <a:schemeClr val="bg1"/>
                </a:solidFill>
                <a:effectLst>
                  <a:outerShdw blurRad="38100" dist="38100" dir="2700000" algn="tl">
                    <a:srgbClr val="000000">
                      <a:alpha val="43137"/>
                    </a:srgbClr>
                  </a:outerShdw>
                </a:effectLst>
              </a:rPr>
              <a:t>ložišta, promet, odlaganje otpada</a:t>
            </a:r>
          </a:p>
        </p:txBody>
      </p:sp>
      <p:sp>
        <p:nvSpPr>
          <p:cNvPr id="13" name="Left-Right Arrow Callout 12"/>
          <p:cNvSpPr/>
          <p:nvPr/>
        </p:nvSpPr>
        <p:spPr>
          <a:xfrm>
            <a:off x="2872383" y="3958977"/>
            <a:ext cx="3456384" cy="1008112"/>
          </a:xfrm>
          <a:prstGeom prst="leftRightArrowCallout">
            <a:avLst>
              <a:gd name="adj1" fmla="val 25000"/>
              <a:gd name="adj2" fmla="val 25000"/>
              <a:gd name="adj3" fmla="val 25000"/>
              <a:gd name="adj4" fmla="val 64357"/>
            </a:avLst>
          </a:prstGeom>
          <a:solidFill>
            <a:schemeClr val="accent6">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a:solidFill>
                  <a:schemeClr val="tx1"/>
                </a:solidFill>
              </a:rPr>
              <a:t>IZVORI ONEČIŠĆENJA</a:t>
            </a: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1.5 IZVORI I TIPOVI ONEČIŠĆENJA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6" name="Rectangle 15"/>
          <p:cNvSpPr/>
          <p:nvPr/>
        </p:nvSpPr>
        <p:spPr>
          <a:xfrm>
            <a:off x="5271492" y="5350496"/>
            <a:ext cx="2232248" cy="1507504"/>
          </a:xfrm>
          <a:prstGeom prst="rect">
            <a:avLst/>
          </a:prstGeom>
          <a:solidFill>
            <a:schemeClr val="accent1">
              <a:lumMod val="75000"/>
            </a:schemeClr>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a:solidFill>
                  <a:schemeClr val="accent6">
                    <a:lumMod val="60000"/>
                    <a:lumOff val="40000"/>
                  </a:schemeClr>
                </a:solidFill>
              </a:rPr>
              <a:t>DIFUZNI</a:t>
            </a:r>
          </a:p>
          <a:p>
            <a:r>
              <a:rPr lang="hr-HR" sz="2000" b="1" dirty="0">
                <a:solidFill>
                  <a:schemeClr val="bg1"/>
                </a:solidFill>
                <a:effectLst>
                  <a:outerShdw blurRad="38100" dist="38100" dir="2700000" algn="tl">
                    <a:srgbClr val="000000">
                      <a:alpha val="43137"/>
                    </a:srgbClr>
                  </a:outerShdw>
                </a:effectLst>
              </a:rPr>
              <a:t>Onečišćujuće tvari NE emitiraju se kroz ispuste</a:t>
            </a:r>
          </a:p>
        </p:txBody>
      </p:sp>
      <p:sp>
        <p:nvSpPr>
          <p:cNvPr id="17" name="Rectangle 16"/>
          <p:cNvSpPr/>
          <p:nvPr/>
        </p:nvSpPr>
        <p:spPr>
          <a:xfrm>
            <a:off x="5271492" y="2038350"/>
            <a:ext cx="2304256" cy="1579290"/>
          </a:xfrm>
          <a:prstGeom prst="rect">
            <a:avLst/>
          </a:prstGeom>
          <a:solidFill>
            <a:schemeClr val="accent1">
              <a:lumMod val="75000"/>
            </a:schemeClr>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000" b="1" dirty="0">
              <a:solidFill>
                <a:schemeClr val="bg1"/>
              </a:solidFill>
            </a:endParaRPr>
          </a:p>
          <a:p>
            <a:pPr algn="ctr"/>
            <a:r>
              <a:rPr lang="hr-HR" sz="2000" b="1" dirty="0">
                <a:solidFill>
                  <a:schemeClr val="accent6">
                    <a:lumMod val="60000"/>
                    <a:lumOff val="40000"/>
                  </a:schemeClr>
                </a:solidFill>
              </a:rPr>
              <a:t>TOČKASTI</a:t>
            </a:r>
          </a:p>
          <a:p>
            <a:r>
              <a:rPr lang="hr-HR" sz="2000" b="1" dirty="0">
                <a:solidFill>
                  <a:schemeClr val="bg1"/>
                </a:solidFill>
                <a:effectLst>
                  <a:outerShdw blurRad="38100" dist="38100" dir="2700000" algn="tl">
                    <a:srgbClr val="000000">
                      <a:alpha val="43137"/>
                    </a:srgbClr>
                  </a:outerShdw>
                </a:effectLst>
              </a:rPr>
              <a:t>Onečišćujuće tvari emitiraju se kroz ispuste</a:t>
            </a:r>
          </a:p>
          <a:p>
            <a:pPr algn="ctr"/>
            <a:endParaRPr lang="hr-HR" sz="2000" b="1" dirty="0">
              <a:solidFill>
                <a:schemeClr val="bg1"/>
              </a:solidFill>
            </a:endParaRPr>
          </a:p>
        </p:txBody>
      </p:sp>
      <p:sp>
        <p:nvSpPr>
          <p:cNvPr id="18" name="Left-Right Arrow Callout 17"/>
          <p:cNvSpPr/>
          <p:nvPr/>
        </p:nvSpPr>
        <p:spPr>
          <a:xfrm rot="5400000">
            <a:off x="5382613" y="3368721"/>
            <a:ext cx="2010005" cy="2232248"/>
          </a:xfrm>
          <a:prstGeom prst="leftRightArrowCallout">
            <a:avLst>
              <a:gd name="adj1" fmla="val 16422"/>
              <a:gd name="adj2" fmla="val 25000"/>
              <a:gd name="adj3" fmla="val 26526"/>
              <a:gd name="adj4" fmla="val 64357"/>
            </a:avLst>
          </a:prstGeom>
          <a:solidFill>
            <a:schemeClr val="accent2">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sz="2000" b="1" dirty="0">
              <a:solidFill>
                <a:schemeClr val="tx1"/>
              </a:solidFill>
            </a:endParaRPr>
          </a:p>
        </p:txBody>
      </p:sp>
      <p:sp>
        <p:nvSpPr>
          <p:cNvPr id="19" name="Rectangle 18"/>
          <p:cNvSpPr/>
          <p:nvPr/>
        </p:nvSpPr>
        <p:spPr>
          <a:xfrm>
            <a:off x="86916" y="2616856"/>
            <a:ext cx="1872208" cy="2368935"/>
          </a:xfrm>
          <a:prstGeom prst="rect">
            <a:avLst/>
          </a:prstGeom>
          <a:solidFill>
            <a:schemeClr val="accent2">
              <a:lumMod val="75000"/>
            </a:schemeClr>
          </a:solidFill>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a:solidFill>
                  <a:schemeClr val="accent6">
                    <a:lumMod val="60000"/>
                    <a:lumOff val="40000"/>
                  </a:schemeClr>
                </a:solidFill>
              </a:rPr>
              <a:t>POKRETNI</a:t>
            </a:r>
          </a:p>
          <a:p>
            <a:r>
              <a:rPr lang="hr-HR" sz="2000" b="1" dirty="0">
                <a:solidFill>
                  <a:schemeClr val="bg1"/>
                </a:solidFill>
                <a:effectLst>
                  <a:outerShdw blurRad="38100" dist="38100" dir="2700000" algn="tl">
                    <a:srgbClr val="000000">
                      <a:alpha val="43137"/>
                    </a:srgbClr>
                  </a:outerShdw>
                </a:effectLst>
              </a:rPr>
              <a:t>Motorna v.,</a:t>
            </a:r>
          </a:p>
          <a:p>
            <a:r>
              <a:rPr lang="hr-HR" sz="2000" b="1" dirty="0">
                <a:solidFill>
                  <a:schemeClr val="bg1"/>
                </a:solidFill>
                <a:effectLst>
                  <a:outerShdw blurRad="38100" dist="38100" dir="2700000" algn="tl">
                    <a:srgbClr val="000000">
                      <a:alpha val="43137"/>
                    </a:srgbClr>
                  </a:outerShdw>
                </a:effectLst>
              </a:rPr>
              <a:t>lokomotive,</a:t>
            </a:r>
          </a:p>
          <a:p>
            <a:r>
              <a:rPr lang="hr-HR" sz="2000" b="1" dirty="0">
                <a:solidFill>
                  <a:schemeClr val="bg1"/>
                </a:solidFill>
                <a:effectLst>
                  <a:outerShdw blurRad="38100" dist="38100" dir="2700000" algn="tl">
                    <a:srgbClr val="000000">
                      <a:alpha val="43137"/>
                    </a:srgbClr>
                  </a:outerShdw>
                </a:effectLst>
              </a:rPr>
              <a:t>plovila,</a:t>
            </a:r>
          </a:p>
          <a:p>
            <a:r>
              <a:rPr lang="hr-HR" sz="2000" b="1" dirty="0">
                <a:solidFill>
                  <a:schemeClr val="bg1"/>
                </a:solidFill>
                <a:effectLst>
                  <a:outerShdw blurRad="38100" dist="38100" dir="2700000" algn="tl">
                    <a:srgbClr val="000000">
                      <a:alpha val="43137"/>
                    </a:srgbClr>
                  </a:outerShdw>
                </a:effectLst>
              </a:rPr>
              <a:t>zrakoplovi</a:t>
            </a:r>
          </a:p>
        </p:txBody>
      </p:sp>
      <p:sp>
        <p:nvSpPr>
          <p:cNvPr id="20" name="TextBox 19"/>
          <p:cNvSpPr txBox="1"/>
          <p:nvPr/>
        </p:nvSpPr>
        <p:spPr>
          <a:xfrm>
            <a:off x="171128" y="1306802"/>
            <a:ext cx="8568952" cy="951164"/>
          </a:xfrm>
          <a:prstGeom prst="rect">
            <a:avLst/>
          </a:prstGeom>
          <a:noFill/>
        </p:spPr>
        <p:txBody>
          <a:bodyPr wrap="square" rtlCol="0">
            <a:spAutoFit/>
          </a:bodyPr>
          <a:lstStyle/>
          <a:p>
            <a:r>
              <a:rPr lang="hr-HR" sz="2800" b="1" dirty="0">
                <a:solidFill>
                  <a:schemeClr val="accent6">
                    <a:lumMod val="75000"/>
                  </a:schemeClr>
                </a:solidFill>
              </a:rPr>
              <a:t>Podjela izvora onečišćenja prema načinu ispuštanja u atmosferu  </a:t>
            </a:r>
          </a:p>
        </p:txBody>
      </p:sp>
      <p:sp>
        <p:nvSpPr>
          <p:cNvPr id="21" name="Left-Right Arrow Callout 20"/>
          <p:cNvSpPr/>
          <p:nvPr/>
        </p:nvSpPr>
        <p:spPr>
          <a:xfrm>
            <a:off x="1887116" y="3980788"/>
            <a:ext cx="3456384" cy="1005003"/>
          </a:xfrm>
          <a:prstGeom prst="leftRightArrowCallout">
            <a:avLst>
              <a:gd name="adj1" fmla="val 25000"/>
              <a:gd name="adj2" fmla="val 25000"/>
              <a:gd name="adj3" fmla="val 25000"/>
              <a:gd name="adj4" fmla="val 64357"/>
            </a:avLst>
          </a:prstGeom>
          <a:solidFill>
            <a:schemeClr val="accent6">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a:solidFill>
                  <a:schemeClr val="tx1"/>
                </a:solidFill>
              </a:rPr>
              <a:t>IZVORI ONEČIŠĆENJA</a:t>
            </a:r>
          </a:p>
        </p:txBody>
      </p:sp>
      <p:sp>
        <p:nvSpPr>
          <p:cNvPr id="22" name="TextBox 21"/>
          <p:cNvSpPr txBox="1"/>
          <p:nvPr/>
        </p:nvSpPr>
        <p:spPr>
          <a:xfrm>
            <a:off x="5343500" y="4266946"/>
            <a:ext cx="2088232" cy="398876"/>
          </a:xfrm>
          <a:prstGeom prst="rect">
            <a:avLst/>
          </a:prstGeom>
          <a:noFill/>
        </p:spPr>
        <p:txBody>
          <a:bodyPr wrap="square" rtlCol="0">
            <a:spAutoFit/>
          </a:bodyPr>
          <a:lstStyle/>
          <a:p>
            <a:pPr algn="ctr"/>
            <a:r>
              <a:rPr lang="hr-HR" sz="2000" b="1" dirty="0">
                <a:solidFill>
                  <a:schemeClr val="accent6">
                    <a:lumMod val="60000"/>
                    <a:lumOff val="40000"/>
                  </a:schemeClr>
                </a:solidFill>
              </a:rPr>
              <a:t>STACIONARNI</a:t>
            </a: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677419" y="4341490"/>
            <a:ext cx="1656184" cy="936104"/>
          </a:xfrm>
          <a:prstGeom prst="rect">
            <a:avLst/>
          </a:prstGeom>
          <a:solidFill>
            <a:schemeClr val="accent1">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a:solidFill>
                  <a:schemeClr val="bg1"/>
                </a:solidFill>
                <a:effectLst>
                  <a:outerShdw blurRad="38100" dist="38100" dir="2700000" algn="tl">
                    <a:srgbClr val="000000">
                      <a:alpha val="43137"/>
                    </a:srgbClr>
                  </a:outerShdw>
                </a:effectLst>
              </a:rPr>
              <a:t>PLOŠNI</a:t>
            </a:r>
          </a:p>
        </p:txBody>
      </p:sp>
      <p:sp>
        <p:nvSpPr>
          <p:cNvPr id="20" name="Down Arrow 19"/>
          <p:cNvSpPr/>
          <p:nvPr/>
        </p:nvSpPr>
        <p:spPr>
          <a:xfrm>
            <a:off x="4253483" y="3477394"/>
            <a:ext cx="484632" cy="978408"/>
          </a:xfrm>
          <a:prstGeom prst="downArrow">
            <a:avLst/>
          </a:prstGeom>
          <a:solidFill>
            <a:schemeClr val="accent2">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1.5 IZVORI I TIPOVI ONEČIŠĆENJA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23528" y="1313731"/>
            <a:ext cx="8568952" cy="954107"/>
          </a:xfrm>
          <a:prstGeom prst="rect">
            <a:avLst/>
          </a:prstGeom>
          <a:noFill/>
        </p:spPr>
        <p:txBody>
          <a:bodyPr wrap="square" rtlCol="0">
            <a:spAutoFit/>
          </a:bodyPr>
          <a:lstStyle/>
          <a:p>
            <a:r>
              <a:rPr lang="hr-HR" sz="2800" b="1" dirty="0">
                <a:solidFill>
                  <a:schemeClr val="accent6">
                    <a:lumMod val="75000"/>
                  </a:schemeClr>
                </a:solidFill>
              </a:rPr>
              <a:t>Kategorizacija izvora onečišćenja u svrhu izrade katastra emisija</a:t>
            </a:r>
          </a:p>
        </p:txBody>
      </p:sp>
      <p:sp>
        <p:nvSpPr>
          <p:cNvPr id="10" name="Rectangle 9"/>
          <p:cNvSpPr/>
          <p:nvPr/>
        </p:nvSpPr>
        <p:spPr>
          <a:xfrm>
            <a:off x="1301155" y="2973338"/>
            <a:ext cx="1656184" cy="936104"/>
          </a:xfrm>
          <a:prstGeom prst="rect">
            <a:avLst/>
          </a:prstGeom>
          <a:solidFill>
            <a:schemeClr val="accent1">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a:solidFill>
                  <a:schemeClr val="bg1"/>
                </a:solidFill>
                <a:effectLst>
                  <a:outerShdw blurRad="38100" dist="38100" dir="2700000" algn="tl">
                    <a:srgbClr val="000000">
                      <a:alpha val="43137"/>
                    </a:srgbClr>
                  </a:outerShdw>
                </a:effectLst>
              </a:rPr>
              <a:t>TOČKASTI</a:t>
            </a:r>
          </a:p>
        </p:txBody>
      </p:sp>
      <p:sp>
        <p:nvSpPr>
          <p:cNvPr id="13" name="Rectangle 12"/>
          <p:cNvSpPr/>
          <p:nvPr/>
        </p:nvSpPr>
        <p:spPr>
          <a:xfrm>
            <a:off x="5981675" y="2973338"/>
            <a:ext cx="1656184" cy="936104"/>
          </a:xfrm>
          <a:prstGeom prst="rect">
            <a:avLst/>
          </a:prstGeom>
          <a:solidFill>
            <a:schemeClr val="accent1">
              <a:lumMod val="75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a:solidFill>
                  <a:schemeClr val="bg1"/>
                </a:solidFill>
                <a:effectLst>
                  <a:outerShdw blurRad="38100" dist="38100" dir="2700000" algn="tl">
                    <a:srgbClr val="000000">
                      <a:alpha val="43137"/>
                    </a:srgbClr>
                  </a:outerShdw>
                </a:effectLst>
              </a:rPr>
              <a:t>LINIJSKI</a:t>
            </a:r>
          </a:p>
        </p:txBody>
      </p:sp>
      <p:sp>
        <p:nvSpPr>
          <p:cNvPr id="14" name="Right Arrow 13"/>
          <p:cNvSpPr/>
          <p:nvPr/>
        </p:nvSpPr>
        <p:spPr>
          <a:xfrm>
            <a:off x="5117579" y="3189362"/>
            <a:ext cx="978408" cy="484632"/>
          </a:xfrm>
          <a:prstGeom prst="rightArrow">
            <a:avLst/>
          </a:prstGeom>
          <a:solidFill>
            <a:schemeClr val="accent2">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5" name="Left Arrow 14"/>
          <p:cNvSpPr/>
          <p:nvPr/>
        </p:nvSpPr>
        <p:spPr>
          <a:xfrm>
            <a:off x="2885331" y="3189362"/>
            <a:ext cx="978408" cy="484632"/>
          </a:xfrm>
          <a:prstGeom prst="leftArrow">
            <a:avLst/>
          </a:prstGeom>
          <a:solidFill>
            <a:schemeClr val="accent2">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6" name="Rectangle 15"/>
          <p:cNvSpPr/>
          <p:nvPr/>
        </p:nvSpPr>
        <p:spPr>
          <a:xfrm>
            <a:off x="3389387" y="2973338"/>
            <a:ext cx="2160240" cy="936104"/>
          </a:xfrm>
          <a:prstGeom prst="rect">
            <a:avLst/>
          </a:prstGeom>
          <a:solidFill>
            <a:schemeClr val="accent6">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a:solidFill>
                  <a:schemeClr val="tx1"/>
                </a:solidFill>
              </a:rPr>
              <a:t>IZVORI ONEČIŠĆENJA</a:t>
            </a:r>
          </a:p>
        </p:txBody>
      </p:sp>
      <p:sp>
        <p:nvSpPr>
          <p:cNvPr id="17" name="TextBox 16"/>
          <p:cNvSpPr txBox="1"/>
          <p:nvPr/>
        </p:nvSpPr>
        <p:spPr>
          <a:xfrm>
            <a:off x="1805211" y="3909442"/>
            <a:ext cx="576064" cy="646331"/>
          </a:xfrm>
          <a:prstGeom prst="rect">
            <a:avLst/>
          </a:prstGeom>
          <a:noFill/>
        </p:spPr>
        <p:txBody>
          <a:bodyPr wrap="square" rtlCol="0">
            <a:spAutoFit/>
          </a:bodyPr>
          <a:lstStyle/>
          <a:p>
            <a:r>
              <a:rPr lang="hr-HR" sz="3600" dirty="0">
                <a:solidFill>
                  <a:srgbClr val="CC0000"/>
                </a:solidFill>
                <a:sym typeface="Wingdings"/>
              </a:rPr>
              <a:t></a:t>
            </a:r>
            <a:endParaRPr lang="hr-HR" sz="3600" dirty="0">
              <a:solidFill>
                <a:srgbClr val="CC0000"/>
              </a:solidFill>
            </a:endParaRPr>
          </a:p>
        </p:txBody>
      </p:sp>
      <p:sp>
        <p:nvSpPr>
          <p:cNvPr id="18" name="Rectangle 17"/>
          <p:cNvSpPr/>
          <p:nvPr/>
        </p:nvSpPr>
        <p:spPr>
          <a:xfrm>
            <a:off x="6485731" y="3909442"/>
            <a:ext cx="596638" cy="646331"/>
          </a:xfrm>
          <a:prstGeom prst="rect">
            <a:avLst/>
          </a:prstGeom>
        </p:spPr>
        <p:txBody>
          <a:bodyPr wrap="none">
            <a:spAutoFit/>
          </a:bodyPr>
          <a:lstStyle/>
          <a:p>
            <a:r>
              <a:rPr lang="hr-HR" sz="3600" dirty="0">
                <a:solidFill>
                  <a:srgbClr val="CC0000"/>
                </a:solidFill>
                <a:sym typeface="Wingdings"/>
              </a:rPr>
              <a:t></a:t>
            </a:r>
            <a:endParaRPr lang="hr-HR" sz="3600" dirty="0">
              <a:solidFill>
                <a:srgbClr val="CC0000"/>
              </a:solidFill>
            </a:endParaRPr>
          </a:p>
        </p:txBody>
      </p:sp>
      <p:sp>
        <p:nvSpPr>
          <p:cNvPr id="19" name="Rectangle 18"/>
          <p:cNvSpPr/>
          <p:nvPr/>
        </p:nvSpPr>
        <p:spPr>
          <a:xfrm>
            <a:off x="4253483" y="5277594"/>
            <a:ext cx="576064" cy="646331"/>
          </a:xfrm>
          <a:prstGeom prst="rect">
            <a:avLst/>
          </a:prstGeom>
        </p:spPr>
        <p:txBody>
          <a:bodyPr wrap="square">
            <a:spAutoFit/>
          </a:bodyPr>
          <a:lstStyle/>
          <a:p>
            <a:r>
              <a:rPr lang="hr-HR" sz="3600" dirty="0">
                <a:solidFill>
                  <a:srgbClr val="FF0000"/>
                </a:solidFill>
                <a:sym typeface="Wingdings"/>
              </a:rPr>
              <a:t></a:t>
            </a:r>
            <a:endParaRPr lang="hr-HR" sz="3600"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9740</TotalTime>
  <Words>1602</Words>
  <Application>Microsoft Office PowerPoint</Application>
  <PresentationFormat>On-screen Show (4:3)</PresentationFormat>
  <Paragraphs>205</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TEMA 1: Onečišćenje atmosfere</vt:lpstr>
      <vt:lpstr>    1.5 IZVORI I TIPOVI ONEČIŠĆENJA</vt:lpstr>
      <vt:lpstr>    1.5 IZVORI I TIPOVI ONEČIŠĆENJA</vt:lpstr>
      <vt:lpstr>    1.5 IZVORI I TIPOVI ONEČIŠĆENJA</vt:lpstr>
      <vt:lpstr>    1.5 IZVORI I TIPOVI ONEČIŠĆENJA</vt:lpstr>
      <vt:lpstr>    1.5 IZVORI I TIPOVI ONEČIŠĆENJA</vt:lpstr>
      <vt:lpstr>    1.5 IZVORI I TIPOVI ONEČIŠĆENJA</vt:lpstr>
      <vt:lpstr>    1.5 IZVORI I TIPOVI ONEČIŠĆENJA</vt:lpstr>
      <vt:lpstr>    1.5 IZVORI I TIPOVI ONEČIŠĆENJA</vt:lpstr>
      <vt:lpstr>    1.6 ONEČIŠĆIVAČI</vt:lpstr>
      <vt:lpstr>    1.6 ONEČIŠĆIVAČI</vt:lpstr>
      <vt:lpstr>    1.6 ONEČIŠĆIVAČI</vt:lpstr>
      <vt:lpstr>    1.6 ONEČIŠĆIVAČI</vt:lpstr>
      <vt:lpstr>    1.6 ONEČIŠĆIVAČI</vt:lpstr>
      <vt:lpstr>    1.6 ONEČIŠĆIVAČI</vt:lpstr>
      <vt:lpstr>    1.6 ONEČIŠĆIVAČI</vt:lpstr>
      <vt:lpstr>    1.6 ONEČIŠĆIVAČI</vt:lpstr>
      <vt:lpstr>    1.6 ONEČIŠĆIVAČI</vt:lpstr>
      <vt:lpstr>    1.7 ONEČIŠĆUJUĆE TVARI</vt:lpstr>
      <vt:lpstr>    1.7 ONEČIŠĆUJUĆE TVARI</vt:lpstr>
      <vt:lpstr>    1.7 ONEČIŠĆUJUĆE TVARI</vt:lpstr>
      <vt:lpstr>    1.7 ONEČIŠĆUJUĆE TVARI</vt:lpstr>
      <vt:lpstr>    1.7 ONEČIŠĆUJUĆE TVARI</vt:lpstr>
      <vt:lpstr>    1.7 ONEČIŠĆUJUĆE TVARI</vt:lpstr>
      <vt:lpstr>    1.7 ONEČIŠĆUJUĆE TVARI</vt:lpstr>
      <vt:lpstr>    1.7 ONEČIŠĆUJUĆE TVARI</vt:lpstr>
      <vt:lpstr>HVALA NA PAŽNJI</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Predrag Hercog</cp:lastModifiedBy>
  <cp:revision>760</cp:revision>
  <dcterms:created xsi:type="dcterms:W3CDTF">2011-04-14T13:56:18Z</dcterms:created>
  <dcterms:modified xsi:type="dcterms:W3CDTF">2017-11-06T07:20:45Z</dcterms:modified>
</cp:coreProperties>
</file>