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36" r:id="rId2"/>
    <p:sldId id="337" r:id="rId3"/>
    <p:sldId id="344" r:id="rId4"/>
    <p:sldId id="353" r:id="rId5"/>
    <p:sldId id="354" r:id="rId6"/>
    <p:sldId id="359" r:id="rId7"/>
    <p:sldId id="358" r:id="rId8"/>
    <p:sldId id="357" r:id="rId9"/>
    <p:sldId id="356" r:id="rId10"/>
    <p:sldId id="352" r:id="rId11"/>
    <p:sldId id="351" r:id="rId12"/>
    <p:sldId id="360" r:id="rId13"/>
    <p:sldId id="363" r:id="rId14"/>
    <p:sldId id="418" r:id="rId15"/>
    <p:sldId id="419" r:id="rId16"/>
    <p:sldId id="362" r:id="rId17"/>
    <p:sldId id="366" r:id="rId18"/>
    <p:sldId id="420" r:id="rId19"/>
    <p:sldId id="421" r:id="rId20"/>
    <p:sldId id="350" r:id="rId21"/>
    <p:sldId id="361" r:id="rId22"/>
    <p:sldId id="376" r:id="rId23"/>
    <p:sldId id="375" r:id="rId24"/>
    <p:sldId id="374" r:id="rId25"/>
    <p:sldId id="373" r:id="rId26"/>
    <p:sldId id="384" r:id="rId27"/>
    <p:sldId id="383" r:id="rId28"/>
    <p:sldId id="382" r:id="rId29"/>
    <p:sldId id="381" r:id="rId30"/>
    <p:sldId id="380" r:id="rId31"/>
    <p:sldId id="379" r:id="rId32"/>
    <p:sldId id="378" r:id="rId33"/>
    <p:sldId id="377" r:id="rId34"/>
    <p:sldId id="372" r:id="rId35"/>
    <p:sldId id="371" r:id="rId36"/>
    <p:sldId id="370" r:id="rId37"/>
    <p:sldId id="369" r:id="rId38"/>
    <p:sldId id="368" r:id="rId39"/>
    <p:sldId id="367" r:id="rId40"/>
    <p:sldId id="392" r:id="rId41"/>
    <p:sldId id="391" r:id="rId42"/>
    <p:sldId id="390" r:id="rId43"/>
    <p:sldId id="389" r:id="rId44"/>
    <p:sldId id="388" r:id="rId45"/>
    <p:sldId id="387" r:id="rId46"/>
    <p:sldId id="386" r:id="rId47"/>
    <p:sldId id="385" r:id="rId48"/>
    <p:sldId id="355" r:id="rId49"/>
    <p:sldId id="349" r:id="rId50"/>
    <p:sldId id="348" r:id="rId51"/>
    <p:sldId id="347" r:id="rId52"/>
    <p:sldId id="396" r:id="rId53"/>
    <p:sldId id="395" r:id="rId54"/>
    <p:sldId id="394" r:id="rId55"/>
    <p:sldId id="393" r:id="rId56"/>
    <p:sldId id="346" r:id="rId57"/>
    <p:sldId id="345" r:id="rId58"/>
    <p:sldId id="397" r:id="rId59"/>
    <p:sldId id="398" r:id="rId60"/>
    <p:sldId id="402" r:id="rId61"/>
    <p:sldId id="401" r:id="rId62"/>
    <p:sldId id="400" r:id="rId63"/>
    <p:sldId id="403" r:id="rId64"/>
    <p:sldId id="404" r:id="rId65"/>
    <p:sldId id="407" r:id="rId66"/>
    <p:sldId id="406" r:id="rId67"/>
    <p:sldId id="405" r:id="rId68"/>
    <p:sldId id="408" r:id="rId69"/>
    <p:sldId id="409" r:id="rId70"/>
    <p:sldId id="413" r:id="rId71"/>
    <p:sldId id="412" r:id="rId72"/>
    <p:sldId id="411" r:id="rId73"/>
    <p:sldId id="410" r:id="rId74"/>
    <p:sldId id="414" r:id="rId75"/>
    <p:sldId id="417" r:id="rId76"/>
    <p:sldId id="416" r:id="rId77"/>
    <p:sldId id="415" r:id="rId78"/>
    <p:sldId id="338" r:id="rId79"/>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751"/>
    <a:srgbClr val="7F7F7F"/>
    <a:srgbClr val="1F497D"/>
    <a:srgbClr val="696969"/>
    <a:srgbClr val="B2B2B2"/>
    <a:srgbClr val="FFFF00"/>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8" autoAdjust="0"/>
    <p:restoredTop sz="94041" autoAdjust="0"/>
  </p:normalViewPr>
  <p:slideViewPr>
    <p:cSldViewPr snapToGrid="0">
      <p:cViewPr varScale="1">
        <p:scale>
          <a:sx n="70" d="100"/>
          <a:sy n="70" d="100"/>
        </p:scale>
        <p:origin x="-138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4"/>
    </mc:Choice>
    <mc:Fallback>
      <c:style val="44"/>
    </mc:Fallback>
  </mc:AlternateContent>
  <c:chart>
    <c:autoTitleDeleted val="0"/>
    <c:view3D>
      <c:rotX val="30"/>
      <c:rotY val="0"/>
      <c:rAngAx val="0"/>
      <c:perspective val="30"/>
    </c:view3D>
    <c:floor>
      <c:thickness val="0"/>
    </c:floor>
    <c:sideWall>
      <c:thickness val="0"/>
    </c:sideWall>
    <c:backWall>
      <c:thickness val="0"/>
    </c:backWall>
    <c:plotArea>
      <c:layout>
        <c:manualLayout>
          <c:layoutTarget val="inner"/>
          <c:xMode val="edge"/>
          <c:yMode val="edge"/>
          <c:x val="0.15309064266307876"/>
          <c:y val="0"/>
          <c:w val="0.65312510936132984"/>
          <c:h val="1"/>
        </c:manualLayout>
      </c:layout>
      <c:pie3DChart>
        <c:varyColors val="1"/>
        <c:ser>
          <c:idx val="0"/>
          <c:order val="0"/>
          <c:explosion val="4"/>
          <c:dLbls>
            <c:txPr>
              <a:bodyPr/>
              <a:lstStyle/>
              <a:p>
                <a:pPr>
                  <a:defRPr sz="2000" b="1"/>
                </a:pPr>
                <a:endParaRPr lang="en-US"/>
              </a:p>
            </c:txPr>
            <c:showLegendKey val="0"/>
            <c:showVal val="1"/>
            <c:showCatName val="0"/>
            <c:showSerName val="0"/>
            <c:showPercent val="0"/>
            <c:showBubbleSize val="0"/>
            <c:showLeaderLines val="1"/>
          </c:dLbls>
          <c:cat>
            <c:strRef>
              <c:f>Sheet1!$B$5:$B$6</c:f>
              <c:strCache>
                <c:ptCount val="2"/>
                <c:pt idx="0">
                  <c:v>PRIRODNI IZVORI </c:v>
                </c:pt>
                <c:pt idx="1">
                  <c:v>ANTROPOGENI IZVORI</c:v>
                </c:pt>
              </c:strCache>
            </c:strRef>
          </c:cat>
          <c:val>
            <c:numRef>
              <c:f>Sheet1!$C$5:$C$6</c:f>
              <c:numCache>
                <c:formatCode>0%</c:formatCode>
                <c:ptCount val="2"/>
                <c:pt idx="0">
                  <c:v>0.60000000000000053</c:v>
                </c:pt>
                <c:pt idx="1">
                  <c:v>0.4</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46549204249905696"/>
          <c:y val="0.81631519963713306"/>
          <c:w val="0.53445908694530009"/>
          <c:h val="0.18368474773986584"/>
        </c:manualLayout>
      </c:layout>
      <c:overlay val="0"/>
      <c:txPr>
        <a:bodyPr/>
        <a:lstStyle/>
        <a:p>
          <a:pPr>
            <a:defRPr sz="1400" b="1"/>
          </a:pPr>
          <a:endParaRPr lang="en-US"/>
        </a:p>
      </c:txPr>
    </c:legend>
    <c:plotVisOnly val="1"/>
    <c:dispBlanksAs val="gap"/>
    <c:showDLblsOverMax val="0"/>
  </c:chart>
  <c:spPr>
    <a:solidFill>
      <a:schemeClr val="tx1"/>
    </a:solidFill>
    <a:ln>
      <a:solidFill>
        <a:schemeClr val="bg1"/>
      </a:solid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BD311-196A-45E2-A9B8-227934A99DF1}" type="datetimeFigureOut">
              <a:rPr lang="en-US" smtClean="0"/>
              <a:pPr/>
              <a:t>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33376F4E-0CC0-48CA-8B7E-32318E3399A0}" type="datetime1">
              <a:rPr lang="hr-HR" smtClean="0"/>
              <a:pPr>
                <a:defRPr/>
              </a:pPr>
              <a:t>6.11.2017.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91F6F6D5-2900-4F33-AA61-8CB79168A715}" type="datetime1">
              <a:rPr lang="hr-HR" smtClean="0"/>
              <a:pPr>
                <a:defRPr/>
              </a:pPr>
              <a:t>6.11.2017.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DC6D4644-5025-4B18-8050-2AFA2F11A890}" type="datetime1">
              <a:rPr lang="hr-HR" smtClean="0"/>
              <a:pPr>
                <a:defRPr/>
              </a:pPr>
              <a:t>6.11.2017.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004C842B-6BEB-4CC0-9E7D-2B82AE79A493}" type="datetime1">
              <a:rPr lang="hr-HR" smtClean="0"/>
              <a:pPr>
                <a:defRPr/>
              </a:pPr>
              <a:t>6.11.2017.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2422BF-A1B3-44F8-85EA-ACDB4228048F}" type="datetime1">
              <a:rPr lang="hr-HR" smtClean="0"/>
              <a:pPr>
                <a:defRPr/>
              </a:pPr>
              <a:t>6.11.2017.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611E551-302D-4D8B-A0CD-1BF7AD1FA0B3}" type="datetime1">
              <a:rPr lang="hr-HR" smtClean="0"/>
              <a:pPr>
                <a:defRPr/>
              </a:pPr>
              <a:t>6.11.2017.</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2D82858D-5BD2-48C2-B570-61E1042BB9ED}" type="datetime1">
              <a:rPr lang="hr-HR" smtClean="0"/>
              <a:pPr>
                <a:defRPr/>
              </a:pPr>
              <a:t>6.11.2017.</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8E9FDE3F-6E65-4676-ADDE-DCF2AEDBECB5}" type="datetime1">
              <a:rPr lang="hr-HR" smtClean="0"/>
              <a:pPr>
                <a:defRPr/>
              </a:pPr>
              <a:t>6.11.2017.</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45BB27-1AFB-42D4-9201-AFB8DFE5D1A1}" type="datetime1">
              <a:rPr lang="hr-HR" smtClean="0"/>
              <a:pPr>
                <a:defRPr/>
              </a:pPr>
              <a:t>6.11.2017.</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567CF2-3E28-4ED4-BC83-A9213803CF4E}" type="datetime1">
              <a:rPr lang="hr-HR" smtClean="0"/>
              <a:pPr>
                <a:defRPr/>
              </a:pPr>
              <a:t>6.11.2017.</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E0D033-525C-40F7-90AA-1EB2854FCA36}" type="datetime1">
              <a:rPr lang="hr-HR" smtClean="0"/>
              <a:pPr>
                <a:defRPr/>
              </a:pPr>
              <a:t>6.11.2017.</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59E224B-E8DB-4943-90D7-4DF911E0258D}" type="datetime1">
              <a:rPr lang="hr-HR" smtClean="0"/>
              <a:pPr>
                <a:defRPr/>
              </a:pPr>
              <a:t>6.11.2017.</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ncbi.nlm.nih.gov/pubmed/10730486"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abdn.pure.elsevier.com/en/publications/acute-effects-of-particulate-air-pollution-on-respiratory-admissi"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www.euro.who.int/__data/assets/pdf_file/0019/331660/Evolution-air-quality.pdf"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www.euro.who.int/en/health-topics/environment-and-health/air-quality/publications/pre2009/air-quality-guidelines-for-europ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www.euro.who.int/en/health-topics/environment-and-health/air-quality/publications/pre2009/air-quality-guidelines.-global-update-2005.-particulate-matter,-ozone,-nitrogen-dioxide-and-sulfur-dioxid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623087" y="1401200"/>
            <a:ext cx="8520912" cy="4263225"/>
          </a:xfrm>
        </p:spPr>
        <p:txBody>
          <a:bodyPr>
            <a:normAutofit/>
          </a:bodyPr>
          <a:lstStyle/>
          <a:p>
            <a:pPr algn="l"/>
            <a:endParaRPr lang="hr-HR" b="1" dirty="0" smtClean="0">
              <a:solidFill>
                <a:schemeClr val="bg1"/>
              </a:solidFill>
            </a:endParaRPr>
          </a:p>
          <a:p>
            <a:pPr algn="l"/>
            <a:r>
              <a:rPr lang="hr-HR" b="1" dirty="0" smtClean="0">
                <a:solidFill>
                  <a:schemeClr val="bg1"/>
                </a:solidFill>
                <a:effectLst>
                  <a:outerShdw blurRad="38100" dist="38100" dir="2700000" algn="tl">
                    <a:srgbClr val="000000">
                      <a:alpha val="43137"/>
                    </a:srgbClr>
                  </a:outerShdw>
                </a:effectLst>
              </a:rPr>
              <a:t>Jačanje inspekcije zaštite okoliša radi učinkovite kontrole praćenja kakvoće zraka i sustava trgovanja emisijskim jedinicama stakleničkih plinova, kako bi se postigla bolja kvaliteta zraka </a:t>
            </a:r>
          </a:p>
          <a:p>
            <a:pPr algn="l"/>
            <a:r>
              <a:rPr lang="hr-HR" b="1" dirty="0" smtClean="0">
                <a:solidFill>
                  <a:schemeClr val="bg1"/>
                </a:solidFill>
                <a:effectLst>
                  <a:outerShdw blurRad="38100" dist="38100" dir="2700000" algn="tl">
                    <a:srgbClr val="000000">
                      <a:alpha val="43137"/>
                    </a:srgbClr>
                  </a:outerShdw>
                </a:effectLst>
              </a:rPr>
              <a:t>u Republici Hrvatskoj</a:t>
            </a:r>
            <a:endParaRPr lang="hr-HR" b="1" dirty="0">
              <a:solidFill>
                <a:schemeClr val="bg1"/>
              </a:solidFill>
              <a:effectLst>
                <a:outerShdw blurRad="38100" dist="38100" dir="2700000" algn="tl">
                  <a:srgbClr val="000000">
                    <a:alpha val="43137"/>
                  </a:srgbClr>
                </a:outerShdw>
              </a:effectLst>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7024693" y="6625760"/>
            <a:ext cx="2111313"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1000" dirty="0">
                <a:solidFill>
                  <a:schemeClr val="accent1">
                    <a:lumMod val="50000"/>
                  </a:schemeClr>
                </a:solidFill>
              </a:rPr>
              <a:t>Ovaj projekt financira Europska unija</a:t>
            </a:r>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5538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1.8 VREMENSKA I PROSTORNA RASPODJELA ONEČIŠĆUJUĆIH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23528" y="1332781"/>
            <a:ext cx="8820472" cy="461665"/>
          </a:xfrm>
          <a:prstGeom prst="rect">
            <a:avLst/>
          </a:prstGeom>
          <a:noFill/>
        </p:spPr>
        <p:txBody>
          <a:bodyPr wrap="square" rtlCol="0">
            <a:spAutoFit/>
          </a:bodyPr>
          <a:lstStyle/>
          <a:p>
            <a:r>
              <a:rPr lang="hr-HR" sz="2400" b="1" dirty="0" smtClean="0">
                <a:solidFill>
                  <a:schemeClr val="accent6">
                    <a:lumMod val="75000"/>
                  </a:schemeClr>
                </a:solidFill>
              </a:rPr>
              <a:t>Kratkotrajne varijacije razina </a:t>
            </a:r>
            <a:r>
              <a:rPr lang="hr-HR" sz="2400" b="1" dirty="0">
                <a:solidFill>
                  <a:schemeClr val="accent6">
                    <a:lumMod val="75000"/>
                  </a:schemeClr>
                </a:solidFill>
              </a:rPr>
              <a:t>onečišćujućih </a:t>
            </a:r>
            <a:r>
              <a:rPr lang="hr-HR" sz="2400" b="1" dirty="0" smtClean="0">
                <a:solidFill>
                  <a:schemeClr val="accent6">
                    <a:lumMod val="75000"/>
                  </a:schemeClr>
                </a:solidFill>
              </a:rPr>
              <a:t>tvari u zraku</a:t>
            </a:r>
            <a:endParaRPr lang="hr-HR" sz="2400" b="1" dirty="0">
              <a:solidFill>
                <a:schemeClr val="accent6">
                  <a:lumMod val="75000"/>
                </a:schemeClr>
              </a:solidFill>
            </a:endParaRPr>
          </a:p>
        </p:txBody>
      </p:sp>
      <p:sp>
        <p:nvSpPr>
          <p:cNvPr id="10" name="TextBox 9"/>
          <p:cNvSpPr txBox="1"/>
          <p:nvPr/>
        </p:nvSpPr>
        <p:spPr>
          <a:xfrm>
            <a:off x="395536" y="1833017"/>
            <a:ext cx="8496944" cy="1938992"/>
          </a:xfrm>
          <a:prstGeom prst="rect">
            <a:avLst/>
          </a:prstGeom>
          <a:noFill/>
        </p:spPr>
        <p:txBody>
          <a:bodyPr wrap="square" rtlCol="0">
            <a:spAutoFit/>
          </a:bodyPr>
          <a:lstStyle/>
          <a:p>
            <a:r>
              <a:rPr lang="hr-HR" sz="2400" b="1" dirty="0" smtClean="0">
                <a:solidFill>
                  <a:schemeClr val="accent1">
                    <a:lumMod val="75000"/>
                  </a:schemeClr>
                </a:solidFill>
              </a:rPr>
              <a:t>Kratkotrajne varijacije razina onečišćujućih tvari u zraku vrlo su velike, a odnose se na varijacije</a:t>
            </a:r>
          </a:p>
          <a:p>
            <a:r>
              <a:rPr lang="hr-HR" sz="2400" b="1" dirty="0" smtClean="0">
                <a:solidFill>
                  <a:schemeClr val="accent1">
                    <a:lumMod val="75000"/>
                  </a:schemeClr>
                </a:solidFill>
              </a:rPr>
              <a:t>      </a:t>
            </a:r>
            <a:r>
              <a:rPr lang="hr-HR" sz="2400" b="1" dirty="0" smtClean="0">
                <a:solidFill>
                  <a:srgbClr val="FF0000"/>
                </a:solidFill>
              </a:rPr>
              <a:t>OD NEKOLIKO MINUTA DO NEKOLIKO SATI</a:t>
            </a:r>
          </a:p>
          <a:p>
            <a:endParaRPr lang="hr-HR" sz="2400" b="1" dirty="0" smtClean="0">
              <a:solidFill>
                <a:schemeClr val="accent1">
                  <a:lumMod val="75000"/>
                </a:schemeClr>
              </a:solidFill>
            </a:endParaRPr>
          </a:p>
          <a:p>
            <a:r>
              <a:rPr lang="hr-HR" sz="2400" b="1" dirty="0" smtClean="0">
                <a:solidFill>
                  <a:schemeClr val="accent6">
                    <a:lumMod val="75000"/>
                  </a:schemeClr>
                </a:solidFill>
              </a:rPr>
              <a:t>Primjer:</a:t>
            </a:r>
            <a:r>
              <a:rPr lang="hr-HR" sz="2400" b="1" dirty="0" smtClean="0">
                <a:solidFill>
                  <a:schemeClr val="accent1">
                    <a:lumMod val="75000"/>
                  </a:schemeClr>
                </a:solidFill>
              </a:rPr>
              <a:t> </a:t>
            </a:r>
            <a:endParaRPr lang="hr-HR" sz="2400" b="1" dirty="0">
              <a:solidFill>
                <a:schemeClr val="accent1">
                  <a:lumMod val="75000"/>
                </a:schemeClr>
              </a:solidFill>
            </a:endParaRPr>
          </a:p>
        </p:txBody>
      </p:sp>
      <p:sp>
        <p:nvSpPr>
          <p:cNvPr id="12" name="Folded Corner 11"/>
          <p:cNvSpPr/>
          <p:nvPr/>
        </p:nvSpPr>
        <p:spPr>
          <a:xfrm>
            <a:off x="1835696" y="3028950"/>
            <a:ext cx="7128792" cy="1264146"/>
          </a:xfrm>
          <a:prstGeom prst="foldedCorner">
            <a:avLst/>
          </a:prstGeom>
          <a:solidFill>
            <a:schemeClr val="accent1">
              <a:lumMod val="75000"/>
            </a:schemeClr>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3" name="TextBox 12"/>
          <p:cNvSpPr txBox="1"/>
          <p:nvPr/>
        </p:nvSpPr>
        <p:spPr>
          <a:xfrm>
            <a:off x="1907704" y="2996952"/>
            <a:ext cx="6984776" cy="1323439"/>
          </a:xfrm>
          <a:prstGeom prst="rect">
            <a:avLst/>
          </a:prstGeom>
          <a:noFill/>
        </p:spPr>
        <p:txBody>
          <a:bodyPr wrap="square" rtlCol="0">
            <a:spAutoFit/>
          </a:bodyPr>
          <a:lstStyle/>
          <a:p>
            <a:r>
              <a:rPr lang="hr-HR" sz="2000" b="1" dirty="0" smtClean="0">
                <a:solidFill>
                  <a:schemeClr val="bg1"/>
                </a:solidFill>
              </a:rPr>
              <a:t>Satne koncentracije PM10 ovise primjerice o:</a:t>
            </a:r>
          </a:p>
          <a:p>
            <a:pPr>
              <a:buFont typeface="Arial" pitchFamily="34" charset="0"/>
              <a:buChar char="•"/>
            </a:pPr>
            <a:r>
              <a:rPr lang="hr-HR" sz="2000" b="1" dirty="0" smtClean="0">
                <a:solidFill>
                  <a:schemeClr val="bg1"/>
                </a:solidFill>
              </a:rPr>
              <a:t> trenutačnom broju automobila na prometnici</a:t>
            </a:r>
          </a:p>
          <a:p>
            <a:pPr>
              <a:buFont typeface="Arial" pitchFamily="34" charset="0"/>
              <a:buChar char="•"/>
            </a:pPr>
            <a:r>
              <a:rPr lang="hr-HR" sz="2000" b="1" dirty="0" smtClean="0">
                <a:solidFill>
                  <a:schemeClr val="bg1"/>
                </a:solidFill>
              </a:rPr>
              <a:t> brzini kojom se promet odvija</a:t>
            </a:r>
          </a:p>
          <a:p>
            <a:pPr>
              <a:buFont typeface="Arial" pitchFamily="34" charset="0"/>
              <a:buChar char="•"/>
            </a:pPr>
            <a:r>
              <a:rPr lang="hr-HR" sz="2000" b="1" dirty="0" smtClean="0">
                <a:solidFill>
                  <a:schemeClr val="bg1"/>
                </a:solidFill>
              </a:rPr>
              <a:t> smjeru i brzini vjetra</a:t>
            </a:r>
            <a:endParaRPr lang="hr-HR" sz="2000" b="1" dirty="0">
              <a:solidFill>
                <a:schemeClr val="bg1"/>
              </a:solidFill>
            </a:endParaRPr>
          </a:p>
        </p:txBody>
      </p:sp>
      <p:pic>
        <p:nvPicPr>
          <p:cNvPr id="14" name="Picture 2"/>
          <p:cNvPicPr>
            <a:picLocks noChangeAspect="1" noChangeArrowheads="1"/>
          </p:cNvPicPr>
          <p:nvPr/>
        </p:nvPicPr>
        <p:blipFill>
          <a:blip r:embed="rId4" cstate="print"/>
          <a:srcRect/>
          <a:stretch>
            <a:fillRect/>
          </a:stretch>
        </p:blipFill>
        <p:spPr bwMode="auto">
          <a:xfrm>
            <a:off x="3059832" y="4509120"/>
            <a:ext cx="4800600" cy="2200275"/>
          </a:xfrm>
          <a:prstGeom prst="rect">
            <a:avLst/>
          </a:prstGeom>
          <a:noFill/>
          <a:ln w="9525">
            <a:noFill/>
            <a:miter lim="800000"/>
            <a:headEnd/>
            <a:tailEnd/>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1.8 VREMENSKA I PROSTORNA RASPODJELA ONEČIŠĆUJUĆIH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23528" y="1418506"/>
            <a:ext cx="8820472" cy="461665"/>
          </a:xfrm>
          <a:prstGeom prst="rect">
            <a:avLst/>
          </a:prstGeom>
          <a:noFill/>
        </p:spPr>
        <p:txBody>
          <a:bodyPr wrap="square" rtlCol="0">
            <a:spAutoFit/>
          </a:bodyPr>
          <a:lstStyle/>
          <a:p>
            <a:r>
              <a:rPr lang="hr-HR" sz="2400" b="1" dirty="0" smtClean="0">
                <a:solidFill>
                  <a:schemeClr val="accent6">
                    <a:lumMod val="75000"/>
                  </a:schemeClr>
                </a:solidFill>
              </a:rPr>
              <a:t>Dugotrajni trendovi razina </a:t>
            </a:r>
            <a:r>
              <a:rPr lang="hr-HR" sz="2400" b="1" dirty="0">
                <a:solidFill>
                  <a:schemeClr val="accent6">
                    <a:lumMod val="75000"/>
                  </a:schemeClr>
                </a:solidFill>
              </a:rPr>
              <a:t>onečišćujućih </a:t>
            </a:r>
            <a:r>
              <a:rPr lang="hr-HR" sz="2400" b="1" dirty="0" smtClean="0">
                <a:solidFill>
                  <a:schemeClr val="accent6">
                    <a:lumMod val="75000"/>
                  </a:schemeClr>
                </a:solidFill>
              </a:rPr>
              <a:t>tvari u zraku </a:t>
            </a:r>
            <a:endParaRPr lang="hr-HR" sz="2400" b="1" dirty="0">
              <a:solidFill>
                <a:schemeClr val="accent6">
                  <a:lumMod val="75000"/>
                </a:schemeClr>
              </a:solidFill>
            </a:endParaRPr>
          </a:p>
        </p:txBody>
      </p:sp>
      <p:sp>
        <p:nvSpPr>
          <p:cNvPr id="10" name="TextBox 9"/>
          <p:cNvSpPr txBox="1"/>
          <p:nvPr/>
        </p:nvSpPr>
        <p:spPr>
          <a:xfrm>
            <a:off x="366961" y="2071142"/>
            <a:ext cx="8496944" cy="1569660"/>
          </a:xfrm>
          <a:prstGeom prst="rect">
            <a:avLst/>
          </a:prstGeom>
          <a:noFill/>
        </p:spPr>
        <p:txBody>
          <a:bodyPr wrap="square" rtlCol="0">
            <a:spAutoFit/>
          </a:bodyPr>
          <a:lstStyle/>
          <a:p>
            <a:r>
              <a:rPr lang="hr-HR" sz="2400" b="1" dirty="0" smtClean="0">
                <a:solidFill>
                  <a:schemeClr val="accent1">
                    <a:lumMod val="75000"/>
                  </a:schemeClr>
                </a:solidFill>
              </a:rPr>
              <a:t>Dugotrajni trendovi razina onečišćujućih tvari u zraku odnose se na praćenje koncentracija </a:t>
            </a:r>
            <a:r>
              <a:rPr lang="hr-HR" sz="2400" b="1" dirty="0" smtClean="0">
                <a:solidFill>
                  <a:srgbClr val="FF0000"/>
                </a:solidFill>
              </a:rPr>
              <a:t>OD NEKOLIKO GODINA</a:t>
            </a:r>
          </a:p>
          <a:p>
            <a:endParaRPr lang="hr-HR" sz="2400" b="1" dirty="0" smtClean="0">
              <a:solidFill>
                <a:schemeClr val="accent1">
                  <a:lumMod val="75000"/>
                </a:schemeClr>
              </a:solidFill>
            </a:endParaRPr>
          </a:p>
          <a:p>
            <a:r>
              <a:rPr lang="hr-HR" sz="2400" b="1" dirty="0" smtClean="0">
                <a:solidFill>
                  <a:schemeClr val="accent6">
                    <a:lumMod val="75000"/>
                  </a:schemeClr>
                </a:solidFill>
              </a:rPr>
              <a:t>Primjer: </a:t>
            </a:r>
            <a:endParaRPr lang="hr-HR" sz="2400" b="1" dirty="0">
              <a:solidFill>
                <a:schemeClr val="accent6">
                  <a:lumMod val="75000"/>
                </a:schemeClr>
              </a:solidFill>
            </a:endParaRPr>
          </a:p>
        </p:txBody>
      </p:sp>
      <p:sp>
        <p:nvSpPr>
          <p:cNvPr id="12" name="Folded Corner 11"/>
          <p:cNvSpPr/>
          <p:nvPr/>
        </p:nvSpPr>
        <p:spPr>
          <a:xfrm>
            <a:off x="1835696" y="2924944"/>
            <a:ext cx="7128792" cy="1368152"/>
          </a:xfrm>
          <a:prstGeom prst="foldedCorner">
            <a:avLst/>
          </a:prstGeom>
          <a:solidFill>
            <a:srgbClr val="919163"/>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
        <p:nvSpPr>
          <p:cNvPr id="13" name="TextBox 12"/>
          <p:cNvSpPr txBox="1"/>
          <p:nvPr/>
        </p:nvSpPr>
        <p:spPr>
          <a:xfrm>
            <a:off x="1907704" y="3068960"/>
            <a:ext cx="6984776" cy="1015663"/>
          </a:xfrm>
          <a:prstGeom prst="rect">
            <a:avLst/>
          </a:prstGeom>
          <a:noFill/>
        </p:spPr>
        <p:txBody>
          <a:bodyPr wrap="square" rtlCol="0">
            <a:spAutoFit/>
          </a:bodyPr>
          <a:lstStyle/>
          <a:p>
            <a:r>
              <a:rPr lang="hr-HR" sz="2000" b="1" dirty="0" smtClean="0">
                <a:solidFill>
                  <a:schemeClr val="bg1"/>
                </a:solidFill>
              </a:rPr>
              <a:t>Negativni trend koncentracija SO</a:t>
            </a:r>
            <a:r>
              <a:rPr lang="hr-HR" sz="2000" b="1" baseline="-25000" dirty="0" smtClean="0">
                <a:solidFill>
                  <a:schemeClr val="bg1"/>
                </a:solidFill>
              </a:rPr>
              <a:t>2</a:t>
            </a:r>
            <a:r>
              <a:rPr lang="hr-HR" sz="2000" b="1" dirty="0" smtClean="0">
                <a:solidFill>
                  <a:schemeClr val="bg1"/>
                </a:solidFill>
              </a:rPr>
              <a:t> u zraku u razdoblju od 1997.-2001. godine. Rezultati mjerenja s mjernih postaja AirBasea u Europi. Izvor: AIRNET</a:t>
            </a:r>
            <a:endParaRPr lang="hr-HR" sz="2000" b="1" dirty="0">
              <a:solidFill>
                <a:schemeClr val="bg1"/>
              </a:solidFill>
            </a:endParaRPr>
          </a:p>
        </p:txBody>
      </p:sp>
      <p:pic>
        <p:nvPicPr>
          <p:cNvPr id="14" name="Picture 2"/>
          <p:cNvPicPr>
            <a:picLocks noChangeAspect="1" noChangeArrowheads="1"/>
          </p:cNvPicPr>
          <p:nvPr/>
        </p:nvPicPr>
        <p:blipFill>
          <a:blip r:embed="rId4" cstate="print"/>
          <a:srcRect/>
          <a:stretch>
            <a:fillRect/>
          </a:stretch>
        </p:blipFill>
        <p:spPr bwMode="auto">
          <a:xfrm>
            <a:off x="3923928" y="4494094"/>
            <a:ext cx="3384376" cy="2267420"/>
          </a:xfrm>
          <a:prstGeom prst="rect">
            <a:avLst/>
          </a:prstGeom>
          <a:noFill/>
          <a:ln w="9525">
            <a:noFill/>
            <a:miter lim="800000"/>
            <a:headEnd/>
            <a:tailEnd/>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1.8 VREMENSKA I PROSTORNA RASPODJELA ONEČIŠĆUJUĆIH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23528" y="1351831"/>
            <a:ext cx="8820472" cy="461665"/>
          </a:xfrm>
          <a:prstGeom prst="rect">
            <a:avLst/>
          </a:prstGeom>
          <a:noFill/>
        </p:spPr>
        <p:txBody>
          <a:bodyPr wrap="square" rtlCol="0">
            <a:spAutoFit/>
          </a:bodyPr>
          <a:lstStyle/>
          <a:p>
            <a:r>
              <a:rPr lang="hr-HR" sz="2400" b="1" dirty="0" smtClean="0">
                <a:solidFill>
                  <a:schemeClr val="accent6">
                    <a:lumMod val="75000"/>
                  </a:schemeClr>
                </a:solidFill>
              </a:rPr>
              <a:t>Prostorna raspodjela </a:t>
            </a:r>
            <a:r>
              <a:rPr lang="hr-HR" sz="2400" b="1" dirty="0">
                <a:solidFill>
                  <a:schemeClr val="accent6">
                    <a:lumMod val="75000"/>
                  </a:schemeClr>
                </a:solidFill>
              </a:rPr>
              <a:t>onečišćujućih </a:t>
            </a:r>
            <a:r>
              <a:rPr lang="hr-HR" sz="2400" b="1" dirty="0" smtClean="0">
                <a:solidFill>
                  <a:schemeClr val="accent6">
                    <a:lumMod val="75000"/>
                  </a:schemeClr>
                </a:solidFill>
              </a:rPr>
              <a:t>tvari u zraku </a:t>
            </a:r>
            <a:endParaRPr lang="hr-HR" sz="2400" b="1" dirty="0">
              <a:solidFill>
                <a:schemeClr val="accent6">
                  <a:lumMod val="75000"/>
                </a:schemeClr>
              </a:solidFill>
            </a:endParaRPr>
          </a:p>
        </p:txBody>
      </p:sp>
      <p:sp>
        <p:nvSpPr>
          <p:cNvPr id="10" name="TextBox 9"/>
          <p:cNvSpPr txBox="1"/>
          <p:nvPr/>
        </p:nvSpPr>
        <p:spPr>
          <a:xfrm>
            <a:off x="376486" y="1981994"/>
            <a:ext cx="8424936" cy="461665"/>
          </a:xfrm>
          <a:prstGeom prst="rect">
            <a:avLst/>
          </a:prstGeom>
          <a:noFill/>
        </p:spPr>
        <p:txBody>
          <a:bodyPr wrap="square" rtlCol="0">
            <a:spAutoFit/>
          </a:bodyPr>
          <a:lstStyle/>
          <a:p>
            <a:r>
              <a:rPr lang="hr-HR" sz="2400" b="1" dirty="0" smtClean="0">
                <a:solidFill>
                  <a:schemeClr val="accent1">
                    <a:lumMod val="75000"/>
                  </a:schemeClr>
                </a:solidFill>
              </a:rPr>
              <a:t>Prostorna raspodjela onečišćujućih tvari u zraku ovisi o:</a:t>
            </a:r>
            <a:endParaRPr lang="hr-HR" sz="2400" b="1" dirty="0">
              <a:solidFill>
                <a:schemeClr val="accent1">
                  <a:lumMod val="75000"/>
                </a:schemeClr>
              </a:solidFill>
            </a:endParaRPr>
          </a:p>
        </p:txBody>
      </p:sp>
      <p:sp>
        <p:nvSpPr>
          <p:cNvPr id="12" name="Rectangle 11"/>
          <p:cNvSpPr/>
          <p:nvPr/>
        </p:nvSpPr>
        <p:spPr>
          <a:xfrm>
            <a:off x="370756" y="2654449"/>
            <a:ext cx="7128792" cy="504056"/>
          </a:xfrm>
          <a:prstGeom prst="rect">
            <a:avLst/>
          </a:prstGeom>
          <a:solidFill>
            <a:schemeClr val="accent6">
              <a:lumMod val="20000"/>
              <a:lumOff val="80000"/>
            </a:schemeClr>
          </a:solidFill>
          <a:ln>
            <a:solidFill>
              <a:schemeClr val="accent6">
                <a:lumMod val="20000"/>
                <a:lumOff val="8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accent1">
                    <a:lumMod val="75000"/>
                  </a:schemeClr>
                </a:solidFill>
              </a:rPr>
              <a:t>TOPOGRAFSKIM KARAKTERISTIKAMA TERENA</a:t>
            </a:r>
            <a:endParaRPr lang="hr-HR" sz="2000" b="1" dirty="0">
              <a:solidFill>
                <a:schemeClr val="accent1">
                  <a:lumMod val="75000"/>
                </a:schemeClr>
              </a:solidFill>
            </a:endParaRPr>
          </a:p>
        </p:txBody>
      </p:sp>
      <p:sp>
        <p:nvSpPr>
          <p:cNvPr id="13" name="Rectangle 12"/>
          <p:cNvSpPr/>
          <p:nvPr/>
        </p:nvSpPr>
        <p:spPr>
          <a:xfrm>
            <a:off x="380281" y="3256037"/>
            <a:ext cx="7128792" cy="504056"/>
          </a:xfrm>
          <a:prstGeom prst="rect">
            <a:avLst/>
          </a:prstGeom>
          <a:solidFill>
            <a:schemeClr val="accent6">
              <a:lumMod val="40000"/>
              <a:lumOff val="60000"/>
            </a:schemeClr>
          </a:solidFill>
          <a:ln>
            <a:solidFill>
              <a:schemeClr val="accent6">
                <a:lumMod val="20000"/>
                <a:lumOff val="8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accent1">
                    <a:lumMod val="75000"/>
                  </a:schemeClr>
                </a:solidFill>
              </a:rPr>
              <a:t>EMISIJSKIM IZVORIMA (urbani, ruralni)</a:t>
            </a:r>
            <a:endParaRPr lang="hr-HR" sz="2000" b="1" dirty="0">
              <a:solidFill>
                <a:schemeClr val="accent1">
                  <a:lumMod val="75000"/>
                </a:schemeClr>
              </a:solidFill>
            </a:endParaRPr>
          </a:p>
        </p:txBody>
      </p:sp>
      <p:sp>
        <p:nvSpPr>
          <p:cNvPr id="14" name="TextBox 13"/>
          <p:cNvSpPr txBox="1"/>
          <p:nvPr/>
        </p:nvSpPr>
        <p:spPr>
          <a:xfrm>
            <a:off x="429444" y="3904109"/>
            <a:ext cx="8136904" cy="1200329"/>
          </a:xfrm>
          <a:prstGeom prst="rect">
            <a:avLst/>
          </a:prstGeom>
          <a:noFill/>
        </p:spPr>
        <p:txBody>
          <a:bodyPr wrap="square" rtlCol="0">
            <a:spAutoFit/>
          </a:bodyPr>
          <a:lstStyle/>
          <a:p>
            <a:r>
              <a:rPr lang="hr-HR" sz="2400" b="1" dirty="0" smtClean="0">
                <a:solidFill>
                  <a:schemeClr val="accent1">
                    <a:lumMod val="75000"/>
                  </a:schemeClr>
                </a:solidFill>
              </a:rPr>
              <a:t>Za mnoge onečišćujuće tvari kao što su SO</a:t>
            </a:r>
            <a:r>
              <a:rPr lang="hr-HR" sz="2400" b="1" baseline="-25000" dirty="0" smtClean="0">
                <a:solidFill>
                  <a:schemeClr val="accent1">
                    <a:lumMod val="75000"/>
                  </a:schemeClr>
                </a:solidFill>
              </a:rPr>
              <a:t>2</a:t>
            </a:r>
            <a:r>
              <a:rPr lang="hr-HR" sz="2400" b="1" dirty="0" smtClean="0">
                <a:solidFill>
                  <a:schemeClr val="accent1">
                    <a:lumMod val="75000"/>
                  </a:schemeClr>
                </a:solidFill>
              </a:rPr>
              <a:t>, NO, NO</a:t>
            </a:r>
            <a:r>
              <a:rPr lang="hr-HR" sz="2400" b="1" baseline="-25000" dirty="0" smtClean="0">
                <a:solidFill>
                  <a:schemeClr val="accent1">
                    <a:lumMod val="75000"/>
                  </a:schemeClr>
                </a:solidFill>
              </a:rPr>
              <a:t>2</a:t>
            </a:r>
            <a:r>
              <a:rPr lang="hr-HR" sz="2400" b="1" dirty="0" smtClean="0">
                <a:solidFill>
                  <a:schemeClr val="accent1">
                    <a:lumMod val="75000"/>
                  </a:schemeClr>
                </a:solidFill>
              </a:rPr>
              <a:t>, CO i VOC-ovi glavne determinante prostornih i vremenskih varijacija su:</a:t>
            </a:r>
            <a:endParaRPr lang="hr-HR" sz="2400" b="1" dirty="0">
              <a:solidFill>
                <a:schemeClr val="accent1">
                  <a:lumMod val="75000"/>
                </a:schemeClr>
              </a:solidFill>
            </a:endParaRPr>
          </a:p>
        </p:txBody>
      </p:sp>
      <p:sp>
        <p:nvSpPr>
          <p:cNvPr id="15" name="Rectangle 14"/>
          <p:cNvSpPr/>
          <p:nvPr/>
        </p:nvSpPr>
        <p:spPr>
          <a:xfrm>
            <a:off x="1397149" y="5159102"/>
            <a:ext cx="5616624" cy="504056"/>
          </a:xfrm>
          <a:prstGeom prst="rect">
            <a:avLst/>
          </a:prstGeom>
          <a:solidFill>
            <a:schemeClr val="accent6">
              <a:lumMod val="60000"/>
              <a:lumOff val="40000"/>
            </a:schemeClr>
          </a:solidFill>
          <a:ln>
            <a:solidFill>
              <a:schemeClr val="accent6">
                <a:lumMod val="60000"/>
                <a:lumOff val="4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accent1">
                    <a:lumMod val="75000"/>
                  </a:schemeClr>
                </a:solidFill>
              </a:rPr>
              <a:t>AKTIVNOST IZVORA EMISIJA</a:t>
            </a:r>
            <a:endParaRPr lang="hr-HR" sz="2000" b="1" dirty="0">
              <a:solidFill>
                <a:schemeClr val="accent1">
                  <a:lumMod val="75000"/>
                </a:schemeClr>
              </a:solidFill>
            </a:endParaRPr>
          </a:p>
        </p:txBody>
      </p:sp>
      <p:sp>
        <p:nvSpPr>
          <p:cNvPr id="16" name="Rectangle 15"/>
          <p:cNvSpPr/>
          <p:nvPr/>
        </p:nvSpPr>
        <p:spPr>
          <a:xfrm>
            <a:off x="1406674" y="5808315"/>
            <a:ext cx="5616624" cy="504056"/>
          </a:xfrm>
          <a:prstGeom prst="rect">
            <a:avLst/>
          </a:prstGeom>
          <a:solidFill>
            <a:schemeClr val="accent6">
              <a:lumMod val="75000"/>
            </a:schemeClr>
          </a:solidFill>
          <a:ln>
            <a:solidFill>
              <a:schemeClr val="accent6">
                <a:lumMod val="60000"/>
                <a:lumOff val="4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000" b="1" dirty="0" smtClean="0">
                <a:solidFill>
                  <a:schemeClr val="accent1">
                    <a:lumMod val="75000"/>
                  </a:schemeClr>
                </a:solidFill>
              </a:rPr>
              <a:t>UDALJENOST OD IZVORA EMISIJA</a:t>
            </a:r>
            <a:endParaRPr lang="hr-HR" sz="20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1.8 VREMENSKA I PROSTORNA RASPODJELA ONEČIŠĆUJUĆIH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142553" y="1523281"/>
            <a:ext cx="8820472" cy="461665"/>
          </a:xfrm>
          <a:prstGeom prst="rect">
            <a:avLst/>
          </a:prstGeom>
          <a:noFill/>
        </p:spPr>
        <p:txBody>
          <a:bodyPr wrap="square" rtlCol="0">
            <a:spAutoFit/>
          </a:bodyPr>
          <a:lstStyle/>
          <a:p>
            <a:r>
              <a:rPr lang="hr-HR" sz="2400" b="1" dirty="0" smtClean="0">
                <a:solidFill>
                  <a:schemeClr val="accent6">
                    <a:lumMod val="75000"/>
                  </a:schemeClr>
                </a:solidFill>
              </a:rPr>
              <a:t>Prostorna raspodjela </a:t>
            </a:r>
            <a:r>
              <a:rPr lang="hr-HR" sz="2400" b="1" dirty="0">
                <a:solidFill>
                  <a:schemeClr val="accent6">
                    <a:lumMod val="75000"/>
                  </a:schemeClr>
                </a:solidFill>
              </a:rPr>
              <a:t>onečišćujućih </a:t>
            </a:r>
            <a:r>
              <a:rPr lang="hr-HR" sz="2400" b="1" dirty="0" smtClean="0">
                <a:solidFill>
                  <a:schemeClr val="accent6">
                    <a:lumMod val="75000"/>
                  </a:schemeClr>
                </a:solidFill>
              </a:rPr>
              <a:t>tvari u zraku (nastavak) </a:t>
            </a:r>
            <a:endParaRPr lang="hr-HR" sz="2400" b="1" dirty="0">
              <a:solidFill>
                <a:schemeClr val="accent6">
                  <a:lumMod val="75000"/>
                </a:schemeClr>
              </a:solidFill>
            </a:endParaRPr>
          </a:p>
        </p:txBody>
      </p:sp>
      <p:sp>
        <p:nvSpPr>
          <p:cNvPr id="10" name="TextBox 9"/>
          <p:cNvSpPr txBox="1"/>
          <p:nvPr/>
        </p:nvSpPr>
        <p:spPr>
          <a:xfrm>
            <a:off x="386011" y="2640360"/>
            <a:ext cx="8352928" cy="461665"/>
          </a:xfrm>
          <a:prstGeom prst="rect">
            <a:avLst/>
          </a:prstGeom>
          <a:noFill/>
        </p:spPr>
        <p:txBody>
          <a:bodyPr wrap="square" rtlCol="0">
            <a:spAutoFit/>
          </a:bodyPr>
          <a:lstStyle/>
          <a:p>
            <a:r>
              <a:rPr lang="hr-HR" sz="2400" b="1" dirty="0" smtClean="0">
                <a:solidFill>
                  <a:schemeClr val="accent1">
                    <a:lumMod val="75000"/>
                  </a:schemeClr>
                </a:solidFill>
              </a:rPr>
              <a:t>Za prizemni ozon (O</a:t>
            </a:r>
            <a:r>
              <a:rPr lang="hr-HR" sz="2400" b="1" baseline="-25000" dirty="0" smtClean="0">
                <a:solidFill>
                  <a:schemeClr val="accent1">
                    <a:lumMod val="75000"/>
                  </a:schemeClr>
                </a:solidFill>
              </a:rPr>
              <a:t>3</a:t>
            </a:r>
            <a:r>
              <a:rPr lang="hr-HR" sz="2400" b="1" dirty="0" smtClean="0">
                <a:solidFill>
                  <a:schemeClr val="accent1">
                    <a:lumMod val="75000"/>
                  </a:schemeClr>
                </a:solidFill>
              </a:rPr>
              <a:t>) i dio lebdećih čestica to su:</a:t>
            </a:r>
            <a:endParaRPr lang="hr-HR" sz="2400" b="1" dirty="0">
              <a:solidFill>
                <a:schemeClr val="accent1">
                  <a:lumMod val="75000"/>
                </a:schemeClr>
              </a:solidFill>
            </a:endParaRPr>
          </a:p>
        </p:txBody>
      </p:sp>
      <p:sp>
        <p:nvSpPr>
          <p:cNvPr id="12" name="Rectangle 11"/>
          <p:cNvSpPr/>
          <p:nvPr/>
        </p:nvSpPr>
        <p:spPr>
          <a:xfrm>
            <a:off x="1675681" y="3376439"/>
            <a:ext cx="5616624" cy="504056"/>
          </a:xfrm>
          <a:prstGeom prst="rect">
            <a:avLst/>
          </a:prstGeom>
          <a:solidFill>
            <a:schemeClr val="accent1">
              <a:lumMod val="50000"/>
            </a:schemeClr>
          </a:solidFill>
          <a:ln>
            <a:solidFill>
              <a:schemeClr val="accent6">
                <a:lumMod val="60000"/>
                <a:lumOff val="4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solidFill>
                  <a:schemeClr val="bg1"/>
                </a:solidFill>
              </a:rPr>
              <a:t>KEMIJSKE REAKCIJE U ATMOSFERI</a:t>
            </a:r>
            <a:endParaRPr lang="hr-HR" sz="2400" b="1" dirty="0">
              <a:solidFill>
                <a:schemeClr val="bg1"/>
              </a:solidFill>
            </a:endParaRPr>
          </a:p>
        </p:txBody>
      </p:sp>
      <p:sp>
        <p:nvSpPr>
          <p:cNvPr id="13" name="TextBox 12"/>
          <p:cNvSpPr txBox="1"/>
          <p:nvPr/>
        </p:nvSpPr>
        <p:spPr>
          <a:xfrm>
            <a:off x="467544" y="4670673"/>
            <a:ext cx="8064896" cy="954107"/>
          </a:xfrm>
          <a:prstGeom prst="rect">
            <a:avLst/>
          </a:prstGeom>
          <a:noFill/>
        </p:spPr>
        <p:txBody>
          <a:bodyPr wrap="square" rtlCol="0">
            <a:spAutoFit/>
          </a:bodyPr>
          <a:lstStyle/>
          <a:p>
            <a:pPr algn="ctr"/>
            <a:r>
              <a:rPr lang="hr-HR" sz="2800" b="1" dirty="0" smtClean="0">
                <a:solidFill>
                  <a:schemeClr val="accent1">
                    <a:lumMod val="75000"/>
                  </a:schemeClr>
                </a:solidFill>
                <a:effectLst>
                  <a:outerShdw blurRad="38100" dist="38100" dir="2700000" algn="tl">
                    <a:srgbClr val="000000">
                      <a:alpha val="43137"/>
                    </a:srgbClr>
                  </a:outerShdw>
                </a:effectLst>
              </a:rPr>
              <a:t>Vrijeme i prostor zajednički djeluju na varijacije koncentracija onečišćujućih tvari u zraku. </a:t>
            </a:r>
            <a:endParaRPr lang="hr-HR" sz="2800" b="1" dirty="0">
              <a:solidFill>
                <a:schemeClr val="accent1">
                  <a:lumMod val="75000"/>
                </a:schemeClr>
              </a:solidFill>
              <a:effectLst>
                <a:outerShdw blurRad="38100" dist="38100" dir="2700000" algn="tl">
                  <a:srgbClr val="000000">
                    <a:alpha val="43137"/>
                  </a:srgbClr>
                </a:outerShdw>
              </a:effectLst>
            </a:endParaRPr>
          </a:p>
        </p:txBody>
      </p:sp>
      <p:sp>
        <p:nvSpPr>
          <p:cNvPr id="14" name="Oval 13"/>
          <p:cNvSpPr/>
          <p:nvPr/>
        </p:nvSpPr>
        <p:spPr>
          <a:xfrm>
            <a:off x="486594" y="4090417"/>
            <a:ext cx="8352928" cy="21602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300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1.9 METASTUDIJE-NACIONALNI STANDARDI KVALITETE ZRAKA</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76239" y="1668810"/>
            <a:ext cx="8352928" cy="5632311"/>
          </a:xfrm>
          <a:prstGeom prst="rect">
            <a:avLst/>
          </a:prstGeom>
          <a:noFill/>
        </p:spPr>
        <p:txBody>
          <a:bodyPr wrap="square" rtlCol="0">
            <a:spAutoFit/>
          </a:bodyPr>
          <a:lstStyle/>
          <a:p>
            <a:r>
              <a:rPr lang="hr-HR" sz="2400" b="1" dirty="0" smtClean="0">
                <a:solidFill>
                  <a:schemeClr val="accent1">
                    <a:lumMod val="75000"/>
                  </a:schemeClr>
                </a:solidFill>
              </a:rPr>
              <a:t>Meta studije predstavljaju velike projekte u kojima se objedinjavaju mnoge toksikološke i epidemiološke znanstvene studije.</a:t>
            </a:r>
          </a:p>
          <a:p>
            <a:r>
              <a:rPr lang="hr-HR" sz="2400" b="1" dirty="0" smtClean="0">
                <a:solidFill>
                  <a:schemeClr val="accent1">
                    <a:lumMod val="75000"/>
                  </a:schemeClr>
                </a:solidFill>
              </a:rPr>
              <a:t>Tako je u devedesetima Europska Unija financirala dvije ovakve studije:</a:t>
            </a:r>
          </a:p>
          <a:p>
            <a:r>
              <a:rPr lang="hr-HR" sz="2400" b="1" dirty="0" smtClean="0">
                <a:solidFill>
                  <a:schemeClr val="accent1">
                    <a:lumMod val="75000"/>
                  </a:schemeClr>
                </a:solidFill>
              </a:rPr>
              <a:t>APHEA 1 (</a:t>
            </a:r>
            <a:r>
              <a:rPr lang="en-US" sz="2400" b="1" dirty="0">
                <a:solidFill>
                  <a:schemeClr val="accent1">
                    <a:lumMod val="75000"/>
                  </a:schemeClr>
                </a:solidFill>
              </a:rPr>
              <a:t>Air Pollution and Health: a European </a:t>
            </a:r>
            <a:r>
              <a:rPr lang="en-US" sz="2400" b="1" dirty="0" smtClean="0">
                <a:solidFill>
                  <a:schemeClr val="accent1">
                    <a:lumMod val="75000"/>
                  </a:schemeClr>
                </a:solidFill>
              </a:rPr>
              <a:t>Approach</a:t>
            </a:r>
            <a:r>
              <a:rPr lang="hr-HR" sz="2400" b="1" dirty="0" smtClean="0">
                <a:solidFill>
                  <a:schemeClr val="accent1">
                    <a:lumMod val="75000"/>
                  </a:schemeClr>
                </a:solidFill>
              </a:rPr>
              <a:t>) koja je na više od 25 milijuna ljudi u 15 europskih gradova proučavala efekte kratkotrajnog izlaganja (nekoliko dana) povećanog onečišćenja zraka na zdravlje ljudi i utjecaj na javno zdravstvo</a:t>
            </a:r>
          </a:p>
          <a:p>
            <a:endParaRPr lang="hr-HR" sz="2400" b="1" dirty="0" smtClean="0">
              <a:solidFill>
                <a:schemeClr val="accent1">
                  <a:lumMod val="75000"/>
                </a:schemeClr>
              </a:solidFill>
              <a:hlinkClick r:id="rId4"/>
            </a:endParaRPr>
          </a:p>
          <a:p>
            <a:r>
              <a:rPr lang="hr-HR" sz="2400" b="1" dirty="0" smtClean="0">
                <a:solidFill>
                  <a:schemeClr val="accent1">
                    <a:lumMod val="75000"/>
                  </a:schemeClr>
                </a:solidFill>
                <a:hlinkClick r:id="rId4"/>
              </a:rPr>
              <a:t>https</a:t>
            </a:r>
            <a:r>
              <a:rPr lang="hr-HR" sz="2400" b="1" dirty="0">
                <a:solidFill>
                  <a:schemeClr val="accent1">
                    <a:lumMod val="75000"/>
                  </a:schemeClr>
                </a:solidFill>
                <a:hlinkClick r:id="rId4"/>
              </a:rPr>
              <a:t>://</a:t>
            </a:r>
            <a:r>
              <a:rPr lang="hr-HR" sz="2400" b="1" dirty="0" smtClean="0">
                <a:solidFill>
                  <a:schemeClr val="accent1">
                    <a:lumMod val="75000"/>
                  </a:schemeClr>
                </a:solidFill>
                <a:hlinkClick r:id="rId4"/>
              </a:rPr>
              <a:t>www.ncbi.nlm.nih.gov/pubmed/10730486</a:t>
            </a:r>
            <a:endParaRPr lang="hr-HR" sz="2400" b="1" dirty="0" smtClean="0">
              <a:solidFill>
                <a:schemeClr val="accent1">
                  <a:lumMod val="75000"/>
                </a:schemeClr>
              </a:solidFill>
            </a:endParaRPr>
          </a:p>
          <a:p>
            <a:endParaRPr lang="hr-HR" sz="2400" b="1" dirty="0">
              <a:solidFill>
                <a:schemeClr val="accent1">
                  <a:lumMod val="75000"/>
                </a:schemeClr>
              </a:solidFill>
            </a:endParaRPr>
          </a:p>
          <a:p>
            <a:endParaRPr lang="hr-HR" sz="2400" b="1" dirty="0" smtClean="0">
              <a:solidFill>
                <a:schemeClr val="accent1">
                  <a:lumMod val="75000"/>
                </a:schemeClr>
              </a:solidFill>
            </a:endParaRPr>
          </a:p>
          <a:p>
            <a:endParaRPr lang="hr-HR" sz="2400" b="1" dirty="0">
              <a:solidFill>
                <a:schemeClr val="accent1">
                  <a:lumMod val="75000"/>
                </a:schemeClr>
              </a:solidFill>
            </a:endParaRPr>
          </a:p>
          <a:p>
            <a:endParaRPr lang="hr-HR" sz="2400" b="1" dirty="0" smtClean="0">
              <a:solidFill>
                <a:schemeClr val="accent1">
                  <a:lumMod val="75000"/>
                </a:schemeClr>
              </a:solidFill>
            </a:endParaRPr>
          </a:p>
        </p:txBody>
      </p:sp>
    </p:spTree>
    <p:extLst>
      <p:ext uri="{BB962C8B-B14F-4D97-AF65-F5344CB8AC3E}">
        <p14:creationId xmlns:p14="http://schemas.microsoft.com/office/powerpoint/2010/main" val="3033362805"/>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1.9 METASTUDIJE-NACIONALNI STANDARDI KVALITETE ZRAKA</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76239" y="1668810"/>
            <a:ext cx="8352928" cy="2554545"/>
          </a:xfrm>
          <a:prstGeom prst="rect">
            <a:avLst/>
          </a:prstGeom>
          <a:noFill/>
        </p:spPr>
        <p:txBody>
          <a:bodyPr wrap="square" rtlCol="0">
            <a:spAutoFit/>
          </a:bodyPr>
          <a:lstStyle/>
          <a:p>
            <a:r>
              <a:rPr lang="hr-HR" sz="2400" b="1" dirty="0" smtClean="0">
                <a:solidFill>
                  <a:schemeClr val="accent1">
                    <a:lumMod val="75000"/>
                  </a:schemeClr>
                </a:solidFill>
              </a:rPr>
              <a:t>APHEA 2 koja je u 8 europskih gradova povezivala epizode pojačanog onečišćenja zraka sa povećanjem prijema plućnih pacijenata u bolnice.</a:t>
            </a:r>
          </a:p>
          <a:p>
            <a:endParaRPr lang="hr-HR" sz="2400" b="1" dirty="0" smtClean="0">
              <a:solidFill>
                <a:schemeClr val="accent1">
                  <a:lumMod val="75000"/>
                </a:schemeClr>
              </a:solidFill>
            </a:endParaRPr>
          </a:p>
          <a:p>
            <a:r>
              <a:rPr lang="hr-HR" sz="2000" b="1" dirty="0">
                <a:solidFill>
                  <a:schemeClr val="accent1">
                    <a:lumMod val="75000"/>
                  </a:schemeClr>
                </a:solidFill>
                <a:hlinkClick r:id="rId4"/>
              </a:rPr>
              <a:t>https://abdn.pure.elsevier.com/en/publications/acute-effects-of-particulate-air-pollution-on-respiratory-admissi</a:t>
            </a:r>
            <a:endParaRPr lang="hr-HR" sz="2000" b="1" dirty="0">
              <a:solidFill>
                <a:schemeClr val="accent1">
                  <a:lumMod val="75000"/>
                </a:schemeClr>
              </a:solidFill>
            </a:endParaRPr>
          </a:p>
          <a:p>
            <a:endParaRPr lang="hr-HR" sz="2400" b="1" dirty="0">
              <a:solidFill>
                <a:schemeClr val="accent1">
                  <a:lumMod val="75000"/>
                </a:schemeClr>
              </a:solidFill>
            </a:endParaRPr>
          </a:p>
        </p:txBody>
      </p:sp>
    </p:spTree>
    <p:extLst>
      <p:ext uri="{BB962C8B-B14F-4D97-AF65-F5344CB8AC3E}">
        <p14:creationId xmlns:p14="http://schemas.microsoft.com/office/powerpoint/2010/main" val="3312428471"/>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1.9 METASTUDIJE-NACIONALNI STANDARDI KVALITETE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76239" y="1668810"/>
            <a:ext cx="8352928" cy="5139869"/>
          </a:xfrm>
          <a:prstGeom prst="rect">
            <a:avLst/>
          </a:prstGeom>
          <a:noFill/>
        </p:spPr>
        <p:txBody>
          <a:bodyPr wrap="square" rtlCol="0">
            <a:spAutoFit/>
          </a:bodyPr>
          <a:lstStyle/>
          <a:p>
            <a:r>
              <a:rPr lang="hr-HR" sz="2400" b="1" dirty="0" smtClean="0">
                <a:solidFill>
                  <a:schemeClr val="accent1">
                    <a:lumMod val="75000"/>
                  </a:schemeClr>
                </a:solidFill>
              </a:rPr>
              <a:t>Svakako najpoznatije meta studije sa područja PKZ su one koje od još od 1957 periodički izrađuje Svjetska zdravstvena organizacija (WHO) a možemo ih staviti pod zajednički naziv „WHO </a:t>
            </a:r>
            <a:r>
              <a:rPr lang="en-US" sz="2400" b="1" dirty="0" smtClean="0">
                <a:solidFill>
                  <a:schemeClr val="accent1">
                    <a:lumMod val="75000"/>
                  </a:schemeClr>
                </a:solidFill>
              </a:rPr>
              <a:t>Air quality guidelines</a:t>
            </a:r>
            <a:r>
              <a:rPr lang="hr-HR" sz="2400" b="1" dirty="0" smtClean="0">
                <a:solidFill>
                  <a:schemeClr val="accent1">
                    <a:lumMod val="75000"/>
                  </a:schemeClr>
                </a:solidFill>
              </a:rPr>
              <a:t>”.</a:t>
            </a:r>
          </a:p>
          <a:p>
            <a:endParaRPr lang="hr-HR" sz="2400" b="1" dirty="0">
              <a:solidFill>
                <a:schemeClr val="accent1">
                  <a:lumMod val="75000"/>
                </a:schemeClr>
              </a:solidFill>
            </a:endParaRPr>
          </a:p>
          <a:p>
            <a:r>
              <a:rPr lang="hr-HR" sz="2400" b="1" dirty="0" smtClean="0">
                <a:solidFill>
                  <a:schemeClr val="accent1">
                    <a:lumMod val="75000"/>
                  </a:schemeClr>
                </a:solidFill>
              </a:rPr>
              <a:t>Ove publikacije već desetljećima služe kao referentni dokumenti pri razvoju strategija i politika na području kvalitete zraka u mnogim zemljama širom svijeta.</a:t>
            </a:r>
            <a:endParaRPr lang="hr-HR" sz="2400" b="1" dirty="0">
              <a:solidFill>
                <a:schemeClr val="accent1">
                  <a:lumMod val="75000"/>
                </a:schemeClr>
              </a:solidFill>
            </a:endParaRPr>
          </a:p>
          <a:p>
            <a:r>
              <a:rPr lang="hr-HR" sz="2400" b="1" dirty="0" smtClean="0">
                <a:solidFill>
                  <a:schemeClr val="accent1">
                    <a:lumMod val="75000"/>
                  </a:schemeClr>
                </a:solidFill>
              </a:rPr>
              <a:t>Pregledan sažetak svih studija od 1957. do 2006. godine može se naći na </a:t>
            </a:r>
            <a:r>
              <a:rPr lang="en-US" sz="2000" b="1" dirty="0" smtClean="0">
                <a:solidFill>
                  <a:schemeClr val="accent1">
                    <a:lumMod val="75000"/>
                  </a:schemeClr>
                </a:solidFill>
                <a:hlinkClick r:id="rId4"/>
              </a:rPr>
              <a:t>http</a:t>
            </a:r>
            <a:r>
              <a:rPr lang="en-US" sz="2000" b="1" dirty="0">
                <a:solidFill>
                  <a:schemeClr val="accent1">
                    <a:lumMod val="75000"/>
                  </a:schemeClr>
                </a:solidFill>
                <a:hlinkClick r:id="rId4"/>
              </a:rPr>
              <a:t>://www.euro.who.int/__</a:t>
            </a:r>
            <a:r>
              <a:rPr lang="en-US" sz="2000" b="1" dirty="0" smtClean="0">
                <a:solidFill>
                  <a:schemeClr val="accent1">
                    <a:lumMod val="75000"/>
                  </a:schemeClr>
                </a:solidFill>
                <a:hlinkClick r:id="rId4"/>
              </a:rPr>
              <a:t>data/assets/pdf_file/0019/331660/Evolution-air-quality.pdf</a:t>
            </a:r>
            <a:endParaRPr lang="hr-HR" sz="2000" b="1" dirty="0" smtClean="0">
              <a:solidFill>
                <a:schemeClr val="accent1">
                  <a:lumMod val="75000"/>
                </a:schemeClr>
              </a:solidFill>
            </a:endParaRPr>
          </a:p>
          <a:p>
            <a:endParaRPr lang="en-US" sz="2400" b="1" dirty="0" smtClean="0">
              <a:solidFill>
                <a:schemeClr val="accent1">
                  <a:lumMod val="75000"/>
                </a:schemeClr>
              </a:solidFill>
            </a:endParaRP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1.9 METASTUDIJE-NACIONALNI STANDARDI KVALITETE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84687" y="1535460"/>
            <a:ext cx="8352928" cy="5509200"/>
          </a:xfrm>
          <a:prstGeom prst="rect">
            <a:avLst/>
          </a:prstGeom>
          <a:noFill/>
        </p:spPr>
        <p:txBody>
          <a:bodyPr wrap="square" rtlCol="0">
            <a:spAutoFit/>
          </a:bodyPr>
          <a:lstStyle/>
          <a:p>
            <a:r>
              <a:rPr lang="hr-HR" sz="2400" b="1" dirty="0" smtClean="0">
                <a:solidFill>
                  <a:schemeClr val="accent1">
                    <a:lumMod val="75000"/>
                  </a:schemeClr>
                </a:solidFill>
              </a:rPr>
              <a:t>Za </a:t>
            </a:r>
            <a:r>
              <a:rPr lang="hr-HR" sz="2400" b="1" dirty="0" smtClean="0">
                <a:solidFill>
                  <a:schemeClr val="accent1">
                    <a:lumMod val="75000"/>
                  </a:schemeClr>
                </a:solidFill>
              </a:rPr>
              <a:t>sudionike </a:t>
            </a:r>
            <a:r>
              <a:rPr lang="hr-HR" sz="2400" b="1" dirty="0" smtClean="0">
                <a:solidFill>
                  <a:schemeClr val="accent1">
                    <a:lumMod val="75000"/>
                  </a:schemeClr>
                </a:solidFill>
              </a:rPr>
              <a:t>ove obuke svakako preporučamo dvije najrecentnije publikacije WHO </a:t>
            </a:r>
            <a:r>
              <a:rPr lang="en-US" sz="2400" b="1" dirty="0" smtClean="0">
                <a:solidFill>
                  <a:schemeClr val="accent1">
                    <a:lumMod val="75000"/>
                  </a:schemeClr>
                </a:solidFill>
              </a:rPr>
              <a:t>Air quality guidelines</a:t>
            </a:r>
            <a:r>
              <a:rPr lang="hr-HR" sz="2400" b="1" dirty="0" smtClean="0">
                <a:solidFill>
                  <a:schemeClr val="accent1">
                    <a:lumMod val="75000"/>
                  </a:schemeClr>
                </a:solidFill>
              </a:rPr>
              <a:t>”.</a:t>
            </a:r>
          </a:p>
          <a:p>
            <a:endParaRPr lang="hr-HR" sz="2400" b="1" dirty="0" smtClean="0">
              <a:solidFill>
                <a:schemeClr val="accent1">
                  <a:lumMod val="75000"/>
                </a:schemeClr>
              </a:solidFill>
            </a:endParaRPr>
          </a:p>
          <a:p>
            <a:r>
              <a:rPr lang="hr-HR" sz="2400" b="1" dirty="0" smtClean="0">
                <a:solidFill>
                  <a:schemeClr val="accent1">
                    <a:lumMod val="75000"/>
                  </a:schemeClr>
                </a:solidFill>
              </a:rPr>
              <a:t>„WHO Air </a:t>
            </a:r>
            <a:r>
              <a:rPr lang="hr-HR" sz="2400" b="1" dirty="0" err="1" smtClean="0">
                <a:solidFill>
                  <a:schemeClr val="accent1">
                    <a:lumMod val="75000"/>
                  </a:schemeClr>
                </a:solidFill>
              </a:rPr>
              <a:t>quality</a:t>
            </a:r>
            <a:r>
              <a:rPr lang="hr-HR" sz="2400" b="1" dirty="0" smtClean="0">
                <a:solidFill>
                  <a:schemeClr val="accent1">
                    <a:lumMod val="75000"/>
                  </a:schemeClr>
                </a:solidFill>
              </a:rPr>
              <a:t> </a:t>
            </a:r>
            <a:r>
              <a:rPr lang="hr-HR" sz="2400" b="1" dirty="0" err="1" smtClean="0">
                <a:solidFill>
                  <a:schemeClr val="accent1">
                    <a:lumMod val="75000"/>
                  </a:schemeClr>
                </a:solidFill>
              </a:rPr>
              <a:t>guidelines</a:t>
            </a:r>
            <a:r>
              <a:rPr lang="hr-HR" sz="2400" b="1" dirty="0" smtClean="0">
                <a:solidFill>
                  <a:schemeClr val="accent1">
                    <a:lumMod val="75000"/>
                  </a:schemeClr>
                </a:solidFill>
              </a:rPr>
              <a:t> for Europe ; </a:t>
            </a:r>
            <a:r>
              <a:rPr lang="hr-HR" sz="2400" b="1" dirty="0" err="1" smtClean="0">
                <a:solidFill>
                  <a:schemeClr val="accent1">
                    <a:lumMod val="75000"/>
                  </a:schemeClr>
                </a:solidFill>
              </a:rPr>
              <a:t>second</a:t>
            </a:r>
            <a:r>
              <a:rPr lang="hr-HR" sz="2400" b="1" dirty="0" smtClean="0">
                <a:solidFill>
                  <a:schemeClr val="accent1">
                    <a:lumMod val="75000"/>
                  </a:schemeClr>
                </a:solidFill>
              </a:rPr>
              <a:t> </a:t>
            </a:r>
            <a:r>
              <a:rPr lang="hr-HR" sz="2400" b="1" dirty="0" err="1" smtClean="0">
                <a:solidFill>
                  <a:schemeClr val="accent1">
                    <a:lumMod val="75000"/>
                  </a:schemeClr>
                </a:solidFill>
              </a:rPr>
              <a:t>edition</a:t>
            </a:r>
            <a:r>
              <a:rPr lang="hr-HR" sz="2400" b="1" dirty="0" smtClean="0">
                <a:solidFill>
                  <a:schemeClr val="accent1">
                    <a:lumMod val="75000"/>
                  </a:schemeClr>
                </a:solidFill>
              </a:rPr>
              <a:t> 2000”.</a:t>
            </a:r>
            <a:endParaRPr lang="hr-HR" sz="2400" b="1" dirty="0">
              <a:solidFill>
                <a:schemeClr val="accent1">
                  <a:lumMod val="75000"/>
                </a:schemeClr>
              </a:solidFill>
            </a:endParaRPr>
          </a:p>
          <a:p>
            <a:r>
              <a:rPr lang="hr-HR" sz="2000" b="1" dirty="0">
                <a:solidFill>
                  <a:schemeClr val="accent1">
                    <a:lumMod val="75000"/>
                  </a:schemeClr>
                </a:solidFill>
                <a:hlinkClick r:id="rId4"/>
              </a:rPr>
              <a:t>http://</a:t>
            </a:r>
            <a:r>
              <a:rPr lang="hr-HR" sz="2000" b="1" dirty="0" smtClean="0">
                <a:solidFill>
                  <a:schemeClr val="accent1">
                    <a:lumMod val="75000"/>
                  </a:schemeClr>
                </a:solidFill>
                <a:hlinkClick r:id="rId4"/>
              </a:rPr>
              <a:t>www.euro.who.int/</a:t>
            </a:r>
            <a:r>
              <a:rPr lang="hr-HR" sz="2000" b="1" dirty="0" err="1" smtClean="0">
                <a:solidFill>
                  <a:schemeClr val="accent1">
                    <a:lumMod val="75000"/>
                  </a:schemeClr>
                </a:solidFill>
                <a:hlinkClick r:id="rId4"/>
              </a:rPr>
              <a:t>en</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health</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topics</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environment</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and</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health</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air</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quality</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publications</a:t>
            </a:r>
            <a:r>
              <a:rPr lang="hr-HR" sz="2000" b="1" dirty="0" smtClean="0">
                <a:solidFill>
                  <a:schemeClr val="accent1">
                    <a:lumMod val="75000"/>
                  </a:schemeClr>
                </a:solidFill>
                <a:hlinkClick r:id="rId4"/>
              </a:rPr>
              <a:t>/pre2009/</a:t>
            </a:r>
            <a:r>
              <a:rPr lang="hr-HR" sz="2000" b="1" dirty="0" err="1" smtClean="0">
                <a:solidFill>
                  <a:schemeClr val="accent1">
                    <a:lumMod val="75000"/>
                  </a:schemeClr>
                </a:solidFill>
                <a:hlinkClick r:id="rId4"/>
              </a:rPr>
              <a:t>air</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quality</a:t>
            </a:r>
            <a:r>
              <a:rPr lang="hr-HR" sz="2000" b="1" dirty="0" smtClean="0">
                <a:solidFill>
                  <a:schemeClr val="accent1">
                    <a:lumMod val="75000"/>
                  </a:schemeClr>
                </a:solidFill>
                <a:hlinkClick r:id="rId4"/>
              </a:rPr>
              <a:t>-</a:t>
            </a:r>
            <a:r>
              <a:rPr lang="hr-HR" sz="2000" b="1" dirty="0" err="1" smtClean="0">
                <a:solidFill>
                  <a:schemeClr val="accent1">
                    <a:lumMod val="75000"/>
                  </a:schemeClr>
                </a:solidFill>
                <a:hlinkClick r:id="rId4"/>
              </a:rPr>
              <a:t>guidelines</a:t>
            </a:r>
            <a:r>
              <a:rPr lang="hr-HR" sz="2000" b="1" dirty="0" smtClean="0">
                <a:solidFill>
                  <a:schemeClr val="accent1">
                    <a:lumMod val="75000"/>
                  </a:schemeClr>
                </a:solidFill>
                <a:hlinkClick r:id="rId4"/>
              </a:rPr>
              <a:t>-for-</a:t>
            </a:r>
            <a:r>
              <a:rPr lang="hr-HR" sz="2000" b="1" dirty="0" err="1" smtClean="0">
                <a:solidFill>
                  <a:schemeClr val="accent1">
                    <a:lumMod val="75000"/>
                  </a:schemeClr>
                </a:solidFill>
                <a:hlinkClick r:id="rId4"/>
              </a:rPr>
              <a:t>europe</a:t>
            </a:r>
            <a:endParaRPr lang="hr-HR" sz="2000" b="1" dirty="0" smtClean="0">
              <a:solidFill>
                <a:schemeClr val="accent1">
                  <a:lumMod val="75000"/>
                </a:schemeClr>
              </a:solidFill>
            </a:endParaRPr>
          </a:p>
          <a:p>
            <a:endParaRPr lang="hr-HR" sz="2400" b="1" dirty="0" smtClean="0">
              <a:solidFill>
                <a:schemeClr val="accent1">
                  <a:lumMod val="75000"/>
                </a:schemeClr>
              </a:solidFill>
            </a:endParaRPr>
          </a:p>
          <a:p>
            <a:r>
              <a:rPr lang="hr-HR" sz="2400" b="1" dirty="0" smtClean="0">
                <a:solidFill>
                  <a:schemeClr val="accent1">
                    <a:lumMod val="75000"/>
                  </a:schemeClr>
                </a:solidFill>
              </a:rPr>
              <a:t>U kojoj možete pronaći sve što će te ikada trebati znati na ovom području. Najveći dio druge teme ovih predavanja „Onečišćujuće tvari” deriviran je iz upravo ove publikacije koja obrađuje veliki broj onečišćujućih tvari sa kemijskog, toksikološkog i javnozdravstvenog aspekta te daje preporučene razine (</a:t>
            </a:r>
            <a:r>
              <a:rPr lang="hr-HR" sz="2400" b="1" dirty="0" err="1" smtClean="0">
                <a:solidFill>
                  <a:schemeClr val="accent1">
                    <a:lumMod val="75000"/>
                  </a:schemeClr>
                </a:solidFill>
              </a:rPr>
              <a:t>guidelines</a:t>
            </a:r>
            <a:r>
              <a:rPr lang="hr-HR" sz="2400" b="1" dirty="0" smtClean="0">
                <a:solidFill>
                  <a:schemeClr val="accent1">
                    <a:lumMod val="75000"/>
                  </a:schemeClr>
                </a:solidFill>
              </a:rPr>
              <a:t>) onečišćenja po pojedinim OT. </a:t>
            </a:r>
            <a:endParaRPr lang="hr-HR" sz="2400" b="1" dirty="0">
              <a:solidFill>
                <a:schemeClr val="accent1">
                  <a:lumMod val="75000"/>
                </a:schemeClr>
              </a:solidFill>
            </a:endParaRPr>
          </a:p>
          <a:p>
            <a:endParaRPr lang="en-US" sz="2400" b="1" dirty="0" smtClean="0">
              <a:solidFill>
                <a:schemeClr val="accent1">
                  <a:lumMod val="75000"/>
                </a:schemeClr>
              </a:solidFill>
            </a:endParaRPr>
          </a:p>
          <a:p>
            <a:endParaRPr lang="hr-HR" sz="2400" b="1" dirty="0">
              <a:solidFill>
                <a:schemeClr val="accent1">
                  <a:lumMod val="75000"/>
                </a:schemeClr>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2691" y="992535"/>
            <a:ext cx="119062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1.9 METASTUDIJE-NACIONALNI STANDARDI KVALITETE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07648" y="1535460"/>
            <a:ext cx="8229941" cy="3877985"/>
          </a:xfrm>
          <a:prstGeom prst="rect">
            <a:avLst/>
          </a:prstGeom>
          <a:noFill/>
        </p:spPr>
        <p:txBody>
          <a:bodyPr wrap="square" rtlCol="0">
            <a:spAutoFit/>
          </a:bodyPr>
          <a:lstStyle/>
          <a:p>
            <a:r>
              <a:rPr lang="hr-HR" sz="2400" b="1" dirty="0" smtClean="0">
                <a:solidFill>
                  <a:schemeClr val="accent1">
                    <a:lumMod val="75000"/>
                  </a:schemeClr>
                </a:solidFill>
              </a:rPr>
              <a:t>Druga i najrecentnija WHO AQG publikacija je</a:t>
            </a:r>
          </a:p>
          <a:p>
            <a:r>
              <a:rPr lang="hr-HR" sz="2400" b="1" dirty="0" smtClean="0">
                <a:solidFill>
                  <a:schemeClr val="accent1">
                    <a:lumMod val="75000"/>
                  </a:schemeClr>
                </a:solidFill>
              </a:rPr>
              <a:t>„Air </a:t>
            </a:r>
            <a:r>
              <a:rPr lang="hr-HR" sz="2400" b="1" dirty="0" err="1">
                <a:solidFill>
                  <a:schemeClr val="accent1">
                    <a:lumMod val="75000"/>
                  </a:schemeClr>
                </a:solidFill>
              </a:rPr>
              <a:t>quality</a:t>
            </a:r>
            <a:r>
              <a:rPr lang="hr-HR" sz="2400" b="1" dirty="0">
                <a:solidFill>
                  <a:schemeClr val="accent1">
                    <a:lumMod val="75000"/>
                  </a:schemeClr>
                </a:solidFill>
              </a:rPr>
              <a:t> </a:t>
            </a:r>
            <a:r>
              <a:rPr lang="hr-HR" sz="2400" b="1" dirty="0" err="1">
                <a:solidFill>
                  <a:schemeClr val="accent1">
                    <a:lumMod val="75000"/>
                  </a:schemeClr>
                </a:solidFill>
              </a:rPr>
              <a:t>guidelines</a:t>
            </a:r>
            <a:r>
              <a:rPr lang="hr-HR" sz="2400" b="1" dirty="0">
                <a:solidFill>
                  <a:schemeClr val="accent1">
                    <a:lumMod val="75000"/>
                  </a:schemeClr>
                </a:solidFill>
              </a:rPr>
              <a:t>. Global </a:t>
            </a:r>
            <a:r>
              <a:rPr lang="hr-HR" sz="2400" b="1" dirty="0" err="1">
                <a:solidFill>
                  <a:schemeClr val="accent1">
                    <a:lumMod val="75000"/>
                  </a:schemeClr>
                </a:solidFill>
              </a:rPr>
              <a:t>update</a:t>
            </a:r>
            <a:r>
              <a:rPr lang="hr-HR" sz="2400" b="1" dirty="0">
                <a:solidFill>
                  <a:schemeClr val="accent1">
                    <a:lumMod val="75000"/>
                  </a:schemeClr>
                </a:solidFill>
              </a:rPr>
              <a:t> 2005. </a:t>
            </a:r>
            <a:endParaRPr lang="hr-HR" sz="2400" b="1" dirty="0" smtClean="0">
              <a:solidFill>
                <a:schemeClr val="accent1">
                  <a:lumMod val="75000"/>
                </a:schemeClr>
              </a:solidFill>
            </a:endParaRPr>
          </a:p>
          <a:p>
            <a:r>
              <a:rPr lang="hr-HR" sz="2400" b="1" dirty="0" err="1" smtClean="0">
                <a:solidFill>
                  <a:schemeClr val="accent1">
                    <a:lumMod val="75000"/>
                  </a:schemeClr>
                </a:solidFill>
              </a:rPr>
              <a:t>Particulate</a:t>
            </a:r>
            <a:r>
              <a:rPr lang="hr-HR" sz="2400" b="1" dirty="0" smtClean="0">
                <a:solidFill>
                  <a:schemeClr val="accent1">
                    <a:lumMod val="75000"/>
                  </a:schemeClr>
                </a:solidFill>
              </a:rPr>
              <a:t> </a:t>
            </a:r>
            <a:r>
              <a:rPr lang="hr-HR" sz="2400" b="1" dirty="0" err="1">
                <a:solidFill>
                  <a:schemeClr val="accent1">
                    <a:lumMod val="75000"/>
                  </a:schemeClr>
                </a:solidFill>
              </a:rPr>
              <a:t>matter</a:t>
            </a:r>
            <a:r>
              <a:rPr lang="hr-HR" sz="2400" b="1" dirty="0">
                <a:solidFill>
                  <a:schemeClr val="accent1">
                    <a:lumMod val="75000"/>
                  </a:schemeClr>
                </a:solidFill>
              </a:rPr>
              <a:t>, ozone, </a:t>
            </a:r>
            <a:r>
              <a:rPr lang="hr-HR" sz="2400" b="1" dirty="0" err="1">
                <a:solidFill>
                  <a:schemeClr val="accent1">
                    <a:lumMod val="75000"/>
                  </a:schemeClr>
                </a:solidFill>
              </a:rPr>
              <a:t>nitrogen</a:t>
            </a:r>
            <a:r>
              <a:rPr lang="hr-HR" sz="2400" b="1" dirty="0">
                <a:solidFill>
                  <a:schemeClr val="accent1">
                    <a:lumMod val="75000"/>
                  </a:schemeClr>
                </a:solidFill>
              </a:rPr>
              <a:t> </a:t>
            </a:r>
            <a:r>
              <a:rPr lang="hr-HR" sz="2400" b="1" dirty="0" err="1">
                <a:solidFill>
                  <a:schemeClr val="accent1">
                    <a:lumMod val="75000"/>
                  </a:schemeClr>
                </a:solidFill>
              </a:rPr>
              <a:t>dioxide</a:t>
            </a:r>
            <a:r>
              <a:rPr lang="hr-HR" sz="2400" b="1" dirty="0">
                <a:solidFill>
                  <a:schemeClr val="accent1">
                    <a:lumMod val="75000"/>
                  </a:schemeClr>
                </a:solidFill>
              </a:rPr>
              <a:t> </a:t>
            </a:r>
            <a:r>
              <a:rPr lang="hr-HR" sz="2400" b="1" dirty="0" err="1">
                <a:solidFill>
                  <a:schemeClr val="accent1">
                    <a:lumMod val="75000"/>
                  </a:schemeClr>
                </a:solidFill>
              </a:rPr>
              <a:t>and</a:t>
            </a:r>
            <a:r>
              <a:rPr lang="hr-HR" sz="2400" b="1" dirty="0">
                <a:solidFill>
                  <a:schemeClr val="accent1">
                    <a:lumMod val="75000"/>
                  </a:schemeClr>
                </a:solidFill>
              </a:rPr>
              <a:t> </a:t>
            </a:r>
            <a:r>
              <a:rPr lang="hr-HR" sz="2400" b="1" dirty="0" err="1">
                <a:solidFill>
                  <a:schemeClr val="accent1">
                    <a:lumMod val="75000"/>
                  </a:schemeClr>
                </a:solidFill>
              </a:rPr>
              <a:t>sulfur</a:t>
            </a:r>
            <a:r>
              <a:rPr lang="hr-HR" sz="2400" b="1" dirty="0">
                <a:solidFill>
                  <a:schemeClr val="accent1">
                    <a:lumMod val="75000"/>
                  </a:schemeClr>
                </a:solidFill>
              </a:rPr>
              <a:t> </a:t>
            </a:r>
            <a:r>
              <a:rPr lang="hr-HR" sz="2400" b="1" dirty="0" err="1" smtClean="0">
                <a:solidFill>
                  <a:schemeClr val="accent1">
                    <a:lumMod val="75000"/>
                  </a:schemeClr>
                </a:solidFill>
              </a:rPr>
              <a:t>dioxide</a:t>
            </a:r>
            <a:r>
              <a:rPr lang="hr-HR" sz="2400" b="1" dirty="0" smtClean="0">
                <a:solidFill>
                  <a:schemeClr val="accent1">
                    <a:lumMod val="75000"/>
                  </a:schemeClr>
                </a:solidFill>
              </a:rPr>
              <a:t>”</a:t>
            </a:r>
          </a:p>
          <a:p>
            <a:r>
              <a:rPr lang="hr-HR" b="1" dirty="0">
                <a:solidFill>
                  <a:schemeClr val="accent1">
                    <a:lumMod val="75000"/>
                  </a:schemeClr>
                </a:solidFill>
                <a:hlinkClick r:id="rId4"/>
              </a:rPr>
              <a:t>http://www.euro.who.int/</a:t>
            </a:r>
            <a:r>
              <a:rPr lang="hr-HR" b="1" dirty="0" err="1">
                <a:solidFill>
                  <a:schemeClr val="accent1">
                    <a:lumMod val="75000"/>
                  </a:schemeClr>
                </a:solidFill>
                <a:hlinkClick r:id="rId4"/>
              </a:rPr>
              <a:t>en</a:t>
            </a:r>
            <a:r>
              <a:rPr lang="hr-HR" b="1" dirty="0">
                <a:solidFill>
                  <a:schemeClr val="accent1">
                    <a:lumMod val="75000"/>
                  </a:schemeClr>
                </a:solidFill>
                <a:hlinkClick r:id="rId4"/>
              </a:rPr>
              <a:t>/</a:t>
            </a:r>
            <a:r>
              <a:rPr lang="hr-HR" b="1" dirty="0" err="1">
                <a:solidFill>
                  <a:schemeClr val="accent1">
                    <a:lumMod val="75000"/>
                  </a:schemeClr>
                </a:solidFill>
                <a:hlinkClick r:id="rId4"/>
              </a:rPr>
              <a:t>health</a:t>
            </a:r>
            <a:r>
              <a:rPr lang="hr-HR" b="1" dirty="0">
                <a:solidFill>
                  <a:schemeClr val="accent1">
                    <a:lumMod val="75000"/>
                  </a:schemeClr>
                </a:solidFill>
                <a:hlinkClick r:id="rId4"/>
              </a:rPr>
              <a:t>-</a:t>
            </a:r>
            <a:r>
              <a:rPr lang="hr-HR" b="1" dirty="0" err="1">
                <a:solidFill>
                  <a:schemeClr val="accent1">
                    <a:lumMod val="75000"/>
                  </a:schemeClr>
                </a:solidFill>
                <a:hlinkClick r:id="rId4"/>
              </a:rPr>
              <a:t>topics</a:t>
            </a:r>
            <a:r>
              <a:rPr lang="hr-HR" b="1" dirty="0">
                <a:solidFill>
                  <a:schemeClr val="accent1">
                    <a:lumMod val="75000"/>
                  </a:schemeClr>
                </a:solidFill>
                <a:hlinkClick r:id="rId4"/>
              </a:rPr>
              <a:t>/</a:t>
            </a:r>
            <a:r>
              <a:rPr lang="hr-HR" b="1" dirty="0" err="1">
                <a:solidFill>
                  <a:schemeClr val="accent1">
                    <a:lumMod val="75000"/>
                  </a:schemeClr>
                </a:solidFill>
                <a:hlinkClick r:id="rId4"/>
              </a:rPr>
              <a:t>environment</a:t>
            </a:r>
            <a:r>
              <a:rPr lang="hr-HR" b="1" dirty="0">
                <a:solidFill>
                  <a:schemeClr val="accent1">
                    <a:lumMod val="75000"/>
                  </a:schemeClr>
                </a:solidFill>
                <a:hlinkClick r:id="rId4"/>
              </a:rPr>
              <a:t>-</a:t>
            </a:r>
            <a:r>
              <a:rPr lang="hr-HR" b="1" dirty="0" err="1">
                <a:solidFill>
                  <a:schemeClr val="accent1">
                    <a:lumMod val="75000"/>
                  </a:schemeClr>
                </a:solidFill>
                <a:hlinkClick r:id="rId4"/>
              </a:rPr>
              <a:t>and</a:t>
            </a:r>
            <a:r>
              <a:rPr lang="hr-HR" b="1" dirty="0">
                <a:solidFill>
                  <a:schemeClr val="accent1">
                    <a:lumMod val="75000"/>
                  </a:schemeClr>
                </a:solidFill>
                <a:hlinkClick r:id="rId4"/>
              </a:rPr>
              <a:t>-</a:t>
            </a:r>
            <a:r>
              <a:rPr lang="hr-HR" b="1" dirty="0" err="1">
                <a:solidFill>
                  <a:schemeClr val="accent1">
                    <a:lumMod val="75000"/>
                  </a:schemeClr>
                </a:solidFill>
                <a:hlinkClick r:id="rId4"/>
              </a:rPr>
              <a:t>health</a:t>
            </a:r>
            <a:r>
              <a:rPr lang="hr-HR" b="1" dirty="0">
                <a:solidFill>
                  <a:schemeClr val="accent1">
                    <a:lumMod val="75000"/>
                  </a:schemeClr>
                </a:solidFill>
                <a:hlinkClick r:id="rId4"/>
              </a:rPr>
              <a:t>/</a:t>
            </a:r>
            <a:r>
              <a:rPr lang="hr-HR" b="1" dirty="0" err="1">
                <a:solidFill>
                  <a:schemeClr val="accent1">
                    <a:lumMod val="75000"/>
                  </a:schemeClr>
                </a:solidFill>
                <a:hlinkClick r:id="rId4"/>
              </a:rPr>
              <a:t>air</a:t>
            </a:r>
            <a:r>
              <a:rPr lang="hr-HR" b="1" dirty="0">
                <a:solidFill>
                  <a:schemeClr val="accent1">
                    <a:lumMod val="75000"/>
                  </a:schemeClr>
                </a:solidFill>
                <a:hlinkClick r:id="rId4"/>
              </a:rPr>
              <a:t>-</a:t>
            </a:r>
            <a:r>
              <a:rPr lang="hr-HR" b="1" dirty="0" err="1">
                <a:solidFill>
                  <a:schemeClr val="accent1">
                    <a:lumMod val="75000"/>
                  </a:schemeClr>
                </a:solidFill>
                <a:hlinkClick r:id="rId4"/>
              </a:rPr>
              <a:t>quality</a:t>
            </a:r>
            <a:r>
              <a:rPr lang="hr-HR" b="1" dirty="0">
                <a:solidFill>
                  <a:schemeClr val="accent1">
                    <a:lumMod val="75000"/>
                  </a:schemeClr>
                </a:solidFill>
                <a:hlinkClick r:id="rId4"/>
              </a:rPr>
              <a:t>/</a:t>
            </a:r>
            <a:r>
              <a:rPr lang="hr-HR" b="1" dirty="0" err="1">
                <a:solidFill>
                  <a:schemeClr val="accent1">
                    <a:lumMod val="75000"/>
                  </a:schemeClr>
                </a:solidFill>
                <a:hlinkClick r:id="rId4"/>
              </a:rPr>
              <a:t>publications</a:t>
            </a:r>
            <a:r>
              <a:rPr lang="hr-HR" b="1" dirty="0">
                <a:solidFill>
                  <a:schemeClr val="accent1">
                    <a:lumMod val="75000"/>
                  </a:schemeClr>
                </a:solidFill>
                <a:hlinkClick r:id="rId4"/>
              </a:rPr>
              <a:t>/pre2009/</a:t>
            </a:r>
            <a:r>
              <a:rPr lang="hr-HR" b="1" dirty="0" err="1">
                <a:solidFill>
                  <a:schemeClr val="accent1">
                    <a:lumMod val="75000"/>
                  </a:schemeClr>
                </a:solidFill>
                <a:hlinkClick r:id="rId4"/>
              </a:rPr>
              <a:t>air</a:t>
            </a:r>
            <a:r>
              <a:rPr lang="hr-HR" b="1" dirty="0">
                <a:solidFill>
                  <a:schemeClr val="accent1">
                    <a:lumMod val="75000"/>
                  </a:schemeClr>
                </a:solidFill>
                <a:hlinkClick r:id="rId4"/>
              </a:rPr>
              <a:t>-</a:t>
            </a:r>
            <a:r>
              <a:rPr lang="hr-HR" b="1" dirty="0" err="1">
                <a:solidFill>
                  <a:schemeClr val="accent1">
                    <a:lumMod val="75000"/>
                  </a:schemeClr>
                </a:solidFill>
                <a:hlinkClick r:id="rId4"/>
              </a:rPr>
              <a:t>quality</a:t>
            </a:r>
            <a:r>
              <a:rPr lang="hr-HR" b="1" dirty="0">
                <a:solidFill>
                  <a:schemeClr val="accent1">
                    <a:lumMod val="75000"/>
                  </a:schemeClr>
                </a:solidFill>
                <a:hlinkClick r:id="rId4"/>
              </a:rPr>
              <a:t>-</a:t>
            </a:r>
            <a:r>
              <a:rPr lang="hr-HR" b="1" dirty="0" err="1">
                <a:solidFill>
                  <a:schemeClr val="accent1">
                    <a:lumMod val="75000"/>
                  </a:schemeClr>
                </a:solidFill>
                <a:hlinkClick r:id="rId4"/>
              </a:rPr>
              <a:t>guidelines</a:t>
            </a:r>
            <a:r>
              <a:rPr lang="hr-HR" b="1" dirty="0">
                <a:solidFill>
                  <a:schemeClr val="accent1">
                    <a:lumMod val="75000"/>
                  </a:schemeClr>
                </a:solidFill>
                <a:hlinkClick r:id="rId4"/>
              </a:rPr>
              <a:t>.-global-</a:t>
            </a:r>
            <a:r>
              <a:rPr lang="hr-HR" b="1" dirty="0" err="1">
                <a:solidFill>
                  <a:schemeClr val="accent1">
                    <a:lumMod val="75000"/>
                  </a:schemeClr>
                </a:solidFill>
                <a:hlinkClick r:id="rId4"/>
              </a:rPr>
              <a:t>update</a:t>
            </a:r>
            <a:r>
              <a:rPr lang="hr-HR" b="1" dirty="0">
                <a:solidFill>
                  <a:schemeClr val="accent1">
                    <a:lumMod val="75000"/>
                  </a:schemeClr>
                </a:solidFill>
                <a:hlinkClick r:id="rId4"/>
              </a:rPr>
              <a:t>-2005.-</a:t>
            </a:r>
            <a:r>
              <a:rPr lang="hr-HR" b="1" dirty="0" err="1">
                <a:solidFill>
                  <a:schemeClr val="accent1">
                    <a:lumMod val="75000"/>
                  </a:schemeClr>
                </a:solidFill>
                <a:hlinkClick r:id="rId4"/>
              </a:rPr>
              <a:t>particulate</a:t>
            </a:r>
            <a:r>
              <a:rPr lang="hr-HR" b="1" dirty="0">
                <a:solidFill>
                  <a:schemeClr val="accent1">
                    <a:lumMod val="75000"/>
                  </a:schemeClr>
                </a:solidFill>
                <a:hlinkClick r:id="rId4"/>
              </a:rPr>
              <a:t>-</a:t>
            </a:r>
            <a:r>
              <a:rPr lang="hr-HR" b="1" dirty="0" err="1">
                <a:solidFill>
                  <a:schemeClr val="accent1">
                    <a:lumMod val="75000"/>
                  </a:schemeClr>
                </a:solidFill>
                <a:hlinkClick r:id="rId4"/>
              </a:rPr>
              <a:t>matter</a:t>
            </a:r>
            <a:r>
              <a:rPr lang="hr-HR" b="1" dirty="0">
                <a:solidFill>
                  <a:schemeClr val="accent1">
                    <a:lumMod val="75000"/>
                  </a:schemeClr>
                </a:solidFill>
                <a:hlinkClick r:id="rId4"/>
              </a:rPr>
              <a:t>,-ozone,-</a:t>
            </a:r>
            <a:r>
              <a:rPr lang="hr-HR" b="1" dirty="0" err="1" smtClean="0">
                <a:solidFill>
                  <a:schemeClr val="accent1">
                    <a:lumMod val="75000"/>
                  </a:schemeClr>
                </a:solidFill>
                <a:hlinkClick r:id="rId4"/>
              </a:rPr>
              <a:t>nitrogen</a:t>
            </a:r>
            <a:r>
              <a:rPr lang="hr-HR" b="1" dirty="0" smtClean="0">
                <a:solidFill>
                  <a:schemeClr val="accent1">
                    <a:lumMod val="75000"/>
                  </a:schemeClr>
                </a:solidFill>
                <a:hlinkClick r:id="rId4"/>
              </a:rPr>
              <a:t>-</a:t>
            </a:r>
            <a:r>
              <a:rPr lang="hr-HR" b="1" dirty="0" err="1" smtClean="0">
                <a:solidFill>
                  <a:schemeClr val="accent1">
                    <a:lumMod val="75000"/>
                  </a:schemeClr>
                </a:solidFill>
                <a:hlinkClick r:id="rId4"/>
              </a:rPr>
              <a:t>dioxide</a:t>
            </a:r>
            <a:r>
              <a:rPr lang="hr-HR" b="1" dirty="0" smtClean="0">
                <a:solidFill>
                  <a:schemeClr val="accent1">
                    <a:lumMod val="75000"/>
                  </a:schemeClr>
                </a:solidFill>
                <a:hlinkClick r:id="rId4"/>
              </a:rPr>
              <a:t>-</a:t>
            </a:r>
            <a:r>
              <a:rPr lang="hr-HR" b="1" dirty="0" err="1" smtClean="0">
                <a:solidFill>
                  <a:schemeClr val="accent1">
                    <a:lumMod val="75000"/>
                  </a:schemeClr>
                </a:solidFill>
                <a:hlinkClick r:id="rId4"/>
              </a:rPr>
              <a:t>and</a:t>
            </a:r>
            <a:r>
              <a:rPr lang="hr-HR" b="1" dirty="0" smtClean="0">
                <a:solidFill>
                  <a:schemeClr val="accent1">
                    <a:lumMod val="75000"/>
                  </a:schemeClr>
                </a:solidFill>
                <a:hlinkClick r:id="rId4"/>
              </a:rPr>
              <a:t>-</a:t>
            </a:r>
            <a:r>
              <a:rPr lang="hr-HR" b="1" dirty="0" err="1" smtClean="0">
                <a:solidFill>
                  <a:schemeClr val="accent1">
                    <a:lumMod val="75000"/>
                  </a:schemeClr>
                </a:solidFill>
                <a:hlinkClick r:id="rId4"/>
              </a:rPr>
              <a:t>sulfur</a:t>
            </a:r>
            <a:r>
              <a:rPr lang="hr-HR" b="1" dirty="0" smtClean="0">
                <a:solidFill>
                  <a:schemeClr val="accent1">
                    <a:lumMod val="75000"/>
                  </a:schemeClr>
                </a:solidFill>
                <a:hlinkClick r:id="rId4"/>
              </a:rPr>
              <a:t>-</a:t>
            </a:r>
            <a:r>
              <a:rPr lang="hr-HR" b="1" dirty="0" err="1" smtClean="0">
                <a:solidFill>
                  <a:schemeClr val="accent1">
                    <a:lumMod val="75000"/>
                  </a:schemeClr>
                </a:solidFill>
                <a:hlinkClick r:id="rId4"/>
              </a:rPr>
              <a:t>dioxide</a:t>
            </a:r>
            <a:endParaRPr lang="hr-HR" b="1" dirty="0" smtClean="0">
              <a:solidFill>
                <a:schemeClr val="accent1">
                  <a:lumMod val="75000"/>
                </a:schemeClr>
              </a:solidFill>
            </a:endParaRPr>
          </a:p>
          <a:p>
            <a:endParaRPr lang="hr-HR" sz="2400" b="1" dirty="0">
              <a:solidFill>
                <a:schemeClr val="accent1">
                  <a:lumMod val="75000"/>
                </a:schemeClr>
              </a:solidFill>
            </a:endParaRPr>
          </a:p>
          <a:p>
            <a:r>
              <a:rPr lang="hr-HR" sz="2400" b="1" dirty="0" smtClean="0">
                <a:solidFill>
                  <a:schemeClr val="accent1">
                    <a:lumMod val="75000"/>
                  </a:schemeClr>
                </a:solidFill>
              </a:rPr>
              <a:t>Koja na isti način obrađuje gore navedene OT dajući najnovije dokaze o utjecaju onečišćenja atmosfere na ljude. U njoj su također dane i preporučene razine onečišćenja.</a:t>
            </a:r>
            <a:endParaRPr lang="en-US" sz="2400" b="1" dirty="0" smtClean="0">
              <a:solidFill>
                <a:schemeClr val="accent1">
                  <a:lumMod val="75000"/>
                </a:schemeClr>
              </a:solidFill>
            </a:endParaRPr>
          </a:p>
          <a:p>
            <a:endParaRPr lang="hr-HR" sz="2400" b="1" dirty="0">
              <a:solidFill>
                <a:schemeClr val="accent1">
                  <a:lumMod val="75000"/>
                </a:schemeClr>
              </a:solidFill>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8434" y="883919"/>
            <a:ext cx="1092574"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8252648"/>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95350" indent="-895350" algn="l" eaLnBrk="1" hangingPunct="1"/>
            <a:r>
              <a:rPr lang="hr-HR" sz="2800" b="1" dirty="0" smtClean="0">
                <a:solidFill>
                  <a:schemeClr val="tx2"/>
                </a:solidFill>
                <a:effectLst>
                  <a:glow>
                    <a:srgbClr val="7F7F7F">
                      <a:alpha val="35000"/>
                    </a:srgbClr>
                  </a:glow>
                </a:effectLst>
              </a:rPr>
              <a:t>    1.9 METASTUDIJE-NACIONALNI STANDARDI KVALITETE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07648" y="1535460"/>
            <a:ext cx="8229941" cy="4524315"/>
          </a:xfrm>
          <a:prstGeom prst="rect">
            <a:avLst/>
          </a:prstGeom>
          <a:noFill/>
        </p:spPr>
        <p:txBody>
          <a:bodyPr wrap="square" rtlCol="0">
            <a:spAutoFit/>
          </a:bodyPr>
          <a:lstStyle/>
          <a:p>
            <a:r>
              <a:rPr lang="hr-HR" sz="2400" b="1" dirty="0" smtClean="0">
                <a:solidFill>
                  <a:schemeClr val="accent1">
                    <a:lumMod val="75000"/>
                  </a:schemeClr>
                </a:solidFill>
              </a:rPr>
              <a:t>Tzv. </a:t>
            </a:r>
            <a:r>
              <a:rPr lang="hr-HR" sz="2400" b="1" dirty="0" err="1" smtClean="0">
                <a:solidFill>
                  <a:schemeClr val="accent1">
                    <a:lumMod val="75000"/>
                  </a:schemeClr>
                </a:solidFill>
              </a:rPr>
              <a:t>air</a:t>
            </a:r>
            <a:r>
              <a:rPr lang="hr-HR" sz="2400" b="1" dirty="0" smtClean="0">
                <a:solidFill>
                  <a:schemeClr val="accent1">
                    <a:lumMod val="75000"/>
                  </a:schemeClr>
                </a:solidFill>
              </a:rPr>
              <a:t> </a:t>
            </a:r>
            <a:r>
              <a:rPr lang="hr-HR" sz="2400" b="1" dirty="0" err="1" smtClean="0">
                <a:solidFill>
                  <a:schemeClr val="accent1">
                    <a:lumMod val="75000"/>
                  </a:schemeClr>
                </a:solidFill>
              </a:rPr>
              <a:t>quality</a:t>
            </a:r>
            <a:r>
              <a:rPr lang="hr-HR" sz="2400" b="1" dirty="0" smtClean="0">
                <a:solidFill>
                  <a:schemeClr val="accent1">
                    <a:lumMod val="75000"/>
                  </a:schemeClr>
                </a:solidFill>
              </a:rPr>
              <a:t> </a:t>
            </a:r>
            <a:r>
              <a:rPr lang="hr-HR" sz="2400" b="1" dirty="0" err="1" smtClean="0">
                <a:solidFill>
                  <a:schemeClr val="accent1">
                    <a:lumMod val="75000"/>
                  </a:schemeClr>
                </a:solidFill>
              </a:rPr>
              <a:t>gudelines</a:t>
            </a:r>
            <a:r>
              <a:rPr lang="hr-HR" sz="2400" b="1" dirty="0" smtClean="0">
                <a:solidFill>
                  <a:schemeClr val="accent1">
                    <a:lumMod val="75000"/>
                  </a:schemeClr>
                </a:solidFill>
              </a:rPr>
              <a:t> su vrijednosti koncentracija onečišćujućih tvari u zraku (s raznim vremenima usrednjavanja) za koje je dokazano da ni pri cijelo životnom izlaganju ne štete zdravlju ljudi.  </a:t>
            </a:r>
          </a:p>
          <a:p>
            <a:r>
              <a:rPr lang="hr-HR" sz="2400" b="1" dirty="0" smtClean="0">
                <a:solidFill>
                  <a:schemeClr val="accent1">
                    <a:lumMod val="75000"/>
                  </a:schemeClr>
                </a:solidFill>
              </a:rPr>
              <a:t>Iz ovih vrijednosti nastale su i granične vrijednosti onečišćenja zraka u europskoj i hrvatskoj regulativi.</a:t>
            </a:r>
          </a:p>
          <a:p>
            <a:endParaRPr lang="hr-HR" sz="2400" b="1" dirty="0">
              <a:solidFill>
                <a:schemeClr val="accent1">
                  <a:lumMod val="75000"/>
                </a:schemeClr>
              </a:solidFill>
            </a:endParaRPr>
          </a:p>
          <a:p>
            <a:r>
              <a:rPr lang="hr-HR" sz="2400" b="1" dirty="0" smtClean="0">
                <a:solidFill>
                  <a:schemeClr val="accent1">
                    <a:lumMod val="75000"/>
                  </a:schemeClr>
                </a:solidFill>
              </a:rPr>
              <a:t>Direktiva Komisije (EU) 2015/1480, Direktiva 2008/50/EZ i Direktiva 2004/107/EZ</a:t>
            </a:r>
          </a:p>
          <a:p>
            <a:endParaRPr lang="hr-HR" sz="2400" b="1" dirty="0">
              <a:solidFill>
                <a:schemeClr val="accent1">
                  <a:lumMod val="75000"/>
                </a:schemeClr>
              </a:solidFill>
            </a:endParaRPr>
          </a:p>
          <a:p>
            <a:r>
              <a:rPr lang="hr-HR" sz="2400" b="1" dirty="0" smtClean="0">
                <a:solidFill>
                  <a:schemeClr val="accent1">
                    <a:lumMod val="75000"/>
                  </a:schemeClr>
                </a:solidFill>
              </a:rPr>
              <a:t>Uredba o razinama onečišćujućih tvari u zraku (NN 117/12, 84/17)</a:t>
            </a:r>
            <a:endParaRPr lang="hr-HR" sz="2400" b="1" dirty="0">
              <a:solidFill>
                <a:schemeClr val="accent1">
                  <a:lumMod val="75000"/>
                </a:schemeClr>
              </a:solidFill>
            </a:endParaRPr>
          </a:p>
        </p:txBody>
      </p:sp>
    </p:spTree>
    <p:extLst>
      <p:ext uri="{BB962C8B-B14F-4D97-AF65-F5344CB8AC3E}">
        <p14:creationId xmlns:p14="http://schemas.microsoft.com/office/powerpoint/2010/main" val="162338196"/>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TEMA 1: Onečišćenje atmosfere</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2225693" cy="263212"/>
            </a:xfrm>
            <a:prstGeom prst="rect">
              <a:avLst/>
            </a:prstGeom>
          </p:spPr>
          <p:txBody>
            <a:bodyPr wrap="none">
              <a:spAutoFit/>
            </a:bodyPr>
            <a:lstStyle/>
            <a:p>
              <a:r>
                <a:rPr lang="hr-HR" sz="1200">
                  <a:solidFill>
                    <a:srgbClr val="7F7F7F"/>
                  </a:solidFill>
                  <a:latin typeface="Arial" charset="0"/>
                </a:rPr>
                <a:t>I</a:t>
              </a:r>
              <a:r>
                <a:rPr lang="hr-HR" sz="1200">
                  <a:solidFill>
                    <a:srgbClr val="7F7F7F"/>
                  </a:solidFill>
                  <a:latin typeface="Arial Narrow" pitchFamily="34" charset="0"/>
                </a:rPr>
                <a:t>n</a:t>
              </a:r>
              <a:r>
                <a:rPr lang="en-US" sz="1200">
                  <a:solidFill>
                    <a:srgbClr val="7F7F7F"/>
                  </a:solidFill>
                  <a:latin typeface="Arial Narrow" pitchFamily="34" charset="0"/>
                </a:rPr>
                <a:t>stitut</a:t>
              </a:r>
              <a:r>
                <a:rPr lang="hr-HR" sz="1200">
                  <a:solidFill>
                    <a:srgbClr val="7F7F7F"/>
                  </a:solidFill>
                  <a:latin typeface="Arial Narrow" pitchFamily="34" charset="0"/>
                </a:rPr>
                <a:t> za energetiku i zaštitu okoliša</a:t>
              </a: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sp>
        <p:nvSpPr>
          <p:cNvPr id="17" name="Title 1"/>
          <p:cNvSpPr>
            <a:spLocks/>
          </p:cNvSpPr>
          <p:nvPr/>
        </p:nvSpPr>
        <p:spPr bwMode="auto">
          <a:xfrm>
            <a:off x="457200" y="4734719"/>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hr-HR" b="1" dirty="0">
                <a:solidFill>
                  <a:schemeClr val="tx1">
                    <a:lumMod val="65000"/>
                    <a:lumOff val="35000"/>
                  </a:schemeClr>
                </a:solidFill>
                <a:effectLst>
                  <a:glow>
                    <a:srgbClr val="7F7F7F">
                      <a:alpha val="20000"/>
                    </a:srgbClr>
                  </a:glow>
                </a:effectLst>
              </a:rPr>
              <a:t>Bojan Abramović dipl. ing. stroj.</a:t>
            </a:r>
          </a:p>
          <a:p>
            <a:pPr algn="ctr"/>
            <a:r>
              <a:rPr lang="hr-HR" b="1" dirty="0">
                <a:solidFill>
                  <a:schemeClr val="tx1">
                    <a:lumMod val="65000"/>
                    <a:lumOff val="35000"/>
                  </a:schemeClr>
                </a:solidFill>
                <a:effectLst>
                  <a:glow>
                    <a:srgbClr val="7F7F7F">
                      <a:alpha val="20000"/>
                    </a:srgbClr>
                  </a:glow>
                </a:effectLst>
              </a:rPr>
              <a:t>Predrag </a:t>
            </a:r>
            <a:r>
              <a:rPr lang="hr-HR" b="1" dirty="0" err="1">
                <a:solidFill>
                  <a:schemeClr val="tx1">
                    <a:lumMod val="65000"/>
                    <a:lumOff val="35000"/>
                  </a:schemeClr>
                </a:solidFill>
                <a:effectLst>
                  <a:glow>
                    <a:srgbClr val="7F7F7F">
                      <a:alpha val="20000"/>
                    </a:srgbClr>
                  </a:glow>
                </a:effectLst>
              </a:rPr>
              <a:t>Hercog</a:t>
            </a:r>
            <a:r>
              <a:rPr lang="hr-HR" b="1" dirty="0">
                <a:solidFill>
                  <a:schemeClr val="tx1">
                    <a:lumMod val="65000"/>
                    <a:lumOff val="35000"/>
                  </a:schemeClr>
                </a:solidFill>
                <a:effectLst>
                  <a:glow>
                    <a:srgbClr val="7F7F7F">
                      <a:alpha val="20000"/>
                    </a:srgbClr>
                  </a:glow>
                </a:effectLst>
              </a:rPr>
              <a:t>, dipl. inž. medicinske biokemije</a:t>
            </a:r>
          </a:p>
        </p:txBody>
      </p:sp>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12" name="TextBox 11"/>
          <p:cNvSpPr txBox="1"/>
          <p:nvPr/>
        </p:nvSpPr>
        <p:spPr>
          <a:xfrm>
            <a:off x="342241" y="1447081"/>
            <a:ext cx="8526902"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a:t>
            </a:r>
            <a:endParaRPr lang="hr-HR" sz="2400" b="1" dirty="0">
              <a:solidFill>
                <a:schemeClr val="accent6">
                  <a:lumMod val="75000"/>
                </a:schemeClr>
              </a:solidFill>
            </a:endParaRPr>
          </a:p>
        </p:txBody>
      </p:sp>
      <p:sp>
        <p:nvSpPr>
          <p:cNvPr id="13" name="TextBox 12"/>
          <p:cNvSpPr txBox="1"/>
          <p:nvPr/>
        </p:nvSpPr>
        <p:spPr>
          <a:xfrm>
            <a:off x="385785" y="2079526"/>
            <a:ext cx="8358487" cy="830997"/>
          </a:xfrm>
          <a:prstGeom prst="rect">
            <a:avLst/>
          </a:prstGeom>
          <a:solidFill>
            <a:srgbClr val="0070C0"/>
          </a:solidFill>
          <a:scene3d>
            <a:camera prst="orthographicFront"/>
            <a:lightRig rig="threePt" dir="t"/>
          </a:scene3d>
          <a:sp3d>
            <a:bevelT w="114300" prst="artDeco"/>
          </a:sp3d>
        </p:spPr>
        <p:txBody>
          <a:bodyPr wrap="square" rtlCol="0">
            <a:spAutoFit/>
          </a:bodyPr>
          <a:lstStyle/>
          <a:p>
            <a:r>
              <a:rPr lang="hr-HR" sz="2400" b="1" dirty="0" smtClean="0">
                <a:solidFill>
                  <a:schemeClr val="bg1"/>
                </a:solidFill>
                <a:effectLst>
                  <a:outerShdw blurRad="38100" dist="38100" dir="2700000" algn="tl">
                    <a:srgbClr val="000000">
                      <a:alpha val="43137"/>
                    </a:srgbClr>
                  </a:outerShdw>
                </a:effectLst>
              </a:rPr>
              <a:t>Kisele oborine definiraju se kao oborine čija kiselost ima pH vrijednosti manje od 5,6. </a:t>
            </a:r>
            <a:endParaRPr lang="hr-HR" sz="2400" b="1" dirty="0">
              <a:solidFill>
                <a:schemeClr val="bg1"/>
              </a:solidFill>
              <a:effectLst>
                <a:outerShdw blurRad="38100" dist="38100" dir="2700000" algn="tl">
                  <a:srgbClr val="000000">
                    <a:alpha val="43137"/>
                  </a:srgbClr>
                </a:outerShdw>
              </a:effectLst>
            </a:endParaRPr>
          </a:p>
        </p:txBody>
      </p:sp>
      <p:sp>
        <p:nvSpPr>
          <p:cNvPr id="14" name="TextBox 13"/>
          <p:cNvSpPr txBox="1"/>
          <p:nvPr/>
        </p:nvSpPr>
        <p:spPr>
          <a:xfrm>
            <a:off x="452460" y="3185170"/>
            <a:ext cx="8358487" cy="1200329"/>
          </a:xfrm>
          <a:prstGeom prst="rect">
            <a:avLst/>
          </a:prstGeom>
          <a:noFill/>
        </p:spPr>
        <p:txBody>
          <a:bodyPr wrap="square" rtlCol="0">
            <a:spAutoFit/>
          </a:bodyPr>
          <a:lstStyle/>
          <a:p>
            <a:r>
              <a:rPr lang="hr-HR" sz="2400" b="1" dirty="0" smtClean="0">
                <a:solidFill>
                  <a:schemeClr val="accent1">
                    <a:lumMod val="75000"/>
                  </a:schemeClr>
                </a:solidFill>
              </a:rPr>
              <a:t>Zakiseljene mogu biti razne vrste oborina: kiša, snijeg, susnježica, tuča, ali </a:t>
            </a:r>
            <a:r>
              <a:rPr lang="it-IT" sz="2400" b="1" dirty="0" smtClean="0">
                <a:solidFill>
                  <a:schemeClr val="accent1">
                    <a:lumMod val="75000"/>
                  </a:schemeClr>
                </a:solidFill>
              </a:rPr>
              <a:t>mogu biti i plinovi, magla i lebdeće čestice u troposferi.</a:t>
            </a:r>
            <a:endParaRPr lang="hr-HR" sz="2400" b="1" dirty="0">
              <a:solidFill>
                <a:schemeClr val="accent1">
                  <a:lumMod val="75000"/>
                </a:schemeClr>
              </a:solidFill>
            </a:endParaRPr>
          </a:p>
        </p:txBody>
      </p:sp>
      <p:sp>
        <p:nvSpPr>
          <p:cNvPr id="15" name="TextBox 14"/>
          <p:cNvSpPr txBox="1"/>
          <p:nvPr/>
        </p:nvSpPr>
        <p:spPr>
          <a:xfrm>
            <a:off x="400051" y="4386064"/>
            <a:ext cx="8617396" cy="1938992"/>
          </a:xfrm>
          <a:prstGeom prst="rect">
            <a:avLst/>
          </a:prstGeom>
          <a:noFill/>
        </p:spPr>
        <p:txBody>
          <a:bodyPr wrap="square" rtlCol="0">
            <a:spAutoFit/>
          </a:bodyPr>
          <a:lstStyle/>
          <a:p>
            <a:r>
              <a:rPr lang="hr-HR" sz="2400" b="1" dirty="0" smtClean="0">
                <a:solidFill>
                  <a:schemeClr val="accent1">
                    <a:lumMod val="75000"/>
                  </a:schemeClr>
                </a:solidFill>
              </a:rPr>
              <a:t>Od pojave ljudi na Zemlji kiselost oborina varirala je s obzirom na vrijeme i prostor. U 19. stoljeću engleski kemičar Robert Angus Smith prvi je izmjerio razlike u kiselosti i sadržaju sulfata u kišama Engleske, Škotske i Njemačke, pa je zbog toga nazvan «otac kiselih kiša».</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05061" y="1380406"/>
            <a:ext cx="8521231"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0" name="TextBox 9"/>
          <p:cNvSpPr txBox="1"/>
          <p:nvPr/>
        </p:nvSpPr>
        <p:spPr>
          <a:xfrm>
            <a:off x="458019" y="2097435"/>
            <a:ext cx="8352928" cy="2677656"/>
          </a:xfrm>
          <a:prstGeom prst="rect">
            <a:avLst/>
          </a:prstGeom>
          <a:noFill/>
        </p:spPr>
        <p:txBody>
          <a:bodyPr wrap="square" rtlCol="0">
            <a:spAutoFit/>
          </a:bodyPr>
          <a:lstStyle/>
          <a:p>
            <a:r>
              <a:rPr lang="hr-HR" sz="2400" b="1" dirty="0" smtClean="0">
                <a:solidFill>
                  <a:schemeClr val="accent1">
                    <a:lumMod val="75000"/>
                  </a:schemeClr>
                </a:solidFill>
              </a:rPr>
              <a:t>Rezultate svojih mjerenja Smith je 1872. godine povezao s varijacijama regionalnih faktora kao što su: </a:t>
            </a:r>
          </a:p>
          <a:p>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1">
                    <a:lumMod val="75000"/>
                  </a:schemeClr>
                </a:solidFill>
              </a:rPr>
              <a:t> sagorijevanje </a:t>
            </a:r>
            <a:r>
              <a:rPr lang="vi-VN" sz="2400" b="1" dirty="0" smtClean="0">
                <a:solidFill>
                  <a:schemeClr val="accent1">
                    <a:lumMod val="75000"/>
                  </a:schemeClr>
                </a:solidFill>
              </a:rPr>
              <a:t>ugljena </a:t>
            </a:r>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1">
                    <a:lumMod val="75000"/>
                  </a:schemeClr>
                </a:solidFill>
              </a:rPr>
              <a:t> </a:t>
            </a:r>
            <a:r>
              <a:rPr lang="vi-VN" sz="2400" b="1" dirty="0" smtClean="0">
                <a:solidFill>
                  <a:schemeClr val="accent1">
                    <a:lumMod val="75000"/>
                  </a:schemeClr>
                </a:solidFill>
              </a:rPr>
              <a:t>smjerovi puhanja vjetra </a:t>
            </a:r>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1">
                    <a:lumMod val="75000"/>
                  </a:schemeClr>
                </a:solidFill>
              </a:rPr>
              <a:t> </a:t>
            </a:r>
            <a:r>
              <a:rPr lang="vi-VN" sz="2400" b="1" dirty="0" smtClean="0">
                <a:solidFill>
                  <a:schemeClr val="accent1">
                    <a:lumMod val="75000"/>
                  </a:schemeClr>
                </a:solidFill>
              </a:rPr>
              <a:t>količina i učestalost oborina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p:txBody>
      </p:sp>
      <p:sp>
        <p:nvSpPr>
          <p:cNvPr id="12" name="TextBox 11"/>
          <p:cNvSpPr txBox="1"/>
          <p:nvPr/>
        </p:nvSpPr>
        <p:spPr>
          <a:xfrm>
            <a:off x="428625" y="4671814"/>
            <a:ext cx="8291264" cy="1200329"/>
          </a:xfrm>
          <a:prstGeom prst="rect">
            <a:avLst/>
          </a:prstGeom>
          <a:noFill/>
        </p:spPr>
        <p:txBody>
          <a:bodyPr wrap="square" rtlCol="0">
            <a:spAutoFit/>
          </a:bodyPr>
          <a:lstStyle/>
          <a:p>
            <a:r>
              <a:rPr lang="vi-VN" sz="2400" b="1" dirty="0" smtClean="0">
                <a:solidFill>
                  <a:schemeClr val="accent1">
                    <a:lumMod val="75000"/>
                  </a:schemeClr>
                </a:solidFill>
              </a:rPr>
              <a:t>Također</a:t>
            </a:r>
            <a:r>
              <a:rPr lang="hr-HR" sz="2400" b="1" dirty="0" smtClean="0">
                <a:solidFill>
                  <a:schemeClr val="accent1">
                    <a:lumMod val="75000"/>
                  </a:schemeClr>
                </a:solidFill>
              </a:rPr>
              <a:t> je ustanovio da su kiselije one kiše u kojima se nalazi veća koncentracija sulfata i da takve kiše negativno utječu na drveće i žitarice na kojima je uočio oštećenja.</a:t>
            </a:r>
            <a:endParaRPr lang="hr-HR" sz="2400"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386011" y="1485181"/>
            <a:ext cx="8521231"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380678" y="2471192"/>
            <a:ext cx="8640960" cy="1938992"/>
          </a:xfrm>
          <a:prstGeom prst="rect">
            <a:avLst/>
          </a:prstGeom>
          <a:noFill/>
        </p:spPr>
        <p:txBody>
          <a:bodyPr wrap="square" rtlCol="0">
            <a:spAutoFit/>
          </a:bodyPr>
          <a:lstStyle/>
          <a:p>
            <a:r>
              <a:rPr lang="hr-HR" sz="2400" b="1" dirty="0" smtClean="0">
                <a:solidFill>
                  <a:schemeClr val="accent1">
                    <a:lumMod val="75000"/>
                  </a:schemeClr>
                </a:solidFill>
              </a:rPr>
              <a:t>Smithova otkrića nisu ozbiljno shvaćena pa su ostala u zaboravu cijelo jedno stoljeće dok se u Norveškoj nije pokrenuo interdisciplinarni istraživački projekt koji je imao za cilj ustanoviti učinke kiselih oborina na šumske i vodene </a:t>
            </a:r>
            <a:r>
              <a:rPr lang="pl-PL" sz="2400" b="1" dirty="0" smtClean="0">
                <a:solidFill>
                  <a:schemeClr val="accent1">
                    <a:lumMod val="75000"/>
                  </a:schemeClr>
                </a:solidFill>
              </a:rPr>
              <a:t>ekosustave. </a:t>
            </a:r>
          </a:p>
          <a:p>
            <a:endParaRPr lang="pl-PL" sz="2400" b="1" dirty="0" smtClean="0">
              <a:solidFill>
                <a:schemeClr val="accent1">
                  <a:lumMod val="75000"/>
                </a:schemeClr>
              </a:solidFill>
            </a:endParaRPr>
          </a:p>
        </p:txBody>
      </p:sp>
      <p:sp>
        <p:nvSpPr>
          <p:cNvPr id="13" name="TextBox 12"/>
          <p:cNvSpPr txBox="1"/>
          <p:nvPr/>
        </p:nvSpPr>
        <p:spPr>
          <a:xfrm>
            <a:off x="409575" y="4500364"/>
            <a:ext cx="8482905" cy="1200329"/>
          </a:xfrm>
          <a:prstGeom prst="rect">
            <a:avLst/>
          </a:prstGeom>
          <a:noFill/>
        </p:spPr>
        <p:txBody>
          <a:bodyPr wrap="square" rtlCol="0">
            <a:spAutoFit/>
          </a:bodyPr>
          <a:lstStyle/>
          <a:p>
            <a:r>
              <a:rPr lang="pl-PL" sz="2400" b="1" dirty="0" smtClean="0">
                <a:solidFill>
                  <a:schemeClr val="accent1">
                    <a:lumMod val="75000"/>
                  </a:schemeClr>
                </a:solidFill>
              </a:rPr>
              <a:t>Ustanovljeno je da je u razdoblju od 1940. do 1980. godine nestala </a:t>
            </a:r>
            <a:r>
              <a:rPr lang="hr-HR" sz="2400" b="1" dirty="0" smtClean="0">
                <a:solidFill>
                  <a:schemeClr val="accent1">
                    <a:lumMod val="75000"/>
                  </a:schemeClr>
                </a:solidFill>
              </a:rPr>
              <a:t>polovica riblje populacije zbog štetnog utjecaja zakiseljavanja kopnenih vodotokova.</a:t>
            </a:r>
            <a:endParaRPr lang="hr-HR" sz="2400"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293628" y="2337842"/>
            <a:ext cx="8646477" cy="1569660"/>
          </a:xfrm>
          <a:prstGeom prst="rect">
            <a:avLst/>
          </a:prstGeom>
          <a:noFill/>
        </p:spPr>
        <p:txBody>
          <a:bodyPr wrap="square" rtlCol="0">
            <a:spAutoFit/>
          </a:bodyPr>
          <a:lstStyle/>
          <a:p>
            <a:r>
              <a:rPr lang="vi-VN" sz="2400" b="1" dirty="0" smtClean="0">
                <a:solidFill>
                  <a:schemeClr val="accent1">
                    <a:lumMod val="75000"/>
                  </a:schemeClr>
                </a:solidFill>
              </a:rPr>
              <a:t>Slična istraživanja rađena su i u Švedskoj, a rezultati su više nego zabrinjavajući.</a:t>
            </a:r>
            <a:r>
              <a:rPr lang="hr-HR" sz="2400" b="1" dirty="0" smtClean="0">
                <a:solidFill>
                  <a:schemeClr val="accent1">
                    <a:lumMod val="75000"/>
                  </a:schemeClr>
                </a:solidFill>
              </a:rPr>
              <a:t> Naime, 18 000 švedskih jezera ima pH vode manji od 5,5, što ima nesagledive ekološke posljedice za biljni i životinjski svijet u njima. </a:t>
            </a:r>
          </a:p>
        </p:txBody>
      </p:sp>
      <p:sp>
        <p:nvSpPr>
          <p:cNvPr id="12" name="TextBox 11"/>
          <p:cNvSpPr txBox="1"/>
          <p:nvPr/>
        </p:nvSpPr>
        <p:spPr>
          <a:xfrm>
            <a:off x="323421" y="1551856"/>
            <a:ext cx="8526671"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3" name="TextBox 12"/>
          <p:cNvSpPr txBox="1"/>
          <p:nvPr/>
        </p:nvSpPr>
        <p:spPr>
          <a:xfrm>
            <a:off x="238125" y="4373116"/>
            <a:ext cx="8477250" cy="1200329"/>
          </a:xfrm>
          <a:prstGeom prst="rect">
            <a:avLst/>
          </a:prstGeom>
          <a:noFill/>
        </p:spPr>
        <p:txBody>
          <a:bodyPr wrap="square" rtlCol="0">
            <a:spAutoFit/>
          </a:bodyPr>
          <a:lstStyle/>
          <a:p>
            <a:r>
              <a:rPr lang="hr-HR" sz="2400" b="1" dirty="0" smtClean="0">
                <a:solidFill>
                  <a:schemeClr val="accent1">
                    <a:lumMod val="75000"/>
                  </a:schemeClr>
                </a:solidFill>
              </a:rPr>
              <a:t>U novijoj povijesti pH vrijednosti jezerske vode u nekim dijelovima SAD-a iznose manje od 3, a najkiselija kiša u </a:t>
            </a:r>
            <a:r>
              <a:rPr lang="pl-PL" sz="2400" b="1" dirty="0" smtClean="0">
                <a:solidFill>
                  <a:schemeClr val="accent1">
                    <a:lumMod val="75000"/>
                  </a:schemeClr>
                </a:solidFill>
              </a:rPr>
              <a:t>Europi padala je nad Škotskom 1974. godine i imala je pH vrijednost 2,4.</a:t>
            </a:r>
            <a:endParaRPr lang="hr-HR" sz="2400"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419100" y="1332781"/>
            <a:ext cx="8610600" cy="461665"/>
          </a:xfrm>
          <a:prstGeom prst="rect">
            <a:avLst/>
          </a:prstGeom>
          <a:solidFill>
            <a:schemeClr val="bg1"/>
          </a:solid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452686" y="1830735"/>
            <a:ext cx="4176464" cy="461665"/>
          </a:xfrm>
          <a:prstGeom prst="rect">
            <a:avLst/>
          </a:prstGeom>
          <a:solidFill>
            <a:schemeClr val="bg1"/>
          </a:solidFill>
        </p:spPr>
        <p:txBody>
          <a:bodyPr wrap="square" rtlCol="0">
            <a:spAutoFit/>
          </a:bodyPr>
          <a:lstStyle/>
          <a:p>
            <a:r>
              <a:rPr lang="hr-HR" sz="2400" b="1" dirty="0" smtClean="0">
                <a:solidFill>
                  <a:schemeClr val="accent6">
                    <a:lumMod val="75000"/>
                  </a:schemeClr>
                </a:solidFill>
              </a:rPr>
              <a:t>Izvori kiselih oborina</a:t>
            </a:r>
            <a:endParaRPr lang="hr-HR" sz="2400" b="1" dirty="0">
              <a:solidFill>
                <a:schemeClr val="accent6">
                  <a:lumMod val="75000"/>
                </a:schemeClr>
              </a:solidFill>
            </a:endParaRPr>
          </a:p>
        </p:txBody>
      </p:sp>
      <p:sp>
        <p:nvSpPr>
          <p:cNvPr id="13" name="TextBox 12"/>
          <p:cNvSpPr txBox="1"/>
          <p:nvPr/>
        </p:nvSpPr>
        <p:spPr>
          <a:xfrm>
            <a:off x="371153" y="2312690"/>
            <a:ext cx="8640960" cy="4154984"/>
          </a:xfrm>
          <a:prstGeom prst="rect">
            <a:avLst/>
          </a:prstGeom>
          <a:noFill/>
        </p:spPr>
        <p:txBody>
          <a:bodyPr wrap="square" rtlCol="0">
            <a:spAutoFit/>
          </a:bodyPr>
          <a:lstStyle/>
          <a:p>
            <a:r>
              <a:rPr lang="hr-HR" sz="2400" b="1" dirty="0" smtClean="0">
                <a:solidFill>
                  <a:schemeClr val="accent1">
                    <a:lumMod val="75000"/>
                  </a:schemeClr>
                </a:solidFill>
              </a:rPr>
              <a:t>Kisele oborine formiraju se u atmosferi iz </a:t>
            </a:r>
            <a:r>
              <a:rPr lang="hr-HR" sz="2400" b="1" dirty="0" smtClean="0">
                <a:solidFill>
                  <a:schemeClr val="accent6">
                    <a:lumMod val="75000"/>
                  </a:schemeClr>
                </a:solidFill>
              </a:rPr>
              <a:t>sumporovog dioksida (SO</a:t>
            </a:r>
            <a:r>
              <a:rPr lang="hr-HR" sz="2400" b="1" baseline="-25000" dirty="0" smtClean="0">
                <a:solidFill>
                  <a:schemeClr val="accent6">
                    <a:lumMod val="75000"/>
                  </a:schemeClr>
                </a:solidFill>
              </a:rPr>
              <a:t>2</a:t>
            </a:r>
            <a:r>
              <a:rPr lang="hr-HR" sz="2400" b="1" dirty="0" smtClean="0">
                <a:solidFill>
                  <a:schemeClr val="accent6">
                    <a:lumMod val="75000"/>
                  </a:schemeClr>
                </a:solidFill>
              </a:rPr>
              <a:t>)</a:t>
            </a:r>
            <a:r>
              <a:rPr lang="hr-HR" sz="2400" b="1" dirty="0" smtClean="0">
                <a:solidFill>
                  <a:schemeClr val="accent1">
                    <a:lumMod val="75000"/>
                  </a:schemeClr>
                </a:solidFill>
              </a:rPr>
              <a:t>,</a:t>
            </a:r>
            <a:r>
              <a:rPr lang="hr-HR" sz="2400" b="1" dirty="0" smtClean="0">
                <a:solidFill>
                  <a:schemeClr val="accent6">
                    <a:lumMod val="75000"/>
                  </a:schemeClr>
                </a:solidFill>
              </a:rPr>
              <a:t> dušikovih oksida (NO</a:t>
            </a:r>
            <a:r>
              <a:rPr lang="hr-HR" sz="2400" b="1" baseline="-25000" dirty="0" smtClean="0">
                <a:solidFill>
                  <a:schemeClr val="accent6">
                    <a:lumMod val="75000"/>
                  </a:schemeClr>
                </a:solidFill>
              </a:rPr>
              <a:t>x</a:t>
            </a:r>
            <a:r>
              <a:rPr lang="hr-HR" sz="2400" b="1" dirty="0" smtClean="0">
                <a:solidFill>
                  <a:schemeClr val="accent6">
                    <a:lumMod val="75000"/>
                  </a:schemeClr>
                </a:solidFill>
              </a:rPr>
              <a:t>) </a:t>
            </a:r>
            <a:r>
              <a:rPr lang="hr-HR" sz="2400" b="1" dirty="0" smtClean="0">
                <a:solidFill>
                  <a:schemeClr val="accent1">
                    <a:lumMod val="75000"/>
                  </a:schemeClr>
                </a:solidFill>
              </a:rPr>
              <a:t>i </a:t>
            </a:r>
            <a:r>
              <a:rPr lang="hr-HR" sz="2400" b="1" dirty="0" smtClean="0">
                <a:solidFill>
                  <a:schemeClr val="accent6">
                    <a:lumMod val="75000"/>
                  </a:schemeClr>
                </a:solidFill>
              </a:rPr>
              <a:t>ugljikovog dioksida (CO</a:t>
            </a:r>
            <a:r>
              <a:rPr lang="hr-HR" sz="2400" b="1" baseline="-25000" dirty="0" smtClean="0">
                <a:solidFill>
                  <a:schemeClr val="accent6">
                    <a:lumMod val="75000"/>
                  </a:schemeClr>
                </a:solidFill>
              </a:rPr>
              <a:t>2</a:t>
            </a:r>
            <a:r>
              <a:rPr lang="hr-HR" sz="2400" b="1" dirty="0" smtClean="0">
                <a:solidFill>
                  <a:schemeClr val="accent6">
                    <a:lumMod val="75000"/>
                  </a:schemeClr>
                </a:solidFill>
              </a:rPr>
              <a:t>) </a:t>
            </a:r>
            <a:r>
              <a:rPr lang="hr-HR" sz="2400" b="1" dirty="0" smtClean="0">
                <a:solidFill>
                  <a:schemeClr val="accent1">
                    <a:lumMod val="75000"/>
                  </a:schemeClr>
                </a:solidFill>
              </a:rPr>
              <a:t>čiji izvori mogu biti prirodni i antropogeni.</a:t>
            </a:r>
          </a:p>
          <a:p>
            <a:endParaRPr lang="hr-HR" sz="2400" b="1" dirty="0" smtClean="0">
              <a:solidFill>
                <a:schemeClr val="accent1">
                  <a:lumMod val="75000"/>
                </a:schemeClr>
              </a:solidFill>
            </a:endParaRPr>
          </a:p>
          <a:p>
            <a:r>
              <a:rPr lang="hr-HR" sz="2400" b="1" dirty="0" smtClean="0">
                <a:solidFill>
                  <a:schemeClr val="accent1">
                    <a:lumMod val="75000"/>
                  </a:schemeClr>
                </a:solidFill>
              </a:rPr>
              <a:t>Gledajući globalno, emisije iz prirodnih izvora čine udio od </a:t>
            </a:r>
            <a:r>
              <a:rPr lang="hr-HR" sz="2400" b="1" dirty="0" smtClean="0">
                <a:solidFill>
                  <a:srgbClr val="FF0000"/>
                </a:solidFill>
              </a:rPr>
              <a:t>60%</a:t>
            </a:r>
            <a:r>
              <a:rPr lang="hr-HR" sz="2400" b="1" dirty="0" smtClean="0">
                <a:solidFill>
                  <a:schemeClr val="accent1">
                    <a:lumMod val="75000"/>
                  </a:schemeClr>
                </a:solidFill>
              </a:rPr>
              <a:t>, dok je udio iz antropogenih </a:t>
            </a:r>
            <a:r>
              <a:rPr lang="it-IT" sz="2400" b="1" dirty="0" smtClean="0">
                <a:solidFill>
                  <a:schemeClr val="accent1">
                    <a:lumMod val="75000"/>
                  </a:schemeClr>
                </a:solidFill>
              </a:rPr>
              <a:t>izvora </a:t>
            </a:r>
            <a:r>
              <a:rPr lang="it-IT" sz="2400" b="1" dirty="0" smtClean="0">
                <a:solidFill>
                  <a:srgbClr val="FF0000"/>
                </a:solidFill>
              </a:rPr>
              <a:t>40%</a:t>
            </a:r>
            <a:r>
              <a:rPr lang="it-IT" sz="2400" b="1" dirty="0" smtClean="0">
                <a:solidFill>
                  <a:schemeClr val="accent1">
                    <a:lumMod val="75000"/>
                  </a:schemeClr>
                </a:solidFill>
              </a:rPr>
              <a:t>. </a:t>
            </a:r>
            <a:endParaRPr lang="hr-HR" sz="2400" b="1" dirty="0" smtClean="0">
              <a:solidFill>
                <a:schemeClr val="accent1">
                  <a:lumMod val="75000"/>
                </a:schemeClr>
              </a:solidFill>
            </a:endParaRPr>
          </a:p>
          <a:p>
            <a:endParaRPr lang="hr-HR" sz="2400" b="1" dirty="0" smtClean="0">
              <a:solidFill>
                <a:schemeClr val="accent1">
                  <a:lumMod val="75000"/>
                </a:schemeClr>
              </a:solidFill>
            </a:endParaRPr>
          </a:p>
          <a:p>
            <a:r>
              <a:rPr lang="it-IT" sz="2400" b="1" dirty="0" smtClean="0">
                <a:solidFill>
                  <a:schemeClr val="accent1">
                    <a:lumMod val="75000"/>
                  </a:schemeClr>
                </a:solidFill>
              </a:rPr>
              <a:t>Prirodni su izvori sumpora morski aerosol</a:t>
            </a:r>
            <a:r>
              <a:rPr lang="hr-HR" sz="2400" b="1" dirty="0" smtClean="0">
                <a:solidFill>
                  <a:schemeClr val="accent1">
                    <a:lumMod val="75000"/>
                  </a:schemeClr>
                </a:solidFill>
              </a:rPr>
              <a:t> koji sadrži sulfate, vulkanske erupcije prilikom kojih se u atmosferu otpuštaju velike količine sumporovodika (H</a:t>
            </a:r>
            <a:r>
              <a:rPr lang="hr-HR" sz="2400" b="1" baseline="-25000" dirty="0" smtClean="0">
                <a:solidFill>
                  <a:schemeClr val="accent1">
                    <a:lumMod val="75000"/>
                  </a:schemeClr>
                </a:solidFill>
              </a:rPr>
              <a:t>2</a:t>
            </a:r>
            <a:r>
              <a:rPr lang="hr-HR" sz="2400" b="1" dirty="0" smtClean="0">
                <a:solidFill>
                  <a:schemeClr val="accent1">
                    <a:lumMod val="75000"/>
                  </a:schemeClr>
                </a:solidFill>
              </a:rPr>
              <a:t>S) i sumpor koji se otpušta kod bakterijske razgradnje organske tvari.</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graphicFrame>
        <p:nvGraphicFramePr>
          <p:cNvPr id="9" name="Chart 8"/>
          <p:cNvGraphicFramePr/>
          <p:nvPr/>
        </p:nvGraphicFramePr>
        <p:xfrm>
          <a:off x="1648247" y="3047628"/>
          <a:ext cx="5238328" cy="3315816"/>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4932040" y="2492896"/>
            <a:ext cx="2952328" cy="1200329"/>
          </a:xfrm>
          <a:prstGeom prst="rect">
            <a:avLst/>
          </a:prstGeom>
          <a:solidFill>
            <a:schemeClr val="accent2">
              <a:lumMod val="75000"/>
            </a:schemeClr>
          </a:solidFill>
          <a:ln>
            <a:solidFill>
              <a:schemeClr val="bg1"/>
            </a:solidFill>
          </a:ln>
        </p:spPr>
        <p:txBody>
          <a:bodyPr wrap="square" rtlCol="0">
            <a:spAutoFit/>
          </a:bodyPr>
          <a:lstStyle/>
          <a:p>
            <a:r>
              <a:rPr lang="it-IT" b="1" dirty="0" smtClean="0">
                <a:solidFill>
                  <a:schemeClr val="bg1"/>
                </a:solidFill>
              </a:rPr>
              <a:t>morski aerosol</a:t>
            </a:r>
            <a:r>
              <a:rPr lang="hr-HR" b="1" dirty="0" smtClean="0">
                <a:solidFill>
                  <a:schemeClr val="bg1"/>
                </a:solidFill>
              </a:rPr>
              <a:t>  (sulfati), vulkanske erupcije (H</a:t>
            </a:r>
            <a:r>
              <a:rPr lang="hr-HR" b="1" baseline="-25000" dirty="0" smtClean="0">
                <a:solidFill>
                  <a:schemeClr val="bg1"/>
                </a:solidFill>
              </a:rPr>
              <a:t>2</a:t>
            </a:r>
            <a:r>
              <a:rPr lang="hr-HR" b="1" dirty="0" smtClean="0">
                <a:solidFill>
                  <a:schemeClr val="bg1"/>
                </a:solidFill>
              </a:rPr>
              <a:t>S), bakterijska razgradnja organske tvari (S)</a:t>
            </a:r>
            <a:endParaRPr lang="hr-HR" dirty="0"/>
          </a:p>
        </p:txBody>
      </p:sp>
      <p:sp>
        <p:nvSpPr>
          <p:cNvPr id="13" name="TextBox 12"/>
          <p:cNvSpPr txBox="1"/>
          <p:nvPr/>
        </p:nvSpPr>
        <p:spPr>
          <a:xfrm>
            <a:off x="179512" y="2132856"/>
            <a:ext cx="3672408" cy="1477328"/>
          </a:xfrm>
          <a:prstGeom prst="rect">
            <a:avLst/>
          </a:prstGeom>
          <a:solidFill>
            <a:schemeClr val="accent6">
              <a:lumMod val="40000"/>
              <a:lumOff val="60000"/>
            </a:schemeClr>
          </a:solidFill>
          <a:ln>
            <a:solidFill>
              <a:schemeClr val="bg1"/>
            </a:solidFill>
          </a:ln>
        </p:spPr>
        <p:txBody>
          <a:bodyPr wrap="square" rtlCol="0">
            <a:spAutoFit/>
          </a:bodyPr>
          <a:lstStyle/>
          <a:p>
            <a:r>
              <a:rPr lang="hr-HR" b="1" dirty="0" smtClean="0">
                <a:solidFill>
                  <a:schemeClr val="accent1">
                    <a:lumMod val="75000"/>
                  </a:schemeClr>
                </a:solidFill>
              </a:rPr>
              <a:t>sagorijevanje fosilnih goriva (ugljen, nafta i prirodni plin),</a:t>
            </a:r>
          </a:p>
          <a:p>
            <a:r>
              <a:rPr lang="hr-HR" b="1" dirty="0" smtClean="0">
                <a:solidFill>
                  <a:schemeClr val="accent1">
                    <a:lumMod val="75000"/>
                  </a:schemeClr>
                </a:solidFill>
              </a:rPr>
              <a:t>industrijski procesi (primarno proizvodnja metala)</a:t>
            </a:r>
          </a:p>
          <a:p>
            <a:r>
              <a:rPr lang="hr-HR" b="1" dirty="0" smtClean="0">
                <a:solidFill>
                  <a:schemeClr val="accent1">
                    <a:lumMod val="75000"/>
                  </a:schemeClr>
                </a:solidFill>
              </a:rPr>
              <a:t> i termoelektrana</a:t>
            </a:r>
            <a:endParaRPr lang="hr-HR" b="1" dirty="0">
              <a:solidFill>
                <a:schemeClr val="accent1">
                  <a:lumMod val="75000"/>
                </a:schemeClr>
              </a:solidFill>
            </a:endParaRPr>
          </a:p>
        </p:txBody>
      </p:sp>
      <p:sp>
        <p:nvSpPr>
          <p:cNvPr id="14" name="TextBox 13"/>
          <p:cNvSpPr txBox="1"/>
          <p:nvPr/>
        </p:nvSpPr>
        <p:spPr>
          <a:xfrm>
            <a:off x="328861" y="1199431"/>
            <a:ext cx="8521231"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5" name="TextBox 14"/>
          <p:cNvSpPr txBox="1"/>
          <p:nvPr/>
        </p:nvSpPr>
        <p:spPr>
          <a:xfrm>
            <a:off x="281235" y="1687860"/>
            <a:ext cx="5443289" cy="461665"/>
          </a:xfrm>
          <a:prstGeom prst="rect">
            <a:avLst/>
          </a:prstGeom>
          <a:noFill/>
        </p:spPr>
        <p:txBody>
          <a:bodyPr wrap="square" rtlCol="0">
            <a:spAutoFit/>
          </a:bodyPr>
          <a:lstStyle/>
          <a:p>
            <a:r>
              <a:rPr lang="hr-HR" sz="2400" b="1" dirty="0" smtClean="0">
                <a:solidFill>
                  <a:schemeClr val="accent6">
                    <a:lumMod val="75000"/>
                  </a:schemeClr>
                </a:solidFill>
              </a:rPr>
              <a:t>Izvori kiselih oborina (nastavak)</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504006" y="2776364"/>
            <a:ext cx="8498582" cy="830997"/>
          </a:xfrm>
          <a:prstGeom prst="rect">
            <a:avLst/>
          </a:prstGeom>
          <a:noFill/>
        </p:spPr>
        <p:txBody>
          <a:bodyPr wrap="square" rtlCol="0">
            <a:spAutoFit/>
          </a:bodyPr>
          <a:lstStyle/>
          <a:p>
            <a:r>
              <a:rPr lang="hr-HR" sz="2400" b="1" dirty="0" smtClean="0">
                <a:solidFill>
                  <a:schemeClr val="accent1">
                    <a:lumMod val="75000"/>
                  </a:schemeClr>
                </a:solidFill>
              </a:rPr>
              <a:t>Plinovi i čestice iz atmosfere odlažu se na kopno kao kisele oborine uz pomoć dvaju atmosferskih procesa:</a:t>
            </a:r>
            <a:endParaRPr lang="hr-HR" sz="2400" b="1" dirty="0">
              <a:solidFill>
                <a:schemeClr val="accent1">
                  <a:lumMod val="75000"/>
                </a:schemeClr>
              </a:solidFill>
            </a:endParaRPr>
          </a:p>
        </p:txBody>
      </p:sp>
      <p:sp>
        <p:nvSpPr>
          <p:cNvPr id="12" name="TextBox 11"/>
          <p:cNvSpPr txBox="1"/>
          <p:nvPr/>
        </p:nvSpPr>
        <p:spPr>
          <a:xfrm>
            <a:off x="609599" y="1523281"/>
            <a:ext cx="8411943"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3" name="TextBox 12"/>
          <p:cNvSpPr txBox="1"/>
          <p:nvPr/>
        </p:nvSpPr>
        <p:spPr>
          <a:xfrm>
            <a:off x="566181" y="2135535"/>
            <a:ext cx="4996419" cy="461665"/>
          </a:xfrm>
          <a:prstGeom prst="rect">
            <a:avLst/>
          </a:prstGeom>
          <a:noFill/>
        </p:spPr>
        <p:txBody>
          <a:bodyPr wrap="square" rtlCol="0">
            <a:spAutoFit/>
          </a:bodyPr>
          <a:lstStyle/>
          <a:p>
            <a:r>
              <a:rPr lang="hr-HR" sz="2400" b="1" dirty="0" smtClean="0">
                <a:solidFill>
                  <a:schemeClr val="accent6">
                    <a:lumMod val="75000"/>
                  </a:schemeClr>
                </a:solidFill>
              </a:rPr>
              <a:t>Izvori kiselih oborina (nastavak)</a:t>
            </a:r>
            <a:endParaRPr lang="hr-HR" sz="2400" b="1" dirty="0">
              <a:solidFill>
                <a:schemeClr val="accent6">
                  <a:lumMod val="75000"/>
                </a:schemeClr>
              </a:solidFill>
            </a:endParaRPr>
          </a:p>
        </p:txBody>
      </p:sp>
      <p:sp>
        <p:nvSpPr>
          <p:cNvPr id="14" name="TextBox 13"/>
          <p:cNvSpPr txBox="1"/>
          <p:nvPr/>
        </p:nvSpPr>
        <p:spPr>
          <a:xfrm>
            <a:off x="552450" y="3866009"/>
            <a:ext cx="8431088" cy="2308324"/>
          </a:xfrm>
          <a:prstGeom prst="rect">
            <a:avLst/>
          </a:prstGeom>
          <a:noFill/>
        </p:spPr>
        <p:txBody>
          <a:bodyPr wrap="square" rtlCol="0">
            <a:spAutoFit/>
          </a:bodyPr>
          <a:lstStyle/>
          <a:p>
            <a:r>
              <a:rPr lang="hr-HR" sz="2400" b="1" dirty="0" smtClean="0">
                <a:solidFill>
                  <a:schemeClr val="accent1">
                    <a:lumMod val="75000"/>
                  </a:schemeClr>
                </a:solidFill>
              </a:rPr>
              <a:t>a) apsorpcijom plinova u kondenziranoj vodenoj pari unutar oblaka koji zatim </a:t>
            </a:r>
            <a:r>
              <a:rPr lang="pl-PL" sz="2400" b="1" dirty="0" smtClean="0">
                <a:solidFill>
                  <a:schemeClr val="accent1">
                    <a:lumMod val="75000"/>
                  </a:schemeClr>
                </a:solidFill>
              </a:rPr>
              <a:t>u obliku kiselih oborina padaju na tlo </a:t>
            </a:r>
            <a:r>
              <a:rPr lang="pl-PL" sz="2400" b="1" dirty="0" smtClean="0">
                <a:solidFill>
                  <a:schemeClr val="accent6">
                    <a:lumMod val="75000"/>
                  </a:schemeClr>
                </a:solidFill>
              </a:rPr>
              <a:t>(</a:t>
            </a:r>
            <a:r>
              <a:rPr lang="pl-PL" sz="2400" b="1" i="1" dirty="0" smtClean="0">
                <a:solidFill>
                  <a:schemeClr val="accent6">
                    <a:lumMod val="75000"/>
                  </a:schemeClr>
                </a:solidFill>
              </a:rPr>
              <a:t>rainout)</a:t>
            </a:r>
          </a:p>
          <a:p>
            <a:endParaRPr lang="pl-PL" sz="2400" b="1" i="1" dirty="0" smtClean="0">
              <a:solidFill>
                <a:schemeClr val="accent1">
                  <a:lumMod val="75000"/>
                </a:schemeClr>
              </a:solidFill>
            </a:endParaRPr>
          </a:p>
          <a:p>
            <a:r>
              <a:rPr lang="hr-HR" sz="2400" b="1" dirty="0" smtClean="0">
                <a:solidFill>
                  <a:schemeClr val="accent1">
                    <a:lumMod val="75000"/>
                  </a:schemeClr>
                </a:solidFill>
              </a:rPr>
              <a:t>b) apsorpcijom plinova u kapljicama oborina ispod oblaka pri čemu plinovi zakiseljuju oborine nakon što su napustile oblake </a:t>
            </a:r>
            <a:r>
              <a:rPr lang="hr-HR" sz="2400" b="1" dirty="0" smtClean="0">
                <a:solidFill>
                  <a:schemeClr val="accent6">
                    <a:lumMod val="75000"/>
                  </a:schemeClr>
                </a:solidFill>
              </a:rPr>
              <a:t>(</a:t>
            </a:r>
            <a:r>
              <a:rPr lang="hr-HR" sz="2400" b="1" i="1" dirty="0" smtClean="0">
                <a:solidFill>
                  <a:schemeClr val="accent6">
                    <a:lumMod val="75000"/>
                  </a:schemeClr>
                </a:solidFill>
              </a:rPr>
              <a:t>washout)</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405061" y="1342306"/>
            <a:ext cx="8521231"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395535" y="1964085"/>
            <a:ext cx="4986089" cy="461665"/>
          </a:xfrm>
          <a:prstGeom prst="rect">
            <a:avLst/>
          </a:prstGeom>
          <a:noFill/>
        </p:spPr>
        <p:txBody>
          <a:bodyPr wrap="square" rtlCol="0">
            <a:spAutoFit/>
          </a:bodyPr>
          <a:lstStyle/>
          <a:p>
            <a:r>
              <a:rPr lang="hr-HR" sz="2400" b="1" dirty="0" smtClean="0">
                <a:solidFill>
                  <a:schemeClr val="accent6">
                    <a:lumMod val="75000"/>
                  </a:schemeClr>
                </a:solidFill>
              </a:rPr>
              <a:t>Izvori kiselih oborina (nastavak)</a:t>
            </a:r>
            <a:endParaRPr lang="hr-HR" sz="2400" b="1" dirty="0">
              <a:solidFill>
                <a:schemeClr val="accent6">
                  <a:lumMod val="75000"/>
                </a:schemeClr>
              </a:solidFill>
            </a:endParaRPr>
          </a:p>
        </p:txBody>
      </p:sp>
      <p:pic>
        <p:nvPicPr>
          <p:cNvPr id="13" name="Picture 2"/>
          <p:cNvPicPr>
            <a:picLocks noChangeAspect="1" noChangeArrowheads="1"/>
          </p:cNvPicPr>
          <p:nvPr/>
        </p:nvPicPr>
        <p:blipFill>
          <a:blip r:embed="rId4" cstate="print"/>
          <a:srcRect/>
          <a:stretch>
            <a:fillRect/>
          </a:stretch>
        </p:blipFill>
        <p:spPr bwMode="auto">
          <a:xfrm>
            <a:off x="1871208" y="2432323"/>
            <a:ext cx="4650392" cy="2377802"/>
          </a:xfrm>
          <a:prstGeom prst="rect">
            <a:avLst/>
          </a:prstGeom>
          <a:noFill/>
          <a:ln w="9525">
            <a:noFill/>
            <a:miter lim="800000"/>
            <a:headEnd/>
            <a:tailEnd/>
          </a:ln>
        </p:spPr>
      </p:pic>
      <p:sp>
        <p:nvSpPr>
          <p:cNvPr id="14" name="TextBox 13"/>
          <p:cNvSpPr txBox="1"/>
          <p:nvPr/>
        </p:nvSpPr>
        <p:spPr>
          <a:xfrm>
            <a:off x="1877988" y="4848200"/>
            <a:ext cx="1944216" cy="461665"/>
          </a:xfrm>
          <a:prstGeom prst="rect">
            <a:avLst/>
          </a:prstGeom>
          <a:solidFill>
            <a:srgbClr val="92D050"/>
          </a:solidFill>
        </p:spPr>
        <p:txBody>
          <a:bodyPr wrap="square" rtlCol="0">
            <a:spAutoFit/>
          </a:bodyPr>
          <a:lstStyle/>
          <a:p>
            <a:pPr algn="ctr"/>
            <a:r>
              <a:rPr lang="hr-HR" sz="2400" b="1" dirty="0" smtClean="0">
                <a:solidFill>
                  <a:schemeClr val="accent1">
                    <a:lumMod val="75000"/>
                  </a:schemeClr>
                </a:solidFill>
              </a:rPr>
              <a:t>RAINOUT</a:t>
            </a:r>
            <a:endParaRPr lang="hr-HR" sz="2400" b="1" dirty="0">
              <a:solidFill>
                <a:schemeClr val="accent1">
                  <a:lumMod val="75000"/>
                </a:schemeClr>
              </a:solidFill>
            </a:endParaRPr>
          </a:p>
        </p:txBody>
      </p:sp>
      <p:sp>
        <p:nvSpPr>
          <p:cNvPr id="15" name="TextBox 14"/>
          <p:cNvSpPr txBox="1"/>
          <p:nvPr/>
        </p:nvSpPr>
        <p:spPr>
          <a:xfrm>
            <a:off x="4578474" y="4857725"/>
            <a:ext cx="1944216" cy="461665"/>
          </a:xfrm>
          <a:prstGeom prst="rect">
            <a:avLst/>
          </a:prstGeom>
          <a:solidFill>
            <a:srgbClr val="FFC000"/>
          </a:solidFill>
        </p:spPr>
        <p:txBody>
          <a:bodyPr wrap="square" rtlCol="0">
            <a:spAutoFit/>
          </a:bodyPr>
          <a:lstStyle/>
          <a:p>
            <a:pPr algn="ctr"/>
            <a:r>
              <a:rPr lang="hr-HR" sz="2400" b="1" dirty="0" smtClean="0">
                <a:solidFill>
                  <a:schemeClr val="accent1">
                    <a:lumMod val="75000"/>
                  </a:schemeClr>
                </a:solidFill>
              </a:rPr>
              <a:t>WASHOUT</a:t>
            </a:r>
            <a:endParaRPr lang="hr-HR" sz="2400" b="1" dirty="0">
              <a:solidFill>
                <a:schemeClr val="accent1">
                  <a:lumMod val="75000"/>
                </a:schemeClr>
              </a:solidFill>
            </a:endParaRPr>
          </a:p>
        </p:txBody>
      </p:sp>
      <p:sp>
        <p:nvSpPr>
          <p:cNvPr id="16" name="TextBox 15"/>
          <p:cNvSpPr txBox="1"/>
          <p:nvPr/>
        </p:nvSpPr>
        <p:spPr>
          <a:xfrm>
            <a:off x="467544" y="5433789"/>
            <a:ext cx="8352928" cy="830997"/>
          </a:xfrm>
          <a:prstGeom prst="rect">
            <a:avLst/>
          </a:prstGeom>
          <a:noFill/>
        </p:spPr>
        <p:txBody>
          <a:bodyPr wrap="square" rtlCol="0">
            <a:spAutoFit/>
          </a:bodyPr>
          <a:lstStyle/>
          <a:p>
            <a:r>
              <a:rPr lang="hr-HR" sz="2400" b="1" dirty="0" smtClean="0">
                <a:solidFill>
                  <a:schemeClr val="accent1">
                    <a:lumMod val="75000"/>
                  </a:schemeClr>
                </a:solidFill>
              </a:rPr>
              <a:t>Ta dva procesa odnose se na «mokro odlaganje» kiselih tvari na površinu Zemlje.</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521291" y="1561381"/>
            <a:ext cx="8622709"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450574" y="2230785"/>
            <a:ext cx="4226201" cy="461665"/>
          </a:xfrm>
          <a:prstGeom prst="rect">
            <a:avLst/>
          </a:prstGeom>
          <a:noFill/>
        </p:spPr>
        <p:txBody>
          <a:bodyPr wrap="square" rtlCol="0">
            <a:spAutoFit/>
          </a:bodyPr>
          <a:lstStyle/>
          <a:p>
            <a:r>
              <a:rPr lang="hr-HR" sz="2400" b="1" dirty="0" smtClean="0">
                <a:solidFill>
                  <a:schemeClr val="accent6">
                    <a:lumMod val="75000"/>
                  </a:schemeClr>
                </a:solidFill>
              </a:rPr>
              <a:t>Izvori kiselih oborina (nastavak)</a:t>
            </a:r>
            <a:endParaRPr lang="hr-HR" sz="2400" b="1" dirty="0">
              <a:solidFill>
                <a:schemeClr val="accent6">
                  <a:lumMod val="75000"/>
                </a:schemeClr>
              </a:solidFill>
            </a:endParaRPr>
          </a:p>
        </p:txBody>
      </p:sp>
      <p:sp>
        <p:nvSpPr>
          <p:cNvPr id="13" name="TextBox 12"/>
          <p:cNvSpPr txBox="1"/>
          <p:nvPr/>
        </p:nvSpPr>
        <p:spPr>
          <a:xfrm>
            <a:off x="346447" y="2718073"/>
            <a:ext cx="8670999" cy="830997"/>
          </a:xfrm>
          <a:prstGeom prst="rect">
            <a:avLst/>
          </a:prstGeom>
          <a:noFill/>
        </p:spPr>
        <p:txBody>
          <a:bodyPr wrap="square" rtlCol="0">
            <a:spAutoFit/>
          </a:bodyPr>
          <a:lstStyle/>
          <a:p>
            <a:r>
              <a:rPr lang="hr-HR" sz="2400" b="1" dirty="0" smtClean="0">
                <a:solidFill>
                  <a:schemeClr val="accent1">
                    <a:lumMod val="75000"/>
                  </a:schemeClr>
                </a:solidFill>
              </a:rPr>
              <a:t>postoji i tzv. «suho odlaganje» onečišćujućih tvari na površinu Zemlje. To se </a:t>
            </a:r>
            <a:r>
              <a:rPr lang="pl-PL" sz="2400" b="1" dirty="0" smtClean="0">
                <a:solidFill>
                  <a:schemeClr val="accent1">
                    <a:lumMod val="75000"/>
                  </a:schemeClr>
                </a:solidFill>
              </a:rPr>
              <a:t>događa u odsutnosti oborina, i to na tri načina:</a:t>
            </a:r>
            <a:endParaRPr lang="hr-HR" sz="2400" b="1" dirty="0">
              <a:solidFill>
                <a:schemeClr val="accent1">
                  <a:lumMod val="75000"/>
                </a:schemeClr>
              </a:solidFill>
            </a:endParaRPr>
          </a:p>
        </p:txBody>
      </p:sp>
      <p:sp>
        <p:nvSpPr>
          <p:cNvPr id="14" name="TextBox 13"/>
          <p:cNvSpPr txBox="1"/>
          <p:nvPr/>
        </p:nvSpPr>
        <p:spPr>
          <a:xfrm>
            <a:off x="409576" y="3786758"/>
            <a:ext cx="8530530" cy="2308324"/>
          </a:xfrm>
          <a:prstGeom prst="rect">
            <a:avLst/>
          </a:prstGeom>
          <a:noFill/>
        </p:spPr>
        <p:txBody>
          <a:bodyPr wrap="square" rtlCol="0">
            <a:spAutoFit/>
          </a:bodyPr>
          <a:lstStyle/>
          <a:p>
            <a:pPr marL="457200" indent="-457200">
              <a:buAutoNum type="alphaLcParenR"/>
            </a:pPr>
            <a:r>
              <a:rPr lang="pt-BR" sz="2400" b="1" dirty="0" smtClean="0">
                <a:solidFill>
                  <a:schemeClr val="accent6">
                    <a:lumMod val="75000"/>
                  </a:schemeClr>
                </a:solidFill>
              </a:rPr>
              <a:t>apsorpcijom plinova u površinskim vodama ili tlu</a:t>
            </a:r>
            <a:endParaRPr lang="hr-HR" sz="2400" b="1" dirty="0" smtClean="0">
              <a:solidFill>
                <a:schemeClr val="accent6">
                  <a:lumMod val="75000"/>
                </a:schemeClr>
              </a:solidFill>
            </a:endParaRPr>
          </a:p>
          <a:p>
            <a:pPr marL="457200" indent="-457200">
              <a:buAutoNum type="alphaLcParenR"/>
            </a:pPr>
            <a:endParaRPr lang="pt-BR" sz="2400" b="1" dirty="0" smtClean="0">
              <a:solidFill>
                <a:schemeClr val="accent6">
                  <a:lumMod val="75000"/>
                </a:schemeClr>
              </a:solidFill>
            </a:endParaRPr>
          </a:p>
          <a:p>
            <a:r>
              <a:rPr lang="pt-BR" sz="2400" b="1" dirty="0" smtClean="0">
                <a:solidFill>
                  <a:schemeClr val="accent6">
                    <a:lumMod val="75000"/>
                  </a:schemeClr>
                </a:solidFill>
              </a:rPr>
              <a:t>b) gravitacijskim sedimentiranjem krupnijih čestica</a:t>
            </a:r>
            <a:endParaRPr lang="hr-HR" sz="2400" b="1" dirty="0" smtClean="0">
              <a:solidFill>
                <a:schemeClr val="accent6">
                  <a:lumMod val="75000"/>
                </a:schemeClr>
              </a:solidFill>
            </a:endParaRPr>
          </a:p>
          <a:p>
            <a:endParaRPr lang="pt-BR" sz="2400" b="1" dirty="0" smtClean="0">
              <a:solidFill>
                <a:schemeClr val="accent6">
                  <a:lumMod val="75000"/>
                </a:schemeClr>
              </a:solidFill>
            </a:endParaRPr>
          </a:p>
          <a:p>
            <a:r>
              <a:rPr lang="hr-HR" sz="2400" b="1" dirty="0" smtClean="0">
                <a:solidFill>
                  <a:schemeClr val="accent6">
                    <a:lumMod val="75000"/>
                  </a:schemeClr>
                </a:solidFill>
              </a:rPr>
              <a:t>c) direktnim kontaktom sitnijih čestica s vegetacijom i ostalim površinama</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395536" y="1494706"/>
            <a:ext cx="8521231"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471735" y="2421285"/>
            <a:ext cx="5176589" cy="461665"/>
          </a:xfrm>
          <a:prstGeom prst="rect">
            <a:avLst/>
          </a:prstGeom>
          <a:noFill/>
        </p:spPr>
        <p:txBody>
          <a:bodyPr wrap="square" rtlCol="0">
            <a:spAutoFit/>
          </a:bodyPr>
          <a:lstStyle/>
          <a:p>
            <a:r>
              <a:rPr lang="hr-HR" sz="2400" b="1" dirty="0" smtClean="0">
                <a:solidFill>
                  <a:schemeClr val="accent6">
                    <a:lumMod val="75000"/>
                  </a:schemeClr>
                </a:solidFill>
              </a:rPr>
              <a:t>Izvori kiselih oborina (nastavak)</a:t>
            </a:r>
            <a:endParaRPr lang="hr-HR" sz="2400" b="1" dirty="0">
              <a:solidFill>
                <a:schemeClr val="accent6">
                  <a:lumMod val="75000"/>
                </a:schemeClr>
              </a:solidFill>
            </a:endParaRPr>
          </a:p>
        </p:txBody>
      </p:sp>
      <p:sp>
        <p:nvSpPr>
          <p:cNvPr id="13" name="TextBox 12"/>
          <p:cNvSpPr txBox="1"/>
          <p:nvPr/>
        </p:nvSpPr>
        <p:spPr>
          <a:xfrm>
            <a:off x="429444" y="3318148"/>
            <a:ext cx="8208912" cy="830997"/>
          </a:xfrm>
          <a:prstGeom prst="rect">
            <a:avLst/>
          </a:prstGeom>
          <a:solidFill>
            <a:schemeClr val="bg1"/>
          </a:solidFill>
        </p:spPr>
        <p:txBody>
          <a:bodyPr wrap="square" rtlCol="0">
            <a:spAutoFit/>
          </a:bodyPr>
          <a:lstStyle/>
          <a:p>
            <a:r>
              <a:rPr lang="vi-VN" sz="2400" b="1" dirty="0" smtClean="0">
                <a:solidFill>
                  <a:schemeClr val="accent1">
                    <a:lumMod val="75000"/>
                  </a:schemeClr>
                </a:solidFill>
              </a:rPr>
              <a:t>Nezagađene kiše lagano su kisele i imaju raspon pH od </a:t>
            </a:r>
            <a:r>
              <a:rPr lang="vi-VN" sz="2400" b="1" dirty="0" smtClean="0">
                <a:solidFill>
                  <a:srgbClr val="FF0000"/>
                </a:solidFill>
              </a:rPr>
              <a:t>5,6</a:t>
            </a:r>
            <a:r>
              <a:rPr lang="vi-VN" sz="2400" b="1" dirty="0" smtClean="0">
                <a:solidFill>
                  <a:schemeClr val="bg1"/>
                </a:solidFill>
              </a:rPr>
              <a:t> </a:t>
            </a:r>
            <a:r>
              <a:rPr lang="vi-VN" sz="2400" b="1" dirty="0" smtClean="0">
                <a:solidFill>
                  <a:schemeClr val="accent1">
                    <a:lumMod val="75000"/>
                  </a:schemeClr>
                </a:solidFill>
              </a:rPr>
              <a:t>do </a:t>
            </a:r>
            <a:r>
              <a:rPr lang="vi-VN" sz="2400" b="1" dirty="0" smtClean="0">
                <a:solidFill>
                  <a:srgbClr val="FF0000"/>
                </a:solidFill>
              </a:rPr>
              <a:t>6,5</a:t>
            </a:r>
            <a:r>
              <a:rPr lang="vi-VN" sz="2400" b="1" dirty="0" smtClean="0">
                <a:solidFill>
                  <a:schemeClr val="accent1">
                    <a:lumMod val="75000"/>
                  </a:schemeClr>
                </a:solidFill>
              </a:rPr>
              <a:t>.</a:t>
            </a:r>
            <a:endParaRPr lang="hr-HR" sz="2400" b="1" dirty="0" smtClean="0">
              <a:solidFill>
                <a:schemeClr val="accent1">
                  <a:lumMod val="75000"/>
                </a:schemeClr>
              </a:solidFill>
            </a:endParaRPr>
          </a:p>
        </p:txBody>
      </p:sp>
      <p:sp>
        <p:nvSpPr>
          <p:cNvPr id="14" name="TextBox 13"/>
          <p:cNvSpPr txBox="1"/>
          <p:nvPr/>
        </p:nvSpPr>
        <p:spPr>
          <a:xfrm>
            <a:off x="390525" y="4427984"/>
            <a:ext cx="8209731" cy="1569660"/>
          </a:xfrm>
          <a:prstGeom prst="rect">
            <a:avLst/>
          </a:prstGeom>
          <a:noFill/>
        </p:spPr>
        <p:txBody>
          <a:bodyPr wrap="square" rtlCol="0">
            <a:spAutoFit/>
          </a:bodyPr>
          <a:lstStyle/>
          <a:p>
            <a:r>
              <a:rPr lang="vi-VN" sz="2400" b="1" dirty="0" smtClean="0">
                <a:solidFill>
                  <a:schemeClr val="accent1">
                    <a:lumMod val="75000"/>
                  </a:schemeClr>
                </a:solidFill>
              </a:rPr>
              <a:t>Razlog tomu</a:t>
            </a:r>
            <a:r>
              <a:rPr lang="hr-HR" sz="2400" b="1" dirty="0" smtClean="0">
                <a:solidFill>
                  <a:schemeClr val="accent1">
                    <a:lumMod val="75000"/>
                  </a:schemeClr>
                </a:solidFill>
              </a:rPr>
              <a:t> je to što se ugljikov dioksid (CO</a:t>
            </a:r>
            <a:r>
              <a:rPr lang="hr-HR" sz="2400" b="1" baseline="-25000" dirty="0" smtClean="0">
                <a:solidFill>
                  <a:schemeClr val="accent1">
                    <a:lumMod val="75000"/>
                  </a:schemeClr>
                </a:solidFill>
              </a:rPr>
              <a:t>2</a:t>
            </a:r>
            <a:r>
              <a:rPr lang="hr-HR" sz="2400" b="1" dirty="0" smtClean="0">
                <a:solidFill>
                  <a:schemeClr val="accent1">
                    <a:lumMod val="75000"/>
                  </a:schemeClr>
                </a:solidFill>
              </a:rPr>
              <a:t>) iz atmosfere otopi u vodi iz atmosfere stvarajući </a:t>
            </a:r>
            <a:r>
              <a:rPr lang="it-IT" sz="2400" b="1" dirty="0" smtClean="0">
                <a:solidFill>
                  <a:schemeClr val="accent1">
                    <a:lumMod val="75000"/>
                  </a:schemeClr>
                </a:solidFill>
              </a:rPr>
              <a:t>ugljičnu kiselinu. No kada se onečišćujući plinovi (SO</a:t>
            </a:r>
            <a:r>
              <a:rPr lang="it-IT" sz="2400" b="1" baseline="-25000" dirty="0" smtClean="0">
                <a:solidFill>
                  <a:schemeClr val="accent1">
                    <a:lumMod val="75000"/>
                  </a:schemeClr>
                </a:solidFill>
              </a:rPr>
              <a:t>2</a:t>
            </a:r>
            <a:r>
              <a:rPr lang="it-IT" sz="2400" b="1" dirty="0" smtClean="0">
                <a:solidFill>
                  <a:schemeClr val="accent1">
                    <a:lumMod val="75000"/>
                  </a:schemeClr>
                </a:solidFill>
              </a:rPr>
              <a:t> i NO</a:t>
            </a:r>
            <a:r>
              <a:rPr lang="it-IT" sz="2400" b="1" baseline="-25000" dirty="0" smtClean="0">
                <a:solidFill>
                  <a:schemeClr val="accent1">
                    <a:lumMod val="75000"/>
                  </a:schemeClr>
                </a:solidFill>
              </a:rPr>
              <a:t>x</a:t>
            </a:r>
            <a:r>
              <a:rPr lang="it-IT" sz="2400" b="1" dirty="0" smtClean="0">
                <a:solidFill>
                  <a:schemeClr val="accent1">
                    <a:lumMod val="75000"/>
                  </a:schemeClr>
                </a:solidFill>
              </a:rPr>
              <a:t>) iz atmosfere otope</a:t>
            </a:r>
            <a:r>
              <a:rPr lang="hr-HR" sz="2400" b="1" dirty="0" smtClean="0">
                <a:solidFill>
                  <a:schemeClr val="accent1">
                    <a:lumMod val="75000"/>
                  </a:schemeClr>
                </a:solidFill>
              </a:rPr>
              <a:t> </a:t>
            </a:r>
            <a:r>
              <a:rPr lang="fi-FI" sz="2400" b="1" dirty="0" smtClean="0">
                <a:solidFill>
                  <a:schemeClr val="accent1">
                    <a:lumMod val="75000"/>
                  </a:schemeClr>
                </a:solidFill>
              </a:rPr>
              <a:t>u vodi, kiselost oborina bitno se poveća.</a:t>
            </a:r>
            <a:endParaRPr lang="hr-HR" sz="2400"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1.8 VREMENSKA I PROSTORNA RASPODJELA     ONEČIŠĆUJUĆIH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TextBox 11"/>
          <p:cNvSpPr txBox="1"/>
          <p:nvPr/>
        </p:nvSpPr>
        <p:spPr>
          <a:xfrm>
            <a:off x="467544" y="1556792"/>
            <a:ext cx="8280920" cy="1200329"/>
          </a:xfrm>
          <a:prstGeom prst="rect">
            <a:avLst/>
          </a:prstGeom>
          <a:noFill/>
        </p:spPr>
        <p:txBody>
          <a:bodyPr wrap="square" rtlCol="0">
            <a:spAutoFit/>
          </a:bodyPr>
          <a:lstStyle/>
          <a:p>
            <a:r>
              <a:rPr lang="hr-HR" sz="2400" b="1" dirty="0">
                <a:solidFill>
                  <a:schemeClr val="accent1">
                    <a:lumMod val="75000"/>
                  </a:schemeClr>
                </a:solidFill>
              </a:rPr>
              <a:t>Razine  onečišćujućih tvari u zraku jako variraju u vremenu i s obzirom na geografski položaj. Takve varijacije ovise o različitim faktorima:</a:t>
            </a:r>
          </a:p>
        </p:txBody>
      </p:sp>
      <p:sp>
        <p:nvSpPr>
          <p:cNvPr id="13" name="TextBox 12"/>
          <p:cNvSpPr txBox="1"/>
          <p:nvPr/>
        </p:nvSpPr>
        <p:spPr>
          <a:xfrm>
            <a:off x="2124075" y="2931418"/>
            <a:ext cx="6696397" cy="3046988"/>
          </a:xfrm>
          <a:prstGeom prst="rect">
            <a:avLst/>
          </a:prstGeom>
          <a:noFill/>
        </p:spPr>
        <p:txBody>
          <a:bodyPr wrap="square" rtlCol="0">
            <a:spAutoFit/>
          </a:bodyPr>
          <a:lstStyle/>
          <a:p>
            <a:pPr>
              <a:buFont typeface="Wingdings" pitchFamily="2" charset="2"/>
              <a:buChar char="Ø"/>
            </a:pPr>
            <a:r>
              <a:rPr lang="hr-HR" sz="2400" b="1" dirty="0">
                <a:solidFill>
                  <a:schemeClr val="accent6">
                    <a:lumMod val="75000"/>
                  </a:schemeClr>
                </a:solidFill>
              </a:rPr>
              <a:t> raspodjela i aktivnost emisijskih  </a:t>
            </a:r>
          </a:p>
          <a:p>
            <a:r>
              <a:rPr lang="hr-HR" sz="2400" b="1" dirty="0">
                <a:solidFill>
                  <a:schemeClr val="accent6">
                    <a:lumMod val="75000"/>
                  </a:schemeClr>
                </a:solidFill>
              </a:rPr>
              <a:t>    izvora</a:t>
            </a:r>
          </a:p>
          <a:p>
            <a:pPr>
              <a:buFont typeface="Wingdings" pitchFamily="2" charset="2"/>
              <a:buChar char="Ø"/>
            </a:pPr>
            <a:endParaRPr lang="hr-HR" sz="2400" b="1" dirty="0">
              <a:solidFill>
                <a:schemeClr val="accent6">
                  <a:lumMod val="75000"/>
                </a:schemeClr>
              </a:solidFill>
            </a:endParaRPr>
          </a:p>
          <a:p>
            <a:pPr>
              <a:buFont typeface="Wingdings" pitchFamily="2" charset="2"/>
              <a:buChar char="Ø"/>
            </a:pPr>
            <a:r>
              <a:rPr lang="hr-HR" sz="2400" b="1" dirty="0">
                <a:solidFill>
                  <a:schemeClr val="accent6">
                    <a:lumMod val="75000"/>
                  </a:schemeClr>
                </a:solidFill>
              </a:rPr>
              <a:t> meteorološki parametri</a:t>
            </a:r>
          </a:p>
          <a:p>
            <a:pPr>
              <a:buFont typeface="Wingdings" pitchFamily="2" charset="2"/>
              <a:buChar char="Ø"/>
            </a:pPr>
            <a:endParaRPr lang="hr-HR" sz="2400" b="1" dirty="0">
              <a:solidFill>
                <a:schemeClr val="accent6">
                  <a:lumMod val="75000"/>
                </a:schemeClr>
              </a:solidFill>
            </a:endParaRPr>
          </a:p>
          <a:p>
            <a:pPr>
              <a:buFont typeface="Wingdings" pitchFamily="2" charset="2"/>
              <a:buChar char="Ø"/>
            </a:pPr>
            <a:r>
              <a:rPr lang="hr-HR" sz="2400" b="1" dirty="0">
                <a:solidFill>
                  <a:schemeClr val="accent6">
                    <a:lumMod val="75000"/>
                  </a:schemeClr>
                </a:solidFill>
              </a:rPr>
              <a:t> kemijske reakcije i transformacije       </a:t>
            </a:r>
          </a:p>
          <a:p>
            <a:r>
              <a:rPr lang="hr-HR" sz="2400" b="1" dirty="0">
                <a:solidFill>
                  <a:schemeClr val="accent6">
                    <a:lumMod val="75000"/>
                  </a:schemeClr>
                </a:solidFill>
              </a:rPr>
              <a:t>    koje se događaju za vrijeme    </a:t>
            </a:r>
          </a:p>
          <a:p>
            <a:r>
              <a:rPr lang="hr-HR" sz="2400" b="1" dirty="0">
                <a:solidFill>
                  <a:schemeClr val="accent6">
                    <a:lumMod val="75000"/>
                  </a:schemeClr>
                </a:solidFill>
              </a:rPr>
              <a:t>    transporta onečišćujućih tvari</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622769" y="1589956"/>
            <a:ext cx="8521231"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628649" y="2183160"/>
            <a:ext cx="4962525" cy="461665"/>
          </a:xfrm>
          <a:prstGeom prst="rect">
            <a:avLst/>
          </a:prstGeom>
          <a:noFill/>
        </p:spPr>
        <p:txBody>
          <a:bodyPr wrap="square" rtlCol="0">
            <a:spAutoFit/>
          </a:bodyPr>
          <a:lstStyle/>
          <a:p>
            <a:r>
              <a:rPr lang="hr-HR" sz="2400" b="1" dirty="0" smtClean="0">
                <a:solidFill>
                  <a:schemeClr val="accent6">
                    <a:lumMod val="75000"/>
                  </a:schemeClr>
                </a:solidFill>
              </a:rPr>
              <a:t>Izvori kiselih oborina (nastavak)</a:t>
            </a:r>
            <a:endParaRPr lang="hr-HR" sz="2400" b="1" dirty="0">
              <a:solidFill>
                <a:schemeClr val="accent6">
                  <a:lumMod val="75000"/>
                </a:schemeClr>
              </a:solidFill>
            </a:endParaRPr>
          </a:p>
        </p:txBody>
      </p:sp>
      <p:sp>
        <p:nvSpPr>
          <p:cNvPr id="13" name="TextBox 12"/>
          <p:cNvSpPr txBox="1"/>
          <p:nvPr/>
        </p:nvSpPr>
        <p:spPr>
          <a:xfrm>
            <a:off x="414908" y="2981722"/>
            <a:ext cx="1290067" cy="461665"/>
          </a:xfrm>
          <a:prstGeom prst="rect">
            <a:avLst/>
          </a:prstGeom>
          <a:noFill/>
        </p:spPr>
        <p:txBody>
          <a:bodyPr wrap="square" rtlCol="0">
            <a:spAutoFit/>
          </a:bodyPr>
          <a:lstStyle/>
          <a:p>
            <a:r>
              <a:rPr lang="hr-HR" sz="2400" b="1" dirty="0" smtClean="0">
                <a:solidFill>
                  <a:schemeClr val="accent6">
                    <a:lumMod val="75000"/>
                  </a:schemeClr>
                </a:solidFill>
              </a:rPr>
              <a:t>Primjer:</a:t>
            </a:r>
            <a:endParaRPr lang="hr-HR" sz="2400" b="1" dirty="0">
              <a:solidFill>
                <a:schemeClr val="accent6">
                  <a:lumMod val="75000"/>
                </a:schemeClr>
              </a:solidFill>
            </a:endParaRPr>
          </a:p>
        </p:txBody>
      </p:sp>
      <p:sp>
        <p:nvSpPr>
          <p:cNvPr id="14" name="Folded Corner 13"/>
          <p:cNvSpPr/>
          <p:nvPr/>
        </p:nvSpPr>
        <p:spPr>
          <a:xfrm>
            <a:off x="1724000" y="2911624"/>
            <a:ext cx="6408712" cy="2879576"/>
          </a:xfrm>
          <a:prstGeom prst="foldedCorner">
            <a:avLst/>
          </a:prstGeom>
          <a:solidFill>
            <a:srgbClr val="99660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p>
        </p:txBody>
      </p:sp>
      <p:sp>
        <p:nvSpPr>
          <p:cNvPr id="15" name="TextBox 14"/>
          <p:cNvSpPr txBox="1"/>
          <p:nvPr/>
        </p:nvSpPr>
        <p:spPr>
          <a:xfrm>
            <a:off x="1829916" y="2988965"/>
            <a:ext cx="6120680" cy="2677656"/>
          </a:xfrm>
          <a:prstGeom prst="rect">
            <a:avLst/>
          </a:prstGeom>
          <a:noFill/>
        </p:spPr>
        <p:txBody>
          <a:bodyPr wrap="square" rtlCol="0">
            <a:spAutoFit/>
          </a:bodyPr>
          <a:lstStyle/>
          <a:p>
            <a:r>
              <a:rPr lang="hr-HR" sz="2400" b="1" dirty="0" smtClean="0">
                <a:solidFill>
                  <a:schemeClr val="bg1"/>
                </a:solidFill>
                <a:effectLst>
                  <a:outerShdw blurRad="38100" dist="38100" dir="2700000" algn="tl">
                    <a:srgbClr val="000000">
                      <a:alpha val="43137"/>
                    </a:srgbClr>
                  </a:outerShdw>
                </a:effectLst>
              </a:rPr>
              <a:t>P</a:t>
            </a:r>
            <a:r>
              <a:rPr lang="fi-FI" sz="2400" b="1" dirty="0" smtClean="0">
                <a:solidFill>
                  <a:schemeClr val="bg1"/>
                </a:solidFill>
                <a:effectLst>
                  <a:outerShdw blurRad="38100" dist="38100" dir="2700000" algn="tl">
                    <a:srgbClr val="000000">
                      <a:alpha val="43137"/>
                    </a:srgbClr>
                  </a:outerShdw>
                </a:effectLst>
              </a:rPr>
              <a:t>ri mjerenju kiselosti kiša u</a:t>
            </a:r>
            <a:r>
              <a:rPr lang="hr-HR" sz="2400" b="1" dirty="0" smtClean="0">
                <a:solidFill>
                  <a:schemeClr val="bg1"/>
                </a:solidFill>
                <a:effectLst>
                  <a:outerShdw blurRad="38100" dist="38100" dir="2700000" algn="tl">
                    <a:srgbClr val="000000">
                      <a:alpha val="43137"/>
                    </a:srgbClr>
                  </a:outerShdw>
                </a:effectLst>
              </a:rPr>
              <a:t> Sjevernoj Americi, pH kiša iznosila je 3,0 (što je kiselost octa). Najniže vrijednosti kiselih kiša na sjeveru SAD-a bile su izmjerene u studenome 1964. godine i iznosile </a:t>
            </a:r>
            <a:r>
              <a:rPr lang="pl-PL" sz="2400" b="1" dirty="0" smtClean="0">
                <a:solidFill>
                  <a:schemeClr val="bg1"/>
                </a:solidFill>
                <a:effectLst>
                  <a:outerShdw blurRad="38100" dist="38100" dir="2700000" algn="tl">
                    <a:srgbClr val="000000">
                      <a:alpha val="43137"/>
                    </a:srgbClr>
                  </a:outerShdw>
                </a:effectLst>
              </a:rPr>
              <a:t>su 2,1, dok je u Europi najniža vrijednost bila zabilježena u kiši koja je padala nad </a:t>
            </a:r>
            <a:r>
              <a:rPr lang="hr-HR" sz="2400" b="1" dirty="0" smtClean="0">
                <a:solidFill>
                  <a:schemeClr val="bg1"/>
                </a:solidFill>
                <a:effectLst>
                  <a:outerShdw blurRad="38100" dist="38100" dir="2700000" algn="tl">
                    <a:srgbClr val="000000">
                      <a:alpha val="43137"/>
                    </a:srgbClr>
                  </a:outerShdw>
                </a:effectLst>
              </a:rPr>
              <a:t>Škotskom 1974. godine i iznosila je 2,4.</a:t>
            </a:r>
            <a:endParaRPr lang="hr-HR"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561975" y="1513756"/>
            <a:ext cx="8458200"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509835" y="2059335"/>
            <a:ext cx="5043239" cy="461665"/>
          </a:xfrm>
          <a:prstGeom prst="rect">
            <a:avLst/>
          </a:prstGeom>
          <a:noFill/>
        </p:spPr>
        <p:txBody>
          <a:bodyPr wrap="square" rtlCol="0">
            <a:spAutoFit/>
          </a:bodyPr>
          <a:lstStyle/>
          <a:p>
            <a:r>
              <a:rPr lang="hr-HR" sz="2400" b="1" dirty="0" smtClean="0">
                <a:solidFill>
                  <a:schemeClr val="accent6">
                    <a:lumMod val="75000"/>
                  </a:schemeClr>
                </a:solidFill>
              </a:rPr>
              <a:t>Kemizam kiselih oborina</a:t>
            </a:r>
            <a:endParaRPr lang="hr-HR" sz="2400" b="1" dirty="0">
              <a:solidFill>
                <a:schemeClr val="accent6">
                  <a:lumMod val="75000"/>
                </a:schemeClr>
              </a:solidFill>
            </a:endParaRPr>
          </a:p>
        </p:txBody>
      </p:sp>
      <p:sp>
        <p:nvSpPr>
          <p:cNvPr id="13" name="TextBox 12"/>
          <p:cNvSpPr txBox="1"/>
          <p:nvPr/>
        </p:nvSpPr>
        <p:spPr>
          <a:xfrm>
            <a:off x="501452" y="2803798"/>
            <a:ext cx="8496944" cy="3416320"/>
          </a:xfrm>
          <a:prstGeom prst="rect">
            <a:avLst/>
          </a:prstGeom>
          <a:noFill/>
        </p:spPr>
        <p:txBody>
          <a:bodyPr wrap="square" rtlCol="0">
            <a:spAutoFit/>
          </a:bodyPr>
          <a:lstStyle/>
          <a:p>
            <a:r>
              <a:rPr lang="vi-VN" sz="2400" b="1" dirty="0" smtClean="0">
                <a:solidFill>
                  <a:schemeClr val="accent1">
                    <a:lumMod val="75000"/>
                  </a:schemeClr>
                </a:solidFill>
              </a:rPr>
              <a:t>Kada jednom onečišćujuća tvar dođe u atmosferu, njezina sudbina ovisi o fizikalnim</a:t>
            </a:r>
            <a:r>
              <a:rPr lang="hr-HR" sz="2400" b="1" dirty="0" smtClean="0">
                <a:solidFill>
                  <a:schemeClr val="accent1">
                    <a:lumMod val="75000"/>
                  </a:schemeClr>
                </a:solidFill>
              </a:rPr>
              <a:t> procesima:</a:t>
            </a:r>
          </a:p>
          <a:p>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6">
                    <a:lumMod val="75000"/>
                  </a:schemeClr>
                </a:solidFill>
              </a:rPr>
              <a:t> raspršivanja </a:t>
            </a:r>
          </a:p>
          <a:p>
            <a:pPr>
              <a:buFont typeface="Arial" pitchFamily="34" charset="0"/>
              <a:buChar char="•"/>
            </a:pPr>
            <a:r>
              <a:rPr lang="hr-HR" sz="2400" b="1" dirty="0" smtClean="0">
                <a:solidFill>
                  <a:schemeClr val="accent6">
                    <a:lumMod val="75000"/>
                  </a:schemeClr>
                </a:solidFill>
              </a:rPr>
              <a:t> transporta </a:t>
            </a:r>
          </a:p>
          <a:p>
            <a:pPr>
              <a:buFont typeface="Arial" pitchFamily="34" charset="0"/>
              <a:buChar char="•"/>
            </a:pPr>
            <a:r>
              <a:rPr lang="hr-HR" sz="2400" b="1" dirty="0" smtClean="0">
                <a:solidFill>
                  <a:schemeClr val="accent6">
                    <a:lumMod val="75000"/>
                  </a:schemeClr>
                </a:solidFill>
              </a:rPr>
              <a:t> odlaganja </a:t>
            </a:r>
          </a:p>
          <a:p>
            <a:pPr>
              <a:buFont typeface="Arial" pitchFamily="34" charset="0"/>
              <a:buChar char="•"/>
            </a:pPr>
            <a:endParaRPr lang="hr-HR" sz="2400" b="1" dirty="0" smtClean="0">
              <a:solidFill>
                <a:schemeClr val="accent1">
                  <a:lumMod val="75000"/>
                </a:schemeClr>
              </a:solidFill>
            </a:endParaRPr>
          </a:p>
          <a:p>
            <a:r>
              <a:rPr lang="hr-HR" sz="2400" b="1" dirty="0" smtClean="0">
                <a:solidFill>
                  <a:schemeClr val="accent1">
                    <a:lumMod val="75000"/>
                  </a:schemeClr>
                </a:solidFill>
              </a:rPr>
              <a:t>i o složenim kemijskim </a:t>
            </a:r>
            <a:r>
              <a:rPr lang="vi-VN" sz="2400" b="1" dirty="0" smtClean="0">
                <a:solidFill>
                  <a:schemeClr val="accent1">
                    <a:lumMod val="75000"/>
                  </a:schemeClr>
                </a:solidFill>
              </a:rPr>
              <a:t>reakcijama koje se događaju u vremenu između emisije i odlaganja na površinu</a:t>
            </a:r>
            <a:r>
              <a:rPr lang="hr-HR" sz="2400" b="1" dirty="0" smtClean="0">
                <a:solidFill>
                  <a:schemeClr val="accent1">
                    <a:lumMod val="75000"/>
                  </a:schemeClr>
                </a:solidFill>
              </a:rPr>
              <a:t> Zemlje. </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Rectangle 8"/>
          <p:cNvSpPr/>
          <p:nvPr/>
        </p:nvSpPr>
        <p:spPr>
          <a:xfrm>
            <a:off x="395536" y="2566814"/>
            <a:ext cx="8424936" cy="3416320"/>
          </a:xfrm>
          <a:prstGeom prst="rect">
            <a:avLst/>
          </a:prstGeom>
        </p:spPr>
        <p:txBody>
          <a:bodyPr wrap="square">
            <a:spAutoFit/>
          </a:bodyPr>
          <a:lstStyle/>
          <a:p>
            <a:r>
              <a:rPr lang="hr-HR" sz="2400" b="1" dirty="0" smtClean="0">
                <a:solidFill>
                  <a:schemeClr val="accent1">
                    <a:lumMod val="75000"/>
                  </a:schemeClr>
                </a:solidFill>
              </a:rPr>
              <a:t>Faktori koji utječu na sudbinu onečišćujućih tvari uključuju:</a:t>
            </a:r>
          </a:p>
          <a:p>
            <a:endParaRPr lang="hr-HR" sz="2400" b="1" dirty="0" smtClean="0">
              <a:solidFill>
                <a:schemeClr val="accent1">
                  <a:lumMod val="75000"/>
                </a:schemeClr>
              </a:solidFill>
              <a:effectLst>
                <a:outerShdw blurRad="38100" dist="38100" dir="2700000" algn="tl">
                  <a:srgbClr val="000000">
                    <a:alpha val="43137"/>
                  </a:srgbClr>
                </a:outerShdw>
              </a:effectLst>
            </a:endParaRPr>
          </a:p>
          <a:p>
            <a:pPr>
              <a:buFont typeface="Arial" pitchFamily="34" charset="0"/>
              <a:buChar char="•"/>
            </a:pPr>
            <a:r>
              <a:rPr lang="hr-HR" sz="2400" b="1" dirty="0" smtClean="0">
                <a:solidFill>
                  <a:schemeClr val="accent6">
                    <a:lumMod val="75000"/>
                  </a:schemeClr>
                </a:solidFill>
              </a:rPr>
              <a:t> visinu otpuštanja </a:t>
            </a:r>
          </a:p>
          <a:p>
            <a:pPr>
              <a:buFont typeface="Arial" pitchFamily="34" charset="0"/>
              <a:buChar char="•"/>
            </a:pPr>
            <a:r>
              <a:rPr lang="hr-HR" sz="2400" b="1" dirty="0" smtClean="0">
                <a:solidFill>
                  <a:schemeClr val="accent6">
                    <a:lumMod val="75000"/>
                  </a:schemeClr>
                </a:solidFill>
              </a:rPr>
              <a:t> količinu Sunčeve radijacije </a:t>
            </a:r>
          </a:p>
          <a:p>
            <a:pPr>
              <a:buFont typeface="Arial" pitchFamily="34" charset="0"/>
              <a:buChar char="•"/>
            </a:pPr>
            <a:r>
              <a:rPr lang="hr-HR" sz="2400" b="1" dirty="0" smtClean="0">
                <a:solidFill>
                  <a:schemeClr val="accent6">
                    <a:lumMod val="75000"/>
                  </a:schemeClr>
                </a:solidFill>
              </a:rPr>
              <a:t> prisutnost oborina </a:t>
            </a:r>
          </a:p>
          <a:p>
            <a:pPr>
              <a:buFont typeface="Arial" pitchFamily="34" charset="0"/>
              <a:buChar char="•"/>
            </a:pPr>
            <a:r>
              <a:rPr lang="hr-HR" sz="2400" b="1" dirty="0" smtClean="0">
                <a:solidFill>
                  <a:schemeClr val="accent6">
                    <a:lumMod val="75000"/>
                  </a:schemeClr>
                </a:solidFill>
              </a:rPr>
              <a:t> sastav Zemljine površine</a:t>
            </a:r>
          </a:p>
          <a:p>
            <a:pPr>
              <a:buFont typeface="Arial" pitchFamily="34" charset="0"/>
              <a:buChar char="•"/>
            </a:pPr>
            <a:endParaRPr lang="hr-HR" sz="2400" b="1" dirty="0" smtClean="0">
              <a:solidFill>
                <a:schemeClr val="accent1">
                  <a:lumMod val="75000"/>
                </a:schemeClr>
              </a:solidFill>
              <a:effectLst>
                <a:outerShdw blurRad="38100" dist="38100" dir="2700000" algn="tl">
                  <a:srgbClr val="000000">
                    <a:alpha val="43137"/>
                  </a:srgbClr>
                </a:outerShdw>
              </a:effectLst>
            </a:endParaRPr>
          </a:p>
          <a:p>
            <a:r>
              <a:rPr lang="hr-HR" sz="2400" b="1" dirty="0" smtClean="0">
                <a:solidFill>
                  <a:schemeClr val="accent1">
                    <a:lumMod val="75000"/>
                  </a:schemeClr>
                </a:solidFill>
              </a:rPr>
              <a:t>Sumpor iz goriva i dušik, prije nego što postanu kiseline, ulaze u niz kemijskih reakcija u atmosferi.</a:t>
            </a:r>
            <a:endParaRPr lang="hr-HR" sz="2400" b="1" dirty="0">
              <a:solidFill>
                <a:schemeClr val="accent1">
                  <a:lumMod val="75000"/>
                </a:schemeClr>
              </a:solidFill>
              <a:effectLst>
                <a:outerShdw blurRad="38100" dist="38100" dir="2700000" algn="tl">
                  <a:srgbClr val="000000">
                    <a:alpha val="43137"/>
                  </a:srgbClr>
                </a:outerShdw>
              </a:effectLst>
            </a:endParaRPr>
          </a:p>
        </p:txBody>
      </p:sp>
      <p:sp>
        <p:nvSpPr>
          <p:cNvPr id="12" name="TextBox 11"/>
          <p:cNvSpPr txBox="1"/>
          <p:nvPr/>
        </p:nvSpPr>
        <p:spPr>
          <a:xfrm>
            <a:off x="414586" y="1428031"/>
            <a:ext cx="8521231"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3" name="TextBox 12"/>
          <p:cNvSpPr txBox="1"/>
          <p:nvPr/>
        </p:nvSpPr>
        <p:spPr>
          <a:xfrm>
            <a:off x="405060" y="2106960"/>
            <a:ext cx="5862389" cy="461665"/>
          </a:xfrm>
          <a:prstGeom prst="rect">
            <a:avLst/>
          </a:prstGeom>
          <a:noFill/>
        </p:spPr>
        <p:txBody>
          <a:bodyPr wrap="square" rtlCol="0">
            <a:spAutoFit/>
          </a:bodyPr>
          <a:lstStyle/>
          <a:p>
            <a:r>
              <a:rPr lang="hr-HR" sz="2400" b="1" dirty="0" smtClean="0">
                <a:solidFill>
                  <a:schemeClr val="accent6">
                    <a:lumMod val="75000"/>
                  </a:schemeClr>
                </a:solidFill>
              </a:rPr>
              <a:t>Kemizam kiselih oborina (nastavak)</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281236" y="1256581"/>
            <a:ext cx="8521231"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262186" y="1783110"/>
            <a:ext cx="5471864" cy="461665"/>
          </a:xfrm>
          <a:prstGeom prst="rect">
            <a:avLst/>
          </a:prstGeom>
          <a:noFill/>
        </p:spPr>
        <p:txBody>
          <a:bodyPr wrap="square" rtlCol="0">
            <a:spAutoFit/>
          </a:bodyPr>
          <a:lstStyle/>
          <a:p>
            <a:r>
              <a:rPr lang="hr-HR" sz="2400" b="1" dirty="0" smtClean="0">
                <a:solidFill>
                  <a:schemeClr val="accent6">
                    <a:lumMod val="75000"/>
                  </a:schemeClr>
                </a:solidFill>
              </a:rPr>
              <a:t>Kemizam kiselih oborina (nastavak)</a:t>
            </a:r>
            <a:endParaRPr lang="hr-HR" sz="2400" b="1" dirty="0">
              <a:solidFill>
                <a:schemeClr val="accent6">
                  <a:lumMod val="75000"/>
                </a:schemeClr>
              </a:solidFill>
            </a:endParaRPr>
          </a:p>
        </p:txBody>
      </p:sp>
      <p:pic>
        <p:nvPicPr>
          <p:cNvPr id="13" name="Picture 2"/>
          <p:cNvPicPr>
            <a:picLocks noChangeAspect="1" noChangeArrowheads="1"/>
          </p:cNvPicPr>
          <p:nvPr/>
        </p:nvPicPr>
        <p:blipFill>
          <a:blip r:embed="rId4" cstate="print"/>
          <a:srcRect/>
          <a:stretch>
            <a:fillRect/>
          </a:stretch>
        </p:blipFill>
        <p:spPr bwMode="auto">
          <a:xfrm>
            <a:off x="174179" y="2346598"/>
            <a:ext cx="5437657" cy="3891018"/>
          </a:xfrm>
          <a:prstGeom prst="rect">
            <a:avLst/>
          </a:prstGeom>
          <a:noFill/>
          <a:ln w="9525">
            <a:noFill/>
            <a:miter lim="800000"/>
            <a:headEnd/>
            <a:tailEnd/>
          </a:ln>
        </p:spPr>
      </p:pic>
      <p:sp>
        <p:nvSpPr>
          <p:cNvPr id="14" name="TextBox 13"/>
          <p:cNvSpPr txBox="1"/>
          <p:nvPr/>
        </p:nvSpPr>
        <p:spPr>
          <a:xfrm>
            <a:off x="5790803" y="3570734"/>
            <a:ext cx="3131840" cy="1200329"/>
          </a:xfrm>
          <a:prstGeom prst="rect">
            <a:avLst/>
          </a:prstGeom>
          <a:noFill/>
        </p:spPr>
        <p:txBody>
          <a:bodyPr wrap="square" rtlCol="0">
            <a:spAutoFit/>
          </a:bodyPr>
          <a:lstStyle/>
          <a:p>
            <a:r>
              <a:rPr lang="hr-HR" sz="2400" b="1" dirty="0" smtClean="0">
                <a:solidFill>
                  <a:schemeClr val="accent1">
                    <a:lumMod val="75000"/>
                  </a:schemeClr>
                </a:solidFill>
              </a:rPr>
              <a:t>Fizikalni i kemijski procesi stvaranja kiselih oborina</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Rectangle 8"/>
          <p:cNvSpPr/>
          <p:nvPr/>
        </p:nvSpPr>
        <p:spPr>
          <a:xfrm>
            <a:off x="602035" y="5468466"/>
            <a:ext cx="7272808" cy="576064"/>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2" name="TextBox 11"/>
          <p:cNvSpPr txBox="1"/>
          <p:nvPr/>
        </p:nvSpPr>
        <p:spPr>
          <a:xfrm>
            <a:off x="508469" y="1294681"/>
            <a:ext cx="8521231"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3" name="TextBox 12"/>
          <p:cNvSpPr txBox="1"/>
          <p:nvPr/>
        </p:nvSpPr>
        <p:spPr>
          <a:xfrm>
            <a:off x="481260" y="1764060"/>
            <a:ext cx="5690939" cy="461665"/>
          </a:xfrm>
          <a:prstGeom prst="rect">
            <a:avLst/>
          </a:prstGeom>
          <a:noFill/>
        </p:spPr>
        <p:txBody>
          <a:bodyPr wrap="square" rtlCol="0">
            <a:spAutoFit/>
          </a:bodyPr>
          <a:lstStyle/>
          <a:p>
            <a:r>
              <a:rPr lang="hr-HR" sz="2400" b="1" dirty="0" smtClean="0">
                <a:solidFill>
                  <a:schemeClr val="accent6">
                    <a:lumMod val="75000"/>
                  </a:schemeClr>
                </a:solidFill>
              </a:rPr>
              <a:t>SO</a:t>
            </a:r>
            <a:r>
              <a:rPr lang="hr-HR" sz="2400" b="1" baseline="-25000" dirty="0" smtClean="0">
                <a:solidFill>
                  <a:schemeClr val="accent6">
                    <a:lumMod val="75000"/>
                  </a:schemeClr>
                </a:solidFill>
              </a:rPr>
              <a:t>2</a:t>
            </a:r>
            <a:r>
              <a:rPr lang="hr-HR" sz="2400" b="1" dirty="0" smtClean="0">
                <a:solidFill>
                  <a:schemeClr val="accent6">
                    <a:lumMod val="75000"/>
                  </a:schemeClr>
                </a:solidFill>
              </a:rPr>
              <a:t> i sagorijevanje ugljena</a:t>
            </a:r>
            <a:endParaRPr lang="hr-HR" sz="2400" b="1" dirty="0">
              <a:solidFill>
                <a:schemeClr val="accent6">
                  <a:lumMod val="75000"/>
                </a:schemeClr>
              </a:solidFill>
            </a:endParaRPr>
          </a:p>
        </p:txBody>
      </p:sp>
      <p:sp>
        <p:nvSpPr>
          <p:cNvPr id="14" name="TextBox 13"/>
          <p:cNvSpPr txBox="1"/>
          <p:nvPr/>
        </p:nvSpPr>
        <p:spPr>
          <a:xfrm>
            <a:off x="477069" y="2390031"/>
            <a:ext cx="8208912" cy="2677656"/>
          </a:xfrm>
          <a:prstGeom prst="rect">
            <a:avLst/>
          </a:prstGeom>
          <a:noFill/>
        </p:spPr>
        <p:txBody>
          <a:bodyPr wrap="square" rtlCol="0">
            <a:spAutoFit/>
          </a:bodyPr>
          <a:lstStyle/>
          <a:p>
            <a:r>
              <a:rPr lang="hr-HR" sz="2400" b="1" dirty="0" smtClean="0">
                <a:solidFill>
                  <a:schemeClr val="accent1">
                    <a:lumMod val="75000"/>
                  </a:schemeClr>
                </a:solidFill>
              </a:rPr>
              <a:t>Ugljen (fosilno gorivo) je po kemijskom sastavu vrlo različit, no zajednički su mu sljedeći sastavni elementi: ugljik (C), vodik (H), kisik (O), dušik (N) i sumpor (S). </a:t>
            </a:r>
          </a:p>
          <a:p>
            <a:endParaRPr lang="hr-HR" sz="2400" b="1" dirty="0" smtClean="0">
              <a:solidFill>
                <a:schemeClr val="accent1">
                  <a:lumMod val="75000"/>
                </a:schemeClr>
              </a:solidFill>
            </a:endParaRPr>
          </a:p>
          <a:p>
            <a:r>
              <a:rPr lang="hr-HR" sz="2400" b="1" dirty="0" smtClean="0">
                <a:solidFill>
                  <a:schemeClr val="accent1">
                    <a:lumMod val="75000"/>
                  </a:schemeClr>
                </a:solidFill>
              </a:rPr>
              <a:t>Osim navedenih elemenata, u vrlo malim količinama ugljen sadrži i natrij (Na), kalcij (Ca), aluminij (Al), nikal (Ni), bakar (Cu), arsen (As), olovo (Pb) i živu (Hg).</a:t>
            </a:r>
            <a:endParaRPr lang="hr-HR" sz="2400" b="1" dirty="0">
              <a:solidFill>
                <a:schemeClr val="accent1">
                  <a:lumMod val="75000"/>
                </a:schemeClr>
              </a:solidFill>
            </a:endParaRPr>
          </a:p>
        </p:txBody>
      </p:sp>
      <p:sp>
        <p:nvSpPr>
          <p:cNvPr id="15" name="TextBox 14"/>
          <p:cNvSpPr txBox="1"/>
          <p:nvPr/>
        </p:nvSpPr>
        <p:spPr>
          <a:xfrm>
            <a:off x="602035" y="5468466"/>
            <a:ext cx="8280920" cy="461665"/>
          </a:xfrm>
          <a:prstGeom prst="rect">
            <a:avLst/>
          </a:prstGeom>
          <a:noFill/>
        </p:spPr>
        <p:txBody>
          <a:bodyPr wrap="square" rtlCol="0">
            <a:spAutoFit/>
          </a:bodyPr>
          <a:lstStyle/>
          <a:p>
            <a:r>
              <a:rPr lang="hr-HR" sz="2400" b="1" dirty="0" smtClean="0">
                <a:solidFill>
                  <a:schemeClr val="bg1"/>
                </a:solidFill>
                <a:effectLst>
                  <a:outerShdw blurRad="38100" dist="38100" dir="2700000" algn="tl">
                    <a:srgbClr val="000000">
                      <a:alpha val="43137"/>
                    </a:srgbClr>
                  </a:outerShdw>
                </a:effectLst>
              </a:rPr>
              <a:t>Aproksimativna formula ugljena je C</a:t>
            </a:r>
            <a:r>
              <a:rPr lang="hr-HR" sz="2400" b="1" baseline="-25000" dirty="0" smtClean="0">
                <a:solidFill>
                  <a:schemeClr val="bg1"/>
                </a:solidFill>
                <a:effectLst>
                  <a:outerShdw blurRad="38100" dist="38100" dir="2700000" algn="tl">
                    <a:srgbClr val="000000">
                      <a:alpha val="43137"/>
                    </a:srgbClr>
                  </a:outerShdw>
                </a:effectLst>
              </a:rPr>
              <a:t>135</a:t>
            </a:r>
            <a:r>
              <a:rPr lang="hr-HR" sz="2400" b="1" dirty="0" smtClean="0">
                <a:solidFill>
                  <a:schemeClr val="bg1"/>
                </a:solidFill>
                <a:effectLst>
                  <a:outerShdw blurRad="38100" dist="38100" dir="2700000" algn="tl">
                    <a:srgbClr val="000000">
                      <a:alpha val="43137"/>
                    </a:srgbClr>
                  </a:outerShdw>
                </a:effectLst>
              </a:rPr>
              <a:t>H</a:t>
            </a:r>
            <a:r>
              <a:rPr lang="hr-HR" sz="2400" b="1" baseline="-25000" dirty="0" smtClean="0">
                <a:solidFill>
                  <a:schemeClr val="bg1"/>
                </a:solidFill>
                <a:effectLst>
                  <a:outerShdw blurRad="38100" dist="38100" dir="2700000" algn="tl">
                    <a:srgbClr val="000000">
                      <a:alpha val="43137"/>
                    </a:srgbClr>
                  </a:outerShdw>
                </a:effectLst>
              </a:rPr>
              <a:t>96</a:t>
            </a:r>
            <a:r>
              <a:rPr lang="hr-HR" sz="2400" b="1" dirty="0" smtClean="0">
                <a:solidFill>
                  <a:schemeClr val="bg1"/>
                </a:solidFill>
                <a:effectLst>
                  <a:outerShdw blurRad="38100" dist="38100" dir="2700000" algn="tl">
                    <a:srgbClr val="000000">
                      <a:alpha val="43137"/>
                    </a:srgbClr>
                  </a:outerShdw>
                </a:effectLst>
              </a:rPr>
              <a:t>O</a:t>
            </a:r>
            <a:r>
              <a:rPr lang="hr-HR" sz="2400" b="1" baseline="-25000" dirty="0" smtClean="0">
                <a:solidFill>
                  <a:schemeClr val="bg1"/>
                </a:solidFill>
                <a:effectLst>
                  <a:outerShdw blurRad="38100" dist="38100" dir="2700000" algn="tl">
                    <a:srgbClr val="000000">
                      <a:alpha val="43137"/>
                    </a:srgbClr>
                  </a:outerShdw>
                </a:effectLst>
              </a:rPr>
              <a:t>9</a:t>
            </a:r>
            <a:r>
              <a:rPr lang="hr-HR" sz="2400" b="1" dirty="0" smtClean="0">
                <a:solidFill>
                  <a:schemeClr val="bg1"/>
                </a:solidFill>
                <a:effectLst>
                  <a:outerShdw blurRad="38100" dist="38100" dir="2700000" algn="tl">
                    <a:srgbClr val="000000">
                      <a:alpha val="43137"/>
                    </a:srgbClr>
                  </a:outerShdw>
                </a:effectLst>
              </a:rPr>
              <a:t>NS</a:t>
            </a:r>
            <a:endParaRPr lang="hr-HR" sz="24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462211" y="1637581"/>
            <a:ext cx="8521231"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452686" y="2192685"/>
            <a:ext cx="6367214" cy="461665"/>
          </a:xfrm>
          <a:prstGeom prst="rect">
            <a:avLst/>
          </a:prstGeom>
          <a:noFill/>
        </p:spPr>
        <p:txBody>
          <a:bodyPr wrap="square" rtlCol="0">
            <a:spAutoFit/>
          </a:bodyPr>
          <a:lstStyle/>
          <a:p>
            <a:r>
              <a:rPr lang="hr-HR" sz="2400" b="1" dirty="0" smtClean="0">
                <a:solidFill>
                  <a:schemeClr val="accent6">
                    <a:lumMod val="75000"/>
                  </a:schemeClr>
                </a:solidFill>
              </a:rPr>
              <a:t>SO</a:t>
            </a:r>
            <a:r>
              <a:rPr lang="hr-HR" sz="2400" b="1" baseline="-25000" dirty="0" smtClean="0">
                <a:solidFill>
                  <a:schemeClr val="accent6">
                    <a:lumMod val="75000"/>
                  </a:schemeClr>
                </a:solidFill>
              </a:rPr>
              <a:t>2</a:t>
            </a:r>
            <a:r>
              <a:rPr lang="hr-HR" sz="2400" b="1" dirty="0" smtClean="0">
                <a:solidFill>
                  <a:schemeClr val="accent6">
                    <a:lumMod val="75000"/>
                  </a:schemeClr>
                </a:solidFill>
              </a:rPr>
              <a:t> i sagorijevanje ugljena (nastavak)</a:t>
            </a:r>
            <a:endParaRPr lang="hr-HR" sz="2400" b="1" dirty="0">
              <a:solidFill>
                <a:schemeClr val="accent6">
                  <a:lumMod val="75000"/>
                </a:schemeClr>
              </a:solidFill>
            </a:endParaRPr>
          </a:p>
        </p:txBody>
      </p:sp>
      <p:sp>
        <p:nvSpPr>
          <p:cNvPr id="13" name="TextBox 12"/>
          <p:cNvSpPr txBox="1"/>
          <p:nvPr/>
        </p:nvSpPr>
        <p:spPr>
          <a:xfrm>
            <a:off x="353244" y="2803798"/>
            <a:ext cx="8496944" cy="1200329"/>
          </a:xfrm>
          <a:prstGeom prst="rect">
            <a:avLst/>
          </a:prstGeom>
          <a:noFill/>
        </p:spPr>
        <p:txBody>
          <a:bodyPr wrap="square" rtlCol="0">
            <a:spAutoFit/>
          </a:bodyPr>
          <a:lstStyle/>
          <a:p>
            <a:r>
              <a:rPr lang="hr-HR" sz="2400" b="1" dirty="0" smtClean="0">
                <a:solidFill>
                  <a:schemeClr val="accent1">
                    <a:lumMod val="75000"/>
                  </a:schemeClr>
                </a:solidFill>
              </a:rPr>
              <a:t>Izgaranjem ugljena dolazi do oksidacije svih elemenata u njemu, a budući da su C i H najzastupljeniji </a:t>
            </a:r>
            <a:r>
              <a:rPr lang="vi-VN" sz="2400" b="1" dirty="0" smtClean="0">
                <a:solidFill>
                  <a:schemeClr val="accent1">
                    <a:lumMod val="75000"/>
                  </a:schemeClr>
                </a:solidFill>
              </a:rPr>
              <a:t>stvara se velika količina CO</a:t>
            </a:r>
            <a:r>
              <a:rPr lang="vi-VN" sz="2400" b="1" baseline="-25000" dirty="0" smtClean="0">
                <a:solidFill>
                  <a:schemeClr val="accent1">
                    <a:lumMod val="75000"/>
                  </a:schemeClr>
                </a:solidFill>
              </a:rPr>
              <a:t>2</a:t>
            </a:r>
            <a:r>
              <a:rPr lang="vi-VN" sz="2400" b="1" dirty="0" smtClean="0">
                <a:solidFill>
                  <a:schemeClr val="accent1">
                    <a:lumMod val="75000"/>
                  </a:schemeClr>
                </a:solidFill>
              </a:rPr>
              <a:t> i H</a:t>
            </a:r>
            <a:r>
              <a:rPr lang="vi-VN" sz="2400" b="1" baseline="-25000" dirty="0" smtClean="0">
                <a:solidFill>
                  <a:schemeClr val="accent1">
                    <a:lumMod val="75000"/>
                  </a:schemeClr>
                </a:solidFill>
              </a:rPr>
              <a:t>2</a:t>
            </a:r>
            <a:r>
              <a:rPr lang="vi-VN" sz="2400" b="1" dirty="0" smtClean="0">
                <a:solidFill>
                  <a:schemeClr val="accent1">
                    <a:lumMod val="75000"/>
                  </a:schemeClr>
                </a:solidFill>
              </a:rPr>
              <a:t>O, ali i određena količina SO</a:t>
            </a:r>
            <a:r>
              <a:rPr lang="vi-VN" sz="2400" b="1" baseline="-25000" dirty="0" smtClean="0">
                <a:solidFill>
                  <a:schemeClr val="accent1">
                    <a:lumMod val="75000"/>
                  </a:schemeClr>
                </a:solidFill>
              </a:rPr>
              <a:t>2</a:t>
            </a:r>
            <a:r>
              <a:rPr lang="vi-VN" sz="2400" b="1" dirty="0" smtClean="0">
                <a:solidFill>
                  <a:schemeClr val="accent1">
                    <a:lumMod val="75000"/>
                  </a:schemeClr>
                </a:solidFill>
              </a:rPr>
              <a:t> oksidacijom sumpora.</a:t>
            </a:r>
            <a:endParaRPr lang="hr-HR" sz="2400" b="1" dirty="0">
              <a:solidFill>
                <a:schemeClr val="accent1">
                  <a:lumMod val="75000"/>
                </a:schemeClr>
              </a:solidFill>
            </a:endParaRPr>
          </a:p>
        </p:txBody>
      </p:sp>
      <p:sp>
        <p:nvSpPr>
          <p:cNvPr id="14" name="TextBox 13"/>
          <p:cNvSpPr txBox="1"/>
          <p:nvPr/>
        </p:nvSpPr>
        <p:spPr>
          <a:xfrm>
            <a:off x="409575" y="4150990"/>
            <a:ext cx="8484046" cy="830997"/>
          </a:xfrm>
          <a:prstGeom prst="rect">
            <a:avLst/>
          </a:prstGeom>
          <a:noFill/>
        </p:spPr>
        <p:txBody>
          <a:bodyPr wrap="square" rtlCol="0">
            <a:spAutoFit/>
          </a:bodyPr>
          <a:lstStyle/>
          <a:p>
            <a:r>
              <a:rPr lang="hr-HR" sz="2400" b="1" dirty="0" smtClean="0">
                <a:solidFill>
                  <a:schemeClr val="accent1">
                    <a:lumMod val="75000"/>
                  </a:schemeClr>
                </a:solidFill>
              </a:rPr>
              <a:t>Ispušten u atmosferu, sumpor (S) reagira s kisikom (O</a:t>
            </a:r>
            <a:r>
              <a:rPr lang="hr-HR" sz="2400" b="1" baseline="-25000" dirty="0" smtClean="0">
                <a:solidFill>
                  <a:schemeClr val="accent1">
                    <a:lumMod val="75000"/>
                  </a:schemeClr>
                </a:solidFill>
              </a:rPr>
              <a:t>2</a:t>
            </a:r>
            <a:r>
              <a:rPr lang="hr-HR" sz="2400" b="1" dirty="0" smtClean="0">
                <a:solidFill>
                  <a:schemeClr val="accent1">
                    <a:lumMod val="75000"/>
                  </a:schemeClr>
                </a:solidFill>
              </a:rPr>
              <a:t>) i nastaje sumporov dioksid (SO</a:t>
            </a:r>
            <a:r>
              <a:rPr lang="hr-HR" sz="2400" b="1" baseline="-25000" dirty="0" smtClean="0">
                <a:solidFill>
                  <a:schemeClr val="accent1">
                    <a:lumMod val="75000"/>
                  </a:schemeClr>
                </a:solidFill>
              </a:rPr>
              <a:t>2</a:t>
            </a:r>
            <a:r>
              <a:rPr lang="hr-HR" sz="2400" b="1" dirty="0" smtClean="0">
                <a:solidFill>
                  <a:schemeClr val="accent1">
                    <a:lumMod val="75000"/>
                  </a:schemeClr>
                </a:solidFill>
              </a:rPr>
              <a:t>):</a:t>
            </a:r>
            <a:endParaRPr lang="hr-HR" sz="2400" b="1" dirty="0">
              <a:solidFill>
                <a:schemeClr val="accent1">
                  <a:lumMod val="75000"/>
                </a:schemeClr>
              </a:solidFill>
            </a:endParaRPr>
          </a:p>
        </p:txBody>
      </p:sp>
      <p:sp>
        <p:nvSpPr>
          <p:cNvPr id="15" name="Rectangle 14"/>
          <p:cNvSpPr/>
          <p:nvPr/>
        </p:nvSpPr>
        <p:spPr>
          <a:xfrm>
            <a:off x="1792238" y="5252442"/>
            <a:ext cx="4464496" cy="504056"/>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effectLst>
                  <a:outerShdw blurRad="38100" dist="38100" dir="2700000" algn="tl">
                    <a:srgbClr val="000000">
                      <a:alpha val="43137"/>
                    </a:srgbClr>
                  </a:outerShdw>
                </a:effectLst>
              </a:rPr>
              <a:t>S + O</a:t>
            </a:r>
            <a:r>
              <a:rPr lang="hr-HR" sz="2400" b="1" baseline="-25000" dirty="0" smtClean="0">
                <a:effectLst>
                  <a:outerShdw blurRad="38100" dist="38100" dir="2700000" algn="tl">
                    <a:srgbClr val="000000">
                      <a:alpha val="43137"/>
                    </a:srgbClr>
                  </a:outerShdw>
                </a:effectLst>
              </a:rPr>
              <a:t>2</a:t>
            </a:r>
            <a:r>
              <a:rPr lang="hr-HR" sz="2400" b="1" dirty="0" smtClean="0">
                <a:effectLst>
                  <a:outerShdw blurRad="38100" dist="38100" dir="2700000" algn="tl">
                    <a:srgbClr val="000000">
                      <a:alpha val="43137"/>
                    </a:srgbClr>
                  </a:outerShdw>
                </a:effectLst>
              </a:rPr>
              <a:t> </a:t>
            </a:r>
            <a:r>
              <a:rPr lang="hr-HR" sz="2400" b="1" dirty="0" smtClean="0">
                <a:effectLst>
                  <a:outerShdw blurRad="38100" dist="38100" dir="2700000" algn="tl">
                    <a:srgbClr val="000000">
                      <a:alpha val="43137"/>
                    </a:srgbClr>
                  </a:outerShdw>
                </a:effectLst>
                <a:sym typeface="Wingdings 3"/>
              </a:rPr>
              <a:t>SO</a:t>
            </a:r>
            <a:r>
              <a:rPr lang="hr-HR" sz="2400" b="1" baseline="-25000" dirty="0" smtClean="0">
                <a:effectLst>
                  <a:outerShdw blurRad="38100" dist="38100" dir="2700000" algn="tl">
                    <a:srgbClr val="000000">
                      <a:alpha val="43137"/>
                    </a:srgbClr>
                  </a:outerShdw>
                </a:effectLst>
                <a:sym typeface="Wingdings 3"/>
              </a:rPr>
              <a:t>2</a:t>
            </a:r>
            <a:endParaRPr lang="hr-HR" sz="2400" b="1" baseline="-25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357436" y="1437556"/>
            <a:ext cx="8521231"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405061" y="2040285"/>
            <a:ext cx="5014664" cy="461665"/>
          </a:xfrm>
          <a:prstGeom prst="rect">
            <a:avLst/>
          </a:prstGeom>
          <a:noFill/>
        </p:spPr>
        <p:txBody>
          <a:bodyPr wrap="square" rtlCol="0">
            <a:spAutoFit/>
          </a:bodyPr>
          <a:lstStyle/>
          <a:p>
            <a:r>
              <a:rPr lang="hr-HR" sz="2400" b="1" dirty="0" smtClean="0">
                <a:solidFill>
                  <a:schemeClr val="accent6">
                    <a:lumMod val="75000"/>
                  </a:schemeClr>
                </a:solidFill>
              </a:rPr>
              <a:t>SO</a:t>
            </a:r>
            <a:r>
              <a:rPr lang="hr-HR" sz="2400" b="1" baseline="-25000" dirty="0" smtClean="0">
                <a:solidFill>
                  <a:schemeClr val="accent6">
                    <a:lumMod val="75000"/>
                  </a:schemeClr>
                </a:solidFill>
              </a:rPr>
              <a:t>2</a:t>
            </a:r>
            <a:r>
              <a:rPr lang="hr-HR" sz="2400" b="1" dirty="0" smtClean="0">
                <a:solidFill>
                  <a:schemeClr val="accent6">
                    <a:lumMod val="75000"/>
                  </a:schemeClr>
                </a:solidFill>
              </a:rPr>
              <a:t> i sagorijevanje ugljena (nastavak)</a:t>
            </a:r>
            <a:endParaRPr lang="hr-HR" sz="2400" b="1" dirty="0">
              <a:solidFill>
                <a:schemeClr val="accent6">
                  <a:lumMod val="75000"/>
                </a:schemeClr>
              </a:solidFill>
            </a:endParaRPr>
          </a:p>
        </p:txBody>
      </p:sp>
      <p:sp>
        <p:nvSpPr>
          <p:cNvPr id="13" name="TextBox 12"/>
          <p:cNvSpPr txBox="1"/>
          <p:nvPr/>
        </p:nvSpPr>
        <p:spPr>
          <a:xfrm>
            <a:off x="314003" y="2546623"/>
            <a:ext cx="8424936" cy="1938992"/>
          </a:xfrm>
          <a:prstGeom prst="rect">
            <a:avLst/>
          </a:prstGeom>
          <a:noFill/>
        </p:spPr>
        <p:txBody>
          <a:bodyPr wrap="square" rtlCol="0">
            <a:spAutoFit/>
          </a:bodyPr>
          <a:lstStyle/>
          <a:p>
            <a:r>
              <a:rPr lang="hr-HR" sz="2400" b="1" dirty="0" smtClean="0">
                <a:solidFill>
                  <a:schemeClr val="accent1">
                    <a:lumMod val="75000"/>
                  </a:schemeClr>
                </a:solidFill>
              </a:rPr>
              <a:t>Sumporov dioksid (SO</a:t>
            </a:r>
            <a:r>
              <a:rPr lang="hr-HR" sz="2400" b="1" baseline="-25000" dirty="0" smtClean="0">
                <a:solidFill>
                  <a:schemeClr val="accent1">
                    <a:lumMod val="75000"/>
                  </a:schemeClr>
                </a:solidFill>
              </a:rPr>
              <a:t>2</a:t>
            </a:r>
            <a:r>
              <a:rPr lang="hr-HR" sz="2400" b="1" dirty="0" smtClean="0">
                <a:solidFill>
                  <a:schemeClr val="accent1">
                    <a:lumMod val="75000"/>
                  </a:schemeClr>
                </a:solidFill>
              </a:rPr>
              <a:t>) u atmosferi se oksidira te kao produkt reakcije nastaje sumporov trioksid (SO</a:t>
            </a:r>
            <a:r>
              <a:rPr lang="hr-HR" sz="2400" b="1" baseline="-25000" dirty="0" smtClean="0">
                <a:solidFill>
                  <a:schemeClr val="accent1">
                    <a:lumMod val="75000"/>
                  </a:schemeClr>
                </a:solidFill>
              </a:rPr>
              <a:t>3</a:t>
            </a:r>
            <a:r>
              <a:rPr lang="hr-HR" sz="2400" b="1" dirty="0" smtClean="0">
                <a:solidFill>
                  <a:schemeClr val="accent1">
                    <a:lumMod val="75000"/>
                  </a:schemeClr>
                </a:solidFill>
              </a:rPr>
              <a:t>). Ta je reakcija relativno spora, ali ako u atmosferi postoje</a:t>
            </a:r>
          </a:p>
          <a:p>
            <a:r>
              <a:rPr lang="hr-HR" sz="2400" b="1" dirty="0" smtClean="0">
                <a:solidFill>
                  <a:schemeClr val="accent1">
                    <a:lumMod val="75000"/>
                  </a:schemeClr>
                </a:solidFill>
              </a:rPr>
              <a:t>lebdeće čestice, kao npr. pepeo, tada se reakcija ubrzava jer pepeo djeluje kao katalizator:</a:t>
            </a:r>
            <a:endParaRPr lang="hr-HR" sz="2400" b="1" dirty="0">
              <a:solidFill>
                <a:schemeClr val="accent1">
                  <a:lumMod val="75000"/>
                </a:schemeClr>
              </a:solidFill>
            </a:endParaRPr>
          </a:p>
        </p:txBody>
      </p:sp>
      <p:sp>
        <p:nvSpPr>
          <p:cNvPr id="14" name="Rectangle 13"/>
          <p:cNvSpPr/>
          <p:nvPr/>
        </p:nvSpPr>
        <p:spPr>
          <a:xfrm>
            <a:off x="1943497" y="4892402"/>
            <a:ext cx="4464496" cy="504056"/>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effectLst>
                  <a:outerShdw blurRad="38100" dist="38100" dir="2700000" algn="tl">
                    <a:srgbClr val="000000">
                      <a:alpha val="43137"/>
                    </a:srgbClr>
                  </a:outerShdw>
                </a:effectLst>
                <a:sym typeface="Wingdings 3"/>
              </a:rPr>
              <a:t>2SO</a:t>
            </a:r>
            <a:r>
              <a:rPr lang="hr-HR" sz="2400" b="1" baseline="-25000" dirty="0" smtClean="0">
                <a:effectLst>
                  <a:outerShdw blurRad="38100" dist="38100" dir="2700000" algn="tl">
                    <a:srgbClr val="000000">
                      <a:alpha val="43137"/>
                    </a:srgbClr>
                  </a:outerShdw>
                </a:effectLst>
                <a:sym typeface="Wingdings 3"/>
              </a:rPr>
              <a:t>2 </a:t>
            </a:r>
            <a:r>
              <a:rPr lang="hr-HR" sz="2400" b="1" dirty="0" smtClean="0">
                <a:effectLst>
                  <a:outerShdw blurRad="38100" dist="38100" dir="2700000" algn="tl">
                    <a:srgbClr val="000000">
                      <a:alpha val="43137"/>
                    </a:srgbClr>
                  </a:outerShdw>
                </a:effectLst>
                <a:sym typeface="Wingdings 3"/>
              </a:rPr>
              <a:t>+ O</a:t>
            </a:r>
            <a:r>
              <a:rPr lang="hr-HR" sz="2400" b="1" baseline="-25000" dirty="0" smtClean="0">
                <a:effectLst>
                  <a:outerShdw blurRad="38100" dist="38100" dir="2700000" algn="tl">
                    <a:srgbClr val="000000">
                      <a:alpha val="43137"/>
                    </a:srgbClr>
                  </a:outerShdw>
                </a:effectLst>
                <a:sym typeface="Wingdings 3"/>
              </a:rPr>
              <a:t>2</a:t>
            </a:r>
            <a:r>
              <a:rPr lang="hr-HR" sz="2400" b="1" dirty="0" smtClean="0">
                <a:effectLst>
                  <a:outerShdw blurRad="38100" dist="38100" dir="2700000" algn="tl">
                    <a:srgbClr val="000000">
                      <a:alpha val="43137"/>
                    </a:srgbClr>
                  </a:outerShdw>
                </a:effectLst>
                <a:sym typeface="Wingdings 3"/>
              </a:rPr>
              <a:t>  2SO</a:t>
            </a:r>
            <a:r>
              <a:rPr lang="hr-HR" sz="2400" b="1" baseline="-25000" dirty="0" smtClean="0">
                <a:effectLst>
                  <a:outerShdw blurRad="38100" dist="38100" dir="2700000" algn="tl">
                    <a:srgbClr val="000000">
                      <a:alpha val="43137"/>
                    </a:srgbClr>
                  </a:outerShdw>
                </a:effectLst>
                <a:sym typeface="Wingdings 3"/>
              </a:rPr>
              <a:t>3</a:t>
            </a:r>
            <a:endParaRPr lang="hr-HR" sz="2400" b="1" baseline="-25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538410" y="2011710"/>
            <a:ext cx="6357689" cy="461665"/>
          </a:xfrm>
          <a:prstGeom prst="rect">
            <a:avLst/>
          </a:prstGeom>
          <a:noFill/>
        </p:spPr>
        <p:txBody>
          <a:bodyPr wrap="square" rtlCol="0">
            <a:spAutoFit/>
          </a:bodyPr>
          <a:lstStyle/>
          <a:p>
            <a:r>
              <a:rPr lang="hr-HR" sz="2400" b="1" dirty="0" smtClean="0">
                <a:solidFill>
                  <a:schemeClr val="accent6">
                    <a:lumMod val="75000"/>
                  </a:schemeClr>
                </a:solidFill>
              </a:rPr>
              <a:t>SO</a:t>
            </a:r>
            <a:r>
              <a:rPr lang="hr-HR" sz="2400" b="1" baseline="-25000" dirty="0" smtClean="0">
                <a:solidFill>
                  <a:schemeClr val="accent6">
                    <a:lumMod val="75000"/>
                  </a:schemeClr>
                </a:solidFill>
              </a:rPr>
              <a:t>2</a:t>
            </a:r>
            <a:r>
              <a:rPr lang="hr-HR" sz="2400" b="1" dirty="0" smtClean="0">
                <a:solidFill>
                  <a:schemeClr val="accent6">
                    <a:lumMod val="75000"/>
                  </a:schemeClr>
                </a:solidFill>
              </a:rPr>
              <a:t> i sagorijevanje ugljena (nastavak)</a:t>
            </a:r>
            <a:endParaRPr lang="hr-HR" sz="2400" b="1" dirty="0">
              <a:solidFill>
                <a:schemeClr val="accent6">
                  <a:lumMod val="75000"/>
                </a:schemeClr>
              </a:solidFill>
            </a:endParaRPr>
          </a:p>
        </p:txBody>
      </p:sp>
      <p:sp>
        <p:nvSpPr>
          <p:cNvPr id="13" name="TextBox 12"/>
          <p:cNvSpPr txBox="1"/>
          <p:nvPr/>
        </p:nvSpPr>
        <p:spPr>
          <a:xfrm>
            <a:off x="458019" y="2523381"/>
            <a:ext cx="8424936" cy="830997"/>
          </a:xfrm>
          <a:prstGeom prst="rect">
            <a:avLst/>
          </a:prstGeom>
          <a:noFill/>
        </p:spPr>
        <p:txBody>
          <a:bodyPr wrap="square" rtlCol="0">
            <a:spAutoFit/>
          </a:bodyPr>
          <a:lstStyle/>
          <a:p>
            <a:r>
              <a:rPr lang="pt-BR" sz="2400" b="1" dirty="0" smtClean="0">
                <a:solidFill>
                  <a:schemeClr val="accent1">
                    <a:lumMod val="75000"/>
                  </a:schemeClr>
                </a:solidFill>
              </a:rPr>
              <a:t>Sumporov trioksid SO</a:t>
            </a:r>
            <a:r>
              <a:rPr lang="pt-BR" sz="2400" b="1" baseline="-25000" dirty="0" smtClean="0">
                <a:solidFill>
                  <a:schemeClr val="accent1">
                    <a:lumMod val="75000"/>
                  </a:schemeClr>
                </a:solidFill>
              </a:rPr>
              <a:t>3</a:t>
            </a:r>
            <a:r>
              <a:rPr lang="pt-BR" sz="2400" b="1" dirty="0" smtClean="0">
                <a:solidFill>
                  <a:schemeClr val="accent1">
                    <a:lumMod val="75000"/>
                  </a:schemeClr>
                </a:solidFill>
              </a:rPr>
              <a:t> u atmosferi reagira s kapljicama vode (H</a:t>
            </a:r>
            <a:r>
              <a:rPr lang="pt-BR" sz="2400" b="1" baseline="-25000" dirty="0" smtClean="0">
                <a:solidFill>
                  <a:schemeClr val="accent1">
                    <a:lumMod val="75000"/>
                  </a:schemeClr>
                </a:solidFill>
              </a:rPr>
              <a:t>2</a:t>
            </a:r>
            <a:r>
              <a:rPr lang="pt-BR" sz="2400" b="1" dirty="0" smtClean="0">
                <a:solidFill>
                  <a:schemeClr val="accent1">
                    <a:lumMod val="75000"/>
                  </a:schemeClr>
                </a:solidFill>
              </a:rPr>
              <a:t>O) i nastaje</a:t>
            </a:r>
            <a:r>
              <a:rPr lang="hr-HR" sz="2400" b="1" dirty="0" smtClean="0">
                <a:solidFill>
                  <a:schemeClr val="accent1">
                    <a:lumMod val="75000"/>
                  </a:schemeClr>
                </a:solidFill>
              </a:rPr>
              <a:t> sumporna kiselina (H</a:t>
            </a:r>
            <a:r>
              <a:rPr lang="hr-HR" sz="2400" b="1" baseline="-25000" dirty="0" smtClean="0">
                <a:solidFill>
                  <a:schemeClr val="accent1">
                    <a:lumMod val="75000"/>
                  </a:schemeClr>
                </a:solidFill>
              </a:rPr>
              <a:t>2</a:t>
            </a:r>
            <a:r>
              <a:rPr lang="hr-HR" sz="2400" b="1" dirty="0" smtClean="0">
                <a:solidFill>
                  <a:schemeClr val="accent1">
                    <a:lumMod val="75000"/>
                  </a:schemeClr>
                </a:solidFill>
              </a:rPr>
              <a:t>SO</a:t>
            </a:r>
            <a:r>
              <a:rPr lang="hr-HR" sz="2400" b="1" baseline="-25000" dirty="0" smtClean="0">
                <a:solidFill>
                  <a:schemeClr val="accent1">
                    <a:lumMod val="75000"/>
                  </a:schemeClr>
                </a:solidFill>
              </a:rPr>
              <a:t>4</a:t>
            </a:r>
            <a:r>
              <a:rPr lang="hr-HR" sz="2400" b="1" dirty="0" smtClean="0">
                <a:solidFill>
                  <a:schemeClr val="accent1">
                    <a:lumMod val="75000"/>
                  </a:schemeClr>
                </a:solidFill>
              </a:rPr>
              <a:t>):</a:t>
            </a:r>
            <a:endParaRPr lang="hr-HR" sz="2400" b="1" dirty="0">
              <a:solidFill>
                <a:schemeClr val="accent1">
                  <a:lumMod val="75000"/>
                </a:schemeClr>
              </a:solidFill>
            </a:endParaRPr>
          </a:p>
        </p:txBody>
      </p:sp>
      <p:sp>
        <p:nvSpPr>
          <p:cNvPr id="14" name="Rectangle 13"/>
          <p:cNvSpPr/>
          <p:nvPr/>
        </p:nvSpPr>
        <p:spPr>
          <a:xfrm>
            <a:off x="1898179" y="3446909"/>
            <a:ext cx="4464496" cy="504056"/>
          </a:xfrm>
          <a:prstGeom prst="rect">
            <a:avLst/>
          </a:prstGeom>
          <a:solidFill>
            <a:srgbClr val="FF0000"/>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400" b="1" dirty="0" smtClean="0">
                <a:effectLst>
                  <a:outerShdw blurRad="38100" dist="38100" dir="2700000" algn="tl">
                    <a:srgbClr val="000000">
                      <a:alpha val="43137"/>
                    </a:srgbClr>
                  </a:outerShdw>
                </a:effectLst>
                <a:sym typeface="Wingdings 3"/>
              </a:rPr>
              <a:t>SO</a:t>
            </a:r>
            <a:r>
              <a:rPr lang="hr-HR" sz="2400" b="1" baseline="-25000" dirty="0" smtClean="0">
                <a:effectLst>
                  <a:outerShdw blurRad="38100" dist="38100" dir="2700000" algn="tl">
                    <a:srgbClr val="000000">
                      <a:alpha val="43137"/>
                    </a:srgbClr>
                  </a:outerShdw>
                </a:effectLst>
                <a:sym typeface="Wingdings 3"/>
              </a:rPr>
              <a:t>3 </a:t>
            </a:r>
            <a:r>
              <a:rPr lang="hr-HR" sz="2400" b="1" dirty="0" smtClean="0">
                <a:effectLst>
                  <a:outerShdw blurRad="38100" dist="38100" dir="2700000" algn="tl">
                    <a:srgbClr val="000000">
                      <a:alpha val="43137"/>
                    </a:srgbClr>
                  </a:outerShdw>
                </a:effectLst>
                <a:sym typeface="Wingdings 3"/>
              </a:rPr>
              <a:t>+ H</a:t>
            </a:r>
            <a:r>
              <a:rPr lang="hr-HR" sz="2400" b="1" baseline="-25000" dirty="0" smtClean="0">
                <a:effectLst>
                  <a:outerShdw blurRad="38100" dist="38100" dir="2700000" algn="tl">
                    <a:srgbClr val="000000">
                      <a:alpha val="43137"/>
                    </a:srgbClr>
                  </a:outerShdw>
                </a:effectLst>
                <a:sym typeface="Wingdings 3"/>
              </a:rPr>
              <a:t>2</a:t>
            </a:r>
            <a:r>
              <a:rPr lang="hr-HR" sz="2400" b="1" dirty="0" smtClean="0">
                <a:effectLst>
                  <a:outerShdw blurRad="38100" dist="38100" dir="2700000" algn="tl">
                    <a:srgbClr val="000000">
                      <a:alpha val="43137"/>
                    </a:srgbClr>
                  </a:outerShdw>
                </a:effectLst>
                <a:sym typeface="Wingdings 3"/>
              </a:rPr>
              <a:t>O  H</a:t>
            </a:r>
            <a:r>
              <a:rPr lang="hr-HR" sz="2400" b="1" baseline="-25000" dirty="0" smtClean="0">
                <a:effectLst>
                  <a:outerShdw blurRad="38100" dist="38100" dir="2700000" algn="tl">
                    <a:srgbClr val="000000">
                      <a:alpha val="43137"/>
                    </a:srgbClr>
                  </a:outerShdw>
                </a:effectLst>
                <a:sym typeface="Wingdings 3"/>
              </a:rPr>
              <a:t>2</a:t>
            </a:r>
            <a:r>
              <a:rPr lang="hr-HR" sz="2400" b="1" dirty="0" smtClean="0">
                <a:effectLst>
                  <a:outerShdw blurRad="38100" dist="38100" dir="2700000" algn="tl">
                    <a:srgbClr val="000000">
                      <a:alpha val="43137"/>
                    </a:srgbClr>
                  </a:outerShdw>
                </a:effectLst>
                <a:sym typeface="Wingdings 3"/>
              </a:rPr>
              <a:t>SO</a:t>
            </a:r>
            <a:r>
              <a:rPr lang="hr-HR" sz="2400" b="1" baseline="-25000" dirty="0" smtClean="0">
                <a:effectLst>
                  <a:outerShdw blurRad="38100" dist="38100" dir="2700000" algn="tl">
                    <a:srgbClr val="000000">
                      <a:alpha val="43137"/>
                    </a:srgbClr>
                  </a:outerShdw>
                </a:effectLst>
                <a:sym typeface="Wingdings 3"/>
              </a:rPr>
              <a:t>4</a:t>
            </a:r>
            <a:endParaRPr lang="hr-HR" sz="2400" b="1" baseline="-25000" dirty="0">
              <a:effectLst>
                <a:outerShdw blurRad="38100" dist="38100" dir="2700000" algn="tl">
                  <a:srgbClr val="000000">
                    <a:alpha val="43137"/>
                  </a:srgbClr>
                </a:outerShdw>
              </a:effectLst>
            </a:endParaRPr>
          </a:p>
        </p:txBody>
      </p:sp>
      <p:sp>
        <p:nvSpPr>
          <p:cNvPr id="15" name="TextBox 14"/>
          <p:cNvSpPr txBox="1"/>
          <p:nvPr/>
        </p:nvSpPr>
        <p:spPr>
          <a:xfrm>
            <a:off x="215008" y="4056519"/>
            <a:ext cx="8928992" cy="2308324"/>
          </a:xfrm>
          <a:prstGeom prst="rect">
            <a:avLst/>
          </a:prstGeom>
          <a:noFill/>
        </p:spPr>
        <p:txBody>
          <a:bodyPr wrap="square" rtlCol="0">
            <a:spAutoFit/>
          </a:bodyPr>
          <a:lstStyle/>
          <a:p>
            <a:r>
              <a:rPr lang="hr-HR" sz="2400" b="1" dirty="0" smtClean="0">
                <a:solidFill>
                  <a:schemeClr val="accent1">
                    <a:lumMod val="75000"/>
                  </a:schemeClr>
                </a:solidFill>
              </a:rPr>
              <a:t>Osim gore navedenih reakcija u kojima dolazi do stvaranja sumporne kiseline, postoje još neki putevi njezina nastajanja. Jedan od njih je nastajanje hidroksilnog radikala (OH*). Hidroksilni radikal nastaje fotokemijskim procesom iz troposferskog </a:t>
            </a:r>
            <a:r>
              <a:rPr lang="pl-PL" sz="2400" b="1" dirty="0" smtClean="0">
                <a:solidFill>
                  <a:schemeClr val="accent1">
                    <a:lumMod val="75000"/>
                  </a:schemeClr>
                </a:solidFill>
              </a:rPr>
              <a:t>ozona u reakciji s molekulama vode. Reakcijom SO</a:t>
            </a:r>
            <a:r>
              <a:rPr lang="pl-PL" sz="2400" b="1" baseline="-25000" dirty="0" smtClean="0">
                <a:solidFill>
                  <a:schemeClr val="accent1">
                    <a:lumMod val="75000"/>
                  </a:schemeClr>
                </a:solidFill>
              </a:rPr>
              <a:t>2</a:t>
            </a:r>
            <a:r>
              <a:rPr lang="pl-PL" sz="2400" b="1" dirty="0" smtClean="0">
                <a:solidFill>
                  <a:schemeClr val="accent1">
                    <a:lumMod val="75000"/>
                  </a:schemeClr>
                </a:solidFill>
              </a:rPr>
              <a:t> s hidroksilnim radikalom nastaje</a:t>
            </a:r>
          </a:p>
          <a:p>
            <a:r>
              <a:rPr lang="hr-HR" sz="2400" b="1" dirty="0" smtClean="0">
                <a:solidFill>
                  <a:schemeClr val="accent1">
                    <a:lumMod val="75000"/>
                  </a:schemeClr>
                </a:solidFill>
              </a:rPr>
              <a:t>20 do 25% sumporne kiseline u atmosferi.</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552450" y="2266950"/>
            <a:ext cx="8239125" cy="3046988"/>
          </a:xfrm>
          <a:prstGeom prst="rect">
            <a:avLst/>
          </a:prstGeom>
          <a:noFill/>
        </p:spPr>
        <p:txBody>
          <a:bodyPr wrap="square" rtlCol="0">
            <a:spAutoFit/>
          </a:bodyPr>
          <a:lstStyle/>
          <a:p>
            <a:r>
              <a:rPr lang="hr-HR" sz="2400" b="1" dirty="0" smtClean="0">
                <a:solidFill>
                  <a:schemeClr val="accent6">
                    <a:lumMod val="75000"/>
                  </a:schemeClr>
                </a:solidFill>
              </a:rPr>
              <a:t>NO</a:t>
            </a:r>
            <a:r>
              <a:rPr lang="hr-HR" sz="2400" b="1" baseline="-25000" dirty="0" smtClean="0">
                <a:solidFill>
                  <a:schemeClr val="accent6">
                    <a:lumMod val="75000"/>
                  </a:schemeClr>
                </a:solidFill>
              </a:rPr>
              <a:t>2</a:t>
            </a:r>
            <a:r>
              <a:rPr lang="hr-HR" sz="2400" b="1" dirty="0" smtClean="0">
                <a:solidFill>
                  <a:schemeClr val="accent6">
                    <a:lumMod val="75000"/>
                  </a:schemeClr>
                </a:solidFill>
              </a:rPr>
              <a:t> i sagorijevanje goriva u automobilskim motorima</a:t>
            </a:r>
          </a:p>
          <a:p>
            <a:endParaRPr lang="hr-HR" sz="2400" b="1" dirty="0" smtClean="0"/>
          </a:p>
          <a:p>
            <a:r>
              <a:rPr lang="pt-BR" sz="2400" b="1" dirty="0" smtClean="0">
                <a:solidFill>
                  <a:schemeClr val="accent1">
                    <a:lumMod val="75000"/>
                  </a:schemeClr>
                </a:solidFill>
              </a:rPr>
              <a:t>Najviše se dušikovog dioksida (NO</a:t>
            </a:r>
            <a:r>
              <a:rPr lang="pt-BR" sz="2400" b="1" baseline="-25000" dirty="0" smtClean="0">
                <a:solidFill>
                  <a:schemeClr val="accent1">
                    <a:lumMod val="75000"/>
                  </a:schemeClr>
                </a:solidFill>
              </a:rPr>
              <a:t>2</a:t>
            </a:r>
            <a:r>
              <a:rPr lang="pt-BR" sz="2400" b="1" dirty="0" smtClean="0">
                <a:solidFill>
                  <a:schemeClr val="accent1">
                    <a:lumMod val="75000"/>
                  </a:schemeClr>
                </a:solidFill>
              </a:rPr>
              <a:t>) emitira s ispušnim plinovima iz automobilskih</a:t>
            </a:r>
            <a:r>
              <a:rPr lang="hr-HR" sz="2400" b="1" dirty="0" smtClean="0">
                <a:solidFill>
                  <a:schemeClr val="accent1">
                    <a:lumMod val="75000"/>
                  </a:schemeClr>
                </a:solidFill>
              </a:rPr>
              <a:t> motora, pa se koncentracije tog plina u atmosferi direktno povezuju s gustoćom prometa. Zbog toga kažemo da je NO</a:t>
            </a:r>
            <a:r>
              <a:rPr lang="hr-HR" sz="2400" b="1" baseline="-25000" dirty="0" smtClean="0">
                <a:solidFill>
                  <a:schemeClr val="accent1">
                    <a:lumMod val="75000"/>
                  </a:schemeClr>
                </a:solidFill>
              </a:rPr>
              <a:t>2</a:t>
            </a:r>
            <a:r>
              <a:rPr lang="hr-HR" sz="2400" b="1" dirty="0" smtClean="0">
                <a:solidFill>
                  <a:schemeClr val="accent1">
                    <a:lumMod val="75000"/>
                  </a:schemeClr>
                </a:solidFill>
              </a:rPr>
              <a:t> indikator gustoće prometa. No postavlja</a:t>
            </a:r>
          </a:p>
          <a:p>
            <a:r>
              <a:rPr lang="hr-HR" sz="2400" b="1" dirty="0" smtClean="0">
                <a:solidFill>
                  <a:schemeClr val="accent1">
                    <a:lumMod val="75000"/>
                  </a:schemeClr>
                </a:solidFill>
              </a:rPr>
              <a:t>se pitanje kako se dušik našao u ispušnim plinovima kada je poznato da benzin ne sadrži dušik?</a:t>
            </a:r>
            <a:endParaRPr lang="hr-HR" sz="2400" b="1" dirty="0">
              <a:solidFill>
                <a:schemeClr val="accent1">
                  <a:lumMod val="75000"/>
                </a:schemeClr>
              </a:solidFill>
            </a:endParaRPr>
          </a:p>
        </p:txBody>
      </p:sp>
      <p:sp>
        <p:nvSpPr>
          <p:cNvPr id="12" name="TextBox 11"/>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514600" y="5181600"/>
            <a:ext cx="3305175" cy="552450"/>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Rectangle 8"/>
          <p:cNvSpPr/>
          <p:nvPr/>
        </p:nvSpPr>
        <p:spPr>
          <a:xfrm>
            <a:off x="533400" y="2630091"/>
            <a:ext cx="8448675" cy="3046988"/>
          </a:xfrm>
          <a:prstGeom prst="rect">
            <a:avLst/>
          </a:prstGeom>
        </p:spPr>
        <p:txBody>
          <a:bodyPr wrap="square">
            <a:spAutoFit/>
          </a:bodyPr>
          <a:lstStyle/>
          <a:p>
            <a:r>
              <a:rPr lang="hr-HR" sz="2400" b="1" dirty="0" smtClean="0">
                <a:solidFill>
                  <a:schemeClr val="accent1">
                    <a:lumMod val="75000"/>
                  </a:schemeClr>
                </a:solidFill>
              </a:rPr>
              <a:t>Odgovor je vrlo jednostavan. Dušik je sastavni dio zraka i zastupljen je s čak 78% u zraku. Molekule dušika (N2) u zraku vrlo su stabilne i slabo reaktivne pri normalnim temperaturama, no pri povišenim temperaturama koje se stvaraju u automobilskom motoru pri paljenju smjese goriva i zraka dušik iz zraka se oksidira u dušikov oksid (NO):</a:t>
            </a:r>
          </a:p>
          <a:p>
            <a:endParaRPr lang="hr-HR" sz="2400" b="1" dirty="0" smtClean="0">
              <a:solidFill>
                <a:schemeClr val="accent1">
                  <a:lumMod val="75000"/>
                </a:schemeClr>
              </a:solidFill>
            </a:endParaRPr>
          </a:p>
          <a:p>
            <a:r>
              <a:rPr lang="hr-HR" sz="2400" b="1" dirty="0" smtClean="0">
                <a:solidFill>
                  <a:schemeClr val="accent1">
                    <a:lumMod val="75000"/>
                  </a:schemeClr>
                </a:solidFill>
              </a:rPr>
              <a:t>                               N</a:t>
            </a:r>
            <a:r>
              <a:rPr lang="hr-HR" sz="2400" b="1" baseline="-25000" dirty="0" smtClean="0">
                <a:solidFill>
                  <a:schemeClr val="accent1">
                    <a:lumMod val="75000"/>
                  </a:schemeClr>
                </a:solidFill>
              </a:rPr>
              <a:t>2</a:t>
            </a:r>
            <a:r>
              <a:rPr lang="hr-HR" sz="2400" b="1" dirty="0" smtClean="0">
                <a:solidFill>
                  <a:schemeClr val="accent1">
                    <a:lumMod val="75000"/>
                  </a:schemeClr>
                </a:solidFill>
              </a:rPr>
              <a:t> + O</a:t>
            </a:r>
            <a:r>
              <a:rPr lang="hr-HR" sz="2400" b="1" baseline="-25000" dirty="0" smtClean="0">
                <a:solidFill>
                  <a:schemeClr val="accent1">
                    <a:lumMod val="75000"/>
                  </a:schemeClr>
                </a:solidFill>
              </a:rPr>
              <a:t>2</a:t>
            </a:r>
            <a:r>
              <a:rPr lang="hr-HR" sz="2400" b="1" dirty="0" smtClean="0">
                <a:solidFill>
                  <a:schemeClr val="accent1">
                    <a:lumMod val="75000"/>
                  </a:schemeClr>
                </a:solidFill>
              </a:rPr>
              <a:t>                   2NO </a:t>
            </a:r>
          </a:p>
        </p:txBody>
      </p:sp>
      <p:sp>
        <p:nvSpPr>
          <p:cNvPr id="12" name="TextBox 11"/>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3" name="TextBox 12"/>
          <p:cNvSpPr txBox="1"/>
          <p:nvPr/>
        </p:nvSpPr>
        <p:spPr>
          <a:xfrm>
            <a:off x="533400" y="1990725"/>
            <a:ext cx="8496300" cy="830997"/>
          </a:xfrm>
          <a:prstGeom prst="rect">
            <a:avLst/>
          </a:prstGeom>
          <a:noFill/>
        </p:spPr>
        <p:txBody>
          <a:bodyPr wrap="square" rtlCol="0">
            <a:spAutoFit/>
          </a:bodyPr>
          <a:lstStyle/>
          <a:p>
            <a:r>
              <a:rPr lang="hr-HR" sz="2400" b="1" dirty="0" smtClean="0">
                <a:solidFill>
                  <a:schemeClr val="accent6">
                    <a:lumMod val="75000"/>
                  </a:schemeClr>
                </a:solidFill>
              </a:rPr>
              <a:t>NO</a:t>
            </a:r>
            <a:r>
              <a:rPr lang="hr-HR" sz="2400" b="1" baseline="-25000" dirty="0" smtClean="0">
                <a:solidFill>
                  <a:schemeClr val="accent6">
                    <a:lumMod val="75000"/>
                  </a:schemeClr>
                </a:solidFill>
              </a:rPr>
              <a:t>2</a:t>
            </a:r>
            <a:r>
              <a:rPr lang="hr-HR" sz="2400" b="1" dirty="0" smtClean="0">
                <a:solidFill>
                  <a:schemeClr val="accent6">
                    <a:lumMod val="75000"/>
                  </a:schemeClr>
                </a:solidFill>
              </a:rPr>
              <a:t> i sagorijevanje goriva u automobilskim motorima (nastavak)</a:t>
            </a:r>
          </a:p>
          <a:p>
            <a:endParaRPr lang="hr-HR" sz="2400" dirty="0"/>
          </a:p>
        </p:txBody>
      </p:sp>
      <p:cxnSp>
        <p:nvCxnSpPr>
          <p:cNvPr id="17" name="Straight Arrow Connector 16"/>
          <p:cNvCxnSpPr/>
          <p:nvPr/>
        </p:nvCxnSpPr>
        <p:spPr>
          <a:xfrm>
            <a:off x="3695700" y="5419726"/>
            <a:ext cx="1209675" cy="95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05225" y="5172075"/>
            <a:ext cx="1114425" cy="307777"/>
          </a:xfrm>
          <a:prstGeom prst="rect">
            <a:avLst/>
          </a:prstGeom>
          <a:noFill/>
        </p:spPr>
        <p:txBody>
          <a:bodyPr wrap="square" rtlCol="0">
            <a:spAutoFit/>
          </a:bodyPr>
          <a:lstStyle/>
          <a:p>
            <a:pPr algn="ctr"/>
            <a:r>
              <a:rPr lang="hr-HR" sz="1400" b="1" dirty="0" smtClean="0"/>
              <a:t>ENERGIJA</a:t>
            </a:r>
            <a:endParaRPr lang="hr-HR" sz="1400" b="1"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1.8 VREMENSKA I PROSTORNA RASPODJELA ONEČIŠĆUJUĆIH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714375" y="1857375"/>
            <a:ext cx="7800975" cy="3785652"/>
          </a:xfrm>
          <a:prstGeom prst="rect">
            <a:avLst/>
          </a:prstGeom>
          <a:noFill/>
        </p:spPr>
        <p:txBody>
          <a:bodyPr wrap="square" rtlCol="0">
            <a:spAutoFit/>
          </a:bodyPr>
          <a:lstStyle/>
          <a:p>
            <a:r>
              <a:rPr lang="hr-HR" sz="2400" b="1" dirty="0" smtClean="0">
                <a:solidFill>
                  <a:schemeClr val="accent1">
                    <a:lumMod val="75000"/>
                  </a:schemeClr>
                </a:solidFill>
              </a:rPr>
              <a:t>Izvori onečišćujućih tvari također su različito evaluirani. Najviše pažnje posvećuje se upravo polutantima antropogenog porijekla koji se emitiraju iz industrijskih postrojenja i domaćinstava (crni dim i SO</a:t>
            </a:r>
            <a:r>
              <a:rPr lang="hr-HR" sz="2400" b="1" baseline="-25000" dirty="0" smtClean="0">
                <a:solidFill>
                  <a:schemeClr val="accent1">
                    <a:lumMod val="75000"/>
                  </a:schemeClr>
                </a:solidFill>
              </a:rPr>
              <a:t>2</a:t>
            </a:r>
            <a:r>
              <a:rPr lang="hr-HR" sz="2400" b="1" dirty="0" smtClean="0">
                <a:solidFill>
                  <a:schemeClr val="accent1">
                    <a:lumMod val="75000"/>
                  </a:schemeClr>
                </a:solidFill>
              </a:rPr>
              <a:t>) te od prometa (lebdeće čestice PM</a:t>
            </a:r>
            <a:r>
              <a:rPr lang="hr-HR" sz="2400" b="1" baseline="-25000" dirty="0" smtClean="0">
                <a:solidFill>
                  <a:schemeClr val="accent1">
                    <a:lumMod val="75000"/>
                  </a:schemeClr>
                </a:solidFill>
              </a:rPr>
              <a:t>2,5</a:t>
            </a:r>
            <a:r>
              <a:rPr lang="hr-HR" sz="2400" b="1" dirty="0" smtClean="0">
                <a:solidFill>
                  <a:schemeClr val="accent1">
                    <a:lumMod val="75000"/>
                  </a:schemeClr>
                </a:solidFill>
              </a:rPr>
              <a:t>, lako hlapljivi organski spojevi VOC, dušikovi oksidi NO</a:t>
            </a:r>
            <a:r>
              <a:rPr lang="hr-HR" sz="2400" b="1" baseline="-25000" dirty="0" smtClean="0">
                <a:solidFill>
                  <a:schemeClr val="accent1">
                    <a:lumMod val="75000"/>
                  </a:schemeClr>
                </a:solidFill>
              </a:rPr>
              <a:t>x</a:t>
            </a:r>
            <a:r>
              <a:rPr lang="hr-HR" sz="2400" b="1" dirty="0" smtClean="0">
                <a:solidFill>
                  <a:schemeClr val="accent1">
                    <a:lumMod val="75000"/>
                  </a:schemeClr>
                </a:solidFill>
              </a:rPr>
              <a:t> i ugljični monoksid CO) (Tablica 1). Također treba podsjetiti i na to da se mnoge sekundarne onečišćujuće tvari stvaraju u atmosferi. Rezultati takvih reakcija lebdeće su čestice (uključujući sulfate i nitrate) i ozon (O</a:t>
            </a:r>
            <a:r>
              <a:rPr lang="hr-HR" sz="2400" b="1" baseline="-25000" dirty="0" smtClean="0">
                <a:solidFill>
                  <a:schemeClr val="accent1">
                    <a:lumMod val="75000"/>
                  </a:schemeClr>
                </a:solidFill>
              </a:rPr>
              <a:t>3</a:t>
            </a:r>
            <a:r>
              <a:rPr lang="hr-HR" sz="2400" b="1" dirty="0" smtClean="0">
                <a:solidFill>
                  <a:schemeClr val="accent1">
                    <a:lumMod val="75000"/>
                  </a:schemeClr>
                </a:solidFill>
              </a:rPr>
              <a:t>).</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247900" y="5657850"/>
            <a:ext cx="4248150" cy="504825"/>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6" name="Rectangle 15"/>
          <p:cNvSpPr/>
          <p:nvPr/>
        </p:nvSpPr>
        <p:spPr>
          <a:xfrm>
            <a:off x="2638425" y="3829050"/>
            <a:ext cx="2857500" cy="523875"/>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Rectangle 11"/>
          <p:cNvSpPr/>
          <p:nvPr/>
        </p:nvSpPr>
        <p:spPr>
          <a:xfrm>
            <a:off x="600075" y="2719685"/>
            <a:ext cx="8010525" cy="1569660"/>
          </a:xfrm>
          <a:prstGeom prst="rect">
            <a:avLst/>
          </a:prstGeom>
        </p:spPr>
        <p:txBody>
          <a:bodyPr wrap="square">
            <a:spAutoFit/>
          </a:bodyPr>
          <a:lstStyle/>
          <a:p>
            <a:r>
              <a:rPr lang="hr-HR" sz="2400" b="1" dirty="0" smtClean="0">
                <a:solidFill>
                  <a:schemeClr val="accent1">
                    <a:lumMod val="75000"/>
                  </a:schemeClr>
                </a:solidFill>
              </a:rPr>
              <a:t>Dušikov oksid (NO) u atmosferi se oksidira te nastaje dušikov dioksid (NO</a:t>
            </a:r>
            <a:r>
              <a:rPr lang="hr-HR" sz="2400" b="1" baseline="-25000" dirty="0" smtClean="0">
                <a:solidFill>
                  <a:schemeClr val="accent1">
                    <a:lumMod val="75000"/>
                  </a:schemeClr>
                </a:solidFill>
              </a:rPr>
              <a:t>2</a:t>
            </a:r>
            <a:r>
              <a:rPr lang="hr-HR" sz="2400" b="1" dirty="0" smtClean="0">
                <a:solidFill>
                  <a:schemeClr val="accent1">
                    <a:lumMod val="75000"/>
                  </a:schemeClr>
                </a:solidFill>
              </a:rPr>
              <a:t>):</a:t>
            </a:r>
          </a:p>
          <a:p>
            <a:endParaRPr lang="hr-HR" sz="2400" b="1" dirty="0" smtClean="0">
              <a:solidFill>
                <a:schemeClr val="accent1">
                  <a:lumMod val="75000"/>
                </a:schemeClr>
              </a:solidFill>
            </a:endParaRPr>
          </a:p>
          <a:p>
            <a:r>
              <a:rPr lang="hr-HR" sz="2400" b="1" dirty="0" smtClean="0">
                <a:solidFill>
                  <a:schemeClr val="accent1">
                    <a:lumMod val="75000"/>
                  </a:schemeClr>
                </a:solidFill>
              </a:rPr>
              <a:t>                                 2NO + O</a:t>
            </a:r>
            <a:r>
              <a:rPr lang="hr-HR" sz="2400" b="1" baseline="-25000" dirty="0" smtClean="0">
                <a:solidFill>
                  <a:schemeClr val="accent1">
                    <a:lumMod val="75000"/>
                  </a:schemeClr>
                </a:solidFill>
              </a:rPr>
              <a:t>2</a:t>
            </a:r>
            <a:r>
              <a:rPr lang="hr-HR" sz="2400" b="1" dirty="0" smtClean="0">
                <a:solidFill>
                  <a:schemeClr val="accent1">
                    <a:lumMod val="75000"/>
                  </a:schemeClr>
                </a:solidFill>
              </a:rPr>
              <a:t>      2NO</a:t>
            </a:r>
            <a:r>
              <a:rPr lang="hr-HR" sz="2400" b="1" baseline="-25000" dirty="0" smtClean="0">
                <a:solidFill>
                  <a:schemeClr val="accent1">
                    <a:lumMod val="75000"/>
                  </a:schemeClr>
                </a:solidFill>
              </a:rPr>
              <a:t>2</a:t>
            </a:r>
            <a:endParaRPr lang="hr-HR" sz="2400" b="1" baseline="-25000" dirty="0">
              <a:solidFill>
                <a:schemeClr val="accent1">
                  <a:lumMod val="75000"/>
                </a:schemeClr>
              </a:solidFill>
            </a:endParaRPr>
          </a:p>
        </p:txBody>
      </p:sp>
      <p:sp>
        <p:nvSpPr>
          <p:cNvPr id="13" name="TextBox 12"/>
          <p:cNvSpPr txBox="1"/>
          <p:nvPr/>
        </p:nvSpPr>
        <p:spPr>
          <a:xfrm>
            <a:off x="533400" y="1990725"/>
            <a:ext cx="8496300" cy="830997"/>
          </a:xfrm>
          <a:prstGeom prst="rect">
            <a:avLst/>
          </a:prstGeom>
          <a:noFill/>
        </p:spPr>
        <p:txBody>
          <a:bodyPr wrap="square" rtlCol="0">
            <a:spAutoFit/>
          </a:bodyPr>
          <a:lstStyle/>
          <a:p>
            <a:r>
              <a:rPr lang="hr-HR" sz="2400" b="1" dirty="0" smtClean="0">
                <a:solidFill>
                  <a:schemeClr val="accent6">
                    <a:lumMod val="75000"/>
                  </a:schemeClr>
                </a:solidFill>
              </a:rPr>
              <a:t>NO</a:t>
            </a:r>
            <a:r>
              <a:rPr lang="hr-HR" sz="2400" b="1" baseline="-25000" dirty="0" smtClean="0">
                <a:solidFill>
                  <a:schemeClr val="accent6">
                    <a:lumMod val="75000"/>
                  </a:schemeClr>
                </a:solidFill>
              </a:rPr>
              <a:t>2</a:t>
            </a:r>
            <a:r>
              <a:rPr lang="hr-HR" sz="2400" b="1" dirty="0" smtClean="0">
                <a:solidFill>
                  <a:schemeClr val="accent6">
                    <a:lumMod val="75000"/>
                  </a:schemeClr>
                </a:solidFill>
              </a:rPr>
              <a:t> i sagorijevanje goriva u automobilskim motorima (nastavak)</a:t>
            </a:r>
          </a:p>
          <a:p>
            <a:endParaRPr lang="hr-HR" sz="2400" dirty="0"/>
          </a:p>
        </p:txBody>
      </p:sp>
      <p:cxnSp>
        <p:nvCxnSpPr>
          <p:cNvPr id="15" name="Straight Arrow Connector 14"/>
          <p:cNvCxnSpPr/>
          <p:nvPr/>
        </p:nvCxnSpPr>
        <p:spPr>
          <a:xfrm>
            <a:off x="4200525" y="4038600"/>
            <a:ext cx="2952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5325" y="4572000"/>
            <a:ext cx="8067675" cy="1569660"/>
          </a:xfrm>
          <a:prstGeom prst="rect">
            <a:avLst/>
          </a:prstGeom>
          <a:noFill/>
        </p:spPr>
        <p:txBody>
          <a:bodyPr wrap="square" rtlCol="0">
            <a:spAutoFit/>
          </a:bodyPr>
          <a:lstStyle/>
          <a:p>
            <a:r>
              <a:rPr lang="hr-HR" sz="2400" b="1" dirty="0" smtClean="0">
                <a:solidFill>
                  <a:schemeClr val="accent1">
                    <a:lumMod val="75000"/>
                  </a:schemeClr>
                </a:solidFill>
              </a:rPr>
              <a:t>Iz dušikovog dioksida (NO</a:t>
            </a:r>
            <a:r>
              <a:rPr lang="hr-HR" sz="2400" b="1" baseline="-25000" dirty="0" smtClean="0">
                <a:solidFill>
                  <a:schemeClr val="accent1">
                    <a:lumMod val="75000"/>
                  </a:schemeClr>
                </a:solidFill>
              </a:rPr>
              <a:t>2</a:t>
            </a:r>
            <a:r>
              <a:rPr lang="hr-HR" sz="2400" b="1" dirty="0" smtClean="0">
                <a:solidFill>
                  <a:schemeClr val="accent1">
                    <a:lumMod val="75000"/>
                  </a:schemeClr>
                </a:solidFill>
              </a:rPr>
              <a:t>) u reakciji s vodom (H</a:t>
            </a:r>
            <a:r>
              <a:rPr lang="hr-HR" sz="2400" b="1" baseline="-25000" dirty="0" smtClean="0">
                <a:solidFill>
                  <a:schemeClr val="accent1">
                    <a:lumMod val="75000"/>
                  </a:schemeClr>
                </a:solidFill>
              </a:rPr>
              <a:t>2</a:t>
            </a:r>
            <a:r>
              <a:rPr lang="hr-HR" sz="2400" b="1" dirty="0" smtClean="0">
                <a:solidFill>
                  <a:schemeClr val="accent1">
                    <a:lumMod val="75000"/>
                  </a:schemeClr>
                </a:solidFill>
              </a:rPr>
              <a:t>O) nastaju dušičasta (HNO</a:t>
            </a:r>
            <a:r>
              <a:rPr lang="hr-HR" sz="2400" b="1" baseline="-25000" dirty="0" smtClean="0">
                <a:solidFill>
                  <a:schemeClr val="accent1">
                    <a:lumMod val="75000"/>
                  </a:schemeClr>
                </a:solidFill>
              </a:rPr>
              <a:t>2</a:t>
            </a:r>
            <a:r>
              <a:rPr lang="hr-HR" sz="2400" b="1" dirty="0" smtClean="0">
                <a:solidFill>
                  <a:schemeClr val="accent1">
                    <a:lumMod val="75000"/>
                  </a:schemeClr>
                </a:solidFill>
              </a:rPr>
              <a:t>) i dušična (HNO</a:t>
            </a:r>
            <a:r>
              <a:rPr lang="hr-HR" sz="2400" b="1" baseline="-25000" dirty="0" smtClean="0">
                <a:solidFill>
                  <a:schemeClr val="accent1">
                    <a:lumMod val="75000"/>
                  </a:schemeClr>
                </a:solidFill>
              </a:rPr>
              <a:t>3</a:t>
            </a:r>
            <a:r>
              <a:rPr lang="hr-HR" sz="2400" b="1" dirty="0" smtClean="0">
                <a:solidFill>
                  <a:schemeClr val="accent1">
                    <a:lumMod val="75000"/>
                  </a:schemeClr>
                </a:solidFill>
              </a:rPr>
              <a:t>) kiselina:</a:t>
            </a:r>
          </a:p>
          <a:p>
            <a:r>
              <a:rPr lang="hr-HR" sz="2400" b="1" dirty="0" smtClean="0">
                <a:solidFill>
                  <a:schemeClr val="accent1">
                    <a:lumMod val="75000"/>
                  </a:schemeClr>
                </a:solidFill>
              </a:rPr>
              <a:t>      </a:t>
            </a:r>
          </a:p>
          <a:p>
            <a:r>
              <a:rPr lang="hr-HR" sz="2400" b="1" dirty="0" smtClean="0">
                <a:solidFill>
                  <a:schemeClr val="accent1">
                    <a:lumMod val="75000"/>
                  </a:schemeClr>
                </a:solidFill>
              </a:rPr>
              <a:t>                        </a:t>
            </a:r>
            <a:r>
              <a:rPr lang="pt-BR" sz="2400" b="1" dirty="0" smtClean="0">
                <a:solidFill>
                  <a:schemeClr val="accent1">
                    <a:lumMod val="75000"/>
                  </a:schemeClr>
                </a:solidFill>
              </a:rPr>
              <a:t>2NO</a:t>
            </a:r>
            <a:r>
              <a:rPr lang="pt-BR" sz="2400" b="1" baseline="-25000" dirty="0" smtClean="0">
                <a:solidFill>
                  <a:schemeClr val="accent1">
                    <a:lumMod val="75000"/>
                  </a:schemeClr>
                </a:solidFill>
              </a:rPr>
              <a:t>2</a:t>
            </a:r>
            <a:r>
              <a:rPr lang="pt-BR" sz="2400" b="1" dirty="0" smtClean="0">
                <a:solidFill>
                  <a:schemeClr val="accent1">
                    <a:lumMod val="75000"/>
                  </a:schemeClr>
                </a:solidFill>
              </a:rPr>
              <a:t> + H</a:t>
            </a:r>
            <a:r>
              <a:rPr lang="pt-BR" sz="2400" b="1" baseline="-25000" dirty="0" smtClean="0">
                <a:solidFill>
                  <a:schemeClr val="accent1">
                    <a:lumMod val="75000"/>
                  </a:schemeClr>
                </a:solidFill>
              </a:rPr>
              <a:t>2</a:t>
            </a:r>
            <a:r>
              <a:rPr lang="pt-BR" sz="2400" b="1" dirty="0" smtClean="0">
                <a:solidFill>
                  <a:schemeClr val="accent1">
                    <a:lumMod val="75000"/>
                  </a:schemeClr>
                </a:solidFill>
              </a:rPr>
              <a:t>O </a:t>
            </a:r>
            <a:r>
              <a:rPr lang="hr-HR" sz="2400" b="1" dirty="0" smtClean="0">
                <a:solidFill>
                  <a:schemeClr val="accent1">
                    <a:lumMod val="75000"/>
                  </a:schemeClr>
                </a:solidFill>
              </a:rPr>
              <a:t>         </a:t>
            </a:r>
            <a:r>
              <a:rPr lang="pt-BR" sz="2400" b="1" dirty="0" smtClean="0">
                <a:solidFill>
                  <a:schemeClr val="accent1">
                    <a:lumMod val="75000"/>
                  </a:schemeClr>
                </a:solidFill>
              </a:rPr>
              <a:t>HNO</a:t>
            </a:r>
            <a:r>
              <a:rPr lang="pt-BR" sz="2400" b="1" baseline="-25000" dirty="0" smtClean="0">
                <a:solidFill>
                  <a:schemeClr val="accent1">
                    <a:lumMod val="75000"/>
                  </a:schemeClr>
                </a:solidFill>
              </a:rPr>
              <a:t>2</a:t>
            </a:r>
            <a:r>
              <a:rPr lang="pt-BR" sz="2400" b="1" dirty="0" smtClean="0">
                <a:solidFill>
                  <a:schemeClr val="accent1">
                    <a:lumMod val="75000"/>
                  </a:schemeClr>
                </a:solidFill>
              </a:rPr>
              <a:t> + HNO</a:t>
            </a:r>
            <a:r>
              <a:rPr lang="pt-BR" sz="2400" b="1" baseline="-25000" dirty="0" smtClean="0">
                <a:solidFill>
                  <a:schemeClr val="accent1">
                    <a:lumMod val="75000"/>
                  </a:schemeClr>
                </a:solidFill>
              </a:rPr>
              <a:t>3</a:t>
            </a:r>
            <a:endParaRPr lang="hr-HR" sz="2400" b="1" baseline="-25000" dirty="0">
              <a:solidFill>
                <a:schemeClr val="accent1">
                  <a:lumMod val="75000"/>
                </a:schemeClr>
              </a:solidFill>
            </a:endParaRPr>
          </a:p>
        </p:txBody>
      </p:sp>
      <p:cxnSp>
        <p:nvCxnSpPr>
          <p:cNvPr id="18" name="Straight Arrow Connector 17"/>
          <p:cNvCxnSpPr/>
          <p:nvPr/>
        </p:nvCxnSpPr>
        <p:spPr>
          <a:xfrm>
            <a:off x="4010025" y="5915025"/>
            <a:ext cx="2952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019550" y="6096000"/>
            <a:ext cx="2971800" cy="485775"/>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7" name="Rectangle 16"/>
          <p:cNvSpPr/>
          <p:nvPr/>
        </p:nvSpPr>
        <p:spPr>
          <a:xfrm>
            <a:off x="2743200" y="3943350"/>
            <a:ext cx="2971800" cy="485775"/>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647700" y="1905000"/>
            <a:ext cx="8496300" cy="830997"/>
          </a:xfrm>
          <a:prstGeom prst="rect">
            <a:avLst/>
          </a:prstGeom>
          <a:noFill/>
        </p:spPr>
        <p:txBody>
          <a:bodyPr wrap="square" rtlCol="0">
            <a:spAutoFit/>
          </a:bodyPr>
          <a:lstStyle/>
          <a:p>
            <a:r>
              <a:rPr lang="hr-HR" sz="2400" b="1" dirty="0" smtClean="0">
                <a:solidFill>
                  <a:schemeClr val="accent6">
                    <a:lumMod val="75000"/>
                  </a:schemeClr>
                </a:solidFill>
              </a:rPr>
              <a:t>NO</a:t>
            </a:r>
            <a:r>
              <a:rPr lang="hr-HR" sz="2400" b="1" baseline="-25000" dirty="0" smtClean="0">
                <a:solidFill>
                  <a:schemeClr val="accent6">
                    <a:lumMod val="75000"/>
                  </a:schemeClr>
                </a:solidFill>
              </a:rPr>
              <a:t>2</a:t>
            </a:r>
            <a:r>
              <a:rPr lang="hr-HR" sz="2400" b="1" dirty="0" smtClean="0">
                <a:solidFill>
                  <a:schemeClr val="accent6">
                    <a:lumMod val="75000"/>
                  </a:schemeClr>
                </a:solidFill>
              </a:rPr>
              <a:t> i sagorijevanje goriva u automobilskim motorima (nastavak)</a:t>
            </a:r>
          </a:p>
          <a:p>
            <a:endParaRPr lang="hr-HR" sz="2400" dirty="0"/>
          </a:p>
        </p:txBody>
      </p:sp>
      <p:sp>
        <p:nvSpPr>
          <p:cNvPr id="13" name="TextBox 12"/>
          <p:cNvSpPr txBox="1"/>
          <p:nvPr/>
        </p:nvSpPr>
        <p:spPr>
          <a:xfrm>
            <a:off x="590550" y="2447925"/>
            <a:ext cx="8324850" cy="4154984"/>
          </a:xfrm>
          <a:prstGeom prst="rect">
            <a:avLst/>
          </a:prstGeom>
          <a:noFill/>
        </p:spPr>
        <p:txBody>
          <a:bodyPr wrap="square" rtlCol="0">
            <a:spAutoFit/>
          </a:bodyPr>
          <a:lstStyle/>
          <a:p>
            <a:r>
              <a:rPr lang="hr-HR" sz="2400" b="1" dirty="0" smtClean="0">
                <a:solidFill>
                  <a:schemeClr val="accent1">
                    <a:lumMod val="75000"/>
                  </a:schemeClr>
                </a:solidFill>
              </a:rPr>
              <a:t>Dušična kiselina, osim u gore spomenutim procesima, može nastati i u reakciji hidroksilnog radikala (OH*) s lakohlapivim organskim tvarima (VOC) u sljedećoj reakciji:</a:t>
            </a:r>
          </a:p>
          <a:p>
            <a:endParaRPr lang="hr-HR" sz="2400" b="1" dirty="0" smtClean="0">
              <a:solidFill>
                <a:schemeClr val="accent1">
                  <a:lumMod val="75000"/>
                </a:schemeClr>
              </a:solidFill>
            </a:endParaRPr>
          </a:p>
          <a:p>
            <a:r>
              <a:rPr lang="hr-HR" sz="2400" b="1" dirty="0" smtClean="0">
                <a:solidFill>
                  <a:schemeClr val="accent1">
                    <a:lumMod val="75000"/>
                  </a:schemeClr>
                </a:solidFill>
              </a:rPr>
              <a:t>                                   NO</a:t>
            </a:r>
            <a:r>
              <a:rPr lang="hr-HR" sz="2400" b="1" baseline="-25000" dirty="0" smtClean="0">
                <a:solidFill>
                  <a:schemeClr val="accent1">
                    <a:lumMod val="75000"/>
                  </a:schemeClr>
                </a:solidFill>
              </a:rPr>
              <a:t>2</a:t>
            </a:r>
            <a:r>
              <a:rPr lang="hr-HR" sz="2400" b="1" dirty="0" smtClean="0">
                <a:solidFill>
                  <a:schemeClr val="accent1">
                    <a:lumMod val="75000"/>
                  </a:schemeClr>
                </a:solidFill>
              </a:rPr>
              <a:t> + OH*     HNO</a:t>
            </a:r>
            <a:r>
              <a:rPr lang="hr-HR" sz="2400" b="1" baseline="-25000" dirty="0" smtClean="0">
                <a:solidFill>
                  <a:schemeClr val="accent1">
                    <a:lumMod val="75000"/>
                  </a:schemeClr>
                </a:solidFill>
              </a:rPr>
              <a:t>3</a:t>
            </a:r>
          </a:p>
          <a:p>
            <a:endParaRPr lang="hr-HR" sz="2400" b="1" dirty="0" smtClean="0">
              <a:solidFill>
                <a:schemeClr val="accent1">
                  <a:lumMod val="75000"/>
                </a:schemeClr>
              </a:solidFill>
            </a:endParaRPr>
          </a:p>
          <a:p>
            <a:r>
              <a:rPr lang="it-IT" sz="2400" b="1" dirty="0" smtClean="0">
                <a:solidFill>
                  <a:schemeClr val="accent1">
                    <a:lumMod val="75000"/>
                  </a:schemeClr>
                </a:solidFill>
              </a:rPr>
              <a:t>Budući da HNO</a:t>
            </a:r>
            <a:r>
              <a:rPr lang="it-IT" sz="2400" b="1" baseline="-25000" dirty="0" smtClean="0">
                <a:solidFill>
                  <a:schemeClr val="accent1">
                    <a:lumMod val="75000"/>
                  </a:schemeClr>
                </a:solidFill>
              </a:rPr>
              <a:t>3</a:t>
            </a:r>
            <a:r>
              <a:rPr lang="it-IT" sz="2400" b="1" dirty="0" smtClean="0">
                <a:solidFill>
                  <a:schemeClr val="accent1">
                    <a:lumMod val="75000"/>
                  </a:schemeClr>
                </a:solidFill>
              </a:rPr>
              <a:t> u vodi potpuno disocira na vodikove (H</a:t>
            </a:r>
            <a:r>
              <a:rPr lang="it-IT" sz="2400" b="1" baseline="30000" dirty="0" smtClean="0">
                <a:solidFill>
                  <a:schemeClr val="accent1">
                    <a:lumMod val="75000"/>
                  </a:schemeClr>
                </a:solidFill>
              </a:rPr>
              <a:t>+</a:t>
            </a:r>
            <a:r>
              <a:rPr lang="it-IT" sz="2400" b="1" dirty="0" smtClean="0">
                <a:solidFill>
                  <a:schemeClr val="accent1">
                    <a:lumMod val="75000"/>
                  </a:schemeClr>
                </a:solidFill>
              </a:rPr>
              <a:t>) i nitratne (NO3</a:t>
            </a:r>
            <a:r>
              <a:rPr lang="hr-HR" sz="2400" b="1" baseline="30000" dirty="0" smtClean="0">
                <a:solidFill>
                  <a:schemeClr val="accent1">
                    <a:lumMod val="75000"/>
                  </a:schemeClr>
                </a:solidFill>
              </a:rPr>
              <a:t>-</a:t>
            </a:r>
            <a:r>
              <a:rPr lang="hr-HR" sz="2400" b="1" dirty="0" smtClean="0">
                <a:solidFill>
                  <a:schemeClr val="accent1">
                    <a:lumMod val="75000"/>
                  </a:schemeClr>
                </a:solidFill>
              </a:rPr>
              <a:t>) ione, rezultat je alarmantno spuštanje pH vrijednosti (veliko zakiseljavanje) oborina:</a:t>
            </a:r>
          </a:p>
          <a:p>
            <a:endParaRPr lang="hr-HR" sz="2400" b="1" dirty="0" smtClean="0">
              <a:solidFill>
                <a:schemeClr val="accent1">
                  <a:lumMod val="75000"/>
                </a:schemeClr>
              </a:solidFill>
            </a:endParaRPr>
          </a:p>
          <a:p>
            <a:r>
              <a:rPr lang="hr-HR" sz="2400" b="1" dirty="0" smtClean="0">
                <a:solidFill>
                  <a:schemeClr val="accent1">
                    <a:lumMod val="75000"/>
                  </a:schemeClr>
                </a:solidFill>
              </a:rPr>
              <a:t>                                                       HNO</a:t>
            </a:r>
            <a:r>
              <a:rPr lang="hr-HR" sz="2400" b="1" baseline="-25000" dirty="0" smtClean="0">
                <a:solidFill>
                  <a:schemeClr val="accent1">
                    <a:lumMod val="75000"/>
                  </a:schemeClr>
                </a:solidFill>
              </a:rPr>
              <a:t>3</a:t>
            </a:r>
            <a:r>
              <a:rPr lang="hr-HR" sz="2400" b="1" dirty="0" smtClean="0">
                <a:solidFill>
                  <a:schemeClr val="accent1">
                    <a:lumMod val="75000"/>
                  </a:schemeClr>
                </a:solidFill>
              </a:rPr>
              <a:t>      H</a:t>
            </a:r>
            <a:r>
              <a:rPr lang="hr-HR" sz="2400" b="1" baseline="30000" dirty="0" smtClean="0">
                <a:solidFill>
                  <a:schemeClr val="accent1">
                    <a:lumMod val="75000"/>
                  </a:schemeClr>
                </a:solidFill>
              </a:rPr>
              <a:t>+</a:t>
            </a:r>
            <a:r>
              <a:rPr lang="hr-HR" sz="2400" b="1" dirty="0" smtClean="0">
                <a:solidFill>
                  <a:schemeClr val="accent1">
                    <a:lumMod val="75000"/>
                  </a:schemeClr>
                </a:solidFill>
              </a:rPr>
              <a:t> + NO</a:t>
            </a:r>
            <a:r>
              <a:rPr lang="hr-HR" sz="2400" b="1" baseline="-25000" dirty="0" smtClean="0">
                <a:solidFill>
                  <a:schemeClr val="accent1">
                    <a:lumMod val="75000"/>
                  </a:schemeClr>
                </a:solidFill>
              </a:rPr>
              <a:t>3</a:t>
            </a:r>
            <a:r>
              <a:rPr lang="hr-HR" sz="2400" b="1" baseline="30000" dirty="0" smtClean="0">
                <a:solidFill>
                  <a:schemeClr val="accent1">
                    <a:lumMod val="75000"/>
                  </a:schemeClr>
                </a:solidFill>
              </a:rPr>
              <a:t>-</a:t>
            </a:r>
            <a:endParaRPr lang="hr-HR" sz="2400" b="1" baseline="30000" dirty="0">
              <a:solidFill>
                <a:schemeClr val="accent1">
                  <a:lumMod val="75000"/>
                </a:schemeClr>
              </a:solidFill>
            </a:endParaRPr>
          </a:p>
        </p:txBody>
      </p:sp>
      <p:cxnSp>
        <p:nvCxnSpPr>
          <p:cNvPr id="15" name="Straight Arrow Connector 14"/>
          <p:cNvCxnSpPr/>
          <p:nvPr/>
        </p:nvCxnSpPr>
        <p:spPr>
          <a:xfrm>
            <a:off x="4448175" y="4133850"/>
            <a:ext cx="2952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53025" y="6353175"/>
            <a:ext cx="2952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571500" y="2771775"/>
            <a:ext cx="8001000" cy="2308324"/>
          </a:xfrm>
          <a:prstGeom prst="rect">
            <a:avLst/>
          </a:prstGeom>
          <a:noFill/>
        </p:spPr>
        <p:txBody>
          <a:bodyPr wrap="square" rtlCol="0">
            <a:spAutoFit/>
          </a:bodyPr>
          <a:lstStyle/>
          <a:p>
            <a:r>
              <a:rPr lang="hr-HR" sz="2400" b="1" dirty="0" smtClean="0">
                <a:solidFill>
                  <a:schemeClr val="accent1">
                    <a:lumMod val="75000"/>
                  </a:schemeClr>
                </a:solidFill>
              </a:rPr>
              <a:t>Učinak kiselih kiša na ekosustave prvenstveno ovisi o </a:t>
            </a:r>
            <a:r>
              <a:rPr lang="hr-HR" sz="2400" b="1" dirty="0" smtClean="0">
                <a:solidFill>
                  <a:schemeClr val="accent6">
                    <a:lumMod val="75000"/>
                  </a:schemeClr>
                </a:solidFill>
              </a:rPr>
              <a:t>puferskoj sposobnosti tog ekosustava</a:t>
            </a:r>
            <a:r>
              <a:rPr lang="hr-HR" sz="2400" b="1" dirty="0" smtClean="0">
                <a:solidFill>
                  <a:schemeClr val="accent1">
                    <a:lumMod val="75000"/>
                  </a:schemeClr>
                </a:solidFill>
              </a:rPr>
              <a:t>. Kada kisele oborine padnu na tlo, tada podliježu novom ciklusu fizikalnih i kemijskih promjena. Te promjene mogu smanjiti kiselost u procesima neutralizacije, ali i promijeniti kemijske karakteristike vode u vodenim ekosustavima.</a:t>
            </a:r>
            <a:endParaRPr lang="hr-HR" sz="2400" b="1" dirty="0">
              <a:solidFill>
                <a:schemeClr val="accent1">
                  <a:lumMod val="75000"/>
                </a:schemeClr>
              </a:solidFill>
            </a:endParaRPr>
          </a:p>
        </p:txBody>
      </p:sp>
      <p:sp>
        <p:nvSpPr>
          <p:cNvPr id="13" name="TextBox 12"/>
          <p:cNvSpPr txBox="1"/>
          <p:nvPr/>
        </p:nvSpPr>
        <p:spPr>
          <a:xfrm>
            <a:off x="590549" y="1962150"/>
            <a:ext cx="4086225" cy="738664"/>
          </a:xfrm>
          <a:prstGeom prst="rect">
            <a:avLst/>
          </a:prstGeom>
          <a:noFill/>
        </p:spPr>
        <p:txBody>
          <a:bodyPr wrap="square" rtlCol="0">
            <a:spAutoFit/>
          </a:bodyPr>
          <a:lstStyle/>
          <a:p>
            <a:r>
              <a:rPr lang="hr-HR" sz="2400" b="1" dirty="0" smtClean="0">
                <a:solidFill>
                  <a:schemeClr val="accent6">
                    <a:lumMod val="75000"/>
                  </a:schemeClr>
                </a:solidFill>
              </a:rPr>
              <a:t>Učinci kiselih oborina na tlo</a:t>
            </a:r>
          </a:p>
          <a:p>
            <a:endParaRPr lang="hr-HR"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838325" y="4724400"/>
            <a:ext cx="4410075" cy="533400"/>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504826" y="2924175"/>
            <a:ext cx="8429624" cy="2677656"/>
          </a:xfrm>
          <a:prstGeom prst="rect">
            <a:avLst/>
          </a:prstGeom>
          <a:noFill/>
        </p:spPr>
        <p:txBody>
          <a:bodyPr wrap="square" rtlCol="0">
            <a:spAutoFit/>
          </a:bodyPr>
          <a:lstStyle/>
          <a:p>
            <a:r>
              <a:rPr lang="hr-HR" sz="2400" b="1" dirty="0" smtClean="0">
                <a:solidFill>
                  <a:schemeClr val="accent1">
                    <a:lumMod val="75000"/>
                  </a:schemeClr>
                </a:solidFill>
              </a:rPr>
              <a:t>Alkalna vapnenačka tla koja sadrže mnogo kalcijeva karbonata (CaCO</a:t>
            </a:r>
            <a:r>
              <a:rPr lang="hr-HR" sz="2400" b="1" baseline="-25000" dirty="0" smtClean="0">
                <a:solidFill>
                  <a:schemeClr val="accent1">
                    <a:lumMod val="75000"/>
                  </a:schemeClr>
                </a:solidFill>
              </a:rPr>
              <a:t>3</a:t>
            </a:r>
            <a:r>
              <a:rPr lang="hr-HR" sz="2400" b="1" dirty="0" smtClean="0">
                <a:solidFill>
                  <a:schemeClr val="accent1">
                    <a:lumMod val="75000"/>
                  </a:schemeClr>
                </a:solidFill>
              </a:rPr>
              <a:t>), kao i sedimentne vapnenačke stijene, neutraliziraju kisele oborine koje na njih padnu u sljedećim kemijskim reakcijama:</a:t>
            </a:r>
          </a:p>
          <a:p>
            <a:endParaRPr lang="hr-HR" sz="2400" b="1" dirty="0" smtClean="0">
              <a:solidFill>
                <a:schemeClr val="accent1">
                  <a:lumMod val="75000"/>
                </a:schemeClr>
              </a:solidFill>
            </a:endParaRPr>
          </a:p>
          <a:p>
            <a:r>
              <a:rPr lang="hr-HR" sz="2400" b="1" dirty="0" smtClean="0">
                <a:solidFill>
                  <a:schemeClr val="accent1">
                    <a:lumMod val="75000"/>
                  </a:schemeClr>
                </a:solidFill>
              </a:rPr>
              <a:t>                    </a:t>
            </a:r>
            <a:r>
              <a:rPr lang="pt-BR" sz="2400" b="1" dirty="0" smtClean="0">
                <a:solidFill>
                  <a:schemeClr val="accent1">
                    <a:lumMod val="75000"/>
                  </a:schemeClr>
                </a:solidFill>
              </a:rPr>
              <a:t>CaCO</a:t>
            </a:r>
            <a:r>
              <a:rPr lang="pt-BR" sz="2400" b="1" baseline="-25000" dirty="0" smtClean="0">
                <a:solidFill>
                  <a:schemeClr val="accent1">
                    <a:lumMod val="75000"/>
                  </a:schemeClr>
                </a:solidFill>
              </a:rPr>
              <a:t>3</a:t>
            </a:r>
            <a:r>
              <a:rPr lang="pt-BR" sz="2400" b="1" dirty="0" smtClean="0">
                <a:solidFill>
                  <a:schemeClr val="accent1">
                    <a:lumMod val="75000"/>
                  </a:schemeClr>
                </a:solidFill>
              </a:rPr>
              <a:t> + H</a:t>
            </a:r>
            <a:r>
              <a:rPr lang="pt-BR" sz="2400" b="1" baseline="-25000" dirty="0" smtClean="0">
                <a:solidFill>
                  <a:schemeClr val="accent1">
                    <a:lumMod val="75000"/>
                  </a:schemeClr>
                </a:solidFill>
              </a:rPr>
              <a:t>2</a:t>
            </a:r>
            <a:r>
              <a:rPr lang="pt-BR" sz="2400" b="1" dirty="0" smtClean="0">
                <a:solidFill>
                  <a:schemeClr val="accent1">
                    <a:lumMod val="75000"/>
                  </a:schemeClr>
                </a:solidFill>
              </a:rPr>
              <a:t>SO</a:t>
            </a:r>
            <a:r>
              <a:rPr lang="pt-BR" sz="2400" b="1" baseline="-25000" dirty="0" smtClean="0">
                <a:solidFill>
                  <a:schemeClr val="accent1">
                    <a:lumMod val="75000"/>
                  </a:schemeClr>
                </a:solidFill>
              </a:rPr>
              <a:t>4</a:t>
            </a:r>
            <a:r>
              <a:rPr lang="pt-BR" sz="2400" b="1" dirty="0" smtClean="0">
                <a:solidFill>
                  <a:schemeClr val="accent1">
                    <a:lumMod val="75000"/>
                  </a:schemeClr>
                </a:solidFill>
              </a:rPr>
              <a:t> </a:t>
            </a:r>
            <a:r>
              <a:rPr lang="hr-HR" sz="2400" b="1" dirty="0" smtClean="0">
                <a:solidFill>
                  <a:schemeClr val="accent1">
                    <a:lumMod val="75000"/>
                  </a:schemeClr>
                </a:solidFill>
              </a:rPr>
              <a:t>     </a:t>
            </a:r>
            <a:r>
              <a:rPr lang="pt-BR" sz="2400" b="1" dirty="0" smtClean="0">
                <a:solidFill>
                  <a:schemeClr val="accent1">
                    <a:lumMod val="75000"/>
                  </a:schemeClr>
                </a:solidFill>
              </a:rPr>
              <a:t>CaSO</a:t>
            </a:r>
            <a:r>
              <a:rPr lang="pt-BR" sz="2400" b="1" baseline="-25000" dirty="0" smtClean="0">
                <a:solidFill>
                  <a:schemeClr val="accent1">
                    <a:lumMod val="75000"/>
                  </a:schemeClr>
                </a:solidFill>
              </a:rPr>
              <a:t>4</a:t>
            </a:r>
            <a:r>
              <a:rPr lang="pt-BR" sz="2400" b="1" dirty="0" smtClean="0">
                <a:solidFill>
                  <a:schemeClr val="accent1">
                    <a:lumMod val="75000"/>
                  </a:schemeClr>
                </a:solidFill>
              </a:rPr>
              <a:t> + H</a:t>
            </a:r>
            <a:r>
              <a:rPr lang="pt-BR" sz="2400" b="1" baseline="-25000" dirty="0" smtClean="0">
                <a:solidFill>
                  <a:schemeClr val="accent1">
                    <a:lumMod val="75000"/>
                  </a:schemeClr>
                </a:solidFill>
              </a:rPr>
              <a:t>2</a:t>
            </a:r>
            <a:r>
              <a:rPr lang="pt-BR" sz="2400" b="1" dirty="0" smtClean="0">
                <a:solidFill>
                  <a:schemeClr val="accent1">
                    <a:lumMod val="75000"/>
                  </a:schemeClr>
                </a:solidFill>
              </a:rPr>
              <a:t>CO</a:t>
            </a:r>
            <a:r>
              <a:rPr lang="pt-BR" sz="2400" b="1" baseline="-25000" dirty="0" smtClean="0">
                <a:solidFill>
                  <a:schemeClr val="accent1">
                    <a:lumMod val="75000"/>
                  </a:schemeClr>
                </a:solidFill>
              </a:rPr>
              <a:t>3</a:t>
            </a:r>
            <a:endParaRPr lang="hr-HR" sz="2400" b="1" baseline="-25000" dirty="0" smtClean="0">
              <a:solidFill>
                <a:schemeClr val="accent1">
                  <a:lumMod val="75000"/>
                </a:schemeClr>
              </a:solidFill>
            </a:endParaRPr>
          </a:p>
          <a:p>
            <a:endParaRPr lang="pt-BR" sz="2400" b="1" dirty="0" smtClean="0">
              <a:solidFill>
                <a:schemeClr val="accent1">
                  <a:lumMod val="75000"/>
                </a:schemeClr>
              </a:solidFill>
            </a:endParaRPr>
          </a:p>
        </p:txBody>
      </p:sp>
      <p:sp>
        <p:nvSpPr>
          <p:cNvPr id="12" name="TextBox 11"/>
          <p:cNvSpPr txBox="1"/>
          <p:nvPr/>
        </p:nvSpPr>
        <p:spPr>
          <a:xfrm>
            <a:off x="581025" y="2276475"/>
            <a:ext cx="4591050" cy="830997"/>
          </a:xfrm>
          <a:prstGeom prst="rect">
            <a:avLst/>
          </a:prstGeom>
          <a:noFill/>
        </p:spPr>
        <p:txBody>
          <a:bodyPr wrap="square" rtlCol="0">
            <a:spAutoFit/>
          </a:bodyPr>
          <a:lstStyle/>
          <a:p>
            <a:r>
              <a:rPr lang="hr-HR" sz="2400" b="1" dirty="0" smtClean="0">
                <a:solidFill>
                  <a:schemeClr val="accent1">
                    <a:lumMod val="75000"/>
                  </a:schemeClr>
                </a:solidFill>
              </a:rPr>
              <a:t>Neutralizacija kiselih oborina</a:t>
            </a:r>
          </a:p>
          <a:p>
            <a:endParaRPr lang="hr-HR" sz="2400" dirty="0"/>
          </a:p>
        </p:txBody>
      </p:sp>
      <p:sp>
        <p:nvSpPr>
          <p:cNvPr id="13" name="TextBox 12"/>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4" name="TextBox 13"/>
          <p:cNvSpPr txBox="1"/>
          <p:nvPr/>
        </p:nvSpPr>
        <p:spPr>
          <a:xfrm>
            <a:off x="561974" y="1838325"/>
            <a:ext cx="5943601" cy="738664"/>
          </a:xfrm>
          <a:prstGeom prst="rect">
            <a:avLst/>
          </a:prstGeom>
          <a:noFill/>
        </p:spPr>
        <p:txBody>
          <a:bodyPr wrap="square" rtlCol="0">
            <a:spAutoFit/>
          </a:bodyPr>
          <a:lstStyle/>
          <a:p>
            <a:r>
              <a:rPr lang="hr-HR" sz="2400" b="1" dirty="0" smtClean="0">
                <a:solidFill>
                  <a:schemeClr val="accent6">
                    <a:lumMod val="75000"/>
                  </a:schemeClr>
                </a:solidFill>
              </a:rPr>
              <a:t>Učinci kiselih oborina na tlo (nastavak)</a:t>
            </a:r>
          </a:p>
          <a:p>
            <a:endParaRPr lang="hr-HR" b="1" dirty="0">
              <a:solidFill>
                <a:schemeClr val="accent6">
                  <a:lumMod val="75000"/>
                </a:schemeClr>
              </a:solidFill>
            </a:endParaRPr>
          </a:p>
        </p:txBody>
      </p:sp>
      <p:cxnSp>
        <p:nvCxnSpPr>
          <p:cNvPr id="15" name="Straight Arrow Connector 14"/>
          <p:cNvCxnSpPr/>
          <p:nvPr/>
        </p:nvCxnSpPr>
        <p:spPr>
          <a:xfrm>
            <a:off x="3810000" y="4981575"/>
            <a:ext cx="2952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628900" y="4867275"/>
            <a:ext cx="2971800" cy="609600"/>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Rectangle 8"/>
          <p:cNvSpPr/>
          <p:nvPr/>
        </p:nvSpPr>
        <p:spPr>
          <a:xfrm>
            <a:off x="571500" y="3080088"/>
            <a:ext cx="8105775" cy="2308324"/>
          </a:xfrm>
          <a:prstGeom prst="rect">
            <a:avLst/>
          </a:prstGeom>
        </p:spPr>
        <p:txBody>
          <a:bodyPr wrap="square">
            <a:spAutoFit/>
          </a:bodyPr>
          <a:lstStyle/>
          <a:p>
            <a:r>
              <a:rPr lang="hr-HR" sz="2400" b="1" dirty="0" smtClean="0">
                <a:solidFill>
                  <a:schemeClr val="accent1">
                    <a:lumMod val="75000"/>
                  </a:schemeClr>
                </a:solidFill>
              </a:rPr>
              <a:t>Kalcijev sulfat (CaSO</a:t>
            </a:r>
            <a:r>
              <a:rPr lang="hr-HR" sz="2400" b="1" baseline="-25000" dirty="0" smtClean="0">
                <a:solidFill>
                  <a:schemeClr val="accent1">
                    <a:lumMod val="75000"/>
                  </a:schemeClr>
                </a:solidFill>
              </a:rPr>
              <a:t>4</a:t>
            </a:r>
            <a:r>
              <a:rPr lang="hr-HR" sz="2400" b="1" dirty="0" smtClean="0">
                <a:solidFill>
                  <a:schemeClr val="accent1">
                    <a:lumMod val="75000"/>
                  </a:schemeClr>
                </a:solidFill>
              </a:rPr>
              <a:t>) koji se stvorio u prethodnoj  reakciji topljiv je u vodi što dovodi </a:t>
            </a:r>
            <a:r>
              <a:rPr lang="vi-VN" sz="2400" b="1" dirty="0" smtClean="0">
                <a:solidFill>
                  <a:schemeClr val="accent1">
                    <a:lumMod val="75000"/>
                  </a:schemeClr>
                </a:solidFill>
              </a:rPr>
              <a:t>do otapanja i lomljenja izvornih vapnenačkih stijena. Ugljična kiselina koja također</a:t>
            </a:r>
            <a:r>
              <a:rPr lang="hr-HR" sz="2400" b="1" dirty="0" smtClean="0">
                <a:solidFill>
                  <a:schemeClr val="accent1">
                    <a:lumMod val="75000"/>
                  </a:schemeClr>
                </a:solidFill>
              </a:rPr>
              <a:t> </a:t>
            </a:r>
            <a:r>
              <a:rPr lang="pl-PL" sz="2400" b="1" dirty="0" smtClean="0">
                <a:solidFill>
                  <a:schemeClr val="accent1">
                    <a:lumMod val="75000"/>
                  </a:schemeClr>
                </a:solidFill>
              </a:rPr>
              <a:t>nastaje u gornjoj reakciji disocira na ugljikov dioksid (CO</a:t>
            </a:r>
            <a:r>
              <a:rPr lang="pl-PL" sz="2400" b="1" baseline="-25000" dirty="0" smtClean="0">
                <a:solidFill>
                  <a:schemeClr val="accent1">
                    <a:lumMod val="75000"/>
                  </a:schemeClr>
                </a:solidFill>
              </a:rPr>
              <a:t>2</a:t>
            </a:r>
            <a:r>
              <a:rPr lang="pl-PL" sz="2400" b="1" dirty="0" smtClean="0">
                <a:solidFill>
                  <a:schemeClr val="accent1">
                    <a:lumMod val="75000"/>
                  </a:schemeClr>
                </a:solidFill>
              </a:rPr>
              <a:t>) i vodu (H</a:t>
            </a:r>
            <a:r>
              <a:rPr lang="pl-PL" sz="2400" b="1" baseline="-25000" dirty="0" smtClean="0">
                <a:solidFill>
                  <a:schemeClr val="accent1">
                    <a:lumMod val="75000"/>
                  </a:schemeClr>
                </a:solidFill>
              </a:rPr>
              <a:t>2</a:t>
            </a:r>
            <a:r>
              <a:rPr lang="pl-PL" sz="2400" b="1" dirty="0" smtClean="0">
                <a:solidFill>
                  <a:schemeClr val="accent1">
                    <a:lumMod val="75000"/>
                  </a:schemeClr>
                </a:solidFill>
              </a:rPr>
              <a:t>O):</a:t>
            </a:r>
          </a:p>
          <a:p>
            <a:endParaRPr lang="hr-HR" sz="2400" b="1" dirty="0" smtClean="0">
              <a:solidFill>
                <a:schemeClr val="accent1">
                  <a:lumMod val="75000"/>
                </a:schemeClr>
              </a:solidFill>
            </a:endParaRPr>
          </a:p>
          <a:p>
            <a:r>
              <a:rPr lang="hr-HR" sz="2400" b="1" dirty="0" smtClean="0">
                <a:solidFill>
                  <a:schemeClr val="accent1">
                    <a:lumMod val="75000"/>
                  </a:schemeClr>
                </a:solidFill>
              </a:rPr>
              <a:t>                                 H</a:t>
            </a:r>
            <a:r>
              <a:rPr lang="hr-HR" sz="2400" b="1" baseline="-25000" dirty="0" smtClean="0">
                <a:solidFill>
                  <a:schemeClr val="accent1">
                    <a:lumMod val="75000"/>
                  </a:schemeClr>
                </a:solidFill>
              </a:rPr>
              <a:t>2</a:t>
            </a:r>
            <a:r>
              <a:rPr lang="hr-HR" sz="2400" b="1" dirty="0" smtClean="0">
                <a:solidFill>
                  <a:schemeClr val="accent1">
                    <a:lumMod val="75000"/>
                  </a:schemeClr>
                </a:solidFill>
              </a:rPr>
              <a:t>CO</a:t>
            </a:r>
            <a:r>
              <a:rPr lang="hr-HR" sz="2400" b="1" baseline="-25000" dirty="0" smtClean="0">
                <a:solidFill>
                  <a:schemeClr val="accent1">
                    <a:lumMod val="75000"/>
                  </a:schemeClr>
                </a:solidFill>
              </a:rPr>
              <a:t>3</a:t>
            </a:r>
            <a:r>
              <a:rPr lang="hr-HR" sz="2400" b="1" dirty="0" smtClean="0">
                <a:solidFill>
                  <a:schemeClr val="accent1">
                    <a:lumMod val="75000"/>
                  </a:schemeClr>
                </a:solidFill>
              </a:rPr>
              <a:t>     CO</a:t>
            </a:r>
            <a:r>
              <a:rPr lang="hr-HR" sz="2400" b="1" baseline="-25000" dirty="0" smtClean="0">
                <a:solidFill>
                  <a:schemeClr val="accent1">
                    <a:lumMod val="75000"/>
                  </a:schemeClr>
                </a:solidFill>
              </a:rPr>
              <a:t>2</a:t>
            </a:r>
            <a:r>
              <a:rPr lang="hr-HR" sz="2400" b="1" dirty="0" smtClean="0">
                <a:solidFill>
                  <a:schemeClr val="accent1">
                    <a:lumMod val="75000"/>
                  </a:schemeClr>
                </a:solidFill>
              </a:rPr>
              <a:t> + H</a:t>
            </a:r>
            <a:r>
              <a:rPr lang="hr-HR" sz="2400" b="1" baseline="-25000" dirty="0" smtClean="0">
                <a:solidFill>
                  <a:schemeClr val="accent1">
                    <a:lumMod val="75000"/>
                  </a:schemeClr>
                </a:solidFill>
              </a:rPr>
              <a:t>2</a:t>
            </a:r>
            <a:r>
              <a:rPr lang="hr-HR" sz="2400" b="1" dirty="0" smtClean="0">
                <a:solidFill>
                  <a:schemeClr val="accent1">
                    <a:lumMod val="75000"/>
                  </a:schemeClr>
                </a:solidFill>
              </a:rPr>
              <a:t>O</a:t>
            </a:r>
            <a:endParaRPr lang="hr-HR" sz="2400" b="1" dirty="0">
              <a:solidFill>
                <a:schemeClr val="accent1">
                  <a:lumMod val="75000"/>
                </a:schemeClr>
              </a:solidFill>
            </a:endParaRPr>
          </a:p>
        </p:txBody>
      </p:sp>
      <p:sp>
        <p:nvSpPr>
          <p:cNvPr id="12" name="TextBox 11"/>
          <p:cNvSpPr txBox="1"/>
          <p:nvPr/>
        </p:nvSpPr>
        <p:spPr>
          <a:xfrm>
            <a:off x="581025" y="2276475"/>
            <a:ext cx="4591050" cy="830997"/>
          </a:xfrm>
          <a:prstGeom prst="rect">
            <a:avLst/>
          </a:prstGeom>
          <a:noFill/>
        </p:spPr>
        <p:txBody>
          <a:bodyPr wrap="square" rtlCol="0">
            <a:spAutoFit/>
          </a:bodyPr>
          <a:lstStyle/>
          <a:p>
            <a:r>
              <a:rPr lang="hr-HR" sz="2400" b="1" dirty="0" smtClean="0">
                <a:solidFill>
                  <a:schemeClr val="accent1">
                    <a:lumMod val="75000"/>
                  </a:schemeClr>
                </a:solidFill>
              </a:rPr>
              <a:t>Neutralizacija kiselih oborina</a:t>
            </a:r>
          </a:p>
          <a:p>
            <a:endParaRPr lang="hr-HR" sz="2400" dirty="0"/>
          </a:p>
        </p:txBody>
      </p:sp>
      <p:sp>
        <p:nvSpPr>
          <p:cNvPr id="13" name="TextBox 12"/>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4" name="TextBox 13"/>
          <p:cNvSpPr txBox="1"/>
          <p:nvPr/>
        </p:nvSpPr>
        <p:spPr>
          <a:xfrm>
            <a:off x="561974" y="1838325"/>
            <a:ext cx="5943601" cy="738664"/>
          </a:xfrm>
          <a:prstGeom prst="rect">
            <a:avLst/>
          </a:prstGeom>
          <a:noFill/>
        </p:spPr>
        <p:txBody>
          <a:bodyPr wrap="square" rtlCol="0">
            <a:spAutoFit/>
          </a:bodyPr>
          <a:lstStyle/>
          <a:p>
            <a:r>
              <a:rPr lang="hr-HR" sz="2400" b="1" dirty="0" smtClean="0">
                <a:solidFill>
                  <a:schemeClr val="accent6">
                    <a:lumMod val="75000"/>
                  </a:schemeClr>
                </a:solidFill>
              </a:rPr>
              <a:t>Učinci kiselih oborina na tlo (nastavak)</a:t>
            </a:r>
          </a:p>
          <a:p>
            <a:endParaRPr lang="hr-HR" b="1" dirty="0">
              <a:solidFill>
                <a:schemeClr val="accent6">
                  <a:lumMod val="75000"/>
                </a:schemeClr>
              </a:solidFill>
            </a:endParaRPr>
          </a:p>
        </p:txBody>
      </p:sp>
      <p:cxnSp>
        <p:nvCxnSpPr>
          <p:cNvPr id="15" name="Straight Arrow Connector 14"/>
          <p:cNvCxnSpPr/>
          <p:nvPr/>
        </p:nvCxnSpPr>
        <p:spPr>
          <a:xfrm>
            <a:off x="3686175" y="5114925"/>
            <a:ext cx="2952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Rectangle 8"/>
          <p:cNvSpPr/>
          <p:nvPr/>
        </p:nvSpPr>
        <p:spPr>
          <a:xfrm>
            <a:off x="561975" y="3137744"/>
            <a:ext cx="8096250" cy="2308324"/>
          </a:xfrm>
          <a:prstGeom prst="rect">
            <a:avLst/>
          </a:prstGeom>
        </p:spPr>
        <p:txBody>
          <a:bodyPr wrap="square">
            <a:spAutoFit/>
          </a:bodyPr>
          <a:lstStyle/>
          <a:p>
            <a:r>
              <a:rPr lang="hr-HR" sz="2400" b="1" dirty="0" smtClean="0">
                <a:solidFill>
                  <a:schemeClr val="accent1">
                    <a:lumMod val="75000"/>
                  </a:schemeClr>
                </a:solidFill>
              </a:rPr>
              <a:t>Učinak neutralizacije kiselih oborina ovisi o više faktora:</a:t>
            </a:r>
          </a:p>
          <a:p>
            <a:endParaRPr lang="hr-HR" sz="2400" b="1" dirty="0" smtClean="0">
              <a:solidFill>
                <a:schemeClr val="accent1">
                  <a:lumMod val="75000"/>
                </a:schemeClr>
              </a:solidFill>
            </a:endParaRPr>
          </a:p>
          <a:p>
            <a:r>
              <a:rPr lang="hr-HR" sz="2400" b="1" dirty="0" smtClean="0">
                <a:solidFill>
                  <a:schemeClr val="accent1">
                    <a:lumMod val="75000"/>
                  </a:schemeClr>
                </a:solidFill>
              </a:rPr>
              <a:t>• tipu tla</a:t>
            </a:r>
          </a:p>
          <a:p>
            <a:r>
              <a:rPr lang="hr-HR" sz="2400" b="1" dirty="0" smtClean="0">
                <a:solidFill>
                  <a:schemeClr val="accent1">
                    <a:lumMod val="75000"/>
                  </a:schemeClr>
                </a:solidFill>
              </a:rPr>
              <a:t>• debljini tla</a:t>
            </a:r>
          </a:p>
          <a:p>
            <a:r>
              <a:rPr lang="hr-HR" sz="2400" b="1" dirty="0" smtClean="0">
                <a:solidFill>
                  <a:schemeClr val="accent1">
                    <a:lumMod val="75000"/>
                  </a:schemeClr>
                </a:solidFill>
              </a:rPr>
              <a:t>• vremenskim uvjetima</a:t>
            </a:r>
          </a:p>
          <a:p>
            <a:r>
              <a:rPr lang="hr-HR" sz="2400" b="1" dirty="0" smtClean="0">
                <a:solidFill>
                  <a:schemeClr val="accent1">
                    <a:lumMod val="75000"/>
                  </a:schemeClr>
                </a:solidFill>
              </a:rPr>
              <a:t>• vodenim tokovima</a:t>
            </a:r>
          </a:p>
        </p:txBody>
      </p:sp>
      <p:sp>
        <p:nvSpPr>
          <p:cNvPr id="12" name="TextBox 11"/>
          <p:cNvSpPr txBox="1"/>
          <p:nvPr/>
        </p:nvSpPr>
        <p:spPr>
          <a:xfrm>
            <a:off x="581025" y="2276475"/>
            <a:ext cx="4591050" cy="830997"/>
          </a:xfrm>
          <a:prstGeom prst="rect">
            <a:avLst/>
          </a:prstGeom>
          <a:noFill/>
        </p:spPr>
        <p:txBody>
          <a:bodyPr wrap="square" rtlCol="0">
            <a:spAutoFit/>
          </a:bodyPr>
          <a:lstStyle/>
          <a:p>
            <a:r>
              <a:rPr lang="hr-HR" sz="2400" b="1" dirty="0" smtClean="0">
                <a:solidFill>
                  <a:schemeClr val="accent1">
                    <a:lumMod val="75000"/>
                  </a:schemeClr>
                </a:solidFill>
              </a:rPr>
              <a:t>Neutralizacija kiselih oborina</a:t>
            </a:r>
          </a:p>
          <a:p>
            <a:endParaRPr lang="hr-HR" sz="2400" dirty="0"/>
          </a:p>
        </p:txBody>
      </p:sp>
      <p:sp>
        <p:nvSpPr>
          <p:cNvPr id="13" name="TextBox 12"/>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4" name="TextBox 13"/>
          <p:cNvSpPr txBox="1"/>
          <p:nvPr/>
        </p:nvSpPr>
        <p:spPr>
          <a:xfrm>
            <a:off x="561974" y="1838325"/>
            <a:ext cx="5943601" cy="738664"/>
          </a:xfrm>
          <a:prstGeom prst="rect">
            <a:avLst/>
          </a:prstGeom>
          <a:noFill/>
        </p:spPr>
        <p:txBody>
          <a:bodyPr wrap="square" rtlCol="0">
            <a:spAutoFit/>
          </a:bodyPr>
          <a:lstStyle/>
          <a:p>
            <a:r>
              <a:rPr lang="hr-HR" sz="2400" b="1" dirty="0" smtClean="0">
                <a:solidFill>
                  <a:schemeClr val="accent6">
                    <a:lumMod val="75000"/>
                  </a:schemeClr>
                </a:solidFill>
              </a:rPr>
              <a:t>Učinci kiselih oborina na tlo (nastavak)</a:t>
            </a:r>
          </a:p>
          <a:p>
            <a:endParaRPr lang="hr-HR"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TextBox 8"/>
          <p:cNvSpPr txBox="1"/>
          <p:nvPr/>
        </p:nvSpPr>
        <p:spPr>
          <a:xfrm>
            <a:off x="533400" y="2886075"/>
            <a:ext cx="8382000" cy="3785652"/>
          </a:xfrm>
          <a:prstGeom prst="rect">
            <a:avLst/>
          </a:prstGeom>
          <a:noFill/>
        </p:spPr>
        <p:txBody>
          <a:bodyPr wrap="square" rtlCol="0">
            <a:spAutoFit/>
          </a:bodyPr>
          <a:lstStyle/>
          <a:p>
            <a:r>
              <a:rPr lang="hr-HR" sz="2400" b="1" dirty="0" smtClean="0">
                <a:solidFill>
                  <a:schemeClr val="accent1">
                    <a:lumMod val="75000"/>
                  </a:schemeClr>
                </a:solidFill>
              </a:rPr>
              <a:t>Lagano kisela tla koja su tipična za područja na kojima rastu crnogorične šume </a:t>
            </a:r>
            <a:r>
              <a:rPr lang="vi-VN" sz="2400" b="1" dirty="0" smtClean="0">
                <a:solidFill>
                  <a:schemeClr val="accent1">
                    <a:lumMod val="75000"/>
                  </a:schemeClr>
                </a:solidFill>
              </a:rPr>
              <a:t>posjeduju također mehanizam koji može neutralizirati kisele oborine. Takva tla sadrže</a:t>
            </a:r>
            <a:r>
              <a:rPr lang="hr-HR" sz="2400" b="1" dirty="0" smtClean="0">
                <a:solidFill>
                  <a:schemeClr val="accent1">
                    <a:lumMod val="75000"/>
                  </a:schemeClr>
                </a:solidFill>
              </a:rPr>
              <a:t> sulfatne i nitratne ione koji imobiliziraju vodikove ione iz kiselih oborina. Vrlo duboka tla imaju velik kapacitet zadržavanja sulfatnih i nitratnih iona pa je i imobilizacija vodikovih iona velika. Kisele kiše ne mogu neutralizirati smrznuta vapnenačka tla, kvarcna tla, a neutralizacija je smanjena u situaciji kada je sloj vapnenačkog tla tanak.</a:t>
            </a:r>
          </a:p>
          <a:p>
            <a:endParaRPr lang="hr-HR" sz="2400" b="1" dirty="0">
              <a:solidFill>
                <a:schemeClr val="accent1">
                  <a:lumMod val="75000"/>
                </a:schemeClr>
              </a:solidFill>
            </a:endParaRPr>
          </a:p>
        </p:txBody>
      </p:sp>
      <p:sp>
        <p:nvSpPr>
          <p:cNvPr id="12" name="TextBox 11"/>
          <p:cNvSpPr txBox="1"/>
          <p:nvPr/>
        </p:nvSpPr>
        <p:spPr>
          <a:xfrm>
            <a:off x="581025" y="2276475"/>
            <a:ext cx="4591050" cy="830997"/>
          </a:xfrm>
          <a:prstGeom prst="rect">
            <a:avLst/>
          </a:prstGeom>
          <a:noFill/>
        </p:spPr>
        <p:txBody>
          <a:bodyPr wrap="square" rtlCol="0">
            <a:spAutoFit/>
          </a:bodyPr>
          <a:lstStyle/>
          <a:p>
            <a:r>
              <a:rPr lang="hr-HR" sz="2400" b="1" dirty="0" smtClean="0">
                <a:solidFill>
                  <a:schemeClr val="accent1">
                    <a:lumMod val="75000"/>
                  </a:schemeClr>
                </a:solidFill>
              </a:rPr>
              <a:t>Neutralizacija kiselih oborina</a:t>
            </a:r>
          </a:p>
          <a:p>
            <a:endParaRPr lang="hr-HR" sz="2400" dirty="0"/>
          </a:p>
        </p:txBody>
      </p:sp>
      <p:sp>
        <p:nvSpPr>
          <p:cNvPr id="13" name="TextBox 12"/>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4" name="TextBox 13"/>
          <p:cNvSpPr txBox="1"/>
          <p:nvPr/>
        </p:nvSpPr>
        <p:spPr>
          <a:xfrm>
            <a:off x="561974" y="1838325"/>
            <a:ext cx="5943601" cy="738664"/>
          </a:xfrm>
          <a:prstGeom prst="rect">
            <a:avLst/>
          </a:prstGeom>
          <a:noFill/>
        </p:spPr>
        <p:txBody>
          <a:bodyPr wrap="square" rtlCol="0">
            <a:spAutoFit/>
          </a:bodyPr>
          <a:lstStyle/>
          <a:p>
            <a:r>
              <a:rPr lang="hr-HR" sz="2400" b="1" dirty="0" smtClean="0">
                <a:solidFill>
                  <a:schemeClr val="accent6">
                    <a:lumMod val="75000"/>
                  </a:schemeClr>
                </a:solidFill>
              </a:rPr>
              <a:t>Učinci kiselih oborina na tlo (nastavak)</a:t>
            </a:r>
          </a:p>
          <a:p>
            <a:endParaRPr lang="hr-HR"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1076325" indent="-1076325" algn="l" eaLnBrk="1" hangingPunct="1"/>
            <a:r>
              <a:rPr lang="hr-HR" sz="2800" b="1" dirty="0" smtClean="0">
                <a:solidFill>
                  <a:schemeClr val="tx2"/>
                </a:solidFill>
                <a:effectLst>
                  <a:glow>
                    <a:srgbClr val="7F7F7F">
                      <a:alpha val="35000"/>
                    </a:srgbClr>
                  </a:glow>
                </a:effectLst>
              </a:rPr>
              <a:t>    1.10 GLOBALNI PROBLEMI NASTALI ONEČIŠĆENJEM ZRAKA</a:t>
            </a:r>
          </a:p>
        </p:txBody>
      </p:sp>
      <p:sp>
        <p:nvSpPr>
          <p:cNvPr id="9" name="Rectangle 8"/>
          <p:cNvSpPr/>
          <p:nvPr/>
        </p:nvSpPr>
        <p:spPr>
          <a:xfrm>
            <a:off x="171450" y="2969895"/>
            <a:ext cx="8839200" cy="3046988"/>
          </a:xfrm>
          <a:prstGeom prst="rect">
            <a:avLst/>
          </a:prstGeom>
        </p:spPr>
        <p:txBody>
          <a:bodyPr wrap="square">
            <a:spAutoFit/>
          </a:bodyPr>
          <a:lstStyle/>
          <a:p>
            <a:r>
              <a:rPr lang="vi-VN" sz="2400" b="1" dirty="0" smtClean="0">
                <a:solidFill>
                  <a:schemeClr val="accent1">
                    <a:lumMod val="75000"/>
                  </a:schemeClr>
                </a:solidFill>
              </a:rPr>
              <a:t>U nezakiseljenim uvjetima glineno tlo koje je građeno od negativno nabijenih listića</a:t>
            </a:r>
            <a:r>
              <a:rPr lang="hr-HR" sz="2400" b="1" dirty="0" smtClean="0">
                <a:solidFill>
                  <a:schemeClr val="accent1">
                    <a:lumMod val="75000"/>
                  </a:schemeClr>
                </a:solidFill>
              </a:rPr>
              <a:t> gline svojim (-) nabojem privlači pozitivno nabijene ione kalcija (Ca</a:t>
            </a:r>
            <a:r>
              <a:rPr lang="hr-HR" sz="2400" b="1" baseline="30000" dirty="0" smtClean="0">
                <a:solidFill>
                  <a:schemeClr val="accent1">
                    <a:lumMod val="75000"/>
                  </a:schemeClr>
                </a:solidFill>
              </a:rPr>
              <a:t>2+</a:t>
            </a:r>
            <a:r>
              <a:rPr lang="hr-HR" sz="2400" b="1" dirty="0" smtClean="0">
                <a:solidFill>
                  <a:schemeClr val="accent1">
                    <a:lumMod val="75000"/>
                  </a:schemeClr>
                </a:solidFill>
              </a:rPr>
              <a:t>), kalija (K</a:t>
            </a:r>
            <a:r>
              <a:rPr lang="hr-HR" sz="2400" b="1" baseline="30000" dirty="0" smtClean="0">
                <a:solidFill>
                  <a:schemeClr val="accent1">
                    <a:lumMod val="75000"/>
                  </a:schemeClr>
                </a:solidFill>
              </a:rPr>
              <a:t>+</a:t>
            </a:r>
            <a:r>
              <a:rPr lang="hr-HR" sz="2400" b="1" dirty="0" smtClean="0">
                <a:solidFill>
                  <a:schemeClr val="accent1">
                    <a:lumMod val="75000"/>
                  </a:schemeClr>
                </a:solidFill>
              </a:rPr>
              <a:t>), </a:t>
            </a:r>
            <a:r>
              <a:rPr lang="vi-VN" sz="2400" b="1" dirty="0" smtClean="0">
                <a:solidFill>
                  <a:schemeClr val="accent1">
                    <a:lumMod val="75000"/>
                  </a:schemeClr>
                </a:solidFill>
              </a:rPr>
              <a:t>magnezija (Mg</a:t>
            </a:r>
            <a:r>
              <a:rPr lang="vi-VN" sz="2400" b="1" baseline="30000" dirty="0" smtClean="0">
                <a:solidFill>
                  <a:schemeClr val="accent1">
                    <a:lumMod val="75000"/>
                  </a:schemeClr>
                </a:solidFill>
              </a:rPr>
              <a:t>2+</a:t>
            </a:r>
            <a:r>
              <a:rPr lang="vi-VN" sz="2400" b="1" dirty="0" smtClean="0">
                <a:solidFill>
                  <a:schemeClr val="accent1">
                    <a:lumMod val="75000"/>
                  </a:schemeClr>
                </a:solidFill>
              </a:rPr>
              <a:t>) i ostalih metala. Te privlačne sile među njima dovoljno su jake da</a:t>
            </a:r>
            <a:r>
              <a:rPr lang="hr-HR" sz="2400" b="1" dirty="0" smtClean="0">
                <a:solidFill>
                  <a:schemeClr val="accent1">
                    <a:lumMod val="75000"/>
                  </a:schemeClr>
                </a:solidFill>
              </a:rPr>
              <a:t> metalne ione zadržavaju u tlu usprkos prolasku vode kroz tlo. Ako na tlo padne zakiseljena kiša, vodikovi (H</a:t>
            </a:r>
            <a:r>
              <a:rPr lang="hr-HR" sz="2400" b="1" baseline="30000" dirty="0" smtClean="0">
                <a:solidFill>
                  <a:schemeClr val="accent1">
                    <a:lumMod val="75000"/>
                  </a:schemeClr>
                </a:solidFill>
              </a:rPr>
              <a:t>+</a:t>
            </a:r>
            <a:r>
              <a:rPr lang="hr-HR" sz="2400" b="1" dirty="0" smtClean="0">
                <a:solidFill>
                  <a:schemeClr val="accent1">
                    <a:lumMod val="75000"/>
                  </a:schemeClr>
                </a:solidFill>
              </a:rPr>
              <a:t>) ioni zauzmu mjesta ionima metala koji se otpuste i isperu u duboke slojeve tla do kojih korijenje biljaka ne dopire. </a:t>
            </a:r>
            <a:endParaRPr lang="hr-HR" sz="2400" b="1" dirty="0">
              <a:solidFill>
                <a:schemeClr val="accent1">
                  <a:lumMod val="75000"/>
                </a:schemeClr>
              </a:solidFill>
            </a:endParaRPr>
          </a:p>
        </p:txBody>
      </p:sp>
      <p:sp>
        <p:nvSpPr>
          <p:cNvPr id="12" name="TextBox 11"/>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3" name="TextBox 12"/>
          <p:cNvSpPr txBox="1"/>
          <p:nvPr/>
        </p:nvSpPr>
        <p:spPr>
          <a:xfrm>
            <a:off x="561974" y="1838325"/>
            <a:ext cx="5943601" cy="738664"/>
          </a:xfrm>
          <a:prstGeom prst="rect">
            <a:avLst/>
          </a:prstGeom>
          <a:noFill/>
        </p:spPr>
        <p:txBody>
          <a:bodyPr wrap="square" rtlCol="0">
            <a:spAutoFit/>
          </a:bodyPr>
          <a:lstStyle/>
          <a:p>
            <a:r>
              <a:rPr lang="hr-HR" sz="2400" b="1" dirty="0" smtClean="0">
                <a:solidFill>
                  <a:schemeClr val="accent6">
                    <a:lumMod val="75000"/>
                  </a:schemeClr>
                </a:solidFill>
              </a:rPr>
              <a:t>Učinci kiselih oborina na tlo (nastavak)</a:t>
            </a:r>
          </a:p>
          <a:p>
            <a:endParaRPr lang="hr-HR" b="1" dirty="0">
              <a:solidFill>
                <a:schemeClr val="accent6">
                  <a:lumMod val="75000"/>
                </a:schemeClr>
              </a:solidFill>
            </a:endParaRPr>
          </a:p>
        </p:txBody>
      </p:sp>
      <p:sp>
        <p:nvSpPr>
          <p:cNvPr id="14" name="TextBox 13"/>
          <p:cNvSpPr txBox="1"/>
          <p:nvPr/>
        </p:nvSpPr>
        <p:spPr>
          <a:xfrm>
            <a:off x="581025" y="2295525"/>
            <a:ext cx="7753350" cy="461665"/>
          </a:xfrm>
          <a:prstGeom prst="rect">
            <a:avLst/>
          </a:prstGeom>
          <a:noFill/>
        </p:spPr>
        <p:txBody>
          <a:bodyPr wrap="square" rtlCol="0">
            <a:spAutoFit/>
          </a:bodyPr>
          <a:lstStyle/>
          <a:p>
            <a:r>
              <a:rPr lang="hr-HR" sz="2400" b="1" dirty="0" smtClean="0">
                <a:solidFill>
                  <a:schemeClr val="accent1">
                    <a:lumMod val="75000"/>
                  </a:schemeClr>
                </a:solidFill>
              </a:rPr>
              <a:t>Kationska izmjena i ispiranje nutrijenata</a:t>
            </a:r>
            <a:endParaRPr lang="hr-HR" sz="2400"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2" name="Rectangle 11"/>
          <p:cNvSpPr/>
          <p:nvPr/>
        </p:nvSpPr>
        <p:spPr>
          <a:xfrm>
            <a:off x="619125" y="3236863"/>
            <a:ext cx="8210550" cy="2308324"/>
          </a:xfrm>
          <a:prstGeom prst="rect">
            <a:avLst/>
          </a:prstGeom>
        </p:spPr>
        <p:txBody>
          <a:bodyPr wrap="square">
            <a:spAutoFit/>
          </a:bodyPr>
          <a:lstStyle/>
          <a:p>
            <a:r>
              <a:rPr lang="hr-HR" sz="2400" b="1" dirty="0" smtClean="0">
                <a:solidFill>
                  <a:schemeClr val="accent1">
                    <a:lumMod val="75000"/>
                  </a:schemeClr>
                </a:solidFill>
              </a:rPr>
              <a:t>Budući da su ioni metala nutrijenti biljkama (kalcijev ion transportira u biljnim stanicama šećere, vodu i druge nutrijente od korijena prema listovima; magnezijev ion važan je u procesima fotosinteze, </a:t>
            </a:r>
            <a:r>
              <a:rPr lang="vi-VN" sz="2400" b="1" dirty="0" smtClean="0">
                <a:solidFill>
                  <a:schemeClr val="accent1">
                    <a:lumMod val="75000"/>
                  </a:schemeClr>
                </a:solidFill>
              </a:rPr>
              <a:t>a također je i nosač za fosfor koji je sastavni dio DNA molekule), u zakiseljenim</a:t>
            </a:r>
            <a:r>
              <a:rPr lang="hr-HR" sz="2400" b="1" dirty="0" smtClean="0">
                <a:solidFill>
                  <a:schemeClr val="accent1">
                    <a:lumMod val="75000"/>
                  </a:schemeClr>
                </a:solidFill>
              </a:rPr>
              <a:t> uvjetima biljke ne dobivaju dovoljno nutrijenata i suše se.</a:t>
            </a:r>
            <a:endParaRPr lang="hr-HR" sz="2400" dirty="0"/>
          </a:p>
        </p:txBody>
      </p:sp>
      <p:sp>
        <p:nvSpPr>
          <p:cNvPr id="13" name="Title 1"/>
          <p:cNvSpPr txBox="1">
            <a:spLocks/>
          </p:cNvSpPr>
          <p:nvPr/>
        </p:nvSpPr>
        <p:spPr bwMode="auto">
          <a:xfrm>
            <a:off x="457200" y="493713"/>
            <a:ext cx="8686800" cy="801687"/>
          </a:xfrm>
          <a:prstGeom prst="rect">
            <a:avLst/>
          </a:prstGeo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1">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p>
            <a:pPr marL="1076325" marR="0" lvl="0" indent="-1076325" algn="l" defTabSz="914400" rtl="0" eaLnBrk="1" fontAlgn="base" latinLnBrk="0" hangingPunct="1">
              <a:lnSpc>
                <a:spcPct val="100000"/>
              </a:lnSpc>
              <a:spcBef>
                <a:spcPct val="0"/>
              </a:spcBef>
              <a:spcAft>
                <a:spcPct val="0"/>
              </a:spcAft>
              <a:buClrTx/>
              <a:buSzTx/>
              <a:buFontTx/>
              <a:buNone/>
              <a:tabLst/>
              <a:defRPr/>
            </a:pPr>
            <a:r>
              <a:rPr kumimoji="0" lang="hr-HR" sz="2800" b="1" i="0" u="none" strike="noStrike" kern="1200" cap="none" spc="0" normalizeH="0" baseline="0" noProof="0" dirty="0" smtClean="0">
                <a:ln>
                  <a:noFill/>
                </a:ln>
                <a:solidFill>
                  <a:schemeClr val="tx2"/>
                </a:solidFill>
                <a:effectLst>
                  <a:glow>
                    <a:srgbClr val="7F7F7F">
                      <a:alpha val="35000"/>
                    </a:srgbClr>
                  </a:glow>
                </a:effectLst>
                <a:uLnTx/>
                <a:uFillTx/>
                <a:latin typeface="+mj-lt"/>
                <a:ea typeface="+mj-ea"/>
                <a:cs typeface="+mj-cs"/>
              </a:rPr>
              <a:t>    1.10 GLOBALNI PROBLEMI NASTALI ONEČIŠĆENJEM ZRAKA</a:t>
            </a:r>
          </a:p>
        </p:txBody>
      </p:sp>
      <p:sp>
        <p:nvSpPr>
          <p:cNvPr id="14" name="TextBox 13"/>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5" name="TextBox 14"/>
          <p:cNvSpPr txBox="1"/>
          <p:nvPr/>
        </p:nvSpPr>
        <p:spPr>
          <a:xfrm>
            <a:off x="561974" y="1838325"/>
            <a:ext cx="5943601" cy="738664"/>
          </a:xfrm>
          <a:prstGeom prst="rect">
            <a:avLst/>
          </a:prstGeom>
          <a:noFill/>
        </p:spPr>
        <p:txBody>
          <a:bodyPr wrap="square" rtlCol="0">
            <a:spAutoFit/>
          </a:bodyPr>
          <a:lstStyle/>
          <a:p>
            <a:r>
              <a:rPr lang="hr-HR" sz="2400" b="1" dirty="0" smtClean="0">
                <a:solidFill>
                  <a:schemeClr val="accent6">
                    <a:lumMod val="75000"/>
                  </a:schemeClr>
                </a:solidFill>
              </a:rPr>
              <a:t>Učinci kiselih oborina na tlo (nastavak)</a:t>
            </a:r>
          </a:p>
          <a:p>
            <a:endParaRPr lang="hr-HR" b="1" dirty="0">
              <a:solidFill>
                <a:schemeClr val="accent6">
                  <a:lumMod val="75000"/>
                </a:schemeClr>
              </a:solidFill>
            </a:endParaRPr>
          </a:p>
        </p:txBody>
      </p:sp>
      <p:sp>
        <p:nvSpPr>
          <p:cNvPr id="16" name="TextBox 15"/>
          <p:cNvSpPr txBox="1"/>
          <p:nvPr/>
        </p:nvSpPr>
        <p:spPr>
          <a:xfrm>
            <a:off x="581025" y="2295525"/>
            <a:ext cx="7753350" cy="461665"/>
          </a:xfrm>
          <a:prstGeom prst="rect">
            <a:avLst/>
          </a:prstGeom>
          <a:noFill/>
        </p:spPr>
        <p:txBody>
          <a:bodyPr wrap="square" rtlCol="0">
            <a:spAutoFit/>
          </a:bodyPr>
          <a:lstStyle/>
          <a:p>
            <a:r>
              <a:rPr lang="hr-HR" sz="2400" b="1" dirty="0" smtClean="0">
                <a:solidFill>
                  <a:schemeClr val="accent1">
                    <a:lumMod val="75000"/>
                  </a:schemeClr>
                </a:solidFill>
              </a:rPr>
              <a:t>Kationska izmjena i ispiranje nutrijenata</a:t>
            </a:r>
            <a:endParaRPr lang="hr-HR" sz="2400"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0" y="3038474"/>
            <a:ext cx="4819242" cy="3152775"/>
          </a:xfrm>
          <a:prstGeom prst="rect">
            <a:avLst/>
          </a:prstGeom>
          <a:noFill/>
          <a:ln w="9525">
            <a:noFill/>
            <a:miter lim="800000"/>
            <a:headEnd/>
            <a:tailEnd/>
          </a:ln>
        </p:spPr>
      </p:pic>
      <p:sp>
        <p:nvSpPr>
          <p:cNvPr id="10" name="Title 1"/>
          <p:cNvSpPr txBox="1">
            <a:spLocks/>
          </p:cNvSpPr>
          <p:nvPr/>
        </p:nvSpPr>
        <p:spPr bwMode="auto">
          <a:xfrm>
            <a:off x="457200" y="493713"/>
            <a:ext cx="8686800" cy="801687"/>
          </a:xfrm>
          <a:prstGeom prst="rect">
            <a:avLst/>
          </a:prstGeo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1">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p>
            <a:pPr marL="1076325" marR="0" lvl="0" indent="-1076325" algn="l" defTabSz="914400" rtl="0" eaLnBrk="1" fontAlgn="base" latinLnBrk="0" hangingPunct="1">
              <a:lnSpc>
                <a:spcPct val="100000"/>
              </a:lnSpc>
              <a:spcBef>
                <a:spcPct val="0"/>
              </a:spcBef>
              <a:spcAft>
                <a:spcPct val="0"/>
              </a:spcAft>
              <a:buClrTx/>
              <a:buSzTx/>
              <a:buFontTx/>
              <a:buNone/>
              <a:tabLst/>
              <a:defRPr/>
            </a:pPr>
            <a:r>
              <a:rPr kumimoji="0" lang="hr-HR" sz="2800" b="1" i="0" u="none" strike="noStrike" kern="1200" cap="none" spc="0" normalizeH="0" baseline="0" noProof="0" dirty="0" smtClean="0">
                <a:ln>
                  <a:noFill/>
                </a:ln>
                <a:solidFill>
                  <a:schemeClr val="tx2"/>
                </a:solidFill>
                <a:effectLst>
                  <a:glow>
                    <a:srgbClr val="7F7F7F">
                      <a:alpha val="35000"/>
                    </a:srgbClr>
                  </a:glow>
                </a:effectLst>
                <a:uLnTx/>
                <a:uFillTx/>
                <a:latin typeface="+mj-lt"/>
                <a:ea typeface="+mj-ea"/>
                <a:cs typeface="+mj-cs"/>
              </a:rPr>
              <a:t>    1.10 GLOBALNI PROBLEMI NASTALI ONEČIŠĆENJEM ZRAKA</a:t>
            </a:r>
          </a:p>
        </p:txBody>
      </p:sp>
      <p:sp>
        <p:nvSpPr>
          <p:cNvPr id="12" name="TextBox 11"/>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3" name="TextBox 12"/>
          <p:cNvSpPr txBox="1"/>
          <p:nvPr/>
        </p:nvSpPr>
        <p:spPr>
          <a:xfrm>
            <a:off x="561974" y="1838325"/>
            <a:ext cx="5943601" cy="738664"/>
          </a:xfrm>
          <a:prstGeom prst="rect">
            <a:avLst/>
          </a:prstGeom>
          <a:noFill/>
        </p:spPr>
        <p:txBody>
          <a:bodyPr wrap="square" rtlCol="0">
            <a:spAutoFit/>
          </a:bodyPr>
          <a:lstStyle/>
          <a:p>
            <a:r>
              <a:rPr lang="hr-HR" sz="2400" b="1" dirty="0" smtClean="0">
                <a:solidFill>
                  <a:schemeClr val="accent6">
                    <a:lumMod val="75000"/>
                  </a:schemeClr>
                </a:solidFill>
              </a:rPr>
              <a:t>Učinci kiselih oborina na tlo (nastavak)</a:t>
            </a:r>
          </a:p>
          <a:p>
            <a:endParaRPr lang="hr-HR" b="1" dirty="0">
              <a:solidFill>
                <a:schemeClr val="accent6">
                  <a:lumMod val="75000"/>
                </a:schemeClr>
              </a:solidFill>
            </a:endParaRPr>
          </a:p>
        </p:txBody>
      </p:sp>
      <p:sp>
        <p:nvSpPr>
          <p:cNvPr id="14" name="TextBox 13"/>
          <p:cNvSpPr txBox="1"/>
          <p:nvPr/>
        </p:nvSpPr>
        <p:spPr>
          <a:xfrm>
            <a:off x="581025" y="2295525"/>
            <a:ext cx="7753350" cy="461665"/>
          </a:xfrm>
          <a:prstGeom prst="rect">
            <a:avLst/>
          </a:prstGeom>
          <a:noFill/>
        </p:spPr>
        <p:txBody>
          <a:bodyPr wrap="square" rtlCol="0">
            <a:spAutoFit/>
          </a:bodyPr>
          <a:lstStyle/>
          <a:p>
            <a:r>
              <a:rPr lang="hr-HR" sz="2400" b="1" dirty="0" smtClean="0">
                <a:solidFill>
                  <a:schemeClr val="accent1">
                    <a:lumMod val="75000"/>
                  </a:schemeClr>
                </a:solidFill>
              </a:rPr>
              <a:t>Kationska izmjena i ispiranje nutrijenata</a:t>
            </a:r>
            <a:endParaRPr lang="hr-HR" sz="2400" dirty="0">
              <a:solidFill>
                <a:schemeClr val="accent1">
                  <a:lumMod val="75000"/>
                </a:schemeClr>
              </a:solidFill>
            </a:endParaRPr>
          </a:p>
        </p:txBody>
      </p:sp>
      <p:sp>
        <p:nvSpPr>
          <p:cNvPr id="15" name="TextBox 14"/>
          <p:cNvSpPr txBox="1"/>
          <p:nvPr/>
        </p:nvSpPr>
        <p:spPr>
          <a:xfrm>
            <a:off x="4781550" y="3009900"/>
            <a:ext cx="4171950" cy="3046988"/>
          </a:xfrm>
          <a:prstGeom prst="rect">
            <a:avLst/>
          </a:prstGeom>
          <a:noFill/>
        </p:spPr>
        <p:txBody>
          <a:bodyPr wrap="square" rtlCol="0">
            <a:spAutoFit/>
          </a:bodyPr>
          <a:lstStyle/>
          <a:p>
            <a:r>
              <a:rPr lang="hr-HR" sz="2400" b="1" dirty="0" smtClean="0">
                <a:solidFill>
                  <a:schemeClr val="accent1">
                    <a:lumMod val="75000"/>
                  </a:schemeClr>
                </a:solidFill>
              </a:rPr>
              <a:t>Kationska izmjena</a:t>
            </a:r>
          </a:p>
          <a:p>
            <a:r>
              <a:rPr lang="hr-HR" sz="2400" b="1" dirty="0" smtClean="0">
                <a:solidFill>
                  <a:schemeClr val="accent6">
                    <a:lumMod val="75000"/>
                  </a:schemeClr>
                </a:solidFill>
              </a:rPr>
              <a:t>a) nezakiseljeni uvjeti – glineno tlo s nutrijentima (ioni metala);</a:t>
            </a:r>
          </a:p>
          <a:p>
            <a:endParaRPr lang="hr-HR" sz="2400" b="1" dirty="0" smtClean="0">
              <a:solidFill>
                <a:schemeClr val="accent6">
                  <a:lumMod val="75000"/>
                </a:schemeClr>
              </a:solidFill>
            </a:endParaRPr>
          </a:p>
          <a:p>
            <a:r>
              <a:rPr lang="hr-HR" sz="2400" b="1" dirty="0" smtClean="0">
                <a:solidFill>
                  <a:schemeClr val="accent6">
                    <a:lumMod val="75000"/>
                  </a:schemeClr>
                </a:solidFill>
              </a:rPr>
              <a:t> b) zakiseljeni uvjeti – mjesto iona metala zauzeli su vodikovi ioni iz kiselina, a nutrijenti se ispiru u dublje slojeve.</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1.8 VREMENSKA I PROSTORNA RASPODJELA ONEČIŠĆUJUĆIH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pic>
        <p:nvPicPr>
          <p:cNvPr id="9" name="Picture 2"/>
          <p:cNvPicPr>
            <a:picLocks noChangeAspect="1" noChangeArrowheads="1"/>
          </p:cNvPicPr>
          <p:nvPr/>
        </p:nvPicPr>
        <p:blipFill>
          <a:blip r:embed="rId4" cstate="print"/>
          <a:srcRect/>
          <a:stretch>
            <a:fillRect/>
          </a:stretch>
        </p:blipFill>
        <p:spPr bwMode="auto">
          <a:xfrm>
            <a:off x="467544" y="2348880"/>
            <a:ext cx="8341138" cy="2835655"/>
          </a:xfrm>
          <a:prstGeom prst="rect">
            <a:avLst/>
          </a:prstGeom>
          <a:noFill/>
          <a:ln w="9525">
            <a:noFill/>
            <a:miter lim="800000"/>
            <a:headEnd/>
            <a:tailEnd/>
          </a:ln>
        </p:spPr>
      </p:pic>
      <p:sp>
        <p:nvSpPr>
          <p:cNvPr id="10" name="TextBox 9"/>
          <p:cNvSpPr txBox="1"/>
          <p:nvPr/>
        </p:nvSpPr>
        <p:spPr>
          <a:xfrm>
            <a:off x="395536" y="1772816"/>
            <a:ext cx="8352928" cy="461665"/>
          </a:xfrm>
          <a:prstGeom prst="rect">
            <a:avLst/>
          </a:prstGeom>
          <a:noFill/>
        </p:spPr>
        <p:txBody>
          <a:bodyPr wrap="square" rtlCol="0">
            <a:spAutoFit/>
          </a:bodyPr>
          <a:lstStyle/>
          <a:p>
            <a:pPr algn="ctr"/>
            <a:r>
              <a:rPr lang="hr-HR" sz="2400" b="1" dirty="0">
                <a:solidFill>
                  <a:schemeClr val="accent1">
                    <a:lumMod val="75000"/>
                  </a:schemeClr>
                </a:solidFill>
              </a:rPr>
              <a:t>Emisijski izvori za onečišćujuće tvari u Europi. </a:t>
            </a:r>
          </a:p>
        </p:txBody>
      </p:sp>
      <p:sp>
        <p:nvSpPr>
          <p:cNvPr id="12" name="TextBox 11"/>
          <p:cNvSpPr txBox="1"/>
          <p:nvPr/>
        </p:nvSpPr>
        <p:spPr>
          <a:xfrm>
            <a:off x="4427984" y="5229200"/>
            <a:ext cx="4429000" cy="646331"/>
          </a:xfrm>
          <a:prstGeom prst="rect">
            <a:avLst/>
          </a:prstGeom>
          <a:noFill/>
        </p:spPr>
        <p:txBody>
          <a:bodyPr wrap="square" rtlCol="0">
            <a:spAutoFit/>
          </a:bodyPr>
          <a:lstStyle/>
          <a:p>
            <a:pPr algn="r"/>
            <a:r>
              <a:rPr lang="hr-HR" dirty="0">
                <a:solidFill>
                  <a:schemeClr val="accent1">
                    <a:lumMod val="75000"/>
                  </a:schemeClr>
                </a:solidFill>
              </a:rPr>
              <a:t>Izvor: European Environment Agency</a:t>
            </a:r>
          </a:p>
          <a:p>
            <a:pPr algn="r"/>
            <a:endParaRPr lang="hr-HR"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657350" y="5295900"/>
            <a:ext cx="4972050" cy="676275"/>
          </a:xfrm>
          <a:prstGeom prst="rect">
            <a:avLst/>
          </a:prstGeom>
          <a:solidFill>
            <a:schemeClr val="accent6">
              <a:lumMod val="40000"/>
              <a:lumOff val="60000"/>
            </a:schemeClr>
          </a:solidFill>
          <a:ln>
            <a:solidFill>
              <a:schemeClr val="accent6">
                <a:lumMod val="40000"/>
                <a:lumOff val="60000"/>
              </a:schemeClr>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itle 1"/>
          <p:cNvSpPr txBox="1">
            <a:spLocks/>
          </p:cNvSpPr>
          <p:nvPr/>
        </p:nvSpPr>
        <p:spPr bwMode="auto">
          <a:xfrm>
            <a:off x="457200" y="493713"/>
            <a:ext cx="8686800" cy="801687"/>
          </a:xfrm>
          <a:prstGeom prst="rect">
            <a:avLst/>
          </a:prstGeo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1">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p>
            <a:pPr marL="1076325" marR="0" lvl="0" indent="-1076325" algn="l" defTabSz="914400" rtl="0" eaLnBrk="1" fontAlgn="base" latinLnBrk="0" hangingPunct="1">
              <a:lnSpc>
                <a:spcPct val="100000"/>
              </a:lnSpc>
              <a:spcBef>
                <a:spcPct val="0"/>
              </a:spcBef>
              <a:spcAft>
                <a:spcPct val="0"/>
              </a:spcAft>
              <a:buClrTx/>
              <a:buSzTx/>
              <a:buFontTx/>
              <a:buNone/>
              <a:tabLst/>
              <a:defRPr/>
            </a:pPr>
            <a:r>
              <a:rPr kumimoji="0" lang="hr-HR" sz="2800" b="1" i="0" u="none" strike="noStrike" kern="1200" cap="none" spc="0" normalizeH="0" baseline="0" noProof="0" dirty="0" smtClean="0">
                <a:ln>
                  <a:noFill/>
                </a:ln>
                <a:solidFill>
                  <a:schemeClr val="tx2"/>
                </a:solidFill>
                <a:effectLst>
                  <a:glow>
                    <a:srgbClr val="7F7F7F">
                      <a:alpha val="35000"/>
                    </a:srgbClr>
                  </a:glow>
                </a:effectLst>
                <a:uLnTx/>
                <a:uFillTx/>
                <a:latin typeface="+mj-lt"/>
                <a:ea typeface="+mj-ea"/>
                <a:cs typeface="+mj-cs"/>
              </a:rPr>
              <a:t>    1.10 GLOBALNI PROBLEMI NASTALI ONEČIŠĆENJEM ZRAKA</a:t>
            </a:r>
          </a:p>
        </p:txBody>
      </p:sp>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561974" y="1838325"/>
            <a:ext cx="5943601" cy="738664"/>
          </a:xfrm>
          <a:prstGeom prst="rect">
            <a:avLst/>
          </a:prstGeom>
          <a:noFill/>
        </p:spPr>
        <p:txBody>
          <a:bodyPr wrap="square" rtlCol="0">
            <a:spAutoFit/>
          </a:bodyPr>
          <a:lstStyle/>
          <a:p>
            <a:r>
              <a:rPr lang="hr-HR" sz="2400" b="1" dirty="0" smtClean="0">
                <a:solidFill>
                  <a:schemeClr val="accent6">
                    <a:lumMod val="75000"/>
                  </a:schemeClr>
                </a:solidFill>
              </a:rPr>
              <a:t>Učinci kiselih oborina na tlo (nastavak)</a:t>
            </a:r>
          </a:p>
          <a:p>
            <a:endParaRPr lang="hr-HR" b="1" dirty="0">
              <a:solidFill>
                <a:schemeClr val="accent6">
                  <a:lumMod val="75000"/>
                </a:schemeClr>
              </a:solidFill>
            </a:endParaRPr>
          </a:p>
        </p:txBody>
      </p:sp>
      <p:sp>
        <p:nvSpPr>
          <p:cNvPr id="13" name="TextBox 12"/>
          <p:cNvSpPr txBox="1"/>
          <p:nvPr/>
        </p:nvSpPr>
        <p:spPr>
          <a:xfrm>
            <a:off x="581025" y="2295525"/>
            <a:ext cx="7753350" cy="461665"/>
          </a:xfrm>
          <a:prstGeom prst="rect">
            <a:avLst/>
          </a:prstGeom>
          <a:noFill/>
        </p:spPr>
        <p:txBody>
          <a:bodyPr wrap="square" rtlCol="0">
            <a:spAutoFit/>
          </a:bodyPr>
          <a:lstStyle/>
          <a:p>
            <a:r>
              <a:rPr lang="hr-HR" sz="2400" b="1" dirty="0" smtClean="0">
                <a:solidFill>
                  <a:schemeClr val="accent1">
                    <a:lumMod val="75000"/>
                  </a:schemeClr>
                </a:solidFill>
              </a:rPr>
              <a:t>Mobilizacija aluminija</a:t>
            </a:r>
            <a:endParaRPr lang="hr-HR" sz="2400" b="1" dirty="0">
              <a:solidFill>
                <a:schemeClr val="accent1">
                  <a:lumMod val="75000"/>
                </a:schemeClr>
              </a:solidFill>
            </a:endParaRPr>
          </a:p>
        </p:txBody>
      </p:sp>
      <p:sp>
        <p:nvSpPr>
          <p:cNvPr id="14" name="TextBox 13"/>
          <p:cNvSpPr txBox="1"/>
          <p:nvPr/>
        </p:nvSpPr>
        <p:spPr>
          <a:xfrm>
            <a:off x="257175" y="2838450"/>
            <a:ext cx="8620125" cy="3046988"/>
          </a:xfrm>
          <a:prstGeom prst="rect">
            <a:avLst/>
          </a:prstGeom>
          <a:noFill/>
        </p:spPr>
        <p:txBody>
          <a:bodyPr wrap="square" rtlCol="0">
            <a:spAutoFit/>
          </a:bodyPr>
          <a:lstStyle/>
          <a:p>
            <a:r>
              <a:rPr lang="hr-HR" sz="2400" b="1" dirty="0" smtClean="0">
                <a:solidFill>
                  <a:schemeClr val="accent1">
                    <a:lumMod val="75000"/>
                  </a:schemeClr>
                </a:solidFill>
              </a:rPr>
              <a:t>Zakiseljavanjem tla dolazi do još jednog procesa u tlu koji se naziva mobilizacija aluminija i ima negativne posljedice po vegetaciju. U nezakiseljenim uvjetima aluminijevi su ioni u tlu prisutni u netopljivom i netoksičnom obliku aluminijeva hidroksida Al(OH)</a:t>
            </a:r>
            <a:r>
              <a:rPr lang="hr-HR" sz="2400" b="1" baseline="-25000" dirty="0" smtClean="0">
                <a:solidFill>
                  <a:schemeClr val="accent1">
                    <a:lumMod val="75000"/>
                  </a:schemeClr>
                </a:solidFill>
              </a:rPr>
              <a:t>3</a:t>
            </a:r>
            <a:r>
              <a:rPr lang="hr-HR" sz="2400" b="1" dirty="0" smtClean="0">
                <a:solidFill>
                  <a:schemeClr val="accent1">
                    <a:lumMod val="75000"/>
                  </a:schemeClr>
                </a:solidFill>
              </a:rPr>
              <a:t>. U trenutku kada se tlo zakiseli i pH padne ispod 5, aluminijevi ioni postanu topljivi u vodi i kao takvi toksični za biljke:</a:t>
            </a:r>
          </a:p>
          <a:p>
            <a:endParaRPr lang="hr-HR" sz="2400" b="1" dirty="0" smtClean="0">
              <a:solidFill>
                <a:schemeClr val="accent1">
                  <a:lumMod val="75000"/>
                </a:schemeClr>
              </a:solidFill>
            </a:endParaRPr>
          </a:p>
          <a:p>
            <a:r>
              <a:rPr lang="hr-HR" sz="2400" b="1" dirty="0" smtClean="0">
                <a:solidFill>
                  <a:schemeClr val="accent1">
                    <a:lumMod val="75000"/>
                  </a:schemeClr>
                </a:solidFill>
              </a:rPr>
              <a:t>                      Al(OH)</a:t>
            </a:r>
            <a:r>
              <a:rPr lang="hr-HR" sz="2400" b="1" baseline="-25000" dirty="0" smtClean="0">
                <a:solidFill>
                  <a:schemeClr val="accent1">
                    <a:lumMod val="75000"/>
                  </a:schemeClr>
                </a:solidFill>
              </a:rPr>
              <a:t>3 </a:t>
            </a:r>
            <a:r>
              <a:rPr lang="hr-HR" sz="2400" b="1" dirty="0" smtClean="0">
                <a:solidFill>
                  <a:schemeClr val="accent1">
                    <a:lumMod val="75000"/>
                  </a:schemeClr>
                </a:solidFill>
              </a:rPr>
              <a:t>+ H</a:t>
            </a:r>
            <a:r>
              <a:rPr lang="hr-HR" sz="2400" b="1" baseline="-25000" dirty="0" smtClean="0">
                <a:solidFill>
                  <a:schemeClr val="accent1">
                    <a:lumMod val="75000"/>
                  </a:schemeClr>
                </a:solidFill>
              </a:rPr>
              <a:t>2</a:t>
            </a:r>
            <a:r>
              <a:rPr lang="hr-HR" sz="2400" b="1" dirty="0" smtClean="0">
                <a:solidFill>
                  <a:schemeClr val="accent1">
                    <a:lumMod val="75000"/>
                  </a:schemeClr>
                </a:solidFill>
              </a:rPr>
              <a:t>SO</a:t>
            </a:r>
            <a:r>
              <a:rPr lang="hr-HR" sz="2400" b="1" baseline="-25000" dirty="0" smtClean="0">
                <a:solidFill>
                  <a:schemeClr val="accent1">
                    <a:lumMod val="75000"/>
                  </a:schemeClr>
                </a:solidFill>
              </a:rPr>
              <a:t>4</a:t>
            </a:r>
            <a:r>
              <a:rPr lang="hr-HR" sz="2400" b="1" dirty="0" smtClean="0">
                <a:solidFill>
                  <a:schemeClr val="accent1">
                    <a:lumMod val="75000"/>
                  </a:schemeClr>
                </a:solidFill>
              </a:rPr>
              <a:t>      Al</a:t>
            </a:r>
            <a:r>
              <a:rPr lang="hr-HR" sz="2400" b="1" baseline="-25000" dirty="0" smtClean="0">
                <a:solidFill>
                  <a:schemeClr val="accent1">
                    <a:lumMod val="75000"/>
                  </a:schemeClr>
                </a:solidFill>
              </a:rPr>
              <a:t>2</a:t>
            </a:r>
            <a:r>
              <a:rPr lang="hr-HR" sz="2400" b="1" dirty="0" smtClean="0">
                <a:solidFill>
                  <a:schemeClr val="accent1">
                    <a:lumMod val="75000"/>
                  </a:schemeClr>
                </a:solidFill>
              </a:rPr>
              <a:t>(SO</a:t>
            </a:r>
            <a:r>
              <a:rPr lang="hr-HR" sz="2400" b="1" baseline="-25000" dirty="0" smtClean="0">
                <a:solidFill>
                  <a:schemeClr val="accent1">
                    <a:lumMod val="75000"/>
                  </a:schemeClr>
                </a:solidFill>
              </a:rPr>
              <a:t>4</a:t>
            </a:r>
            <a:r>
              <a:rPr lang="hr-HR" sz="2400" b="1" dirty="0" smtClean="0">
                <a:solidFill>
                  <a:schemeClr val="accent1">
                    <a:lumMod val="75000"/>
                  </a:schemeClr>
                </a:solidFill>
              </a:rPr>
              <a:t>)</a:t>
            </a:r>
            <a:r>
              <a:rPr lang="hr-HR" sz="2400" b="1" baseline="-25000" dirty="0" smtClean="0">
                <a:solidFill>
                  <a:schemeClr val="accent1">
                    <a:lumMod val="75000"/>
                  </a:schemeClr>
                </a:solidFill>
              </a:rPr>
              <a:t>3</a:t>
            </a:r>
            <a:r>
              <a:rPr lang="hr-HR" sz="2400" b="1" dirty="0" smtClean="0">
                <a:solidFill>
                  <a:schemeClr val="accent1">
                    <a:lumMod val="75000"/>
                  </a:schemeClr>
                </a:solidFill>
              </a:rPr>
              <a:t> + H</a:t>
            </a:r>
            <a:r>
              <a:rPr lang="hr-HR" sz="2400" b="1" baseline="-25000" dirty="0" smtClean="0">
                <a:solidFill>
                  <a:schemeClr val="accent1">
                    <a:lumMod val="75000"/>
                  </a:schemeClr>
                </a:solidFill>
              </a:rPr>
              <a:t>2</a:t>
            </a:r>
            <a:r>
              <a:rPr lang="hr-HR" sz="2400" b="1" dirty="0" smtClean="0">
                <a:solidFill>
                  <a:schemeClr val="accent1">
                    <a:lumMod val="75000"/>
                  </a:schemeClr>
                </a:solidFill>
              </a:rPr>
              <a:t>CO</a:t>
            </a:r>
            <a:r>
              <a:rPr lang="hr-HR" sz="2400" b="1" baseline="-25000" dirty="0" smtClean="0">
                <a:solidFill>
                  <a:schemeClr val="accent1">
                    <a:lumMod val="75000"/>
                  </a:schemeClr>
                </a:solidFill>
              </a:rPr>
              <a:t>3</a:t>
            </a:r>
            <a:endParaRPr lang="hr-HR" sz="2400" b="1" baseline="-25000" dirty="0">
              <a:solidFill>
                <a:schemeClr val="accent1">
                  <a:lumMod val="75000"/>
                </a:schemeClr>
              </a:solidFill>
            </a:endParaRPr>
          </a:p>
        </p:txBody>
      </p:sp>
      <p:cxnSp>
        <p:nvCxnSpPr>
          <p:cNvPr id="15" name="Straight Arrow Connector 14"/>
          <p:cNvCxnSpPr/>
          <p:nvPr/>
        </p:nvCxnSpPr>
        <p:spPr>
          <a:xfrm>
            <a:off x="3876675" y="5629275"/>
            <a:ext cx="2952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52450" y="2876550"/>
            <a:ext cx="8029575" cy="2677656"/>
          </a:xfrm>
          <a:prstGeom prst="rect">
            <a:avLst/>
          </a:prstGeom>
          <a:noFill/>
        </p:spPr>
        <p:txBody>
          <a:bodyPr wrap="square" rtlCol="0">
            <a:spAutoFit/>
          </a:bodyPr>
          <a:lstStyle/>
          <a:p>
            <a:r>
              <a:rPr lang="hr-HR" sz="2400" b="1" dirty="0" smtClean="0">
                <a:solidFill>
                  <a:schemeClr val="accent1">
                    <a:lumMod val="75000"/>
                  </a:schemeClr>
                </a:solidFill>
              </a:rPr>
              <a:t>Aluminijev sulfat Al</a:t>
            </a:r>
            <a:r>
              <a:rPr lang="hr-HR" sz="2400" b="1" baseline="-25000" dirty="0" smtClean="0">
                <a:solidFill>
                  <a:schemeClr val="accent1">
                    <a:lumMod val="75000"/>
                  </a:schemeClr>
                </a:solidFill>
              </a:rPr>
              <a:t>2</a:t>
            </a:r>
            <a:r>
              <a:rPr lang="hr-HR" sz="2400" b="1" dirty="0" smtClean="0">
                <a:solidFill>
                  <a:schemeClr val="accent1">
                    <a:lumMod val="75000"/>
                  </a:schemeClr>
                </a:solidFill>
              </a:rPr>
              <a:t>(SO</a:t>
            </a:r>
            <a:r>
              <a:rPr lang="hr-HR" sz="2400" b="1" baseline="-25000" dirty="0" smtClean="0">
                <a:solidFill>
                  <a:schemeClr val="accent1">
                    <a:lumMod val="75000"/>
                  </a:schemeClr>
                </a:solidFill>
              </a:rPr>
              <a:t>4</a:t>
            </a:r>
            <a:r>
              <a:rPr lang="hr-HR" sz="2400" b="1" dirty="0" smtClean="0">
                <a:solidFill>
                  <a:schemeClr val="accent1">
                    <a:lumMod val="75000"/>
                  </a:schemeClr>
                </a:solidFill>
              </a:rPr>
              <a:t>)</a:t>
            </a:r>
            <a:r>
              <a:rPr lang="hr-HR" sz="2400" b="1" baseline="-25000" dirty="0" smtClean="0">
                <a:solidFill>
                  <a:schemeClr val="accent1">
                    <a:lumMod val="75000"/>
                  </a:schemeClr>
                </a:solidFill>
              </a:rPr>
              <a:t>3</a:t>
            </a:r>
            <a:r>
              <a:rPr lang="hr-HR" sz="2400" b="1" dirty="0" smtClean="0">
                <a:solidFill>
                  <a:schemeClr val="accent1">
                    <a:lumMod val="75000"/>
                  </a:schemeClr>
                </a:solidFill>
              </a:rPr>
              <a:t> topljiv je u vodi i dolazi do otpuštanja aluminijevih iona u tlo. Aluminijevi ioni uzrokuju kržljanje korijenja biljaka te sprečavaju apsorpciju kalcija od strane korijena. Rezultat je usporavanje rasta cijele biljke. S druge strane, toksični aluminijevi ioni reduciraju populaciju mikroorganizama u tlu kojima je uloga – razgradnja biljnih ostataka kao što je lišće na šumskome tlu. </a:t>
            </a:r>
            <a:endParaRPr lang="hr-HR" sz="2400" b="1" dirty="0">
              <a:solidFill>
                <a:schemeClr val="accent1">
                  <a:lumMod val="75000"/>
                </a:schemeClr>
              </a:solidFill>
            </a:endParaRPr>
          </a:p>
        </p:txBody>
      </p:sp>
      <p:sp>
        <p:nvSpPr>
          <p:cNvPr id="10" name="Title 1"/>
          <p:cNvSpPr txBox="1">
            <a:spLocks/>
          </p:cNvSpPr>
          <p:nvPr/>
        </p:nvSpPr>
        <p:spPr bwMode="auto">
          <a:xfrm>
            <a:off x="457200" y="493713"/>
            <a:ext cx="8686800" cy="801687"/>
          </a:xfrm>
          <a:prstGeom prst="rect">
            <a:avLst/>
          </a:prstGeo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1">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p>
            <a:pPr marL="1076325" marR="0" lvl="0" indent="-1076325" algn="l" defTabSz="914400" rtl="0" eaLnBrk="1" fontAlgn="base" latinLnBrk="0" hangingPunct="1">
              <a:lnSpc>
                <a:spcPct val="100000"/>
              </a:lnSpc>
              <a:spcBef>
                <a:spcPct val="0"/>
              </a:spcBef>
              <a:spcAft>
                <a:spcPct val="0"/>
              </a:spcAft>
              <a:buClrTx/>
              <a:buSzTx/>
              <a:buFontTx/>
              <a:buNone/>
              <a:tabLst/>
              <a:defRPr/>
            </a:pPr>
            <a:r>
              <a:rPr kumimoji="0" lang="hr-HR" sz="2800" b="1" i="0" u="none" strike="noStrike" kern="1200" cap="none" spc="0" normalizeH="0" baseline="0" noProof="0" dirty="0" smtClean="0">
                <a:ln>
                  <a:noFill/>
                </a:ln>
                <a:solidFill>
                  <a:schemeClr val="tx2"/>
                </a:solidFill>
                <a:effectLst>
                  <a:glow>
                    <a:srgbClr val="7F7F7F">
                      <a:alpha val="35000"/>
                    </a:srgbClr>
                  </a:glow>
                </a:effectLst>
                <a:uLnTx/>
                <a:uFillTx/>
                <a:latin typeface="+mj-lt"/>
                <a:ea typeface="+mj-ea"/>
                <a:cs typeface="+mj-cs"/>
              </a:rPr>
              <a:t>    1.10 GLOBALNI PROBLEMI NASTALI ONEČIŠĆENJEM ZRAKA</a:t>
            </a:r>
          </a:p>
        </p:txBody>
      </p:sp>
      <p:sp>
        <p:nvSpPr>
          <p:cNvPr id="12" name="TextBox 11"/>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3" name="TextBox 12"/>
          <p:cNvSpPr txBox="1"/>
          <p:nvPr/>
        </p:nvSpPr>
        <p:spPr>
          <a:xfrm>
            <a:off x="561974" y="1838325"/>
            <a:ext cx="5943601" cy="738664"/>
          </a:xfrm>
          <a:prstGeom prst="rect">
            <a:avLst/>
          </a:prstGeom>
          <a:noFill/>
        </p:spPr>
        <p:txBody>
          <a:bodyPr wrap="square" rtlCol="0">
            <a:spAutoFit/>
          </a:bodyPr>
          <a:lstStyle/>
          <a:p>
            <a:r>
              <a:rPr lang="hr-HR" sz="2400" b="1" dirty="0" smtClean="0">
                <a:solidFill>
                  <a:schemeClr val="accent6">
                    <a:lumMod val="75000"/>
                  </a:schemeClr>
                </a:solidFill>
              </a:rPr>
              <a:t>Učinci kiselih oborina na tlo (nastavak)</a:t>
            </a:r>
          </a:p>
          <a:p>
            <a:endParaRPr lang="hr-HR" b="1" dirty="0">
              <a:solidFill>
                <a:schemeClr val="accent6">
                  <a:lumMod val="75000"/>
                </a:schemeClr>
              </a:solidFill>
            </a:endParaRPr>
          </a:p>
        </p:txBody>
      </p:sp>
      <p:sp>
        <p:nvSpPr>
          <p:cNvPr id="14" name="TextBox 13"/>
          <p:cNvSpPr txBox="1"/>
          <p:nvPr/>
        </p:nvSpPr>
        <p:spPr>
          <a:xfrm>
            <a:off x="581025" y="2295525"/>
            <a:ext cx="7753350" cy="461665"/>
          </a:xfrm>
          <a:prstGeom prst="rect">
            <a:avLst/>
          </a:prstGeom>
          <a:noFill/>
        </p:spPr>
        <p:txBody>
          <a:bodyPr wrap="square" rtlCol="0">
            <a:spAutoFit/>
          </a:bodyPr>
          <a:lstStyle/>
          <a:p>
            <a:r>
              <a:rPr lang="hr-HR" sz="2400" b="1" dirty="0" smtClean="0">
                <a:solidFill>
                  <a:schemeClr val="accent1">
                    <a:lumMod val="75000"/>
                  </a:schemeClr>
                </a:solidFill>
              </a:rPr>
              <a:t>Mobilizacija aluminija</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61974" y="3147536"/>
            <a:ext cx="8162925" cy="1569660"/>
          </a:xfrm>
          <a:prstGeom prst="rect">
            <a:avLst/>
          </a:prstGeom>
        </p:spPr>
        <p:txBody>
          <a:bodyPr wrap="square">
            <a:spAutoFit/>
          </a:bodyPr>
          <a:lstStyle/>
          <a:p>
            <a:r>
              <a:rPr lang="hr-HR" sz="2400" b="1" dirty="0" smtClean="0">
                <a:solidFill>
                  <a:schemeClr val="accent1">
                    <a:lumMod val="75000"/>
                  </a:schemeClr>
                </a:solidFill>
              </a:rPr>
              <a:t>Razgradnjom biljnih ostataka otpuštaju se u tlo ioni metala (kalcij, kalij, magnezij i dr.) koji ponovno u tlu služe biljkama kao nutrijenti. U zakiseljenim uvjetima aluminijevi ioni inhibiraju taj proces.</a:t>
            </a:r>
            <a:endParaRPr lang="hr-HR" sz="2400" b="1" dirty="0">
              <a:solidFill>
                <a:schemeClr val="accent1">
                  <a:lumMod val="75000"/>
                </a:schemeClr>
              </a:solidFill>
            </a:endParaRPr>
          </a:p>
        </p:txBody>
      </p:sp>
      <p:sp>
        <p:nvSpPr>
          <p:cNvPr id="10" name="Title 1"/>
          <p:cNvSpPr txBox="1">
            <a:spLocks/>
          </p:cNvSpPr>
          <p:nvPr/>
        </p:nvSpPr>
        <p:spPr bwMode="auto">
          <a:xfrm>
            <a:off x="457200" y="493713"/>
            <a:ext cx="8686800" cy="801687"/>
          </a:xfrm>
          <a:prstGeom prst="rect">
            <a:avLst/>
          </a:prstGeo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1">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p>
            <a:pPr marL="1076325" marR="0" lvl="0" indent="-1076325" algn="l" defTabSz="914400" rtl="0" eaLnBrk="1" fontAlgn="base" latinLnBrk="0" hangingPunct="1">
              <a:lnSpc>
                <a:spcPct val="100000"/>
              </a:lnSpc>
              <a:spcBef>
                <a:spcPct val="0"/>
              </a:spcBef>
              <a:spcAft>
                <a:spcPct val="0"/>
              </a:spcAft>
              <a:buClrTx/>
              <a:buSzTx/>
              <a:buFontTx/>
              <a:buNone/>
              <a:tabLst/>
              <a:defRPr/>
            </a:pPr>
            <a:r>
              <a:rPr kumimoji="0" lang="hr-HR" sz="2800" b="1" i="0" u="none" strike="noStrike" kern="1200" cap="none" spc="0" normalizeH="0" baseline="0" noProof="0" dirty="0" smtClean="0">
                <a:ln>
                  <a:noFill/>
                </a:ln>
                <a:solidFill>
                  <a:schemeClr val="tx2"/>
                </a:solidFill>
                <a:effectLst>
                  <a:glow>
                    <a:srgbClr val="7F7F7F">
                      <a:alpha val="35000"/>
                    </a:srgbClr>
                  </a:glow>
                </a:effectLst>
                <a:uLnTx/>
                <a:uFillTx/>
                <a:latin typeface="+mj-lt"/>
                <a:ea typeface="+mj-ea"/>
                <a:cs typeface="+mj-cs"/>
              </a:rPr>
              <a:t>    1.10 GLOBALNI PROBLEMI NASTALI ONEČIŠĆENJEM ZRAKA</a:t>
            </a:r>
          </a:p>
        </p:txBody>
      </p:sp>
      <p:sp>
        <p:nvSpPr>
          <p:cNvPr id="12" name="TextBox 11"/>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3" name="TextBox 12"/>
          <p:cNvSpPr txBox="1"/>
          <p:nvPr/>
        </p:nvSpPr>
        <p:spPr>
          <a:xfrm>
            <a:off x="561974" y="1838325"/>
            <a:ext cx="5943601" cy="738664"/>
          </a:xfrm>
          <a:prstGeom prst="rect">
            <a:avLst/>
          </a:prstGeom>
          <a:noFill/>
        </p:spPr>
        <p:txBody>
          <a:bodyPr wrap="square" rtlCol="0">
            <a:spAutoFit/>
          </a:bodyPr>
          <a:lstStyle/>
          <a:p>
            <a:r>
              <a:rPr lang="hr-HR" sz="2400" b="1" dirty="0" smtClean="0">
                <a:solidFill>
                  <a:schemeClr val="accent6">
                    <a:lumMod val="75000"/>
                  </a:schemeClr>
                </a:solidFill>
              </a:rPr>
              <a:t>Učinci kiselih oborina na tlo (nastavak)</a:t>
            </a:r>
          </a:p>
          <a:p>
            <a:endParaRPr lang="hr-HR" b="1" dirty="0">
              <a:solidFill>
                <a:schemeClr val="accent6">
                  <a:lumMod val="75000"/>
                </a:schemeClr>
              </a:solidFill>
            </a:endParaRPr>
          </a:p>
        </p:txBody>
      </p:sp>
      <p:sp>
        <p:nvSpPr>
          <p:cNvPr id="14" name="TextBox 13"/>
          <p:cNvSpPr txBox="1"/>
          <p:nvPr/>
        </p:nvSpPr>
        <p:spPr>
          <a:xfrm>
            <a:off x="581025" y="2295525"/>
            <a:ext cx="7753350" cy="461665"/>
          </a:xfrm>
          <a:prstGeom prst="rect">
            <a:avLst/>
          </a:prstGeom>
          <a:noFill/>
        </p:spPr>
        <p:txBody>
          <a:bodyPr wrap="square" rtlCol="0">
            <a:spAutoFit/>
          </a:bodyPr>
          <a:lstStyle/>
          <a:p>
            <a:r>
              <a:rPr lang="hr-HR" sz="2400" b="1" dirty="0" smtClean="0">
                <a:solidFill>
                  <a:schemeClr val="accent1">
                    <a:lumMod val="75000"/>
                  </a:schemeClr>
                </a:solidFill>
              </a:rPr>
              <a:t>Mobilizacija aluminija</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itle 1"/>
          <p:cNvSpPr txBox="1">
            <a:spLocks/>
          </p:cNvSpPr>
          <p:nvPr/>
        </p:nvSpPr>
        <p:spPr bwMode="auto">
          <a:xfrm>
            <a:off x="457200" y="493713"/>
            <a:ext cx="8686800" cy="801687"/>
          </a:xfrm>
          <a:prstGeom prst="rect">
            <a:avLst/>
          </a:prstGeo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1">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p>
            <a:pPr marL="1076325" marR="0" lvl="0" indent="-1076325" algn="l" defTabSz="914400" rtl="0" eaLnBrk="1" fontAlgn="base" latinLnBrk="0" hangingPunct="1">
              <a:lnSpc>
                <a:spcPct val="100000"/>
              </a:lnSpc>
              <a:spcBef>
                <a:spcPct val="0"/>
              </a:spcBef>
              <a:spcAft>
                <a:spcPct val="0"/>
              </a:spcAft>
              <a:buClrTx/>
              <a:buSzTx/>
              <a:buFontTx/>
              <a:buNone/>
              <a:tabLst/>
              <a:defRPr/>
            </a:pPr>
            <a:r>
              <a:rPr kumimoji="0" lang="hr-HR" sz="2800" b="1" i="0" u="none" strike="noStrike" kern="1200" cap="none" spc="0" normalizeH="0" baseline="0" noProof="0" dirty="0" smtClean="0">
                <a:ln>
                  <a:noFill/>
                </a:ln>
                <a:solidFill>
                  <a:schemeClr val="tx2"/>
                </a:solidFill>
                <a:effectLst>
                  <a:glow>
                    <a:srgbClr val="7F7F7F">
                      <a:alpha val="35000"/>
                    </a:srgbClr>
                  </a:glow>
                </a:effectLst>
                <a:uLnTx/>
                <a:uFillTx/>
                <a:latin typeface="+mj-lt"/>
                <a:ea typeface="+mj-ea"/>
                <a:cs typeface="+mj-cs"/>
              </a:rPr>
              <a:t>    1.10 GLOBALNI PROBLEMI NASTALI ONEČIŠĆENJEM ZRAKA</a:t>
            </a:r>
          </a:p>
        </p:txBody>
      </p:sp>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561974" y="1838325"/>
            <a:ext cx="5943601" cy="738664"/>
          </a:xfrm>
          <a:prstGeom prst="rect">
            <a:avLst/>
          </a:prstGeom>
          <a:noFill/>
        </p:spPr>
        <p:txBody>
          <a:bodyPr wrap="square" rtlCol="0">
            <a:spAutoFit/>
          </a:bodyPr>
          <a:lstStyle/>
          <a:p>
            <a:r>
              <a:rPr lang="hr-HR" sz="2400" b="1" dirty="0" smtClean="0">
                <a:solidFill>
                  <a:schemeClr val="accent6">
                    <a:lumMod val="75000"/>
                  </a:schemeClr>
                </a:solidFill>
              </a:rPr>
              <a:t>Učinci kiselih oborina na vodene ekosustave</a:t>
            </a:r>
          </a:p>
          <a:p>
            <a:endParaRPr lang="hr-HR" b="1" dirty="0">
              <a:solidFill>
                <a:schemeClr val="accent6">
                  <a:lumMod val="75000"/>
                </a:schemeClr>
              </a:solidFill>
            </a:endParaRPr>
          </a:p>
        </p:txBody>
      </p:sp>
      <p:sp>
        <p:nvSpPr>
          <p:cNvPr id="14" name="TextBox 13"/>
          <p:cNvSpPr txBox="1"/>
          <p:nvPr/>
        </p:nvSpPr>
        <p:spPr>
          <a:xfrm>
            <a:off x="609600" y="2590800"/>
            <a:ext cx="7877175" cy="3416320"/>
          </a:xfrm>
          <a:prstGeom prst="rect">
            <a:avLst/>
          </a:prstGeom>
          <a:noFill/>
        </p:spPr>
        <p:txBody>
          <a:bodyPr wrap="square" rtlCol="0">
            <a:spAutoFit/>
          </a:bodyPr>
          <a:lstStyle/>
          <a:p>
            <a:r>
              <a:rPr lang="hr-HR" sz="2400" b="1" dirty="0" smtClean="0">
                <a:solidFill>
                  <a:schemeClr val="accent1">
                    <a:lumMod val="75000"/>
                  </a:schemeClr>
                </a:solidFill>
              </a:rPr>
              <a:t>Kemijski sastav površinskih voda direktan je indikator štetnih učinaka kiselih oborina na akvatički živi svijet. Zakiseljavanjem kvaliteta vode bitno se smanjuje jer joj se smanjuje kapacitet neutralizacije, a povećava koncentracija aluminijevih iona.</a:t>
            </a:r>
          </a:p>
          <a:p>
            <a:endParaRPr lang="hr-HR" sz="2400" b="1" dirty="0" smtClean="0">
              <a:solidFill>
                <a:schemeClr val="accent1">
                  <a:lumMod val="75000"/>
                </a:schemeClr>
              </a:solidFill>
            </a:endParaRPr>
          </a:p>
          <a:p>
            <a:r>
              <a:rPr lang="hr-HR" sz="2400" b="1" dirty="0" smtClean="0">
                <a:solidFill>
                  <a:schemeClr val="accent1">
                    <a:lumMod val="75000"/>
                  </a:schemeClr>
                </a:solidFill>
              </a:rPr>
              <a:t>Površinske vode smatraju se kiselima ako je njihov kapacitet neutralizacije manji od nule, što odgovara pH vrijednostima vode manjim od 5,2.</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itle 1"/>
          <p:cNvSpPr txBox="1">
            <a:spLocks/>
          </p:cNvSpPr>
          <p:nvPr/>
        </p:nvSpPr>
        <p:spPr bwMode="auto">
          <a:xfrm>
            <a:off x="457200" y="493713"/>
            <a:ext cx="8686800" cy="801687"/>
          </a:xfrm>
          <a:prstGeom prst="rect">
            <a:avLst/>
          </a:prstGeo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1">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p>
            <a:pPr marL="1076325" marR="0" lvl="0" indent="-1076325" algn="l" defTabSz="914400" rtl="0" eaLnBrk="1" fontAlgn="base" latinLnBrk="0" hangingPunct="1">
              <a:lnSpc>
                <a:spcPct val="100000"/>
              </a:lnSpc>
              <a:spcBef>
                <a:spcPct val="0"/>
              </a:spcBef>
              <a:spcAft>
                <a:spcPct val="0"/>
              </a:spcAft>
              <a:buClrTx/>
              <a:buSzTx/>
              <a:buFontTx/>
              <a:buNone/>
              <a:tabLst/>
              <a:defRPr/>
            </a:pPr>
            <a:r>
              <a:rPr kumimoji="0" lang="hr-HR" sz="2800" b="1" i="0" u="none" strike="noStrike" kern="1200" cap="none" spc="0" normalizeH="0" baseline="0" noProof="0" dirty="0" smtClean="0">
                <a:ln>
                  <a:noFill/>
                </a:ln>
                <a:solidFill>
                  <a:schemeClr val="tx2"/>
                </a:solidFill>
                <a:effectLst>
                  <a:glow>
                    <a:srgbClr val="7F7F7F">
                      <a:alpha val="35000"/>
                    </a:srgbClr>
                  </a:glow>
                </a:effectLst>
                <a:uLnTx/>
                <a:uFillTx/>
                <a:latin typeface="+mj-lt"/>
                <a:ea typeface="+mj-ea"/>
                <a:cs typeface="+mj-cs"/>
              </a:rPr>
              <a:t>    1.10 GLOBALNI PROBLEMI NASTALI ONEČIŠĆENJEM ZRAKA</a:t>
            </a:r>
          </a:p>
        </p:txBody>
      </p:sp>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2" name="TextBox 11"/>
          <p:cNvSpPr txBox="1"/>
          <p:nvPr/>
        </p:nvSpPr>
        <p:spPr>
          <a:xfrm>
            <a:off x="561974" y="1838325"/>
            <a:ext cx="8277226" cy="738664"/>
          </a:xfrm>
          <a:prstGeom prst="rect">
            <a:avLst/>
          </a:prstGeom>
          <a:noFill/>
        </p:spPr>
        <p:txBody>
          <a:bodyPr wrap="square" rtlCol="0">
            <a:spAutoFit/>
          </a:bodyPr>
          <a:lstStyle/>
          <a:p>
            <a:r>
              <a:rPr lang="hr-HR" sz="2400" b="1" dirty="0" smtClean="0">
                <a:solidFill>
                  <a:schemeClr val="accent6">
                    <a:lumMod val="75000"/>
                  </a:schemeClr>
                </a:solidFill>
              </a:rPr>
              <a:t>Učinci kiselih oborina na vodene ekosustave (nastavak)</a:t>
            </a:r>
          </a:p>
          <a:p>
            <a:endParaRPr lang="hr-HR" b="1" dirty="0">
              <a:solidFill>
                <a:schemeClr val="accent6">
                  <a:lumMod val="75000"/>
                </a:schemeClr>
              </a:solidFill>
            </a:endParaRPr>
          </a:p>
        </p:txBody>
      </p:sp>
      <p:pic>
        <p:nvPicPr>
          <p:cNvPr id="1026" name="Picture 2"/>
          <p:cNvPicPr>
            <a:picLocks noChangeAspect="1" noChangeArrowheads="1"/>
          </p:cNvPicPr>
          <p:nvPr/>
        </p:nvPicPr>
        <p:blipFill>
          <a:blip r:embed="rId4" cstate="print"/>
          <a:srcRect/>
          <a:stretch>
            <a:fillRect/>
          </a:stretch>
        </p:blipFill>
        <p:spPr bwMode="auto">
          <a:xfrm>
            <a:off x="0" y="2638425"/>
            <a:ext cx="4438650" cy="2952750"/>
          </a:xfrm>
          <a:prstGeom prst="rect">
            <a:avLst/>
          </a:prstGeom>
          <a:noFill/>
          <a:ln w="9525">
            <a:noFill/>
            <a:miter lim="800000"/>
            <a:headEnd/>
            <a:tailEnd/>
          </a:ln>
        </p:spPr>
      </p:pic>
      <p:sp>
        <p:nvSpPr>
          <p:cNvPr id="13" name="TextBox 12"/>
          <p:cNvSpPr txBox="1"/>
          <p:nvPr/>
        </p:nvSpPr>
        <p:spPr>
          <a:xfrm>
            <a:off x="4486275" y="2390775"/>
            <a:ext cx="4410075" cy="3477875"/>
          </a:xfrm>
          <a:prstGeom prst="rect">
            <a:avLst/>
          </a:prstGeom>
          <a:noFill/>
        </p:spPr>
        <p:txBody>
          <a:bodyPr wrap="square" rtlCol="0">
            <a:spAutoFit/>
          </a:bodyPr>
          <a:lstStyle/>
          <a:p>
            <a:r>
              <a:rPr lang="hr-HR" sz="2000" b="1" dirty="0" smtClean="0">
                <a:solidFill>
                  <a:schemeClr val="accent1">
                    <a:lumMod val="75000"/>
                  </a:schemeClr>
                </a:solidFill>
              </a:rPr>
              <a:t>Zakiseljavanje jezera </a:t>
            </a:r>
            <a:r>
              <a:rPr lang="vi-VN" sz="2000" b="1" dirty="0" smtClean="0">
                <a:solidFill>
                  <a:schemeClr val="accent1">
                    <a:lumMod val="75000"/>
                  </a:schemeClr>
                </a:solidFill>
              </a:rPr>
              <a:t>započinje odlaganjem međuprodukata kiselih oborina (SO4</a:t>
            </a:r>
            <a:r>
              <a:rPr lang="pl-PL" sz="2000" b="1" baseline="-25000" dirty="0" smtClean="0">
                <a:solidFill>
                  <a:schemeClr val="accent1">
                    <a:lumMod val="75000"/>
                  </a:schemeClr>
                </a:solidFill>
              </a:rPr>
              <a:t>2</a:t>
            </a:r>
            <a:r>
              <a:rPr lang="pl-PL" sz="2000" b="1" baseline="30000" dirty="0" smtClean="0">
                <a:solidFill>
                  <a:schemeClr val="accent1">
                    <a:lumMod val="75000"/>
                  </a:schemeClr>
                </a:solidFill>
              </a:rPr>
              <a:t>-</a:t>
            </a:r>
            <a:r>
              <a:rPr lang="pl-PL" sz="2000" b="1" dirty="0" smtClean="0">
                <a:solidFill>
                  <a:schemeClr val="accent1">
                    <a:lumMod val="75000"/>
                  </a:schemeClr>
                </a:solidFill>
              </a:rPr>
              <a:t> i H</a:t>
            </a:r>
            <a:r>
              <a:rPr lang="pl-PL" sz="2000" b="1" baseline="30000" dirty="0" smtClean="0">
                <a:solidFill>
                  <a:schemeClr val="accent1">
                    <a:lumMod val="75000"/>
                  </a:schemeClr>
                </a:solidFill>
              </a:rPr>
              <a:t>+</a:t>
            </a:r>
            <a:r>
              <a:rPr lang="pl-PL" sz="2000" b="1" dirty="0" smtClean="0">
                <a:solidFill>
                  <a:schemeClr val="accent1">
                    <a:lumMod val="75000"/>
                  </a:schemeClr>
                </a:solidFill>
              </a:rPr>
              <a:t> iona) u kopnena </a:t>
            </a:r>
            <a:r>
              <a:rPr lang="vi-VN" sz="2000" b="1" dirty="0" smtClean="0">
                <a:solidFill>
                  <a:schemeClr val="accent1">
                    <a:lumMod val="75000"/>
                  </a:schemeClr>
                </a:solidFill>
              </a:rPr>
              <a:t>područja u blizini jezera. Hidrološkim procesima ti međuprodukti prolaze kroz tlo i</a:t>
            </a:r>
            <a:r>
              <a:rPr lang="hr-HR" sz="2000" b="1" dirty="0" smtClean="0">
                <a:solidFill>
                  <a:schemeClr val="accent1">
                    <a:lumMod val="75000"/>
                  </a:schemeClr>
                </a:solidFill>
              </a:rPr>
              <a:t> stijene gdje reagiraju s vapnencem (CaCO</a:t>
            </a:r>
            <a:r>
              <a:rPr lang="hr-HR" sz="2000" b="1" baseline="-25000" dirty="0" smtClean="0">
                <a:solidFill>
                  <a:schemeClr val="accent1">
                    <a:lumMod val="75000"/>
                  </a:schemeClr>
                </a:solidFill>
              </a:rPr>
              <a:t>3</a:t>
            </a:r>
            <a:r>
              <a:rPr lang="hr-HR" sz="2000" b="1" dirty="0" smtClean="0">
                <a:solidFill>
                  <a:schemeClr val="accent1">
                    <a:lumMod val="75000"/>
                  </a:schemeClr>
                </a:solidFill>
              </a:rPr>
              <a:t>) ako su stijene vapnenačke ili sa silikatnim mineralima koji sadrže aluminij. Nakon kemijskih reakcija na kopnu, produkti </a:t>
            </a:r>
            <a:r>
              <a:rPr lang="pl-PL" sz="2000" b="1" dirty="0" smtClean="0">
                <a:solidFill>
                  <a:schemeClr val="accent1">
                    <a:lumMod val="75000"/>
                  </a:schemeClr>
                </a:solidFill>
              </a:rPr>
              <a:t>tih reakcija ispiru se u jezera.</a:t>
            </a:r>
            <a:endParaRPr lang="hr-HR" sz="20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Rectangle 8"/>
          <p:cNvSpPr/>
          <p:nvPr/>
        </p:nvSpPr>
        <p:spPr>
          <a:xfrm>
            <a:off x="571499" y="2403813"/>
            <a:ext cx="8181975" cy="1323439"/>
          </a:xfrm>
          <a:prstGeom prst="rect">
            <a:avLst/>
          </a:prstGeom>
        </p:spPr>
        <p:txBody>
          <a:bodyPr wrap="square">
            <a:spAutoFit/>
          </a:bodyPr>
          <a:lstStyle/>
          <a:p>
            <a:r>
              <a:rPr lang="pl-PL" sz="2000" b="1" dirty="0" smtClean="0">
                <a:solidFill>
                  <a:schemeClr val="accent1">
                    <a:lumMod val="75000"/>
                  </a:schemeClr>
                </a:solidFill>
              </a:rPr>
              <a:t>Ako su obale i dno jezera građeni od vapnenca, doći </a:t>
            </a:r>
            <a:r>
              <a:rPr lang="hr-HR" sz="2000" b="1" dirty="0" smtClean="0">
                <a:solidFill>
                  <a:schemeClr val="accent1">
                    <a:lumMod val="75000"/>
                  </a:schemeClr>
                </a:solidFill>
              </a:rPr>
              <a:t>će do neutralizacije kiselina jer kalcij i magnezij imaju dobar puferski kapacitet. No </a:t>
            </a:r>
            <a:r>
              <a:rPr lang="pl-PL" sz="2000" b="1" dirty="0" smtClean="0">
                <a:solidFill>
                  <a:schemeClr val="accent1">
                    <a:lumMod val="75000"/>
                  </a:schemeClr>
                </a:solidFill>
              </a:rPr>
              <a:t>ako je obala bogata stijenama koje sadrže aluminijem bogate silikatne minerale, u </a:t>
            </a:r>
            <a:r>
              <a:rPr lang="it-IT" sz="2000" b="1" dirty="0" smtClean="0">
                <a:solidFill>
                  <a:schemeClr val="accent1">
                    <a:lumMod val="75000"/>
                  </a:schemeClr>
                </a:solidFill>
              </a:rPr>
              <a:t>jezera će se ispirati toksični aluminij</a:t>
            </a:r>
            <a:r>
              <a:rPr lang="hr-HR" sz="2000" b="1" dirty="0" smtClean="0">
                <a:solidFill>
                  <a:schemeClr val="accent1">
                    <a:lumMod val="75000"/>
                  </a:schemeClr>
                </a:solidFill>
              </a:rPr>
              <a:t>.</a:t>
            </a:r>
            <a:endParaRPr lang="hr-HR" sz="2000" b="1" dirty="0">
              <a:solidFill>
                <a:schemeClr val="accent1">
                  <a:lumMod val="75000"/>
                </a:schemeClr>
              </a:solidFill>
            </a:endParaRPr>
          </a:p>
        </p:txBody>
      </p:sp>
      <p:sp>
        <p:nvSpPr>
          <p:cNvPr id="10" name="Title 1"/>
          <p:cNvSpPr txBox="1">
            <a:spLocks/>
          </p:cNvSpPr>
          <p:nvPr/>
        </p:nvSpPr>
        <p:spPr bwMode="auto">
          <a:xfrm>
            <a:off x="457200" y="493713"/>
            <a:ext cx="8686800" cy="801687"/>
          </a:xfrm>
          <a:prstGeom prst="rect">
            <a:avLst/>
          </a:prstGeo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a:extLst>
            <a:ext uri="{91240B29-F687-4F45-9708-019B960494DF}">
              <a14:hiddenLine xmlns:a14="http://schemas.microsoft.com/office/drawing/2010/main" w="9525">
                <a:solidFill>
                  <a:srgbClr val="000000"/>
                </a:solidFill>
                <a:miter lim="800000"/>
                <a:headEnd/>
                <a:tailEnd/>
              </a14:hiddenLine>
            </a:ext>
          </a:extLst>
        </p:spPr>
        <p:style>
          <a:lnRef idx="0">
            <a:scrgbClr r="0" g="0" b="0"/>
          </a:lnRef>
          <a:fillRef idx="1001">
            <a:schemeClr val="lt2"/>
          </a:fillRef>
          <a:effectRef idx="0">
            <a:scrgbClr r="0" g="0" b="0"/>
          </a:effectRef>
          <a:fontRef idx="major"/>
        </p:style>
        <p:txBody>
          <a:bodyPr vert="horz" wrap="square" lIns="91440" tIns="45720" rIns="91440" bIns="45720" numCol="1" anchor="ctr" anchorCtr="0" compatLnSpc="1">
            <a:prstTxWarp prst="textNoShape">
              <a:avLst/>
            </a:prstTxWarp>
          </a:bodyPr>
          <a:lstStyle/>
          <a:p>
            <a:pPr marL="1076325" marR="0" lvl="0" indent="-1076325" algn="l" defTabSz="914400" rtl="0" eaLnBrk="1" fontAlgn="base" latinLnBrk="0" hangingPunct="1">
              <a:lnSpc>
                <a:spcPct val="100000"/>
              </a:lnSpc>
              <a:spcBef>
                <a:spcPct val="0"/>
              </a:spcBef>
              <a:spcAft>
                <a:spcPct val="0"/>
              </a:spcAft>
              <a:buClrTx/>
              <a:buSzTx/>
              <a:buFontTx/>
              <a:buNone/>
              <a:tabLst/>
              <a:defRPr/>
            </a:pPr>
            <a:r>
              <a:rPr kumimoji="0" lang="hr-HR" sz="2800" b="1" i="0" u="none" strike="noStrike" kern="1200" cap="none" spc="0" normalizeH="0" baseline="0" noProof="0" dirty="0" smtClean="0">
                <a:ln>
                  <a:noFill/>
                </a:ln>
                <a:solidFill>
                  <a:schemeClr val="tx2"/>
                </a:solidFill>
                <a:effectLst>
                  <a:glow>
                    <a:srgbClr val="7F7F7F">
                      <a:alpha val="35000"/>
                    </a:srgbClr>
                  </a:glow>
                </a:effectLst>
                <a:uLnTx/>
                <a:uFillTx/>
                <a:latin typeface="+mj-lt"/>
                <a:ea typeface="+mj-ea"/>
                <a:cs typeface="+mj-cs"/>
              </a:rPr>
              <a:t>    1.10 GLOBALNI PROBLEMI NASTALI ONEČIŠĆENJEM ZRAKA</a:t>
            </a:r>
          </a:p>
        </p:txBody>
      </p:sp>
      <p:sp>
        <p:nvSpPr>
          <p:cNvPr id="12" name="TextBox 11"/>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Zakiseljavanje atmosfere – kisele oborine (nastavak)</a:t>
            </a:r>
            <a:endParaRPr lang="hr-HR" sz="2400" b="1" dirty="0">
              <a:solidFill>
                <a:schemeClr val="accent6">
                  <a:lumMod val="75000"/>
                </a:schemeClr>
              </a:solidFill>
            </a:endParaRPr>
          </a:p>
        </p:txBody>
      </p:sp>
      <p:sp>
        <p:nvSpPr>
          <p:cNvPr id="13" name="TextBox 12"/>
          <p:cNvSpPr txBox="1"/>
          <p:nvPr/>
        </p:nvSpPr>
        <p:spPr>
          <a:xfrm>
            <a:off x="561974" y="1838325"/>
            <a:ext cx="8372476" cy="738664"/>
          </a:xfrm>
          <a:prstGeom prst="rect">
            <a:avLst/>
          </a:prstGeom>
          <a:noFill/>
        </p:spPr>
        <p:txBody>
          <a:bodyPr wrap="square" rtlCol="0">
            <a:spAutoFit/>
          </a:bodyPr>
          <a:lstStyle/>
          <a:p>
            <a:r>
              <a:rPr lang="hr-HR" sz="2400" b="1" dirty="0" smtClean="0">
                <a:solidFill>
                  <a:schemeClr val="accent6">
                    <a:lumMod val="75000"/>
                  </a:schemeClr>
                </a:solidFill>
              </a:rPr>
              <a:t>Učinci kiselih oborina na vodene ekosustave (nastavak)</a:t>
            </a:r>
          </a:p>
          <a:p>
            <a:endParaRPr lang="hr-HR" b="1" dirty="0">
              <a:solidFill>
                <a:schemeClr val="accent6">
                  <a:lumMod val="75000"/>
                </a:schemeClr>
              </a:solidFill>
            </a:endParaRPr>
          </a:p>
        </p:txBody>
      </p:sp>
      <p:sp>
        <p:nvSpPr>
          <p:cNvPr id="14" name="Rectangle 13"/>
          <p:cNvSpPr/>
          <p:nvPr/>
        </p:nvSpPr>
        <p:spPr>
          <a:xfrm>
            <a:off x="647700" y="3841314"/>
            <a:ext cx="7915275" cy="1938992"/>
          </a:xfrm>
          <a:prstGeom prst="rect">
            <a:avLst/>
          </a:prstGeom>
        </p:spPr>
        <p:txBody>
          <a:bodyPr wrap="square">
            <a:spAutoFit/>
          </a:bodyPr>
          <a:lstStyle/>
          <a:p>
            <a:r>
              <a:rPr lang="hr-HR" sz="2000" b="1" dirty="0" smtClean="0">
                <a:solidFill>
                  <a:schemeClr val="accent1">
                    <a:lumMod val="75000"/>
                  </a:schemeClr>
                </a:solidFill>
              </a:rPr>
              <a:t>Povećana kiselost vode ima ekstremno velike učinke na živi svijet u jezerima. Veće životinje izvana su dobro zaštićene kožom i ljuskama, no unutrašnji organi koji sačinjavaju probavni, dišni i reproduktivni sustav mogu biti oštećeni promjenama pH vrijednosti vode. Posebice su na promjene pH vode osjetljiva jaja vodenih životinja i njihovi rani ličinački razvojni stadiji.</a:t>
            </a:r>
            <a:endParaRPr lang="hr-HR" sz="20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a:t>
            </a:r>
            <a:endParaRPr lang="hr-HR" sz="2400" b="1" dirty="0">
              <a:solidFill>
                <a:schemeClr val="accent6">
                  <a:lumMod val="75000"/>
                </a:schemeClr>
              </a:solidFill>
            </a:endParaRPr>
          </a:p>
        </p:txBody>
      </p:sp>
      <p:sp>
        <p:nvSpPr>
          <p:cNvPr id="12" name="Rectangle 11"/>
          <p:cNvSpPr/>
          <p:nvPr/>
        </p:nvSpPr>
        <p:spPr>
          <a:xfrm>
            <a:off x="180976" y="2123718"/>
            <a:ext cx="8848724" cy="4154984"/>
          </a:xfrm>
          <a:prstGeom prst="rect">
            <a:avLst/>
          </a:prstGeom>
        </p:spPr>
        <p:txBody>
          <a:bodyPr wrap="square">
            <a:spAutoFit/>
          </a:bodyPr>
          <a:lstStyle/>
          <a:p>
            <a:pPr>
              <a:buClr>
                <a:srgbClr val="FF0000"/>
              </a:buClr>
              <a:buFont typeface="Wingdings" pitchFamily="2" charset="2"/>
              <a:buChar char="§"/>
            </a:pPr>
            <a:r>
              <a:rPr lang="pl-PL" sz="2400" b="1" dirty="0" smtClean="0">
                <a:solidFill>
                  <a:schemeClr val="accent1">
                    <a:lumMod val="75000"/>
                  </a:schemeClr>
                </a:solidFill>
              </a:rPr>
              <a:t> Koncentracija ozona u atmosferi relativno je niska (u stratosferskom ozonskom sloju </a:t>
            </a:r>
            <a:r>
              <a:rPr lang="pl-PL" sz="2400" b="1" dirty="0" smtClean="0">
                <a:solidFill>
                  <a:srgbClr val="FF0000"/>
                </a:solidFill>
              </a:rPr>
              <a:t>12 000 ppb</a:t>
            </a:r>
            <a:r>
              <a:rPr lang="pl-PL" sz="2400" b="1" dirty="0" smtClean="0">
                <a:solidFill>
                  <a:schemeClr val="accent1">
                    <a:lumMod val="75000"/>
                  </a:schemeClr>
                </a:solidFill>
              </a:rPr>
              <a:t>, a u troposferi </a:t>
            </a:r>
            <a:r>
              <a:rPr lang="pl-PL" sz="2400" b="1" dirty="0" smtClean="0">
                <a:solidFill>
                  <a:srgbClr val="FF0000"/>
                </a:solidFill>
              </a:rPr>
              <a:t>20</a:t>
            </a:r>
            <a:r>
              <a:rPr lang="pl-PL" sz="2400" b="1" dirty="0" smtClean="0">
                <a:solidFill>
                  <a:schemeClr val="accent1">
                    <a:lumMod val="75000"/>
                  </a:schemeClr>
                </a:solidFill>
              </a:rPr>
              <a:t> do </a:t>
            </a:r>
            <a:r>
              <a:rPr lang="pl-PL" sz="2400" b="1" dirty="0" smtClean="0">
                <a:solidFill>
                  <a:srgbClr val="FF0000"/>
                </a:solidFill>
              </a:rPr>
              <a:t>100 </a:t>
            </a:r>
            <a:r>
              <a:rPr lang="pl-PL" sz="2400" b="1" dirty="0" smtClean="0">
                <a:solidFill>
                  <a:schemeClr val="accent1">
                    <a:lumMod val="75000"/>
                  </a:schemeClr>
                </a:solidFill>
              </a:rPr>
              <a:t>ppb). Od ukupne količine ozona u atmosferi čak </a:t>
            </a:r>
            <a:r>
              <a:rPr lang="pl-PL" sz="2400" b="1" dirty="0" smtClean="0">
                <a:solidFill>
                  <a:srgbClr val="FF0000"/>
                </a:solidFill>
              </a:rPr>
              <a:t>90% nalazi se u stratosferi</a:t>
            </a:r>
            <a:r>
              <a:rPr lang="pl-PL" sz="2400" b="1" dirty="0" smtClean="0">
                <a:solidFill>
                  <a:schemeClr val="accent1">
                    <a:lumMod val="75000"/>
                  </a:schemeClr>
                </a:solidFill>
              </a:rPr>
              <a:t>, s najvećom koncentracijom od </a:t>
            </a:r>
            <a:r>
              <a:rPr lang="pl-PL" sz="2400" b="1" dirty="0" smtClean="0">
                <a:solidFill>
                  <a:srgbClr val="FF0000"/>
                </a:solidFill>
              </a:rPr>
              <a:t>10 ppm </a:t>
            </a:r>
            <a:r>
              <a:rPr lang="vi-VN" sz="2400" b="1" dirty="0" smtClean="0">
                <a:solidFill>
                  <a:schemeClr val="accent1">
                    <a:lumMod val="75000"/>
                  </a:schemeClr>
                </a:solidFill>
              </a:rPr>
              <a:t>na visini između 20 i 25 km od površine Zemlje tvoreći ozonski sloj oko planeta.</a:t>
            </a:r>
          </a:p>
          <a:p>
            <a:pPr>
              <a:buClr>
                <a:srgbClr val="FF0000"/>
              </a:buClr>
              <a:buFont typeface="Wingdings" pitchFamily="2" charset="2"/>
              <a:buChar char="§"/>
            </a:pPr>
            <a:r>
              <a:rPr lang="hr-HR" sz="2400" b="1" dirty="0" smtClean="0">
                <a:solidFill>
                  <a:schemeClr val="accent1">
                    <a:lumMod val="75000"/>
                  </a:schemeClr>
                </a:solidFill>
              </a:rPr>
              <a:t> </a:t>
            </a:r>
            <a:r>
              <a:rPr lang="it-IT" sz="2400" b="1" dirty="0" smtClean="0">
                <a:solidFill>
                  <a:schemeClr val="accent1">
                    <a:lumMod val="75000"/>
                  </a:schemeClr>
                </a:solidFill>
              </a:rPr>
              <a:t>Preostalih </a:t>
            </a:r>
            <a:r>
              <a:rPr lang="it-IT" sz="2400" b="1" dirty="0" smtClean="0">
                <a:solidFill>
                  <a:srgbClr val="FF0000"/>
                </a:solidFill>
              </a:rPr>
              <a:t>10%</a:t>
            </a:r>
            <a:r>
              <a:rPr lang="it-IT" sz="2400" b="1" dirty="0" smtClean="0">
                <a:solidFill>
                  <a:schemeClr val="accent1">
                    <a:lumMod val="75000"/>
                  </a:schemeClr>
                </a:solidFill>
              </a:rPr>
              <a:t> ozona nalazi se u troposferi. Budući da je ozon vrlo nestabilan,</a:t>
            </a:r>
            <a:r>
              <a:rPr lang="hr-HR" sz="2400" b="1" dirty="0" smtClean="0">
                <a:solidFill>
                  <a:schemeClr val="accent1">
                    <a:lumMod val="75000"/>
                  </a:schemeClr>
                </a:solidFill>
              </a:rPr>
              <a:t> </a:t>
            </a:r>
            <a:r>
              <a:rPr lang="pl-PL" sz="2400" b="1" dirty="0" smtClean="0">
                <a:solidFill>
                  <a:schemeClr val="accent1">
                    <a:lumMod val="75000"/>
                  </a:schemeClr>
                </a:solidFill>
              </a:rPr>
              <a:t>neprestano se razgrađuje i ponovno stvara u količini od </a:t>
            </a:r>
            <a:r>
              <a:rPr lang="pl-PL" sz="2400" b="1" dirty="0" smtClean="0">
                <a:solidFill>
                  <a:srgbClr val="FF0000"/>
                </a:solidFill>
              </a:rPr>
              <a:t>300 000 000 tona </a:t>
            </a:r>
            <a:r>
              <a:rPr lang="pl-PL" sz="2400" b="1" dirty="0" smtClean="0">
                <a:solidFill>
                  <a:schemeClr val="accent1">
                    <a:lumMod val="75000"/>
                  </a:schemeClr>
                </a:solidFill>
              </a:rPr>
              <a:t>na dan.</a:t>
            </a:r>
          </a:p>
          <a:p>
            <a:pPr>
              <a:buClr>
                <a:srgbClr val="FF0000"/>
              </a:buClr>
              <a:buFont typeface="Wingdings" pitchFamily="2" charset="2"/>
              <a:buChar char="§"/>
            </a:pPr>
            <a:r>
              <a:rPr lang="hr-HR" sz="2400" b="1" dirty="0" smtClean="0">
                <a:solidFill>
                  <a:schemeClr val="accent1">
                    <a:lumMod val="75000"/>
                  </a:schemeClr>
                </a:solidFill>
              </a:rPr>
              <a:t> Godine 1930. fotokemijske procese stvaranja i razgradnje ozona u stratosferi otkrio je fizičar Sydney Chapman, po kojemu su ti procesi i dobili ime – Chapmanov ciklus.</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34" name="Text Box 5"/>
          <p:cNvSpPr txBox="1">
            <a:spLocks noChangeArrowheads="1"/>
          </p:cNvSpPr>
          <p:nvPr/>
        </p:nvSpPr>
        <p:spPr bwMode="auto">
          <a:xfrm>
            <a:off x="179388" y="1819274"/>
            <a:ext cx="8964612" cy="1015663"/>
          </a:xfrm>
          <a:prstGeom prst="rect">
            <a:avLst/>
          </a:prstGeom>
          <a:noFill/>
          <a:ln w="9525">
            <a:noFill/>
            <a:miter lim="800000"/>
            <a:headEnd/>
            <a:tailEnd/>
          </a:ln>
          <a:effectLst/>
        </p:spPr>
        <p:txBody>
          <a:bodyPr wrap="square">
            <a:spAutoFit/>
          </a:bodyPr>
          <a:lstStyle/>
          <a:p>
            <a:pPr algn="ctr">
              <a:spcBef>
                <a:spcPct val="50000"/>
              </a:spcBef>
            </a:pPr>
            <a:r>
              <a:rPr lang="hr-HR" sz="2400" b="1" dirty="0">
                <a:solidFill>
                  <a:schemeClr val="accent1">
                    <a:lumMod val="75000"/>
                  </a:schemeClr>
                </a:solidFill>
              </a:rPr>
              <a:t>Chapman-ov ciklus</a:t>
            </a:r>
          </a:p>
          <a:p>
            <a:pPr>
              <a:spcBef>
                <a:spcPct val="50000"/>
              </a:spcBef>
            </a:pPr>
            <a:r>
              <a:rPr lang="hr-HR" sz="2400" b="1" dirty="0">
                <a:solidFill>
                  <a:schemeClr val="accent1">
                    <a:lumMod val="75000"/>
                  </a:schemeClr>
                </a:solidFill>
              </a:rPr>
              <a:t>1. korak:stvaranje atoma kisika (O) – razgradnjom </a:t>
            </a:r>
            <a:r>
              <a:rPr lang="hr-HR" sz="2400" b="1" dirty="0" smtClean="0">
                <a:solidFill>
                  <a:schemeClr val="accent1">
                    <a:lumMod val="75000"/>
                  </a:schemeClr>
                </a:solidFill>
              </a:rPr>
              <a:t>O</a:t>
            </a:r>
            <a:r>
              <a:rPr lang="hr-HR" sz="2400" b="1" baseline="-25000" dirty="0" smtClean="0">
                <a:solidFill>
                  <a:schemeClr val="accent1">
                    <a:lumMod val="75000"/>
                  </a:schemeClr>
                </a:solidFill>
              </a:rPr>
              <a:t>2</a:t>
            </a:r>
            <a:endParaRPr lang="hr-HR" sz="2400" b="1" dirty="0">
              <a:solidFill>
                <a:schemeClr val="accent1">
                  <a:lumMod val="75000"/>
                </a:schemeClr>
              </a:solidFill>
            </a:endParaRPr>
          </a:p>
        </p:txBody>
      </p:sp>
      <p:sp>
        <p:nvSpPr>
          <p:cNvPr id="35" name="Rectangle 6"/>
          <p:cNvSpPr>
            <a:spLocks noChangeArrowheads="1"/>
          </p:cNvSpPr>
          <p:nvPr/>
        </p:nvSpPr>
        <p:spPr bwMode="auto">
          <a:xfrm>
            <a:off x="2627313" y="2819399"/>
            <a:ext cx="3240087" cy="536575"/>
          </a:xfrm>
          <a:prstGeom prst="rect">
            <a:avLst/>
          </a:prstGeom>
          <a:solidFill>
            <a:srgbClr val="000066"/>
          </a:solidFill>
          <a:ln w="38100">
            <a:solidFill>
              <a:srgbClr val="FF9933"/>
            </a:solidFill>
            <a:miter lim="800000"/>
            <a:headEnd/>
            <a:tailEnd/>
          </a:ln>
          <a:effectLst/>
        </p:spPr>
        <p:txBody>
          <a:bodyPr wrap="none" anchor="ctr"/>
          <a:lstStyle/>
          <a:p>
            <a:endParaRPr lang="hr-HR"/>
          </a:p>
        </p:txBody>
      </p:sp>
      <p:sp>
        <p:nvSpPr>
          <p:cNvPr id="36" name="Text Box 7"/>
          <p:cNvSpPr txBox="1">
            <a:spLocks noChangeArrowheads="1"/>
          </p:cNvSpPr>
          <p:nvPr/>
        </p:nvSpPr>
        <p:spPr bwMode="auto">
          <a:xfrm>
            <a:off x="2627313" y="2781300"/>
            <a:ext cx="3144837" cy="519113"/>
          </a:xfrm>
          <a:prstGeom prst="rect">
            <a:avLst/>
          </a:prstGeom>
          <a:noFill/>
          <a:ln w="9525">
            <a:noFill/>
            <a:miter lim="800000"/>
            <a:headEnd/>
            <a:tailEnd/>
          </a:ln>
          <a:effectLst/>
        </p:spPr>
        <p:txBody>
          <a:bodyPr wrap="square">
            <a:spAutoFit/>
          </a:bodyPr>
          <a:lstStyle/>
          <a:p>
            <a:pPr algn="ctr">
              <a:spcBef>
                <a:spcPct val="50000"/>
              </a:spcBef>
            </a:pPr>
            <a:r>
              <a:rPr lang="hr-HR" sz="2800" b="1" dirty="0">
                <a:solidFill>
                  <a:srgbClr val="FF9933"/>
                </a:solidFill>
              </a:rPr>
              <a:t> O</a:t>
            </a:r>
            <a:r>
              <a:rPr lang="hr-HR" sz="2800" b="1" baseline="-25000" dirty="0">
                <a:solidFill>
                  <a:srgbClr val="FF9933"/>
                </a:solidFill>
              </a:rPr>
              <a:t>2</a:t>
            </a:r>
            <a:r>
              <a:rPr lang="hr-HR" sz="2800" b="1" dirty="0">
                <a:solidFill>
                  <a:srgbClr val="FF9933"/>
                </a:solidFill>
              </a:rPr>
              <a:t> + UV       </a:t>
            </a:r>
            <a:r>
              <a:rPr lang="hr-HR" sz="2800" b="1" dirty="0" smtClean="0">
                <a:solidFill>
                  <a:srgbClr val="FF9933"/>
                </a:solidFill>
              </a:rPr>
              <a:t>2O</a:t>
            </a:r>
            <a:endParaRPr lang="hr-HR" sz="2800" b="1" dirty="0">
              <a:solidFill>
                <a:srgbClr val="FF9933"/>
              </a:solidFill>
            </a:endParaRPr>
          </a:p>
        </p:txBody>
      </p:sp>
      <p:sp>
        <p:nvSpPr>
          <p:cNvPr id="37" name="Line 8"/>
          <p:cNvSpPr>
            <a:spLocks noChangeShapeType="1"/>
          </p:cNvSpPr>
          <p:nvPr/>
        </p:nvSpPr>
        <p:spPr bwMode="auto">
          <a:xfrm>
            <a:off x="4397375" y="3040063"/>
            <a:ext cx="431800" cy="0"/>
          </a:xfrm>
          <a:prstGeom prst="line">
            <a:avLst/>
          </a:prstGeom>
          <a:noFill/>
          <a:ln w="57150">
            <a:solidFill>
              <a:srgbClr val="FF9933"/>
            </a:solidFill>
            <a:round/>
            <a:headEnd/>
            <a:tailEnd type="triangle" w="med" len="med"/>
          </a:ln>
          <a:effectLst/>
        </p:spPr>
        <p:txBody>
          <a:bodyPr/>
          <a:lstStyle/>
          <a:p>
            <a:endParaRPr lang="hr-HR"/>
          </a:p>
        </p:txBody>
      </p:sp>
      <p:sp>
        <p:nvSpPr>
          <p:cNvPr id="38" name="Text Box 9"/>
          <p:cNvSpPr txBox="1">
            <a:spLocks noChangeArrowheads="1"/>
          </p:cNvSpPr>
          <p:nvPr/>
        </p:nvSpPr>
        <p:spPr bwMode="auto">
          <a:xfrm>
            <a:off x="250825" y="3535363"/>
            <a:ext cx="8893175" cy="519112"/>
          </a:xfrm>
          <a:prstGeom prst="rect">
            <a:avLst/>
          </a:prstGeom>
          <a:noFill/>
          <a:ln w="9525">
            <a:noFill/>
            <a:miter lim="800000"/>
            <a:headEnd/>
            <a:tailEnd/>
          </a:ln>
          <a:effectLst/>
        </p:spPr>
        <p:txBody>
          <a:bodyPr>
            <a:spAutoFit/>
          </a:bodyPr>
          <a:lstStyle/>
          <a:p>
            <a:pPr algn="r">
              <a:spcBef>
                <a:spcPct val="50000"/>
              </a:spcBef>
            </a:pPr>
            <a:endParaRPr lang="sr-Latn-CS" sz="2800" b="1">
              <a:effectLst>
                <a:outerShdw blurRad="38100" dist="38100" dir="2700000" algn="tl">
                  <a:srgbClr val="C0C0C0"/>
                </a:outerShdw>
              </a:effectLst>
            </a:endParaRPr>
          </a:p>
        </p:txBody>
      </p:sp>
      <p:sp>
        <p:nvSpPr>
          <p:cNvPr id="39" name="Text Box 10"/>
          <p:cNvSpPr txBox="1">
            <a:spLocks noChangeArrowheads="1"/>
          </p:cNvSpPr>
          <p:nvPr/>
        </p:nvSpPr>
        <p:spPr bwMode="auto">
          <a:xfrm>
            <a:off x="179388" y="3284538"/>
            <a:ext cx="8964612" cy="461665"/>
          </a:xfrm>
          <a:prstGeom prst="rect">
            <a:avLst/>
          </a:prstGeom>
          <a:noFill/>
          <a:ln w="9525">
            <a:noFill/>
            <a:miter lim="800000"/>
            <a:headEnd/>
            <a:tailEnd/>
          </a:ln>
          <a:effectLst/>
        </p:spPr>
        <p:txBody>
          <a:bodyPr>
            <a:spAutoFit/>
          </a:bodyPr>
          <a:lstStyle/>
          <a:p>
            <a:pPr>
              <a:spcBef>
                <a:spcPct val="50000"/>
              </a:spcBef>
            </a:pPr>
            <a:r>
              <a:rPr lang="hr-HR" sz="2400" b="1" dirty="0">
                <a:solidFill>
                  <a:schemeClr val="accent1">
                    <a:lumMod val="75000"/>
                  </a:schemeClr>
                </a:solidFill>
              </a:rPr>
              <a:t>2. korak:stvaranje ozona (O3) – utroškom O</a:t>
            </a:r>
            <a:r>
              <a:rPr lang="hr-HR" sz="2400" b="1" baseline="-25000" dirty="0">
                <a:solidFill>
                  <a:schemeClr val="accent1">
                    <a:lumMod val="75000"/>
                  </a:schemeClr>
                </a:solidFill>
              </a:rPr>
              <a:t>2</a:t>
            </a:r>
            <a:r>
              <a:rPr lang="hr-HR" sz="2400" b="1" dirty="0">
                <a:solidFill>
                  <a:schemeClr val="accent1">
                    <a:lumMod val="75000"/>
                  </a:schemeClr>
                </a:solidFill>
              </a:rPr>
              <a:t> i O</a:t>
            </a:r>
          </a:p>
        </p:txBody>
      </p:sp>
      <p:sp>
        <p:nvSpPr>
          <p:cNvPr id="40" name="Rectangle 11"/>
          <p:cNvSpPr>
            <a:spLocks noChangeArrowheads="1"/>
          </p:cNvSpPr>
          <p:nvPr/>
        </p:nvSpPr>
        <p:spPr bwMode="auto">
          <a:xfrm>
            <a:off x="2627313" y="3789363"/>
            <a:ext cx="3240087" cy="515937"/>
          </a:xfrm>
          <a:prstGeom prst="rect">
            <a:avLst/>
          </a:prstGeom>
          <a:solidFill>
            <a:srgbClr val="000066"/>
          </a:solidFill>
          <a:ln w="38100">
            <a:solidFill>
              <a:srgbClr val="FF9933"/>
            </a:solidFill>
            <a:miter lim="800000"/>
            <a:headEnd/>
            <a:tailEnd/>
          </a:ln>
          <a:effectLst/>
        </p:spPr>
        <p:txBody>
          <a:bodyPr wrap="none" anchor="ctr"/>
          <a:lstStyle/>
          <a:p>
            <a:endParaRPr lang="hr-HR"/>
          </a:p>
        </p:txBody>
      </p:sp>
      <p:sp>
        <p:nvSpPr>
          <p:cNvPr id="41" name="Text Box 12"/>
          <p:cNvSpPr txBox="1">
            <a:spLocks noChangeArrowheads="1"/>
          </p:cNvSpPr>
          <p:nvPr/>
        </p:nvSpPr>
        <p:spPr bwMode="auto">
          <a:xfrm>
            <a:off x="2719388" y="3784600"/>
            <a:ext cx="2665412" cy="519113"/>
          </a:xfrm>
          <a:prstGeom prst="rect">
            <a:avLst/>
          </a:prstGeom>
          <a:noFill/>
          <a:ln w="9525">
            <a:noFill/>
            <a:miter lim="800000"/>
            <a:headEnd/>
            <a:tailEnd/>
          </a:ln>
          <a:effectLst/>
        </p:spPr>
        <p:txBody>
          <a:bodyPr>
            <a:spAutoFit/>
          </a:bodyPr>
          <a:lstStyle/>
          <a:p>
            <a:pPr algn="ctr">
              <a:spcBef>
                <a:spcPct val="50000"/>
              </a:spcBef>
            </a:pPr>
            <a:r>
              <a:rPr lang="hr-HR" sz="2800" b="1" dirty="0">
                <a:solidFill>
                  <a:srgbClr val="FF9933"/>
                </a:solidFill>
              </a:rPr>
              <a:t>O</a:t>
            </a:r>
            <a:r>
              <a:rPr lang="hr-HR" sz="2800" b="1" baseline="-25000" dirty="0">
                <a:solidFill>
                  <a:srgbClr val="FF9933"/>
                </a:solidFill>
              </a:rPr>
              <a:t>2</a:t>
            </a:r>
            <a:r>
              <a:rPr lang="hr-HR" sz="2800" b="1" dirty="0">
                <a:solidFill>
                  <a:srgbClr val="FF9933"/>
                </a:solidFill>
              </a:rPr>
              <a:t> + O       O</a:t>
            </a:r>
            <a:r>
              <a:rPr lang="hr-HR" sz="2800" b="1" baseline="-25000" dirty="0">
                <a:solidFill>
                  <a:srgbClr val="FF9933"/>
                </a:solidFill>
              </a:rPr>
              <a:t>3</a:t>
            </a:r>
          </a:p>
        </p:txBody>
      </p:sp>
      <p:sp>
        <p:nvSpPr>
          <p:cNvPr id="42" name="Line 13"/>
          <p:cNvSpPr>
            <a:spLocks noChangeShapeType="1"/>
          </p:cNvSpPr>
          <p:nvPr/>
        </p:nvSpPr>
        <p:spPr bwMode="auto">
          <a:xfrm>
            <a:off x="4133850" y="4035425"/>
            <a:ext cx="431800" cy="0"/>
          </a:xfrm>
          <a:prstGeom prst="line">
            <a:avLst/>
          </a:prstGeom>
          <a:noFill/>
          <a:ln w="57150">
            <a:solidFill>
              <a:srgbClr val="FF9933"/>
            </a:solidFill>
            <a:round/>
            <a:headEnd/>
            <a:tailEnd type="triangle" w="med" len="med"/>
          </a:ln>
          <a:effectLst/>
        </p:spPr>
        <p:txBody>
          <a:bodyPr/>
          <a:lstStyle/>
          <a:p>
            <a:endParaRPr lang="hr-HR"/>
          </a:p>
        </p:txBody>
      </p:sp>
      <p:sp>
        <p:nvSpPr>
          <p:cNvPr id="43" name="Text Box 14"/>
          <p:cNvSpPr txBox="1">
            <a:spLocks noChangeArrowheads="1"/>
          </p:cNvSpPr>
          <p:nvPr/>
        </p:nvSpPr>
        <p:spPr bwMode="auto">
          <a:xfrm>
            <a:off x="0" y="4303713"/>
            <a:ext cx="8893175" cy="461665"/>
          </a:xfrm>
          <a:prstGeom prst="rect">
            <a:avLst/>
          </a:prstGeom>
          <a:noFill/>
          <a:ln w="9525">
            <a:noFill/>
            <a:miter lim="800000"/>
            <a:headEnd/>
            <a:tailEnd/>
          </a:ln>
          <a:effectLst/>
        </p:spPr>
        <p:txBody>
          <a:bodyPr>
            <a:spAutoFit/>
          </a:bodyPr>
          <a:lstStyle/>
          <a:p>
            <a:pPr>
              <a:spcBef>
                <a:spcPct val="50000"/>
              </a:spcBef>
            </a:pPr>
            <a:r>
              <a:rPr lang="hr-HR" sz="2400" b="1" dirty="0">
                <a:solidFill>
                  <a:schemeClr val="accent1">
                    <a:lumMod val="75000"/>
                  </a:schemeClr>
                </a:solidFill>
              </a:rPr>
              <a:t>  3. korak:razgradnja ozona (O</a:t>
            </a:r>
            <a:r>
              <a:rPr lang="hr-HR" sz="2400" b="1" baseline="-25000" dirty="0">
                <a:solidFill>
                  <a:schemeClr val="accent1">
                    <a:lumMod val="75000"/>
                  </a:schemeClr>
                </a:solidFill>
              </a:rPr>
              <a:t>3</a:t>
            </a:r>
            <a:r>
              <a:rPr lang="hr-HR" sz="2400" b="1" dirty="0">
                <a:solidFill>
                  <a:schemeClr val="accent1">
                    <a:lumMod val="75000"/>
                  </a:schemeClr>
                </a:solidFill>
              </a:rPr>
              <a:t>) – stvaranje O</a:t>
            </a:r>
            <a:r>
              <a:rPr lang="hr-HR" sz="2400" b="1" baseline="-25000" dirty="0">
                <a:solidFill>
                  <a:schemeClr val="accent1">
                    <a:lumMod val="75000"/>
                  </a:schemeClr>
                </a:solidFill>
              </a:rPr>
              <a:t>2</a:t>
            </a:r>
            <a:r>
              <a:rPr lang="hr-HR" sz="2400" b="1" dirty="0">
                <a:solidFill>
                  <a:schemeClr val="accent1">
                    <a:lumMod val="75000"/>
                  </a:schemeClr>
                </a:solidFill>
              </a:rPr>
              <a:t> i O </a:t>
            </a:r>
          </a:p>
        </p:txBody>
      </p:sp>
      <p:sp>
        <p:nvSpPr>
          <p:cNvPr id="44" name="Rectangle 15"/>
          <p:cNvSpPr>
            <a:spLocks noChangeArrowheads="1"/>
          </p:cNvSpPr>
          <p:nvPr/>
        </p:nvSpPr>
        <p:spPr bwMode="auto">
          <a:xfrm>
            <a:off x="2627313" y="4848224"/>
            <a:ext cx="3240087" cy="512763"/>
          </a:xfrm>
          <a:prstGeom prst="rect">
            <a:avLst/>
          </a:prstGeom>
          <a:solidFill>
            <a:srgbClr val="000066"/>
          </a:solidFill>
          <a:ln w="38100">
            <a:solidFill>
              <a:srgbClr val="66FF33"/>
            </a:solidFill>
            <a:miter lim="800000"/>
            <a:headEnd/>
            <a:tailEnd/>
          </a:ln>
          <a:effectLst/>
        </p:spPr>
        <p:txBody>
          <a:bodyPr wrap="none" anchor="ctr"/>
          <a:lstStyle/>
          <a:p>
            <a:endParaRPr lang="hr-HR"/>
          </a:p>
        </p:txBody>
      </p:sp>
      <p:sp>
        <p:nvSpPr>
          <p:cNvPr id="45" name="Text Box 16"/>
          <p:cNvSpPr txBox="1">
            <a:spLocks noChangeArrowheads="1"/>
          </p:cNvSpPr>
          <p:nvPr/>
        </p:nvSpPr>
        <p:spPr bwMode="auto">
          <a:xfrm>
            <a:off x="2655888" y="4832350"/>
            <a:ext cx="3673475" cy="519113"/>
          </a:xfrm>
          <a:prstGeom prst="rect">
            <a:avLst/>
          </a:prstGeom>
          <a:noFill/>
          <a:ln w="9525">
            <a:noFill/>
            <a:miter lim="800000"/>
            <a:headEnd/>
            <a:tailEnd/>
          </a:ln>
          <a:effectLst/>
        </p:spPr>
        <p:txBody>
          <a:bodyPr>
            <a:spAutoFit/>
          </a:bodyPr>
          <a:lstStyle/>
          <a:p>
            <a:pPr>
              <a:spcBef>
                <a:spcPct val="50000"/>
              </a:spcBef>
            </a:pPr>
            <a:r>
              <a:rPr lang="hr-HR" sz="2800" b="1" dirty="0">
                <a:solidFill>
                  <a:srgbClr val="66FF33"/>
                </a:solidFill>
              </a:rPr>
              <a:t> O</a:t>
            </a:r>
            <a:r>
              <a:rPr lang="hr-HR" sz="2800" b="1" baseline="-25000" dirty="0">
                <a:solidFill>
                  <a:srgbClr val="66FF33"/>
                </a:solidFill>
              </a:rPr>
              <a:t>3</a:t>
            </a:r>
            <a:r>
              <a:rPr lang="hr-HR" sz="2800" b="1" dirty="0">
                <a:solidFill>
                  <a:srgbClr val="66FF33"/>
                </a:solidFill>
              </a:rPr>
              <a:t> + UV      O</a:t>
            </a:r>
            <a:r>
              <a:rPr lang="hr-HR" sz="2800" b="1" baseline="-25000" dirty="0">
                <a:solidFill>
                  <a:srgbClr val="66FF33"/>
                </a:solidFill>
              </a:rPr>
              <a:t>2</a:t>
            </a:r>
            <a:r>
              <a:rPr lang="hr-HR" sz="2800" b="1" dirty="0">
                <a:solidFill>
                  <a:srgbClr val="66FF33"/>
                </a:solidFill>
              </a:rPr>
              <a:t> + O</a:t>
            </a:r>
          </a:p>
        </p:txBody>
      </p:sp>
      <p:sp>
        <p:nvSpPr>
          <p:cNvPr id="46" name="Line 17"/>
          <p:cNvSpPr>
            <a:spLocks noChangeShapeType="1"/>
          </p:cNvSpPr>
          <p:nvPr/>
        </p:nvSpPr>
        <p:spPr bwMode="auto">
          <a:xfrm>
            <a:off x="4010025" y="5110163"/>
            <a:ext cx="431800" cy="0"/>
          </a:xfrm>
          <a:prstGeom prst="line">
            <a:avLst/>
          </a:prstGeom>
          <a:noFill/>
          <a:ln w="57150">
            <a:solidFill>
              <a:srgbClr val="66FF33"/>
            </a:solidFill>
            <a:round/>
            <a:headEnd/>
            <a:tailEnd type="triangle" w="med" len="med"/>
          </a:ln>
          <a:effectLst/>
        </p:spPr>
        <p:txBody>
          <a:bodyPr/>
          <a:lstStyle/>
          <a:p>
            <a:endParaRPr lang="hr-HR"/>
          </a:p>
        </p:txBody>
      </p:sp>
      <p:sp>
        <p:nvSpPr>
          <p:cNvPr id="47" name="Text Box 18"/>
          <p:cNvSpPr txBox="1">
            <a:spLocks noChangeArrowheads="1"/>
          </p:cNvSpPr>
          <p:nvPr/>
        </p:nvSpPr>
        <p:spPr bwMode="auto">
          <a:xfrm>
            <a:off x="0" y="5408613"/>
            <a:ext cx="9324975" cy="461665"/>
          </a:xfrm>
          <a:prstGeom prst="rect">
            <a:avLst/>
          </a:prstGeom>
          <a:noFill/>
          <a:ln w="9525">
            <a:noFill/>
            <a:miter lim="800000"/>
            <a:headEnd/>
            <a:tailEnd/>
          </a:ln>
          <a:effectLst/>
        </p:spPr>
        <p:txBody>
          <a:bodyPr>
            <a:spAutoFit/>
          </a:bodyPr>
          <a:lstStyle/>
          <a:p>
            <a:pPr>
              <a:spcBef>
                <a:spcPct val="50000"/>
              </a:spcBef>
            </a:pPr>
            <a:r>
              <a:rPr lang="hr-HR" sz="2400" b="1" dirty="0">
                <a:solidFill>
                  <a:schemeClr val="accent1">
                    <a:lumMod val="75000"/>
                  </a:schemeClr>
                </a:solidFill>
              </a:rPr>
              <a:t>  4. korak:stvaranje molekule kisika (O</a:t>
            </a:r>
            <a:r>
              <a:rPr lang="hr-HR" sz="2400" b="1" baseline="-25000" dirty="0">
                <a:solidFill>
                  <a:schemeClr val="accent1">
                    <a:lumMod val="75000"/>
                  </a:schemeClr>
                </a:solidFill>
              </a:rPr>
              <a:t>2</a:t>
            </a:r>
            <a:r>
              <a:rPr lang="hr-HR" sz="2400" b="1" dirty="0">
                <a:solidFill>
                  <a:schemeClr val="accent1">
                    <a:lumMod val="75000"/>
                  </a:schemeClr>
                </a:solidFill>
              </a:rPr>
              <a:t>) – O</a:t>
            </a:r>
            <a:r>
              <a:rPr lang="hr-HR" sz="2400" b="1" baseline="-25000" dirty="0">
                <a:solidFill>
                  <a:schemeClr val="accent1">
                    <a:lumMod val="75000"/>
                  </a:schemeClr>
                </a:solidFill>
              </a:rPr>
              <a:t>3</a:t>
            </a:r>
            <a:r>
              <a:rPr lang="hr-HR" sz="2400" b="1" dirty="0">
                <a:solidFill>
                  <a:schemeClr val="accent1">
                    <a:lumMod val="75000"/>
                  </a:schemeClr>
                </a:solidFill>
              </a:rPr>
              <a:t> i O konverzijom  </a:t>
            </a:r>
          </a:p>
        </p:txBody>
      </p:sp>
      <p:sp>
        <p:nvSpPr>
          <p:cNvPr id="48" name="Rectangle 19"/>
          <p:cNvSpPr>
            <a:spLocks noChangeArrowheads="1"/>
          </p:cNvSpPr>
          <p:nvPr/>
        </p:nvSpPr>
        <p:spPr bwMode="auto">
          <a:xfrm>
            <a:off x="2627313" y="5876925"/>
            <a:ext cx="3240087" cy="477838"/>
          </a:xfrm>
          <a:prstGeom prst="rect">
            <a:avLst/>
          </a:prstGeom>
          <a:solidFill>
            <a:srgbClr val="000066"/>
          </a:solidFill>
          <a:ln w="38100">
            <a:solidFill>
              <a:srgbClr val="66FF33"/>
            </a:solidFill>
            <a:miter lim="800000"/>
            <a:headEnd/>
            <a:tailEnd/>
          </a:ln>
          <a:effectLst/>
        </p:spPr>
        <p:txBody>
          <a:bodyPr wrap="none" anchor="ctr"/>
          <a:lstStyle/>
          <a:p>
            <a:endParaRPr lang="hr-HR"/>
          </a:p>
        </p:txBody>
      </p:sp>
      <p:sp>
        <p:nvSpPr>
          <p:cNvPr id="49" name="Text Box 20"/>
          <p:cNvSpPr txBox="1">
            <a:spLocks noChangeArrowheads="1"/>
          </p:cNvSpPr>
          <p:nvPr/>
        </p:nvSpPr>
        <p:spPr bwMode="auto">
          <a:xfrm>
            <a:off x="2674938" y="5842000"/>
            <a:ext cx="3097212" cy="523220"/>
          </a:xfrm>
          <a:prstGeom prst="rect">
            <a:avLst/>
          </a:prstGeom>
          <a:noFill/>
          <a:ln w="9525">
            <a:noFill/>
            <a:miter lim="800000"/>
            <a:headEnd/>
            <a:tailEnd/>
          </a:ln>
          <a:effectLst/>
        </p:spPr>
        <p:txBody>
          <a:bodyPr wrap="square">
            <a:spAutoFit/>
          </a:bodyPr>
          <a:lstStyle/>
          <a:p>
            <a:pPr>
              <a:spcBef>
                <a:spcPct val="50000"/>
              </a:spcBef>
            </a:pPr>
            <a:r>
              <a:rPr lang="hr-HR" sz="2800" b="1" dirty="0">
                <a:solidFill>
                  <a:srgbClr val="66FF33"/>
                </a:solidFill>
              </a:rPr>
              <a:t> O</a:t>
            </a:r>
            <a:r>
              <a:rPr lang="hr-HR" sz="2800" b="1" baseline="-25000" dirty="0">
                <a:solidFill>
                  <a:srgbClr val="66FF33"/>
                </a:solidFill>
              </a:rPr>
              <a:t>3</a:t>
            </a:r>
            <a:r>
              <a:rPr lang="hr-HR" sz="2800" b="1" dirty="0">
                <a:solidFill>
                  <a:srgbClr val="66FF33"/>
                </a:solidFill>
              </a:rPr>
              <a:t> + O       </a:t>
            </a:r>
            <a:r>
              <a:rPr lang="hr-HR" sz="2800" b="1" dirty="0" smtClean="0">
                <a:solidFill>
                  <a:srgbClr val="66FF33"/>
                </a:solidFill>
              </a:rPr>
              <a:t>2O</a:t>
            </a:r>
            <a:r>
              <a:rPr lang="hr-HR" sz="2800" b="1" baseline="-25000" dirty="0" smtClean="0">
                <a:solidFill>
                  <a:srgbClr val="66FF33"/>
                </a:solidFill>
              </a:rPr>
              <a:t>2</a:t>
            </a:r>
            <a:endParaRPr lang="hr-HR" sz="2800" b="1" baseline="-25000" dirty="0">
              <a:solidFill>
                <a:srgbClr val="66FF33"/>
              </a:solidFill>
            </a:endParaRPr>
          </a:p>
        </p:txBody>
      </p:sp>
      <p:sp>
        <p:nvSpPr>
          <p:cNvPr id="50" name="Line 21"/>
          <p:cNvSpPr>
            <a:spLocks noChangeShapeType="1"/>
          </p:cNvSpPr>
          <p:nvPr/>
        </p:nvSpPr>
        <p:spPr bwMode="auto">
          <a:xfrm>
            <a:off x="3881438" y="6096000"/>
            <a:ext cx="431800" cy="0"/>
          </a:xfrm>
          <a:prstGeom prst="line">
            <a:avLst/>
          </a:prstGeom>
          <a:noFill/>
          <a:ln w="57150">
            <a:solidFill>
              <a:srgbClr val="66FF33"/>
            </a:solidFill>
            <a:round/>
            <a:headEnd/>
            <a:tailEnd type="triangle" w="med" len="med"/>
          </a:ln>
          <a:effectLst/>
        </p:spPr>
        <p:txBody>
          <a:bodyPr/>
          <a:lstStyle/>
          <a:p>
            <a:endParaRPr lang="hr-HR"/>
          </a:p>
        </p:txBody>
      </p:sp>
      <p:sp>
        <p:nvSpPr>
          <p:cNvPr id="51" name="Text Box 22"/>
          <p:cNvSpPr txBox="1">
            <a:spLocks noChangeArrowheads="1"/>
          </p:cNvSpPr>
          <p:nvPr/>
        </p:nvSpPr>
        <p:spPr bwMode="auto">
          <a:xfrm>
            <a:off x="8459788" y="6381750"/>
            <a:ext cx="504825" cy="366713"/>
          </a:xfrm>
          <a:prstGeom prst="rect">
            <a:avLst/>
          </a:prstGeom>
          <a:noFill/>
          <a:ln w="9525">
            <a:noFill/>
            <a:miter lim="800000"/>
            <a:headEnd/>
            <a:tailEnd/>
          </a:ln>
          <a:effectLst/>
        </p:spPr>
        <p:txBody>
          <a:bodyPr>
            <a:spAutoFit/>
          </a:bodyPr>
          <a:lstStyle/>
          <a:p>
            <a:pPr>
              <a:spcBef>
                <a:spcPct val="50000"/>
              </a:spcBef>
            </a:pPr>
            <a:r>
              <a:rPr lang="hr-HR">
                <a:solidFill>
                  <a:schemeClr val="bg1"/>
                </a:solidFill>
              </a:rPr>
              <a:t>44</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5" name="Oval 5"/>
          <p:cNvSpPr>
            <a:spLocks noChangeArrowheads="1"/>
          </p:cNvSpPr>
          <p:nvPr/>
        </p:nvSpPr>
        <p:spPr bwMode="auto">
          <a:xfrm>
            <a:off x="3851275" y="2997200"/>
            <a:ext cx="576263" cy="574675"/>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16" name="Oval 6"/>
          <p:cNvSpPr>
            <a:spLocks noChangeArrowheads="1"/>
          </p:cNvSpPr>
          <p:nvPr/>
        </p:nvSpPr>
        <p:spPr bwMode="auto">
          <a:xfrm>
            <a:off x="3492500" y="3284538"/>
            <a:ext cx="576263" cy="574675"/>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17" name="Line 7"/>
          <p:cNvSpPr>
            <a:spLocks noChangeShapeType="1"/>
          </p:cNvSpPr>
          <p:nvPr/>
        </p:nvSpPr>
        <p:spPr bwMode="auto">
          <a:xfrm>
            <a:off x="2555875" y="1989138"/>
            <a:ext cx="792163" cy="720725"/>
          </a:xfrm>
          <a:prstGeom prst="line">
            <a:avLst/>
          </a:prstGeom>
          <a:noFill/>
          <a:ln w="76200">
            <a:solidFill>
              <a:srgbClr val="FF0000"/>
            </a:solidFill>
            <a:round/>
            <a:headEnd/>
            <a:tailEnd type="triangle" w="med" len="med"/>
          </a:ln>
          <a:effectLst/>
        </p:spPr>
        <p:txBody>
          <a:bodyPr/>
          <a:lstStyle/>
          <a:p>
            <a:endParaRPr lang="hr-HR"/>
          </a:p>
        </p:txBody>
      </p:sp>
      <p:sp>
        <p:nvSpPr>
          <p:cNvPr id="18" name="Oval 8"/>
          <p:cNvSpPr>
            <a:spLocks noChangeArrowheads="1"/>
          </p:cNvSpPr>
          <p:nvPr/>
        </p:nvSpPr>
        <p:spPr bwMode="auto">
          <a:xfrm>
            <a:off x="2627313" y="4005263"/>
            <a:ext cx="576262" cy="57626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19" name="Oval 9"/>
          <p:cNvSpPr>
            <a:spLocks noChangeArrowheads="1"/>
          </p:cNvSpPr>
          <p:nvPr/>
        </p:nvSpPr>
        <p:spPr bwMode="auto">
          <a:xfrm>
            <a:off x="2916238" y="4221163"/>
            <a:ext cx="576262" cy="57626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0" name="Oval 10"/>
          <p:cNvSpPr>
            <a:spLocks noChangeArrowheads="1"/>
          </p:cNvSpPr>
          <p:nvPr/>
        </p:nvSpPr>
        <p:spPr bwMode="auto">
          <a:xfrm>
            <a:off x="4500563" y="2060575"/>
            <a:ext cx="576262" cy="5762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1" name="Oval 11"/>
          <p:cNvSpPr>
            <a:spLocks noChangeArrowheads="1"/>
          </p:cNvSpPr>
          <p:nvPr/>
        </p:nvSpPr>
        <p:spPr bwMode="auto">
          <a:xfrm>
            <a:off x="4716463" y="2349500"/>
            <a:ext cx="576262" cy="5762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2" name="Line 12"/>
          <p:cNvSpPr>
            <a:spLocks noChangeShapeType="1"/>
          </p:cNvSpPr>
          <p:nvPr/>
        </p:nvSpPr>
        <p:spPr bwMode="auto">
          <a:xfrm flipV="1">
            <a:off x="1619250" y="4941888"/>
            <a:ext cx="792163" cy="503237"/>
          </a:xfrm>
          <a:prstGeom prst="line">
            <a:avLst/>
          </a:prstGeom>
          <a:noFill/>
          <a:ln w="76200">
            <a:solidFill>
              <a:srgbClr val="000066"/>
            </a:solidFill>
            <a:round/>
            <a:headEnd/>
            <a:tailEnd type="triangle" w="med" len="med"/>
          </a:ln>
          <a:effectLst/>
        </p:spPr>
        <p:txBody>
          <a:bodyPr/>
          <a:lstStyle/>
          <a:p>
            <a:endParaRPr lang="hr-HR"/>
          </a:p>
        </p:txBody>
      </p:sp>
      <p:sp>
        <p:nvSpPr>
          <p:cNvPr id="23" name="Line 13"/>
          <p:cNvSpPr>
            <a:spLocks noChangeShapeType="1"/>
          </p:cNvSpPr>
          <p:nvPr/>
        </p:nvSpPr>
        <p:spPr bwMode="auto">
          <a:xfrm flipH="1">
            <a:off x="5580063" y="1557338"/>
            <a:ext cx="720725" cy="503237"/>
          </a:xfrm>
          <a:prstGeom prst="line">
            <a:avLst/>
          </a:prstGeom>
          <a:noFill/>
          <a:ln w="76200">
            <a:solidFill>
              <a:srgbClr val="000066"/>
            </a:solidFill>
            <a:round/>
            <a:headEnd/>
            <a:tailEnd type="triangle" w="med" len="med"/>
          </a:ln>
          <a:effectLst/>
        </p:spPr>
        <p:txBody>
          <a:bodyPr/>
          <a:lstStyle/>
          <a:p>
            <a:endParaRPr lang="hr-HR"/>
          </a:p>
        </p:txBody>
      </p:sp>
      <p:sp>
        <p:nvSpPr>
          <p:cNvPr id="24" name="Oval 14"/>
          <p:cNvSpPr>
            <a:spLocks noChangeArrowheads="1"/>
          </p:cNvSpPr>
          <p:nvPr/>
        </p:nvSpPr>
        <p:spPr bwMode="auto">
          <a:xfrm>
            <a:off x="4067175" y="5589588"/>
            <a:ext cx="576263" cy="57626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5" name="Oval 15"/>
          <p:cNvSpPr>
            <a:spLocks noChangeArrowheads="1"/>
          </p:cNvSpPr>
          <p:nvPr/>
        </p:nvSpPr>
        <p:spPr bwMode="auto">
          <a:xfrm>
            <a:off x="4500563" y="5734050"/>
            <a:ext cx="576262" cy="5762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6" name="Oval 16"/>
          <p:cNvSpPr>
            <a:spLocks noChangeArrowheads="1"/>
          </p:cNvSpPr>
          <p:nvPr/>
        </p:nvSpPr>
        <p:spPr bwMode="auto">
          <a:xfrm>
            <a:off x="4356100" y="5300663"/>
            <a:ext cx="576263" cy="57626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7" name="Oval 17"/>
          <p:cNvSpPr>
            <a:spLocks noChangeArrowheads="1"/>
          </p:cNvSpPr>
          <p:nvPr/>
        </p:nvSpPr>
        <p:spPr bwMode="auto">
          <a:xfrm>
            <a:off x="6443663" y="3789363"/>
            <a:ext cx="576262" cy="57626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8" name="Oval 18"/>
          <p:cNvSpPr>
            <a:spLocks noChangeArrowheads="1"/>
          </p:cNvSpPr>
          <p:nvPr/>
        </p:nvSpPr>
        <p:spPr bwMode="auto">
          <a:xfrm>
            <a:off x="6659563" y="4005263"/>
            <a:ext cx="576262" cy="576262"/>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29" name="Oval 19"/>
          <p:cNvSpPr>
            <a:spLocks noChangeArrowheads="1"/>
          </p:cNvSpPr>
          <p:nvPr/>
        </p:nvSpPr>
        <p:spPr bwMode="auto">
          <a:xfrm>
            <a:off x="6300788" y="4292600"/>
            <a:ext cx="576262" cy="576263"/>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endParaRPr lang="hr-HR"/>
          </a:p>
        </p:txBody>
      </p:sp>
      <p:sp>
        <p:nvSpPr>
          <p:cNvPr id="30" name="Text Box 20"/>
          <p:cNvSpPr txBox="1">
            <a:spLocks noChangeArrowheads="1"/>
          </p:cNvSpPr>
          <p:nvPr/>
        </p:nvSpPr>
        <p:spPr bwMode="auto">
          <a:xfrm>
            <a:off x="6659563" y="1700213"/>
            <a:ext cx="2305050" cy="822325"/>
          </a:xfrm>
          <a:prstGeom prst="rect">
            <a:avLst/>
          </a:prstGeom>
          <a:noFill/>
          <a:ln w="9525">
            <a:noFill/>
            <a:miter lim="800000"/>
            <a:headEnd/>
            <a:tailEnd/>
          </a:ln>
          <a:effectLst/>
        </p:spPr>
        <p:txBody>
          <a:bodyPr>
            <a:spAutoFit/>
          </a:bodyPr>
          <a:lstStyle/>
          <a:p>
            <a:pPr algn="ctr">
              <a:spcBef>
                <a:spcPct val="50000"/>
              </a:spcBef>
            </a:pPr>
            <a:r>
              <a:rPr lang="hr-HR" sz="2400" b="1" dirty="0">
                <a:solidFill>
                  <a:schemeClr val="bg1"/>
                </a:solidFill>
              </a:rPr>
              <a:t>CHAPMAN-ov CIKLUS</a:t>
            </a:r>
          </a:p>
        </p:txBody>
      </p:sp>
      <p:sp>
        <p:nvSpPr>
          <p:cNvPr id="31" name="Text Box 21"/>
          <p:cNvSpPr txBox="1">
            <a:spLocks noChangeArrowheads="1"/>
          </p:cNvSpPr>
          <p:nvPr/>
        </p:nvSpPr>
        <p:spPr bwMode="auto">
          <a:xfrm>
            <a:off x="8459788" y="6381750"/>
            <a:ext cx="504825" cy="366713"/>
          </a:xfrm>
          <a:prstGeom prst="rect">
            <a:avLst/>
          </a:prstGeom>
          <a:noFill/>
          <a:ln w="9525">
            <a:noFill/>
            <a:miter lim="800000"/>
            <a:headEnd/>
            <a:tailEnd/>
          </a:ln>
          <a:effectLst/>
        </p:spPr>
        <p:txBody>
          <a:bodyPr>
            <a:spAutoFit/>
          </a:bodyPr>
          <a:lstStyle/>
          <a:p>
            <a:pPr>
              <a:spcBef>
                <a:spcPct val="50000"/>
              </a:spcBef>
            </a:pPr>
            <a:r>
              <a:rPr lang="hr-HR">
                <a:solidFill>
                  <a:schemeClr val="bg1"/>
                </a:solidFill>
              </a:rPr>
              <a:t>45</a:t>
            </a:r>
          </a:p>
        </p:txBody>
      </p:sp>
      <p:sp>
        <p:nvSpPr>
          <p:cNvPr id="33" name="Rectangle 32"/>
          <p:cNvSpPr/>
          <p:nvPr/>
        </p:nvSpPr>
        <p:spPr>
          <a:xfrm>
            <a:off x="6602374" y="2396609"/>
            <a:ext cx="2187651" cy="400110"/>
          </a:xfrm>
          <a:prstGeom prst="rect">
            <a:avLst/>
          </a:prstGeom>
        </p:spPr>
        <p:txBody>
          <a:bodyPr wrap="none">
            <a:spAutoFit/>
          </a:bodyPr>
          <a:lstStyle/>
          <a:p>
            <a:pPr algn="ctr">
              <a:spcBef>
                <a:spcPct val="50000"/>
              </a:spcBef>
            </a:pPr>
            <a:r>
              <a:rPr lang="hr-HR" sz="2000" b="1" dirty="0" smtClean="0">
                <a:solidFill>
                  <a:schemeClr val="accent1">
                    <a:lumMod val="75000"/>
                  </a:schemeClr>
                </a:solidFill>
              </a:rPr>
              <a:t>Chapman-ov ciklus</a:t>
            </a:r>
            <a:endParaRPr lang="hr-HR" sz="20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par>
                          <p:cTn id="8" fill="hold">
                            <p:stCondLst>
                              <p:cond delay="2000"/>
                            </p:stCondLst>
                            <p:childTnLst>
                              <p:par>
                                <p:cTn id="9" presetID="49" presetClass="path" presetSubtype="0" accel="50000" decel="50000" fill="hold" grpId="1" nodeType="afterEffect">
                                  <p:stCondLst>
                                    <p:cond delay="0"/>
                                  </p:stCondLst>
                                  <p:childTnLst>
                                    <p:animMotion origin="layout" path="M -3.61111E-6 3.46821E-6 L 0.07882 0.0941 " pathEditMode="relative" rAng="0" ptsTypes="AA">
                                      <p:cBhvr>
                                        <p:cTn id="10" dur="2000" fill="hold"/>
                                        <p:tgtEl>
                                          <p:spTgt spid="17"/>
                                        </p:tgtEl>
                                        <p:attrNameLst>
                                          <p:attrName>ppt_x</p:attrName>
                                          <p:attrName>ppt_y</p:attrName>
                                        </p:attrNameLst>
                                      </p:cBhvr>
                                      <p:rCtr x="3900" y="4700"/>
                                    </p:animMotion>
                                  </p:childTnLst>
                                </p:cTn>
                              </p:par>
                            </p:childTnLst>
                          </p:cTn>
                        </p:par>
                        <p:par>
                          <p:cTn id="11" fill="hold">
                            <p:stCondLst>
                              <p:cond delay="4000"/>
                            </p:stCondLst>
                            <p:childTnLst>
                              <p:par>
                                <p:cTn id="12" presetID="1" presetClass="exit" presetSubtype="0" fill="hold" grpId="2" nodeType="afterEffect">
                                  <p:stCondLst>
                                    <p:cond delay="0"/>
                                  </p:stCondLst>
                                  <p:childTnLst>
                                    <p:set>
                                      <p:cBhvr>
                                        <p:cTn id="13" dur="1" fill="hold">
                                          <p:stCondLst>
                                            <p:cond delay="0"/>
                                          </p:stCondLst>
                                        </p:cTn>
                                        <p:tgtEl>
                                          <p:spTgt spid="17"/>
                                        </p:tgtEl>
                                        <p:attrNameLst>
                                          <p:attrName>style.visibility</p:attrName>
                                        </p:attrNameLst>
                                      </p:cBhvr>
                                      <p:to>
                                        <p:strVal val="hidden"/>
                                      </p:to>
                                    </p:set>
                                  </p:childTnLst>
                                </p:cTn>
                              </p:par>
                            </p:childTnLst>
                          </p:cTn>
                        </p:par>
                        <p:par>
                          <p:cTn id="14" fill="hold">
                            <p:stCondLst>
                              <p:cond delay="4000"/>
                            </p:stCondLst>
                            <p:childTnLst>
                              <p:par>
                                <p:cTn id="15" presetID="56" presetClass="path" presetSubtype="0" accel="50000" decel="50000" fill="hold" grpId="0" nodeType="afterEffect">
                                  <p:stCondLst>
                                    <p:cond delay="0"/>
                                  </p:stCondLst>
                                  <p:childTnLst>
                                    <p:animMotion origin="layout" path="M 1.66667E-6 4.21965E-6 L -0.04722 0.06289 " pathEditMode="relative" rAng="0" ptsTypes="AA">
                                      <p:cBhvr>
                                        <p:cTn id="16" dur="2000" fill="hold"/>
                                        <p:tgtEl>
                                          <p:spTgt spid="16"/>
                                        </p:tgtEl>
                                        <p:attrNameLst>
                                          <p:attrName>ppt_x</p:attrName>
                                          <p:attrName>ppt_y</p:attrName>
                                        </p:attrNameLst>
                                      </p:cBhvr>
                                      <p:rCtr x="-2400" y="3100"/>
                                    </p:animMotion>
                                  </p:childTnLst>
                                </p:cTn>
                              </p:par>
                              <p:par>
                                <p:cTn id="17" presetID="56" presetClass="path" presetSubtype="0" accel="50000" decel="50000" fill="hold" grpId="0" nodeType="withEffect">
                                  <p:stCondLst>
                                    <p:cond delay="0"/>
                                  </p:stCondLst>
                                  <p:childTnLst>
                                    <p:animMotion origin="layout" path="M 1.94444E-6 -6.93642E-7 L 0.04722 -0.06289 " pathEditMode="relative" rAng="0" ptsTypes="AA">
                                      <p:cBhvr>
                                        <p:cTn id="18" dur="2000" fill="hold"/>
                                        <p:tgtEl>
                                          <p:spTgt spid="15"/>
                                        </p:tgtEl>
                                        <p:attrNameLst>
                                          <p:attrName>ppt_x</p:attrName>
                                          <p:attrName>ppt_y</p:attrName>
                                        </p:attrNameLst>
                                      </p:cBhvr>
                                      <p:rCtr x="2400" y="-3100"/>
                                    </p:animMotion>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2000"/>
                                        <p:tgtEl>
                                          <p:spTgt spid="22"/>
                                        </p:tgtEl>
                                      </p:cBhvr>
                                    </p:animEffect>
                                  </p:childTnLst>
                                </p:cTn>
                              </p:par>
                              <p:par>
                                <p:cTn id="24" presetID="56" presetClass="path" presetSubtype="0" accel="50000" decel="50000" fill="hold" grpId="1" nodeType="withEffect">
                                  <p:stCondLst>
                                    <p:cond delay="0"/>
                                  </p:stCondLst>
                                  <p:childTnLst>
                                    <p:animMotion origin="layout" path="M -3.05556E-6 -3.93064E-6 L 0.06302 -0.06011 " pathEditMode="relative" rAng="0" ptsTypes="AA">
                                      <p:cBhvr>
                                        <p:cTn id="25" dur="2000" fill="hold"/>
                                        <p:tgtEl>
                                          <p:spTgt spid="22"/>
                                        </p:tgtEl>
                                        <p:attrNameLst>
                                          <p:attrName>ppt_x</p:attrName>
                                          <p:attrName>ppt_y</p:attrName>
                                        </p:attrNameLst>
                                      </p:cBhvr>
                                      <p:rCtr x="3100" y="-3000"/>
                                    </p:animMotion>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2000"/>
                                        <p:tgtEl>
                                          <p:spTgt spid="23"/>
                                        </p:tgtEl>
                                      </p:cBhvr>
                                    </p:animEffect>
                                  </p:childTnLst>
                                </p:cTn>
                              </p:par>
                              <p:par>
                                <p:cTn id="29" presetID="56" presetClass="path" presetSubtype="0" accel="50000" decel="50000" fill="hold" grpId="1" nodeType="withEffect">
                                  <p:stCondLst>
                                    <p:cond delay="0"/>
                                  </p:stCondLst>
                                  <p:childTnLst>
                                    <p:animMotion origin="layout" path="M -2.77778E-6 -2.60116E-6 L -0.05521 0.05781 " pathEditMode="relative" rAng="0" ptsTypes="AA">
                                      <p:cBhvr>
                                        <p:cTn id="30" dur="2000" fill="hold"/>
                                        <p:tgtEl>
                                          <p:spTgt spid="23"/>
                                        </p:tgtEl>
                                        <p:attrNameLst>
                                          <p:attrName>ppt_x</p:attrName>
                                          <p:attrName>ppt_y</p:attrName>
                                        </p:attrNameLst>
                                      </p:cBhvr>
                                      <p:rCtr x="-2800" y="2900"/>
                                    </p:animMotion>
                                  </p:childTnLst>
                                </p:cTn>
                              </p:par>
                            </p:childTnLst>
                          </p:cTn>
                        </p:par>
                        <p:par>
                          <p:cTn id="31" fill="hold">
                            <p:stCondLst>
                              <p:cond delay="2000"/>
                            </p:stCondLst>
                            <p:childTnLst>
                              <p:par>
                                <p:cTn id="32" presetID="1" presetClass="exit" presetSubtype="0" fill="hold" grpId="2" nodeType="afterEffect">
                                  <p:stCondLst>
                                    <p:cond delay="0"/>
                                  </p:stCondLst>
                                  <p:childTnLst>
                                    <p:set>
                                      <p:cBhvr>
                                        <p:cTn id="33" dur="1" fill="hold">
                                          <p:stCondLst>
                                            <p:cond delay="0"/>
                                          </p:stCondLst>
                                        </p:cTn>
                                        <p:tgtEl>
                                          <p:spTgt spid="22"/>
                                        </p:tgtEl>
                                        <p:attrNameLst>
                                          <p:attrName>style.visibility</p:attrName>
                                        </p:attrNameLst>
                                      </p:cBhvr>
                                      <p:to>
                                        <p:strVal val="hidden"/>
                                      </p:to>
                                    </p:set>
                                  </p:childTnLst>
                                </p:cTn>
                              </p:par>
                            </p:childTnLst>
                          </p:cTn>
                        </p:par>
                        <p:par>
                          <p:cTn id="34" fill="hold">
                            <p:stCondLst>
                              <p:cond delay="2000"/>
                            </p:stCondLst>
                            <p:childTnLst>
                              <p:par>
                                <p:cTn id="35" presetID="1" presetClass="exit" presetSubtype="0" fill="hold" grpId="2" nodeType="afterEffect">
                                  <p:stCondLst>
                                    <p:cond delay="0"/>
                                  </p:stCondLst>
                                  <p:childTnLst>
                                    <p:set>
                                      <p:cBhvr>
                                        <p:cTn id="36" dur="1" fill="hold">
                                          <p:stCondLst>
                                            <p:cond delay="0"/>
                                          </p:stCondLst>
                                        </p:cTn>
                                        <p:tgtEl>
                                          <p:spTgt spid="23"/>
                                        </p:tgtEl>
                                        <p:attrNameLst>
                                          <p:attrName>style.visibility</p:attrName>
                                        </p:attrNameLst>
                                      </p:cBhvr>
                                      <p:to>
                                        <p:strVal val="hidden"/>
                                      </p:to>
                                    </p:set>
                                  </p:childTnLst>
                                </p:cTn>
                              </p:par>
                            </p:childTnLst>
                          </p:cTn>
                        </p:par>
                        <p:par>
                          <p:cTn id="37" fill="hold">
                            <p:stCondLst>
                              <p:cond delay="2000"/>
                            </p:stCondLst>
                            <p:childTnLst>
                              <p:par>
                                <p:cTn id="38" presetID="49" presetClass="path" presetSubtype="0" accel="50000" decel="50000" fill="hold" grpId="0" nodeType="afterEffect">
                                  <p:stCondLst>
                                    <p:cond delay="0"/>
                                  </p:stCondLst>
                                  <p:childTnLst>
                                    <p:animMotion origin="layout" path="M 2.77778E-6 2.60116E-6 L 0.10243 0.13641 " pathEditMode="relative" rAng="0" ptsTypes="AA">
                                      <p:cBhvr>
                                        <p:cTn id="39" dur="2000" fill="hold"/>
                                        <p:tgtEl>
                                          <p:spTgt spid="19"/>
                                        </p:tgtEl>
                                        <p:attrNameLst>
                                          <p:attrName>ppt_x</p:attrName>
                                          <p:attrName>ppt_y</p:attrName>
                                        </p:attrNameLst>
                                      </p:cBhvr>
                                      <p:rCtr x="5100" y="6800"/>
                                    </p:animMotion>
                                  </p:childTnLst>
                                </p:cTn>
                              </p:par>
                              <p:par>
                                <p:cTn id="40" presetID="49" presetClass="path" presetSubtype="0" accel="50000" decel="50000" fill="hold" grpId="0" nodeType="withEffect">
                                  <p:stCondLst>
                                    <p:cond delay="0"/>
                                  </p:stCondLst>
                                  <p:childTnLst>
                                    <p:animMotion origin="layout" path="M -2.22222E-6 3.75723E-6 L 0.13386 0.17826 " pathEditMode="relative" rAng="0" ptsTypes="AA">
                                      <p:cBhvr>
                                        <p:cTn id="41" dur="2000" fill="hold"/>
                                        <p:tgtEl>
                                          <p:spTgt spid="21"/>
                                        </p:tgtEl>
                                        <p:attrNameLst>
                                          <p:attrName>ppt_x</p:attrName>
                                          <p:attrName>ppt_y</p:attrName>
                                        </p:attrNameLst>
                                      </p:cBhvr>
                                      <p:rCtr x="6700" y="8900"/>
                                    </p:animMotion>
                                  </p:childTnLst>
                                </p:cTn>
                              </p:par>
                            </p:childTnLst>
                          </p:cTn>
                        </p:par>
                      </p:childTnLst>
                    </p:cTn>
                  </p:par>
                  <p:par>
                    <p:cTn id="42" fill="hold">
                      <p:stCondLst>
                        <p:cond delay="indefinite"/>
                      </p:stCondLst>
                      <p:childTnLst>
                        <p:par>
                          <p:cTn id="43" fill="hold">
                            <p:stCondLst>
                              <p:cond delay="0"/>
                            </p:stCondLst>
                            <p:childTnLst>
                              <p:par>
                                <p:cTn id="44" presetID="56" presetClass="path" presetSubtype="0" accel="50000" decel="50000" fill="hold" grpId="0" nodeType="clickEffect">
                                  <p:stCondLst>
                                    <p:cond delay="0"/>
                                  </p:stCondLst>
                                  <p:childTnLst>
                                    <p:animMotion origin="layout" path="M -2.5E-6 0.00023 L 0.07882 -0.0941 " pathEditMode="relative" rAng="0" ptsTypes="AA">
                                      <p:cBhvr>
                                        <p:cTn id="45" dur="2000" fill="hold"/>
                                        <p:tgtEl>
                                          <p:spTgt spid="26"/>
                                        </p:tgtEl>
                                        <p:attrNameLst>
                                          <p:attrName>ppt_x</p:attrName>
                                          <p:attrName>ppt_y</p:attrName>
                                        </p:attrNameLst>
                                      </p:cBhvr>
                                      <p:rCtr x="3900" y="-4700"/>
                                    </p:animMotion>
                                  </p:childTnLst>
                                </p:cTn>
                              </p:par>
                              <p:par>
                                <p:cTn id="46" presetID="56" presetClass="path" presetSubtype="0" accel="50000" decel="50000" fill="hold" grpId="0" nodeType="withEffect">
                                  <p:stCondLst>
                                    <p:cond delay="0"/>
                                  </p:stCondLst>
                                  <p:childTnLst>
                                    <p:animMotion origin="layout" path="M -1.11111E-6 -4.21965E-6 L 0.10243 -0.13641 " pathEditMode="relative" rAng="0" ptsTypes="AA">
                                      <p:cBhvr>
                                        <p:cTn id="47" dur="2000" fill="hold"/>
                                        <p:tgtEl>
                                          <p:spTgt spid="25"/>
                                        </p:tgtEl>
                                        <p:attrNameLst>
                                          <p:attrName>ppt_x</p:attrName>
                                          <p:attrName>ppt_y</p:attrName>
                                        </p:attrNameLst>
                                      </p:cBhvr>
                                      <p:rCtr x="5100" y="-6800"/>
                                    </p:animMotion>
                                  </p:childTnLst>
                                </p:cTn>
                              </p:par>
                              <p:par>
                                <p:cTn id="48" presetID="49" presetClass="path" presetSubtype="0" accel="50000" decel="50000" fill="hold" grpId="0" nodeType="withEffect">
                                  <p:stCondLst>
                                    <p:cond delay="0"/>
                                  </p:stCondLst>
                                  <p:childTnLst>
                                    <p:animMotion origin="layout" path="M -2.22222E-6 -2.31214E-6 L 0.11823 0.15746 " pathEditMode="relative" rAng="0" ptsTypes="AA">
                                      <p:cBhvr>
                                        <p:cTn id="49" dur="2000" fill="hold"/>
                                        <p:tgtEl>
                                          <p:spTgt spid="28"/>
                                        </p:tgtEl>
                                        <p:attrNameLst>
                                          <p:attrName>ppt_x</p:attrName>
                                          <p:attrName>ppt_y</p:attrName>
                                        </p:attrNameLst>
                                      </p:cBhvr>
                                      <p:rCtr x="5900" y="7900"/>
                                    </p:animMotion>
                                  </p:childTnLst>
                                </p:cTn>
                              </p:par>
                              <p:par>
                                <p:cTn id="50" presetID="49" presetClass="path" presetSubtype="0" accel="50000" decel="50000" fill="hold" grpId="0" nodeType="withEffect">
                                  <p:stCondLst>
                                    <p:cond delay="0"/>
                                  </p:stCondLst>
                                  <p:childTnLst>
                                    <p:animMotion origin="layout" path="M 3.88889E-6 -2.02312E-6 L 0.09444 0.11561 " pathEditMode="relative" rAng="0" ptsTypes="AA">
                                      <p:cBhvr>
                                        <p:cTn id="51" dur="2000" fill="hold"/>
                                        <p:tgtEl>
                                          <p:spTgt spid="29"/>
                                        </p:tgtEl>
                                        <p:attrNameLst>
                                          <p:attrName>ppt_x</p:attrName>
                                          <p:attrName>ppt_y</p:attrName>
                                        </p:attrNameLst>
                                      </p:cBhvr>
                                      <p:rCtr x="4700" y="5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7" grpId="1" animBg="1"/>
      <p:bldP spid="17" grpId="2" animBg="1"/>
      <p:bldP spid="19" grpId="0" animBg="1"/>
      <p:bldP spid="21" grpId="0" animBg="1"/>
      <p:bldP spid="22" grpId="0" animBg="1"/>
      <p:bldP spid="22" grpId="1" animBg="1"/>
      <p:bldP spid="22" grpId="2" animBg="1"/>
      <p:bldP spid="23" grpId="0" animBg="1"/>
      <p:bldP spid="23" grpId="1" animBg="1"/>
      <p:bldP spid="23" grpId="2" animBg="1"/>
      <p:bldP spid="25" grpId="0" animBg="1"/>
      <p:bldP spid="26" grpId="0" animBg="1"/>
      <p:bldP spid="28" grpId="0" animBg="1"/>
      <p:bldP spid="2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4" name="Rectangle 5"/>
          <p:cNvSpPr>
            <a:spLocks noChangeArrowheads="1"/>
          </p:cNvSpPr>
          <p:nvPr/>
        </p:nvSpPr>
        <p:spPr bwMode="auto">
          <a:xfrm>
            <a:off x="3419475" y="2081213"/>
            <a:ext cx="1944688" cy="728662"/>
          </a:xfrm>
          <a:prstGeom prst="rect">
            <a:avLst/>
          </a:prstGeom>
          <a:solidFill>
            <a:schemeClr val="accent1"/>
          </a:solidFill>
          <a:ln w="9525">
            <a:solidFill>
              <a:srgbClr val="003366"/>
            </a:solidFill>
            <a:miter lim="800000"/>
            <a:headEnd/>
            <a:tailEnd/>
          </a:ln>
          <a:effectLst/>
        </p:spPr>
        <p:txBody>
          <a:bodyPr wrap="none" anchor="ctr"/>
          <a:lstStyle/>
          <a:p>
            <a:endParaRPr lang="hr-HR"/>
          </a:p>
        </p:txBody>
      </p:sp>
      <p:sp>
        <p:nvSpPr>
          <p:cNvPr id="15" name="AutoShape 6"/>
          <p:cNvSpPr>
            <a:spLocks noChangeArrowheads="1"/>
          </p:cNvSpPr>
          <p:nvPr/>
        </p:nvSpPr>
        <p:spPr bwMode="auto">
          <a:xfrm rot="10800000">
            <a:off x="1619250" y="2133600"/>
            <a:ext cx="1789113" cy="1223963"/>
          </a:xfrm>
          <a:custGeom>
            <a:avLst/>
            <a:gdLst>
              <a:gd name="G0" fmla="+- 9218 0 0"/>
              <a:gd name="G1" fmla="+- 17230 0 0"/>
              <a:gd name="G2" fmla="+- 8280 0 0"/>
              <a:gd name="G3" fmla="*/ 9218 1 2"/>
              <a:gd name="G4" fmla="+- G3 10800 0"/>
              <a:gd name="G5" fmla="+- 21600 9218 17230"/>
              <a:gd name="G6" fmla="+- 17230 8280 0"/>
              <a:gd name="G7" fmla="*/ G6 1 2"/>
              <a:gd name="G8" fmla="*/ 17230 2 1"/>
              <a:gd name="G9" fmla="+- G8 0 21600"/>
              <a:gd name="G10" fmla="*/ 21600 G0 G1"/>
              <a:gd name="G11" fmla="*/ 21600 G4 G1"/>
              <a:gd name="G12" fmla="*/ 21600 G5 G1"/>
              <a:gd name="G13" fmla="*/ 21600 G7 G1"/>
              <a:gd name="G14" fmla="*/ 17230 1 2"/>
              <a:gd name="G15" fmla="+- G5 0 G4"/>
              <a:gd name="G16" fmla="+- G0 0 G4"/>
              <a:gd name="G17" fmla="*/ G2 G15 G16"/>
              <a:gd name="T0" fmla="*/ 15409 w 21600"/>
              <a:gd name="T1" fmla="*/ 0 h 21600"/>
              <a:gd name="T2" fmla="*/ 9218 w 21600"/>
              <a:gd name="T3" fmla="*/ 8280 h 21600"/>
              <a:gd name="T4" fmla="*/ 0 w 21600"/>
              <a:gd name="T5" fmla="*/ 19317 h 21600"/>
              <a:gd name="T6" fmla="*/ 8615 w 21600"/>
              <a:gd name="T7" fmla="*/ 21600 h 21600"/>
              <a:gd name="T8" fmla="*/ 17230 w 21600"/>
              <a:gd name="T9" fmla="*/ 15990 h 21600"/>
              <a:gd name="T10" fmla="*/ 21600 w 21600"/>
              <a:gd name="T11" fmla="*/ 828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09" y="0"/>
                </a:moveTo>
                <a:lnTo>
                  <a:pt x="9218" y="8280"/>
                </a:lnTo>
                <a:lnTo>
                  <a:pt x="13588" y="8280"/>
                </a:lnTo>
                <a:lnTo>
                  <a:pt x="13588" y="17034"/>
                </a:lnTo>
                <a:lnTo>
                  <a:pt x="0" y="17034"/>
                </a:lnTo>
                <a:lnTo>
                  <a:pt x="0" y="21600"/>
                </a:lnTo>
                <a:lnTo>
                  <a:pt x="17230" y="21600"/>
                </a:lnTo>
                <a:lnTo>
                  <a:pt x="17230" y="8280"/>
                </a:lnTo>
                <a:lnTo>
                  <a:pt x="21600" y="8280"/>
                </a:lnTo>
                <a:close/>
              </a:path>
            </a:pathLst>
          </a:custGeom>
          <a:solidFill>
            <a:srgbClr val="66FF33"/>
          </a:solidFill>
          <a:ln w="9525">
            <a:solidFill>
              <a:srgbClr val="003366"/>
            </a:solidFill>
            <a:miter lim="800000"/>
            <a:headEnd/>
            <a:tailEnd/>
          </a:ln>
          <a:effectLst/>
        </p:spPr>
        <p:txBody>
          <a:bodyPr wrap="none" anchor="ctr"/>
          <a:lstStyle/>
          <a:p>
            <a:endParaRPr lang="hr-HR"/>
          </a:p>
        </p:txBody>
      </p:sp>
      <p:sp>
        <p:nvSpPr>
          <p:cNvPr id="16" name="AutoShape 7"/>
          <p:cNvSpPr>
            <a:spLocks noChangeArrowheads="1"/>
          </p:cNvSpPr>
          <p:nvPr/>
        </p:nvSpPr>
        <p:spPr bwMode="auto">
          <a:xfrm rot="10800000" flipH="1">
            <a:off x="5364163" y="2133600"/>
            <a:ext cx="1800225" cy="1223963"/>
          </a:xfrm>
          <a:custGeom>
            <a:avLst/>
            <a:gdLst>
              <a:gd name="G0" fmla="+- 9218 0 0"/>
              <a:gd name="G1" fmla="+- 17230 0 0"/>
              <a:gd name="G2" fmla="+- 8280 0 0"/>
              <a:gd name="G3" fmla="*/ 9218 1 2"/>
              <a:gd name="G4" fmla="+- G3 10800 0"/>
              <a:gd name="G5" fmla="+- 21600 9218 17230"/>
              <a:gd name="G6" fmla="+- 17230 8280 0"/>
              <a:gd name="G7" fmla="*/ G6 1 2"/>
              <a:gd name="G8" fmla="*/ 17230 2 1"/>
              <a:gd name="G9" fmla="+- G8 0 21600"/>
              <a:gd name="G10" fmla="*/ 21600 G0 G1"/>
              <a:gd name="G11" fmla="*/ 21600 G4 G1"/>
              <a:gd name="G12" fmla="*/ 21600 G5 G1"/>
              <a:gd name="G13" fmla="*/ 21600 G7 G1"/>
              <a:gd name="G14" fmla="*/ 17230 1 2"/>
              <a:gd name="G15" fmla="+- G5 0 G4"/>
              <a:gd name="G16" fmla="+- G0 0 G4"/>
              <a:gd name="G17" fmla="*/ G2 G15 G16"/>
              <a:gd name="T0" fmla="*/ 15409 w 21600"/>
              <a:gd name="T1" fmla="*/ 0 h 21600"/>
              <a:gd name="T2" fmla="*/ 9218 w 21600"/>
              <a:gd name="T3" fmla="*/ 8280 h 21600"/>
              <a:gd name="T4" fmla="*/ 0 w 21600"/>
              <a:gd name="T5" fmla="*/ 19317 h 21600"/>
              <a:gd name="T6" fmla="*/ 8615 w 21600"/>
              <a:gd name="T7" fmla="*/ 21600 h 21600"/>
              <a:gd name="T8" fmla="*/ 17230 w 21600"/>
              <a:gd name="T9" fmla="*/ 15990 h 21600"/>
              <a:gd name="T10" fmla="*/ 21600 w 21600"/>
              <a:gd name="T11" fmla="*/ 828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09" y="0"/>
                </a:moveTo>
                <a:lnTo>
                  <a:pt x="9218" y="8280"/>
                </a:lnTo>
                <a:lnTo>
                  <a:pt x="13588" y="8280"/>
                </a:lnTo>
                <a:lnTo>
                  <a:pt x="13588" y="17034"/>
                </a:lnTo>
                <a:lnTo>
                  <a:pt x="0" y="17034"/>
                </a:lnTo>
                <a:lnTo>
                  <a:pt x="0" y="21600"/>
                </a:lnTo>
                <a:lnTo>
                  <a:pt x="17230" y="21600"/>
                </a:lnTo>
                <a:lnTo>
                  <a:pt x="17230" y="8280"/>
                </a:lnTo>
                <a:lnTo>
                  <a:pt x="21600" y="8280"/>
                </a:lnTo>
                <a:close/>
              </a:path>
            </a:pathLst>
          </a:custGeom>
          <a:solidFill>
            <a:srgbClr val="66FF33"/>
          </a:solidFill>
          <a:ln w="9525">
            <a:solidFill>
              <a:srgbClr val="003366"/>
            </a:solidFill>
            <a:miter lim="800000"/>
            <a:headEnd/>
            <a:tailEnd/>
          </a:ln>
          <a:effectLst/>
        </p:spPr>
        <p:txBody>
          <a:bodyPr wrap="none" anchor="ctr"/>
          <a:lstStyle/>
          <a:p>
            <a:endParaRPr lang="hr-HR"/>
          </a:p>
        </p:txBody>
      </p:sp>
      <p:sp>
        <p:nvSpPr>
          <p:cNvPr id="17" name="Text Box 8"/>
          <p:cNvSpPr txBox="1">
            <a:spLocks noChangeArrowheads="1"/>
          </p:cNvSpPr>
          <p:nvPr/>
        </p:nvSpPr>
        <p:spPr bwMode="auto">
          <a:xfrm>
            <a:off x="3400425" y="2033588"/>
            <a:ext cx="1944688" cy="830997"/>
          </a:xfrm>
          <a:prstGeom prst="rect">
            <a:avLst/>
          </a:prstGeom>
          <a:noFill/>
          <a:ln w="9525">
            <a:noFill/>
            <a:miter lim="800000"/>
            <a:headEnd/>
            <a:tailEnd/>
          </a:ln>
          <a:effectLst/>
        </p:spPr>
        <p:txBody>
          <a:bodyPr wrap="square">
            <a:spAutoFit/>
          </a:bodyPr>
          <a:lstStyle/>
          <a:p>
            <a:pPr algn="ctr">
              <a:spcBef>
                <a:spcPct val="50000"/>
              </a:spcBef>
            </a:pPr>
            <a:r>
              <a:rPr lang="hr-HR" sz="2400" b="1" dirty="0">
                <a:solidFill>
                  <a:schemeClr val="bg1"/>
                </a:solidFill>
              </a:rPr>
              <a:t>OZONSKI OMOTAČ</a:t>
            </a:r>
          </a:p>
        </p:txBody>
      </p:sp>
      <p:sp>
        <p:nvSpPr>
          <p:cNvPr id="18" name="Text Box 9"/>
          <p:cNvSpPr txBox="1">
            <a:spLocks noChangeArrowheads="1"/>
          </p:cNvSpPr>
          <p:nvPr/>
        </p:nvSpPr>
        <p:spPr bwMode="auto">
          <a:xfrm>
            <a:off x="684213" y="3429000"/>
            <a:ext cx="2592387" cy="2708434"/>
          </a:xfrm>
          <a:prstGeom prst="rect">
            <a:avLst/>
          </a:prstGeom>
          <a:noFill/>
          <a:ln w="9525">
            <a:noFill/>
            <a:miter lim="800000"/>
            <a:headEnd/>
            <a:tailEnd/>
          </a:ln>
          <a:effectLst/>
        </p:spPr>
        <p:txBody>
          <a:bodyPr>
            <a:spAutoFit/>
          </a:bodyPr>
          <a:lstStyle/>
          <a:p>
            <a:pPr algn="ctr">
              <a:spcBef>
                <a:spcPct val="50000"/>
              </a:spcBef>
            </a:pPr>
            <a:r>
              <a:rPr lang="hr-HR" sz="2400" b="1" dirty="0">
                <a:solidFill>
                  <a:schemeClr val="accent1">
                    <a:lumMod val="75000"/>
                  </a:schemeClr>
                </a:solidFill>
              </a:rPr>
              <a:t>Smanjenjem ukupne količine stratosferskog ozona od oko 3% u deset godina </a:t>
            </a:r>
          </a:p>
          <a:p>
            <a:pPr algn="ctr">
              <a:spcBef>
                <a:spcPct val="50000"/>
              </a:spcBef>
            </a:pPr>
            <a:r>
              <a:rPr lang="hr-HR" sz="2000" b="1" dirty="0">
                <a:solidFill>
                  <a:schemeClr val="accent6">
                    <a:lumMod val="75000"/>
                  </a:schemeClr>
                </a:solidFill>
              </a:rPr>
              <a:t>SPOR I DUGOTRAJAN PROCES</a:t>
            </a:r>
          </a:p>
        </p:txBody>
      </p:sp>
      <p:sp>
        <p:nvSpPr>
          <p:cNvPr id="19" name="Text Box 10"/>
          <p:cNvSpPr txBox="1">
            <a:spLocks noChangeArrowheads="1"/>
          </p:cNvSpPr>
          <p:nvPr/>
        </p:nvSpPr>
        <p:spPr bwMode="auto">
          <a:xfrm>
            <a:off x="5292725" y="3429000"/>
            <a:ext cx="2592388" cy="830997"/>
          </a:xfrm>
          <a:prstGeom prst="rect">
            <a:avLst/>
          </a:prstGeom>
          <a:noFill/>
          <a:ln w="9525">
            <a:noFill/>
            <a:miter lim="800000"/>
            <a:headEnd/>
            <a:tailEnd/>
          </a:ln>
          <a:effectLst/>
        </p:spPr>
        <p:txBody>
          <a:bodyPr>
            <a:spAutoFit/>
          </a:bodyPr>
          <a:lstStyle/>
          <a:p>
            <a:pPr algn="ctr">
              <a:spcBef>
                <a:spcPct val="50000"/>
              </a:spcBef>
            </a:pPr>
            <a:r>
              <a:rPr lang="hr-HR" sz="2400" b="1" dirty="0">
                <a:solidFill>
                  <a:schemeClr val="accent1">
                    <a:lumMod val="75000"/>
                  </a:schemeClr>
                </a:solidFill>
              </a:rPr>
              <a:t>Stvaranje ozonskih rupa</a:t>
            </a:r>
          </a:p>
        </p:txBody>
      </p:sp>
      <p:pic>
        <p:nvPicPr>
          <p:cNvPr id="20" name="Picture 11" descr="ozone hole"/>
          <p:cNvPicPr>
            <a:picLocks noChangeAspect="1" noChangeArrowheads="1"/>
          </p:cNvPicPr>
          <p:nvPr/>
        </p:nvPicPr>
        <p:blipFill>
          <a:blip r:embed="rId4" cstate="print"/>
          <a:srcRect/>
          <a:stretch>
            <a:fillRect/>
          </a:stretch>
        </p:blipFill>
        <p:spPr bwMode="auto">
          <a:xfrm>
            <a:off x="4067175" y="4203700"/>
            <a:ext cx="5076825" cy="2654300"/>
          </a:xfrm>
          <a:prstGeom prst="rect">
            <a:avLst/>
          </a:prstGeom>
          <a:noFill/>
          <a:ln w="9525">
            <a:solidFill>
              <a:schemeClr val="bg1"/>
            </a:solidFill>
            <a:miter lim="800000"/>
            <a:headEnd/>
            <a:tailEnd/>
          </a:ln>
        </p:spPr>
      </p:pic>
      <p:pic>
        <p:nvPicPr>
          <p:cNvPr id="21" name="Picture 12" descr="SPAY"/>
          <p:cNvPicPr>
            <a:picLocks noChangeAspect="1" noChangeArrowheads="1"/>
          </p:cNvPicPr>
          <p:nvPr/>
        </p:nvPicPr>
        <p:blipFill>
          <a:blip r:embed="rId5" cstate="print"/>
          <a:srcRect/>
          <a:stretch>
            <a:fillRect/>
          </a:stretch>
        </p:blipFill>
        <p:spPr bwMode="auto">
          <a:xfrm>
            <a:off x="3895725" y="2844800"/>
            <a:ext cx="923925" cy="895350"/>
          </a:xfrm>
          <a:prstGeom prst="rect">
            <a:avLst/>
          </a:prstGeom>
          <a:noFill/>
          <a:ln w="9525">
            <a:solidFill>
              <a:schemeClr val="tx1"/>
            </a:solidFill>
            <a:miter lim="800000"/>
            <a:headEnd/>
            <a:tailEnd/>
          </a:ln>
        </p:spPr>
      </p:pic>
      <p:sp>
        <p:nvSpPr>
          <p:cNvPr id="22" name="Text Box 13"/>
          <p:cNvSpPr txBox="1">
            <a:spLocks noChangeArrowheads="1"/>
          </p:cNvSpPr>
          <p:nvPr/>
        </p:nvSpPr>
        <p:spPr bwMode="auto">
          <a:xfrm>
            <a:off x="8459788" y="6381750"/>
            <a:ext cx="504825" cy="366713"/>
          </a:xfrm>
          <a:prstGeom prst="rect">
            <a:avLst/>
          </a:prstGeom>
          <a:noFill/>
          <a:ln w="9525">
            <a:noFill/>
            <a:miter lim="800000"/>
            <a:headEnd/>
            <a:tailEnd/>
          </a:ln>
          <a:effectLst/>
        </p:spPr>
        <p:txBody>
          <a:bodyPr>
            <a:spAutoFit/>
          </a:bodyPr>
          <a:lstStyle/>
          <a:p>
            <a:pPr>
              <a:spcBef>
                <a:spcPct val="50000"/>
              </a:spcBef>
            </a:pPr>
            <a:r>
              <a:rPr lang="hr-HR">
                <a:solidFill>
                  <a:schemeClr val="bg1"/>
                </a:solidFill>
              </a:rPr>
              <a:t>46</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1.8 VREMENSKA I PROSTORNA RASPODJELA ONEČIŠĆUJUĆIH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14586" y="1423442"/>
            <a:ext cx="8280920" cy="830997"/>
          </a:xfrm>
          <a:prstGeom prst="rect">
            <a:avLst/>
          </a:prstGeom>
          <a:noFill/>
        </p:spPr>
        <p:txBody>
          <a:bodyPr wrap="square" rtlCol="0">
            <a:spAutoFit/>
          </a:bodyPr>
          <a:lstStyle/>
          <a:p>
            <a:r>
              <a:rPr lang="hr-HR" sz="2400" b="1" dirty="0">
                <a:solidFill>
                  <a:schemeClr val="accent1">
                    <a:lumMod val="75000"/>
                  </a:schemeClr>
                </a:solidFill>
              </a:rPr>
              <a:t>Vremenska raspodjela onečišćujućih tvari razlikuje se od vrste izvora emisija.</a:t>
            </a:r>
          </a:p>
        </p:txBody>
      </p:sp>
      <p:sp>
        <p:nvSpPr>
          <p:cNvPr id="10" name="TextBox 9"/>
          <p:cNvSpPr txBox="1"/>
          <p:nvPr/>
        </p:nvSpPr>
        <p:spPr>
          <a:xfrm>
            <a:off x="482402" y="2322587"/>
            <a:ext cx="1944216" cy="461665"/>
          </a:xfrm>
          <a:prstGeom prst="rect">
            <a:avLst/>
          </a:prstGeom>
          <a:noFill/>
        </p:spPr>
        <p:txBody>
          <a:bodyPr wrap="square" rtlCol="0">
            <a:spAutoFit/>
          </a:bodyPr>
          <a:lstStyle/>
          <a:p>
            <a:r>
              <a:rPr lang="hr-HR" sz="2400" b="1" dirty="0">
                <a:solidFill>
                  <a:schemeClr val="accent6">
                    <a:lumMod val="75000"/>
                  </a:schemeClr>
                </a:solidFill>
              </a:rPr>
              <a:t>Primjer 1</a:t>
            </a:r>
            <a:r>
              <a:rPr lang="hr-HR" sz="2400" b="1" dirty="0" smtClean="0">
                <a:solidFill>
                  <a:schemeClr val="accent6">
                    <a:lumMod val="75000"/>
                  </a:schemeClr>
                </a:solidFill>
              </a:rPr>
              <a:t>. </a:t>
            </a:r>
            <a:endParaRPr lang="hr-HR" sz="2400" b="1" dirty="0">
              <a:solidFill>
                <a:schemeClr val="accent6">
                  <a:lumMod val="75000"/>
                </a:schemeClr>
              </a:solidFill>
            </a:endParaRPr>
          </a:p>
        </p:txBody>
      </p:sp>
      <p:sp>
        <p:nvSpPr>
          <p:cNvPr id="12" name="Folded Corner 11"/>
          <p:cNvSpPr/>
          <p:nvPr/>
        </p:nvSpPr>
        <p:spPr>
          <a:xfrm>
            <a:off x="1962944" y="2279154"/>
            <a:ext cx="6552728" cy="1440160"/>
          </a:xfrm>
          <a:prstGeom prst="foldedCorner">
            <a:avLst/>
          </a:prstGeom>
          <a:solidFill>
            <a:schemeClr val="accent6">
              <a:lumMod val="60000"/>
              <a:lumOff val="4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r-HR" sz="2000" b="1" dirty="0">
              <a:solidFill>
                <a:schemeClr val="accent1">
                  <a:lumMod val="75000"/>
                </a:schemeClr>
              </a:solidFill>
            </a:endParaRPr>
          </a:p>
          <a:p>
            <a:r>
              <a:rPr lang="hr-HR" sz="2000" b="1" dirty="0">
                <a:solidFill>
                  <a:schemeClr val="accent1">
                    <a:lumMod val="75000"/>
                  </a:schemeClr>
                </a:solidFill>
              </a:rPr>
              <a:t>Onečišćujuće tvari koje emitiraju motorna vozila imaju karakteristične jutarnje i poslijepodnevne vršne koncentracije (odlazak na posao i dolazak s posla). Najmanje koncentracije su u noćnim satima.</a:t>
            </a:r>
          </a:p>
        </p:txBody>
      </p:sp>
      <p:pic>
        <p:nvPicPr>
          <p:cNvPr id="13" name="Picture 2"/>
          <p:cNvPicPr>
            <a:picLocks noChangeAspect="1" noChangeArrowheads="1"/>
          </p:cNvPicPr>
          <p:nvPr/>
        </p:nvPicPr>
        <p:blipFill>
          <a:blip r:embed="rId4" cstate="print"/>
          <a:srcRect/>
          <a:stretch>
            <a:fillRect/>
          </a:stretch>
        </p:blipFill>
        <p:spPr bwMode="auto">
          <a:xfrm>
            <a:off x="1943894" y="3762747"/>
            <a:ext cx="5295645" cy="2556123"/>
          </a:xfrm>
          <a:prstGeom prst="rect">
            <a:avLst/>
          </a:prstGeom>
          <a:noFill/>
          <a:ln w="9525">
            <a:noFill/>
            <a:miter lim="800000"/>
            <a:headEnd/>
            <a:tailEnd/>
          </a:ln>
        </p:spPr>
      </p:pic>
      <p:sp>
        <p:nvSpPr>
          <p:cNvPr id="14" name="Donut 13"/>
          <p:cNvSpPr/>
          <p:nvPr/>
        </p:nvSpPr>
        <p:spPr>
          <a:xfrm>
            <a:off x="3624461" y="4285853"/>
            <a:ext cx="288032" cy="288032"/>
          </a:xfrm>
          <a:prstGeom prst="donut">
            <a:avLst>
              <a:gd name="adj" fmla="val 51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6">
                  <a:lumMod val="75000"/>
                </a:schemeClr>
              </a:solidFill>
            </a:endParaRPr>
          </a:p>
        </p:txBody>
      </p:sp>
      <p:sp>
        <p:nvSpPr>
          <p:cNvPr id="15" name="Donut 14"/>
          <p:cNvSpPr/>
          <p:nvPr/>
        </p:nvSpPr>
        <p:spPr>
          <a:xfrm>
            <a:off x="3484637" y="4852392"/>
            <a:ext cx="288032" cy="288032"/>
          </a:xfrm>
          <a:prstGeom prst="donut">
            <a:avLst>
              <a:gd name="adj" fmla="val 51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6">
                  <a:lumMod val="75000"/>
                </a:schemeClr>
              </a:solidFill>
            </a:endParaRPr>
          </a:p>
        </p:txBody>
      </p:sp>
      <p:sp>
        <p:nvSpPr>
          <p:cNvPr id="16" name="Donut 15"/>
          <p:cNvSpPr/>
          <p:nvPr/>
        </p:nvSpPr>
        <p:spPr>
          <a:xfrm>
            <a:off x="3916685" y="4736951"/>
            <a:ext cx="288032" cy="288032"/>
          </a:xfrm>
          <a:prstGeom prst="donut">
            <a:avLst>
              <a:gd name="adj" fmla="val 51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6">
                  <a:lumMod val="75000"/>
                </a:schemeClr>
              </a:solidFill>
            </a:endParaRPr>
          </a:p>
        </p:txBody>
      </p:sp>
      <p:sp>
        <p:nvSpPr>
          <p:cNvPr id="17" name="Donut 16"/>
          <p:cNvSpPr/>
          <p:nvPr/>
        </p:nvSpPr>
        <p:spPr>
          <a:xfrm>
            <a:off x="4085084" y="4016871"/>
            <a:ext cx="288032" cy="288032"/>
          </a:xfrm>
          <a:prstGeom prst="donut">
            <a:avLst>
              <a:gd name="adj" fmla="val 51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300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par>
                          <p:cTn id="8" fill="hold">
                            <p:stCondLst>
                              <p:cond delay="5000"/>
                            </p:stCondLst>
                            <p:childTnLst>
                              <p:par>
                                <p:cTn id="9" presetID="21" presetClass="entr" presetSubtype="1" fill="hold" grpId="0" nodeType="afterEffect">
                                  <p:stCondLst>
                                    <p:cond delay="3000"/>
                                  </p:stCondLst>
                                  <p:childTnLst>
                                    <p:set>
                                      <p:cBhvr>
                                        <p:cTn id="10" dur="1" fill="hold">
                                          <p:stCondLst>
                                            <p:cond delay="0"/>
                                          </p:stCondLst>
                                        </p:cTn>
                                        <p:tgtEl>
                                          <p:spTgt spid="17"/>
                                        </p:tgtEl>
                                        <p:attrNameLst>
                                          <p:attrName>style.visibility</p:attrName>
                                        </p:attrNameLst>
                                      </p:cBhvr>
                                      <p:to>
                                        <p:strVal val="visible"/>
                                      </p:to>
                                    </p:set>
                                    <p:animEffect transition="in" filter="wheel(1)">
                                      <p:cBhvr>
                                        <p:cTn id="11" dur="2000"/>
                                        <p:tgtEl>
                                          <p:spTgt spid="17"/>
                                        </p:tgtEl>
                                      </p:cBhvr>
                                    </p:animEffect>
                                  </p:childTnLst>
                                </p:cTn>
                              </p:par>
                            </p:childTnLst>
                          </p:cTn>
                        </p:par>
                        <p:par>
                          <p:cTn id="12" fill="hold">
                            <p:stCondLst>
                              <p:cond delay="10000"/>
                            </p:stCondLst>
                            <p:childTnLst>
                              <p:par>
                                <p:cTn id="13" presetID="21" presetClass="entr" presetSubtype="1" fill="hold" grpId="0" nodeType="afterEffect">
                                  <p:stCondLst>
                                    <p:cond delay="3000"/>
                                  </p:stCondLst>
                                  <p:childTnLst>
                                    <p:set>
                                      <p:cBhvr>
                                        <p:cTn id="14" dur="1" fill="hold">
                                          <p:stCondLst>
                                            <p:cond delay="0"/>
                                          </p:stCondLst>
                                        </p:cTn>
                                        <p:tgtEl>
                                          <p:spTgt spid="15"/>
                                        </p:tgtEl>
                                        <p:attrNameLst>
                                          <p:attrName>style.visibility</p:attrName>
                                        </p:attrNameLst>
                                      </p:cBhvr>
                                      <p:to>
                                        <p:strVal val="visible"/>
                                      </p:to>
                                    </p:set>
                                    <p:animEffect transition="in" filter="wheel(1)">
                                      <p:cBhvr>
                                        <p:cTn id="15" dur="2000"/>
                                        <p:tgtEl>
                                          <p:spTgt spid="15"/>
                                        </p:tgtEl>
                                      </p:cBhvr>
                                    </p:animEffect>
                                  </p:childTnLst>
                                </p:cTn>
                              </p:par>
                            </p:childTnLst>
                          </p:cTn>
                        </p:par>
                        <p:par>
                          <p:cTn id="16" fill="hold">
                            <p:stCondLst>
                              <p:cond delay="15000"/>
                            </p:stCondLst>
                            <p:childTnLst>
                              <p:par>
                                <p:cTn id="17" presetID="21" presetClass="entr" presetSubtype="1" fill="hold" grpId="0" nodeType="afterEffect">
                                  <p:stCondLst>
                                    <p:cond delay="3000"/>
                                  </p:stCondLst>
                                  <p:childTnLst>
                                    <p:set>
                                      <p:cBhvr>
                                        <p:cTn id="18" dur="1" fill="hold">
                                          <p:stCondLst>
                                            <p:cond delay="0"/>
                                          </p:stCondLst>
                                        </p:cTn>
                                        <p:tgtEl>
                                          <p:spTgt spid="16"/>
                                        </p:tgtEl>
                                        <p:attrNameLst>
                                          <p:attrName>style.visibility</p:attrName>
                                        </p:attrNameLst>
                                      </p:cBhvr>
                                      <p:to>
                                        <p:strVal val="visible"/>
                                      </p:to>
                                    </p:set>
                                    <p:animEffect transition="in" filter="wheel(1)">
                                      <p:cBhvr>
                                        <p:cTn id="1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75706"/>
            <a:ext cx="8582025" cy="461665"/>
          </a:xfrm>
          <a:prstGeom prst="rect">
            <a:avLst/>
          </a:prstGeom>
          <a:noFill/>
        </p:spPr>
        <p:txBody>
          <a:bodyPr wrap="square" rtlCol="0">
            <a:spAutoFit/>
          </a:bodyPr>
          <a:lstStyle/>
          <a:p>
            <a:r>
              <a:rPr lang="hr-HR" sz="2400" b="1" dirty="0" smtClean="0">
                <a:solidFill>
                  <a:schemeClr val="accent6">
                    <a:lumMod val="75000"/>
                  </a:schemeClr>
                </a:solidFill>
              </a:rPr>
              <a:t>Ozonska rupa nad Antarktikom</a:t>
            </a:r>
            <a:endParaRPr lang="hr-HR" sz="2400" b="1" dirty="0">
              <a:solidFill>
                <a:schemeClr val="accent6">
                  <a:lumMod val="75000"/>
                </a:schemeClr>
              </a:solidFill>
            </a:endParaRPr>
          </a:p>
        </p:txBody>
      </p:sp>
      <p:sp>
        <p:nvSpPr>
          <p:cNvPr id="13" name="TextBox 12"/>
          <p:cNvSpPr txBox="1"/>
          <p:nvPr/>
        </p:nvSpPr>
        <p:spPr>
          <a:xfrm>
            <a:off x="381000" y="2438400"/>
            <a:ext cx="8496300" cy="3416320"/>
          </a:xfrm>
          <a:prstGeom prst="rect">
            <a:avLst/>
          </a:prstGeom>
          <a:noFill/>
        </p:spPr>
        <p:txBody>
          <a:bodyPr wrap="square" rtlCol="0">
            <a:spAutoFit/>
          </a:bodyPr>
          <a:lstStyle/>
          <a:p>
            <a:r>
              <a:rPr lang="hr-HR" sz="2400" b="1" dirty="0" smtClean="0">
                <a:solidFill>
                  <a:schemeClr val="accent1">
                    <a:lumMod val="75000"/>
                  </a:schemeClr>
                </a:solidFill>
              </a:rPr>
              <a:t>Prvi put o postojanju ozonske rupe u stratosferi nad Antarktikom svjetska znanstvena javnost saznala je 1985. godine kada su znanstvenici britanske antarktičke ekspedicije objavili rezultate 30-godišnjih mjerenja ukupnog ozona nad postajom Halley Bay na Antarktiku. </a:t>
            </a:r>
          </a:p>
          <a:p>
            <a:endParaRPr lang="hr-HR" sz="2400" b="1" dirty="0" smtClean="0">
              <a:solidFill>
                <a:schemeClr val="accent1">
                  <a:lumMod val="75000"/>
                </a:schemeClr>
              </a:solidFill>
            </a:endParaRPr>
          </a:p>
          <a:p>
            <a:r>
              <a:rPr lang="hr-HR" sz="2400" b="1" dirty="0" smtClean="0">
                <a:solidFill>
                  <a:schemeClr val="accent1">
                    <a:lumMod val="75000"/>
                  </a:schemeClr>
                </a:solidFill>
              </a:rPr>
              <a:t>Rezultati su upućivali na trend smanjivanja količine ozona </a:t>
            </a:r>
            <a:r>
              <a:rPr lang="pl-PL" sz="2400" b="1" dirty="0" smtClean="0">
                <a:solidFill>
                  <a:schemeClr val="accent1">
                    <a:lumMod val="75000"/>
                  </a:schemeClr>
                </a:solidFill>
              </a:rPr>
              <a:t>od 1975. godine koje je iznosilo čak 40% u razdoblju od 1977. do 1984. godine, a </a:t>
            </a:r>
            <a:r>
              <a:rPr lang="hr-HR" sz="2400" b="1" dirty="0" smtClean="0">
                <a:solidFill>
                  <a:schemeClr val="accent1">
                    <a:lumMod val="75000"/>
                  </a:schemeClr>
                </a:solidFill>
              </a:rPr>
              <a:t>nastavio se i sljedećih godina.</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75706"/>
            <a:ext cx="8582025" cy="461665"/>
          </a:xfrm>
          <a:prstGeom prst="rect">
            <a:avLst/>
          </a:prstGeom>
          <a:noFill/>
        </p:spPr>
        <p:txBody>
          <a:bodyPr wrap="square" rtlCol="0">
            <a:spAutoFit/>
          </a:bodyPr>
          <a:lstStyle/>
          <a:p>
            <a:r>
              <a:rPr lang="hr-HR" sz="2400" b="1" dirty="0" smtClean="0">
                <a:solidFill>
                  <a:schemeClr val="accent6">
                    <a:lumMod val="75000"/>
                  </a:schemeClr>
                </a:solidFill>
              </a:rPr>
              <a:t>Ozonska rupa nad Antarktikom (nastavak)</a:t>
            </a:r>
            <a:endParaRPr lang="hr-HR" sz="2400" b="1" dirty="0">
              <a:solidFill>
                <a:schemeClr val="accent6">
                  <a:lumMod val="75000"/>
                </a:schemeClr>
              </a:solidFill>
            </a:endParaRPr>
          </a:p>
        </p:txBody>
      </p:sp>
      <p:sp>
        <p:nvSpPr>
          <p:cNvPr id="13" name="TextBox 12"/>
          <p:cNvSpPr txBox="1"/>
          <p:nvPr/>
        </p:nvSpPr>
        <p:spPr>
          <a:xfrm>
            <a:off x="666750" y="2514600"/>
            <a:ext cx="7962900" cy="1015663"/>
          </a:xfrm>
          <a:prstGeom prst="rect">
            <a:avLst/>
          </a:prstGeom>
          <a:noFill/>
        </p:spPr>
        <p:txBody>
          <a:bodyPr wrap="square" rtlCol="0">
            <a:spAutoFit/>
          </a:bodyPr>
          <a:lstStyle/>
          <a:p>
            <a:r>
              <a:rPr lang="hr-HR" sz="2000" b="1" dirty="0" smtClean="0">
                <a:solidFill>
                  <a:schemeClr val="accent1">
                    <a:lumMod val="75000"/>
                  </a:schemeClr>
                </a:solidFill>
              </a:rPr>
              <a:t>To dramatično smanjenje količine ozona uzrokovano</a:t>
            </a:r>
          </a:p>
          <a:p>
            <a:r>
              <a:rPr lang="hr-HR" sz="2000" b="1" dirty="0" smtClean="0">
                <a:solidFill>
                  <a:schemeClr val="accent1">
                    <a:lumMod val="75000"/>
                  </a:schemeClr>
                </a:solidFill>
              </a:rPr>
              <a:t>je novo sintetiziranim tvarima pod nazivom kloro-fluoro-ugljici (prema anglosaksonskoj nomenklaturi CFC – chloro-fluoro-carbons)</a:t>
            </a:r>
            <a:endParaRPr lang="hr-HR" sz="2000" b="1" dirty="0">
              <a:solidFill>
                <a:schemeClr val="accent1">
                  <a:lumMod val="75000"/>
                </a:schemeClr>
              </a:solidFill>
            </a:endParaRPr>
          </a:p>
        </p:txBody>
      </p:sp>
      <p:pic>
        <p:nvPicPr>
          <p:cNvPr id="2051" name="Picture 3"/>
          <p:cNvPicPr>
            <a:picLocks noChangeAspect="1" noChangeArrowheads="1"/>
          </p:cNvPicPr>
          <p:nvPr/>
        </p:nvPicPr>
        <p:blipFill>
          <a:blip r:embed="rId4" cstate="print"/>
          <a:srcRect/>
          <a:stretch>
            <a:fillRect/>
          </a:stretch>
        </p:blipFill>
        <p:spPr bwMode="auto">
          <a:xfrm>
            <a:off x="695325" y="3533774"/>
            <a:ext cx="2364358" cy="2543175"/>
          </a:xfrm>
          <a:prstGeom prst="rect">
            <a:avLst/>
          </a:prstGeom>
          <a:noFill/>
          <a:ln w="9525">
            <a:noFill/>
            <a:miter lim="800000"/>
            <a:headEnd/>
            <a:tailEnd/>
          </a:ln>
        </p:spPr>
      </p:pic>
      <p:pic>
        <p:nvPicPr>
          <p:cNvPr id="14" name="Picture 8" descr="cfc11"/>
          <p:cNvPicPr>
            <a:picLocks noChangeAspect="1" noChangeArrowheads="1"/>
          </p:cNvPicPr>
          <p:nvPr/>
        </p:nvPicPr>
        <p:blipFill>
          <a:blip r:embed="rId5" cstate="print"/>
          <a:srcRect/>
          <a:stretch>
            <a:fillRect/>
          </a:stretch>
        </p:blipFill>
        <p:spPr bwMode="auto">
          <a:xfrm>
            <a:off x="3110789" y="3602038"/>
            <a:ext cx="2604211" cy="2190661"/>
          </a:xfrm>
          <a:prstGeom prst="rect">
            <a:avLst/>
          </a:prstGeom>
          <a:noFill/>
        </p:spPr>
      </p:pic>
      <p:sp>
        <p:nvSpPr>
          <p:cNvPr id="15" name="Rectangle 9"/>
          <p:cNvSpPr>
            <a:spLocks noChangeArrowheads="1"/>
          </p:cNvSpPr>
          <p:nvPr/>
        </p:nvSpPr>
        <p:spPr bwMode="auto">
          <a:xfrm>
            <a:off x="3876675" y="3840163"/>
            <a:ext cx="942975" cy="1074737"/>
          </a:xfrm>
          <a:prstGeom prst="rect">
            <a:avLst/>
          </a:prstGeom>
          <a:solidFill>
            <a:schemeClr val="bg1"/>
          </a:solidFill>
          <a:ln w="9525">
            <a:solidFill>
              <a:schemeClr val="accent2"/>
            </a:solidFill>
            <a:miter lim="800000"/>
            <a:headEnd/>
            <a:tailEnd/>
          </a:ln>
          <a:effectLst/>
        </p:spPr>
        <p:txBody>
          <a:bodyPr wrap="none" anchor="ctr"/>
          <a:lstStyle/>
          <a:p>
            <a:endParaRPr lang="hr-HR"/>
          </a:p>
        </p:txBody>
      </p:sp>
      <p:pic>
        <p:nvPicPr>
          <p:cNvPr id="16" name="Picture 10" descr="Freon"/>
          <p:cNvPicPr>
            <a:picLocks noChangeAspect="1" noChangeArrowheads="1"/>
          </p:cNvPicPr>
          <p:nvPr/>
        </p:nvPicPr>
        <p:blipFill>
          <a:blip r:embed="rId6" cstate="print"/>
          <a:srcRect/>
          <a:stretch>
            <a:fillRect/>
          </a:stretch>
        </p:blipFill>
        <p:spPr bwMode="auto">
          <a:xfrm>
            <a:off x="3856039" y="3840163"/>
            <a:ext cx="1023935" cy="1023935"/>
          </a:xfrm>
          <a:prstGeom prst="rect">
            <a:avLst/>
          </a:prstGeom>
          <a:noFill/>
          <a:ln w="9525">
            <a:noFill/>
            <a:miter lim="800000"/>
            <a:headEnd/>
            <a:tailEnd/>
          </a:ln>
        </p:spPr>
      </p:pic>
      <p:sp>
        <p:nvSpPr>
          <p:cNvPr id="17" name="TextBox 16"/>
          <p:cNvSpPr txBox="1"/>
          <p:nvPr/>
        </p:nvSpPr>
        <p:spPr>
          <a:xfrm>
            <a:off x="5791200" y="3619500"/>
            <a:ext cx="3105150" cy="2554545"/>
          </a:xfrm>
          <a:prstGeom prst="rect">
            <a:avLst/>
          </a:prstGeom>
          <a:noFill/>
        </p:spPr>
        <p:txBody>
          <a:bodyPr wrap="square" rtlCol="0">
            <a:spAutoFit/>
          </a:bodyPr>
          <a:lstStyle/>
          <a:p>
            <a:r>
              <a:rPr lang="hr-HR" sz="2000" b="1" dirty="0" smtClean="0">
                <a:solidFill>
                  <a:schemeClr val="accent1">
                    <a:lumMod val="75000"/>
                  </a:schemeClr>
                </a:solidFill>
              </a:rPr>
              <a:t>Lijevo</a:t>
            </a:r>
            <a:r>
              <a:rPr lang="hr-HR" sz="2000" b="1" dirty="0" smtClean="0">
                <a:solidFill>
                  <a:schemeClr val="accent6">
                    <a:lumMod val="75000"/>
                  </a:schemeClr>
                </a:solidFill>
              </a:rPr>
              <a:t>: smanjenje debljine ozonskog sloja izraženo u dobsonovim jedinicama (DU)</a:t>
            </a:r>
          </a:p>
          <a:p>
            <a:endParaRPr lang="hr-HR" sz="2000" b="1" dirty="0" smtClean="0">
              <a:solidFill>
                <a:schemeClr val="accent6">
                  <a:lumMod val="75000"/>
                </a:schemeClr>
              </a:solidFill>
            </a:endParaRPr>
          </a:p>
          <a:p>
            <a:r>
              <a:rPr lang="hr-HR" sz="2000" b="1" dirty="0" smtClean="0">
                <a:solidFill>
                  <a:schemeClr val="accent1">
                    <a:lumMod val="75000"/>
                  </a:schemeClr>
                </a:solidFill>
              </a:rPr>
              <a:t>Desno</a:t>
            </a:r>
            <a:r>
              <a:rPr lang="hr-HR" sz="2000" b="1" dirty="0" smtClean="0">
                <a:solidFill>
                  <a:schemeClr val="accent6">
                    <a:lumMod val="75000"/>
                  </a:schemeClr>
                </a:solidFill>
              </a:rPr>
              <a:t>: porast potrošnje CFC-a koji se podudara s drastičnim padom ozona </a:t>
            </a:r>
            <a:endParaRPr lang="hr-HR" sz="20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75706"/>
            <a:ext cx="8582025" cy="461665"/>
          </a:xfrm>
          <a:prstGeom prst="rect">
            <a:avLst/>
          </a:prstGeom>
          <a:noFill/>
        </p:spPr>
        <p:txBody>
          <a:bodyPr wrap="square" rtlCol="0">
            <a:spAutoFit/>
          </a:bodyPr>
          <a:lstStyle/>
          <a:p>
            <a:r>
              <a:rPr lang="hr-HR" sz="2400" b="1" dirty="0" smtClean="0">
                <a:solidFill>
                  <a:schemeClr val="accent6">
                    <a:lumMod val="75000"/>
                  </a:schemeClr>
                </a:solidFill>
              </a:rPr>
              <a:t>Ozonska rupa nad Antarktikom (nastavak)</a:t>
            </a:r>
            <a:endParaRPr lang="hr-HR" sz="2400" b="1" dirty="0">
              <a:solidFill>
                <a:schemeClr val="accent6">
                  <a:lumMod val="75000"/>
                </a:schemeClr>
              </a:solidFill>
            </a:endParaRPr>
          </a:p>
        </p:txBody>
      </p:sp>
      <p:sp>
        <p:nvSpPr>
          <p:cNvPr id="13" name="TextBox 12"/>
          <p:cNvSpPr txBox="1"/>
          <p:nvPr/>
        </p:nvSpPr>
        <p:spPr>
          <a:xfrm>
            <a:off x="609600" y="2647950"/>
            <a:ext cx="8210550" cy="3046988"/>
          </a:xfrm>
          <a:prstGeom prst="rect">
            <a:avLst/>
          </a:prstGeom>
          <a:noFill/>
        </p:spPr>
        <p:txBody>
          <a:bodyPr wrap="square" rtlCol="0">
            <a:spAutoFit/>
          </a:bodyPr>
          <a:lstStyle/>
          <a:p>
            <a:r>
              <a:rPr lang="hr-HR" sz="2400" b="1" dirty="0" smtClean="0">
                <a:solidFill>
                  <a:schemeClr val="accent1">
                    <a:lumMod val="75000"/>
                  </a:schemeClr>
                </a:solidFill>
              </a:rPr>
              <a:t>CFC-ovi koji se upotrebljavaju u klimatizacijskim sustavima, hladnjacima, kao potisni plinovi u kozmetičkoj </a:t>
            </a:r>
            <a:r>
              <a:rPr lang="da-DK" sz="2400" b="1" dirty="0" smtClean="0">
                <a:solidFill>
                  <a:schemeClr val="accent1">
                    <a:lumMod val="75000"/>
                  </a:schemeClr>
                </a:solidFill>
              </a:rPr>
              <a:t>i farmaceutskoj industriji i drugdje, otpuštaju se u više slojeve atmosfere.</a:t>
            </a:r>
          </a:p>
          <a:p>
            <a:r>
              <a:rPr lang="pt-BR" sz="2400" b="1" dirty="0" smtClean="0">
                <a:solidFill>
                  <a:schemeClr val="accent1">
                    <a:lumMod val="75000"/>
                  </a:schemeClr>
                </a:solidFill>
              </a:rPr>
              <a:t>Tamo se razgrađuju pod utjecajem UV-zračenja sa Sunca, oslobađaju atome klora</a:t>
            </a:r>
            <a:r>
              <a:rPr lang="hr-HR" sz="2400" b="1" dirty="0" smtClean="0">
                <a:solidFill>
                  <a:schemeClr val="accent1">
                    <a:lumMod val="75000"/>
                  </a:schemeClr>
                </a:solidFill>
              </a:rPr>
              <a:t> </a:t>
            </a:r>
            <a:r>
              <a:rPr lang="vi-VN" sz="2400" b="1" dirty="0" smtClean="0">
                <a:solidFill>
                  <a:schemeClr val="accent1">
                    <a:lumMod val="75000"/>
                  </a:schemeClr>
                </a:solidFill>
              </a:rPr>
              <a:t>(Cl) koji zatim razgrađuju molekule ozona. Postoje i spojevi koji oslobađaju atome</a:t>
            </a:r>
            <a:r>
              <a:rPr lang="hr-HR" sz="2400" b="1" dirty="0" smtClean="0">
                <a:solidFill>
                  <a:schemeClr val="accent1">
                    <a:lumMod val="75000"/>
                  </a:schemeClr>
                </a:solidFill>
              </a:rPr>
              <a:t> </a:t>
            </a:r>
            <a:r>
              <a:rPr lang="vi-VN" sz="2400" b="1" dirty="0" smtClean="0">
                <a:solidFill>
                  <a:schemeClr val="accent1">
                    <a:lumMod val="75000"/>
                  </a:schemeClr>
                </a:solidFill>
              </a:rPr>
              <a:t>broma (Br) koji također razgrađuju molekule ozona. Ti spojevi nazivaju se haloni.</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75706"/>
            <a:ext cx="8582025" cy="461665"/>
          </a:xfrm>
          <a:prstGeom prst="rect">
            <a:avLst/>
          </a:prstGeom>
          <a:noFill/>
        </p:spPr>
        <p:txBody>
          <a:bodyPr wrap="square" rtlCol="0">
            <a:spAutoFit/>
          </a:bodyPr>
          <a:lstStyle/>
          <a:p>
            <a:r>
              <a:rPr lang="hr-HR" sz="2400" b="1" dirty="0" smtClean="0">
                <a:solidFill>
                  <a:schemeClr val="accent6">
                    <a:lumMod val="75000"/>
                  </a:schemeClr>
                </a:solidFill>
              </a:rPr>
              <a:t>Ozonska rupa nad Antarktikom (nastavak)</a:t>
            </a:r>
            <a:endParaRPr lang="hr-HR" sz="2400" b="1" dirty="0">
              <a:solidFill>
                <a:schemeClr val="accent6">
                  <a:lumMod val="75000"/>
                </a:schemeClr>
              </a:solidFill>
            </a:endParaRPr>
          </a:p>
        </p:txBody>
      </p:sp>
      <p:sp>
        <p:nvSpPr>
          <p:cNvPr id="14" name="TextBox 13"/>
          <p:cNvSpPr txBox="1"/>
          <p:nvPr/>
        </p:nvSpPr>
        <p:spPr>
          <a:xfrm>
            <a:off x="609600" y="2838450"/>
            <a:ext cx="8077200" cy="2677656"/>
          </a:xfrm>
          <a:prstGeom prst="rect">
            <a:avLst/>
          </a:prstGeom>
          <a:noFill/>
        </p:spPr>
        <p:txBody>
          <a:bodyPr wrap="square" rtlCol="0">
            <a:spAutoFit/>
          </a:bodyPr>
          <a:lstStyle/>
          <a:p>
            <a:r>
              <a:rPr lang="hr-HR" sz="2400" b="1" dirty="0" smtClean="0">
                <a:solidFill>
                  <a:schemeClr val="accent1">
                    <a:lumMod val="75000"/>
                  </a:schemeClr>
                </a:solidFill>
              </a:rPr>
              <a:t>Dokazi da je ljudska aktivnost utjecala na smanjenje debljine ozonskog sloja stari su preko 30 godina. Početak stvaranja ozonske rupe direktno je bio povezan s povećanjem</a:t>
            </a:r>
          </a:p>
          <a:p>
            <a:r>
              <a:rPr lang="hr-HR" sz="2400" b="1" dirty="0" smtClean="0">
                <a:solidFill>
                  <a:schemeClr val="accent1">
                    <a:lumMod val="75000"/>
                  </a:schemeClr>
                </a:solidFill>
              </a:rPr>
              <a:t>proizvodnje i potrošnje CFC-a, kao i njihovim koncentracijama u atmosferi. No zbog čega se ozonska rupa počela stvarati baš nad Antarktikom? Odgovor na to pitanje daje polarna meteorologija.</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75706"/>
            <a:ext cx="8582025" cy="461665"/>
          </a:xfrm>
          <a:prstGeom prst="rect">
            <a:avLst/>
          </a:prstGeom>
          <a:noFill/>
        </p:spPr>
        <p:txBody>
          <a:bodyPr wrap="square" rtlCol="0">
            <a:spAutoFit/>
          </a:bodyPr>
          <a:lstStyle/>
          <a:p>
            <a:r>
              <a:rPr lang="hr-HR" sz="2400" b="1" dirty="0" smtClean="0">
                <a:solidFill>
                  <a:schemeClr val="accent6">
                    <a:lumMod val="75000"/>
                  </a:schemeClr>
                </a:solidFill>
              </a:rPr>
              <a:t>Ozonska rupa nad Antarktikom (nastavak)</a:t>
            </a:r>
            <a:endParaRPr lang="hr-HR" sz="2400" b="1" dirty="0">
              <a:solidFill>
                <a:schemeClr val="accent6">
                  <a:lumMod val="75000"/>
                </a:schemeClr>
              </a:solidFill>
            </a:endParaRPr>
          </a:p>
        </p:txBody>
      </p:sp>
      <p:sp>
        <p:nvSpPr>
          <p:cNvPr id="13" name="TextBox 12"/>
          <p:cNvSpPr txBox="1"/>
          <p:nvPr/>
        </p:nvSpPr>
        <p:spPr>
          <a:xfrm>
            <a:off x="514350" y="2400300"/>
            <a:ext cx="8334375" cy="2677656"/>
          </a:xfrm>
          <a:prstGeom prst="rect">
            <a:avLst/>
          </a:prstGeom>
          <a:noFill/>
        </p:spPr>
        <p:txBody>
          <a:bodyPr wrap="square" rtlCol="0">
            <a:spAutoFit/>
          </a:bodyPr>
          <a:lstStyle/>
          <a:p>
            <a:r>
              <a:rPr lang="hr-HR" sz="2400" b="1" dirty="0" smtClean="0">
                <a:solidFill>
                  <a:schemeClr val="accent1">
                    <a:lumMod val="75000"/>
                  </a:schemeClr>
                </a:solidFill>
              </a:rPr>
              <a:t>Naime, nad Antarktikom vladaju posebni meteorološki</a:t>
            </a:r>
          </a:p>
          <a:p>
            <a:r>
              <a:rPr lang="hr-HR" sz="2400" b="1" dirty="0" smtClean="0">
                <a:solidFill>
                  <a:schemeClr val="accent1">
                    <a:lumMod val="75000"/>
                  </a:schemeClr>
                </a:solidFill>
              </a:rPr>
              <a:t>uvjeti. Za vrijeme antarktičke zime zrake sa Sunca ne dopiru do Južnoga pola i tada tamo vlada potpuna tama. Osim toga, dolazi do cirkulacije polarnih zračnih masa poznatih pod nazivom «polarni vrtlog» koje se razvijaju u nižim i srednjim dijelovima stratosfere i termički izoliraju to područje sprečavajući ulazak toplijeg zraka.</a:t>
            </a:r>
            <a:endParaRPr lang="hr-HR" sz="2400" b="1" dirty="0">
              <a:solidFill>
                <a:schemeClr val="accent1">
                  <a:lumMod val="75000"/>
                </a:schemeClr>
              </a:solidFill>
            </a:endParaRPr>
          </a:p>
        </p:txBody>
      </p:sp>
      <p:pic>
        <p:nvPicPr>
          <p:cNvPr id="4" name="Picture 2"/>
          <p:cNvPicPr>
            <a:picLocks noChangeAspect="1" noChangeArrowheads="1"/>
          </p:cNvPicPr>
          <p:nvPr/>
        </p:nvPicPr>
        <p:blipFill>
          <a:blip r:embed="rId4" cstate="print"/>
          <a:srcRect/>
          <a:stretch>
            <a:fillRect/>
          </a:stretch>
        </p:blipFill>
        <p:spPr bwMode="auto">
          <a:xfrm>
            <a:off x="2386013" y="4800600"/>
            <a:ext cx="3571875" cy="1638300"/>
          </a:xfrm>
          <a:prstGeom prst="rect">
            <a:avLst/>
          </a:prstGeom>
          <a:noFill/>
          <a:ln w="9525">
            <a:noFill/>
            <a:miter lim="800000"/>
            <a:headEnd/>
            <a:tailEnd/>
          </a:ln>
        </p:spPr>
      </p:pic>
      <p:sp>
        <p:nvSpPr>
          <p:cNvPr id="14" name="Rectangle 13"/>
          <p:cNvSpPr/>
          <p:nvPr/>
        </p:nvSpPr>
        <p:spPr>
          <a:xfrm>
            <a:off x="5972175" y="4924336"/>
            <a:ext cx="2476500" cy="1200329"/>
          </a:xfrm>
          <a:prstGeom prst="rect">
            <a:avLst/>
          </a:prstGeom>
        </p:spPr>
        <p:txBody>
          <a:bodyPr wrap="square">
            <a:spAutoFit/>
          </a:bodyPr>
          <a:lstStyle/>
          <a:p>
            <a:r>
              <a:rPr lang="hr-HR" b="1" dirty="0" smtClean="0">
                <a:solidFill>
                  <a:schemeClr val="accent1">
                    <a:lumMod val="75000"/>
                  </a:schemeClr>
                </a:solidFill>
              </a:rPr>
              <a:t>Polarni vrtlog nad</a:t>
            </a:r>
          </a:p>
          <a:p>
            <a:r>
              <a:rPr lang="hr-HR" b="1" dirty="0" smtClean="0">
                <a:solidFill>
                  <a:schemeClr val="accent1">
                    <a:lumMod val="75000"/>
                  </a:schemeClr>
                </a:solidFill>
              </a:rPr>
              <a:t>Antarktikom a) model;</a:t>
            </a:r>
          </a:p>
          <a:p>
            <a:r>
              <a:rPr lang="hr-HR" b="1" dirty="0" smtClean="0">
                <a:solidFill>
                  <a:schemeClr val="accent1">
                    <a:lumMod val="75000"/>
                  </a:schemeClr>
                </a:solidFill>
              </a:rPr>
              <a:t>b) satelitska snimka.</a:t>
            </a:r>
          </a:p>
          <a:p>
            <a:r>
              <a:rPr lang="hr-HR" b="1" dirty="0" smtClean="0">
                <a:solidFill>
                  <a:schemeClr val="accent1">
                    <a:lumMod val="75000"/>
                  </a:schemeClr>
                </a:solidFill>
              </a:rPr>
              <a:t>Izvor: NASA.</a:t>
            </a:r>
            <a:endParaRPr lang="hr-HR"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75706"/>
            <a:ext cx="8582025" cy="461665"/>
          </a:xfrm>
          <a:prstGeom prst="rect">
            <a:avLst/>
          </a:prstGeom>
          <a:noFill/>
        </p:spPr>
        <p:txBody>
          <a:bodyPr wrap="square" rtlCol="0">
            <a:spAutoFit/>
          </a:bodyPr>
          <a:lstStyle/>
          <a:p>
            <a:r>
              <a:rPr lang="hr-HR" sz="2400" b="1" dirty="0" smtClean="0">
                <a:solidFill>
                  <a:schemeClr val="accent6">
                    <a:lumMod val="75000"/>
                  </a:schemeClr>
                </a:solidFill>
              </a:rPr>
              <a:t>Ozonska rupa nad Antarktikom (nastavak)</a:t>
            </a:r>
            <a:endParaRPr lang="hr-HR" sz="2400" b="1" dirty="0">
              <a:solidFill>
                <a:schemeClr val="accent6">
                  <a:lumMod val="75000"/>
                </a:schemeClr>
              </a:solidFill>
            </a:endParaRPr>
          </a:p>
        </p:txBody>
      </p:sp>
      <p:sp>
        <p:nvSpPr>
          <p:cNvPr id="13" name="TextBox 12"/>
          <p:cNvSpPr txBox="1"/>
          <p:nvPr/>
        </p:nvSpPr>
        <p:spPr>
          <a:xfrm>
            <a:off x="628650" y="2533650"/>
            <a:ext cx="8296275" cy="3046988"/>
          </a:xfrm>
          <a:prstGeom prst="rect">
            <a:avLst/>
          </a:prstGeom>
          <a:noFill/>
        </p:spPr>
        <p:txBody>
          <a:bodyPr wrap="square" rtlCol="0">
            <a:spAutoFit/>
          </a:bodyPr>
          <a:lstStyle/>
          <a:p>
            <a:r>
              <a:rPr lang="hr-HR" sz="2400" b="1" dirty="0" smtClean="0">
                <a:solidFill>
                  <a:schemeClr val="accent1">
                    <a:lumMod val="75000"/>
                  </a:schemeClr>
                </a:solidFill>
              </a:rPr>
              <a:t>Zbog spomenutih uvjeta u polarnoj regiji temperatura zraka spušta se ispod -80°C te dolazi do stvaranja tzv. polarnih stratosferskih oblaka. Oni sadrže klorovodik (HCl) koji reagira s molekulama CFC-a konvertirajući relativno neaktivni klor</a:t>
            </a:r>
          </a:p>
          <a:p>
            <a:r>
              <a:rPr lang="hr-HR" sz="2400" b="1" dirty="0" smtClean="0">
                <a:solidFill>
                  <a:schemeClr val="accent1">
                    <a:lumMod val="75000"/>
                  </a:schemeClr>
                </a:solidFill>
              </a:rPr>
              <a:t>u reaktivnije spojeve kao što je primjerice kloronitrat (ClONO</a:t>
            </a:r>
            <a:r>
              <a:rPr lang="hr-HR" sz="2400" b="1" baseline="-25000" dirty="0" smtClean="0">
                <a:solidFill>
                  <a:schemeClr val="accent1">
                    <a:lumMod val="75000"/>
                  </a:schemeClr>
                </a:solidFill>
              </a:rPr>
              <a:t>2</a:t>
            </a:r>
            <a:r>
              <a:rPr lang="hr-HR" sz="2400" b="1" dirty="0" smtClean="0">
                <a:solidFill>
                  <a:schemeClr val="accent1">
                    <a:lumMod val="75000"/>
                  </a:schemeClr>
                </a:solidFill>
              </a:rPr>
              <a:t>). Osim tih spojeva na površini polarnih stratosferskih oblaka nalaze se i dušikov pentoksid (N</a:t>
            </a:r>
            <a:r>
              <a:rPr lang="hr-HR" sz="2400" b="1" baseline="-25000" dirty="0" smtClean="0">
                <a:solidFill>
                  <a:schemeClr val="accent1">
                    <a:lumMod val="75000"/>
                  </a:schemeClr>
                </a:solidFill>
              </a:rPr>
              <a:t>2</a:t>
            </a:r>
            <a:r>
              <a:rPr lang="hr-HR" sz="2400" b="1" dirty="0" smtClean="0">
                <a:solidFill>
                  <a:schemeClr val="accent1">
                    <a:lumMod val="75000"/>
                  </a:schemeClr>
                </a:solidFill>
              </a:rPr>
              <a:t>O</a:t>
            </a:r>
            <a:r>
              <a:rPr lang="hr-HR" sz="2400" b="1" baseline="-25000" dirty="0" smtClean="0">
                <a:solidFill>
                  <a:schemeClr val="accent1">
                    <a:lumMod val="75000"/>
                  </a:schemeClr>
                </a:solidFill>
              </a:rPr>
              <a:t>5</a:t>
            </a:r>
            <a:r>
              <a:rPr lang="hr-HR" sz="2400" b="1" dirty="0" smtClean="0">
                <a:solidFill>
                  <a:schemeClr val="accent1">
                    <a:lumMod val="75000"/>
                  </a:schemeClr>
                </a:solidFill>
              </a:rPr>
              <a:t>), dušična kiselina (HNO</a:t>
            </a:r>
            <a:r>
              <a:rPr lang="hr-HR" sz="2400" b="1" baseline="-25000" dirty="0" smtClean="0">
                <a:solidFill>
                  <a:schemeClr val="accent1">
                    <a:lumMod val="75000"/>
                  </a:schemeClr>
                </a:solidFill>
              </a:rPr>
              <a:t>3</a:t>
            </a:r>
            <a:r>
              <a:rPr lang="hr-HR" sz="2400" b="1" dirty="0" smtClean="0">
                <a:solidFill>
                  <a:schemeClr val="accent1">
                    <a:lumMod val="75000"/>
                  </a:schemeClr>
                </a:solidFill>
              </a:rPr>
              <a:t>) i drugi spojevi. </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75706"/>
            <a:ext cx="8582025" cy="461665"/>
          </a:xfrm>
          <a:prstGeom prst="rect">
            <a:avLst/>
          </a:prstGeom>
          <a:noFill/>
        </p:spPr>
        <p:txBody>
          <a:bodyPr wrap="square" rtlCol="0">
            <a:spAutoFit/>
          </a:bodyPr>
          <a:lstStyle/>
          <a:p>
            <a:r>
              <a:rPr lang="hr-HR" sz="2400" b="1" dirty="0" smtClean="0">
                <a:solidFill>
                  <a:schemeClr val="accent6">
                    <a:lumMod val="75000"/>
                  </a:schemeClr>
                </a:solidFill>
              </a:rPr>
              <a:t>Ozonska rupa nad Antarktikom (nastavak)</a:t>
            </a:r>
            <a:endParaRPr lang="hr-HR" sz="2400" b="1" dirty="0">
              <a:solidFill>
                <a:schemeClr val="accent6">
                  <a:lumMod val="75000"/>
                </a:schemeClr>
              </a:solidFill>
            </a:endParaRPr>
          </a:p>
        </p:txBody>
      </p:sp>
      <p:sp>
        <p:nvSpPr>
          <p:cNvPr id="13" name="TextBox 12"/>
          <p:cNvSpPr txBox="1"/>
          <p:nvPr/>
        </p:nvSpPr>
        <p:spPr>
          <a:xfrm>
            <a:off x="352425" y="2438400"/>
            <a:ext cx="8496300" cy="3785652"/>
          </a:xfrm>
          <a:prstGeom prst="rect">
            <a:avLst/>
          </a:prstGeom>
          <a:noFill/>
        </p:spPr>
        <p:txBody>
          <a:bodyPr wrap="square" rtlCol="0">
            <a:spAutoFit/>
          </a:bodyPr>
          <a:lstStyle/>
          <a:p>
            <a:r>
              <a:rPr lang="pl-PL" sz="2400" b="1" dirty="0" smtClean="0">
                <a:solidFill>
                  <a:schemeClr val="accent1">
                    <a:lumMod val="75000"/>
                  </a:schemeClr>
                </a:solidFill>
              </a:rPr>
              <a:t>Za oštećenje molekula ozona potrebni su atomi klora, a oni se stvaraju s </a:t>
            </a:r>
            <a:r>
              <a:rPr lang="hr-HR" sz="2400" b="1" dirty="0" smtClean="0">
                <a:solidFill>
                  <a:schemeClr val="accent1">
                    <a:lumMod val="75000"/>
                  </a:schemeClr>
                </a:solidFill>
              </a:rPr>
              <a:t>prodorom prvih Sunčevih zraka u rujnu i listopadu. Pod utjecajem UV-zraka dolazi do fotodisocijacije molekula klora (Cl</a:t>
            </a:r>
            <a:r>
              <a:rPr lang="hr-HR" sz="2400" b="1" baseline="-25000" dirty="0" smtClean="0">
                <a:solidFill>
                  <a:schemeClr val="accent1">
                    <a:lumMod val="75000"/>
                  </a:schemeClr>
                </a:solidFill>
              </a:rPr>
              <a:t>2</a:t>
            </a:r>
            <a:r>
              <a:rPr lang="hr-HR" sz="2400" b="1" dirty="0" smtClean="0">
                <a:solidFill>
                  <a:schemeClr val="accent1">
                    <a:lumMod val="75000"/>
                  </a:schemeClr>
                </a:solidFill>
              </a:rPr>
              <a:t>) u atome klora (Cl) u sljedećoj reakciji:</a:t>
            </a:r>
          </a:p>
          <a:p>
            <a:endParaRPr lang="hr-HR" sz="2400" b="1" dirty="0" smtClean="0">
              <a:solidFill>
                <a:schemeClr val="accent1">
                  <a:lumMod val="75000"/>
                </a:schemeClr>
              </a:solidFill>
            </a:endParaRPr>
          </a:p>
          <a:p>
            <a:r>
              <a:rPr lang="hr-HR" sz="2400" b="1" dirty="0" smtClean="0">
                <a:solidFill>
                  <a:schemeClr val="accent1">
                    <a:lumMod val="75000"/>
                  </a:schemeClr>
                </a:solidFill>
              </a:rPr>
              <a:t>Cl</a:t>
            </a:r>
            <a:r>
              <a:rPr lang="hr-HR" sz="2400" b="1" baseline="-25000" dirty="0" smtClean="0">
                <a:solidFill>
                  <a:schemeClr val="accent1">
                    <a:lumMod val="75000"/>
                  </a:schemeClr>
                </a:solidFill>
              </a:rPr>
              <a:t>2</a:t>
            </a:r>
            <a:r>
              <a:rPr lang="hr-HR" sz="2400" b="1" dirty="0" smtClean="0">
                <a:solidFill>
                  <a:schemeClr val="accent1">
                    <a:lumMod val="75000"/>
                  </a:schemeClr>
                </a:solidFill>
              </a:rPr>
              <a:t> + hv        Cl + Cl</a:t>
            </a:r>
          </a:p>
          <a:p>
            <a:endParaRPr lang="hr-HR" sz="2400" b="1" dirty="0" smtClean="0">
              <a:solidFill>
                <a:schemeClr val="accent1">
                  <a:lumMod val="75000"/>
                </a:schemeClr>
              </a:solidFill>
            </a:endParaRPr>
          </a:p>
          <a:p>
            <a:r>
              <a:rPr lang="hr-HR" sz="2400" b="1" dirty="0" smtClean="0">
                <a:solidFill>
                  <a:schemeClr val="accent1">
                    <a:lumMod val="75000"/>
                  </a:schemeClr>
                </a:solidFill>
              </a:rPr>
              <a:t>Upravo je ta reakcija ključna reakcija koja dovodi do razgradnje molekule ozona, pa tako i smanjivanja debljine ozonskog sloja nad Antarktikom.</a:t>
            </a:r>
            <a:endParaRPr lang="hr-HR" sz="2400" b="1" dirty="0">
              <a:solidFill>
                <a:schemeClr val="accent1">
                  <a:lumMod val="75000"/>
                </a:schemeClr>
              </a:solidFill>
            </a:endParaRPr>
          </a:p>
        </p:txBody>
      </p:sp>
      <p:sp>
        <p:nvSpPr>
          <p:cNvPr id="14" name="Line 13"/>
          <p:cNvSpPr>
            <a:spLocks noChangeShapeType="1"/>
          </p:cNvSpPr>
          <p:nvPr/>
        </p:nvSpPr>
        <p:spPr bwMode="auto">
          <a:xfrm>
            <a:off x="1428750" y="4511675"/>
            <a:ext cx="431800" cy="0"/>
          </a:xfrm>
          <a:prstGeom prst="line">
            <a:avLst/>
          </a:prstGeom>
          <a:noFill/>
          <a:ln w="38100">
            <a:solidFill>
              <a:schemeClr val="accent1">
                <a:lumMod val="75000"/>
              </a:schemeClr>
            </a:solidFill>
            <a:round/>
            <a:headEnd/>
            <a:tailEnd type="triangle" w="med" len="med"/>
          </a:ln>
          <a:effectLst/>
        </p:spPr>
        <p:txBody>
          <a:bodyPr/>
          <a:lstStyle/>
          <a:p>
            <a:endParaRPr lang="hr-H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75706"/>
            <a:ext cx="8582025" cy="461665"/>
          </a:xfrm>
          <a:prstGeom prst="rect">
            <a:avLst/>
          </a:prstGeom>
          <a:noFill/>
        </p:spPr>
        <p:txBody>
          <a:bodyPr wrap="square" rtlCol="0">
            <a:spAutoFit/>
          </a:bodyPr>
          <a:lstStyle/>
          <a:p>
            <a:r>
              <a:rPr lang="hr-HR" sz="2400" b="1" dirty="0" smtClean="0">
                <a:solidFill>
                  <a:schemeClr val="accent6">
                    <a:lumMod val="75000"/>
                  </a:schemeClr>
                </a:solidFill>
              </a:rPr>
              <a:t>Oštećenje ozona zbog štetnog djelovanja halogenih plinova</a:t>
            </a:r>
            <a:endParaRPr lang="hr-HR" sz="2400" b="1" dirty="0">
              <a:solidFill>
                <a:schemeClr val="accent6">
                  <a:lumMod val="75000"/>
                </a:schemeClr>
              </a:solidFill>
            </a:endParaRPr>
          </a:p>
        </p:txBody>
      </p:sp>
      <p:sp>
        <p:nvSpPr>
          <p:cNvPr id="13" name="TextBox 12"/>
          <p:cNvSpPr txBox="1"/>
          <p:nvPr/>
        </p:nvSpPr>
        <p:spPr>
          <a:xfrm>
            <a:off x="438150" y="2571750"/>
            <a:ext cx="8181975" cy="3416320"/>
          </a:xfrm>
          <a:prstGeom prst="rect">
            <a:avLst/>
          </a:prstGeom>
          <a:noFill/>
        </p:spPr>
        <p:txBody>
          <a:bodyPr wrap="square" rtlCol="0">
            <a:spAutoFit/>
          </a:bodyPr>
          <a:lstStyle/>
          <a:p>
            <a:r>
              <a:rPr lang="hr-HR" sz="2400" b="1" dirty="0" smtClean="0">
                <a:solidFill>
                  <a:schemeClr val="accent1">
                    <a:lumMod val="75000"/>
                  </a:schemeClr>
                </a:solidFill>
              </a:rPr>
              <a:t>Halogeni plinovi su plinovi koji u svom sastavu imaju atome </a:t>
            </a:r>
            <a:r>
              <a:rPr lang="hr-HR" sz="2400" b="1" dirty="0" smtClean="0">
                <a:solidFill>
                  <a:schemeClr val="accent6">
                    <a:lumMod val="75000"/>
                  </a:schemeClr>
                </a:solidFill>
              </a:rPr>
              <a:t>klora</a:t>
            </a:r>
            <a:r>
              <a:rPr lang="hr-HR" sz="2400" b="1" dirty="0" smtClean="0">
                <a:solidFill>
                  <a:schemeClr val="accent1">
                    <a:lumMod val="75000"/>
                  </a:schemeClr>
                </a:solidFill>
              </a:rPr>
              <a:t> i </a:t>
            </a:r>
            <a:r>
              <a:rPr lang="hr-HR" sz="2400" b="1" dirty="0" smtClean="0">
                <a:solidFill>
                  <a:schemeClr val="accent6">
                    <a:lumMod val="75000"/>
                  </a:schemeClr>
                </a:solidFill>
              </a:rPr>
              <a:t>broma</a:t>
            </a:r>
            <a:r>
              <a:rPr lang="hr-HR" sz="2400" b="1" dirty="0" smtClean="0">
                <a:solidFill>
                  <a:schemeClr val="accent1">
                    <a:lumMod val="75000"/>
                  </a:schemeClr>
                </a:solidFill>
              </a:rPr>
              <a:t> koji ispušteni u atmosferu uzrokuju razbijanje molekula ozona. Posljedica toga je oštećenje stratosferskog ozonskog sloja. U atmosferi postoje dva halogena plina koja se</a:t>
            </a:r>
          </a:p>
          <a:p>
            <a:r>
              <a:rPr lang="hr-HR" sz="2400" b="1" dirty="0" smtClean="0">
                <a:solidFill>
                  <a:schemeClr val="accent1">
                    <a:lumMod val="75000"/>
                  </a:schemeClr>
                </a:solidFill>
              </a:rPr>
              <a:t>emitiraju iz prirodnih izvora (oceani i kopneni ekosustavi). To su </a:t>
            </a:r>
            <a:r>
              <a:rPr lang="hr-HR" sz="2400" b="1" dirty="0" smtClean="0">
                <a:solidFill>
                  <a:schemeClr val="accent6">
                    <a:lumMod val="75000"/>
                  </a:schemeClr>
                </a:solidFill>
              </a:rPr>
              <a:t>metil klorid </a:t>
            </a:r>
            <a:r>
              <a:rPr lang="hr-HR" sz="2400" b="1" dirty="0" smtClean="0">
                <a:solidFill>
                  <a:schemeClr val="accent1">
                    <a:lumMod val="75000"/>
                  </a:schemeClr>
                </a:solidFill>
              </a:rPr>
              <a:t>(CH</a:t>
            </a:r>
            <a:r>
              <a:rPr lang="hr-HR" sz="2400" b="1" baseline="-25000" dirty="0" smtClean="0">
                <a:solidFill>
                  <a:schemeClr val="accent1">
                    <a:lumMod val="75000"/>
                  </a:schemeClr>
                </a:solidFill>
              </a:rPr>
              <a:t>3</a:t>
            </a:r>
            <a:r>
              <a:rPr lang="hr-HR" sz="2400" b="1" dirty="0" smtClean="0">
                <a:solidFill>
                  <a:schemeClr val="accent1">
                    <a:lumMod val="75000"/>
                  </a:schemeClr>
                </a:solidFill>
              </a:rPr>
              <a:t>Cl) i </a:t>
            </a:r>
            <a:r>
              <a:rPr lang="hr-HR" sz="2400" b="1" dirty="0" smtClean="0">
                <a:solidFill>
                  <a:schemeClr val="accent6">
                    <a:lumMod val="75000"/>
                  </a:schemeClr>
                </a:solidFill>
              </a:rPr>
              <a:t>metil bromid </a:t>
            </a:r>
            <a:r>
              <a:rPr lang="hr-HR" sz="2400" b="1" dirty="0" smtClean="0">
                <a:solidFill>
                  <a:schemeClr val="accent1">
                    <a:lumMod val="75000"/>
                  </a:schemeClr>
                </a:solidFill>
              </a:rPr>
              <a:t>(CH</a:t>
            </a:r>
            <a:r>
              <a:rPr lang="hr-HR" sz="2400" b="1" baseline="-25000" dirty="0" smtClean="0">
                <a:solidFill>
                  <a:schemeClr val="accent1">
                    <a:lumMod val="75000"/>
                  </a:schemeClr>
                </a:solidFill>
              </a:rPr>
              <a:t>3</a:t>
            </a:r>
            <a:r>
              <a:rPr lang="hr-HR" sz="2400" b="1" dirty="0" smtClean="0">
                <a:solidFill>
                  <a:schemeClr val="accent1">
                    <a:lumMod val="75000"/>
                  </a:schemeClr>
                </a:solidFill>
              </a:rPr>
              <a:t>Br). Prirodni izvori tih plinova emitiraju u stratosferu oko </a:t>
            </a:r>
            <a:r>
              <a:rPr lang="hr-HR" sz="2400" b="1" dirty="0" smtClean="0">
                <a:solidFill>
                  <a:schemeClr val="accent6">
                    <a:lumMod val="75000"/>
                  </a:schemeClr>
                </a:solidFill>
              </a:rPr>
              <a:t>16% </a:t>
            </a:r>
            <a:r>
              <a:rPr lang="pl-PL" sz="2400" b="1" dirty="0" smtClean="0">
                <a:solidFill>
                  <a:schemeClr val="accent6">
                    <a:lumMod val="75000"/>
                  </a:schemeClr>
                </a:solidFill>
              </a:rPr>
              <a:t>klora </a:t>
            </a:r>
            <a:r>
              <a:rPr lang="pl-PL" sz="2400" b="1" dirty="0" smtClean="0">
                <a:solidFill>
                  <a:schemeClr val="accent1">
                    <a:lumMod val="75000"/>
                  </a:schemeClr>
                </a:solidFill>
              </a:rPr>
              <a:t>i oko </a:t>
            </a:r>
            <a:r>
              <a:rPr lang="pl-PL" sz="2400" b="1" dirty="0" smtClean="0">
                <a:solidFill>
                  <a:schemeClr val="accent6">
                    <a:lumMod val="75000"/>
                  </a:schemeClr>
                </a:solidFill>
              </a:rPr>
              <a:t>27 do 42% broma</a:t>
            </a:r>
            <a:r>
              <a:rPr lang="pl-PL" sz="2400" b="1" dirty="0" smtClean="0">
                <a:solidFill>
                  <a:schemeClr val="accent1">
                    <a:lumMod val="75000"/>
                  </a:schemeClr>
                </a:solidFill>
              </a:rPr>
              <a:t>. Koncentracije broma i klora u stratosferi koje potječu</a:t>
            </a:r>
          </a:p>
          <a:p>
            <a:r>
              <a:rPr lang="hr-HR" sz="2400" b="1" dirty="0" smtClean="0">
                <a:solidFill>
                  <a:schemeClr val="accent1">
                    <a:lumMod val="75000"/>
                  </a:schemeClr>
                </a:solidFill>
              </a:rPr>
              <a:t>iz prirodnih izvora nisu uzrokovale uništenje ozonskog sloja.</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332781"/>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751881"/>
            <a:ext cx="8582025" cy="830997"/>
          </a:xfrm>
          <a:prstGeom prst="rect">
            <a:avLst/>
          </a:prstGeom>
          <a:noFill/>
        </p:spPr>
        <p:txBody>
          <a:bodyPr wrap="square" rtlCol="0">
            <a:spAutoFit/>
          </a:bodyPr>
          <a:lstStyle/>
          <a:p>
            <a:r>
              <a:rPr lang="hr-HR" sz="2400" b="1" dirty="0" smtClean="0">
                <a:solidFill>
                  <a:schemeClr val="accent6">
                    <a:lumMod val="75000"/>
                  </a:schemeClr>
                </a:solidFill>
              </a:rPr>
              <a:t>Oštećenje ozona zbog štetnog djelovanja halogenih plinova (nastavak)</a:t>
            </a:r>
            <a:endParaRPr lang="hr-HR" sz="2400" b="1" dirty="0">
              <a:solidFill>
                <a:schemeClr val="accent6">
                  <a:lumMod val="75000"/>
                </a:schemeClr>
              </a:solidFill>
            </a:endParaRPr>
          </a:p>
        </p:txBody>
      </p:sp>
      <p:sp>
        <p:nvSpPr>
          <p:cNvPr id="14" name="TextBox 13"/>
          <p:cNvSpPr txBox="1"/>
          <p:nvPr/>
        </p:nvSpPr>
        <p:spPr>
          <a:xfrm>
            <a:off x="590550" y="2476500"/>
            <a:ext cx="8134350" cy="2554545"/>
          </a:xfrm>
          <a:prstGeom prst="rect">
            <a:avLst/>
          </a:prstGeom>
          <a:noFill/>
        </p:spPr>
        <p:txBody>
          <a:bodyPr wrap="square" rtlCol="0">
            <a:spAutoFit/>
          </a:bodyPr>
          <a:lstStyle/>
          <a:p>
            <a:r>
              <a:rPr lang="vi-VN" sz="2000" b="1" dirty="0" smtClean="0">
                <a:solidFill>
                  <a:schemeClr val="accent1">
                    <a:lumMod val="75000"/>
                  </a:schemeClr>
                </a:solidFill>
              </a:rPr>
              <a:t>Tek uvođenjem novo</a:t>
            </a:r>
            <a:r>
              <a:rPr lang="hr-HR" sz="2000" b="1" dirty="0" smtClean="0">
                <a:solidFill>
                  <a:schemeClr val="accent1">
                    <a:lumMod val="75000"/>
                  </a:schemeClr>
                </a:solidFill>
              </a:rPr>
              <a:t> sintetiziranih halogenih plinova u 20. stoljeću dolazi do njihove velike akumulacije u atmosferi što negativno utječe na stratosferski ozonski sloj. Kloro-fluoro-ugljici pod komercijalnim nazivom freoni uvedeni su 1930. godine u široku upotrebu </a:t>
            </a:r>
            <a:r>
              <a:rPr lang="sv-SE" sz="2000" b="1" dirty="0" smtClean="0">
                <a:solidFill>
                  <a:schemeClr val="accent1">
                    <a:lumMod val="75000"/>
                  </a:schemeClr>
                </a:solidFill>
              </a:rPr>
              <a:t>zbog svojih svojstava: netoksičnost, velika stabilnost, nekancerogenost i kemijska</a:t>
            </a:r>
            <a:r>
              <a:rPr lang="hr-HR" sz="2000" b="1" dirty="0" smtClean="0">
                <a:solidFill>
                  <a:schemeClr val="accent1">
                    <a:lumMod val="75000"/>
                  </a:schemeClr>
                </a:solidFill>
              </a:rPr>
              <a:t> inertnost koju su pokazali u troposferi. Prvi su bili sintetizirani triklorofluorometan</a:t>
            </a:r>
          </a:p>
          <a:p>
            <a:r>
              <a:rPr lang="hr-HR" sz="2000" b="1" dirty="0" smtClean="0">
                <a:solidFill>
                  <a:schemeClr val="accent1">
                    <a:lumMod val="75000"/>
                  </a:schemeClr>
                </a:solidFill>
              </a:rPr>
              <a:t>(CFC-11) i diklorodifluorometan (CFC-12) koji su se upotrebljavali kao zamjena za amonijak u hladnjacima, kao otapala te kao potisni plinovi.</a:t>
            </a:r>
            <a:endParaRPr lang="hr-HR" sz="2000" b="1" dirty="0">
              <a:solidFill>
                <a:schemeClr val="accent1">
                  <a:lumMod val="75000"/>
                </a:schemeClr>
              </a:solidFill>
            </a:endParaRPr>
          </a:p>
        </p:txBody>
      </p:sp>
      <p:pic>
        <p:nvPicPr>
          <p:cNvPr id="5122" name="Picture 2"/>
          <p:cNvPicPr>
            <a:picLocks noChangeAspect="1" noChangeArrowheads="1"/>
          </p:cNvPicPr>
          <p:nvPr/>
        </p:nvPicPr>
        <p:blipFill>
          <a:blip r:embed="rId4" cstate="print"/>
          <a:srcRect/>
          <a:stretch>
            <a:fillRect/>
          </a:stretch>
        </p:blipFill>
        <p:spPr bwMode="auto">
          <a:xfrm>
            <a:off x="3924300" y="4991100"/>
            <a:ext cx="1866900" cy="1866900"/>
          </a:xfrm>
          <a:prstGeom prst="rect">
            <a:avLst/>
          </a:prstGeom>
          <a:noFill/>
          <a:ln w="9525">
            <a:noFill/>
            <a:miter lim="800000"/>
            <a:headEnd/>
            <a:tailEnd/>
          </a:ln>
        </p:spPr>
      </p:pic>
      <p:sp>
        <p:nvSpPr>
          <p:cNvPr id="15" name="TextBox 14"/>
          <p:cNvSpPr txBox="1"/>
          <p:nvPr/>
        </p:nvSpPr>
        <p:spPr>
          <a:xfrm>
            <a:off x="5848350" y="5753100"/>
            <a:ext cx="1600200" cy="400110"/>
          </a:xfrm>
          <a:prstGeom prst="rect">
            <a:avLst/>
          </a:prstGeom>
          <a:noFill/>
        </p:spPr>
        <p:txBody>
          <a:bodyPr wrap="square" rtlCol="0">
            <a:spAutoFit/>
          </a:bodyPr>
          <a:lstStyle/>
          <a:p>
            <a:r>
              <a:rPr lang="hr-HR" sz="2000" b="1" dirty="0" smtClean="0">
                <a:solidFill>
                  <a:schemeClr val="accent1">
                    <a:lumMod val="75000"/>
                  </a:schemeClr>
                </a:solidFill>
              </a:rPr>
              <a:t>CFC</a:t>
            </a:r>
            <a:endParaRPr lang="hr-HR" sz="20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75706"/>
            <a:ext cx="8582025" cy="830997"/>
          </a:xfrm>
          <a:prstGeom prst="rect">
            <a:avLst/>
          </a:prstGeom>
          <a:noFill/>
        </p:spPr>
        <p:txBody>
          <a:bodyPr wrap="square" rtlCol="0">
            <a:spAutoFit/>
          </a:bodyPr>
          <a:lstStyle/>
          <a:p>
            <a:r>
              <a:rPr lang="hr-HR" sz="2400" b="1" dirty="0" smtClean="0">
                <a:solidFill>
                  <a:schemeClr val="accent6">
                    <a:lumMod val="75000"/>
                  </a:schemeClr>
                </a:solidFill>
              </a:rPr>
              <a:t>Oštećenje ozona zbog štetnog djelovanja halogenih plinova (nastavak)</a:t>
            </a:r>
            <a:endParaRPr lang="hr-HR" sz="2400" b="1" dirty="0">
              <a:solidFill>
                <a:schemeClr val="accent6">
                  <a:lumMod val="75000"/>
                </a:schemeClr>
              </a:solidFill>
            </a:endParaRPr>
          </a:p>
        </p:txBody>
      </p:sp>
      <p:sp>
        <p:nvSpPr>
          <p:cNvPr id="13" name="TextBox 12"/>
          <p:cNvSpPr txBox="1"/>
          <p:nvPr/>
        </p:nvSpPr>
        <p:spPr>
          <a:xfrm>
            <a:off x="390525" y="2600325"/>
            <a:ext cx="8172450" cy="2677656"/>
          </a:xfrm>
          <a:prstGeom prst="rect">
            <a:avLst/>
          </a:prstGeom>
          <a:noFill/>
        </p:spPr>
        <p:txBody>
          <a:bodyPr wrap="square" rtlCol="0">
            <a:spAutoFit/>
          </a:bodyPr>
          <a:lstStyle/>
          <a:p>
            <a:r>
              <a:rPr lang="vi-VN" sz="2400" b="1" dirty="0" smtClean="0">
                <a:solidFill>
                  <a:schemeClr val="accent1">
                    <a:lumMod val="75000"/>
                  </a:schemeClr>
                </a:solidFill>
              </a:rPr>
              <a:t>Međutim, ti spojevi difuzijom i vertikalnim transportom stižu u više dijelove troposfere.</a:t>
            </a:r>
            <a:r>
              <a:rPr lang="hr-HR" sz="2400" b="1" dirty="0" smtClean="0">
                <a:solidFill>
                  <a:schemeClr val="accent1">
                    <a:lumMod val="75000"/>
                  </a:schemeClr>
                </a:solidFill>
              </a:rPr>
              <a:t> Kroz diskontinuitet tropopauze prolaze u stratosferu gdje ih cirkulacija donjih </a:t>
            </a:r>
            <a:r>
              <a:rPr lang="nn-NO" sz="2400" b="1" dirty="0" smtClean="0">
                <a:solidFill>
                  <a:schemeClr val="accent1">
                    <a:lumMod val="75000"/>
                  </a:schemeClr>
                </a:solidFill>
              </a:rPr>
              <a:t>slojeva dalje raznosi. Njihova štetnost počinje se pokazivati tek na 25 km visine</a:t>
            </a:r>
            <a:r>
              <a:rPr lang="hr-HR" sz="2400" b="1" dirty="0" smtClean="0">
                <a:solidFill>
                  <a:schemeClr val="accent1">
                    <a:lumMod val="75000"/>
                  </a:schemeClr>
                </a:solidFill>
              </a:rPr>
              <a:t> </a:t>
            </a:r>
            <a:r>
              <a:rPr lang="vi-VN" sz="2400" b="1" dirty="0" smtClean="0">
                <a:solidFill>
                  <a:schemeClr val="accent1">
                    <a:lumMod val="75000"/>
                  </a:schemeClr>
                </a:solidFill>
              </a:rPr>
              <a:t>gdje je UV-zračenje dovoljno intenzivno za razbijanje molekule CFC-a i oslobađanje</a:t>
            </a:r>
            <a:r>
              <a:rPr lang="hr-HR" sz="2400" b="1" dirty="0" smtClean="0">
                <a:solidFill>
                  <a:schemeClr val="accent1">
                    <a:lumMod val="75000"/>
                  </a:schemeClr>
                </a:solidFill>
              </a:rPr>
              <a:t> </a:t>
            </a:r>
            <a:r>
              <a:rPr lang="fi-FI" sz="2400" b="1" dirty="0" smtClean="0">
                <a:solidFill>
                  <a:schemeClr val="accent1">
                    <a:lumMod val="75000"/>
                  </a:schemeClr>
                </a:solidFill>
              </a:rPr>
              <a:t>atoma klora koji katalitički uništava ozon.</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1.8 VREMENSKA I PROSTORNA RASPODJELA ONEČIŠĆUJUĆIH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467544" y="1484784"/>
            <a:ext cx="1944216" cy="461665"/>
          </a:xfrm>
          <a:prstGeom prst="rect">
            <a:avLst/>
          </a:prstGeom>
          <a:noFill/>
        </p:spPr>
        <p:txBody>
          <a:bodyPr wrap="square" rtlCol="0">
            <a:spAutoFit/>
          </a:bodyPr>
          <a:lstStyle/>
          <a:p>
            <a:r>
              <a:rPr lang="hr-HR" sz="2400" b="1" dirty="0">
                <a:solidFill>
                  <a:schemeClr val="accent6">
                    <a:lumMod val="75000"/>
                  </a:schemeClr>
                </a:solidFill>
              </a:rPr>
              <a:t>Primjer 2</a:t>
            </a:r>
            <a:r>
              <a:rPr lang="hr-HR" sz="2400" b="1" dirty="0" smtClean="0">
                <a:solidFill>
                  <a:schemeClr val="accent6">
                    <a:lumMod val="75000"/>
                  </a:schemeClr>
                </a:solidFill>
              </a:rPr>
              <a:t>. </a:t>
            </a:r>
            <a:endParaRPr lang="hr-HR" sz="2400" b="1" dirty="0">
              <a:solidFill>
                <a:schemeClr val="accent6">
                  <a:lumMod val="75000"/>
                </a:schemeClr>
              </a:solidFill>
            </a:endParaRPr>
          </a:p>
        </p:txBody>
      </p:sp>
      <p:sp>
        <p:nvSpPr>
          <p:cNvPr id="10" name="Folded Corner 9"/>
          <p:cNvSpPr/>
          <p:nvPr/>
        </p:nvSpPr>
        <p:spPr>
          <a:xfrm>
            <a:off x="2195736" y="1484784"/>
            <a:ext cx="6552728" cy="1440160"/>
          </a:xfrm>
          <a:prstGeom prst="foldedCorner">
            <a:avLst/>
          </a:prstGeom>
          <a:solidFill>
            <a:schemeClr val="accent6">
              <a:lumMod val="60000"/>
              <a:lumOff val="40000"/>
            </a:schemeClr>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r-HR" sz="2000" b="1" dirty="0">
              <a:solidFill>
                <a:schemeClr val="accent1">
                  <a:lumMod val="75000"/>
                </a:schemeClr>
              </a:solidFill>
            </a:endParaRPr>
          </a:p>
          <a:p>
            <a:r>
              <a:rPr lang="hr-HR" sz="2000" b="1" dirty="0">
                <a:solidFill>
                  <a:schemeClr val="accent1">
                    <a:lumMod val="75000"/>
                  </a:schemeClr>
                </a:solidFill>
              </a:rPr>
              <a:t>Emisije onečišćujućih tvari iz toplinskih stanica i termoelektrana imaju male kratkoročne varijacije, ali su zato sezonske varijacije velike. U zimskom razdoblju su pojačane, a u ljetnom minimalne.</a:t>
            </a:r>
          </a:p>
        </p:txBody>
      </p:sp>
      <p:sp>
        <p:nvSpPr>
          <p:cNvPr id="12" name="TextBox 11"/>
          <p:cNvSpPr txBox="1"/>
          <p:nvPr/>
        </p:nvSpPr>
        <p:spPr>
          <a:xfrm>
            <a:off x="467544" y="3140968"/>
            <a:ext cx="8280920" cy="830997"/>
          </a:xfrm>
          <a:prstGeom prst="rect">
            <a:avLst/>
          </a:prstGeom>
          <a:noFill/>
        </p:spPr>
        <p:txBody>
          <a:bodyPr wrap="square" rtlCol="0">
            <a:spAutoFit/>
          </a:bodyPr>
          <a:lstStyle/>
          <a:p>
            <a:r>
              <a:rPr lang="hr-HR" sz="2400" b="1" dirty="0">
                <a:solidFill>
                  <a:schemeClr val="accent6">
                    <a:lumMod val="75000"/>
                  </a:schemeClr>
                </a:solidFill>
              </a:rPr>
              <a:t>Utjecaj visine emisijskih izvora na raspodjelu onečišćujućih tvari u zraku </a:t>
            </a:r>
          </a:p>
        </p:txBody>
      </p:sp>
      <p:sp>
        <p:nvSpPr>
          <p:cNvPr id="13" name="TextBox 12"/>
          <p:cNvSpPr txBox="1"/>
          <p:nvPr/>
        </p:nvSpPr>
        <p:spPr>
          <a:xfrm>
            <a:off x="504825" y="4025255"/>
            <a:ext cx="8459663" cy="2308324"/>
          </a:xfrm>
          <a:prstGeom prst="rect">
            <a:avLst/>
          </a:prstGeom>
          <a:noFill/>
        </p:spPr>
        <p:txBody>
          <a:bodyPr wrap="square" rtlCol="0">
            <a:spAutoFit/>
          </a:bodyPr>
          <a:lstStyle/>
          <a:p>
            <a:r>
              <a:rPr lang="hr-HR" sz="2400" b="1" dirty="0">
                <a:solidFill>
                  <a:schemeClr val="accent1">
                    <a:lumMod val="75000"/>
                  </a:schemeClr>
                </a:solidFill>
              </a:rPr>
              <a:t>Industrijska onečišćenja zbog ispuštanja onečišćujućih tvari kroz visoke dimnjake lakše se raspršuju u višim slojevima troposfere od onih iz dimnjaka domaćinstava.  Najniže, odmah uz tlo, ispuštaju se onečišćujuće tvari iz motornih vozila, pa zato predstavljaju najveći javno zdravstveni problem, jer najviše djeluju na zdravlje ljudi u urbanim sredinama. </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3971925" y="1304206"/>
            <a:ext cx="5172075" cy="830997"/>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3962400" y="2009056"/>
            <a:ext cx="5057775" cy="1200329"/>
          </a:xfrm>
          <a:prstGeom prst="rect">
            <a:avLst/>
          </a:prstGeom>
          <a:noFill/>
        </p:spPr>
        <p:txBody>
          <a:bodyPr wrap="square" rtlCol="0">
            <a:spAutoFit/>
          </a:bodyPr>
          <a:lstStyle/>
          <a:p>
            <a:r>
              <a:rPr lang="hr-HR" sz="2400" b="1" dirty="0" smtClean="0">
                <a:solidFill>
                  <a:schemeClr val="accent6">
                    <a:lumMod val="75000"/>
                  </a:schemeClr>
                </a:solidFill>
              </a:rPr>
              <a:t>Oštećenje ozona zbog štetnog djelovanja halogenih plinova (nastavak)</a:t>
            </a:r>
            <a:endParaRPr lang="hr-HR" sz="2400" b="1" dirty="0">
              <a:solidFill>
                <a:schemeClr val="accent6">
                  <a:lumMod val="75000"/>
                </a:schemeClr>
              </a:solidFill>
            </a:endParaRPr>
          </a:p>
        </p:txBody>
      </p:sp>
      <p:pic>
        <p:nvPicPr>
          <p:cNvPr id="6146" name="Picture 2"/>
          <p:cNvPicPr>
            <a:picLocks noChangeAspect="1" noChangeArrowheads="1"/>
          </p:cNvPicPr>
          <p:nvPr/>
        </p:nvPicPr>
        <p:blipFill>
          <a:blip r:embed="rId4" cstate="print"/>
          <a:srcRect/>
          <a:stretch>
            <a:fillRect/>
          </a:stretch>
        </p:blipFill>
        <p:spPr bwMode="auto">
          <a:xfrm>
            <a:off x="775836" y="1270087"/>
            <a:ext cx="3119889" cy="5130714"/>
          </a:xfrm>
          <a:prstGeom prst="rect">
            <a:avLst/>
          </a:prstGeom>
          <a:noFill/>
          <a:ln w="9525">
            <a:noFill/>
            <a:miter lim="800000"/>
            <a:headEnd/>
            <a:tailEnd/>
          </a:ln>
        </p:spPr>
      </p:pic>
      <p:sp>
        <p:nvSpPr>
          <p:cNvPr id="13" name="TextBox 12"/>
          <p:cNvSpPr txBox="1"/>
          <p:nvPr/>
        </p:nvSpPr>
        <p:spPr>
          <a:xfrm>
            <a:off x="4010025" y="4838700"/>
            <a:ext cx="4667250" cy="707886"/>
          </a:xfrm>
          <a:prstGeom prst="rect">
            <a:avLst/>
          </a:prstGeom>
          <a:noFill/>
        </p:spPr>
        <p:txBody>
          <a:bodyPr wrap="square" rtlCol="0">
            <a:spAutoFit/>
          </a:bodyPr>
          <a:lstStyle/>
          <a:p>
            <a:r>
              <a:rPr lang="pl-PL" sz="2000" b="1" dirty="0" smtClean="0">
                <a:solidFill>
                  <a:schemeClr val="accent1">
                    <a:lumMod val="75000"/>
                  </a:schemeClr>
                </a:solidFill>
              </a:rPr>
              <a:t>Osnovni koraci u procesu uništavanja ozona </a:t>
            </a:r>
            <a:r>
              <a:rPr lang="hr-HR" sz="2000" b="1" dirty="0" smtClean="0">
                <a:solidFill>
                  <a:schemeClr val="accent1">
                    <a:lumMod val="75000"/>
                  </a:schemeClr>
                </a:solidFill>
              </a:rPr>
              <a:t>uzrokovani ljudskom aktivnošću.</a:t>
            </a:r>
            <a:endParaRPr lang="hr-HR" sz="20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66181"/>
            <a:ext cx="8582025" cy="1200329"/>
          </a:xfrm>
          <a:prstGeom prst="rect">
            <a:avLst/>
          </a:prstGeom>
          <a:noFill/>
        </p:spPr>
        <p:txBody>
          <a:bodyPr wrap="square" rtlCol="0">
            <a:spAutoFit/>
          </a:bodyPr>
          <a:lstStyle/>
          <a:p>
            <a:r>
              <a:rPr lang="hr-HR" sz="2400" b="1" dirty="0" smtClean="0">
                <a:solidFill>
                  <a:schemeClr val="accent6">
                    <a:lumMod val="75000"/>
                  </a:schemeClr>
                </a:solidFill>
              </a:rPr>
              <a:t>Oštećenje ozona zbog štetnog djelovanja halogenih plinova (nastavak)</a:t>
            </a:r>
          </a:p>
          <a:p>
            <a:endParaRPr lang="hr-HR" sz="2400" b="1" dirty="0">
              <a:solidFill>
                <a:schemeClr val="accent6">
                  <a:lumMod val="75000"/>
                </a:schemeClr>
              </a:solidFill>
            </a:endParaRPr>
          </a:p>
        </p:txBody>
      </p:sp>
      <p:pic>
        <p:nvPicPr>
          <p:cNvPr id="7170" name="Picture 2"/>
          <p:cNvPicPr>
            <a:picLocks noChangeAspect="1" noChangeArrowheads="1"/>
          </p:cNvPicPr>
          <p:nvPr/>
        </p:nvPicPr>
        <p:blipFill>
          <a:blip r:embed="rId4" cstate="print"/>
          <a:srcRect/>
          <a:stretch>
            <a:fillRect/>
          </a:stretch>
        </p:blipFill>
        <p:spPr bwMode="auto">
          <a:xfrm>
            <a:off x="1" y="2698388"/>
            <a:ext cx="4343400" cy="3028525"/>
          </a:xfrm>
          <a:prstGeom prst="rect">
            <a:avLst/>
          </a:prstGeom>
          <a:noFill/>
          <a:ln w="9525">
            <a:noFill/>
            <a:miter lim="800000"/>
            <a:headEnd/>
            <a:tailEnd/>
          </a:ln>
        </p:spPr>
      </p:pic>
      <p:sp>
        <p:nvSpPr>
          <p:cNvPr id="13" name="TextBox 12"/>
          <p:cNvSpPr txBox="1"/>
          <p:nvPr/>
        </p:nvSpPr>
        <p:spPr>
          <a:xfrm>
            <a:off x="5372100" y="2619375"/>
            <a:ext cx="3571875" cy="371475"/>
          </a:xfrm>
          <a:prstGeom prst="rect">
            <a:avLst/>
          </a:prstGeom>
          <a:noFill/>
        </p:spPr>
        <p:txBody>
          <a:bodyPr wrap="square" rtlCol="0">
            <a:spAutoFit/>
          </a:bodyPr>
          <a:lstStyle/>
          <a:p>
            <a:endParaRPr lang="hr-HR" dirty="0"/>
          </a:p>
        </p:txBody>
      </p:sp>
      <p:sp>
        <p:nvSpPr>
          <p:cNvPr id="14" name="TextBox 13"/>
          <p:cNvSpPr txBox="1"/>
          <p:nvPr/>
        </p:nvSpPr>
        <p:spPr>
          <a:xfrm>
            <a:off x="4210050" y="2514600"/>
            <a:ext cx="4495800" cy="3970318"/>
          </a:xfrm>
          <a:prstGeom prst="rect">
            <a:avLst/>
          </a:prstGeom>
          <a:noFill/>
        </p:spPr>
        <p:txBody>
          <a:bodyPr wrap="square" rtlCol="0">
            <a:spAutoFit/>
          </a:bodyPr>
          <a:lstStyle/>
          <a:p>
            <a:r>
              <a:rPr lang="hr-HR" b="1" dirty="0" smtClean="0">
                <a:solidFill>
                  <a:schemeClr val="accent6">
                    <a:lumMod val="75000"/>
                  </a:schemeClr>
                </a:solidFill>
              </a:rPr>
              <a:t>1. faza: fotoliza CFC-a u stratosferi</a:t>
            </a:r>
          </a:p>
          <a:p>
            <a:r>
              <a:rPr lang="hr-HR" b="1" dirty="0" smtClean="0">
                <a:solidFill>
                  <a:schemeClr val="accent1">
                    <a:lumMod val="75000"/>
                  </a:schemeClr>
                </a:solidFill>
              </a:rPr>
              <a:t>U prvoj fazi dolazi do razbijanja molekule CFC-a UV-zrakama iz Sunčeva spektra.</a:t>
            </a:r>
          </a:p>
          <a:p>
            <a:r>
              <a:rPr lang="vi-VN" b="1" dirty="0" smtClean="0">
                <a:solidFill>
                  <a:schemeClr val="accent1">
                    <a:lumMod val="75000"/>
                  </a:schemeClr>
                </a:solidFill>
              </a:rPr>
              <a:t>U toj reakciji iz molekule CFC-a oslobađa se atom klora:</a:t>
            </a:r>
          </a:p>
          <a:p>
            <a:r>
              <a:rPr lang="hr-HR" b="1" dirty="0" smtClean="0">
                <a:solidFill>
                  <a:schemeClr val="accent1">
                    <a:lumMod val="75000"/>
                  </a:schemeClr>
                </a:solidFill>
              </a:rPr>
              <a:t>CFCl</a:t>
            </a:r>
            <a:r>
              <a:rPr lang="hr-HR" b="1" baseline="-25000" dirty="0" smtClean="0">
                <a:solidFill>
                  <a:schemeClr val="accent1">
                    <a:lumMod val="75000"/>
                  </a:schemeClr>
                </a:solidFill>
              </a:rPr>
              <a:t>3 </a:t>
            </a:r>
            <a:r>
              <a:rPr lang="hr-HR" b="1" dirty="0" smtClean="0">
                <a:solidFill>
                  <a:schemeClr val="accent1">
                    <a:lumMod val="75000"/>
                  </a:schemeClr>
                </a:solidFill>
              </a:rPr>
              <a:t>+ hv      CFCl</a:t>
            </a:r>
            <a:r>
              <a:rPr lang="hr-HR" b="1" baseline="-25000" dirty="0" smtClean="0">
                <a:solidFill>
                  <a:schemeClr val="accent1">
                    <a:lumMod val="75000"/>
                  </a:schemeClr>
                </a:solidFill>
              </a:rPr>
              <a:t>2</a:t>
            </a:r>
            <a:r>
              <a:rPr lang="hr-HR" b="1" dirty="0" smtClean="0">
                <a:solidFill>
                  <a:schemeClr val="accent1">
                    <a:lumMod val="75000"/>
                  </a:schemeClr>
                </a:solidFill>
              </a:rPr>
              <a:t> + Cl</a:t>
            </a:r>
          </a:p>
          <a:p>
            <a:r>
              <a:rPr lang="hr-HR" b="1" dirty="0" smtClean="0">
                <a:solidFill>
                  <a:schemeClr val="accent6">
                    <a:lumMod val="75000"/>
                  </a:schemeClr>
                </a:solidFill>
              </a:rPr>
              <a:t>2. faza: katalitičko uništavanje ozona</a:t>
            </a:r>
          </a:p>
          <a:p>
            <a:r>
              <a:rPr lang="pl-PL" b="1" dirty="0" smtClean="0">
                <a:solidFill>
                  <a:schemeClr val="accent1">
                    <a:lumMod val="75000"/>
                  </a:schemeClr>
                </a:solidFill>
              </a:rPr>
              <a:t>Oslobođeni atom klora u reakciji s ozonom razbija molekulu ozona na klorov</a:t>
            </a:r>
          </a:p>
          <a:p>
            <a:r>
              <a:rPr lang="hr-HR" b="1" dirty="0" smtClean="0">
                <a:solidFill>
                  <a:schemeClr val="accent1">
                    <a:lumMod val="75000"/>
                  </a:schemeClr>
                </a:solidFill>
              </a:rPr>
              <a:t>oksid i molekulu kisika:</a:t>
            </a:r>
          </a:p>
          <a:p>
            <a:r>
              <a:rPr lang="hr-HR" b="1" dirty="0" smtClean="0">
                <a:solidFill>
                  <a:schemeClr val="accent1">
                    <a:lumMod val="75000"/>
                  </a:schemeClr>
                </a:solidFill>
              </a:rPr>
              <a:t>Cl + O</a:t>
            </a:r>
            <a:r>
              <a:rPr lang="hr-HR" b="1" baseline="-25000" dirty="0" smtClean="0">
                <a:solidFill>
                  <a:schemeClr val="accent1">
                    <a:lumMod val="75000"/>
                  </a:schemeClr>
                </a:solidFill>
              </a:rPr>
              <a:t>3</a:t>
            </a:r>
            <a:r>
              <a:rPr lang="hr-HR" b="1" dirty="0" smtClean="0">
                <a:solidFill>
                  <a:schemeClr val="accent1">
                    <a:lumMod val="75000"/>
                  </a:schemeClr>
                </a:solidFill>
              </a:rPr>
              <a:t>      ClO + O</a:t>
            </a:r>
            <a:r>
              <a:rPr lang="hr-HR" b="1" baseline="-25000" dirty="0" smtClean="0">
                <a:solidFill>
                  <a:schemeClr val="accent1">
                    <a:lumMod val="75000"/>
                  </a:schemeClr>
                </a:solidFill>
              </a:rPr>
              <a:t>2</a:t>
            </a:r>
          </a:p>
          <a:p>
            <a:r>
              <a:rPr lang="hr-HR" b="1" dirty="0" smtClean="0">
                <a:solidFill>
                  <a:schemeClr val="accent1">
                    <a:lumMod val="75000"/>
                  </a:schemeClr>
                </a:solidFill>
              </a:rPr>
              <a:t>U reakciji klor oksida s ozonom dolazi do stvaranja atoma klora i 2 molekule kisika:</a:t>
            </a:r>
          </a:p>
          <a:p>
            <a:r>
              <a:rPr lang="hr-HR" b="1" dirty="0" smtClean="0">
                <a:solidFill>
                  <a:schemeClr val="accent1">
                    <a:lumMod val="75000"/>
                  </a:schemeClr>
                </a:solidFill>
              </a:rPr>
              <a:t>ClO + O</a:t>
            </a:r>
            <a:r>
              <a:rPr lang="hr-HR" b="1" baseline="-25000" dirty="0" smtClean="0">
                <a:solidFill>
                  <a:schemeClr val="accent1">
                    <a:lumMod val="75000"/>
                  </a:schemeClr>
                </a:solidFill>
              </a:rPr>
              <a:t>3</a:t>
            </a:r>
            <a:r>
              <a:rPr lang="hr-HR" b="1" dirty="0" smtClean="0">
                <a:solidFill>
                  <a:schemeClr val="accent1">
                    <a:lumMod val="75000"/>
                  </a:schemeClr>
                </a:solidFill>
              </a:rPr>
              <a:t>      Cl + 2O</a:t>
            </a:r>
            <a:r>
              <a:rPr lang="hr-HR" b="1" baseline="-25000" dirty="0" smtClean="0">
                <a:solidFill>
                  <a:schemeClr val="accent1">
                    <a:lumMod val="75000"/>
                  </a:schemeClr>
                </a:solidFill>
              </a:rPr>
              <a:t>2</a:t>
            </a:r>
            <a:endParaRPr lang="hr-HR" b="1" baseline="-25000" dirty="0">
              <a:solidFill>
                <a:schemeClr val="accent1">
                  <a:lumMod val="75000"/>
                </a:schemeClr>
              </a:solidFill>
            </a:endParaRPr>
          </a:p>
        </p:txBody>
      </p:sp>
      <p:sp>
        <p:nvSpPr>
          <p:cNvPr id="15" name="Line 13"/>
          <p:cNvSpPr>
            <a:spLocks noChangeShapeType="1"/>
          </p:cNvSpPr>
          <p:nvPr/>
        </p:nvSpPr>
        <p:spPr bwMode="auto">
          <a:xfrm flipV="1">
            <a:off x="5248274" y="4054475"/>
            <a:ext cx="269875" cy="12700"/>
          </a:xfrm>
          <a:prstGeom prst="line">
            <a:avLst/>
          </a:prstGeom>
          <a:noFill/>
          <a:ln w="28575">
            <a:solidFill>
              <a:schemeClr val="accent1">
                <a:lumMod val="75000"/>
              </a:schemeClr>
            </a:solidFill>
            <a:round/>
            <a:headEnd/>
            <a:tailEnd type="triangle" w="med" len="med"/>
          </a:ln>
          <a:effectLst/>
        </p:spPr>
        <p:txBody>
          <a:bodyPr/>
          <a:lstStyle/>
          <a:p>
            <a:endParaRPr lang="hr-HR"/>
          </a:p>
        </p:txBody>
      </p:sp>
      <p:sp>
        <p:nvSpPr>
          <p:cNvPr id="17" name="Line 13"/>
          <p:cNvSpPr>
            <a:spLocks noChangeShapeType="1"/>
          </p:cNvSpPr>
          <p:nvPr/>
        </p:nvSpPr>
        <p:spPr bwMode="auto">
          <a:xfrm flipV="1">
            <a:off x="5076824" y="6245225"/>
            <a:ext cx="269875" cy="12700"/>
          </a:xfrm>
          <a:prstGeom prst="line">
            <a:avLst/>
          </a:prstGeom>
          <a:noFill/>
          <a:ln w="28575">
            <a:solidFill>
              <a:schemeClr val="accent1">
                <a:lumMod val="75000"/>
              </a:schemeClr>
            </a:solidFill>
            <a:round/>
            <a:headEnd/>
            <a:tailEnd type="triangle" w="med" len="med"/>
          </a:ln>
          <a:effectLst/>
        </p:spPr>
        <p:txBody>
          <a:bodyPr/>
          <a:lstStyle/>
          <a:p>
            <a:endParaRPr lang="hr-HR"/>
          </a:p>
        </p:txBody>
      </p:sp>
      <p:sp>
        <p:nvSpPr>
          <p:cNvPr id="18" name="Line 13"/>
          <p:cNvSpPr>
            <a:spLocks noChangeShapeType="1"/>
          </p:cNvSpPr>
          <p:nvPr/>
        </p:nvSpPr>
        <p:spPr bwMode="auto">
          <a:xfrm flipV="1">
            <a:off x="4943474" y="5416550"/>
            <a:ext cx="269875" cy="12700"/>
          </a:xfrm>
          <a:prstGeom prst="line">
            <a:avLst/>
          </a:prstGeom>
          <a:noFill/>
          <a:ln w="28575">
            <a:solidFill>
              <a:schemeClr val="accent1">
                <a:lumMod val="75000"/>
              </a:schemeClr>
            </a:solidFill>
            <a:round/>
            <a:headEnd/>
            <a:tailEnd type="triangle" w="med" len="med"/>
          </a:ln>
          <a:effectLst/>
        </p:spPr>
        <p:txBody>
          <a:bodyPr/>
          <a:lstStyle/>
          <a:p>
            <a:endParaRPr lang="hr-H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75706"/>
            <a:ext cx="8582025" cy="830997"/>
          </a:xfrm>
          <a:prstGeom prst="rect">
            <a:avLst/>
          </a:prstGeom>
          <a:noFill/>
        </p:spPr>
        <p:txBody>
          <a:bodyPr wrap="square" rtlCol="0">
            <a:spAutoFit/>
          </a:bodyPr>
          <a:lstStyle/>
          <a:p>
            <a:r>
              <a:rPr lang="hr-HR" sz="2400" b="1" dirty="0" smtClean="0">
                <a:solidFill>
                  <a:schemeClr val="accent6">
                    <a:lumMod val="75000"/>
                  </a:schemeClr>
                </a:solidFill>
              </a:rPr>
              <a:t>Oštećenje ozona zbog štetnog djelovanja halogenih plinova (nastavak)</a:t>
            </a:r>
            <a:endParaRPr lang="hr-HR" sz="2400" b="1" dirty="0">
              <a:solidFill>
                <a:schemeClr val="accent6">
                  <a:lumMod val="75000"/>
                </a:schemeClr>
              </a:solidFill>
            </a:endParaRPr>
          </a:p>
        </p:txBody>
      </p:sp>
      <p:sp>
        <p:nvSpPr>
          <p:cNvPr id="14" name="TextBox 13"/>
          <p:cNvSpPr txBox="1"/>
          <p:nvPr/>
        </p:nvSpPr>
        <p:spPr>
          <a:xfrm>
            <a:off x="657225" y="2743200"/>
            <a:ext cx="8305800" cy="2677656"/>
          </a:xfrm>
          <a:prstGeom prst="rect">
            <a:avLst/>
          </a:prstGeom>
          <a:noFill/>
        </p:spPr>
        <p:txBody>
          <a:bodyPr wrap="square" rtlCol="0">
            <a:spAutoFit/>
          </a:bodyPr>
          <a:lstStyle/>
          <a:p>
            <a:r>
              <a:rPr lang="hr-HR" sz="2400" b="1" dirty="0" smtClean="0">
                <a:solidFill>
                  <a:schemeClr val="accent1">
                    <a:lumMod val="75000"/>
                  </a:schemeClr>
                </a:solidFill>
              </a:rPr>
              <a:t>Potrebno je primijetiti da u navedenim reakcijama iz svake 2 molekule ozona nastanu </a:t>
            </a:r>
            <a:r>
              <a:rPr lang="pl-PL" sz="2400" b="1" dirty="0" smtClean="0">
                <a:solidFill>
                  <a:schemeClr val="accent1">
                    <a:lumMod val="75000"/>
                  </a:schemeClr>
                </a:solidFill>
              </a:rPr>
              <a:t>3 molekule kisika. Katalizator u tim reakcijama je atom klora koji se u drugoj </a:t>
            </a:r>
            <a:r>
              <a:rPr lang="hr-HR" sz="2400" b="1" dirty="0" smtClean="0">
                <a:solidFill>
                  <a:schemeClr val="accent1">
                    <a:lumMod val="75000"/>
                  </a:schemeClr>
                </a:solidFill>
              </a:rPr>
              <a:t>reakciji ponovno stvara i počinje proces iz 2. faze od početka. </a:t>
            </a:r>
          </a:p>
          <a:p>
            <a:endParaRPr lang="hr-HR" sz="2400" b="1" dirty="0" smtClean="0">
              <a:solidFill>
                <a:schemeClr val="accent1">
                  <a:lumMod val="75000"/>
                </a:schemeClr>
              </a:solidFill>
            </a:endParaRPr>
          </a:p>
          <a:p>
            <a:r>
              <a:rPr lang="hr-HR" sz="2400" b="1" dirty="0" smtClean="0">
                <a:solidFill>
                  <a:srgbClr val="FF0000"/>
                </a:solidFill>
              </a:rPr>
              <a:t>Ustvari, svaki atom klora može uništiti stotine tisuća molekula ozona!</a:t>
            </a:r>
            <a:endParaRPr lang="hr-HR" sz="2400" b="1" dirty="0">
              <a:solidFill>
                <a:srgbClr val="FF0000"/>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75706"/>
            <a:ext cx="8582025" cy="830997"/>
          </a:xfrm>
          <a:prstGeom prst="rect">
            <a:avLst/>
          </a:prstGeom>
          <a:noFill/>
        </p:spPr>
        <p:txBody>
          <a:bodyPr wrap="square" rtlCol="0">
            <a:spAutoFit/>
          </a:bodyPr>
          <a:lstStyle/>
          <a:p>
            <a:r>
              <a:rPr lang="hr-HR" sz="2400" b="1" dirty="0" smtClean="0">
                <a:solidFill>
                  <a:schemeClr val="accent6">
                    <a:lumMod val="75000"/>
                  </a:schemeClr>
                </a:solidFill>
              </a:rPr>
              <a:t>Oštećenje ozona zbog štetnog djelovanja halogenih plinova (nastavak)</a:t>
            </a:r>
            <a:endParaRPr lang="hr-HR" sz="2400" b="1" dirty="0">
              <a:solidFill>
                <a:schemeClr val="accent6">
                  <a:lumMod val="75000"/>
                </a:schemeClr>
              </a:solidFill>
            </a:endParaRPr>
          </a:p>
        </p:txBody>
      </p:sp>
      <p:sp>
        <p:nvSpPr>
          <p:cNvPr id="14" name="TextBox 13"/>
          <p:cNvSpPr txBox="1"/>
          <p:nvPr/>
        </p:nvSpPr>
        <p:spPr>
          <a:xfrm>
            <a:off x="400050" y="2562225"/>
            <a:ext cx="8610600" cy="3785652"/>
          </a:xfrm>
          <a:prstGeom prst="rect">
            <a:avLst/>
          </a:prstGeom>
          <a:noFill/>
        </p:spPr>
        <p:txBody>
          <a:bodyPr wrap="square" rtlCol="0">
            <a:spAutoFit/>
          </a:bodyPr>
          <a:lstStyle/>
          <a:p>
            <a:r>
              <a:rPr lang="vi-VN" sz="2400" b="1" dirty="0" smtClean="0">
                <a:solidFill>
                  <a:schemeClr val="accent1">
                    <a:lumMod val="75000"/>
                  </a:schemeClr>
                </a:solidFill>
              </a:rPr>
              <a:t>Halogeni spojevi vrlo se dugo zadržavaju u atmosferi (između 20 do 100 godina)</a:t>
            </a:r>
            <a:r>
              <a:rPr lang="hr-HR" sz="2400" b="1" dirty="0" smtClean="0">
                <a:solidFill>
                  <a:schemeClr val="accent1">
                    <a:lumMod val="75000"/>
                  </a:schemeClr>
                </a:solidFill>
              </a:rPr>
              <a:t> i zbog toga je njihova akumulacija velika. </a:t>
            </a:r>
            <a:r>
              <a:rPr lang="hr-HR" sz="2400" b="1" dirty="0" smtClean="0">
                <a:solidFill>
                  <a:srgbClr val="FF0000"/>
                </a:solidFill>
              </a:rPr>
              <a:t>Izračunato je da će se nakon što je prema Montrealskom protokolu zabranjena upotreba halogenih spojeva prve generacije njihova koncentracija u atmosferi spustiti na razinu iz 1980. godine tek</a:t>
            </a:r>
          </a:p>
          <a:p>
            <a:r>
              <a:rPr lang="pl-PL" sz="2400" b="1" dirty="0" smtClean="0">
                <a:solidFill>
                  <a:srgbClr val="FF0000"/>
                </a:solidFill>
              </a:rPr>
              <a:t>2050. godine, a u polarnim područjima, gdje je akumulacija najveća, tek 2065. </a:t>
            </a:r>
            <a:r>
              <a:rPr lang="hr-HR" sz="2400" b="1" dirty="0" smtClean="0">
                <a:solidFill>
                  <a:srgbClr val="FF0000"/>
                </a:solidFill>
              </a:rPr>
              <a:t>god. </a:t>
            </a:r>
            <a:r>
              <a:rPr lang="hr-HR" sz="2400" b="1" dirty="0" smtClean="0">
                <a:solidFill>
                  <a:schemeClr val="accent1">
                    <a:lumMod val="75000"/>
                  </a:schemeClr>
                </a:solidFill>
              </a:rPr>
              <a:t>Svaki od tih spojeva ima svoj potencijal ozonskog oštećenja (ODP – Ozone Depletion Potential). Tako ODP za CFC-11 iznosi 1,0, dok drugi CFC-spojevi imaju </a:t>
            </a:r>
            <a:r>
              <a:rPr lang="pl-PL" sz="2400" b="1" dirty="0" smtClean="0">
                <a:solidFill>
                  <a:schemeClr val="accent1">
                    <a:lumMod val="75000"/>
                  </a:schemeClr>
                </a:solidFill>
              </a:rPr>
              <a:t>ODP između 0,01 do 1. Haloni imaju ODP viši od 10.</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75706"/>
            <a:ext cx="8582025" cy="830997"/>
          </a:xfrm>
          <a:prstGeom prst="rect">
            <a:avLst/>
          </a:prstGeom>
          <a:noFill/>
        </p:spPr>
        <p:txBody>
          <a:bodyPr wrap="square" rtlCol="0">
            <a:spAutoFit/>
          </a:bodyPr>
          <a:lstStyle/>
          <a:p>
            <a:r>
              <a:rPr lang="hr-HR" sz="2400" b="1" dirty="0" smtClean="0">
                <a:solidFill>
                  <a:schemeClr val="accent6">
                    <a:lumMod val="75000"/>
                  </a:schemeClr>
                </a:solidFill>
              </a:rPr>
              <a:t>Oštećenje ozona zbog štetnog djelovanja halogenih plinova (nastavak)</a:t>
            </a:r>
            <a:endParaRPr lang="hr-HR" sz="2400" b="1" dirty="0">
              <a:solidFill>
                <a:schemeClr val="accent6">
                  <a:lumMod val="75000"/>
                </a:schemeClr>
              </a:solidFill>
            </a:endParaRPr>
          </a:p>
        </p:txBody>
      </p:sp>
      <p:sp>
        <p:nvSpPr>
          <p:cNvPr id="13" name="TextBox 12"/>
          <p:cNvSpPr txBox="1"/>
          <p:nvPr/>
        </p:nvSpPr>
        <p:spPr>
          <a:xfrm>
            <a:off x="638175" y="2838450"/>
            <a:ext cx="7972425" cy="3046988"/>
          </a:xfrm>
          <a:prstGeom prst="rect">
            <a:avLst/>
          </a:prstGeom>
          <a:noFill/>
        </p:spPr>
        <p:txBody>
          <a:bodyPr wrap="square" rtlCol="0">
            <a:spAutoFit/>
          </a:bodyPr>
          <a:lstStyle/>
          <a:p>
            <a:r>
              <a:rPr lang="hr-HR" sz="2400" b="1" dirty="0" smtClean="0">
                <a:solidFill>
                  <a:schemeClr val="accent1">
                    <a:lumMod val="75000"/>
                  </a:schemeClr>
                </a:solidFill>
              </a:rPr>
              <a:t>Prema stupnju oštećenja ozonskog sloja (ODP) Američka agencija za zaštitu </a:t>
            </a:r>
            <a:r>
              <a:rPr lang="pl-PL" sz="2400" b="1" dirty="0" smtClean="0">
                <a:solidFill>
                  <a:schemeClr val="accent1">
                    <a:lumMod val="75000"/>
                  </a:schemeClr>
                </a:solidFill>
              </a:rPr>
              <a:t>okoliša (EPA) te spojeve je kategorizirala u dvije skupine:</a:t>
            </a:r>
          </a:p>
          <a:p>
            <a:r>
              <a:rPr lang="hr-HR" sz="2400" b="1" dirty="0" smtClean="0">
                <a:solidFill>
                  <a:srgbClr val="FF0000"/>
                </a:solidFill>
              </a:rPr>
              <a:t>•</a:t>
            </a:r>
            <a:r>
              <a:rPr lang="hr-HR" sz="2400" b="1" dirty="0" smtClean="0">
                <a:solidFill>
                  <a:schemeClr val="accent1">
                    <a:lumMod val="75000"/>
                  </a:schemeClr>
                </a:solidFill>
              </a:rPr>
              <a:t> spojevi skupine 1 koji imaju ODP 0,2 ili veći (kloro-fluoro-ugljici, ugljiktetraklorid,</a:t>
            </a:r>
          </a:p>
          <a:p>
            <a:r>
              <a:rPr lang="hr-HR" sz="2400" b="1" dirty="0" smtClean="0">
                <a:solidFill>
                  <a:schemeClr val="accent1">
                    <a:lumMod val="75000"/>
                  </a:schemeClr>
                </a:solidFill>
              </a:rPr>
              <a:t>haloni, metilbromid, metilkloroform)</a:t>
            </a:r>
          </a:p>
          <a:p>
            <a:r>
              <a:rPr lang="hr-HR" sz="2400" b="1" dirty="0" smtClean="0">
                <a:solidFill>
                  <a:srgbClr val="FF0000"/>
                </a:solidFill>
              </a:rPr>
              <a:t>•</a:t>
            </a:r>
            <a:r>
              <a:rPr lang="hr-HR" sz="2400" b="1" dirty="0" smtClean="0">
                <a:solidFill>
                  <a:schemeClr val="accent1">
                    <a:lumMod val="75000"/>
                  </a:schemeClr>
                </a:solidFill>
              </a:rPr>
              <a:t> spojevi skupine 2 koji imaju ODP manji od 0,2 (kloro-fluoro-ugljikovodici)</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75706"/>
            <a:ext cx="8582025" cy="461665"/>
          </a:xfrm>
          <a:prstGeom prst="rect">
            <a:avLst/>
          </a:prstGeom>
          <a:noFill/>
        </p:spPr>
        <p:txBody>
          <a:bodyPr wrap="square" rtlCol="0">
            <a:spAutoFit/>
          </a:bodyPr>
          <a:lstStyle/>
          <a:p>
            <a:r>
              <a:rPr lang="hr-HR" sz="2400" b="1" dirty="0" smtClean="0">
                <a:solidFill>
                  <a:schemeClr val="accent6">
                    <a:lumMod val="75000"/>
                  </a:schemeClr>
                </a:solidFill>
              </a:rPr>
              <a:t>Biološki učinci smanjenja debljine stratosferskog ozonskog sloja</a:t>
            </a:r>
            <a:endParaRPr lang="hr-HR" sz="2400" b="1" dirty="0">
              <a:solidFill>
                <a:schemeClr val="accent6">
                  <a:lumMod val="75000"/>
                </a:schemeClr>
              </a:solidFill>
            </a:endParaRPr>
          </a:p>
        </p:txBody>
      </p:sp>
      <p:sp>
        <p:nvSpPr>
          <p:cNvPr id="13" name="TextBox 12"/>
          <p:cNvSpPr txBox="1"/>
          <p:nvPr/>
        </p:nvSpPr>
        <p:spPr>
          <a:xfrm>
            <a:off x="295275" y="2628900"/>
            <a:ext cx="8601075" cy="2308324"/>
          </a:xfrm>
          <a:prstGeom prst="rect">
            <a:avLst/>
          </a:prstGeom>
          <a:noFill/>
        </p:spPr>
        <p:txBody>
          <a:bodyPr wrap="square" rtlCol="0">
            <a:spAutoFit/>
          </a:bodyPr>
          <a:lstStyle/>
          <a:p>
            <a:r>
              <a:rPr lang="hr-HR" sz="2400" b="1" dirty="0" smtClean="0">
                <a:solidFill>
                  <a:schemeClr val="accent1">
                    <a:lumMod val="75000"/>
                  </a:schemeClr>
                </a:solidFill>
              </a:rPr>
              <a:t>Vrlo veliku opasnost za ljudsko zdravlje zbog svojih genotoksičnih, mutagenih, kancerogenih i imunotoksičnih svojstava predstavlja ultraljubičasto (UV) zračenje. Biološki efekt djelovanja UV-zraka nastaje kao rezultat apsorpcije energije od strane tkiva. Elektromagnetske zrake prolazeći kroz tkivo uzrokuju njegovo zagrijavanje. </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3" name="Rectangle 12"/>
          <p:cNvSpPr/>
          <p:nvPr/>
        </p:nvSpPr>
        <p:spPr>
          <a:xfrm>
            <a:off x="428625" y="3222189"/>
            <a:ext cx="8229600" cy="2308324"/>
          </a:xfrm>
          <a:prstGeom prst="rect">
            <a:avLst/>
          </a:prstGeom>
        </p:spPr>
        <p:txBody>
          <a:bodyPr wrap="square">
            <a:spAutoFit/>
          </a:bodyPr>
          <a:lstStyle/>
          <a:p>
            <a:r>
              <a:rPr lang="hr-HR" sz="2400" b="1" dirty="0" smtClean="0">
                <a:solidFill>
                  <a:schemeClr val="accent1">
                    <a:lumMod val="75000"/>
                  </a:schemeClr>
                </a:solidFill>
              </a:rPr>
              <a:t>Povećanje energije molekula kao rezultat apsorpcije UV-zračenja predstavlja uzrok stvaranja slobodnih radikala koji dovode do fotokemijskog i abiotskog oštećenja tkiva. Stupanj oštećenja tkiva ovisi kako o dozi zračenja, tako i o brzini reparacijskih procesa u tkivu. </a:t>
            </a:r>
            <a:r>
              <a:rPr lang="pt-BR" sz="2400" b="1" dirty="0" smtClean="0">
                <a:solidFill>
                  <a:schemeClr val="accent1">
                    <a:lumMod val="75000"/>
                  </a:schemeClr>
                </a:solidFill>
              </a:rPr>
              <a:t>Radijacijsko oštećenje ne manifestira se odjednom, već ima kumulativno djelovanje.</a:t>
            </a:r>
            <a:endParaRPr lang="hr-HR" sz="2400" b="1" dirty="0">
              <a:solidFill>
                <a:schemeClr val="accent1">
                  <a:lumMod val="75000"/>
                </a:schemeClr>
              </a:solidFill>
            </a:endParaRPr>
          </a:p>
        </p:txBody>
      </p:sp>
      <p:sp>
        <p:nvSpPr>
          <p:cNvPr id="15" name="TextBox 14"/>
          <p:cNvSpPr txBox="1"/>
          <p:nvPr/>
        </p:nvSpPr>
        <p:spPr>
          <a:xfrm>
            <a:off x="561975" y="1875706"/>
            <a:ext cx="8582025" cy="830997"/>
          </a:xfrm>
          <a:prstGeom prst="rect">
            <a:avLst/>
          </a:prstGeom>
          <a:noFill/>
        </p:spPr>
        <p:txBody>
          <a:bodyPr wrap="square" rtlCol="0">
            <a:spAutoFit/>
          </a:bodyPr>
          <a:lstStyle/>
          <a:p>
            <a:r>
              <a:rPr lang="hr-HR" sz="2400" b="1" dirty="0" smtClean="0">
                <a:solidFill>
                  <a:schemeClr val="accent6">
                    <a:lumMod val="75000"/>
                  </a:schemeClr>
                </a:solidFill>
              </a:rPr>
              <a:t>Biološki učinci smanjenja debljine stratosferskog ozonskog sloja (nastavak)</a:t>
            </a:r>
            <a:endParaRPr lang="hr-HR" sz="2400" b="1" dirty="0">
              <a:solidFill>
                <a:schemeClr val="accent6">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714375" indent="-714375" algn="l" eaLnBrk="1" hangingPunct="1"/>
            <a:r>
              <a:rPr lang="hr-HR" sz="2800" b="1" dirty="0" smtClean="0">
                <a:solidFill>
                  <a:schemeClr val="tx2"/>
                </a:solidFill>
                <a:effectLst>
                  <a:glow>
                    <a:srgbClr val="7F7F7F">
                      <a:alpha val="35000"/>
                    </a:srgbClr>
                  </a:glow>
                </a:effectLst>
              </a:rPr>
              <a:t>1.10 GLOBALNI PROBLEMI NASTALI ONEČIŠĆENJEM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561975" y="1418506"/>
            <a:ext cx="8582025" cy="461665"/>
          </a:xfrm>
          <a:prstGeom prst="rect">
            <a:avLst/>
          </a:prstGeom>
          <a:noFill/>
        </p:spPr>
        <p:txBody>
          <a:bodyPr wrap="square" rtlCol="0">
            <a:spAutoFit/>
          </a:bodyPr>
          <a:lstStyle/>
          <a:p>
            <a:r>
              <a:rPr lang="hr-HR" sz="2400" b="1" dirty="0" smtClean="0">
                <a:solidFill>
                  <a:schemeClr val="accent6">
                    <a:lumMod val="75000"/>
                  </a:schemeClr>
                </a:solidFill>
              </a:rPr>
              <a:t>Utjecaj na stratosferski ozonski sloj (nastavak)</a:t>
            </a:r>
            <a:endParaRPr lang="hr-HR" sz="2400" b="1" dirty="0">
              <a:solidFill>
                <a:schemeClr val="accent6">
                  <a:lumMod val="75000"/>
                </a:schemeClr>
              </a:solidFill>
            </a:endParaRPr>
          </a:p>
        </p:txBody>
      </p:sp>
      <p:sp>
        <p:nvSpPr>
          <p:cNvPr id="12" name="TextBox 11"/>
          <p:cNvSpPr txBox="1"/>
          <p:nvPr/>
        </p:nvSpPr>
        <p:spPr>
          <a:xfrm>
            <a:off x="561975" y="1875706"/>
            <a:ext cx="8582025" cy="461665"/>
          </a:xfrm>
          <a:prstGeom prst="rect">
            <a:avLst/>
          </a:prstGeom>
          <a:noFill/>
        </p:spPr>
        <p:txBody>
          <a:bodyPr wrap="square" rtlCol="0">
            <a:spAutoFit/>
          </a:bodyPr>
          <a:lstStyle/>
          <a:p>
            <a:endParaRPr lang="hr-HR" sz="2400" b="1" dirty="0">
              <a:solidFill>
                <a:schemeClr val="accent6">
                  <a:lumMod val="75000"/>
                </a:schemeClr>
              </a:solidFill>
            </a:endParaRPr>
          </a:p>
        </p:txBody>
      </p:sp>
      <p:sp>
        <p:nvSpPr>
          <p:cNvPr id="13" name="TextBox 12"/>
          <p:cNvSpPr txBox="1"/>
          <p:nvPr/>
        </p:nvSpPr>
        <p:spPr>
          <a:xfrm>
            <a:off x="561975" y="1951906"/>
            <a:ext cx="8582025" cy="830997"/>
          </a:xfrm>
          <a:prstGeom prst="rect">
            <a:avLst/>
          </a:prstGeom>
          <a:noFill/>
        </p:spPr>
        <p:txBody>
          <a:bodyPr wrap="square" rtlCol="0">
            <a:spAutoFit/>
          </a:bodyPr>
          <a:lstStyle/>
          <a:p>
            <a:r>
              <a:rPr lang="hr-HR" sz="2400" b="1" dirty="0" smtClean="0">
                <a:solidFill>
                  <a:schemeClr val="accent6">
                    <a:lumMod val="75000"/>
                  </a:schemeClr>
                </a:solidFill>
              </a:rPr>
              <a:t>Biološki učinci smanjenja debljine stratosferskog ozonskog sloja (nastavak)</a:t>
            </a:r>
            <a:endParaRPr lang="hr-HR" sz="2400" b="1" dirty="0">
              <a:solidFill>
                <a:schemeClr val="accent6">
                  <a:lumMod val="75000"/>
                </a:schemeClr>
              </a:solidFill>
            </a:endParaRPr>
          </a:p>
        </p:txBody>
      </p:sp>
      <p:sp>
        <p:nvSpPr>
          <p:cNvPr id="27" name="Text Box 17"/>
          <p:cNvSpPr txBox="1">
            <a:spLocks noChangeArrowheads="1"/>
          </p:cNvSpPr>
          <p:nvPr/>
        </p:nvSpPr>
        <p:spPr bwMode="auto">
          <a:xfrm>
            <a:off x="8459788" y="6381750"/>
            <a:ext cx="504825" cy="366713"/>
          </a:xfrm>
          <a:prstGeom prst="rect">
            <a:avLst/>
          </a:prstGeom>
          <a:noFill/>
          <a:ln w="9525">
            <a:noFill/>
            <a:miter lim="800000"/>
            <a:headEnd/>
            <a:tailEnd/>
          </a:ln>
          <a:effectLst/>
        </p:spPr>
        <p:txBody>
          <a:bodyPr>
            <a:spAutoFit/>
          </a:bodyPr>
          <a:lstStyle/>
          <a:p>
            <a:pPr>
              <a:spcBef>
                <a:spcPct val="50000"/>
              </a:spcBef>
            </a:pPr>
            <a:r>
              <a:rPr lang="hr-HR">
                <a:solidFill>
                  <a:schemeClr val="bg1"/>
                </a:solidFill>
              </a:rPr>
              <a:t>52</a:t>
            </a:r>
          </a:p>
        </p:txBody>
      </p:sp>
      <p:pic>
        <p:nvPicPr>
          <p:cNvPr id="8194" name="Picture 2"/>
          <p:cNvPicPr>
            <a:picLocks noChangeAspect="1" noChangeArrowheads="1"/>
          </p:cNvPicPr>
          <p:nvPr/>
        </p:nvPicPr>
        <p:blipFill>
          <a:blip r:embed="rId4" cstate="print"/>
          <a:srcRect/>
          <a:stretch>
            <a:fillRect/>
          </a:stretch>
        </p:blipFill>
        <p:spPr bwMode="auto">
          <a:xfrm>
            <a:off x="1297023" y="2790825"/>
            <a:ext cx="6370601" cy="3438525"/>
          </a:xfrm>
          <a:prstGeom prst="rect">
            <a:avLst/>
          </a:prstGeom>
          <a:noFill/>
          <a:ln w="9525">
            <a:noFill/>
            <a:miter lim="800000"/>
            <a:headEnd/>
            <a:tailEnd/>
          </a:ln>
        </p:spPr>
      </p:pic>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HVALA NA PAŽNJI</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2225693" cy="263212"/>
            </a:xfrm>
            <a:prstGeom prst="rect">
              <a:avLst/>
            </a:prstGeom>
          </p:spPr>
          <p:txBody>
            <a:bodyPr wrap="none">
              <a:spAutoFit/>
            </a:bodyPr>
            <a:lstStyle/>
            <a:p>
              <a:r>
                <a:rPr lang="hr-HR" sz="1200">
                  <a:solidFill>
                    <a:srgbClr val="7F7F7F"/>
                  </a:solidFill>
                  <a:latin typeface="Arial" charset="0"/>
                </a:rPr>
                <a:t>I</a:t>
              </a:r>
              <a:r>
                <a:rPr lang="hr-HR" sz="1200">
                  <a:solidFill>
                    <a:srgbClr val="7F7F7F"/>
                  </a:solidFill>
                  <a:latin typeface="Arial Narrow" pitchFamily="34" charset="0"/>
                </a:rPr>
                <a:t>n</a:t>
              </a:r>
              <a:r>
                <a:rPr lang="en-US" sz="1200">
                  <a:solidFill>
                    <a:srgbClr val="7F7F7F"/>
                  </a:solidFill>
                  <a:latin typeface="Arial Narrow" pitchFamily="34" charset="0"/>
                </a:rPr>
                <a:t>stitut</a:t>
              </a:r>
              <a:r>
                <a:rPr lang="hr-HR" sz="1200">
                  <a:solidFill>
                    <a:srgbClr val="7F7F7F"/>
                  </a:solidFill>
                  <a:latin typeface="Arial Narrow" pitchFamily="34" charset="0"/>
                </a:rPr>
                <a:t> za energetiku i zaštitu okoliša</a:t>
              </a: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1609641600"/>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1.8 VREMENSKA I PROSTORNA RASPODJELA ONEČIŠĆUJUĆIH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542603" y="1380406"/>
            <a:ext cx="8315647" cy="830997"/>
          </a:xfrm>
          <a:prstGeom prst="rect">
            <a:avLst/>
          </a:prstGeom>
          <a:noFill/>
        </p:spPr>
        <p:txBody>
          <a:bodyPr wrap="square" rtlCol="0">
            <a:spAutoFit/>
          </a:bodyPr>
          <a:lstStyle/>
          <a:p>
            <a:r>
              <a:rPr lang="hr-HR" sz="2400" b="1" dirty="0">
                <a:solidFill>
                  <a:schemeClr val="accent6">
                    <a:lumMod val="75000"/>
                  </a:schemeClr>
                </a:solidFill>
              </a:rPr>
              <a:t>Utjecaj atmosferskih i meteoroloških uvjeta na raspodjelu onečišćujućih tvari</a:t>
            </a:r>
          </a:p>
        </p:txBody>
      </p:sp>
      <p:sp>
        <p:nvSpPr>
          <p:cNvPr id="10" name="TextBox 9"/>
          <p:cNvSpPr txBox="1"/>
          <p:nvPr/>
        </p:nvSpPr>
        <p:spPr>
          <a:xfrm>
            <a:off x="467544" y="2348508"/>
            <a:ext cx="7992888" cy="1200329"/>
          </a:xfrm>
          <a:prstGeom prst="rect">
            <a:avLst/>
          </a:prstGeom>
          <a:noFill/>
        </p:spPr>
        <p:txBody>
          <a:bodyPr wrap="square" rtlCol="0">
            <a:spAutoFit/>
          </a:bodyPr>
          <a:lstStyle/>
          <a:p>
            <a:r>
              <a:rPr lang="hr-HR" sz="2400" b="1" dirty="0">
                <a:solidFill>
                  <a:schemeClr val="accent1">
                    <a:lumMod val="75000"/>
                  </a:schemeClr>
                </a:solidFill>
              </a:rPr>
              <a:t>U slučajevima visokih ispusta onečišćujućih tvari, pokretanje velikih zračnih masa regulira njihov transport na velike udaljenosti. </a:t>
            </a:r>
          </a:p>
        </p:txBody>
      </p:sp>
      <p:sp>
        <p:nvSpPr>
          <p:cNvPr id="12" name="TextBox 11"/>
          <p:cNvSpPr txBox="1"/>
          <p:nvPr/>
        </p:nvSpPr>
        <p:spPr>
          <a:xfrm>
            <a:off x="539552" y="3479676"/>
            <a:ext cx="1944216" cy="461665"/>
          </a:xfrm>
          <a:prstGeom prst="rect">
            <a:avLst/>
          </a:prstGeom>
          <a:noFill/>
        </p:spPr>
        <p:txBody>
          <a:bodyPr wrap="square" rtlCol="0">
            <a:spAutoFit/>
          </a:bodyPr>
          <a:lstStyle/>
          <a:p>
            <a:r>
              <a:rPr lang="hr-HR" sz="2400" b="1" dirty="0">
                <a:solidFill>
                  <a:schemeClr val="accent6">
                    <a:lumMod val="75000"/>
                  </a:schemeClr>
                </a:solidFill>
              </a:rPr>
              <a:t>Primjer 1</a:t>
            </a:r>
            <a:r>
              <a:rPr lang="hr-HR" sz="2400" b="1" dirty="0" smtClean="0">
                <a:solidFill>
                  <a:schemeClr val="accent6">
                    <a:lumMod val="75000"/>
                  </a:schemeClr>
                </a:solidFill>
              </a:rPr>
              <a:t>. </a:t>
            </a:r>
            <a:endParaRPr lang="hr-HR" sz="2400" b="1" dirty="0">
              <a:solidFill>
                <a:schemeClr val="accent6">
                  <a:lumMod val="75000"/>
                </a:schemeClr>
              </a:solidFill>
            </a:endParaRPr>
          </a:p>
        </p:txBody>
      </p:sp>
      <p:sp>
        <p:nvSpPr>
          <p:cNvPr id="13" name="Folded Corner 12"/>
          <p:cNvSpPr/>
          <p:nvPr/>
        </p:nvSpPr>
        <p:spPr>
          <a:xfrm>
            <a:off x="2229644" y="3478535"/>
            <a:ext cx="6552728" cy="1440160"/>
          </a:xfrm>
          <a:prstGeom prst="foldedCorner">
            <a:avLst/>
          </a:prstGeom>
          <a:solidFill>
            <a:schemeClr val="accent6">
              <a:lumMod val="60000"/>
              <a:lumOff val="40000"/>
            </a:schemeClr>
          </a:solidFill>
          <a:effectLst>
            <a:reflection blurRad="6350" stA="50000" endA="295" endPos="920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hr-HR" sz="2000" b="1" dirty="0">
              <a:solidFill>
                <a:schemeClr val="accent1">
                  <a:lumMod val="75000"/>
                </a:schemeClr>
              </a:solidFill>
            </a:endParaRPr>
          </a:p>
        </p:txBody>
      </p:sp>
      <p:sp>
        <p:nvSpPr>
          <p:cNvPr id="14" name="TextBox 13"/>
          <p:cNvSpPr txBox="1"/>
          <p:nvPr/>
        </p:nvSpPr>
        <p:spPr>
          <a:xfrm>
            <a:off x="2335560" y="3502918"/>
            <a:ext cx="6264696" cy="1323439"/>
          </a:xfrm>
          <a:prstGeom prst="rect">
            <a:avLst/>
          </a:prstGeom>
          <a:noFill/>
        </p:spPr>
        <p:txBody>
          <a:bodyPr wrap="square" rtlCol="0">
            <a:spAutoFit/>
          </a:bodyPr>
          <a:lstStyle/>
          <a:p>
            <a:r>
              <a:rPr lang="hr-HR" sz="2000" b="1" dirty="0">
                <a:solidFill>
                  <a:schemeClr val="accent1">
                    <a:lumMod val="75000"/>
                  </a:schemeClr>
                </a:solidFill>
              </a:rPr>
              <a:t>Mnoge ozbiljne epizode onečišćenja u sjevernoj Europi potječu od onečišćujućih tvari iz industrijskih područja srednje Europe i ruhrske doline.</a:t>
            </a:r>
          </a:p>
          <a:p>
            <a:endParaRPr lang="hr-HR" sz="2000" dirty="0">
              <a:solidFill>
                <a:schemeClr val="accent1">
                  <a:lumMod val="75000"/>
                </a:schemeClr>
              </a:solidFill>
            </a:endParaRPr>
          </a:p>
        </p:txBody>
      </p:sp>
      <p:sp>
        <p:nvSpPr>
          <p:cNvPr id="15" name="TextBox 14"/>
          <p:cNvSpPr txBox="1"/>
          <p:nvPr/>
        </p:nvSpPr>
        <p:spPr>
          <a:xfrm>
            <a:off x="2254027" y="5087094"/>
            <a:ext cx="6480720" cy="1323439"/>
          </a:xfrm>
          <a:prstGeom prst="rect">
            <a:avLst/>
          </a:prstGeom>
          <a:noFill/>
        </p:spPr>
        <p:txBody>
          <a:bodyPr wrap="square" rtlCol="0">
            <a:spAutoFit/>
          </a:bodyPr>
          <a:lstStyle/>
          <a:p>
            <a:r>
              <a:rPr lang="hr-HR" sz="2000" b="1" dirty="0">
                <a:solidFill>
                  <a:schemeClr val="accent1">
                    <a:lumMod val="75000"/>
                  </a:schemeClr>
                </a:solidFill>
              </a:rPr>
              <a:t>Razlog:</a:t>
            </a:r>
          </a:p>
          <a:p>
            <a:r>
              <a:rPr lang="hr-HR" sz="2000" b="1" dirty="0">
                <a:solidFill>
                  <a:schemeClr val="accent1">
                    <a:lumMod val="75000"/>
                  </a:schemeClr>
                </a:solidFill>
              </a:rPr>
              <a:t>Zbog vjetrova koji pušu u smjeru sjevera i anticiklonalnih sustava koji transportiraju onečišćujuće tvari na visinama od 8 km do 14 km</a:t>
            </a:r>
            <a:r>
              <a:rPr lang="hr-HR" sz="2000" b="1" dirty="0" smtClean="0">
                <a:solidFill>
                  <a:schemeClr val="accent1">
                    <a:lumMod val="75000"/>
                  </a:schemeClr>
                </a:solidFill>
              </a:rPr>
              <a:t>.</a:t>
            </a:r>
            <a:endParaRPr lang="hr-HR" sz="20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3000"/>
                                  </p:stCondLst>
                                  <p:iterate type="lt">
                                    <p:tmPct val="50000"/>
                                  </p:iterate>
                                  <p:childTnLst>
                                    <p:set>
                                      <p:cBhvr>
                                        <p:cTn id="6" dur="1" fill="hold">
                                          <p:stCondLst>
                                            <p:cond delay="0"/>
                                          </p:stCondLst>
                                        </p:cTn>
                                        <p:tgtEl>
                                          <p:spTgt spid="15"/>
                                        </p:tgtEl>
                                        <p:attrNameLst>
                                          <p:attrName>style.visibility</p:attrName>
                                        </p:attrNameLst>
                                      </p:cBhvr>
                                      <p:to>
                                        <p:strVal val="visible"/>
                                      </p:to>
                                    </p:set>
                                    <p:anim calcmode="discrete" valueType="clr">
                                      <p:cBhvr override="childStyle">
                                        <p:cTn id="7"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gtEl>
                                        <p:attrNameLst>
                                          <p:attrName>fillcolor</p:attrName>
                                        </p:attrNameLst>
                                      </p:cBhvr>
                                      <p:tavLst>
                                        <p:tav tm="0">
                                          <p:val>
                                            <p:clrVal>
                                              <a:schemeClr val="accent2"/>
                                            </p:clrVal>
                                          </p:val>
                                        </p:tav>
                                        <p:tav tm="50000">
                                          <p:val>
                                            <p:clrVal>
                                              <a:schemeClr val="hlink"/>
                                            </p:clrVal>
                                          </p:val>
                                        </p:tav>
                                      </p:tavLst>
                                    </p:anim>
                                    <p:set>
                                      <p:cBhvr>
                                        <p:cTn id="9" dur="80"/>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marL="809625" indent="-809625" algn="l" eaLnBrk="1" hangingPunct="1"/>
            <a:r>
              <a:rPr lang="hr-HR" sz="2800" b="1" dirty="0" smtClean="0">
                <a:solidFill>
                  <a:schemeClr val="tx2"/>
                </a:solidFill>
                <a:effectLst>
                  <a:glow>
                    <a:srgbClr val="7F7F7F">
                      <a:alpha val="35000"/>
                    </a:srgbClr>
                  </a:glow>
                </a:effectLst>
              </a:rPr>
              <a:t>    1.8 VREMENSKA I PROSTORNA RASPODJELA ONEČIŠĆUJUĆIH TVARI</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9" name="TextBox 8"/>
          <p:cNvSpPr txBox="1"/>
          <p:nvPr/>
        </p:nvSpPr>
        <p:spPr>
          <a:xfrm>
            <a:off x="323528" y="1332781"/>
            <a:ext cx="8820472" cy="830997"/>
          </a:xfrm>
          <a:prstGeom prst="rect">
            <a:avLst/>
          </a:prstGeom>
          <a:noFill/>
        </p:spPr>
        <p:txBody>
          <a:bodyPr wrap="square" rtlCol="0">
            <a:spAutoFit/>
          </a:bodyPr>
          <a:lstStyle/>
          <a:p>
            <a:r>
              <a:rPr lang="hr-HR" sz="2400" b="1" dirty="0">
                <a:solidFill>
                  <a:schemeClr val="accent6">
                    <a:lumMod val="75000"/>
                  </a:schemeClr>
                </a:solidFill>
              </a:rPr>
              <a:t>Utjecaj atmosferskih i meteoroloških uvjeta na raspodjelu onečišćujućih </a:t>
            </a:r>
            <a:r>
              <a:rPr lang="hr-HR" sz="2400" b="1" dirty="0" smtClean="0">
                <a:solidFill>
                  <a:schemeClr val="accent6">
                    <a:lumMod val="75000"/>
                  </a:schemeClr>
                </a:solidFill>
              </a:rPr>
              <a:t>tvari (nastavak)</a:t>
            </a:r>
            <a:endParaRPr lang="hr-HR" sz="2400" b="1" dirty="0">
              <a:solidFill>
                <a:schemeClr val="accent6">
                  <a:lumMod val="75000"/>
                </a:schemeClr>
              </a:solidFill>
            </a:endParaRPr>
          </a:p>
        </p:txBody>
      </p:sp>
      <p:sp>
        <p:nvSpPr>
          <p:cNvPr id="10" name="TextBox 9"/>
          <p:cNvSpPr txBox="1"/>
          <p:nvPr/>
        </p:nvSpPr>
        <p:spPr>
          <a:xfrm>
            <a:off x="510977" y="2204492"/>
            <a:ext cx="8136904" cy="2677656"/>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Lokalno, smjerovi i brzina vjetra značajno pridonose </a:t>
            </a:r>
          </a:p>
          <a:p>
            <a:r>
              <a:rPr lang="hr-HR" sz="2400" b="1" dirty="0" smtClean="0">
                <a:solidFill>
                  <a:schemeClr val="accent1">
                    <a:lumMod val="75000"/>
                  </a:schemeClr>
                </a:solidFill>
              </a:rPr>
              <a:t>  varijacijama koncentracija prizemnih onečišćujućih </a:t>
            </a:r>
          </a:p>
          <a:p>
            <a:r>
              <a:rPr lang="hr-HR" sz="2400" b="1" dirty="0" smtClean="0">
                <a:solidFill>
                  <a:schemeClr val="accent1">
                    <a:lumMod val="75000"/>
                  </a:schemeClr>
                </a:solidFill>
              </a:rPr>
              <a:t>  tvari.</a:t>
            </a:r>
          </a:p>
          <a:p>
            <a:pPr>
              <a:buFont typeface="Arial" pitchFamily="34" charset="0"/>
              <a:buChar char="•"/>
            </a:pPr>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U velikim urbanim područjima visoke zgrade također </a:t>
            </a:r>
          </a:p>
          <a:p>
            <a:r>
              <a:rPr lang="hr-HR" sz="2400" b="1" dirty="0" smtClean="0">
                <a:solidFill>
                  <a:schemeClr val="accent1">
                    <a:lumMod val="75000"/>
                  </a:schemeClr>
                </a:solidFill>
              </a:rPr>
              <a:t>  imaju utjecaj na distribuciju onečišćujućih tvari koje  </a:t>
            </a:r>
          </a:p>
          <a:p>
            <a:r>
              <a:rPr lang="hr-HR" sz="2400" b="1" dirty="0" smtClean="0">
                <a:solidFill>
                  <a:schemeClr val="accent1">
                    <a:lumMod val="75000"/>
                  </a:schemeClr>
                </a:solidFill>
              </a:rPr>
              <a:t>  se šire duž ulica. </a:t>
            </a:r>
            <a:endParaRPr lang="hr-HR" sz="2400" b="1" dirty="0">
              <a:solidFill>
                <a:schemeClr val="accent1">
                  <a:lumMod val="75000"/>
                </a:schemeClr>
              </a:solidFill>
            </a:endParaRPr>
          </a:p>
        </p:txBody>
      </p:sp>
      <p:sp>
        <p:nvSpPr>
          <p:cNvPr id="12" name="TextBox 11"/>
          <p:cNvSpPr txBox="1"/>
          <p:nvPr/>
        </p:nvSpPr>
        <p:spPr>
          <a:xfrm>
            <a:off x="457200" y="4970512"/>
            <a:ext cx="8300789" cy="1200329"/>
          </a:xfrm>
          <a:prstGeom prst="rect">
            <a:avLst/>
          </a:prstGeom>
          <a:noFill/>
        </p:spPr>
        <p:txBody>
          <a:bodyPr wrap="square" rtlCol="0">
            <a:spAutoFit/>
          </a:bodyPr>
          <a:lstStyle/>
          <a:p>
            <a:pPr marL="180975" indent="-180975">
              <a:buClr>
                <a:srgbClr val="FF0000"/>
              </a:buClr>
              <a:buFont typeface="Wingdings" pitchFamily="2" charset="2"/>
              <a:buChar char="§"/>
            </a:pPr>
            <a:r>
              <a:rPr lang="hr-HR" sz="2400" b="1" dirty="0" smtClean="0">
                <a:solidFill>
                  <a:schemeClr val="accent1">
                    <a:lumMod val="75000"/>
                  </a:schemeClr>
                </a:solidFill>
              </a:rPr>
              <a:t> U takvim urbanim područjima gdje je gust promet dominira    dušikov oksid (NO) koji se u prisutnosti prizemnog ozona konvertira u dušikov dioksid (NO</a:t>
            </a:r>
            <a:r>
              <a:rPr lang="hr-HR" sz="2400" b="1" baseline="-25000" dirty="0" smtClean="0">
                <a:solidFill>
                  <a:schemeClr val="accent1">
                    <a:lumMod val="75000"/>
                  </a:schemeClr>
                </a:solidFill>
              </a:rPr>
              <a:t>2</a:t>
            </a:r>
            <a:r>
              <a:rPr lang="hr-HR" sz="2400" b="1" dirty="0" smtClean="0">
                <a:solidFill>
                  <a:schemeClr val="accent1">
                    <a:lumMod val="75000"/>
                  </a:schemeClr>
                </a:solidFill>
              </a:rPr>
              <a:t>). </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10537</TotalTime>
  <Words>6432</Words>
  <Application>Microsoft Office PowerPoint</Application>
  <PresentationFormat>On-screen Show (4:3)</PresentationFormat>
  <Paragraphs>576</Paragraphs>
  <Slides>78</Slides>
  <Notes>1</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PowerPoint Presentation</vt:lpstr>
      <vt:lpstr>TEMA 1: Onečišćenje atmosfere</vt:lpstr>
      <vt:lpstr>    1.8 VREMENSKA I PROSTORNA RASPODJELA     ONEČIŠĆUJUĆIH TVARI</vt:lpstr>
      <vt:lpstr>    1.8 VREMENSKA I PROSTORNA RASPODJELA ONEČIŠĆUJUĆIH TVARI</vt:lpstr>
      <vt:lpstr>    1.8 VREMENSKA I PROSTORNA RASPODJELA ONEČIŠĆUJUĆIH TVARI</vt:lpstr>
      <vt:lpstr>    1.8 VREMENSKA I PROSTORNA RASPODJELA ONEČIŠĆUJUĆIH TVARI</vt:lpstr>
      <vt:lpstr>    1.8 VREMENSKA I PROSTORNA RASPODJELA ONEČIŠĆUJUĆIH TVARI</vt:lpstr>
      <vt:lpstr>    1.8 VREMENSKA I PROSTORNA RASPODJELA ONEČIŠĆUJUĆIH TVARI</vt:lpstr>
      <vt:lpstr>    1.8 VREMENSKA I PROSTORNA RASPODJELA ONEČIŠĆUJUĆIH TVARI</vt:lpstr>
      <vt:lpstr>    1.8 VREMENSKA I PROSTORNA RASPODJELA ONEČIŠĆUJUĆIH TVARI</vt:lpstr>
      <vt:lpstr>    1.8 VREMENSKA I PROSTORNA RASPODJELA ONEČIŠĆUJUĆIH TVARI</vt:lpstr>
      <vt:lpstr>    1.8 VREMENSKA I PROSTORNA RASPODJELA ONEČIŠĆUJUĆIH TVARI</vt:lpstr>
      <vt:lpstr>    1.8 VREMENSKA I PROSTORNA RASPODJELA ONEČIŠĆUJUĆIH TVARI</vt:lpstr>
      <vt:lpstr>    1.9 METASTUDIJE-NACIONALNI STANDARDI KVALITETE ZRAKA</vt:lpstr>
      <vt:lpstr>    1.9 METASTUDIJE-NACIONALNI STANDARDI KVALITETE ZRAKA</vt:lpstr>
      <vt:lpstr>    1.9 METASTUDIJE-NACIONALNI STANDARDI KVALITETE ZRAKA</vt:lpstr>
      <vt:lpstr>    1.9 METASTUDIJE-NACIONALNI STANDARDI KVALITETE ZRAKA</vt:lpstr>
      <vt:lpstr>    1.9 METASTUDIJE-NACIONALNI STANDARDI KVALITETE ZRAKA</vt:lpstr>
      <vt:lpstr>    1.9 METASTUDIJE-NACIONALNI STANDARDI KVALITETE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1.10 GLOBALNI PROBLEMI NASTALI ONEČIŠĆENJEM ZRAKA</vt:lpstr>
      <vt:lpstr>    </vt:lpstr>
      <vt:lpstr>    </vt:lpstr>
      <vt:lpstr>    </vt:lpstr>
      <vt:lpstr>    </vt:lpstr>
      <vt:lpstr>    </vt:lpstr>
      <vt:lpstr>    </vt:lpstr>
      <vt:lpstr>    </vt:lpstr>
      <vt:lpstr>    </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1.10 GLOBALNI PROBLEMI NASTALI ONEČIŠĆENJEM ZRAKA</vt:lpstr>
      <vt:lpstr>HVALA NA PAŽNJI</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Predrag Hercog</cp:lastModifiedBy>
  <cp:revision>865</cp:revision>
  <dcterms:created xsi:type="dcterms:W3CDTF">2011-04-14T13:56:18Z</dcterms:created>
  <dcterms:modified xsi:type="dcterms:W3CDTF">2017-11-06T05:52:23Z</dcterms:modified>
</cp:coreProperties>
</file>