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36" r:id="rId2"/>
    <p:sldId id="337" r:id="rId3"/>
    <p:sldId id="353" r:id="rId4"/>
    <p:sldId id="354" r:id="rId5"/>
    <p:sldId id="355" r:id="rId6"/>
    <p:sldId id="371" r:id="rId7"/>
    <p:sldId id="370" r:id="rId8"/>
    <p:sldId id="369" r:id="rId9"/>
    <p:sldId id="368" r:id="rId10"/>
    <p:sldId id="377" r:id="rId11"/>
    <p:sldId id="367" r:id="rId12"/>
    <p:sldId id="376" r:id="rId13"/>
    <p:sldId id="375" r:id="rId14"/>
    <p:sldId id="374" r:id="rId15"/>
    <p:sldId id="382" r:id="rId16"/>
    <p:sldId id="381" r:id="rId17"/>
    <p:sldId id="440" r:id="rId18"/>
    <p:sldId id="429" r:id="rId19"/>
    <p:sldId id="430" r:id="rId20"/>
    <p:sldId id="380" r:id="rId21"/>
    <p:sldId id="379" r:id="rId22"/>
    <p:sldId id="385" r:id="rId23"/>
    <p:sldId id="384" r:id="rId24"/>
    <p:sldId id="383" r:id="rId25"/>
    <p:sldId id="387" r:id="rId26"/>
    <p:sldId id="386" r:id="rId27"/>
    <p:sldId id="390" r:id="rId28"/>
    <p:sldId id="406" r:id="rId29"/>
    <p:sldId id="394" r:id="rId30"/>
    <p:sldId id="396" r:id="rId31"/>
    <p:sldId id="410" r:id="rId32"/>
    <p:sldId id="407" r:id="rId33"/>
    <p:sldId id="409" r:id="rId34"/>
    <p:sldId id="408" r:id="rId35"/>
    <p:sldId id="441" r:id="rId36"/>
    <p:sldId id="432" r:id="rId37"/>
    <p:sldId id="434" r:id="rId38"/>
    <p:sldId id="431" r:id="rId39"/>
    <p:sldId id="433" r:id="rId40"/>
    <p:sldId id="393" r:id="rId41"/>
    <p:sldId id="395" r:id="rId42"/>
    <p:sldId id="405" r:id="rId43"/>
    <p:sldId id="404" r:id="rId44"/>
    <p:sldId id="403" r:id="rId45"/>
    <p:sldId id="402" r:id="rId46"/>
    <p:sldId id="411" r:id="rId47"/>
    <p:sldId id="412" r:id="rId48"/>
    <p:sldId id="415" r:id="rId49"/>
    <p:sldId id="416" r:id="rId50"/>
    <p:sldId id="414" r:id="rId51"/>
    <p:sldId id="413" r:id="rId52"/>
    <p:sldId id="401" r:id="rId53"/>
    <p:sldId id="424" r:id="rId54"/>
    <p:sldId id="423" r:id="rId55"/>
    <p:sldId id="422" r:id="rId56"/>
    <p:sldId id="421" r:id="rId57"/>
    <p:sldId id="420" r:id="rId58"/>
    <p:sldId id="428" r:id="rId59"/>
    <p:sldId id="427" r:id="rId60"/>
    <p:sldId id="426" r:id="rId61"/>
    <p:sldId id="442" r:id="rId62"/>
    <p:sldId id="425" r:id="rId63"/>
    <p:sldId id="435" r:id="rId64"/>
    <p:sldId id="439" r:id="rId65"/>
    <p:sldId id="438" r:id="rId66"/>
    <p:sldId id="437" r:id="rId67"/>
    <p:sldId id="436" r:id="rId68"/>
    <p:sldId id="338" r:id="rId69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F9751"/>
    <a:srgbClr val="7F7F7F"/>
    <a:srgbClr val="1F497D"/>
    <a:srgbClr val="696969"/>
    <a:srgbClr val="B2B2B2"/>
    <a:srgbClr val="FF3300"/>
    <a:srgbClr val="0099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8" autoAdjust="0"/>
    <p:restoredTop sz="94041" autoAdjust="0"/>
  </p:normalViewPr>
  <p:slideViewPr>
    <p:cSldViewPr snapToGrid="0">
      <p:cViewPr>
        <p:scale>
          <a:sx n="75" d="100"/>
          <a:sy n="75" d="100"/>
        </p:scale>
        <p:origin x="-3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BD311-196A-45E2-A9B8-227934A99DF1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2F69-6CD6-4349-8579-1B7D032BC0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5BACC-D375-49FC-911B-EF24970D5446}" type="slidenum">
              <a:rPr lang="hr-HR" smtClean="0"/>
              <a:pPr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48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76F4E-0CC0-48CA-8B7E-32318E3399A0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49DB-6967-4B0E-AC43-751D0026E28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87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6F6D5-2900-4F33-AA61-8CB79168A715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52E65-0A7B-4394-AAA6-8E4129BBACC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5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644-5025-4B18-8050-2AFA2F11A890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0264E-E2D6-4587-8C0A-E6FC1BC8083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80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842B-6BEB-4CC0-9E7D-2B82AE79A493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43F40-157C-4097-B33E-49A278C4E3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422BF-A1B3-44F8-85EA-ACDB4228048F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D9FF-E165-46B8-81D5-6DA4411175F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646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E551-302D-4D8B-A0CD-1BF7AD1FA0B3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7100-B09E-411F-9EA7-1DDCB864CB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218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2858D-5BD2-48C2-B570-61E1042BB9ED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A32B-3929-4234-A6A5-CD39D5EB93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788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DE3F-6E65-4676-ADDE-DCF2AEDBECB5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93FFD-794A-4573-BD39-3E3A59F3948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94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B27-1AFB-42D4-9201-AFB8DFE5D1A1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6BF07-6BC4-45A2-846C-A2F95AEB42B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27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67CF2-3E28-4ED4-BC83-A9213803CF4E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8B5B-C891-4A71-9723-7AAF03BC297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731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D033-525C-40F7-90AA-1EB2854FCA36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DD575-CA7E-48E2-93AD-648CB6706CC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1800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hr-HR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E224B-E8DB-4943-90D7-4DF911E0258D}" type="datetime1">
              <a:rPr lang="hr-HR" smtClean="0"/>
              <a:pPr>
                <a:defRPr/>
              </a:pPr>
              <a:t>6.11.2017.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486A0B-6466-44A0-A6B7-FAB9B128BBF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8" r="13582"/>
          <a:stretch/>
        </p:blipFill>
        <p:spPr>
          <a:xfrm>
            <a:off x="0" y="1119116"/>
            <a:ext cx="9136006" cy="4582938"/>
          </a:xfrm>
          <a:prstGeom prst="rect">
            <a:avLst/>
          </a:prstGeom>
        </p:spPr>
      </p:pic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23087" y="1401200"/>
            <a:ext cx="8520912" cy="4263225"/>
          </a:xfrm>
        </p:spPr>
        <p:txBody>
          <a:bodyPr>
            <a:normAutofit/>
          </a:bodyPr>
          <a:lstStyle/>
          <a:p>
            <a:pPr algn="l"/>
            <a:endParaRPr lang="hr-HR" b="1" dirty="0" smtClean="0">
              <a:solidFill>
                <a:schemeClr val="bg1"/>
              </a:solidFill>
            </a:endParaRP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Jačanje inspekcije zaštite okoliša radi učinkovite kontrole praćenja kakvoće zraka i sustava trgovanja emisijskim jedinicama stakleničkih plinova, kako bi se postigla bolja kvaliteta zraka </a:t>
            </a:r>
          </a:p>
          <a:p>
            <a:pPr algn="l"/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Republici Hrvatskoj</a:t>
            </a:r>
            <a:endParaRPr lang="hr-H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" y="101776"/>
            <a:ext cx="1940224" cy="137572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" y="5986075"/>
            <a:ext cx="2079460" cy="871926"/>
          </a:xfrm>
          <a:prstGeom prst="rect">
            <a:avLst/>
          </a:prstGeom>
        </p:spPr>
      </p:pic>
      <p:sp>
        <p:nvSpPr>
          <p:cNvPr id="9" name="Podnaslov 2"/>
          <p:cNvSpPr txBox="1">
            <a:spLocks/>
          </p:cNvSpPr>
          <p:nvPr/>
        </p:nvSpPr>
        <p:spPr>
          <a:xfrm>
            <a:off x="7024693" y="6625760"/>
            <a:ext cx="2111313" cy="2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000" dirty="0">
                <a:solidFill>
                  <a:schemeClr val="accent1">
                    <a:lumMod val="50000"/>
                  </a:schemeClr>
                </a:solidFill>
              </a:rPr>
              <a:t>Ovaj projekt financira Europska unija</a:t>
            </a:r>
            <a:endParaRPr lang="en-GB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51" y="6029586"/>
            <a:ext cx="857019" cy="618958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4" y="6005124"/>
            <a:ext cx="1855967" cy="68473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88" y="6039112"/>
            <a:ext cx="674471" cy="7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3407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i antropogeni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4" y="1800224"/>
            <a:ext cx="6277115" cy="373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38199" y="5572125"/>
            <a:ext cx="711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Izvori i mjesta poniranja sumpornih spojeva u biosferi.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96119" y="152097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Prosječne godišnje vrijednosti koncentracija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kategorizirane prema lokaciji mjerenja: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1177" y="2380878"/>
            <a:ext cx="4032448" cy="250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43161" y="491601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Poboljšanje kakvoće zraka (odnosi se na konc. SO</a:t>
            </a:r>
            <a:r>
              <a:rPr lang="hr-HR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)  u Europi u posljednjih nekoliko desetljeća rezultat je provedbe nacionalnih i internacionalnih regulativa.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5536" y="155679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 obzirom na izvor onečišćenja, najveći udio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u zraku potječe od industrije, a zatim od prometa.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492896"/>
            <a:ext cx="28670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9424" y="2797696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Na globalnoj razini koncentracije SO</a:t>
            </a:r>
            <a:r>
              <a:rPr lang="pl-PL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 u zraku bitno se razlikuju ovisno o industrijskoj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razvijenosti zemalja. Najviše su u zemljama u razvoju, nešto manje u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tranzicijskim, a najniže u visoko industrijaliziranim zemljama.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4457700"/>
            <a:ext cx="3886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04800" y="493713"/>
            <a:ext cx="88392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285925" y="-1033163"/>
            <a:ext cx="4500189" cy="90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1972841"/>
            <a:ext cx="1512168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EUROPA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3196977"/>
            <a:ext cx="79208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Sofija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5696" y="1972841"/>
            <a:ext cx="1512168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SJ. AMERIKA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9792" y="3124969"/>
            <a:ext cx="115212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Pittsburg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9872" y="1972841"/>
            <a:ext cx="1224136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J. AMERIKA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332881"/>
            <a:ext cx="115212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Mexico City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6016" y="1612801"/>
            <a:ext cx="864096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AFRIKA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76056" y="2764929"/>
            <a:ext cx="79208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Harare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7669" y="1926357"/>
            <a:ext cx="2592288" cy="307777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AZIJA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0352" y="2548905"/>
            <a:ext cx="79208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Peking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56612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Prosječne godišnje koncentracije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pl-PL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u svijetu u razdoblju od 2002.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do 2005. godine.     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</a:rPr>
              <a:t>Izvor: Air quality guidelines – WHO.</a:t>
            </a:r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4" y="203309"/>
            <a:ext cx="847725" cy="63006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25252" y="1549549"/>
            <a:ext cx="4320480" cy="1368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202" y="1578124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Putevi ulaska 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u organizam su: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DIŠNI SUSTAV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PROBAVNI SUSTAV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KOŽA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9665" y="1560215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je topljiv u vodi te se apsorbira kroz sluznicu nosa i gornjih dišnih puteva.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7124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Primjer: </a:t>
            </a:r>
            <a:endParaRPr lang="hr-H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8574" y="3071242"/>
            <a:ext cx="7848872" cy="30675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Količina apsorpcije ovisi o koncentraciji udahnutog SO</a:t>
            </a:r>
            <a:r>
              <a:rPr lang="hr-HR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endParaRPr lang="hr-H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Ako se udahne koncentracija 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od 4 do </a:t>
            </a:r>
            <a:r>
              <a:rPr lang="el-GR" sz="2000" b="1" dirty="0" smtClean="0">
                <a:solidFill>
                  <a:schemeClr val="accent1">
                    <a:lumMod val="75000"/>
                  </a:schemeClr>
                </a:solidFill>
              </a:rPr>
              <a:t>6 μ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hr-H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zraka, apsorbirat će se 85% udahnutog 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Kod koncentracije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od 46 </a:t>
            </a:r>
            <a:r>
              <a:rPr lang="el-GR" sz="2000" b="1" dirty="0" smtClean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/m</a:t>
            </a:r>
            <a:r>
              <a:rPr lang="vi-VN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zraka apsorbira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se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99% SO</a:t>
            </a:r>
            <a:r>
              <a:rPr lang="vi-VN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hr-HR" sz="2000" b="1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000" b="1" baseline="-25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K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od povećane fizičke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aktivnosti pri ubrzanom     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  disanju apsorpcija se premješta dublje prema donjim     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   dišnim putevima.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4" y="203309"/>
            <a:ext cx="847725" cy="63006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3528" y="1556792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Pri apsorpciji SO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 stvaraju se sulfitni (SO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2-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i bisulfitni (HSO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ioni u sljedećim reakcijama: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7744" y="2492896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+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+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HSO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-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+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HSO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+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SO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3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2-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+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" y="3789040"/>
            <a:ext cx="86173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rgbClr val="FF0000"/>
                </a:solidFill>
              </a:rPr>
              <a:t>Sulfitni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bisulfitni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ioni vežu se na receptore živaca u gornjim i srednjim dišnim putevima (dušnik i dušnice), djeluju iritacijski i dolazi do suženja dišnih puteva (bronhokonstrikcija). Bronhokonstrikcija rezultat je kontrakcije mišića koji obavijaju dušnik i dušnice.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ded Corner 14"/>
          <p:cNvSpPr/>
          <p:nvPr/>
        </p:nvSpPr>
        <p:spPr>
          <a:xfrm>
            <a:off x="1887116" y="2843411"/>
            <a:ext cx="5904656" cy="1584176"/>
          </a:xfrm>
          <a:prstGeom prst="foldedCorner">
            <a:avLst/>
          </a:prstGeom>
          <a:solidFill>
            <a:srgbClr val="FFFF69"/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4" y="203309"/>
            <a:ext cx="847725" cy="63006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5536" y="134076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Ambijentalne koncentracije SO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ne predstavljaju opasnost za ljudsko zdravlje, osim na mjestima gdje su koncentracije povišene u industrijskim postrojenjima talionica.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674" y="2820169"/>
            <a:ext cx="1009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Pokus:</a:t>
            </a:r>
            <a:endParaRPr lang="hr-H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9124" y="2843411"/>
            <a:ext cx="576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ađen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je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na volonterima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do pojave prvih simptoma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dolazi kod udisanja koncentracija SO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koje premašuju 14 000 </a:t>
            </a:r>
            <a:r>
              <a:rPr lang="el-GR" sz="2000" b="1" dirty="0" smtClean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g/m</a:t>
            </a:r>
            <a:r>
              <a:rPr lang="hr-H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, a to su vrijednosti koje su nekoliko redova veličine više od ambijentalnih.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9124" y="4643611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Najviša izmjerena jednosatna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prosječna koncentracija u Europi u razdoblju od 1990. do 1999. iznosila je 587 μg/m</a:t>
            </a:r>
            <a:r>
              <a:rPr lang="pl-PL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, a najviši 24-satni prosjek imao je vrijednost od 327 μg/m</a:t>
            </a:r>
            <a:r>
              <a:rPr lang="pl-PL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4" y="203309"/>
            <a:ext cx="847725" cy="63006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76239" y="1756331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Preporučene vrijednosti (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pl-PL" sz="2400" b="1" dirty="0">
                <a:solidFill>
                  <a:schemeClr val="accent1">
                    <a:lumMod val="75000"/>
                  </a:schemeClr>
                </a:solidFill>
              </a:rPr>
              <a:t>g/m3) koncentracija sumpornog dioksida (SO2) u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zraku - WHO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4" y="3133725"/>
            <a:ext cx="750507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312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960662" y="2636912"/>
            <a:ext cx="5472608" cy="936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4" y="574784"/>
            <a:ext cx="847725" cy="6300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39552" y="191683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  Referentna metoda za mjerenje sumporovog dioksida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ultraljubičasta (UV)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fluorescencija </a:t>
            </a:r>
          </a:p>
          <a:p>
            <a:pPr algn="ctr"/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(norma HRN EN 14212) </a:t>
            </a:r>
          </a:p>
          <a:p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4031357"/>
            <a:ext cx="5286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Propisana regulativama Republike Hrvatske i Europske Unije. U Europskoj Uniji usvojena 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2012. godine, a u Hrvatskoj 2012.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74" y="574784"/>
            <a:ext cx="847725" cy="630063"/>
          </a:xfrm>
          <a:prstGeom prst="rect">
            <a:avLst/>
          </a:prstGeom>
          <a:noFill/>
        </p:spPr>
      </p:pic>
      <p:sp>
        <p:nvSpPr>
          <p:cNvPr id="10" name="Folded Corner 9"/>
          <p:cNvSpPr/>
          <p:nvPr/>
        </p:nvSpPr>
        <p:spPr>
          <a:xfrm>
            <a:off x="410394" y="1424583"/>
            <a:ext cx="8280920" cy="3023592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410394" y="1424583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Metoda se temelji na fluorescentnom zračenju molekule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ako je molekula izložena ultraljubičastom (UV) zračenju. Zbog izlaganja UV-zračenju molekula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prelazi iz normalnog u pobuđeno (ekscitirano) stanje te se nakon toga ponovno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vraća u normalno stanje uz emitiranje fluorescentnog zračenja.</a:t>
            </a:r>
          </a:p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r>
              <a:rPr lang="hr-HR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hv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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</a:t>
            </a:r>
            <a:r>
              <a:rPr lang="hr-HR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pPr algn="ctr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</a:t>
            </a:r>
            <a:r>
              <a:rPr lang="hr-HR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 SO</a:t>
            </a:r>
            <a:r>
              <a:rPr lang="hr-HR" sz="24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2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 + hv</a:t>
            </a:r>
          </a:p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gdje je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* pobuđeno (ekscitirano) stanje molekule</a:t>
            </a:r>
            <a:endParaRPr lang="hr-H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402" y="4952975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Intenzitet emitiranog zračenja proporcionalan je broju molekula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danom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volumenu, odnosno koncentraciji molekula SO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zraku.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TEMA 2: Onečišćujuće </a:t>
            </a:r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tvari</a:t>
            </a:r>
            <a:b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</a:br>
            <a:endParaRPr lang="hr-HR" sz="3600" b="1" dirty="0" smtClean="0">
              <a:solidFill>
                <a:schemeClr val="tx2"/>
              </a:solidFill>
              <a:effectLst>
                <a:glow rad="228600">
                  <a:schemeClr val="bg1">
                    <a:lumMod val="50000"/>
                    <a:alpha val="20000"/>
                  </a:schemeClr>
                </a:glow>
              </a:effectLst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/>
          </p:cNvSpPr>
          <p:nvPr/>
        </p:nvSpPr>
        <p:spPr bwMode="auto">
          <a:xfrm>
            <a:off x="457200" y="53736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hr-HR" b="1" dirty="0">
              <a:solidFill>
                <a:srgbClr val="1F497D"/>
              </a:solidFill>
              <a:effectLst>
                <a:glow>
                  <a:srgbClr val="7F7F7F">
                    <a:alpha val="35000"/>
                  </a:srgbClr>
                </a:glow>
              </a:effectLst>
            </a:endParaRPr>
          </a:p>
        </p:txBody>
      </p:sp>
      <p:sp>
        <p:nvSpPr>
          <p:cNvPr id="17" name="Title 1"/>
          <p:cNvSpPr>
            <a:spLocks/>
          </p:cNvSpPr>
          <p:nvPr/>
        </p:nvSpPr>
        <p:spPr bwMode="auto">
          <a:xfrm>
            <a:off x="457200" y="4734719"/>
            <a:ext cx="82296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hr-HR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Mato Papić dipl. ing. stroj.</a:t>
            </a:r>
          </a:p>
          <a:p>
            <a:pPr algn="ctr"/>
            <a:r>
              <a:rPr lang="hr-HR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rgbClr val="7F7F7F">
                      <a:alpha val="20000"/>
                    </a:srgbClr>
                  </a:glow>
                </a:effectLst>
              </a:rPr>
              <a:t>Bojan Abramović dipl. ing. stroj.</a:t>
            </a:r>
            <a:endParaRPr lang="hr-HR" b="1" dirty="0">
              <a:solidFill>
                <a:schemeClr val="tx1">
                  <a:lumMod val="65000"/>
                  <a:lumOff val="35000"/>
                </a:schemeClr>
              </a:solidFill>
              <a:effectLst>
                <a:glow>
                  <a:srgbClr val="7F7F7F">
                    <a:alpha val="20000"/>
                  </a:srgbClr>
                </a:glow>
              </a:effectLst>
            </a:endParaRPr>
          </a:p>
        </p:txBody>
      </p:sp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31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 CO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6594" y="2736751"/>
            <a:ext cx="8280920" cy="2376264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Ugljikov monoksid (CO) plin je bez mirisa, boje i okusa, lakši od zraka i vrlo slabo topljiv u vodi. Pri standardnim uvjetima temperature i tlaka (25°C; 1 atm) kemijski je inertan, a reaktivniji postaje na višoj temperaturi kada postaje snažan reducirajući agens. Vrijeme života molekule CO u atmosferi je 0,2 godine.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5537075" y="1141611"/>
            <a:ext cx="2159125" cy="1709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 CO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34194" y="1526654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CO se stvara nepotpunim sagorijevanjem organskih tvari (tvari koje sadrže ugljik). Budući da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je benzin također organska tvar koja se sastoji od smjese različitih ugljikovodika,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među kojima je i oktan (C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18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), nepotpunim sagorijevanjem benzina stvara se CO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koji nalazimo u automobilskim ispušnim plinovima.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53" y="378030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Primjer: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2821" y="3780309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Ako je opskrba automobilskog motora kisikom dovoljna, onda će se oktan iz benzina potpuno oksidirati i nastat će ugljikov dioksid i voda: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76661" y="5261620"/>
            <a:ext cx="5256584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2C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+ 25O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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16CO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+ 18H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 CO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87016" y="1386458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U stvarnosti se ne konvertira sav ugljik u ugljikov dioksid, već se stvori i određena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količina (oko 7%) ugljikovog monoksida. U ekstremnoj situaciji sav ugljik iz oktana konvertirat će se u ugljikov monoksid: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52811" y="2927573"/>
            <a:ext cx="5256584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2C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+ 17O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16CO + 18H</a:t>
            </a:r>
            <a:r>
              <a:rPr lang="hr-HR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628281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CO se stvara uz samu površinu Zemlje difundirajući u gornje dijelove troposfere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gdje uz pomoć hidroksilnog radikala oksidira u ugljikov dioksid (CO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Određena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količina CO u atmosferi stvara se oksidacijom biološki stvorenog metana (CH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koji je produkt razgradnje biljnih i životinjskih ostataka, ali i nizom kemijskih reakcija s drugim spojevima u atmosferi. </a:t>
            </a: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 CO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51520" y="2060848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Oceani predstavljaju mjesta gdje se CO ili otpušta ili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ponire u njih ovisno o uvjetima koji vladaju, a to su parcijalni tlak CO u atmosferi 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temperatura vode oceana.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Dodatne količine CO otpuštaju se u atmosferu iz tvornica,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iz prometa i šumskih požara. Mikroorganizmi u tlu mogu odstraniti određene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količine CO iz atmosfere jer ga troše za svoje metaboličke procese.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 CO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1772816"/>
            <a:ext cx="5832648" cy="45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79512" y="2276872"/>
            <a:ext cx="27363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Globalni ciklus CO 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Izvor: Jain, K.K.</a:t>
            </a: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1990. Carbon monoxide</a:t>
            </a:r>
          </a:p>
          <a:p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poisoning.</a:t>
            </a:r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 CO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3636" y="1332384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i antropogeni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6140" y="2819400"/>
            <a:ext cx="45847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84895" y="1906538"/>
            <a:ext cx="709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Procjenjuje se da su godišnje globalne emisije CO u atmosferu 2600 milijuna tona 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77988" y="3107432"/>
            <a:ext cx="2316956" cy="576064"/>
          </a:xfrm>
          <a:prstGeom prst="rect">
            <a:avLst/>
          </a:prstGeom>
          <a:solidFill>
            <a:srgbClr val="C8BAE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accent1">
                    <a:lumMod val="75000"/>
                  </a:schemeClr>
                </a:solidFill>
              </a:rPr>
              <a:t>BIOLOŠKI</a:t>
            </a:r>
          </a:p>
          <a:p>
            <a:pPr algn="ctr"/>
            <a:r>
              <a:rPr lang="hr-HR" sz="1600" b="1" dirty="0" smtClean="0">
                <a:solidFill>
                  <a:schemeClr val="accent1">
                    <a:lumMod val="75000"/>
                  </a:schemeClr>
                </a:solidFill>
              </a:rPr>
              <a:t>biljke i oceani</a:t>
            </a:r>
            <a:endParaRPr lang="hr-H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804" y="4187552"/>
            <a:ext cx="3829124" cy="576064"/>
          </a:xfrm>
          <a:prstGeom prst="rect">
            <a:avLst/>
          </a:prstGeom>
          <a:solidFill>
            <a:srgbClr val="C8BAE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accent1">
                    <a:lumMod val="75000"/>
                  </a:schemeClr>
                </a:solidFill>
              </a:rPr>
              <a:t>KEMIJSKI</a:t>
            </a:r>
          </a:p>
          <a:p>
            <a:pPr algn="ctr"/>
            <a:r>
              <a:rPr lang="hr-HR" sz="1600" b="1" dirty="0" smtClean="0">
                <a:solidFill>
                  <a:schemeClr val="accent1">
                    <a:lumMod val="75000"/>
                  </a:schemeClr>
                </a:solidFill>
              </a:rPr>
              <a:t>oksidacija ugljikovodika u atmosferi</a:t>
            </a:r>
            <a:endParaRPr lang="hr-H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0968" y="5051648"/>
            <a:ext cx="4163764" cy="864096"/>
          </a:xfrm>
          <a:prstGeom prst="rect">
            <a:avLst/>
          </a:prstGeom>
          <a:solidFill>
            <a:srgbClr val="7B5BB5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Nepotpuno sagorijevanje organskih tvari                                            (promet, industrija i domaćinstva)</a:t>
            </a:r>
            <a:endParaRPr lang="hr-H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CO – PROSTORNA I VREMENSKA DISTRIBUCIJA 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0524" y="1487066"/>
            <a:ext cx="85058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Globalne pozadinske koncentracije CO kreću se u rasponu od </a:t>
            </a:r>
            <a:r>
              <a:rPr lang="pl-PL" sz="2000" b="1" dirty="0" smtClean="0">
                <a:solidFill>
                  <a:srgbClr val="FF0000"/>
                </a:solidFill>
              </a:rPr>
              <a:t>0,06 i 0,14 mg/m</a:t>
            </a:r>
            <a:r>
              <a:rPr lang="pl-PL" sz="20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 Koncentracije CO variraju s obzirom na lokaciju mjerenja. Tako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se prosječne godišnje vrijednosti koncentracija CO izmjerene na području Europe na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lokacijama postaja AirBasea kreću u rasponu od </a:t>
            </a:r>
            <a:r>
              <a:rPr lang="pl-PL" sz="2000" b="1" dirty="0" smtClean="0">
                <a:solidFill>
                  <a:srgbClr val="FF0000"/>
                </a:solidFill>
              </a:rPr>
              <a:t>0,4 mg/m</a:t>
            </a:r>
            <a:r>
              <a:rPr lang="pl-PL" sz="20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000" b="1" dirty="0" smtClean="0">
                <a:solidFill>
                  <a:srgbClr val="FF0000"/>
                </a:solidFill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u ruralnim do </a:t>
            </a:r>
            <a:r>
              <a:rPr lang="pl-PL" sz="2000" b="1" dirty="0" smtClean="0">
                <a:solidFill>
                  <a:srgbClr val="FF0000"/>
                </a:solidFill>
              </a:rPr>
              <a:t>0,7 mg/m</a:t>
            </a:r>
            <a:r>
              <a:rPr lang="pl-PL" sz="20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000" b="1" dirty="0" smtClean="0">
                <a:solidFill>
                  <a:srgbClr val="FF0000"/>
                </a:solidFill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u urbanim područjima.</a:t>
            </a:r>
          </a:p>
          <a:p>
            <a:pPr>
              <a:buFont typeface="Arial" pitchFamily="34" charset="0"/>
              <a:buChar char="•"/>
            </a:pPr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 Ambijentalne koncentracije mjerene u urbanim odručjima </a:t>
            </a:r>
            <a:r>
              <a:rPr lang="pt-BR" sz="2000" b="1" dirty="0" smtClean="0">
                <a:solidFill>
                  <a:schemeClr val="accent1">
                    <a:lumMod val="75000"/>
                  </a:schemeClr>
                </a:solidFill>
              </a:rPr>
              <a:t>ovise znatno o gustoći prometa, topografiji i vremenskim uvjetima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633592"/>
            <a:ext cx="3334122" cy="214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CO – PROSTORNA I VREMENSKA DISTRIBUCIJA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95536" y="1484784"/>
            <a:ext cx="8496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S obzirom na izvor onečišćenja, najveći udio CO u zraku potječe od prometa, a zatim od industrije. </a:t>
            </a: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pl-PL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348880"/>
            <a:ext cx="3175248" cy="202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19100" y="4632945"/>
            <a:ext cx="8482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Mnogo su veće koncentracije CO od ambijentalnih izmjerene u podzemnim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garažama, tunelima i drugim zatvorenim prostorima s neadekvatnom ventilacijom, kao i u domovima, posebice kuhinjama, gdje se koristi gradski plin (</a:t>
            </a:r>
            <a:r>
              <a:rPr lang="hr-HR" sz="2000" b="1" dirty="0" smtClean="0">
                <a:solidFill>
                  <a:srgbClr val="FF0000"/>
                </a:solidFill>
              </a:rPr>
              <a:t>vršna koncentracija </a:t>
            </a:r>
            <a:r>
              <a:rPr lang="pl-PL" sz="2000" b="1" dirty="0" smtClean="0">
                <a:solidFill>
                  <a:srgbClr val="FF0000"/>
                </a:solidFill>
              </a:rPr>
              <a:t>iznosila je čak 60 mg/m</a:t>
            </a:r>
            <a:r>
              <a:rPr lang="pl-PL" sz="20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2111" y="2358405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Zbog povezanosti s prometom koncentracije CO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u zraku pokazuju jasnu diurnalnu varijaciju s izraženim vršnim vrijednostima ujutro i poslijepodne, što odgovara vremenu odlaska na posao i povratka s posla.</a:t>
            </a:r>
          </a:p>
          <a:p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 CO – PROSTORNA I VREMENSKA DISTRIBUCIJA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291140" y="549225"/>
            <a:ext cx="686149" cy="54330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285750" y="1617613"/>
            <a:ext cx="8515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Prema podacima organizacije Environmental Protection Agency 95% antropogenih emisija u SAD-u potječe od cestovnog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prometa, dok se na drugom mjestu nalaze emisije od necestovnog prometa.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Ostale emisije odnose se na industrijske izvore i izvore iz domaćinstava.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738" y="3505201"/>
            <a:ext cx="7013269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CO – TOKSIKOLOŠKI I JAVNOZDRAVSTVENI ASPEKTI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2" y="330150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0" y="1873399"/>
            <a:ext cx="457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Budući da je CO stabilan plin u atmosferi, pluća su jedini put u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laska u organizam. Kada prođe alveolarnu i kapilarnu membranu i uđe u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krvotok, difundira u eritrocite i veže se reverzibilno na protein hem koji je sastavni dio hemoglobina u eritrocitima na mjesto gdje se inače veže kisik stvarajući karboksihemoglobin (COHb). 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2558" y="1355093"/>
            <a:ext cx="4499992" cy="381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528024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Budući da je afinitet ugljikovog monoksida za hem 200 do 250 puta veći od afiniteta kisika, kod osoba izloženih povišenim koncentracijama CO dolazi do trovanja pri vrlo kratkoj izloženosti.</a:t>
            </a:r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2.1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KEMIJSKE KARAKTERISTIKE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9444" y="2782093"/>
            <a:ext cx="8352928" cy="1780381"/>
          </a:xfrm>
          <a:prstGeom prst="rect">
            <a:avLst/>
          </a:prstGeom>
          <a:solidFill>
            <a:srgbClr val="FFFF69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chemeClr val="tx1"/>
                </a:solidFill>
              </a:rPr>
              <a:t>Sumporov dioksid (SO</a:t>
            </a:r>
            <a:r>
              <a:rPr lang="hr-HR" sz="2400" b="1" baseline="-25000" dirty="0" smtClean="0">
                <a:solidFill>
                  <a:schemeClr val="tx1"/>
                </a:solidFill>
              </a:rPr>
              <a:t>2</a:t>
            </a:r>
            <a:r>
              <a:rPr lang="hr-HR" sz="2400" b="1" dirty="0" smtClean="0">
                <a:solidFill>
                  <a:schemeClr val="tx1"/>
                </a:solidFill>
              </a:rPr>
              <a:t>) bezbojni je plin koji većina ljudi može namirisati u rasponu </a:t>
            </a:r>
            <a:r>
              <a:rPr lang="pl-PL" sz="2400" b="1" dirty="0" smtClean="0">
                <a:solidFill>
                  <a:schemeClr val="tx1"/>
                </a:solidFill>
              </a:rPr>
              <a:t>koncentracija od 1000 do 3000 μg/m</a:t>
            </a:r>
            <a:r>
              <a:rPr lang="pl-PL" sz="2400" b="1" baseline="30000" dirty="0" smtClean="0">
                <a:solidFill>
                  <a:schemeClr val="tx1"/>
                </a:solidFill>
              </a:rPr>
              <a:t>3</a:t>
            </a:r>
            <a:r>
              <a:rPr lang="pl-PL" sz="2400" b="1" dirty="0" smtClean="0">
                <a:solidFill>
                  <a:schemeClr val="tx1"/>
                </a:solidFill>
              </a:rPr>
              <a:t> zraka. U višim koncentracijama (iznad 10 000 μg/m</a:t>
            </a:r>
            <a:r>
              <a:rPr lang="pl-PL" sz="2400" b="1" baseline="30000" dirty="0" smtClean="0">
                <a:solidFill>
                  <a:schemeClr val="tx1"/>
                </a:solidFill>
              </a:rPr>
              <a:t>3</a:t>
            </a:r>
            <a:r>
              <a:rPr lang="pl-PL" sz="2400" b="1" dirty="0" smtClean="0">
                <a:solidFill>
                  <a:schemeClr val="tx1"/>
                </a:solidFill>
              </a:rPr>
              <a:t> zraka) miris mu je iritirajući.</a:t>
            </a:r>
            <a:endParaRPr lang="hr-HR" sz="2400" b="1" dirty="0">
              <a:solidFill>
                <a:schemeClr val="tx1"/>
              </a:solidFill>
            </a:endParaRPr>
          </a:p>
        </p:txBody>
      </p:sp>
      <p:pic>
        <p:nvPicPr>
          <p:cNvPr id="12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9398" y="1489184"/>
            <a:ext cx="2094452" cy="1556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CO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5536" y="1412776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Trovanje je posljedica nedostatka kisika u tkivima (hipoksija). Razina stvorenog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karboksihemoglobina može se izmjeriti te on predstavlja biomarker za određivanje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izloženosti CO. CO se nepromijenjen eliminira iz organizma kroz pluća.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1960" y="3140968"/>
            <a:ext cx="482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Ovisno o koncentracijama karboksihemoglobina, simptomi trovanja različiti su te postaju ozbiljniji s povećanjem koncentracija karboksihemoglobina u krvi. Organi koji su najviše zahvaćeni oni su organi koji za svoju funkciju trebaju najviše kisika, a to su mozak, organi kardiovaskularnog sustava i skeletni mišići.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754627"/>
            <a:ext cx="3816424" cy="410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CO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66699" y="1443841"/>
            <a:ext cx="87344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Nepušači sa zanimanjima u kojima su izloženiji povišenim koncentracijama CO (profesionalni vozači, prometni policajci, radnici u tunelima i garažama, vatrogasci i dr.) imaju razine COHb trajno veće od 5%, dok pušači većeg broja cigareta imaju 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razine COHb čak veće od 13%. Mjerenjem COHb kod pušača utvrđeno je da će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postotak COHb narasti do vrijednosti koja je veća od 13% ako pušač u roku od 7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sati popuši 29 cigareta. Ako nakon tog vremena ne popuši više ni jednu cigaretu, vrijeme eliminacije CO vezanog za hemoglobin iznosit će čak 15 sati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43474" y="3571455"/>
            <a:ext cx="2257425" cy="3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66701" y="4448175"/>
            <a:ext cx="4600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Promjene postotka COHb vezanog uz pušenje cigareta i vrijeme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eliminacije CO iz organizma. Izvor: Landaw 1973.</a:t>
            </a:r>
            <a:endParaRPr lang="hr-HR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CO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47675" y="1514475"/>
            <a:ext cx="8429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Neurološki učinci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Akutno trovanje ugljikovim monoksidom može uzrokovati reverzibilni kratkotrajni neurološki deficit, ali i ozbiljna neurološka oštećenja. Kod razina iznad </a:t>
            </a:r>
            <a:r>
              <a:rPr lang="hr-HR" sz="2400" b="1" dirty="0" smtClean="0">
                <a:solidFill>
                  <a:srgbClr val="FF0000"/>
                </a:solidFill>
              </a:rPr>
              <a:t>10% COHb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moguće su glavobolje, dok se kod razina od oko </a:t>
            </a:r>
            <a:r>
              <a:rPr lang="hr-HR" sz="2400" b="1" dirty="0" smtClean="0">
                <a:solidFill>
                  <a:srgbClr val="FF0000"/>
                </a:solidFill>
              </a:rPr>
              <a:t>40% COHb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mogu pojaviti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vrtoglavica i nesvjestica. Psihomotorni učinci, kao što su smanjena koordinacija i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orijentacija, mogu se pojaviti već kod razina COHb od </a:t>
            </a:r>
            <a:r>
              <a:rPr lang="pl-PL" sz="2400" b="1" dirty="0" smtClean="0">
                <a:solidFill>
                  <a:srgbClr val="FF0000"/>
                </a:solidFill>
              </a:rPr>
              <a:t>5,1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pl-PL" sz="2400" b="1" dirty="0" smtClean="0">
                <a:solidFill>
                  <a:srgbClr val="FF0000"/>
                </a:solidFill>
              </a:rPr>
              <a:t> 8,2%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CO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14325" y="1504950"/>
            <a:ext cx="8562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Kardiovaskularni učinci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Pacijenti s kardiovaskularnim bolestima, a posebice oni s ishemičnom bolesti srca, osjetljiviji su na ugljikov monoksid od zdravih osoba. Suženje koronarnih arterija uslijed aterosklerotskih promjena i oslabljeni dilatacijski mehanizmi smanjuju dotok krvi prema miokardu onemogućavajući fiziološku kompenzaciju na smanjen dotok kisika uzrokovan povišenim razinama COHb. Kod razina COHb od </a:t>
            </a:r>
            <a:r>
              <a:rPr lang="hr-HR" sz="2400" b="1" dirty="0" smtClean="0">
                <a:solidFill>
                  <a:srgbClr val="FF0000"/>
                </a:solidFill>
              </a:rPr>
              <a:t>5%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kod  takvih bolesnika javljaju se srčane aritmije koje su češće nakon fizičke aktivnosti.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CO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1000" y="1771561"/>
            <a:ext cx="8439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Karcinogeni i mutageni učinci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Nema dokaza za karcinogene i mutagene učinke ugljikovog monoksida unesenog u organizam.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 CO – TOKSIKOLOŠKI I JAVNOZDRAVSTVENI ASPEKTI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81000" y="1771561"/>
            <a:ext cx="8439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Preporučene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vrijednosti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(mg/m</a:t>
            </a:r>
            <a:r>
              <a:rPr lang="hr-HR" sz="2400" b="1" baseline="30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) koncentracija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ugljikovog monoksida (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O)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u zraku - WHO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9" y="2686049"/>
            <a:ext cx="735139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4403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65412" y="2617862"/>
            <a:ext cx="5472608" cy="9361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CO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11560" y="198884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Referentna metoda za mjerenje ugljikovog monoksida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3717032"/>
            <a:ext cx="5328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Propisana regulativama Republike Hrvatske i Europske Unije.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Europskoj Uniji usvojena 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2012. godine, a u Hrvatskoj 2012.</a:t>
            </a:r>
            <a:endParaRPr lang="hr-H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2636912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Infracrvena (IR) spektroskopija 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(norma HRN EN 14626) </a:t>
            </a:r>
          </a:p>
          <a:p>
            <a:pPr algn="ctr"/>
            <a:endParaRPr lang="hr-H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CO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5536" y="1484784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Temeljni princip metode jest mogućnost molekule CO da apsorbira IR-zračenje, a kao spektroskopska analiza temelji se na primjeni Beer-Lambertova zakona koji opisuje odnos intenziteta elektromagnetskog zračenja prije i poslije prolaska kroz uzorak. Stupanj apsorpcije IR-zračenja ovisi o: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dužini apsorpcijske komore (CO ima najveću apsorpciju na dužini od 4,67 </a:t>
            </a:r>
            <a:r>
              <a:rPr lang="el-GR" sz="2400" b="1" dirty="0" smtClean="0">
                <a:solidFill>
                  <a:schemeClr val="accent6">
                    <a:lumMod val="75000"/>
                  </a:schemeClr>
                </a:solidFill>
              </a:rPr>
              <a:t>μ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m)</a:t>
            </a: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apsorpcijskom koeficijentu</a:t>
            </a: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koncentraciji </a:t>
            </a:r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CO u uzorku unesenom u apsorpcijsku   </a:t>
            </a:r>
          </a:p>
          <a:p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  komoru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CO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7504" y="1225689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Budući da gotovo svaka heteroatomska molekula (posebice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O, CO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dušikovi oksidi i ugljikovodici) apsorbira IR-zračenje, za uklanjanje interferencija u analizatorima ugljikovog monoksida primjenjuju se i kombiniraju različite metode kao što su: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• mjerenje IR-apsorpcije na dužini od točno 4,67 </a:t>
            </a:r>
            <a:r>
              <a:rPr lang="el-GR" sz="2400" b="1" dirty="0" smtClean="0">
                <a:solidFill>
                  <a:schemeClr val="accent6">
                    <a:lumMod val="75000"/>
                  </a:schemeClr>
                </a:solidFill>
              </a:rPr>
              <a:t>μ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• mjerenje uz pomoć dviju mjernih komora od kojih je jedna referentna</a:t>
            </a:r>
          </a:p>
          <a:p>
            <a:endParaRPr lang="pl-PL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• mjerenje na više valnih dužina, primjenom plinskog filtera nazvanog korelacijski kotač</a:t>
            </a:r>
          </a:p>
          <a:p>
            <a:endParaRPr lang="hr-H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2400" b="1" dirty="0" smtClean="0">
                <a:solidFill>
                  <a:schemeClr val="accent6">
                    <a:lumMod val="75000"/>
                  </a:schemeClr>
                </a:solidFill>
              </a:rPr>
              <a:t>• sušenje zraka prije ulaska u mjernu komoru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71142" y="4793332"/>
            <a:ext cx="5400600" cy="5040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 CO – MJERNE METODE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423864" y="62963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9" descr="Spacefill model of carbon mon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624605">
            <a:off x="8365301" y="520650"/>
            <a:ext cx="686149" cy="54330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95535" y="1484784"/>
            <a:ext cx="85103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Ukoliko se instrument kalibrira u </a:t>
            </a:r>
            <a:r>
              <a:rPr lang="hr-HR" sz="2400" b="1" dirty="0" smtClean="0">
                <a:solidFill>
                  <a:srgbClr val="FF0000"/>
                </a:solidFill>
              </a:rPr>
              <a:t>volumen/volumen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jedinicama, koncentracije CO mjere se direktno u </a:t>
            </a:r>
            <a:r>
              <a:rPr lang="hr-HR" sz="2400" b="1" dirty="0" smtClean="0">
                <a:solidFill>
                  <a:srgbClr val="FF0000"/>
                </a:solidFill>
              </a:rPr>
              <a:t>volumen/volumen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jedinicama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(ppm)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budući da je apsorpcija u IR-spektru proporcionalna koncentraciji CO u </a:t>
            </a:r>
            <a:r>
              <a:rPr lang="hr-HR" sz="2400" b="1" dirty="0" smtClean="0">
                <a:solidFill>
                  <a:srgbClr val="FF0000"/>
                </a:solidFill>
              </a:rPr>
              <a:t>volumen/volumen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jedinicama. 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Nakon toga dobivene se koncentracije u </a:t>
            </a:r>
            <a:r>
              <a:rPr lang="hr-HR" sz="2400" b="1" dirty="0" smtClean="0">
                <a:solidFill>
                  <a:srgbClr val="FF0000"/>
                </a:solidFill>
              </a:rPr>
              <a:t>ppb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preračunavaju u </a:t>
            </a:r>
            <a:r>
              <a:rPr lang="hr-HR" sz="2400" b="1" dirty="0" smtClean="0">
                <a:solidFill>
                  <a:srgbClr val="FF0000"/>
                </a:solidFill>
              </a:rPr>
              <a:t>mg/m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chemeClr val="bg1"/>
                </a:solidFill>
              </a:rPr>
              <a:t> 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koristeći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se standardnim konverzijskim faktorima za temperaturu od 20°C i atmosferski tlak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od 1013 hPa.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</a:t>
            </a:r>
            <a:r>
              <a:rPr lang="it-IT" sz="2400" b="1" dirty="0" smtClean="0">
                <a:solidFill>
                  <a:schemeClr val="bg1"/>
                </a:solidFill>
              </a:rPr>
              <a:t>1 ppm (μmol/mol) CO = 1,16 mg/m</a:t>
            </a:r>
            <a:r>
              <a:rPr lang="it-IT" sz="2400" b="1" baseline="30000" dirty="0" smtClean="0">
                <a:solidFill>
                  <a:schemeClr val="bg1"/>
                </a:solidFill>
              </a:rPr>
              <a:t>3</a:t>
            </a:r>
            <a:endParaRPr lang="hr-HR" sz="2400" b="1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994" y="1757933"/>
            <a:ext cx="867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Ispušten u atmosferu sumpor (S) reagira s kisikom (O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i nastaje sumporov dioksid (SO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76922" y="2622029"/>
            <a:ext cx="3312368" cy="432048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 + 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 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" y="3126085"/>
            <a:ext cx="866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Sumporov dioksid (SO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u atmosferi može nastati i oksidacijom sumporovodika (H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S):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95972" y="4037037"/>
            <a:ext cx="3312368" cy="432048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2H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 + 3O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 2SO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3244" y="4542309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se može otopiti u vodi koja se u obliku vodene pare ili kiše nalazi u atmosferi tvoreći tako sumporastu kiselinu (H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28739" y="5458594"/>
            <a:ext cx="3312368" cy="432048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+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2.1 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KEMIJSKE KARAKTERISTIKE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1045" y="2165251"/>
            <a:ext cx="8712968" cy="3785652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endParaRPr lang="hr-HR" sz="2400" b="1" dirty="0" smtClean="0">
              <a:solidFill>
                <a:schemeClr val="bg1"/>
              </a:solidFill>
            </a:endParaRPr>
          </a:p>
          <a:p>
            <a:r>
              <a:rPr lang="vi-VN" sz="2400" b="1" dirty="0" smtClean="0">
                <a:solidFill>
                  <a:schemeClr val="bg1"/>
                </a:solidFill>
              </a:rPr>
              <a:t>Dušikov dioksid plin je crvenkasto-smeđe boje s karakterističnim iritirajućim mirisom.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hr-HR" sz="2400" b="1" dirty="0" smtClean="0">
                <a:solidFill>
                  <a:schemeClr val="bg1"/>
                </a:solidFill>
              </a:rPr>
              <a:t>Topljiv je u vodi, jak je oksidans, a ima i korozivne karakteristike.</a:t>
            </a:r>
          </a:p>
          <a:p>
            <a:r>
              <a:rPr lang="hr-HR" sz="2400" b="1" dirty="0" smtClean="0">
                <a:solidFill>
                  <a:schemeClr val="bg1"/>
                </a:solidFill>
              </a:rPr>
              <a:t>I</a:t>
            </a:r>
            <a:r>
              <a:rPr lang="pl-PL" sz="2400" b="1" dirty="0" smtClean="0">
                <a:solidFill>
                  <a:schemeClr val="bg1"/>
                </a:solidFill>
              </a:rPr>
              <a:t>ma ulogu u globalnoj promjeni klime na Zemlji, a zajedno s dušikovim </a:t>
            </a:r>
            <a:r>
              <a:rPr lang="hr-HR" sz="2400" b="1" dirty="0" smtClean="0">
                <a:solidFill>
                  <a:schemeClr val="bg1"/>
                </a:solidFill>
              </a:rPr>
              <a:t>oksidom (NO) glavni je regulator oksidirajućeg kapaciteta troposfere kontrolirajući tako izgradnju i sudbinu radikala, uključujući i hidroksilne radikale.</a:t>
            </a:r>
          </a:p>
          <a:p>
            <a:r>
              <a:rPr lang="hr-HR" sz="2400" b="1" dirty="0" smtClean="0">
                <a:solidFill>
                  <a:schemeClr val="bg1"/>
                </a:solidFill>
              </a:rPr>
              <a:t> Zbog fotolize u troposferi ima bitnu ulogu u fotokemijskom stvaranju prizemnog ozona (O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3</a:t>
            </a:r>
            <a:r>
              <a:rPr lang="hr-HR" sz="2400" b="1" dirty="0" smtClean="0">
                <a:solidFill>
                  <a:schemeClr val="bg1"/>
                </a:solidFill>
              </a:rPr>
              <a:t>).</a:t>
            </a:r>
            <a:endParaRPr lang="hr-HR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3703" y="999912"/>
            <a:ext cx="2172072" cy="1617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67544" y="1844824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Dušikovi se oksidi 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u troposferi transformiraju i odstranjuju iz nje putem složenih kemijskih reakcija koje uključuju i fotokemijske reakcije kojima se stvara prizemni ozon i fotokemijski smog.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25" y="3336032"/>
            <a:ext cx="8228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Dominantan izvor dušikovih oksida u zraku jesu 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procesi gorenja. 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rgbClr val="FF0000"/>
                </a:solidFill>
              </a:rPr>
              <a:t>90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pt-BR" sz="2400" b="1" dirty="0" smtClean="0">
                <a:solidFill>
                  <a:srgbClr val="FF0000"/>
                </a:solidFill>
              </a:rPr>
              <a:t>95%</a:t>
            </a:r>
            <a:r>
              <a:rPr lang="pt-BR" sz="2400" b="1" dirty="0" smtClean="0">
                <a:solidFill>
                  <a:schemeClr val="accent1">
                    <a:lumMod val="75000"/>
                  </a:schemeClr>
                </a:solidFill>
              </a:rPr>
              <a:t> dušikovih oksida emitira se kao dušikov oksid (NO), 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5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hr-HR" sz="2400" b="1" dirty="0" smtClean="0">
                <a:solidFill>
                  <a:srgbClr val="FF0000"/>
                </a:solidFill>
              </a:rPr>
              <a:t>10%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kao dušikov dioksid 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91683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stvaranju fotokemijskog smoga NO koji ispuštaju motorna vozila startni je spoj koji u troposferi oksidira tvoreći dušikov dioksid 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34076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Stvaranje fotokemijskog smoga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1205" y="3318892"/>
            <a:ext cx="468052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2NO + 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</a:t>
            </a:r>
            <a:r>
              <a:rPr lang="hr-HR" sz="2400" b="1" dirty="0" smtClean="0">
                <a:solidFill>
                  <a:schemeClr val="bg1"/>
                </a:solidFill>
              </a:rPr>
              <a:t>2NO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025" y="4149080"/>
            <a:ext cx="8239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Stvoreni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fotolizira se u fotolitičkoj reakciji stvarajući dušikov oksid i kisik: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88232" y="5332065"/>
            <a:ext cx="518457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 + Sunčevo svjetlo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O + </a:t>
            </a:r>
            <a:r>
              <a:rPr lang="hr-HR" sz="2400" b="1" dirty="0" smtClean="0">
                <a:solidFill>
                  <a:schemeClr val="bg1"/>
                </a:solidFill>
              </a:rPr>
              <a:t>NO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412776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Atom kisika (O) koji se stvorio u prethodnoj reakciji u vrlo brzoj reakciji reagira s molekulom kisika (O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stvarajući molekulu ozona (O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). U toj reakciji sudjeluju i molekule koje smo označili sa </a:t>
            </a:r>
            <a:r>
              <a:rPr lang="hr-HR" sz="2400" b="1" dirty="0" smtClean="0">
                <a:solidFill>
                  <a:srgbClr val="FF0000"/>
                </a:solidFill>
              </a:rPr>
              <a:t>«M»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a predstavljaju </a:t>
            </a:r>
            <a:r>
              <a:rPr lang="hr-HR" sz="2400" b="1" dirty="0" smtClean="0">
                <a:solidFill>
                  <a:srgbClr val="FF0000"/>
                </a:solidFill>
              </a:rPr>
              <a:t>N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</a:rPr>
              <a:t>O</a:t>
            </a:r>
            <a:r>
              <a:rPr lang="hr-HR" sz="24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itd., koje imaju ulogu u apsorpciji energije vibracije iz novo sintetizirane molekule ozona (O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0172" y="3798565"/>
            <a:ext cx="468052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O + 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 + </a:t>
            </a:r>
            <a:r>
              <a:rPr lang="hr-HR" sz="2400" b="1" dirty="0" smtClean="0">
                <a:solidFill>
                  <a:srgbClr val="FF0000"/>
                </a:solidFill>
              </a:rPr>
              <a:t>M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</a:t>
            </a:r>
            <a:r>
              <a:rPr lang="hr-HR" sz="2400" b="1" dirty="0" smtClean="0">
                <a:solidFill>
                  <a:schemeClr val="bg1"/>
                </a:solidFill>
              </a:rPr>
              <a:t>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3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775" y="4437112"/>
            <a:ext cx="840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Molekula dušikova oksida (NO) koja se stvorila u reakciji [2.] reagira s ozonom (O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iz reakcije [3.].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2547" y="5586189"/>
            <a:ext cx="468052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NO + 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3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NO</a:t>
            </a:r>
            <a:r>
              <a:rPr lang="hr-HR" sz="24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 + </a:t>
            </a:r>
            <a:r>
              <a:rPr lang="hr-HR" sz="2400" b="1" dirty="0" smtClean="0">
                <a:solidFill>
                  <a:schemeClr val="bg1"/>
                </a:solidFill>
              </a:rPr>
              <a:t>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412776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U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ovom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nizu kemijskih reakcija ne stvaraju se novi produkti niti se razgrađuju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postojeći te je zato taj ciklus i dobio naziv </a:t>
            </a:r>
            <a:r>
              <a:rPr lang="hr-HR" sz="2400" b="1" dirty="0" smtClean="0">
                <a:solidFill>
                  <a:srgbClr val="FF0000"/>
                </a:solidFill>
              </a:rPr>
              <a:t>nulti ciklus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hr-H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Nakon ovog niza kemijskih reakcija postavlja se pitanje</a:t>
            </a:r>
            <a:r>
              <a:rPr lang="hr-HR" sz="2400" b="1" dirty="0" smtClean="0">
                <a:solidFill>
                  <a:srgbClr val="FF0000"/>
                </a:solidFill>
              </a:rPr>
              <a:t>: Kako dolazi do povećanja </a:t>
            </a:r>
            <a:r>
              <a:rPr lang="pl-PL" sz="2400" b="1" dirty="0" smtClean="0">
                <a:solidFill>
                  <a:srgbClr val="FF0000"/>
                </a:solidFill>
              </a:rPr>
              <a:t>koncentracija NO</a:t>
            </a:r>
            <a:r>
              <a:rPr lang="pl-PL" sz="2400" b="1" baseline="-25000" dirty="0" smtClean="0">
                <a:solidFill>
                  <a:srgbClr val="FF0000"/>
                </a:solidFill>
              </a:rPr>
              <a:t>2</a:t>
            </a:r>
            <a:r>
              <a:rPr lang="pl-PL" sz="2400" b="1" dirty="0" smtClean="0">
                <a:solidFill>
                  <a:srgbClr val="FF0000"/>
                </a:solidFill>
              </a:rPr>
              <a:t> i O</a:t>
            </a:r>
            <a:r>
              <a:rPr lang="pl-PL" sz="2400" b="1" baseline="-25000" dirty="0" smtClean="0">
                <a:solidFill>
                  <a:srgbClr val="FF0000"/>
                </a:solidFill>
              </a:rPr>
              <a:t>3</a:t>
            </a:r>
            <a:r>
              <a:rPr lang="pl-PL" sz="2400" b="1" dirty="0" smtClean="0">
                <a:solidFill>
                  <a:srgbClr val="FF0000"/>
                </a:solidFill>
              </a:rPr>
              <a:t> tijekom dana u troposferi?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Nešto nedostaje!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402" y="3930005"/>
            <a:ext cx="8424936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 rtlCol="0">
            <a:spAutoFit/>
          </a:bodyPr>
          <a:lstStyle/>
          <a:p>
            <a:r>
              <a:rPr lang="hr-HR" sz="2000" b="1" dirty="0" smtClean="0"/>
              <a:t>Za stvaranje fotokemijskog smoga potrebni su organski spojevi u zraku, kao što su:</a:t>
            </a:r>
          </a:p>
          <a:p>
            <a:endParaRPr lang="hr-HR" sz="2000" b="1" dirty="0" smtClean="0"/>
          </a:p>
          <a:p>
            <a:pPr>
              <a:buFont typeface="Arial" pitchFamily="34" charset="0"/>
              <a:buChar char="•"/>
            </a:pPr>
            <a:r>
              <a:rPr lang="hr-HR" sz="2000" b="1" dirty="0" smtClean="0"/>
              <a:t> lakohlapivi organski spojevi (VOC – volatile organic compound)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/>
              <a:t>  reaktivni organski ugljik (ROC – reactive organic carbon)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/>
              <a:t>  nemetanski ugljikovodici (NmHC – nonmethane hydrocarbons).</a:t>
            </a:r>
            <a:endParaRPr lang="hr-HR" sz="2000" b="1" dirty="0"/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41277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Urbana troposfera obiluje tim spojevima, a uz povoljne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uvjete dolazi do stvaranja fotokemijskog smoga.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Prvi uvjet je stvaranje hidroksilnog radikala (OH) koji nastaje reakcijom slobodnog radikala O* i molekule vode (O* je ekscitirani oblik atomskog kisika):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5515" y="4024114"/>
            <a:ext cx="496855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3</a:t>
            </a:r>
            <a:r>
              <a:rPr lang="hr-HR" sz="2400" b="1" dirty="0" smtClean="0">
                <a:solidFill>
                  <a:schemeClr val="bg1"/>
                </a:solidFill>
              </a:rPr>
              <a:t> + Sunčevo svjetlo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</a:t>
            </a:r>
            <a:r>
              <a:rPr lang="hr-HR" sz="2400" b="1" dirty="0" smtClean="0">
                <a:solidFill>
                  <a:schemeClr val="bg1"/>
                </a:solidFill>
              </a:rPr>
              <a:t>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 </a:t>
            </a:r>
            <a:r>
              <a:rPr lang="hr-HR" sz="2400" b="1" dirty="0" smtClean="0">
                <a:solidFill>
                  <a:schemeClr val="bg1"/>
                </a:solidFill>
              </a:rPr>
              <a:t>+ O*</a:t>
            </a:r>
            <a:endParaRPr lang="hr-HR" sz="24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6940" y="5038700"/>
            <a:ext cx="4968552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O* + H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O 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2</a:t>
            </a:r>
            <a:r>
              <a:rPr lang="hr-HR" sz="2400" b="1" dirty="0" smtClean="0">
                <a:solidFill>
                  <a:schemeClr val="bg1"/>
                </a:solidFill>
              </a:rPr>
              <a:t>OH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95536" y="134076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Hidroksilni radikal najvažniji je oksidirajući agens u troposferi i on može reagirati sa svim organskim spojevima u zraku. Produkti tih reakcija su molekule vode (H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O) i organski radikal: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7116" y="2607568"/>
            <a:ext cx="504056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RH + OH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H</a:t>
            </a:r>
            <a:r>
              <a:rPr lang="hr-HR" sz="24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bg1"/>
                </a:solidFill>
              </a:rPr>
              <a:t>+ R*</a:t>
            </a:r>
            <a:endParaRPr lang="hr-HR" sz="2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1600" y="3284215"/>
            <a:ext cx="81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</a:rPr>
              <a:t>gdje je R (CH</a:t>
            </a:r>
            <a:r>
              <a:rPr lang="pl-PL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</a:rPr>
              <a:t> ili CHO ili CH</a:t>
            </a:r>
            <a:r>
              <a:rPr lang="pl-PL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pl-PL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pl-PL" sz="2000" b="1" dirty="0" smtClean="0">
                <a:solidFill>
                  <a:schemeClr val="accent6">
                    <a:lumMod val="75000"/>
                  </a:schemeClr>
                </a:solidFill>
              </a:rPr>
              <a:t>), a R* je organski radikal</a:t>
            </a:r>
            <a:endParaRPr lang="hr-H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67408" y="3654921"/>
            <a:ext cx="691276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chemeClr val="bg1"/>
                </a:solidFill>
              </a:rPr>
              <a:t>R* + 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 + M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RO</a:t>
            </a:r>
            <a:r>
              <a:rPr lang="hr-HR" sz="24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* + M (vrlo brza reakcija)</a:t>
            </a:r>
            <a:endParaRPr lang="hr-HR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427" y="4375001"/>
            <a:ext cx="8604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RO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* omogućuje oksidaciju NO u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bez razgradnje molekule ozona (O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7141" y="5244430"/>
            <a:ext cx="504056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RO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* + NO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NO</a:t>
            </a:r>
            <a:r>
              <a:rPr lang="hr-HR" sz="24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 + RO</a:t>
            </a:r>
            <a:r>
              <a:rPr lang="hr-HR" sz="2400" b="1" dirty="0" smtClean="0">
                <a:solidFill>
                  <a:schemeClr val="bg1"/>
                </a:solidFill>
              </a:rPr>
              <a:t>*</a:t>
            </a:r>
            <a:endParaRPr lang="hr-H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3040" y="1367433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 smtClean="0">
                <a:solidFill>
                  <a:schemeClr val="accent6">
                    <a:lumMod val="75000"/>
                  </a:schemeClr>
                </a:solidFill>
              </a:rPr>
              <a:t>Sumarni ciklus stvaranja organskih radikala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979" y="1815480"/>
            <a:ext cx="7680257" cy="419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6215286" y="2021979"/>
            <a:ext cx="19442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 smtClean="0">
                <a:solidFill>
                  <a:schemeClr val="accent1">
                    <a:lumMod val="75000"/>
                  </a:schemeClr>
                </a:solidFill>
              </a:rPr>
              <a:t>ALKILNI RADIKAL</a:t>
            </a:r>
            <a:endParaRPr lang="hr-H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24811" y="2967608"/>
            <a:ext cx="19442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 smtClean="0">
                <a:solidFill>
                  <a:schemeClr val="accent1">
                    <a:lumMod val="75000"/>
                  </a:schemeClr>
                </a:solidFill>
              </a:rPr>
              <a:t>ALKIL-PEROKSIDNI RADIKAL</a:t>
            </a:r>
            <a:endParaRPr lang="hr-H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15286" y="3898379"/>
            <a:ext cx="19442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 smtClean="0">
                <a:solidFill>
                  <a:schemeClr val="accent1">
                    <a:lumMod val="75000"/>
                  </a:schemeClr>
                </a:solidFill>
              </a:rPr>
              <a:t>ALKOKSILNI RADIKAL</a:t>
            </a:r>
            <a:endParaRPr lang="hr-H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4362" y="2007121"/>
            <a:ext cx="19442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b="1" dirty="0" smtClean="0">
                <a:solidFill>
                  <a:schemeClr val="accent1">
                    <a:lumMod val="75000"/>
                  </a:schemeClr>
                </a:solidFill>
              </a:rPr>
              <a:t>HIDROKSILNI RADIKAL</a:t>
            </a:r>
            <a:endParaRPr lang="hr-HR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5536" y="134076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fotokemijskim reakcijama u troposferi oksidacijom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stvaraju se produkti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kao što su HNO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HO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HNO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peroksiacetil nitrati, N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, nitratni radikali 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organski nitrati, a svi zajedno predstavljaju biološke iritanse.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64582" y="2590800"/>
            <a:ext cx="46291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45865" y="1708051"/>
            <a:ext cx="8640960" cy="335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Sažetak stvaranja fotokemijskog smoga</a:t>
            </a:r>
          </a:p>
          <a:p>
            <a:endParaRPr lang="hr-H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Fotokemijski smog mješavina je primarnih i sekundarnih onečišćujućih tvari u troposferi.</a:t>
            </a:r>
          </a:p>
          <a:p>
            <a:pPr marL="457200" indent="-457200"/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2.   Fotokemijski smog stvara se nizom reakcija u kojima dolazi do 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transformiranja dušika (N) u različite spojeve u atmosferi.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Automobili ispuštaju NO i male količine NO</a:t>
            </a:r>
            <a:r>
              <a:rPr lang="it-IT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777" y="162991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može u atmosferi također oksidirati ili reagirati u katalitičkim ili fotokemijskim reakcijama s drugim onečišćujućim tvarima iz zraka. Iz takvih reakcija nastaju sumporov trioksid, sumporna kiselina i sulfati: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95947" y="3273524"/>
            <a:ext cx="3312368" cy="432048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2SO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+ 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 2SO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711" y="4060726"/>
            <a:ext cx="8748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Sumporov trioksid (SO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jako je reaktivan plin i u prisutnosti vodene pare u zraku vrlo brzo hidrira u sumpornu kiselinu (H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0149" y="5510411"/>
            <a:ext cx="3312368" cy="432048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+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 H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SO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  <a:sym typeface="Wingdings 3"/>
              </a:rPr>
              <a:t>4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90761" y="1383090"/>
            <a:ext cx="8496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Dušikov oksid (NO) zapravo je startni spoj koji se u atmosferi oksidira u dušikov dioksid 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), a on se dalje oksidira u dušikov trioksid 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 koji se transformira u dušikov pentoksid (N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). Svaki od tih dušikovih oksida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zatim reagira u fotokemijskim procesima s drugim atmosferskim spojevima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stvarajući brojne biološke iritanse.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7803" y="386640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5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reakcijama stvaranja fotokemijskog smoga dolazi i   </a:t>
            </a:r>
          </a:p>
          <a:p>
            <a:pPr marL="457200" indent="-457200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do nagomilavanja prizemnog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ozona (O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) u nižim slojevima troposfere.</a:t>
            </a:r>
          </a:p>
          <a:p>
            <a:endParaRPr lang="pl-PL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AutoNum type="arabicPeriod" startAt="6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Rezultirajuća mješavina fotokemijskog smoga sastoji </a:t>
            </a:r>
          </a:p>
          <a:p>
            <a:pPr marL="457200" indent="-457200"/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se od više od 100 kemijskih spojeva.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2.2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97099" y="163718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i antropogeni izvori</a:t>
            </a:r>
          </a:p>
          <a:p>
            <a:endParaRPr lang="hr-HR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6849" y="2190006"/>
            <a:ext cx="6321081" cy="379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3527" y="1340768"/>
            <a:ext cx="8696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Vrste i koncentracije dušikovih spojeva mogu dosta varirati ovisno o: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lokaciji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dijelu dana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godišnjem dobu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Glavni antropogeni izvor dušikovih oksida su procesi sagorijevanja. Fosilna goriva koja sagorijevaju u termoelektranama, automobilskim motorima i u malim ložištima domaćinstava emitiraju dušikove okside najčešće u obliku dušikova oksida (NO), a svega 10% u obliku dušikova dioksida 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).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76486" y="1850926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Prirodni izvori su vulkani, šumski požari i biološki procesi u tlu koji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oslobađaju uglavnom dušikov oksidul (N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O)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 Procesi u kojima dolazi do stvaranja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su, osim sagorijevanja fosilnih goriva, i nitrifikacija te denitrifikacija uz pomoć bakterija u tlu, kao i električno pražnjenje u atmosferi (munje).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14908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Glavni mehanizam uklanjanja dušikovih oksida iz atmosfere je oksidacija HNO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3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nakon koje slijedi suha ili mokra depozicija (odlaganje) te apsorpcija dušične kiseline u tlu.</a:t>
            </a: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79512" y="1484784"/>
            <a:ext cx="8784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Osim što onečišćuju atmosferu, dušikovi spojevi uneseni u tlo umjetnim gnojivima u poljoprivredi onečišćuju tlo i kopnene vodotokove u koje se unose iz tla procesima ispiranja, pa tako dolazi do eutrofikacije voda stajaćica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(jezera) koje s vremenom postaju bare.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364502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Koncentracije u zraku</a:t>
            </a: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4149080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Prema podacima (WHO) globalne godišnje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prosječne urbane koncentracije NO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kreću se između </a:t>
            </a:r>
            <a:r>
              <a:rPr lang="vi-VN" sz="2400" b="1" dirty="0" smtClean="0">
                <a:solidFill>
                  <a:srgbClr val="FF0000"/>
                </a:solidFill>
              </a:rPr>
              <a:t>20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i </a:t>
            </a:r>
            <a:r>
              <a:rPr lang="vi-VN" sz="2400" b="1" dirty="0" smtClean="0">
                <a:solidFill>
                  <a:srgbClr val="FF0000"/>
                </a:solidFill>
              </a:rPr>
              <a:t>90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vi-VN" sz="2400" b="1" dirty="0" smtClean="0">
                <a:solidFill>
                  <a:srgbClr val="FF0000"/>
                </a:solidFill>
              </a:rPr>
              <a:t>g/m</a:t>
            </a:r>
            <a:r>
              <a:rPr lang="vi-VN" sz="2400" b="1" baseline="30000" dirty="0" smtClean="0">
                <a:solidFill>
                  <a:srgbClr val="FF0000"/>
                </a:solidFill>
              </a:rPr>
              <a:t>3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Dugoročni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monitoring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u zraku na europskim postajama pokazuje pad prosječnih godišnjih koncentracija, i to za </a:t>
            </a:r>
            <a:r>
              <a:rPr lang="pl-PL" sz="2400" b="1" dirty="0" smtClean="0">
                <a:solidFill>
                  <a:srgbClr val="FF0000"/>
                </a:solidFill>
              </a:rPr>
              <a:t>12%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u razdoblju od 1997. do 2001. godine.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556792"/>
            <a:ext cx="33147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23928" y="1844824"/>
            <a:ext cx="5220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Prosječne godišnje koncentracije</a:t>
            </a: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u Europi na mjernim postajama AirBasea u razdoblju od 1997. do 2001. godine.  </a:t>
            </a:r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</a:rPr>
              <a:t>Izvor: AIRNET.</a:t>
            </a:r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789040"/>
            <a:ext cx="3312368" cy="213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067944" y="3933056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Prosječne godišnje vrijednosti koncentracija NO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kategorizirane prema lokaciji mjerenja. </a:t>
            </a:r>
          </a:p>
          <a:p>
            <a:r>
              <a:rPr lang="hr-HR" sz="2000" dirty="0" smtClean="0">
                <a:solidFill>
                  <a:schemeClr val="accent1">
                    <a:lumMod val="75000"/>
                  </a:schemeClr>
                </a:solidFill>
              </a:rPr>
              <a:t>Izvor: AIRNET.</a:t>
            </a:r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48" y="2167179"/>
            <a:ext cx="3864180" cy="248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23928" y="2780928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Prosječne godišnje vrijednosti koncentracija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kategorizirane prema izvoru onečišćenja. </a:t>
            </a:r>
          </a:p>
          <a:p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Izvor: AIRNET.</a:t>
            </a:r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2.3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PROSTORNA I VREMENSKA DISTRIBUCIJA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69290" y="571288"/>
            <a:ext cx="831834" cy="619338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569959" y="-999772"/>
            <a:ext cx="4035325" cy="867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1519" y="542312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Prosječne godišnje koncentracije NO</a:t>
            </a:r>
            <a:r>
              <a:rPr lang="pl-PL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 u svijetu u razdoblju od 2002. do 2005. godine.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Izvor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Air quality guidelines – WHO.</a:t>
            </a:r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77627" y="1723281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Put ulaska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u organizam dišni je sustav.</a:t>
            </a:r>
          </a:p>
          <a:p>
            <a:endParaRPr lang="pl-PL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Jako je reaktivan, ali slabo topljiv u vodi, pa njegovi biološki učinci rezultiraju primarno iz njegovih reakcija s lipidima i proteinima.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0050" y="3866019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Nakon udisanja 70 do 90% plina apsorbira se u dišnom sustavu. Osobe koje su fizički aktivne apsorbiraju još veći postotak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i on se prenosi u donje dijelove dišnog sustava sve do plućnih alveola.</a:t>
            </a: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2780" y="1645568"/>
            <a:ext cx="8367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Nakon ulaska u dišni sustav NO</a:t>
            </a:r>
            <a:r>
              <a:rPr lang="vi-VN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000" b="1" dirty="0" smtClean="0">
                <a:solidFill>
                  <a:schemeClr val="accent1">
                    <a:lumMod val="75000"/>
                  </a:schemeClr>
                </a:solidFill>
              </a:rPr>
              <a:t> vrlo brzo ulazi u krvotok. Primarni produkti nađeni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u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krvotoku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su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</a:rPr>
              <a:t>ioni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</a:rPr>
              <a:t> NO</a:t>
            </a:r>
            <a:r>
              <a:rPr lang="es-ES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i NO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hr-HR" sz="2000" b="1" baseline="30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koji su nastali disocijacijom dušične i dušičaste kiseline stvorene u reakciji NO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s vodom u tkivima. Budući da je NO</a:t>
            </a:r>
            <a:r>
              <a:rPr lang="hr-HR" sz="20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 plin koji ima jedan nespareni elektron, što mu daje svojstvo slobodnog radikala, jako je reaktivan i sposoban je oksidirati stanične molekule.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825" y="3444999"/>
            <a:ext cx="84596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To svojstvo rezultira stvaranjem:</a:t>
            </a:r>
          </a:p>
          <a:p>
            <a:endParaRPr lang="hr-H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upalnih procesa u tkivima 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staničnim oštećenjima 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peroksidacijom lipida </a:t>
            </a:r>
          </a:p>
          <a:p>
            <a:pPr>
              <a:buFont typeface="Arial" pitchFamily="34" charset="0"/>
              <a:buChar char="•"/>
            </a:pPr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interakcijom sa staničnim proteinima i tiolima i   </a:t>
            </a:r>
          </a:p>
          <a:p>
            <a:r>
              <a:rPr lang="hr-HR" sz="2000" b="1" dirty="0" smtClean="0">
                <a:solidFill>
                  <a:schemeClr val="accent6">
                    <a:lumMod val="75000"/>
                  </a:schemeClr>
                </a:solidFill>
              </a:rPr>
              <a:t>  dr. </a:t>
            </a:r>
          </a:p>
          <a:p>
            <a:endParaRPr lang="hr-HR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Sve to oštećuje plućno tkivo.</a:t>
            </a:r>
          </a:p>
          <a:p>
            <a:endParaRPr lang="hr-H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0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28650" y="2530599"/>
            <a:ext cx="8307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Sumporna kiselina može reagirati i s drugim komponentama zraka stvarajući sulfate.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Neki se sulfati emitiraju u zrak iz industrijskih postrojenja, ali i iz prirodnih izvora kao što su i vulkanske erupcije.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484784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Ambijentalne koncentracije NO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 ne uzrokuju negativne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zdravstvene učinke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vi-VN" sz="2400" b="1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pl-PL" sz="2400" b="1" dirty="0" smtClean="0">
                <a:solidFill>
                  <a:schemeClr val="bg1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Povećane koncentracije u rasponu od </a:t>
            </a:r>
            <a:r>
              <a:rPr lang="pl-PL" sz="2400" b="1" dirty="0" smtClean="0">
                <a:solidFill>
                  <a:srgbClr val="FF0000"/>
                </a:solidFill>
              </a:rPr>
              <a:t>300</a:t>
            </a:r>
            <a:r>
              <a:rPr lang="pl-PL" sz="2400" b="1" dirty="0" smtClean="0">
                <a:solidFill>
                  <a:srgbClr val="92D050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pl-PL" sz="2400" b="1" dirty="0" smtClean="0">
                <a:solidFill>
                  <a:srgbClr val="92D050"/>
                </a:solidFill>
              </a:rPr>
              <a:t> </a:t>
            </a:r>
            <a:r>
              <a:rPr lang="pl-PL" sz="2400" b="1" dirty="0" smtClean="0">
                <a:solidFill>
                  <a:srgbClr val="FF0000"/>
                </a:solidFill>
              </a:rPr>
              <a:t>3000   </a:t>
            </a:r>
          </a:p>
          <a:p>
            <a:r>
              <a:rPr lang="pl-PL" sz="2400" b="1" dirty="0" smtClean="0">
                <a:solidFill>
                  <a:srgbClr val="FF0000"/>
                </a:solidFill>
              </a:rPr>
              <a:t>  μg/m</a:t>
            </a:r>
            <a:r>
              <a:rPr lang="pl-PL" sz="2400" b="1" baseline="30000" dirty="0" smtClean="0">
                <a:solidFill>
                  <a:srgbClr val="FF0000"/>
                </a:solidFill>
              </a:rPr>
              <a:t>3</a:t>
            </a:r>
            <a:r>
              <a:rPr lang="pl-PL" sz="2400" b="1" dirty="0" smtClean="0">
                <a:solidFill>
                  <a:srgbClr val="FF0000"/>
                </a:solidFill>
              </a:rPr>
              <a:t>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koje nalazimo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tunelima pri kratkotrajnoj   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izloženosti mogu uzrokovati upalne reakcije u plućnom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tkivu, kao i smanjenje plućne funkcije</a:t>
            </a:r>
          </a:p>
          <a:p>
            <a:endParaRPr lang="hr-HR" sz="24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Kod bolesnika koji boluju od astme i KOPB  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koncentracije od </a:t>
            </a:r>
            <a:r>
              <a:rPr lang="hr-HR" sz="2400" b="1" dirty="0" smtClean="0">
                <a:solidFill>
                  <a:srgbClr val="FF0000"/>
                </a:solidFill>
              </a:rPr>
              <a:t>190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mogu uzrokovati bitno  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suženje dišnih puteva </a:t>
            </a: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3528" y="1916832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Kod bolesnika s blagim oblikom astme 30-minutno 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izlaganje koncentracijama od </a:t>
            </a:r>
            <a:r>
              <a:rPr lang="hr-HR" sz="2400" b="1" dirty="0" smtClean="0">
                <a:solidFill>
                  <a:srgbClr val="FF0000"/>
                </a:solidFill>
              </a:rPr>
              <a:t>380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hr-HR" sz="2400" b="1" dirty="0" smtClean="0">
                <a:solidFill>
                  <a:srgbClr val="FF0000"/>
                </a:solidFill>
              </a:rPr>
              <a:t>560 </a:t>
            </a:r>
            <a:r>
              <a:rPr lang="el-GR" sz="2400" b="1" dirty="0" smtClean="0">
                <a:solidFill>
                  <a:srgbClr val="FF0000"/>
                </a:solidFill>
              </a:rPr>
              <a:t>μ</a:t>
            </a:r>
            <a:r>
              <a:rPr lang="hr-HR" sz="2400" b="1" dirty="0" smtClean="0">
                <a:solidFill>
                  <a:srgbClr val="FF0000"/>
                </a:solidFill>
              </a:rPr>
              <a:t>g/m</a:t>
            </a:r>
            <a:r>
              <a:rPr lang="hr-HR" sz="24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može </a:t>
            </a: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uzrokovati reverzibilno smanjenje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plućne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funkcije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(WHO-Air quality guidelines, AIRNET).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531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2.4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TOKSIKOLOŠKI I JAVNOZDRAVSTVENI ASPEKTI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3528" y="1916832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Preporučene vrijednosti (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μ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g/m3) koncentracija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dušikovog 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dioksida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>
                <a:solidFill>
                  <a:schemeClr val="accent1">
                    <a:lumMod val="75000"/>
                  </a:schemeClr>
                </a:solidFill>
              </a:rPr>
              <a:t>) u zraku - WHO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8" y="3290888"/>
            <a:ext cx="7308507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3" name="Folded Corner 12"/>
          <p:cNvSpPr/>
          <p:nvPr/>
        </p:nvSpPr>
        <p:spPr>
          <a:xfrm>
            <a:off x="2463949" y="2737495"/>
            <a:ext cx="4536504" cy="1152128"/>
          </a:xfrm>
          <a:prstGeom prst="foldedCorner">
            <a:avLst/>
          </a:prstGeom>
          <a:solidFill>
            <a:srgbClr val="7B5BB5"/>
          </a:solidFill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539552" y="1988840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Referentna metoda za mjerenje NO i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8807" y="4005064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Propisana regulativama Republike Hrvatske i Europske Unije. U Europskoj Uniji usvojena je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2012. godine, a u Hrvatskoj 2012.</a:t>
            </a:r>
            <a:endParaRPr lang="hr-H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r-H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07382" y="275768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Kemiluminiscencija</a:t>
            </a:r>
          </a:p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(norma HRN EN 14211) 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141277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Temeljni princip metode (kemiluminiscencija) jest pojava emitiranja energije (radijacije) koja je posljedica neke kemijske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reakcije koja se u ovom slučaju događa zbog reakcije dušikovog oksida s ozonom: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5816" y="3212976"/>
            <a:ext cx="4176464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NO + 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3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NO</a:t>
            </a:r>
            <a:r>
              <a:rPr lang="hr-HR" sz="24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400" b="1" baseline="30000" dirty="0" smtClean="0">
                <a:solidFill>
                  <a:schemeClr val="bg1"/>
                </a:solidFill>
                <a:sym typeface="Wingdings 3"/>
              </a:rPr>
              <a:t>*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bg1"/>
                </a:solidFill>
              </a:rPr>
              <a:t>+ 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4005064"/>
            <a:ext cx="4176464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* </a:t>
            </a:r>
            <a:r>
              <a:rPr lang="hr-HR" sz="2400" b="1" dirty="0" smtClean="0">
                <a:solidFill>
                  <a:schemeClr val="bg1"/>
                </a:solidFill>
                <a:sym typeface="Wingdings 3"/>
              </a:rPr>
              <a:t> NO</a:t>
            </a:r>
            <a:r>
              <a:rPr lang="hr-HR" sz="2400" b="1" baseline="-25000" dirty="0" smtClean="0">
                <a:solidFill>
                  <a:schemeClr val="bg1"/>
                </a:solidFill>
                <a:sym typeface="Wingdings 3"/>
              </a:rPr>
              <a:t>2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chemeClr val="bg1"/>
                </a:solidFill>
              </a:rPr>
              <a:t>+ hv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32849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[1]</a:t>
            </a:r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8304" y="40050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[2]</a:t>
            </a:r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4725144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reakciji </a:t>
            </a:r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[1]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nastaje dušikov dioksid u ekscitiranom energetskom stanju (NO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*) koji se potom u reakciji </a:t>
            </a:r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[2]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vraća u normalno stanje uz otpuštanje energije čiji je intenzitet proporcionalan koncentraciji NO iz reakcije </a:t>
            </a:r>
            <a:r>
              <a:rPr lang="hr-HR" sz="2400" dirty="0" smtClean="0">
                <a:solidFill>
                  <a:schemeClr val="accent1">
                    <a:lumMod val="75000"/>
                  </a:schemeClr>
                </a:solidFill>
              </a:rPr>
              <a:t>[1]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95536" y="1340768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Energija emitirana tom reakcijom nalazi se u bliskom nfracrvenom dijelu spektra (600-3000 nm) s najjačim intenzitetom oko 1200 nm. Emitirana energija filtrira se uz pomoć selektivnih optičkih filtera i zatim prevodi u električni signal uz pomoć fotopojačivača ili fotodiode. Električni se signal zatim mjeri te je njegov intenzitet proporcionalan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koncentraciji NO koji je ušao u reakciju </a:t>
            </a: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</a:rPr>
              <a:t>[1]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36319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kemiluminiscentnom analizatoru zrak struju kroz reakcijsku ćeliju konstantnom brzinom uz optimizirane uvjete i prisutnost ozona u suvišku. Na taj se način osigurava potpunost reakcije.</a:t>
            </a: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9552" y="126876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U postupku određivanja koncentracije dušikova dioksida (NO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) zrak se najprije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propušta kroz katalitički izmjenjivač (konverter) u kojem se sav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pretvara u NO:</a:t>
            </a:r>
          </a:p>
          <a:p>
            <a:endParaRPr lang="hr-H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3648" y="2780928"/>
            <a:ext cx="6480720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r>
              <a:rPr lang="hr-HR" sz="2400" b="1" dirty="0" smtClean="0">
                <a:solidFill>
                  <a:schemeClr val="bg1"/>
                </a:solidFill>
              </a:rPr>
              <a:t> --------katalitička konverzija--------NO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0392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[3]</a:t>
            </a:r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3573016"/>
            <a:ext cx="8640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Tako nastao NO predstavlja zbroj NO iz zraka i NO nastalog konverzijom iz NO</a:t>
            </a:r>
            <a:r>
              <a:rPr lang="hr-HR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te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ga nazivamo NO</a:t>
            </a:r>
            <a:r>
              <a:rPr lang="vi-VN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. NO prolazi dalje kroz reakcijsku ćeliju te mu se određuje koncentracija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kako je prethodno opisano. Naizmjeničnim prolaženjem uzorkovanog zraka kroz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ćeliju s prolaskom i bez prolaska preko konvertera dobivaju se koncentracije NO i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X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(NO +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) u zraku. Razlika tih koncentracija predstavlja koncentraciju NO</a:t>
            </a:r>
            <a:r>
              <a:rPr lang="pl-PL" sz="24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 u zraku: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23825" y="493713"/>
            <a:ext cx="9020175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2.5 NO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MJERNE METODE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12" name="Picture 11" descr="Spacefill model of nitrogen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2166" y="276013"/>
            <a:ext cx="831834" cy="61933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166392" y="5623148"/>
            <a:ext cx="5616624" cy="501427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dirty="0"/>
          </a:p>
        </p:txBody>
      </p:sp>
      <p:sp>
        <p:nvSpPr>
          <p:cNvPr id="13" name="Rectangle 12"/>
          <p:cNvSpPr/>
          <p:nvPr/>
        </p:nvSpPr>
        <p:spPr>
          <a:xfrm>
            <a:off x="1619672" y="1628800"/>
            <a:ext cx="4824536" cy="516434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x</a:t>
            </a:r>
            <a:r>
              <a:rPr lang="hr-HR" sz="2400" b="1" dirty="0" smtClean="0">
                <a:solidFill>
                  <a:schemeClr val="bg1"/>
                </a:solidFill>
              </a:rPr>
              <a:t> – NO = NO</a:t>
            </a:r>
            <a:r>
              <a:rPr lang="hr-HR" sz="2400" b="1" baseline="-25000" dirty="0" smtClean="0">
                <a:solidFill>
                  <a:schemeClr val="bg1"/>
                </a:solidFill>
              </a:rPr>
              <a:t>2</a:t>
            </a:r>
            <a:endParaRPr lang="hr-HR" sz="2400" baseline="-25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8224" y="1700807"/>
            <a:ext cx="720080" cy="37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accent1">
                    <a:lumMod val="75000"/>
                  </a:schemeClr>
                </a:solidFill>
              </a:rPr>
              <a:t>[4]</a:t>
            </a:r>
            <a:endParaRPr lang="hr-H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2564904"/>
            <a:ext cx="8136904" cy="362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Ukoliko se instrument kalibrira u </a:t>
            </a:r>
            <a:r>
              <a:rPr lang="hr-HR" sz="2000" b="1" dirty="0" smtClean="0">
                <a:solidFill>
                  <a:srgbClr val="FF0000"/>
                </a:solidFill>
              </a:rPr>
              <a:t>volumen/volumen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jedinicama, koncentracije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NO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NO</a:t>
            </a:r>
            <a:r>
              <a:rPr lang="hr-HR" sz="2000" b="1" baseline="-25000" dirty="0" smtClean="0">
                <a:solidFill>
                  <a:srgbClr val="FF0000"/>
                </a:solidFill>
              </a:rPr>
              <a:t>2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mjere se direktno u </a:t>
            </a:r>
            <a:r>
              <a:rPr lang="hr-HR" sz="2000" b="1" dirty="0" smtClean="0">
                <a:solidFill>
                  <a:srgbClr val="FF0000"/>
                </a:solidFill>
              </a:rPr>
              <a:t>volumen/volumen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jedinicama </a:t>
            </a:r>
            <a:r>
              <a:rPr lang="hr-HR" sz="2000" b="1" dirty="0" smtClean="0">
                <a:solidFill>
                  <a:srgbClr val="FF0000"/>
                </a:solidFill>
              </a:rPr>
              <a:t>(ppb)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budući da je intenzitet kemiluminiscencije proporcionalan koncentraciji NO u </a:t>
            </a:r>
            <a:r>
              <a:rPr lang="hr-HR" sz="2000" b="1" dirty="0" smtClean="0">
                <a:solidFill>
                  <a:srgbClr val="FF0000"/>
                </a:solidFill>
              </a:rPr>
              <a:t>volumen/volumen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jedinicama. </a:t>
            </a:r>
          </a:p>
          <a:p>
            <a:endParaRPr lang="hr-HR" sz="2000" b="1" dirty="0" smtClean="0">
              <a:solidFill>
                <a:schemeClr val="bg1"/>
              </a:solidFill>
            </a:endParaRPr>
          </a:p>
          <a:p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Nakon toga dobivene se koncentracije u </a:t>
            </a:r>
            <a:r>
              <a:rPr lang="hr-HR" sz="2000" b="1" dirty="0" smtClean="0">
                <a:solidFill>
                  <a:srgbClr val="FF0000"/>
                </a:solidFill>
              </a:rPr>
              <a:t>ppb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preračunavaju u </a:t>
            </a:r>
            <a:r>
              <a:rPr lang="el-GR" sz="2000" b="1" dirty="0" smtClean="0">
                <a:solidFill>
                  <a:srgbClr val="FF0000"/>
                </a:solidFill>
              </a:rPr>
              <a:t>μ</a:t>
            </a:r>
            <a:r>
              <a:rPr lang="hr-HR" sz="2000" b="1" dirty="0" smtClean="0">
                <a:solidFill>
                  <a:srgbClr val="FF0000"/>
                </a:solidFill>
              </a:rPr>
              <a:t>g/m</a:t>
            </a:r>
            <a:r>
              <a:rPr lang="hr-HR" sz="2000" b="1" baseline="30000" dirty="0" smtClean="0">
                <a:solidFill>
                  <a:srgbClr val="FF0000"/>
                </a:solidFill>
              </a:rPr>
              <a:t>3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chemeClr val="accent1">
                    <a:lumMod val="75000"/>
                  </a:schemeClr>
                </a:solidFill>
              </a:rPr>
              <a:t>koristeći pritom </a:t>
            </a:r>
            <a:r>
              <a:rPr lang="pl-PL" sz="2000" b="1" dirty="0" smtClean="0">
                <a:solidFill>
                  <a:schemeClr val="accent1">
                    <a:lumMod val="75000"/>
                  </a:schemeClr>
                </a:solidFill>
              </a:rPr>
              <a:t>standardne konverzijske faktore za temperaturu od 20°C i atmosferski tlak od 1013 hPa.</a:t>
            </a:r>
          </a:p>
          <a:p>
            <a:endParaRPr lang="pl-PL" sz="2000" b="1" dirty="0" smtClean="0">
              <a:solidFill>
                <a:schemeClr val="bg1"/>
              </a:solidFill>
            </a:endParaRPr>
          </a:p>
          <a:p>
            <a:endParaRPr lang="pl-PL" sz="2000" b="1" dirty="0" smtClean="0">
              <a:solidFill>
                <a:schemeClr val="bg1"/>
              </a:solidFill>
            </a:endParaRPr>
          </a:p>
          <a:p>
            <a:r>
              <a:rPr lang="hr-HR" sz="2400" b="1" dirty="0" smtClean="0">
                <a:solidFill>
                  <a:schemeClr val="bg1"/>
                </a:solidFill>
              </a:rPr>
              <a:t>                         1ppb (nmol/mol) NO = 1,25 </a:t>
            </a:r>
            <a:r>
              <a:rPr lang="el-GR" sz="2400" b="1" dirty="0" smtClean="0">
                <a:solidFill>
                  <a:schemeClr val="bg1"/>
                </a:solidFill>
              </a:rPr>
              <a:t>μ</a:t>
            </a:r>
            <a:r>
              <a:rPr lang="hr-HR" sz="2400" b="1" dirty="0" smtClean="0">
                <a:solidFill>
                  <a:schemeClr val="bg1"/>
                </a:solidFill>
              </a:rPr>
              <a:t>g/m</a:t>
            </a:r>
            <a:r>
              <a:rPr lang="hr-HR" sz="2400" b="1" baseline="30000" dirty="0" smtClean="0">
                <a:solidFill>
                  <a:schemeClr val="bg1"/>
                </a:solidFill>
              </a:rPr>
              <a:t>3</a:t>
            </a:r>
            <a:r>
              <a:rPr lang="hr-HR" sz="2400" b="1" dirty="0" smtClean="0">
                <a:solidFill>
                  <a:schemeClr val="bg1"/>
                </a:solidFill>
              </a:rPr>
              <a:t> NO</a:t>
            </a:r>
            <a:endParaRPr lang="hr-H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81275"/>
            <a:ext cx="8229600" cy="1143000"/>
          </a:xfrm>
        </p:spPr>
        <p:txBody>
          <a:bodyPr/>
          <a:lstStyle/>
          <a:p>
            <a:pPr eaLnBrk="1" hangingPunct="1"/>
            <a:r>
              <a:rPr lang="hr-HR" sz="3600" b="1" dirty="0" smtClean="0">
                <a:solidFill>
                  <a:schemeClr val="tx2"/>
                </a:solidFill>
                <a:effectLst>
                  <a:glow rad="228600">
                    <a:schemeClr val="bg1">
                      <a:lumMod val="50000"/>
                      <a:alpha val="20000"/>
                    </a:schemeClr>
                  </a:glow>
                </a:effectLst>
              </a:rPr>
              <a:t>HVALA NA PAŽNJI</a:t>
            </a: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152525" y="882831"/>
            <a:ext cx="5463568" cy="664979"/>
            <a:chOff x="14858" y="6098313"/>
            <a:chExt cx="5463612" cy="637316"/>
          </a:xfrm>
        </p:grpSpPr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8" y="6098313"/>
              <a:ext cx="5463612" cy="63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911936" y="6134828"/>
              <a:ext cx="2225693" cy="2632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200">
                  <a:solidFill>
                    <a:srgbClr val="7F7F7F"/>
                  </a:solidFill>
                  <a:latin typeface="Arial" charset="0"/>
                </a:rPr>
                <a:t>I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n</a:t>
              </a:r>
              <a:r>
                <a:rPr lang="en-US" sz="1200">
                  <a:solidFill>
                    <a:srgbClr val="7F7F7F"/>
                  </a:solidFill>
                  <a:latin typeface="Arial Narrow" pitchFamily="34" charset="0"/>
                </a:rPr>
                <a:t>stitut</a:t>
              </a:r>
              <a:r>
                <a:rPr lang="hr-HR" sz="1200">
                  <a:solidFill>
                    <a:srgbClr val="7F7F7F"/>
                  </a:solidFill>
                  <a:latin typeface="Arial Narrow" pitchFamily="34" charset="0"/>
                </a:rPr>
                <a:t> za energetiku i zaštitu okoliša</a:t>
              </a:r>
            </a:p>
          </p:txBody>
        </p:sp>
      </p:grpSp>
      <p:pic>
        <p:nvPicPr>
          <p:cNvPr id="15" name="Picture 8" descr="Znak_1024x76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367"/>
            <a:ext cx="1155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Slika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557" y="738367"/>
            <a:ext cx="1361625" cy="9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1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7436" y="1281336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024" y="1896641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Sumporni spojevi u nezagađenom se zraku nalaze u vrlo malim koncentracijama. </a:t>
            </a: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zraku se mogu nalaziti u: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plinovitom stanju (H</a:t>
            </a:r>
            <a:r>
              <a:rPr lang="hr-HR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S) i (SO</a:t>
            </a:r>
            <a:r>
              <a:rPr lang="hr-HR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Font typeface="Arial" pitchFamily="34" charset="0"/>
              <a:buChar char="•"/>
            </a:pPr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 obliku čestica kao sulfati. </a:t>
            </a:r>
          </a:p>
          <a:p>
            <a:pPr>
              <a:buFont typeface="Arial" pitchFamily="34" charset="0"/>
              <a:buChar char="•"/>
            </a:pPr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Sumporov dioksid i sumporovodik u atmosferu se emitiraju za vrijeme vulkanskih erupcija ili iz tla u kojem nastaju kao rezultat metabolizma anaerobnih bakterija. </a:t>
            </a:r>
          </a:p>
          <a:p>
            <a:endParaRPr lang="hr-HR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U obliku sulfatnih čestica </a:t>
            </a:r>
            <a:r>
              <a:rPr lang="vi-VN" sz="2400" b="1" dirty="0" smtClean="0">
                <a:solidFill>
                  <a:schemeClr val="accent1">
                    <a:lumMod val="75000"/>
                  </a:schemeClr>
                </a:solidFill>
              </a:rPr>
              <a:t>također se mogu emitirati direktno iz vulkana ili nošeni vjetrom s površine oceana.</a:t>
            </a:r>
            <a:endParaRPr lang="hr-HR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pic>
        <p:nvPicPr>
          <p:cNvPr id="9" name="Picture 2" descr="Spacefill model of sulfur diox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491658" y="1647824"/>
            <a:ext cx="3312368" cy="43910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5182" y="126461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Prirodni izvori (primjer)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948880"/>
            <a:ext cx="5400600" cy="412432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38100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453558" y="1560265"/>
            <a:ext cx="3419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Nakon erupcije vulkana Mt. Pinatubo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Filipinima 1991. godine oblak koji je sadržavao SO</a:t>
            </a:r>
            <a:r>
              <a:rPr lang="pl-PL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 sljedećih 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dana proširio se nad polovicom</a:t>
            </a:r>
          </a:p>
          <a:p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ekvatorijalnog dijela Zemlje doprijevši </a:t>
            </a:r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zapadne obale Afrike. </a:t>
            </a:r>
          </a:p>
          <a:p>
            <a:endParaRPr lang="pl-PL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l-PL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Izvor: NASA.</a:t>
            </a:r>
            <a:endParaRPr lang="hr-H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93713"/>
            <a:ext cx="8686800" cy="801687"/>
          </a:xfrm>
          <a:gradFill flip="none" rotWithShape="1">
            <a:gsLst>
              <a:gs pos="16000">
                <a:srgbClr val="E1E8F6"/>
              </a:gs>
              <a:gs pos="0">
                <a:schemeClr val="accent1">
                  <a:tint val="66000"/>
                  <a:satMod val="160000"/>
                  <a:lumMod val="0"/>
                  <a:lumOff val="100000"/>
                  <a:alpha val="52000"/>
                </a:schemeClr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809625" indent="-809625" algn="l" eaLnBrk="1" hangingPunct="1"/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   2.2  SO</a:t>
            </a:r>
            <a:r>
              <a:rPr lang="hr-HR" sz="2800" b="1" baseline="-25000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2</a:t>
            </a:r>
            <a:r>
              <a:rPr lang="hr-HR" sz="2800" b="1" dirty="0" smtClean="0">
                <a:solidFill>
                  <a:schemeClr val="tx2"/>
                </a:solidFill>
                <a:effectLst>
                  <a:glow>
                    <a:srgbClr val="7F7F7F">
                      <a:alpha val="35000"/>
                    </a:srgbClr>
                  </a:glow>
                </a:effectLst>
              </a:rPr>
              <a:t> – KEMIZAM NASTANKA I RAZGRADNJE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376239" y="6334443"/>
            <a:ext cx="3493723" cy="439123"/>
            <a:chOff x="71999" y="6334443"/>
            <a:chExt cx="3493723" cy="43912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38114" y="6362429"/>
              <a:ext cx="3363748" cy="411137"/>
              <a:chOff x="14858" y="6031800"/>
              <a:chExt cx="5463613" cy="703818"/>
            </a:xfrm>
          </p:grpSpPr>
          <p:pic>
            <p:nvPicPr>
              <p:cNvPr id="14340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58" y="6098303"/>
                <a:ext cx="5463613" cy="637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911728" y="6031800"/>
                <a:ext cx="3108169" cy="3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r-HR" sz="1200" dirty="0">
                    <a:latin typeface="Arial Narrow" pitchFamily="34" charset="0"/>
                    <a:cs typeface="+mn-cs"/>
                  </a:rPr>
                  <a:t>Institut za energetiku i </a:t>
                </a:r>
                <a:r>
                  <a:rPr lang="hr-HR" sz="1200" dirty="0" smtClean="0">
                    <a:latin typeface="Arial Narrow" pitchFamily="34" charset="0"/>
                    <a:cs typeface="+mn-cs"/>
                  </a:rPr>
                  <a:t>zaštitu </a:t>
                </a:r>
                <a:r>
                  <a:rPr lang="hr-HR" sz="1200" dirty="0">
                    <a:latin typeface="Arial Narrow" pitchFamily="34" charset="0"/>
                    <a:cs typeface="+mn-cs"/>
                  </a:rPr>
                  <a:t>okoliša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71999" y="6334443"/>
              <a:ext cx="3493723" cy="439123"/>
            </a:xfrm>
            <a:prstGeom prst="rect">
              <a:avLst/>
            </a:prstGeom>
            <a:solidFill>
              <a:schemeClr val="bg1">
                <a:alpha val="52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395" y="6050356"/>
            <a:ext cx="819220" cy="5798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34076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6">
                    <a:lumMod val="75000"/>
                  </a:schemeClr>
                </a:solidFill>
              </a:rPr>
              <a:t>Antropogeni izvori</a:t>
            </a:r>
            <a:endParaRPr lang="hr-H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916832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accent1">
                    <a:lumMod val="75000"/>
                  </a:schemeClr>
                </a:solidFill>
              </a:rPr>
              <a:t>Antropogeni izvori sumpornih spojeva najčešće su sagorijevanje fosilnih goriva </a:t>
            </a:r>
            <a:r>
              <a:rPr lang="pl-PL" sz="2400" b="1" dirty="0" smtClean="0">
                <a:solidFill>
                  <a:schemeClr val="accent1">
                    <a:lumMod val="75000"/>
                  </a:schemeClr>
                </a:solidFill>
              </a:rPr>
              <a:t>u pogonima za proizvodnju energije za zagrijavanje i pogon motornih vozila. </a:t>
            </a:r>
          </a:p>
          <a:p>
            <a:endParaRPr lang="pl-PL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4525" y="3195067"/>
            <a:ext cx="5191242" cy="298213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4" name="Picture 2" descr="Spacefill model of sulfur dioxi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49" y="593834"/>
            <a:ext cx="847725" cy="63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89722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10876</TotalTime>
  <Words>4912</Words>
  <Application>Microsoft Office PowerPoint</Application>
  <PresentationFormat>On-screen Show (4:3)</PresentationFormat>
  <Paragraphs>439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TEMA 2: Onečišćujuće tvari </vt:lpstr>
      <vt:lpstr>    2.1  SO2 – KEMIJSKE KARAKTERISTIKE</vt:lpstr>
      <vt:lpstr>    2.2  SO2 – KEMIZAM NASTANKA I RAZGRADNJE</vt:lpstr>
      <vt:lpstr>    2.2  SO2 – KEMIZAM NASTANKA I RAZGRADNJE</vt:lpstr>
      <vt:lpstr>    2.2  SO2 – KEMIZAM NASTANKA I RAZGRADNJE </vt:lpstr>
      <vt:lpstr>    2.2  SO2 – KEMIZAM NASTANKA I RAZGRADNJE  </vt:lpstr>
      <vt:lpstr>    2.2  SO2 – KEMIZAM NASTANKA I RAZGRADNJE </vt:lpstr>
      <vt:lpstr>    2.2  SO2 – KEMIZAM NASTANKA I RAZGRADNJE  </vt:lpstr>
      <vt:lpstr>    2.2  SO2 – KEMIZAM NASTANKA I RAZGRADNJE  </vt:lpstr>
      <vt:lpstr> 2.3  SO2 – PROSTORNA I VREMENSKA DISTRIBUCIJA</vt:lpstr>
      <vt:lpstr> 2.3  SO2 – PROSTORNA I VREMENSKA DISTRIBUCIJA</vt:lpstr>
      <vt:lpstr> 2.3  SO2 – PROSTORNA I VREMENSKA DISTRIBUCIJA</vt:lpstr>
      <vt:lpstr> 2.4  SO2 – TOKSIKOLOŠKI I JAVNOZDRAVSTVENI ASPEKTI </vt:lpstr>
      <vt:lpstr> 2.4  SO2 – TOKSIKOLOŠKI I JAVNOZDRAVSTVENI ASPEKTI </vt:lpstr>
      <vt:lpstr> 2.4  SO2 – TOKSIKOLOŠKI I JAVNOZDRAVSTVENI ASPEKTI </vt:lpstr>
      <vt:lpstr> 2.4  SO2 – TOKSIKOLOŠKI I JAVNOZDRAVSTVENI ASPEKTI </vt:lpstr>
      <vt:lpstr> 2.5  SO2 – MJERNE METODE</vt:lpstr>
      <vt:lpstr> 2.5  SO2 – MJERNE METODE</vt:lpstr>
      <vt:lpstr> 2.1  CO – KEMIJSKE KARAKTERISTIKE </vt:lpstr>
      <vt:lpstr> 2.2  CO – KEMIZAM NASTANKA I RAZGRADNJE  </vt:lpstr>
      <vt:lpstr> 2.2  CO – KEMIZAM NASTANKA I RAZGRADNJE  </vt:lpstr>
      <vt:lpstr> 2.2  CO – KEMIZAM NASTANKA I RAZGRADNJE  </vt:lpstr>
      <vt:lpstr> 2.2  CO – KEMIZAM NASTANKA I RAZGRADNJE  </vt:lpstr>
      <vt:lpstr> 2.2  CO – KEMIZAM NASTANKA I RAZGRADNJE  </vt:lpstr>
      <vt:lpstr> 2.3  CO – PROSTORNA I VREMENSKA DISTRIBUCIJA   </vt:lpstr>
      <vt:lpstr> 2.3  CO – PROSTORNA I VREMENSKA DISTRIBUCIJA </vt:lpstr>
      <vt:lpstr> 2.3  CO – PROSTORNA I VREMENSKA DISTRIBUCIJA </vt:lpstr>
      <vt:lpstr> 2.4  CO – TOKSIKOLOŠKI I JAVNOZDRAVSTVENI ASPEKTI</vt:lpstr>
      <vt:lpstr> 2.4  CO – TOKSIKOLOŠKI I JAVNOZDRAVSTVENI ASPEKTI </vt:lpstr>
      <vt:lpstr> 2.4  CO – TOKSIKOLOŠKI I JAVNOZDRAVSTVENI ASPEKTI </vt:lpstr>
      <vt:lpstr> 2.4  CO – TOKSIKOLOŠKI I JAVNOZDRAVSTVENI ASPEKTI </vt:lpstr>
      <vt:lpstr> 2.4  CO – TOKSIKOLOŠKI I JAVNOZDRAVSTVENI ASPEKTI </vt:lpstr>
      <vt:lpstr> 2.4  CO – TOKSIKOLOŠKI I JAVNOZDRAVSTVENI ASPEKTI </vt:lpstr>
      <vt:lpstr> 2.4  CO – TOKSIKOLOŠKI I JAVNOZDRAVSTVENI ASPEKTI </vt:lpstr>
      <vt:lpstr> 2.5  CO – MJERNE METODE</vt:lpstr>
      <vt:lpstr> 2.5  CO – MJERNE METODE</vt:lpstr>
      <vt:lpstr> 2.5  CO – MJERNE METODE</vt:lpstr>
      <vt:lpstr> 2.5  CO – MJERNE METODE</vt:lpstr>
      <vt:lpstr> 2.1  NO2 – KEMIJSKE KARAKTERISTIKE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2.2 NO2 – KEMIZAM NASTANKA I RAZGRADNJE </vt:lpstr>
      <vt:lpstr> 2.3 NO2 – PROSTORNA I VREMENSKA DISTRIBUCIJA  </vt:lpstr>
      <vt:lpstr> 2.3 NO2 – PROSTORNA I VREMENSKA DISTRIBUCIJA  </vt:lpstr>
      <vt:lpstr> 2.3 NO2 – PROSTORNA I VREMENSKA DISTRIBUCIJA  </vt:lpstr>
      <vt:lpstr> 2.3 NO2 – PROSTORNA I VREMENSKA DISTRIBUCIJA  </vt:lpstr>
      <vt:lpstr> 2.3 NO2 – PROSTORNA I VREMENSKA DISTRIBUCIJA  </vt:lpstr>
      <vt:lpstr> 2.3 NO2 – PROSTORNA I VREMENSKA DISTRIBUCIJA  </vt:lpstr>
      <vt:lpstr> 2.4 NO2 – TOKSIKOLOŠKI I JAVNOZDRAVSTVENI ASPEKTI  </vt:lpstr>
      <vt:lpstr> 2.4 NO2 – TOKSIKOLOŠKI I JAVNOZDRAVSTVENI ASPEKTI  </vt:lpstr>
      <vt:lpstr> 2.4 NO2 – TOKSIKOLOŠKI I JAVNOZDRAVSTVENI ASPEKTI  </vt:lpstr>
      <vt:lpstr> 2.4 NO2 – TOKSIKOLOŠKI I JAVNOZDRAVSTVENI ASPEKTI  </vt:lpstr>
      <vt:lpstr> 2.4 NO2 – TOKSIKOLOŠKI I JAVNOZDRAVSTVENI ASPEKTI  </vt:lpstr>
      <vt:lpstr> 2.5 NO2 – MJERNE METODE  </vt:lpstr>
      <vt:lpstr> 2.5 NO2 – MJERNE METODE  </vt:lpstr>
      <vt:lpstr> 2.5 NO2 – MJERNE METODE  </vt:lpstr>
      <vt:lpstr> 2.5 NO2 – MJERNE METODE  </vt:lpstr>
      <vt:lpstr> 2.5 NO2 – MJERNE METODE  </vt:lpstr>
      <vt:lpstr>HVALA NA PAŽNJI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Berislav Markovic</dc:creator>
  <cp:lastModifiedBy>Predrag Hercog</cp:lastModifiedBy>
  <cp:revision>927</cp:revision>
  <dcterms:created xsi:type="dcterms:W3CDTF">2011-04-14T13:56:18Z</dcterms:created>
  <dcterms:modified xsi:type="dcterms:W3CDTF">2017-11-06T14:50:25Z</dcterms:modified>
</cp:coreProperties>
</file>