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36" r:id="rId2"/>
    <p:sldId id="337" r:id="rId3"/>
    <p:sldId id="353" r:id="rId4"/>
    <p:sldId id="354" r:id="rId5"/>
    <p:sldId id="355" r:id="rId6"/>
    <p:sldId id="371" r:id="rId7"/>
    <p:sldId id="370" r:id="rId8"/>
    <p:sldId id="369" r:id="rId9"/>
    <p:sldId id="368" r:id="rId10"/>
    <p:sldId id="367" r:id="rId11"/>
    <p:sldId id="376" r:id="rId12"/>
    <p:sldId id="375" r:id="rId13"/>
    <p:sldId id="429" r:id="rId14"/>
    <p:sldId id="430" r:id="rId15"/>
    <p:sldId id="374" r:id="rId16"/>
    <p:sldId id="436" r:id="rId17"/>
    <p:sldId id="435" r:id="rId18"/>
    <p:sldId id="434" r:id="rId19"/>
    <p:sldId id="431" r:id="rId20"/>
    <p:sldId id="437" r:id="rId21"/>
    <p:sldId id="438" r:id="rId22"/>
    <p:sldId id="499" r:id="rId23"/>
    <p:sldId id="483" r:id="rId24"/>
    <p:sldId id="484" r:id="rId25"/>
    <p:sldId id="487" r:id="rId26"/>
    <p:sldId id="486" r:id="rId27"/>
    <p:sldId id="485" r:id="rId28"/>
    <p:sldId id="380" r:id="rId29"/>
    <p:sldId id="439" r:id="rId30"/>
    <p:sldId id="440" r:id="rId31"/>
    <p:sldId id="379" r:id="rId32"/>
    <p:sldId id="441" r:id="rId33"/>
    <p:sldId id="444" r:id="rId34"/>
    <p:sldId id="443" r:id="rId35"/>
    <p:sldId id="445" r:id="rId36"/>
    <p:sldId id="450" r:id="rId37"/>
    <p:sldId id="449" r:id="rId38"/>
    <p:sldId id="451" r:id="rId39"/>
    <p:sldId id="448" r:id="rId40"/>
    <p:sldId id="447" r:id="rId41"/>
    <p:sldId id="500" r:id="rId42"/>
    <p:sldId id="488" r:id="rId43"/>
    <p:sldId id="492" r:id="rId44"/>
    <p:sldId id="491" r:id="rId45"/>
    <p:sldId id="490" r:id="rId46"/>
    <p:sldId id="425" r:id="rId47"/>
    <p:sldId id="459" r:id="rId48"/>
    <p:sldId id="458" r:id="rId49"/>
    <p:sldId id="462" r:id="rId50"/>
    <p:sldId id="461" r:id="rId51"/>
    <p:sldId id="460" r:id="rId52"/>
    <p:sldId id="456" r:id="rId53"/>
    <p:sldId id="463" r:id="rId54"/>
    <p:sldId id="466" r:id="rId55"/>
    <p:sldId id="464" r:id="rId56"/>
    <p:sldId id="465" r:id="rId57"/>
    <p:sldId id="467" r:id="rId58"/>
    <p:sldId id="468" r:id="rId59"/>
    <p:sldId id="471" r:id="rId60"/>
    <p:sldId id="472" r:id="rId61"/>
    <p:sldId id="476" r:id="rId62"/>
    <p:sldId id="475" r:id="rId63"/>
    <p:sldId id="474" r:id="rId64"/>
    <p:sldId id="482" r:id="rId65"/>
    <p:sldId id="481" r:id="rId66"/>
    <p:sldId id="480" r:id="rId67"/>
    <p:sldId id="479" r:id="rId68"/>
    <p:sldId id="478" r:id="rId69"/>
    <p:sldId id="493" r:id="rId70"/>
    <p:sldId id="494" r:id="rId71"/>
    <p:sldId id="495" r:id="rId72"/>
    <p:sldId id="497" r:id="rId73"/>
    <p:sldId id="496" r:id="rId74"/>
    <p:sldId id="498" r:id="rId75"/>
    <p:sldId id="501" r:id="rId76"/>
    <p:sldId id="502" r:id="rId77"/>
    <p:sldId id="503" r:id="rId78"/>
    <p:sldId id="338" r:id="rId79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F9751"/>
    <a:srgbClr val="7F7F7F"/>
    <a:srgbClr val="1F497D"/>
    <a:srgbClr val="696969"/>
    <a:srgbClr val="B2B2B2"/>
    <a:srgbClr val="FF33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94041" autoAdjust="0"/>
  </p:normalViewPr>
  <p:slideViewPr>
    <p:cSldViewPr snapToGrid="0">
      <p:cViewPr>
        <p:scale>
          <a:sx n="100" d="100"/>
          <a:sy n="10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76F4E-0CC0-48CA-8B7E-32318E3399A0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6F6D5-2900-4F33-AA61-8CB79168A715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644-5025-4B18-8050-2AFA2F11A890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842B-6BEB-4CC0-9E7D-2B82AE79A493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22BF-A1B3-44F8-85EA-ACDB4228048F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E551-302D-4D8B-A0CD-1BF7AD1FA0B3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858D-5BD2-48C2-B570-61E1042BB9ED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DE3F-6E65-4676-ADDE-DCF2AEDBECB5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BB27-1AFB-42D4-9201-AFB8DFE5D1A1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67CF2-3E28-4ED4-BC83-A9213803CF4E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D033-525C-40F7-90AA-1EB2854FCA36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9E224B-E8DB-4943-90D7-4DF911E0258D}" type="datetime1">
              <a:rPr lang="hr-HR" smtClean="0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7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7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0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0.jpeg"/><Relationship Id="rId9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10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10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23087" y="1401200"/>
            <a:ext cx="8520912" cy="4263225"/>
          </a:xfrm>
        </p:spPr>
        <p:txBody>
          <a:bodyPr>
            <a:normAutofit/>
          </a:bodyPr>
          <a:lstStyle/>
          <a:p>
            <a:pPr algn="l"/>
            <a:endParaRPr lang="hr-HR" b="1" dirty="0" smtClean="0">
              <a:solidFill>
                <a:schemeClr val="bg1"/>
              </a:solidFill>
            </a:endParaRP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Jačanje inspekcije zaštite okoliša radi učinkovite kontrole praćenja kakvoće zraka i sustava trgovanja emisijskim jedinicama stakleničkih plinova, kako bi se postigla bolja kvaliteta zraka </a:t>
            </a: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Republici Hrvatskoj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4800" y="493713"/>
            <a:ext cx="88392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4" name="Picture 13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51520" y="2276872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Ambijentalne koncentracije ozona ovise o nekoliko faktora: intenzitetu insolacije, visini atmosferskog sloja temperaturne inverzije, koncentracijama dušikovih oksida i hlapivih organskih spojeva te njihovih omjera. Najpovoljniji omjer za stvaranje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ozona je: </a:t>
            </a:r>
          </a:p>
          <a:p>
            <a:endParaRPr lang="pl-PL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VOC : NO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= 4 : 1 ili 10 : 1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4800" y="493713"/>
            <a:ext cx="88392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536" y="1727101"/>
            <a:ext cx="8748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Ozon pokazuje bitne prostorne varijacije koje ovise o: </a:t>
            </a:r>
          </a:p>
          <a:p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prevladavajućim smjerovima </a:t>
            </a:r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</a:rPr>
              <a:t>vjetra </a:t>
            </a:r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</a:rPr>
              <a:t>tendenciji postizanja viših koncentracija u predgrađima i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</a:rPr>
              <a:t>ruralnim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područjima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većim nadmorskim visinama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blizini velikih emisijskih izvora dušikovih oksida koncentracije ozona manje su zbog toga što s njima ulazi u kemijske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reakcije. To rezultira većim koncentracijama ozona u predgrađima i ruralnim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područjima od primjerice onih uz velike prometnice.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4800" y="493713"/>
            <a:ext cx="88392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3" name="Picture 22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395536" y="1340768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Godišnje srednje vrijednosti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ozona izmjerene u Europi pokazale su najviše vrijednosti na pozadinskim postajama </a:t>
            </a:r>
            <a:r>
              <a:rPr lang="el-GR" sz="2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sz="2400" b="1" dirty="0" smtClean="0">
                <a:solidFill>
                  <a:srgbClr val="FF0000"/>
                </a:solidFill>
              </a:rPr>
              <a:t>49 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i postajama smještenima u ruralnim područjima (</a:t>
            </a:r>
            <a:r>
              <a:rPr lang="hr-HR" sz="2400" b="1" dirty="0" smtClean="0">
                <a:solidFill>
                  <a:srgbClr val="FF0000"/>
                </a:solidFill>
              </a:rPr>
              <a:t>57,1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Vrijednosti izmjerene u urbanim područjima i uz velike prometnice niže su za oko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24%.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75" y="3239641"/>
            <a:ext cx="324036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1457" y="3211066"/>
            <a:ext cx="316835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543744" y="515528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Prosječne godišnje vrijednosti koncentracija O</a:t>
            </a:r>
            <a:r>
              <a:rPr lang="hr-HR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 kategorizirane prema lokaciji mjerenja. </a:t>
            </a:r>
          </a:p>
          <a:p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Izvor: AIRNET.</a:t>
            </a:r>
            <a:endParaRPr lang="hr-H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2583" y="5164807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Prosječne godišnje vrijednosti koncentracija O</a:t>
            </a:r>
            <a:r>
              <a:rPr lang="hr-HR" b="1" baseline="-25000" dirty="0" smtClean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kategorizirane prema izvoru onečišćenja. </a:t>
            </a:r>
          </a:p>
          <a:p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Izvor: AIRNET.</a:t>
            </a:r>
            <a:endParaRPr lang="hr-H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4800" y="493713"/>
            <a:ext cx="88392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3" name="Picture 22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67544" y="1840260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Vrijednosti jednosatnih maksimalnih koncentracija ozona izmjerenih u urbanim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sredinama različitih kontinenata kreću se između </a:t>
            </a:r>
            <a:r>
              <a:rPr lang="vi-VN" sz="2400" b="1" dirty="0" smtClean="0">
                <a:solidFill>
                  <a:srgbClr val="FF0000"/>
                </a:solidFill>
              </a:rPr>
              <a:t>100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vi-VN" sz="2400" b="1" dirty="0" smtClean="0">
                <a:solidFill>
                  <a:srgbClr val="FF0000"/>
                </a:solidFill>
              </a:rPr>
              <a:t>380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vi-VN" sz="2400" b="1" dirty="0" smtClean="0">
                <a:solidFill>
                  <a:srgbClr val="FF0000"/>
                </a:solidFill>
              </a:rPr>
              <a:t>g/m</a:t>
            </a:r>
            <a:r>
              <a:rPr lang="vi-VN" sz="2400" b="1" baseline="30000" dirty="0" smtClean="0">
                <a:solidFill>
                  <a:srgbClr val="FF0000"/>
                </a:solidFill>
              </a:rPr>
              <a:t>3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, osim u Južnoj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Americi gdje su mnogo više (</a:t>
            </a:r>
            <a:r>
              <a:rPr lang="hr-HR" sz="2400" b="1" dirty="0" smtClean="0">
                <a:solidFill>
                  <a:srgbClr val="FF0000"/>
                </a:solidFill>
              </a:rPr>
              <a:t>200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hr-HR" sz="2400" b="1" dirty="0" smtClean="0">
                <a:solidFill>
                  <a:srgbClr val="FF0000"/>
                </a:solidFill>
              </a:rPr>
              <a:t>600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934966"/>
            <a:ext cx="7952142" cy="184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4800" y="493713"/>
            <a:ext cx="88392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3" name="Picture 22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05061" y="1415827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Vrijednosti mjerenja najviših jednosatnih prosječnih koncentracija ozona u velikim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gradovima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Europe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povećavaju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prema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jugu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pa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tako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u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Oslu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iznose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rgbClr val="FF0000"/>
                </a:solidFill>
              </a:rPr>
              <a:t>150 </a:t>
            </a:r>
            <a:r>
              <a:rPr lang="es-ES" sz="2000" b="1" dirty="0" err="1" smtClean="0">
                <a:solidFill>
                  <a:srgbClr val="FF0000"/>
                </a:solidFill>
              </a:rPr>
              <a:t>μg</a:t>
            </a:r>
            <a:r>
              <a:rPr lang="es-ES" sz="2000" b="1" dirty="0" smtClean="0">
                <a:solidFill>
                  <a:srgbClr val="FF0000"/>
                </a:solidFill>
              </a:rPr>
              <a:t>/m</a:t>
            </a:r>
            <a:r>
              <a:rPr lang="es-ES" sz="2000" b="1" baseline="30000" dirty="0" smtClean="0">
                <a:solidFill>
                  <a:srgbClr val="FF0000"/>
                </a:solidFill>
              </a:rPr>
              <a:t>3</a:t>
            </a:r>
            <a:r>
              <a:rPr lang="es-ES" sz="2000" b="1" dirty="0" smtClean="0">
                <a:solidFill>
                  <a:schemeClr val="bg1"/>
                </a:solidFill>
              </a:rPr>
              <a:t>,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Beču </a:t>
            </a:r>
            <a:r>
              <a:rPr lang="hr-HR" sz="2000" b="1" dirty="0" smtClean="0">
                <a:solidFill>
                  <a:srgbClr val="FF0000"/>
                </a:solidFill>
              </a:rPr>
              <a:t>280 </a:t>
            </a:r>
            <a:r>
              <a:rPr lang="el-GR" sz="2000" b="1" dirty="0" smtClean="0">
                <a:solidFill>
                  <a:srgbClr val="FF0000"/>
                </a:solidFill>
              </a:rPr>
              <a:t>μ</a:t>
            </a:r>
            <a:r>
              <a:rPr lang="hr-HR" sz="2000" b="1" dirty="0" smtClean="0">
                <a:solidFill>
                  <a:srgbClr val="FF0000"/>
                </a:solidFill>
              </a:rPr>
              <a:t>g/m</a:t>
            </a:r>
            <a:r>
              <a:rPr lang="hr-HR" sz="20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, dok u Ateni i Milanu iznose oko </a:t>
            </a:r>
            <a:r>
              <a:rPr lang="hr-HR" sz="2000" b="1" dirty="0" smtClean="0">
                <a:solidFill>
                  <a:srgbClr val="FF0000"/>
                </a:solidFill>
              </a:rPr>
              <a:t>350 </a:t>
            </a:r>
            <a:r>
              <a:rPr lang="el-GR" sz="2000" b="1" dirty="0" smtClean="0">
                <a:solidFill>
                  <a:srgbClr val="FF0000"/>
                </a:solidFill>
              </a:rPr>
              <a:t>μ</a:t>
            </a:r>
            <a:r>
              <a:rPr lang="hr-HR" sz="2000" b="1" dirty="0" smtClean="0">
                <a:solidFill>
                  <a:srgbClr val="FF0000"/>
                </a:solidFill>
              </a:rPr>
              <a:t>g/m</a:t>
            </a:r>
            <a:r>
              <a:rPr lang="hr-HR" sz="20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. Santiago i Mexico City ističu se vrlo visokim vrijednostima </a:t>
            </a:r>
            <a:r>
              <a:rPr lang="hr-HR" sz="2000" b="1" dirty="0" smtClean="0">
                <a:solidFill>
                  <a:schemeClr val="bg1"/>
                </a:solidFill>
              </a:rPr>
              <a:t>(</a:t>
            </a:r>
            <a:r>
              <a:rPr lang="hr-HR" sz="2000" b="1" dirty="0" smtClean="0">
                <a:solidFill>
                  <a:srgbClr val="FF0000"/>
                </a:solidFill>
              </a:rPr>
              <a:t>450 </a:t>
            </a:r>
            <a:r>
              <a:rPr lang="el-GR" sz="2000" b="1" dirty="0" smtClean="0">
                <a:solidFill>
                  <a:srgbClr val="FF0000"/>
                </a:solidFill>
              </a:rPr>
              <a:t>μ</a:t>
            </a:r>
            <a:r>
              <a:rPr lang="hr-HR" sz="2000" b="1" dirty="0" smtClean="0">
                <a:solidFill>
                  <a:srgbClr val="FF0000"/>
                </a:solidFill>
              </a:rPr>
              <a:t>g/m</a:t>
            </a:r>
            <a:r>
              <a:rPr lang="hr-HR" sz="20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>
                <a:solidFill>
                  <a:schemeClr val="bg1"/>
                </a:solidFill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</a:rPr>
              <a:t>600 </a:t>
            </a:r>
            <a:r>
              <a:rPr lang="el-GR" sz="2000" b="1" dirty="0" smtClean="0">
                <a:solidFill>
                  <a:srgbClr val="FF0000"/>
                </a:solidFill>
              </a:rPr>
              <a:t>μ</a:t>
            </a:r>
            <a:r>
              <a:rPr lang="hr-HR" sz="2000" b="1" dirty="0" smtClean="0">
                <a:solidFill>
                  <a:srgbClr val="FF0000"/>
                </a:solidFill>
              </a:rPr>
              <a:t>g/m</a:t>
            </a:r>
            <a:r>
              <a:rPr lang="hr-HR" sz="20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000" b="1" dirty="0" smtClean="0">
                <a:solidFill>
                  <a:schemeClr val="bg1"/>
                </a:solidFill>
              </a:rPr>
              <a:t>),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dok se u SAD-u po visini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koncentracija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ozona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izdvaja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jedino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Los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Angeles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rgbClr val="FF0000"/>
                </a:solidFill>
              </a:rPr>
              <a:t>390 </a:t>
            </a:r>
            <a:r>
              <a:rPr lang="es-ES" sz="2000" b="1" dirty="0" err="1" smtClean="0">
                <a:solidFill>
                  <a:srgbClr val="FF0000"/>
                </a:solidFill>
              </a:rPr>
              <a:t>μg</a:t>
            </a:r>
            <a:r>
              <a:rPr lang="es-ES" sz="2000" b="1" dirty="0" smtClean="0">
                <a:solidFill>
                  <a:srgbClr val="FF0000"/>
                </a:solidFill>
              </a:rPr>
              <a:t>/m</a:t>
            </a:r>
            <a:r>
              <a:rPr lang="es-ES" sz="20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000" b="1" baseline="30000" dirty="0" smtClean="0">
                <a:solidFill>
                  <a:srgbClr val="FF0000"/>
                </a:solidFill>
              </a:rPr>
              <a:t> </a:t>
            </a:r>
            <a:r>
              <a:rPr lang="hr-HR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hr-HR" sz="20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080249" y="1999625"/>
            <a:ext cx="3149725" cy="58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34194" y="1661939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Ozon ulazi u organizam inhalacijom, a budući da je slabo topljiv u vodi, udahnut se transportira duboko u pluća gdje oštećuje bronhiole koje ulaze u plućne alveole.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4474" y="3149724"/>
            <a:ext cx="3600400" cy="302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86011" y="162232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Kratkotrajna inhalacija ozona uzrokuje difuznu upalu cijelog dišnog sustava, samo što su neki dijelovi (nosna šupljina i stijenke alveola) osjetljiviji, pa je upala jače izražena. </a:t>
            </a:r>
          </a:p>
          <a:p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Ozon na svom putu u dublje dišne puteve oštećuje stanice dišnih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puteva, što uzrokuje upalu pluća i smanjenje dišne funkcije. Upala se detektira gotovo odmah nakon izlaganja na osnovi pojave upalnih medijatora u bronhima,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a upalne stanice obično se pojavljuju nakon nekoliko sati. </a:t>
            </a:r>
          </a:p>
          <a:p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575" y="4574654"/>
            <a:ext cx="8545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Postoje pokazatelji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da akutna upala izazvana ozonom nije ograničena samo na dišni sustav jer su markeri sistemske upale kao što je aktivacija komplementa i povećana sinteza 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proteina pronađena i u jetrima.</a:t>
            </a:r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3413" y="1928267"/>
            <a:ext cx="88405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Ovisno o koncentraciji ozona, ponavljajućim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ili dugotrajnim izloženostima i individualnoj osjetljivosti, dolazi do nepovratnih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promjena na dišnim putevima, uključujući i oštećenje DNA molekule. </a:t>
            </a:r>
          </a:p>
          <a:p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Ta oštećenja stanica posljedica su oksidativnog stresa koji uzrokuju sekundarni oksidacijski produkti. </a:t>
            </a:r>
          </a:p>
          <a:p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850" y="4162797"/>
            <a:ext cx="8559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Upala plućnoga tkiva, akumulacija tekućine i mobilizacija makrofaga tri tjedna nakon izloženosti dovode do umnožavanja plućnih epitelnih stanica, proliferacije fibroznoga tkiva i zadebljanja plućnih alveola.</a:t>
            </a:r>
          </a:p>
          <a:p>
            <a:endParaRPr lang="hr-H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196234"/>
            <a:ext cx="6696744" cy="479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9552" y="6021288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Sistemsko djelovanje ozona mehanizmom oksidativnog stresa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3053" y="1847875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Ozon je povezan s većim brojem ozbiljnih učinaka na zdravlje koji mogu biti povezani s akutnom i kroničnom izloženošću.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Akutna izloženost ozonu uzrokuje negativne sistemske učinke na plućnom tkivu i kardiovaskularnom sustavu,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Kronična izloženost uzrokuje redukciju plućne funkcije, razvoj ateroskleroze, astme te skraćivanje očekivanog trajanja života.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TEMA 2: Onečišćujuće tvari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/>
          </p:cNvSpPr>
          <p:nvPr/>
        </p:nvSpPr>
        <p:spPr bwMode="auto">
          <a:xfrm>
            <a:off x="457200" y="5373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17" name="Title 1"/>
          <p:cNvSpPr>
            <a:spLocks/>
          </p:cNvSpPr>
          <p:nvPr/>
        </p:nvSpPr>
        <p:spPr bwMode="auto">
          <a:xfrm>
            <a:off x="457200" y="4734719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sv-SE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rgbClr val="7F7F7F">
                      <a:alpha val="20000"/>
                    </a:srgbClr>
                  </a:glow>
                </a:effectLst>
              </a:rPr>
              <a:t>Mato Papić dipl. ing. stroj.</a:t>
            </a:r>
          </a:p>
          <a:p>
            <a:pPr algn="ctr"/>
            <a:r>
              <a:rPr lang="sv-SE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rgbClr val="7F7F7F">
                      <a:alpha val="20000"/>
                    </a:srgbClr>
                  </a:glow>
                </a:effectLst>
              </a:rPr>
              <a:t>Bojan Abramović dipl. ing. stroj.</a:t>
            </a:r>
          </a:p>
        </p:txBody>
      </p:sp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6594" y="1770534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Prema preporukama Svjetske zdravstvene organizacije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(WHO) postavljena je granična koncentracija ambijentalnog ozona koja se odnosi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 8-satne srednje dnevne maksimume kod kojih u većine osoba ne bi trebalo doći  do pojave bolesti.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Moguće je da se kod izuzetno osjetljivih osoba i ispod tih koncentracija pojave negativni zdravstveni učinci. Što su koncentracije ozona veće od granične vrijednosti, to su zdravstveni učinci sve ozbiljniji i češći te zahvaćaju veći dio populacije.</a:t>
            </a:r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1196752"/>
            <a:ext cx="7056784" cy="403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23528" y="5301208"/>
            <a:ext cx="88204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Rizik od pojave štetnih zdravstvenih učinaka kod zdrave populacije pri odabranim 8-satnim srednjim dnevnim maksimalnim koncentracijama ozona.</a:t>
            </a: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Izvor: Air Quality Guidelines-WHO.</a:t>
            </a:r>
            <a:endParaRPr lang="hr-H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6594" y="1770534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Preporučene vrijednosti (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g/m3) koncentracija sumpornog dioksida (SO2) u zraku - WHO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49" y="3049588"/>
            <a:ext cx="639136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4604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259632" y="1988840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Referentna metoda za mjerenje ozona </a:t>
            </a:r>
          </a:p>
          <a:p>
            <a:endParaRPr lang="hr-H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31640" y="2636912"/>
            <a:ext cx="5688632" cy="1008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9672" y="2708920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ultraljubičasta (UV) fotometrija</a:t>
            </a:r>
          </a:p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(norma HRN EN 14625)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3933056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Propisana regulativama Republike Hrvatske i Europske Unije.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Europskoj Uniji usvojena je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2012. godine, a u Hrvatskoj 2012.</a:t>
            </a:r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23528" y="1916832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Metoda se zasniva na svojstvu ozona da apsorbira UV-zračenje.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Uzorkovani se zrak na ulazu u instrument filtrira te se uz konstantan i poznat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protok dovodi do reakcijske ćelije u kojoj se održavaju uvjeti konstantnog tlaka i temperature. U takvim uvjetima zrak se izlaže konstantnoj radijaciji niskotlačne živine lampe s vršnom vrijednosti od </a:t>
            </a:r>
            <a:r>
              <a:rPr lang="hr-HR" sz="2400" b="1" dirty="0" smtClean="0">
                <a:solidFill>
                  <a:srgbClr val="FF0000"/>
                </a:solidFill>
              </a:rPr>
              <a:t>253,7 nm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23528" y="1472977"/>
            <a:ext cx="8820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Osjetljive fotodiode ili fotomultiplikatorski detektori mjere intenzitet zračenja koje je prošlo kroz reakcijsku ćeliju.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Ozon u uzorku zraka apsorbira određenu količinu radijacije koja je pri konstantnim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uvjetima proporcionalna koncentraciji ozona u uzorku.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3212976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Postoje dva osnovna načina kvantificiranja te apsorpcije:</a:t>
            </a:r>
          </a:p>
          <a:p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Jedan je da se kroz istu reakcijsku ćeliju 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propušta  </a:t>
            </a:r>
          </a:p>
          <a:p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  naizmjenično uzorak zraka i zrak bez ozona </a:t>
            </a:r>
          </a:p>
          <a:p>
            <a:pPr>
              <a:buFont typeface="Arial" pitchFamily="34" charset="0"/>
              <a:buChar char="•"/>
            </a:pPr>
            <a:endParaRPr lang="pl-PL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 Drugi je da postoje dvije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identične ćelije te se kroz jednu </a:t>
            </a: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 kontinuirano propušta uzorak zraka, a kroz drugu 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zrak    </a:t>
            </a:r>
          </a:p>
          <a:p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  bez ozona </a:t>
            </a: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37803" y="1822351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pl-PL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Na oba načina zrak bez ozona dobiva se provođenjem zraka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kroz katalitički konvektor za ozon. Razlika u intenzitetu zračenja koje se mjeri u zraku s ozonom i bez ozona predstavlja apsorpciju zračenja.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Uzorkovanjem zraka koji sadrži poznatu koncentraciju ozona instrument se kalibrira te je moguće uz pomoć apsorpcije iz kalibracijskog pravca izračunati koncentraciju ozona.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5318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172866" y="4927823"/>
            <a:ext cx="5544616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241995" y="1604417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Ukoliko se instrument kalibrira u </a:t>
            </a:r>
            <a:r>
              <a:rPr lang="hr-HR" sz="2400" b="1" dirty="0" smtClean="0">
                <a:solidFill>
                  <a:srgbClr val="FF0000"/>
                </a:solidFill>
              </a:rPr>
              <a:t>volumen/volumen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jedinicama, koncentracije 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mjere se direktno </a:t>
            </a:r>
            <a:r>
              <a:rPr lang="hr-HR" sz="2400" b="1" dirty="0" smtClean="0">
                <a:solidFill>
                  <a:schemeClr val="bg1"/>
                </a:solidFill>
              </a:rPr>
              <a:t>u </a:t>
            </a:r>
            <a:r>
              <a:rPr lang="hr-HR" sz="2400" b="1" dirty="0" smtClean="0">
                <a:solidFill>
                  <a:srgbClr val="FF0000"/>
                </a:solidFill>
              </a:rPr>
              <a:t>volumen/volumen jedinicama (ppb)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budući da je apsorpcija u UV-spektru proporcionalna koncentraciji 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u </a:t>
            </a:r>
            <a:r>
              <a:rPr lang="hr-HR" sz="2400" b="1" dirty="0" smtClean="0">
                <a:solidFill>
                  <a:srgbClr val="FF0000"/>
                </a:solidFill>
              </a:rPr>
              <a:t>volumen/volumen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jedinicama.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Nakon toga dobivene se koncentracije u </a:t>
            </a:r>
            <a:r>
              <a:rPr lang="hr-HR" sz="2400" b="1" dirty="0" smtClean="0">
                <a:solidFill>
                  <a:srgbClr val="FF0000"/>
                </a:solidFill>
              </a:rPr>
              <a:t>ppb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preračunavaju u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koristeći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standardne konverzijske faktore za temperaturu od 20°C i atmosferski tlak od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1013 hPa.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bg1"/>
                </a:solidFill>
              </a:rPr>
              <a:t>                                 </a:t>
            </a:r>
            <a:r>
              <a:rPr lang="pt-BR" sz="2400" b="1" dirty="0" smtClean="0">
                <a:solidFill>
                  <a:schemeClr val="bg1"/>
                </a:solidFill>
              </a:rPr>
              <a:t>1 ppb (nmol/mol) O</a:t>
            </a:r>
            <a:r>
              <a:rPr lang="pt-BR" sz="2400" b="1" baseline="-25000" dirty="0" smtClean="0">
                <a:solidFill>
                  <a:schemeClr val="bg1"/>
                </a:solidFill>
              </a:rPr>
              <a:t>3</a:t>
            </a:r>
            <a:r>
              <a:rPr lang="pt-BR" sz="2400" b="1" dirty="0" smtClean="0">
                <a:solidFill>
                  <a:schemeClr val="bg1"/>
                </a:solidFill>
              </a:rPr>
              <a:t> = 2,00 μg/m</a:t>
            </a:r>
            <a:r>
              <a:rPr lang="pt-BR" sz="2400" b="1" baseline="30000" dirty="0" smtClean="0">
                <a:solidFill>
                  <a:schemeClr val="bg1"/>
                </a:solidFill>
              </a:rPr>
              <a:t>3</a:t>
            </a:r>
            <a:r>
              <a:rPr lang="pt-BR" sz="2400" b="1" dirty="0" smtClean="0">
                <a:solidFill>
                  <a:schemeClr val="bg1"/>
                </a:solidFill>
              </a:rPr>
              <a:t> O</a:t>
            </a:r>
            <a:r>
              <a:rPr lang="pt-BR" sz="2400" b="1" baseline="-25000" dirty="0" smtClean="0">
                <a:solidFill>
                  <a:schemeClr val="bg1"/>
                </a:solidFill>
              </a:rPr>
              <a:t>3</a:t>
            </a:r>
            <a:endParaRPr lang="hr-HR" sz="2400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2.1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KEMIJSKE KARAKTERISTIKE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7476" y="2714650"/>
            <a:ext cx="7848872" cy="2677656"/>
          </a:xfrm>
          <a:prstGeom prst="rect">
            <a:avLst/>
          </a:prstGeom>
          <a:solidFill>
            <a:srgbClr val="996600"/>
          </a:solidFill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Benzen (C</a:t>
            </a:r>
            <a:r>
              <a:rPr lang="hr-HR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hr-HR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je bezbojna tekućina, lako hlapiva na sobnoj temperaturi. U zraku 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nalazi uglavnom u plinovitoj fazi, s vremenom zadržavanja koje varira između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nekoliko sati do nekoliko dana. Vrijeme zadržavanja u zraku ovisi o okolišu, klimi i </a:t>
            </a:r>
            <a:r>
              <a:rPr lang="vi-V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koncentraciji ostalih onečišćujućih tvari. Iz zraka se uklanja kišom, a razgrađuje se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reakciji s hidroksilnim radikalima.</a:t>
            </a:r>
            <a:endParaRPr lang="hr-H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8086" y="1190903"/>
            <a:ext cx="1900014" cy="169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2.1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KEMIJSKE KARAKTERISTIKE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6052" y="505103"/>
            <a:ext cx="843647" cy="75219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61045" y="1852439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Benzen je ciklički ugljikovodik s alternacijom jednostrukih i dvostrukih veza u prstenu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4148" y="2903984"/>
            <a:ext cx="5150242" cy="16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71500" y="4948783"/>
            <a:ext cx="7970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Različiti načini prikazivanja kemijske formule benzena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2.1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KEMIJSKE KARAKTERISTIKE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3744" y="2660551"/>
            <a:ext cx="8424936" cy="1938992"/>
          </a:xfrm>
          <a:prstGeom prst="rect">
            <a:avLst/>
          </a:prstGeom>
          <a:solidFill>
            <a:srgbClr val="D6E16D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endParaRPr lang="hr-HR" sz="2000" b="1" dirty="0" smtClean="0"/>
          </a:p>
          <a:p>
            <a:r>
              <a:rPr lang="hr-HR" sz="2000" b="1" dirty="0" smtClean="0"/>
              <a:t>Prizemni ozon najvažniji je fotokemijski oksidans u troposferi. Sekundarna je onečišćujuća tvar jer se ne emitira direktno iz izvora, već se stvara fotokemijskim reakcijama (u kojima sudjeluje kratkovalna radijacija sa Sunca) iz dušikovog dioksida (NO</a:t>
            </a:r>
            <a:r>
              <a:rPr lang="hr-HR" sz="2000" b="1" baseline="-25000" dirty="0" smtClean="0"/>
              <a:t>2</a:t>
            </a:r>
            <a:r>
              <a:rPr lang="hr-HR" sz="2000" b="1" dirty="0" smtClean="0"/>
              <a:t>) i lako hlapivih organskih spojeva (VOC) u troposferi.</a:t>
            </a:r>
            <a:endParaRPr lang="hr-HR" sz="2000" b="1" dirty="0"/>
          </a:p>
        </p:txBody>
      </p:sp>
      <p:pic>
        <p:nvPicPr>
          <p:cNvPr id="14" name="Picture 13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3246" y="1522415"/>
            <a:ext cx="1888629" cy="1407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2.1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KEMIJSKE KARAKTERISTIKE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5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6052" y="505103"/>
            <a:ext cx="843647" cy="752197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67544" y="1844824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Upotrebom X-zraka otkriveno je da su sve C-C veze u benzenu iste duljine (140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pm). No ta je duljina veća od dvostruke C=C veze (135 pm), ali manja od jednostruke C-C veze (147 pm). To ukazuje na delokalizaciju elektrona, što znači da su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svi elektroni u tim vezama raspoređeni jednako između svih 6 C atoma čineći rezonantnu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strukturu. Takva delokalizacija elektrona poznata je i kao aromatska i daje 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benzenu posebno jaku stabilnost, što je osnovno svojstvo aromatskih molekula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koje ih razlikuje od nearomatskih.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6052" y="505103"/>
            <a:ext cx="843647" cy="75219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Prirodni i antropogeni izvori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528" y="2348880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Benzen je prirodna komponenta sirove nafte i benzina s udjelom od 1 do 5 volumnih postotaka. U zemljama EU 5% je maksimalan dopušteni udio benzena u nafti i benzinu. </a:t>
            </a:r>
          </a:p>
          <a:p>
            <a:endParaRPr lang="hr-H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Do 1990. godine ukupna emisija benzena iz automobilskih motora bila je</a:t>
            </a:r>
            <a:r>
              <a:rPr lang="hr-HR" sz="2400" b="1" dirty="0" smtClean="0">
                <a:solidFill>
                  <a:srgbClr val="FFC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60%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hr-HR" sz="2400" b="1" dirty="0" smtClean="0">
                <a:solidFill>
                  <a:srgbClr val="FFC000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no danas se upotrebom katalizatora i goriva s manjim udjelom benzena ukupna emisija smanjila na</a:t>
            </a:r>
            <a:r>
              <a:rPr lang="hr-HR" sz="2400" b="1" dirty="0" smtClean="0">
                <a:solidFill>
                  <a:srgbClr val="FFC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20%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hr-H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6052" y="505103"/>
            <a:ext cx="843647" cy="75219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58019" y="1843683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Benzen se emitira u zrak i hlapljenjem prilikom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rukovanja, transporta i skladištenja benzina 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Kemijska industrija također predstavlja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bitan izvor benzena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Razni procesi sagorijevanja fosilnog goriva (ugljen uz već spomenutu naftu i benzin), a nalazimo ga i u dimu cigareta.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Prirodni izvori benzena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depoziti su nafte i prirodnog plina.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6052" y="505103"/>
            <a:ext cx="843647" cy="75219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28651" y="1494309"/>
            <a:ext cx="53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Koncentracije u zraku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060848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Prosječne dnevne ambijentalne koncentracije benzena u ruralnim područjima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iznose oko </a:t>
            </a:r>
            <a:r>
              <a:rPr lang="pl-PL" sz="2400" b="1" dirty="0" smtClean="0">
                <a:solidFill>
                  <a:srgbClr val="FF0000"/>
                </a:solidFill>
              </a:rPr>
              <a:t>1 μg/m</a:t>
            </a:r>
            <a:r>
              <a:rPr lang="pl-PL" sz="2400" b="1" baseline="300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U urbanim područjima kreću u rasponu od </a:t>
            </a:r>
            <a:r>
              <a:rPr lang="pl-PL" sz="2400" b="1" dirty="0" smtClean="0">
                <a:solidFill>
                  <a:srgbClr val="FF0000"/>
                </a:solidFill>
              </a:rPr>
              <a:t>5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el-GR" sz="2400" b="1" dirty="0" smtClean="0">
                <a:solidFill>
                  <a:srgbClr val="FF0000"/>
                </a:solidFill>
              </a:rPr>
              <a:t>20 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blizini izvora emisija koncentracije benzena bitno su više.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610" y="4623792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Prosječne dnevne koncentracije izmjerene u velikim gradovima (Montreal, Toronto, Houston, New York, Pittsburg, Oslo, London) kreću se u rasponu od </a:t>
            </a:r>
            <a:r>
              <a:rPr lang="hr-HR" sz="2400" b="1" dirty="0" smtClean="0">
                <a:solidFill>
                  <a:srgbClr val="FF0000"/>
                </a:solidFill>
              </a:rPr>
              <a:t>2,8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hr-HR" sz="2400" b="1" dirty="0" smtClean="0">
                <a:solidFill>
                  <a:srgbClr val="FF0000"/>
                </a:solidFill>
              </a:rPr>
              <a:t>40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  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6052" y="505103"/>
            <a:ext cx="843647" cy="75219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1844824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 benzinskim postajama u vrijeme točenja goriva koncentracije benzena u zraku vrlo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su visoke i iznose </a:t>
            </a:r>
            <a:r>
              <a:rPr lang="vi-VN" sz="2400" b="1" dirty="0" smtClean="0">
                <a:solidFill>
                  <a:srgbClr val="FF0000"/>
                </a:solidFill>
              </a:rPr>
              <a:t>3,2 mg/m</a:t>
            </a:r>
            <a:r>
              <a:rPr lang="vi-VN" sz="2400" b="1" baseline="30000" dirty="0" smtClean="0">
                <a:solidFill>
                  <a:srgbClr val="FF0000"/>
                </a:solidFill>
              </a:rPr>
              <a:t>3</a:t>
            </a:r>
            <a:r>
              <a:rPr lang="vi-VN" sz="2400" b="1" dirty="0" smtClean="0">
                <a:solidFill>
                  <a:schemeClr val="bg1"/>
                </a:solidFill>
              </a:rPr>
              <a:t>. </a:t>
            </a:r>
            <a:endParaRPr lang="hr-HR" sz="2400" b="1" dirty="0" smtClean="0">
              <a:solidFill>
                <a:schemeClr val="bg1"/>
              </a:solidFill>
            </a:endParaRP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 domovima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pušača iznose </a:t>
            </a:r>
            <a:r>
              <a:rPr lang="hr-HR" sz="2400" b="1" dirty="0" smtClean="0">
                <a:solidFill>
                  <a:srgbClr val="FF0000"/>
                </a:solidFill>
              </a:rPr>
              <a:t>11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, dok su u domovima nepušača niže (</a:t>
            </a:r>
            <a:r>
              <a:rPr lang="hr-HR" sz="2400" b="1" dirty="0" smtClean="0">
                <a:solidFill>
                  <a:srgbClr val="FF0000"/>
                </a:solidFill>
              </a:rPr>
              <a:t>6,5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). 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unutrašnjosti vozila za vrijeme vožnje koncentracije benzena pokazuju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vrijednosti u rasponu od </a:t>
            </a:r>
            <a:r>
              <a:rPr lang="pl-PL" sz="2400" b="1" dirty="0" smtClean="0">
                <a:solidFill>
                  <a:srgbClr val="FF0000"/>
                </a:solidFill>
              </a:rPr>
              <a:t>10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rgbClr val="FF0000"/>
                </a:solidFill>
              </a:rPr>
              <a:t>120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u Njemačkoj, </a:t>
            </a:r>
            <a:r>
              <a:rPr lang="pl-PL" sz="2400" b="1" dirty="0" smtClean="0">
                <a:solidFill>
                  <a:srgbClr val="FF0000"/>
                </a:solidFill>
              </a:rPr>
              <a:t>37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rgbClr val="FF0000"/>
                </a:solidFill>
              </a:rPr>
              <a:t>57 μg/m</a:t>
            </a:r>
            <a:r>
              <a:rPr lang="pl-PL" sz="24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400" b="1" dirty="0" smtClean="0">
                <a:solidFill>
                  <a:srgbClr val="FF0000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u Švedskoj</a:t>
            </a:r>
            <a:r>
              <a:rPr lang="pl-PL" sz="2400" b="1" dirty="0" smtClean="0">
                <a:solidFill>
                  <a:schemeClr val="bg1"/>
                </a:solidFill>
              </a:rPr>
              <a:t>, </a:t>
            </a:r>
            <a:r>
              <a:rPr lang="pl-PL" sz="2400" b="1" dirty="0" smtClean="0">
                <a:solidFill>
                  <a:srgbClr val="FF0000"/>
                </a:solidFill>
              </a:rPr>
              <a:t>30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rgbClr val="FF0000"/>
                </a:solidFill>
              </a:rPr>
              <a:t>115 μg/m</a:t>
            </a:r>
            <a:r>
              <a:rPr lang="pl-PL" sz="24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400" b="1" dirty="0" smtClean="0">
                <a:solidFill>
                  <a:srgbClr val="FF0000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u Nizozemskoj i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rgbClr val="FF0000"/>
                </a:solidFill>
              </a:rPr>
              <a:t>12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rgbClr val="FF0000"/>
                </a:solidFill>
              </a:rPr>
              <a:t>50 μg/m</a:t>
            </a:r>
            <a:r>
              <a:rPr lang="pl-PL" sz="24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400" b="1" dirty="0" smtClean="0">
                <a:solidFill>
                  <a:srgbClr val="FF0000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u SAD-u.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PROBLEMI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7504" y="1365523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Inhalacijom u organizam ulazi više od 99% benzena, dok su unosi hranom i vodom minimalni. Prosječna dnevna izloženost benzenu kod nepušača je oko </a:t>
            </a:r>
            <a:r>
              <a:rPr lang="hr-HR" sz="2400" b="1" dirty="0" smtClean="0">
                <a:solidFill>
                  <a:srgbClr val="FF0000"/>
                </a:solidFill>
              </a:rPr>
              <a:t>200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g/dan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, dok je kod pušača koji popuši 30 cigareta dnevno 9 puta viša i iznosi oko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el-GR" sz="2400" b="1" dirty="0" smtClean="0">
                <a:solidFill>
                  <a:srgbClr val="FF0000"/>
                </a:solidFill>
              </a:rPr>
              <a:t>1800 μ</a:t>
            </a:r>
            <a:r>
              <a:rPr lang="hr-HR" sz="2400" b="1" dirty="0" smtClean="0">
                <a:solidFill>
                  <a:srgbClr val="FF0000"/>
                </a:solidFill>
              </a:rPr>
              <a:t>g/dan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892895"/>
            <a:ext cx="5069210" cy="312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70570" y="3917032"/>
            <a:ext cx="3415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Dnevna izloženost benzenu nepušača i pušača koji popuši 30 cigareta na dan. Izvor: Wallace, 1996.; Egeghy, et al., 2000.</a:t>
            </a:r>
            <a:endParaRPr lang="hr-H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PROBLEMI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40135" y="5161756"/>
            <a:ext cx="3456384" cy="100811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539552" y="3429000"/>
            <a:ext cx="7992888" cy="1224136"/>
          </a:xfrm>
          <a:prstGeom prst="rect">
            <a:avLst/>
          </a:prstGeom>
          <a:solidFill>
            <a:srgbClr val="E2C4A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539552" y="1595021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Unesen u organizam, benzen se, budući da je topljiv u mastima, akumulira u tkivima s velikim sadržajem lipida, a to su: mozak, koštana srž i jetra. </a:t>
            </a: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Primjer: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pl-PL" sz="2400" b="1" dirty="0" smtClean="0"/>
              <a:t>Razine benzena u radnika koji su umrli od izloženosti visokim koncentracijama </a:t>
            </a:r>
            <a:r>
              <a:rPr lang="hr-HR" sz="2400" b="1" dirty="0" smtClean="0"/>
              <a:t>iznosile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1,38 mg% </a:t>
            </a:r>
            <a:r>
              <a:rPr lang="hr-HR" sz="2400" b="1" dirty="0" smtClean="0"/>
              <a:t>u mozgu,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0,38 mg% </a:t>
            </a:r>
            <a:r>
              <a:rPr lang="hr-HR" sz="2400" b="1" dirty="0" smtClean="0"/>
              <a:t>u koštanoj srži te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0,26 mg% </a:t>
            </a:r>
            <a:r>
              <a:rPr lang="hr-HR" sz="2400" b="1" dirty="0" smtClean="0"/>
              <a:t>u jetrima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4908" y="4653136"/>
            <a:ext cx="3454754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57225" y="5161756"/>
            <a:ext cx="3448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(jedinica mg% = mg neke tvari u 100 g tkiva u kojemu je ta tvar akumulirana).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07482" y="4149080"/>
            <a:ext cx="807293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82380" y="4681711"/>
            <a:ext cx="32345" cy="50941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PROBLEMI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23528" y="2008659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autopsijskim nalazima mladih ovisnika koji su umrli zbog namjernog udisanja otopina koje su sadržavale benzen, vrijednosti i raspodjela benzena u tkivima bila je sljedeća: </a:t>
            </a:r>
            <a:r>
              <a:rPr lang="hr-HR" sz="2400" b="1" dirty="0" smtClean="0">
                <a:solidFill>
                  <a:srgbClr val="FF0000"/>
                </a:solidFill>
              </a:rPr>
              <a:t>2 mg%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krvi, </a:t>
            </a:r>
            <a:r>
              <a:rPr lang="hr-HR" sz="2400" b="1" dirty="0" smtClean="0">
                <a:solidFill>
                  <a:srgbClr val="FF0000"/>
                </a:solidFill>
              </a:rPr>
              <a:t>3,9 mg%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mozgu</a:t>
            </a:r>
            <a:r>
              <a:rPr lang="hr-HR" sz="2400" b="1" dirty="0" smtClean="0">
                <a:solidFill>
                  <a:schemeClr val="bg1"/>
                </a:solidFill>
              </a:rPr>
              <a:t>, </a:t>
            </a:r>
            <a:r>
              <a:rPr lang="hr-HR" sz="2400" b="1" dirty="0" smtClean="0">
                <a:solidFill>
                  <a:srgbClr val="FF0000"/>
                </a:solidFill>
              </a:rPr>
              <a:t>1,6 mg%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jetrima</a:t>
            </a:r>
            <a:r>
              <a:rPr lang="hr-HR" sz="2400" b="1" dirty="0" smtClean="0">
                <a:solidFill>
                  <a:schemeClr val="bg1"/>
                </a:solidFill>
              </a:rPr>
              <a:t>, </a:t>
            </a:r>
            <a:r>
              <a:rPr lang="hr-HR" sz="2400" b="1" dirty="0" smtClean="0">
                <a:solidFill>
                  <a:srgbClr val="FF0000"/>
                </a:solidFill>
              </a:rPr>
              <a:t>1,9 mg%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bubrezima </a:t>
            </a:r>
            <a:r>
              <a:rPr lang="hr-HR" sz="2400" b="1" dirty="0" smtClean="0">
                <a:solidFill>
                  <a:schemeClr val="bg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2,2 mg% </a:t>
            </a:r>
            <a:r>
              <a:rPr lang="hr-HR" sz="2400" b="1" dirty="0" smtClean="0">
                <a:solidFill>
                  <a:schemeClr val="bg1"/>
                </a:solidFill>
              </a:rPr>
              <a:t>u trbušnom masnom tkivu.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049" y="4058022"/>
            <a:ext cx="862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Oksidativni metabolizam benzena u organizmu događa se u jetrima kroz sustav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citokroma P-450 2E1. Prosječno vrijeme poluživota benzena u organizmu iznosi 28 sati.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PROBLEMI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51520" y="1628800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Akutna toksičnost benzena niska je. Akutni učinci trovanja udisanjem benzena ovise o udahnutim koncentracijama. Nakon udisanja jako visokih koncentracija nastupa smrt, a udisanjem nižih koncentracija mogu se javiti simptomi trovanja kao što su vrtoglavica, mučnina, ubrzani rad srca, drhtavica, konfuzija.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68" y="3662164"/>
            <a:ext cx="704662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PROBLEMI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79512" y="1700808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Dugotrajna izloženost povećanim koncentracijama benzena uzrokuje opasne učinke po zdravlje:</a:t>
            </a:r>
          </a:p>
          <a:p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hematotoksičnost,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genotoksičnost 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karcinogenost </a:t>
            </a:r>
          </a:p>
          <a:p>
            <a:pPr>
              <a:buFont typeface="Arial" pitchFamily="34" charset="0"/>
              <a:buChar char="•"/>
            </a:pPr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Hematotoksičnost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se očituje smanjenom proizvodnjom </a:t>
            </a:r>
            <a:r>
              <a:rPr lang="hr-HR" sz="2400" b="1" dirty="0" smtClean="0">
                <a:solidFill>
                  <a:srgbClr val="FF0000"/>
                </a:solidFill>
              </a:rPr>
              <a:t>leukocita</a:t>
            </a:r>
            <a:r>
              <a:rPr lang="hr-HR" sz="2400" b="1" dirty="0" smtClean="0">
                <a:solidFill>
                  <a:schemeClr val="bg1"/>
                </a:solidFill>
              </a:rPr>
              <a:t>, </a:t>
            </a:r>
            <a:r>
              <a:rPr lang="hr-HR" sz="2400" b="1" dirty="0" smtClean="0">
                <a:solidFill>
                  <a:srgbClr val="FF0000"/>
                </a:solidFill>
              </a:rPr>
              <a:t>eritrocita</a:t>
            </a:r>
            <a:r>
              <a:rPr lang="hr-HR" sz="2400" b="1" dirty="0" smtClean="0">
                <a:solidFill>
                  <a:schemeClr val="bg1"/>
                </a:solidFill>
              </a:rPr>
              <a:t> i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trombocita u koštanoj srži. Kod pacijenata koji su bili profesionalno izloženi koncentracijama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benzena od </a:t>
            </a:r>
            <a:r>
              <a:rPr lang="vi-VN" sz="2400" b="1" dirty="0" smtClean="0">
                <a:solidFill>
                  <a:srgbClr val="FF0000"/>
                </a:solidFill>
              </a:rPr>
              <a:t>120 mg/m</a:t>
            </a:r>
            <a:r>
              <a:rPr lang="vi-VN" sz="2400" b="1" baseline="30000" dirty="0" smtClean="0">
                <a:solidFill>
                  <a:srgbClr val="FF0000"/>
                </a:solidFill>
              </a:rPr>
              <a:t>3</a:t>
            </a:r>
            <a:r>
              <a:rPr lang="vi-VN" sz="2400" b="1" dirty="0" smtClean="0">
                <a:solidFill>
                  <a:srgbClr val="FF0000"/>
                </a:solidFill>
              </a:rPr>
              <a:t>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pronađen je smanjen broj eritrocita i leukocita u krvi.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" name="Picture 19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47700" y="1512565"/>
            <a:ext cx="7943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Urbana troposfera obiluje tim spojevima, a uz povoljne uvjete dolazi do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stvaranja fotokemijskog smoga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Prvi uvjet je stvaranje hidroksilnog radikala (OH) koji nastaje reakcijom slobodnog radikala O* i molekule vode (O* je ekscitirani oblik atomskog kisika):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2861" y="4131593"/>
            <a:ext cx="468052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</a:t>
            </a:r>
            <a:r>
              <a:rPr lang="hr-HR" sz="2000" b="1" baseline="-25000" dirty="0" smtClean="0">
                <a:solidFill>
                  <a:schemeClr val="bg1"/>
                </a:solidFill>
              </a:rPr>
              <a:t>3</a:t>
            </a:r>
            <a:r>
              <a:rPr lang="hr-HR" sz="2000" b="1" dirty="0" smtClean="0">
                <a:solidFill>
                  <a:schemeClr val="bg1"/>
                </a:solidFill>
              </a:rPr>
              <a:t> + Sunčevo svjetlo </a:t>
            </a:r>
            <a:r>
              <a:rPr lang="hr-HR" sz="2000" b="1" dirty="0" smtClean="0">
                <a:solidFill>
                  <a:schemeClr val="bg1"/>
                </a:solidFill>
                <a:sym typeface="Wingdings 3"/>
              </a:rPr>
              <a:t> </a:t>
            </a:r>
            <a:r>
              <a:rPr lang="hr-HR" sz="2000" b="1" dirty="0" smtClean="0">
                <a:solidFill>
                  <a:schemeClr val="bg1"/>
                </a:solidFill>
              </a:rPr>
              <a:t>O</a:t>
            </a:r>
            <a:r>
              <a:rPr lang="hr-HR" sz="2000" b="1" baseline="-25000" dirty="0" smtClean="0">
                <a:solidFill>
                  <a:schemeClr val="bg1"/>
                </a:solidFill>
              </a:rPr>
              <a:t>2 </a:t>
            </a:r>
            <a:r>
              <a:rPr lang="hr-HR" sz="2000" b="1" dirty="0" smtClean="0">
                <a:solidFill>
                  <a:schemeClr val="bg1"/>
                </a:solidFill>
              </a:rPr>
              <a:t>+ O*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62386" y="4922540"/>
            <a:ext cx="468052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O* + H</a:t>
            </a:r>
            <a:r>
              <a:rPr lang="hr-HR" sz="20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000" b="1" dirty="0" smtClean="0">
                <a:solidFill>
                  <a:schemeClr val="bg1"/>
                </a:solidFill>
              </a:rPr>
              <a:t>O  </a:t>
            </a:r>
            <a:r>
              <a:rPr lang="hr-HR" sz="2000" b="1" dirty="0" smtClean="0">
                <a:solidFill>
                  <a:schemeClr val="bg1"/>
                </a:solidFill>
                <a:sym typeface="Wingdings 3"/>
              </a:rPr>
              <a:t> 2</a:t>
            </a:r>
            <a:r>
              <a:rPr lang="hr-HR" sz="2000" b="1" dirty="0" smtClean="0">
                <a:solidFill>
                  <a:schemeClr val="bg1"/>
                </a:solidFill>
              </a:rPr>
              <a:t>OH</a:t>
            </a:r>
            <a:endParaRPr lang="hr-HR" sz="20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PROBLEMI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38969" y="4346054"/>
            <a:ext cx="7776864" cy="864096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434777" y="2133625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Genotoksičnost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benzena očituje se indukcijom mutacija gena, strukturalnim i brojčanim kromosomskim aberacijama 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Karcinogenost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se očituje u pojavi leukemija i limfoma, ali i drugih malignih bolesti 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Budući da je benzen karcinogen, ne </a:t>
            </a:r>
            <a:r>
              <a:rPr lang="it-IT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postoji sigurna razina izloženosti koja se može preporučiti.</a:t>
            </a:r>
            <a:endParaRPr lang="hr-H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PROBLEMI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23528" y="2008659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Zbog kancerogenog svojstva benzena, Svjetska zdravstvena organizacija ne daje preporučene vrijednosti za benzen, već su izračunati rizici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obolijevanja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od leukemije </a:t>
            </a:r>
            <a:r>
              <a:rPr lang="hr-HR" sz="2400" b="1">
                <a:solidFill>
                  <a:schemeClr val="accent1">
                    <a:lumMod val="75000"/>
                  </a:schemeClr>
                </a:solidFill>
              </a:rPr>
              <a:t>pri </a:t>
            </a:r>
            <a:r>
              <a:rPr lang="hr-HR" sz="2400" b="1" smtClean="0">
                <a:solidFill>
                  <a:schemeClr val="accent1">
                    <a:lumMod val="75000"/>
                  </a:schemeClr>
                </a:solidFill>
              </a:rPr>
              <a:t>cijelo životnog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izlaganja benzenu. </a:t>
            </a:r>
            <a:endParaRPr lang="hr-HR" sz="24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4" y="3668713"/>
            <a:ext cx="5484287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357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88840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   Referentna metoda za mjerenje benzena uključuje </a:t>
            </a:r>
          </a:p>
          <a:p>
            <a:endParaRPr lang="hr-H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608" y="2636912"/>
            <a:ext cx="6912768" cy="1440160"/>
          </a:xfrm>
          <a:prstGeom prst="rect">
            <a:avLst/>
          </a:prstGeom>
          <a:solidFill>
            <a:srgbClr val="996600"/>
          </a:solidFill>
          <a:effectLst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1187624" y="44371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Propisana regulativama Republike Hrvatske i Europske Unije. U Europskoj Uniji usvojena je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2005. godine, a u Hrvatskoj 2006.</a:t>
            </a:r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270892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uzorkovanje prosisavanjem uz termičku desorpciju i analizu plinskom kromatografijom</a:t>
            </a:r>
          </a:p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(norma HRN EN 14662-1)</a:t>
            </a:r>
            <a:endParaRPr lang="hr-H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34194" y="1424955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Metoda se zasniva na klasičnoj plinskoj kromatografiji i detekciji uz pomoć plamenog (FID)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ili fotoionizacijskog (PID) detektora. Također je dopušteno koristiti i bilo koji drugi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prikladni detektor.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386" y="3072348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Mjereni se volumen zraka uz pomoć pumpe uzorkuje na predkolonu s adsorbentom koji na sebe veže benzen iz uzorka, a zrak bez benzena izlazi iz instrumenta.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Nakon toga se zagrijavanjem pare benzena oslobađaju s adsorbenta te se uz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pomoć inertnog plina (najčešće dušik velike čistoće) prenose na kromatografsku kolonu gdje dolazi do razdvajanja benzena od drugih lako hlapivih ugljikovodika (ksilen, toluen).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23528" y="177281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Benzen će nošen inertnim plinom nakon prolaska kroz kolonu u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točno određeno vrijeme nazvano retencijsko vrijeme (za isti kemijski spoj, isti sustav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i iste uvjete, retencijsko vrijeme je uvijek isto) ući u detektor koji će registrirati prolazak benzena signalom proporcionalnim masi benzena.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Usporedbom tog signala sa signalom nultog zraka (zrak bez benzena) i signalom dobivenog prolaskom zraka s poznatom koncentracijom benzena dobivenom tijekom postupka kalibracije instrumenta može se izračunati koncentracija benzena u uzetom uzorku.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C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6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2" descr="Benzene molec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8428" y="124103"/>
            <a:ext cx="843647" cy="75219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23528" y="242088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Nakon toga koncentracija se preračuna u </a:t>
            </a:r>
            <a:r>
              <a:rPr lang="el-GR" sz="2400" b="1" dirty="0" smtClean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g/m</a:t>
            </a:r>
            <a:r>
              <a:rPr lang="hr-HR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koristeći standardne konverzijske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faktore za temperaturu od 20°C i atmosferski tlak od 1013 hPa.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2.1 DIOKSINI – KEMIJSKE KARAKTERISTIKE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845" y="2771428"/>
            <a:ext cx="8784976" cy="2308324"/>
          </a:xfrm>
          <a:prstGeom prst="rect">
            <a:avLst/>
          </a:prstGeom>
          <a:solidFill>
            <a:srgbClr val="D6E16D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r>
              <a:rPr lang="hr-HR" sz="2400" b="1" dirty="0" smtClean="0"/>
              <a:t>Dioksini su skupina vrlo toksičnih organskih kemijskih spojeva. Kada jednom </a:t>
            </a:r>
            <a:r>
              <a:rPr lang="pl-PL" sz="2400" b="1" dirty="0" smtClean="0"/>
              <a:t>uđu u okoliš (zrak, tlo, voda), zbog svoje stabilnosti dugo ostaju u njemu te se </a:t>
            </a:r>
            <a:r>
              <a:rPr lang="vi-VN" sz="2400" b="1" dirty="0" smtClean="0"/>
              <a:t>ugrađuju u hranidbene lance sa sposobnošću biomagnifikacije (povećavanje koncentracije</a:t>
            </a:r>
            <a:r>
              <a:rPr lang="hr-HR" sz="2400" b="1" dirty="0" smtClean="0"/>
              <a:t> </a:t>
            </a:r>
            <a:r>
              <a:rPr lang="pl-PL" sz="2400" b="1" dirty="0" smtClean="0"/>
              <a:t>u smjeru gornjih razina hranidbenog lanca). U organizmu se odlažu u </a:t>
            </a:r>
            <a:r>
              <a:rPr lang="hr-HR" sz="2400" b="1" dirty="0" smtClean="0"/>
              <a:t>masnom tkivu gdje im je vrijeme poluraspada 7 do 11 godina.</a:t>
            </a:r>
            <a:endParaRPr lang="hr-HR" sz="2400" b="1" dirty="0"/>
          </a:p>
        </p:txBody>
      </p:sp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103" y="1385516"/>
            <a:ext cx="2465447" cy="1395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2.1 DIOKSINI – KEMIJSKE KARAKTERISTIKE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5334" y="523875"/>
            <a:ext cx="1278666" cy="7239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0823" y="1589906"/>
            <a:ext cx="8546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Termin dioksini generalni je termin koji se odnosi na kemijske spojeve koji imaju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sličnu kemijsku strukturu i biološke karakteristike. Postoji nekoliko stotina takvih spojeva koji se mogu uvrstiti u 3 vrlo bliske podskupine: klorirani dibenzo-p-dioksini (CDDs), klorirani dibenzofurani (CDFs) i poliklorirani bifenili (PCBs).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0674" y="3505200"/>
            <a:ext cx="5491235" cy="230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42925" y="5751190"/>
            <a:ext cx="7645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Napomena: X u formulama može biti atom klora (Cl) ili vodika (H) ovisno o vrsti kemijskog spoja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2.1 DIOKSINI – KEMIJSKE KARAKTERISTIKE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5334" y="523875"/>
            <a:ext cx="1278666" cy="7239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28886" y="1423070"/>
            <a:ext cx="8405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Sastoje se od dva benzenska prstena koja su kod CDD spojena dvama atomima kisika, kod CDF jednim atomom kisika, a kod PCB direktno bez atoma kisika. Na benzenske prstenove vezani su atomi klora (Cl).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Najtoksičniji dioksin je </a:t>
            </a:r>
            <a:r>
              <a:rPr lang="hr-HR" sz="2400" b="1" dirty="0" smtClean="0">
                <a:solidFill>
                  <a:srgbClr val="FF0000"/>
                </a:solidFill>
              </a:rPr>
              <a:t>2,3,7,8-tetraklorodibenzo-p-dioksin</a:t>
            </a:r>
            <a:endParaRPr lang="hr-HR" sz="2400" b="1" dirty="0">
              <a:solidFill>
                <a:srgbClr val="FF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41254" y="4539605"/>
            <a:ext cx="3951041" cy="185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5425430" y="3727326"/>
            <a:ext cx="72008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DIOKSINI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5334" y="0"/>
            <a:ext cx="1278666" cy="7239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5536" y="1474887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Jedan od načina nastanka dioksina jesu procesi nepotpunog sagorijevanja (npr. spaljivanje plastičnih masa - polivinil klorida – PVC-a) u kojima dolazi do stvaranja aromatskih ugljikovodika koji se spajaju u policikličke aromatske ugljikovodike, zatim se halogeniraju te kao halogenirani aromatski ugljikovodici postaju prekursori za nastanak dioksina.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49166" y="3691631"/>
            <a:ext cx="4108959" cy="316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4" name="Picture 13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28861" y="173317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Hidroksilni radikal najvažniji je oksidirajući agens u troposferi i on može reagirati sa svim organskim spojevima u zraku. Produkti tih reakcija su molekule vode (H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O) i organski radikal: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10941" y="3251820"/>
            <a:ext cx="504056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RH + OH </a:t>
            </a:r>
            <a:r>
              <a:rPr lang="hr-HR" sz="2000" b="1" dirty="0" smtClean="0">
                <a:solidFill>
                  <a:schemeClr val="bg1"/>
                </a:solidFill>
                <a:sym typeface="Wingdings 3"/>
              </a:rPr>
              <a:t> H</a:t>
            </a:r>
            <a:r>
              <a:rPr lang="hr-HR" sz="2000" b="1" baseline="-25000" dirty="0" smtClean="0">
                <a:solidFill>
                  <a:schemeClr val="bg1"/>
                </a:solidFill>
                <a:sym typeface="Wingdings 3"/>
              </a:rPr>
              <a:t>2</a:t>
            </a:r>
            <a:r>
              <a:rPr lang="hr-HR" sz="2000" b="1" dirty="0" smtClean="0">
                <a:solidFill>
                  <a:schemeClr val="bg1"/>
                </a:solidFill>
              </a:rPr>
              <a:t>O</a:t>
            </a:r>
            <a:r>
              <a:rPr lang="hr-HR" sz="2000" b="1" baseline="-25000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bg1"/>
                </a:solidFill>
              </a:rPr>
              <a:t>+ R*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6314" y="4309467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gdje je R (CH</a:t>
            </a:r>
            <a:r>
              <a:rPr lang="pl-PL" b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 ili CHO ili CH</a:t>
            </a:r>
            <a:r>
              <a:rPr lang="pl-PL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lang="pl-PL" b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), a R* je organski radikal</a:t>
            </a:r>
            <a:endParaRPr lang="hr-H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63316" y="4756373"/>
            <a:ext cx="504056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R* + O</a:t>
            </a:r>
            <a:r>
              <a:rPr lang="hr-HR" sz="20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000" b="1" dirty="0" smtClean="0">
                <a:solidFill>
                  <a:schemeClr val="bg1"/>
                </a:solidFill>
              </a:rPr>
              <a:t> + M </a:t>
            </a:r>
            <a:r>
              <a:rPr lang="hr-HR" sz="2000" b="1" dirty="0" smtClean="0">
                <a:solidFill>
                  <a:schemeClr val="bg1"/>
                </a:solidFill>
                <a:sym typeface="Wingdings 3"/>
              </a:rPr>
              <a:t> RO</a:t>
            </a:r>
            <a:r>
              <a:rPr lang="hr-HR" sz="2000" b="1" baseline="-25000" dirty="0" smtClean="0">
                <a:solidFill>
                  <a:schemeClr val="bg1"/>
                </a:solidFill>
                <a:sym typeface="Wingdings 3"/>
              </a:rPr>
              <a:t>2</a:t>
            </a:r>
            <a:r>
              <a:rPr lang="hr-HR" sz="2000" b="1" dirty="0" smtClean="0">
                <a:solidFill>
                  <a:schemeClr val="bg1"/>
                </a:solidFill>
              </a:rPr>
              <a:t>* + M </a:t>
            </a:r>
            <a:r>
              <a:rPr lang="hr-HR" sz="1600" b="1" dirty="0" smtClean="0">
                <a:solidFill>
                  <a:schemeClr val="bg1"/>
                </a:solidFill>
              </a:rPr>
              <a:t>(vrlo brza reakcija)</a:t>
            </a:r>
            <a:endParaRPr lang="hr-H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DIOKSINI – PROSTORNA I VREMENSKA DISTRIBUCIJA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5334" y="0"/>
            <a:ext cx="1278666" cy="72390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28861" y="2128292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Dioksini i furani uglavnom su neželjeni produkti nastali u industrijskim procesima, toplanama, talionicama, tvornicama papira, herbicida i pesticida, paljenjem otpada i dr., dok se poliklorirani bifenili proizvode i koriste kao dielektrični izolatori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u transformatorima i drugim električnim uređajima. Jedan dio dioksina onečišćuje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okoliš neprikladnim dugotrajnim skladištenjem industrijskog ulja i nafte koji sadrže poliklorirane bifenile (PCB).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425" y="1619250"/>
            <a:ext cx="410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Antropogeni izvori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DIOKSINI – PROSTORNA I VREMENSKA DISTRIBUCIJA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5334" y="0"/>
            <a:ext cx="1278666" cy="7239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98004" y="1791072"/>
            <a:ext cx="8569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Prirodni izvori dioksina uglavnom su ograničeni na  vulkanske erupcije i šumske požare. Iako se dioksini stvaraju lokalno, raspodjela u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okolišu je globalna jer su pronađeni u svim medijima širom svijeta. Visoke razine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dioksina pronađene su u tlu, sedimentu i hrani, a posebice u mesu, ribi i školjkama.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850" y="1352550"/>
            <a:ext cx="410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Prirodni  izvori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14525" y="3786412"/>
            <a:ext cx="5326254" cy="262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DIOKSINI – PROSTORNA I VREMENSKA DISTRIBUCIJA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5334" y="0"/>
            <a:ext cx="1278666" cy="7239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5536" y="148478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Koncentracije dioksina u zraku variraju s godišnjim dobima.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Ljetne su mnogo niže od zimskih i iznose 0,1 do 0,5 pg-</a:t>
            </a:r>
            <a:r>
              <a:rPr lang="hr-HR" sz="2400" b="1" dirty="0" smtClean="0">
                <a:solidFill>
                  <a:srgbClr val="FF0000"/>
                </a:solidFill>
              </a:rPr>
              <a:t>TEQ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(ekvivalent toksičnosti)/m</a:t>
            </a:r>
            <a:r>
              <a:rPr lang="hr-HR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Zimske ambijentalne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koncentracije kreću se u rasponu od 6 do 8 pg-TEQ/m</a:t>
            </a:r>
            <a:r>
              <a:rPr lang="pl-PL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825" y="4725144"/>
            <a:ext cx="8243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TEQ je ekvivalent toksičnosti koji je uveden jer se primljena doza dioksina u organizmu ne sastoji samo od jednog spoja, već uglavnom od više njih od kojih svaki ima svoj TEF (faktor ekvivalencije </a:t>
            </a:r>
            <a:r>
              <a:rPr lang="vi-VN" sz="2000" b="1" dirty="0" smtClean="0">
                <a:solidFill>
                  <a:srgbClr val="FF0000"/>
                </a:solidFill>
              </a:rPr>
              <a:t>toksičnosti) koji je određen prema najtoksičnijem dioksinu 2,3,7,8-TCDD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pl-PL" sz="2000" b="1" dirty="0" smtClean="0">
                <a:solidFill>
                  <a:srgbClr val="FF0000"/>
                </a:solidFill>
              </a:rPr>
              <a:t>i koji ima TEF = 1.</a:t>
            </a:r>
            <a:endParaRPr lang="hr-HR" sz="20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934325" y="2457450"/>
            <a:ext cx="9906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34450" y="2457450"/>
            <a:ext cx="0" cy="1647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0" idx="2"/>
          </p:cNvCxnSpPr>
          <p:nvPr/>
        </p:nvCxnSpPr>
        <p:spPr>
          <a:xfrm flipH="1">
            <a:off x="4535996" y="4124325"/>
            <a:ext cx="4407979" cy="381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 flipH="1">
            <a:off x="4524375" y="4162440"/>
            <a:ext cx="11621" cy="5429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DIOKSINI – PROSTORNA I VREMENSKA DISTRIBUCIJA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5334" y="0"/>
            <a:ext cx="1278666" cy="723901"/>
          </a:xfrm>
          <a:prstGeom prst="rect">
            <a:avLst/>
          </a:prstGeom>
          <a:noFill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381" y="1975123"/>
            <a:ext cx="7100370" cy="192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917" y="3874764"/>
            <a:ext cx="7135692" cy="252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19099" y="1459260"/>
            <a:ext cx="860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TEF vrijednosti za svaki pojedini spoj koji pripada dioksinima. Izvor: WHO.</a:t>
            </a:r>
            <a:endParaRPr lang="hr-H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DIOKSINI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6756" y="0"/>
            <a:ext cx="1127243" cy="6381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1386483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95% dioksina u organizam se unese kontaminiranom hranom, a sasvim mali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postotak zrakom. Kada dioksin uđe u organizam, veže se na </a:t>
            </a:r>
            <a:r>
              <a:rPr lang="vi-VN" sz="2400" b="1" dirty="0" smtClean="0">
                <a:solidFill>
                  <a:schemeClr val="accent6">
                    <a:lumMod val="75000"/>
                  </a:schemeClr>
                </a:solidFill>
              </a:rPr>
              <a:t>stanični Ah dioksinski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receptor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trenutku vezanja dolazi do aktivacije tog receptora i pokretanja dvaju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osnovnih događaja: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 prvi je pojačavanje transkripcije cijelog niza gena koji kodiraju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r>
              <a:rPr lang="hr-HR" sz="2000" b="1" dirty="0" smtClean="0">
                <a:solidFill>
                  <a:schemeClr val="bg1"/>
                </a:solidFill>
              </a:rPr>
              <a:t> 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sintezu </a:t>
            </a: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enzima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kao što su </a:t>
            </a: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citokrom P4501A1, 1A2, 1B1, glutation   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 S-transferaza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sz="2000" b="1" dirty="0" smtClean="0">
                <a:solidFill>
                  <a:schemeClr val="accent6">
                    <a:lumMod val="75000"/>
                  </a:schemeClr>
                </a:solidFill>
              </a:rPr>
              <a:t>UDP-glukurono</a:t>
            </a: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vi-VN" sz="2000" b="1" dirty="0" smtClean="0">
                <a:solidFill>
                  <a:schemeClr val="accent6">
                    <a:lumMod val="75000"/>
                  </a:schemeClr>
                </a:solidFill>
              </a:rPr>
              <a:t>siltransferaza</a:t>
            </a:r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hr-HR" sz="20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drugi je </a:t>
            </a:r>
            <a:r>
              <a:rPr lang="vi-VN" sz="2000" b="1" dirty="0" smtClean="0">
                <a:solidFill>
                  <a:schemeClr val="accent6">
                    <a:lumMod val="75000"/>
                  </a:schemeClr>
                </a:solidFill>
              </a:rPr>
              <a:t>aktivacija enzima tirozin kinaze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. Ti događaji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rezultiraju  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endokrinim promjenama i promjenama u rastu i diferencijaciji  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stanica</a:t>
            </a:r>
          </a:p>
          <a:p>
            <a:endParaRPr lang="hr-HR" sz="20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rgbClr val="FF0000"/>
                </a:solidFill>
              </a:rPr>
              <a:t>Upravo to osnova je toksičnosti dioksina.</a:t>
            </a:r>
            <a:endParaRPr lang="hr-H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DIOKSINI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6756" y="0"/>
            <a:ext cx="1127243" cy="6381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95536" y="1652811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Toksikokinetičke determinante dioksina ovise o njegova tri osnovna svojstva:</a:t>
            </a:r>
          </a:p>
          <a:p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 lipofilnost </a:t>
            </a:r>
          </a:p>
          <a:p>
            <a:pPr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 metabolizam </a:t>
            </a:r>
          </a:p>
          <a:p>
            <a:pPr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 sposobnost vezanja za protein CYP1A2 u jetrima </a:t>
            </a:r>
          </a:p>
          <a:p>
            <a:endParaRPr lang="pl-PL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Budući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da se dioksin sporo metabolizira, dolazi do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bioakumulacije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, a indukcijom proteina CYP1A2 dolazi do povećanja koncentracije dioksina u jetrima, a smanjenja koncentracije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dioksina u drugim organima i tkivima.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DIOKSINI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6756" y="0"/>
            <a:ext cx="1127243" cy="63817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95536" y="4490070"/>
            <a:ext cx="8496944" cy="100811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405061" y="1640235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Prosječna dnevna doza dioksina koja uđe u organizam je </a:t>
            </a:r>
            <a:r>
              <a:rPr lang="pl-PL" sz="2400" b="1" dirty="0" smtClean="0">
                <a:solidFill>
                  <a:srgbClr val="FF0000"/>
                </a:solidFill>
              </a:rPr>
              <a:t>1,5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rgbClr val="FF0000"/>
                </a:solidFill>
              </a:rPr>
              <a:t>2 pg po kg </a:t>
            </a:r>
            <a:r>
              <a:rPr lang="hr-HR" sz="2400" b="1" dirty="0" smtClean="0">
                <a:solidFill>
                  <a:srgbClr val="FF0000"/>
                </a:solidFill>
              </a:rPr>
              <a:t>tjelesne težine/dan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Potrebno je naglasiti da ta količina dioksina u organizam ulazi hranom, a ne zrakom.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Budući da su razine dioksina u zraku niske,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inhalacijom uđe u organizam</a:t>
            </a:r>
            <a:r>
              <a:rPr lang="vi-VN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rgbClr val="FF0000"/>
                </a:solidFill>
              </a:rPr>
              <a:t>0,03 pg/kg tjelesne težine/dan. </a:t>
            </a:r>
            <a:endParaRPr lang="hr-HR" sz="2400" b="1" dirty="0" smtClean="0">
              <a:solidFill>
                <a:srgbClr val="FF0000"/>
              </a:solidFill>
            </a:endParaRP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vi-V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Prema WHO granica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tolerancije dnevnog unosa iznosi 10 pg/kg tjelesne težine.</a:t>
            </a:r>
            <a:endParaRPr lang="hr-H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DIOKSINI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2050" name="Picture 2" descr="Slikovni rezultat za dioxi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6756" y="0"/>
            <a:ext cx="1127243" cy="6381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1887" y="1267620"/>
            <a:ext cx="90121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Izloženost dioksinima u dovoljno visokim dozama može uzrokovati brojne štetne zdravstvene učinke. Zdravstveni učinci povezani s unošenjem dioksina u organizam ovise o više faktora uključujući: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razinu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mjesto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duljinu 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učestalost izloženosti </a:t>
            </a:r>
          </a:p>
          <a:p>
            <a:pPr>
              <a:buFont typeface="Arial" pitchFamily="34" charset="0"/>
              <a:buChar char="•"/>
            </a:pP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Najčešći zdravstveni učinak kod osoba koje su bile izložene visokim dozama dioksina (akcidenti)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klorne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su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akne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koje se pojavljuju uglavnom na licu i gornjem dijelu tijela. Dugotrajno izlaganje povišenim koncentracijama dioksina povećava </a:t>
            </a:r>
            <a:r>
              <a:rPr lang="sv-SE" sz="2400" b="1" dirty="0" smtClean="0">
                <a:solidFill>
                  <a:schemeClr val="accent1">
                    <a:lumMod val="75000"/>
                  </a:schemeClr>
                </a:solidFill>
              </a:rPr>
              <a:t>rizik od svih vrsta malignih oboljenja.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3548" y="2457450"/>
            <a:ext cx="3152052" cy="209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2.1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- KEMIJSKE KARAKTERISTIKE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6011" y="3095625"/>
            <a:ext cx="8568952" cy="1200329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bg1"/>
                </a:solidFill>
              </a:rPr>
              <a:t>Sumporovodik ili vodikov sulfid kemijske formule H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S bezbojan je, toksičan i zapaljiv plin karakteristična mirisa koji podsjeća na miris pokvarenih jaja. Topljiv je u vodi i alkoholu.</a:t>
            </a:r>
            <a:endParaRPr lang="hr-HR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7698" y="1865039"/>
            <a:ext cx="1681106" cy="1344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2.1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- KEMIJSKE KARAKTERISTIKE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5641" y="512490"/>
            <a:ext cx="835762" cy="66861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66725" y="2551931"/>
            <a:ext cx="863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Sastoji se od dviju molekula vodika kovalentnom vezom vezanih za jednu molekulu sumpora.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4361" y="3644627"/>
            <a:ext cx="2664296" cy="186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3" name="Picture 12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51520" y="1484784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RO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* omogućuje oksidaciju NO u NO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bez razgradnje molekule ozona (O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), kao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što prikazuje reakcija: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59124" y="2833886"/>
            <a:ext cx="504056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RO</a:t>
            </a:r>
            <a:r>
              <a:rPr lang="hr-HR" sz="20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000" b="1" dirty="0" smtClean="0">
                <a:solidFill>
                  <a:schemeClr val="bg1"/>
                </a:solidFill>
              </a:rPr>
              <a:t>* + NO </a:t>
            </a:r>
            <a:r>
              <a:rPr lang="hr-HR" sz="2000" b="1" dirty="0" smtClean="0">
                <a:solidFill>
                  <a:schemeClr val="bg1"/>
                </a:solidFill>
                <a:sym typeface="Wingdings 3"/>
              </a:rPr>
              <a:t> NO</a:t>
            </a:r>
            <a:r>
              <a:rPr lang="hr-HR" sz="2000" b="1" baseline="-25000" dirty="0" smtClean="0">
                <a:solidFill>
                  <a:schemeClr val="bg1"/>
                </a:solidFill>
                <a:sym typeface="Wingdings 3"/>
              </a:rPr>
              <a:t>2</a:t>
            </a:r>
            <a:r>
              <a:rPr lang="hr-HR" sz="2000" b="1" dirty="0" smtClean="0">
                <a:solidFill>
                  <a:schemeClr val="bg1"/>
                </a:solidFill>
                <a:sym typeface="Wingdings 3"/>
              </a:rPr>
              <a:t> + RO</a:t>
            </a:r>
            <a:r>
              <a:rPr lang="hr-HR" sz="2000" b="1" dirty="0" smtClean="0">
                <a:solidFill>
                  <a:schemeClr val="bg1"/>
                </a:solidFill>
              </a:rPr>
              <a:t>*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425" y="3717032"/>
            <a:ext cx="8612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fotokemijskim reakcijama u troposferi oksidacijom 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stvaraju se produkti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kao što su HNO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, HO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, HNO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, peroksiacetil nitrati, N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, nitratni radikali i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organski nitrati, a svi zajedno predstavljaju biološke iritanse.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KEMIZAM NASTANKA I RAZGRADNJE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5641" y="512490"/>
            <a:ext cx="835762" cy="66861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34777" y="2518817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Nastaje u anaerobnim uvjetima (bez prisutnosti kisika) pri bakterijskoj razgradnji sulfata u organskoj tvari te u industrijskim procesima gdje sumporni spojevi dolaze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u kontakt s organskom tvari na povišenim temperaturama.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5641" y="512490"/>
            <a:ext cx="835762" cy="66861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5667" y="2079501"/>
            <a:ext cx="88445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Najčešće se nalazi u:</a:t>
            </a:r>
          </a:p>
          <a:p>
            <a:endParaRPr lang="pl-PL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okolici geotermalnih izvora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 močvara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 smjesi plinova kod vulkanskih erupcija.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Sastavni je dio sirove nafte i prirodnog plina te se u nekim deponijama prirodnih plinova nalazi u  koncentracijama i do 42%.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Budući da je teži od zraka, transportira se uz samu Zemljinu površinu.</a:t>
            </a:r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1323975"/>
            <a:ext cx="515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Prirodni izvori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5641" y="512490"/>
            <a:ext cx="835762" cy="66861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41995" y="1431826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Najčešći antropogeni izvori su:</a:t>
            </a:r>
          </a:p>
          <a:p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industrija papira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pročišćavanje otpadnih voda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rafiniranje sirove nafte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proizvodnja koksa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510" y="3940671"/>
            <a:ext cx="8815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Uobičajene koncentracije sumporovodika u zraku iznose </a:t>
            </a:r>
            <a:r>
              <a:rPr lang="hr-HR" sz="2000" b="1" dirty="0" smtClean="0">
                <a:solidFill>
                  <a:srgbClr val="FF0000"/>
                </a:solidFill>
              </a:rPr>
              <a:t>ispod 0,3 </a:t>
            </a:r>
            <a:r>
              <a:rPr lang="el-GR" sz="2000" b="1" dirty="0" smtClean="0">
                <a:solidFill>
                  <a:srgbClr val="FF0000"/>
                </a:solidFill>
              </a:rPr>
              <a:t>μ</a:t>
            </a:r>
            <a:r>
              <a:rPr lang="hr-HR" sz="2000" b="1" dirty="0" smtClean="0">
                <a:solidFill>
                  <a:srgbClr val="FF0000"/>
                </a:solidFill>
              </a:rPr>
              <a:t>g/m</a:t>
            </a:r>
            <a:r>
              <a:rPr lang="hr-HR" sz="20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, osim u područjima gdje se prirodno ispušta u zrak. Tako su na primjer u okolici grada Rotorua na Novom Zelandu (izuzetno aktivnom geotermalnom području) izmjerene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koncentracije više od </a:t>
            </a:r>
            <a:r>
              <a:rPr lang="pl-PL" sz="2000" b="1" dirty="0" smtClean="0">
                <a:solidFill>
                  <a:srgbClr val="FF0000"/>
                </a:solidFill>
              </a:rPr>
              <a:t>80 μg/m</a:t>
            </a:r>
            <a:r>
              <a:rPr lang="pl-PL" sz="20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000" b="1" dirty="0" smtClean="0">
                <a:solidFill>
                  <a:srgbClr val="FF0000"/>
                </a:solidFill>
              </a:rPr>
              <a:t>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u više od 55% dana u zimskim mjesecima. U Hrvatskoj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su povišene koncentracije ovog plina </a:t>
            </a:r>
            <a:r>
              <a:rPr lang="hr-HR" sz="2000" b="1" dirty="0" smtClean="0">
                <a:solidFill>
                  <a:schemeClr val="bg1"/>
                </a:solidFill>
              </a:rPr>
              <a:t>(</a:t>
            </a:r>
            <a:r>
              <a:rPr lang="hr-HR" sz="2000" b="1" dirty="0" smtClean="0">
                <a:solidFill>
                  <a:srgbClr val="FF0000"/>
                </a:solidFill>
              </a:rPr>
              <a:t>više od 50 </a:t>
            </a:r>
            <a:r>
              <a:rPr lang="el-GR" sz="2000" b="1" dirty="0" smtClean="0">
                <a:solidFill>
                  <a:srgbClr val="FF0000"/>
                </a:solidFill>
              </a:rPr>
              <a:t>μ</a:t>
            </a:r>
            <a:r>
              <a:rPr lang="hr-HR" sz="2000" b="1" dirty="0" smtClean="0">
                <a:solidFill>
                  <a:srgbClr val="FF0000"/>
                </a:solidFill>
              </a:rPr>
              <a:t>g/m</a:t>
            </a:r>
            <a:r>
              <a:rPr lang="hr-HR" sz="20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) izmjerene u okolici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rafinerija nafte u Sisku i Rijeci.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2103" y="1360190"/>
            <a:ext cx="8568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Pri fiziološkom pH (pH 7,4) sumporovodik disocira i kao sulfidni anion biva apsorbiran preko pluća, brzo se širi u organizmu, a metabolizira se na tri načina:</a:t>
            </a:r>
          </a:p>
          <a:p>
            <a:endParaRPr lang="hr-H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oksidacijom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metilacijom 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reakcijom s citokromom c i  metalo-proteinima ili disulfidnim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 proteinima </a:t>
            </a:r>
          </a:p>
          <a:p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Glavni metabolički put jest brza oksidacija u jetrima do sulfata (konačni produkt). Sulfatni se metaboliti izlučuju fecesom i urinom kao urinarni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tiosulfati. Budući da se tiosulfati u urinu zadržavaju i do 15 sati nakon akutne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izloženosti, upotrebljavaju se kao  biomarker za akutnu izloženost sumporovodiku.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86594" y="2063899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</a:rPr>
              <a:t>Toksičnost sumporovodika pri koncentracijama kakve nalazimo u vanjskom zraku zanemariva je.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Akutna toksičnost sumporovodika uglavnom se očituje utjecajem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na centralni nervni kao i na dišni sustav. Kada H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S uđe u organizam, stvara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kompleksnu vezu sa željezom iz enzima citikrom oksidaza te u mitohondrijima blokira vezanje kisika što zaustavlja stanično disanje.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23528" y="1412776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Ljudsko osjetilo njuha izuzetno je osjetljivo na ovaj kemijski spoj te se sumporovodik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može nanjušiti već i pri koncentracijama od </a:t>
            </a:r>
            <a:r>
              <a:rPr lang="pl-PL" sz="2400" b="1" dirty="0" smtClean="0">
                <a:solidFill>
                  <a:srgbClr val="FF0000"/>
                </a:solidFill>
              </a:rPr>
              <a:t>10</a:t>
            </a: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pl-PL" sz="2400" b="1" dirty="0" smtClean="0">
                <a:solidFill>
                  <a:srgbClr val="FF0000"/>
                </a:solidFill>
              </a:rPr>
              <a:t>12 μg/m</a:t>
            </a:r>
            <a:r>
              <a:rPr lang="pl-PL" sz="24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. Š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tetnost po zdravlje sumporovodika pri ovim koncentracijama ne postoji.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Svjetska zdravstvena organizacija (WHO) odredila je </a:t>
            </a:r>
            <a:r>
              <a:rPr lang="hr-HR" sz="2400" b="1" dirty="0" smtClean="0">
                <a:solidFill>
                  <a:srgbClr val="FF0000"/>
                </a:solidFill>
              </a:rPr>
              <a:t>15 mg/m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hr-HR" sz="2400" b="1" dirty="0" smtClean="0">
                <a:solidFill>
                  <a:srgbClr val="FF0000"/>
                </a:solidFill>
              </a:rPr>
              <a:t>15 000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kao najnižu koncentraciju koja uzrokuje negativne efekte po zdravlje (LOAEL). Uobičajenim postupkom dijeljenja ove vrijednosti sa sigurnosnim faktorom (u ovom je slučaju on visok i iznosi 100), organizacija WHO izdala je preporučenu vrijednost 24- satne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koncentracije sumporovodika od </a:t>
            </a:r>
            <a:r>
              <a:rPr lang="pl-PL" sz="2400" b="1" dirty="0" smtClean="0">
                <a:solidFill>
                  <a:srgbClr val="FF0000"/>
                </a:solidFill>
              </a:rPr>
              <a:t>150 μg/m</a:t>
            </a:r>
            <a:r>
              <a:rPr lang="pl-PL" sz="24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pl-PL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64532" y="1962175"/>
            <a:ext cx="8752913" cy="12003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</a:rPr>
              <a:t>Dakle, tek nakon što koncentracije </a:t>
            </a:r>
            <a:r>
              <a:rPr lang="hr-HR" sz="2400" b="1" dirty="0" smtClean="0">
                <a:solidFill>
                  <a:schemeClr val="bg1"/>
                </a:solidFill>
              </a:rPr>
              <a:t>navedene onečišćujuće tvari narastu za tisuću puta od koncentracije na kojoj se mogu nanjušiti, mogu se očekivati akutni negativni učinci na zdravlje ljudi.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" y="3717032"/>
            <a:ext cx="8693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Ipak, kako svojim neugodnim mirisom takvi spojevi mogu znatno umanjiti kvalitetu života na području kojim se šire, WHO preporučuje da </a:t>
            </a:r>
            <a:r>
              <a:rPr lang="hr-HR" sz="2400" b="1" dirty="0" smtClean="0">
                <a:solidFill>
                  <a:srgbClr val="FF0000"/>
                </a:solidFill>
              </a:rPr>
              <a:t>polusatne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koncentracije sumporovodika ne bi trebale prelaziti 7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7544" y="1765201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Pri koncentracijama višima od </a:t>
            </a:r>
            <a:r>
              <a:rPr lang="hr-HR" sz="2400" b="1" dirty="0" smtClean="0">
                <a:solidFill>
                  <a:srgbClr val="FF0000"/>
                </a:solidFill>
              </a:rPr>
              <a:t>15 mg/m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dolazi do nadraživanja konjunktive (očne spojnice).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Pri višim koncentracijama </a:t>
            </a:r>
            <a:r>
              <a:rPr lang="hr-HR" sz="2400" b="1" dirty="0" smtClean="0">
                <a:solidFill>
                  <a:schemeClr val="bg1"/>
                </a:solidFill>
              </a:rPr>
              <a:t>(</a:t>
            </a:r>
            <a:r>
              <a:rPr lang="hr-HR" sz="2400" b="1" dirty="0" smtClean="0">
                <a:solidFill>
                  <a:srgbClr val="FF0000"/>
                </a:solidFill>
              </a:rPr>
              <a:t>225 mg/m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dolazi do paralize olfaktornog (njušnog) živca te se miris više ne može osjetiti. 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Kod još viših koncentracija </a:t>
            </a:r>
            <a:r>
              <a:rPr lang="hr-HR" sz="2400" b="1" dirty="0" smtClean="0">
                <a:solidFill>
                  <a:srgbClr val="FF0000"/>
                </a:solidFill>
              </a:rPr>
              <a:t>(&gt; 400 mg/m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najprije dolazi do plućnog edema, a zatim do jake stimulacije CNS-a (centralnog nervnog sustava) sa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simptomima poput ubrzanog disanja, prestanka disanja, konvuzija i smrti.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85428" y="1375817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Ako su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ljudi izloženi ekstremno visokim koncentracijama od </a:t>
            </a:r>
            <a:r>
              <a:rPr lang="hr-HR" sz="2400" b="1" dirty="0" smtClean="0">
                <a:solidFill>
                  <a:srgbClr val="FF0000"/>
                </a:solidFill>
              </a:rPr>
              <a:t>1400 mg/m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 višima, dolazi do naglog razvijanja edema mozga i nekroze moždanog tkiva.</a:t>
            </a:r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604" y="2481463"/>
            <a:ext cx="7756822" cy="370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Slika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05397" y="3152775"/>
            <a:ext cx="6048672" cy="792088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142381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Za sumporovodik ne postoji posebna normirana metoda mjerenja, već se mjeri po istom mjernom principu kao i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ultraljubičastom (UV) fluorescencijom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6005" y="4292327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Da bi se ta metoda mogla primijeniti, potrebno je prije mjerenja iz uzorka zraka ukloniti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sav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6" name="Picture 15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700808"/>
            <a:ext cx="522326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580112" y="2924944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Sumarni interkonverzijski putevi oksidacije dušika sa stvaranjem fotokemijskog smoga.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0937" y="1369343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To se postiže uz pomoć tzv. SO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scrubbera koji se nalazi na ulazu uzorka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zraka u instrument. Radi se o praškastom adsorbensu s velikim afinitetom vezanja sumporovih oksida. Taj adsorbens stavlja se u kućište 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scrubbera koje se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zagrijava</a:t>
            </a:r>
            <a:r>
              <a:rPr lang="hr-HR" sz="2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radi povećanja brzine adsorpcije. Budući da ti adsorbensi imaju točno određeni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kapacitet, moraju se redovito mijenjati, što je uključeno u redovito održavanje uređaja.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Nakon uklanjanja SO</a:t>
            </a:r>
            <a:r>
              <a:rPr lang="vi-VN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, uzorak zraka termički se obrađuje u tzv.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onverteru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gdje dolazi do oksidacije ukupnog H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S-s u SO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. Daljnje mjerenje identično je onome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opisanom u metodi za sumporov dioksid.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Na kraju se dobivene koncentracije SO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preračunavaju i iskazuju kao H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033" y="4185270"/>
            <a:ext cx="6897267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33450" y="3943350"/>
            <a:ext cx="2400300" cy="495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914400" y="4562475"/>
            <a:ext cx="2409825" cy="495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66775" y="1720840"/>
            <a:ext cx="827722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Metoda se temelji na fluorescentnom zračenju molekule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ako je molekula izložena ultraljubičastom (UV) zračenju. Zbog izlaganja UV-zračenju molekula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prelazi iz normalnog u pobuđeno (ekscitirano) stanje te se nakon toga ponovno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vraća u normalno stanje uz emitiranje fluorescentnog zračenja.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bg1"/>
                </a:solidFill>
              </a:rPr>
              <a:t>SO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 + hv        SO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*            </a:t>
            </a:r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[1.]</a:t>
            </a:r>
          </a:p>
          <a:p>
            <a:endParaRPr lang="hr-H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bg1"/>
                </a:solidFill>
              </a:rPr>
              <a:t>SO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*        SO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 + hv            </a:t>
            </a:r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[2.]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gdje je SO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* pobuđeno (ekscitirano) stanje molekule 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43125" y="4152900"/>
            <a:ext cx="314325" cy="95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85925" y="4810125"/>
            <a:ext cx="314325" cy="95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" y="3381375"/>
            <a:ext cx="154305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9600" y="1859340"/>
            <a:ext cx="8267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Intenzitet emitiranog zračenja proporcionalan je koncentraciji molekula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zraku. Odnos koncentracije molekula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i intenziteta zračenja opisuje sljedeća jednadžba: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bg1"/>
                </a:solidFill>
              </a:rPr>
              <a:t>F = k x C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so2 </a:t>
            </a:r>
            <a:r>
              <a:rPr lang="hr-HR" sz="2400" b="1" dirty="0" smtClean="0">
                <a:solidFill>
                  <a:schemeClr val="bg1"/>
                </a:solidFill>
              </a:rPr>
              <a:t>         </a:t>
            </a:r>
            <a:r>
              <a:rPr lang="hr-HR" b="1" dirty="0" smtClean="0">
                <a:solidFill>
                  <a:schemeClr val="accent1">
                    <a:lumMod val="75000"/>
                  </a:schemeClr>
                </a:solidFill>
              </a:rPr>
              <a:t>[3.]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gdje je: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F = intenzitet zračenja; k = koeficijent proporcionalnosti; C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SO2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= koncentracija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0050" y="1400175"/>
            <a:ext cx="8743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Prije ulaska u reakcijsku fluorescentnu komoru zrak se filtrira i prolazi kroz otklanjač (scrubber) ugljikovodika koji bi inače prouzročili interferencije. U reakcijskoj fluorescentnoj komori uzorak zraka biva u standardiziranim uvjetima izložen UV zračenju</a:t>
            </a:r>
          </a:p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u području valnih duljina raspona između </a:t>
            </a:r>
            <a:r>
              <a:rPr lang="vi-VN" sz="2400" b="1" dirty="0" smtClean="0">
                <a:solidFill>
                  <a:srgbClr val="FF0000"/>
                </a:solidFill>
              </a:rPr>
              <a:t>200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vi-VN" sz="2400" b="1" dirty="0" smtClean="0">
                <a:solidFill>
                  <a:srgbClr val="FF0000"/>
                </a:solidFill>
              </a:rPr>
              <a:t>220 nm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što zrokuje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ekscitaciju molekula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u uzorku. Pri povratku iz ekscitiranog u normalno stanje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molekule SO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 fluoresciraju emitirajući zrake valnih duljina između </a:t>
            </a:r>
            <a:r>
              <a:rPr lang="vi-VN" sz="2400" b="1" dirty="0" smtClean="0">
                <a:solidFill>
                  <a:srgbClr val="FF0000"/>
                </a:solidFill>
              </a:rPr>
              <a:t>240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vi-VN" sz="2400" b="1" dirty="0" smtClean="0">
                <a:solidFill>
                  <a:srgbClr val="FF0000"/>
                </a:solidFill>
              </a:rPr>
              <a:t>420 nm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. Ta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emisija prolazi kroz selektivne optičke filtere, a zatim se prevodi uz pomoć  fotopojačivača</a:t>
            </a:r>
          </a:p>
          <a:p>
            <a:r>
              <a:rPr lang="nb-NO" sz="2400" b="1" dirty="0" smtClean="0">
                <a:solidFill>
                  <a:schemeClr val="accent1">
                    <a:lumMod val="75000"/>
                  </a:schemeClr>
                </a:solidFill>
              </a:rPr>
              <a:t>ili fotodiode u električni signal čiji se intenzitet mjeri. Intenzitet električnog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signala proporcionalan je koncentraciji SO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koji je ušao u reakciju [1.].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38275" y="4600575"/>
            <a:ext cx="5543550" cy="685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H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4325" y="1743075"/>
            <a:ext cx="8591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Koncentracije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mjere se direktno u volumen/volumen jedinicama (ppb) budući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da je apsorpcija u UV-spektru proporcionalna koncentraciji SO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u volumen/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volumen jedinicama. Nakon dobivanja koncentracija u ppb jedinicama, rezultat se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preračunava u </a:t>
            </a:r>
            <a:r>
              <a:rPr lang="el-GR" sz="2400" b="1" dirty="0" smtClean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g/m</a:t>
            </a:r>
            <a:r>
              <a:rPr lang="hr-HR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koristeći standardne konverzijske faktore za temperaturu od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20°C i atmosferski tlak od 1013 hPa.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pt-BR" sz="2400" b="1" dirty="0" smtClean="0">
                <a:solidFill>
                  <a:schemeClr val="bg1"/>
                </a:solidFill>
              </a:rPr>
              <a:t>1 ppb (nmol/mol) H</a:t>
            </a:r>
            <a:r>
              <a:rPr lang="pt-BR" sz="2400" b="1" baseline="-25000" dirty="0" smtClean="0">
                <a:solidFill>
                  <a:schemeClr val="bg1"/>
                </a:solidFill>
              </a:rPr>
              <a:t>2</a:t>
            </a:r>
            <a:r>
              <a:rPr lang="pt-BR" sz="2400" b="1" dirty="0" smtClean="0">
                <a:solidFill>
                  <a:schemeClr val="bg1"/>
                </a:solidFill>
              </a:rPr>
              <a:t>S = 1,12 μg/m</a:t>
            </a:r>
            <a:r>
              <a:rPr lang="pt-BR" sz="2400" b="1" baseline="30000" dirty="0" smtClean="0">
                <a:solidFill>
                  <a:schemeClr val="bg1"/>
                </a:solidFill>
              </a:rPr>
              <a:t>3</a:t>
            </a:r>
            <a:r>
              <a:rPr lang="pt-BR" sz="2400" b="1" dirty="0" smtClean="0">
                <a:solidFill>
                  <a:schemeClr val="bg1"/>
                </a:solidFill>
              </a:rPr>
              <a:t> H</a:t>
            </a:r>
            <a:r>
              <a:rPr lang="pt-BR" sz="2400" b="1" baseline="-25000" dirty="0" smtClean="0">
                <a:solidFill>
                  <a:schemeClr val="bg1"/>
                </a:solidFill>
              </a:rPr>
              <a:t>2</a:t>
            </a:r>
            <a:r>
              <a:rPr lang="pt-BR" sz="2400" b="1" dirty="0" smtClean="0">
                <a:solidFill>
                  <a:schemeClr val="bg1"/>
                </a:solidFill>
              </a:rPr>
              <a:t>S</a:t>
            </a:r>
            <a:endParaRPr lang="hr-H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TOTALNI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REDUCIRANI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SUMPORNI SPOJEVI / MERKAPTANI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4325" y="1381125"/>
            <a:ext cx="85915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Totalni reducirani sumpor je smjesa više spojeva koji sadrže reducirane sumporne spojeve. Osim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 u tu grupu spadaju i merkaptani, </a:t>
            </a:r>
            <a:r>
              <a:rPr lang="hr-HR" sz="2400" b="1" dirty="0" err="1" smtClean="0">
                <a:solidFill>
                  <a:schemeClr val="accent1">
                    <a:lumMod val="75000"/>
                  </a:schemeClr>
                </a:solidFill>
              </a:rPr>
              <a:t>dimetil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sulfid i </a:t>
            </a:r>
            <a:r>
              <a:rPr lang="hr-HR" sz="2400" b="1" dirty="0" err="1" smtClean="0">
                <a:solidFill>
                  <a:schemeClr val="accent1">
                    <a:lumMod val="75000"/>
                  </a:schemeClr>
                </a:solidFill>
              </a:rPr>
              <a:t>dimetil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400" b="1" dirty="0" err="1" smtClean="0">
                <a:solidFill>
                  <a:schemeClr val="accent1">
                    <a:lumMod val="75000"/>
                  </a:schemeClr>
                </a:solidFill>
              </a:rPr>
              <a:t>disulfid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 Zajednički se odlikuju vrlo neugodnim mirisom. Kako u našoj regulativi ovu grupu spojeva predstavljaju merkaptani ovom prilikom bit će detaljnije opisani. 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Merkaptani 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ili tioli su skupina organskih spojeva sa -SH grupom i poznati su kao neugodni mirisi sa najnižim pragom olfaktorne osjetljivosti (ispod 5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g/m</a:t>
            </a:r>
            <a:r>
              <a:rPr lang="vi-VN" sz="2400" b="1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). Prirodno se razvijaju raspadom organske tvari ali se mogu pronaći i u životinjama i biljkama. Jedan su od uzroka neugodnog zadaha kod ljudi sa bolesnom jetrom. 	</a:t>
            </a:r>
          </a:p>
          <a:p>
            <a:endParaRPr lang="vi-V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33" y="3373776"/>
            <a:ext cx="1100448" cy="69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https://upload.wikimedia.org/wikipedia/commons/f/f6/Ethanethiol-3D-ball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56769"/>
            <a:ext cx="1371600" cy="88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thyl mercapt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68" y="75000"/>
            <a:ext cx="1052930" cy="66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c/c7/Dimethyl-sulfide-3D-ball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6" y="-69517"/>
            <a:ext cx="1508333" cy="80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1/10/Dimethyl-disulfide-3D-ball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28" y="-76605"/>
            <a:ext cx="1505350" cy="97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097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TOTALNI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REDUCIRANI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SUMPORNI SPOJEVI / MERKAPTANI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4325" y="1381125"/>
            <a:ext cx="8591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Ova 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skupina spojeva znatno je manje zastupljena u toksikološkoj i medicinsko ekološkoj literaturi. Tako se na primjer niti jedan iz grupe ovih spojeva ne obrađuje u WHO Air quality guidelines (najopsežnijoj i najrelevantnijoj publikaciji sa ovog područja) te WHO ne daje preporučene vrijednosti za ove spojeve. Najčešće se obrađuju u toksikološkoj literaturi iz područja zaštite na radu pa su tako maksimalno dozvoljene koncentracije (MDK) za 8 satno radno vrijeme nakon toksikoloških istraživanja postavljene na oko 1000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g/m</a:t>
            </a:r>
            <a:r>
              <a:rPr lang="vi-VN" sz="2400" b="1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 za metil- i etil- merkaptan u većini zemalja. </a:t>
            </a:r>
            <a:endParaRPr lang="hr-HR" sz="24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797445"/>
            <a:ext cx="2686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upload.wikimedia.org/wikipedia/commons/f/f6/Ethanethiol-3D-ball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4502689"/>
            <a:ext cx="3216275" cy="208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upload.wikimedia.org/wikipedia/commons/f/f6/Ethanethiol-3D-ball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-79350"/>
            <a:ext cx="1371600" cy="88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94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28650" indent="-6286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TOTALNI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REDUCIRANI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SUMPORNI SPOJEVI / MERKAPTANI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File:Sulfur-dioxide-3D-vd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166" y="0"/>
            <a:ext cx="835762" cy="668610"/>
          </a:xfrm>
          <a:prstGeom prst="rect">
            <a:avLst/>
          </a:prstGeom>
          <a:noFill/>
        </p:spPr>
      </p:pic>
      <p:pic>
        <p:nvPicPr>
          <p:cNvPr id="11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4325" y="1381125"/>
            <a:ext cx="8591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Američka 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ATSDR (Agency for Toxic Substances and Diesase Registry) daje koncentraciju od 5000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g/m</a:t>
            </a:r>
            <a:r>
              <a:rPr lang="vi-VN" sz="2400" b="1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 pri kojoj se ne pojavljuju efekti po zdravlje (NOAEL). Što se tiče maksimalnih prihvatljivih koncentracija (zbog neugodnih mirisa) dostupni su podaci od iste agencije za neke Savezne države u SAD-u pa tako New York ima granicu na 3,30 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g/m</a:t>
            </a:r>
            <a:r>
              <a:rPr lang="vi-VN" sz="2400" b="1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 za srednju godišnju vrijednost, a Virginija 16,0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g/m</a:t>
            </a:r>
            <a:r>
              <a:rPr lang="vi-VN" sz="2400" b="1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 za srednju 24 satnu vrijednost za metil merkaptan. I ovdje je naša regulativa stroža pa  je GV (granična vrijednost) za 24 sata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μ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g/m</a:t>
            </a:r>
            <a:r>
              <a:rPr lang="vi-VN" sz="2400" b="1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</a:rPr>
              <a:t>1 ppb (nmol/mol) H</a:t>
            </a:r>
            <a:r>
              <a:rPr lang="pt-BR" sz="2400" b="1" baseline="-25000" dirty="0" smtClean="0">
                <a:solidFill>
                  <a:schemeClr val="bg1"/>
                </a:solidFill>
              </a:rPr>
              <a:t>2</a:t>
            </a:r>
            <a:r>
              <a:rPr lang="pt-BR" sz="2400" b="1" dirty="0" smtClean="0">
                <a:solidFill>
                  <a:schemeClr val="bg1"/>
                </a:solidFill>
              </a:rPr>
              <a:t>S = 1,12 μg/m</a:t>
            </a:r>
            <a:r>
              <a:rPr lang="pt-BR" sz="2400" b="1" baseline="30000" dirty="0" smtClean="0">
                <a:solidFill>
                  <a:schemeClr val="bg1"/>
                </a:solidFill>
              </a:rPr>
              <a:t>3</a:t>
            </a:r>
            <a:r>
              <a:rPr lang="pt-BR" sz="2400" b="1" dirty="0" smtClean="0">
                <a:solidFill>
                  <a:schemeClr val="bg1"/>
                </a:solidFill>
              </a:rPr>
              <a:t> H</a:t>
            </a:r>
            <a:r>
              <a:rPr lang="pt-BR" sz="2400" b="1" baseline="-25000" dirty="0" smtClean="0">
                <a:solidFill>
                  <a:schemeClr val="bg1"/>
                </a:solidFill>
              </a:rPr>
              <a:t>2</a:t>
            </a:r>
            <a:r>
              <a:rPr lang="pt-BR" sz="2400" b="1" dirty="0" smtClean="0">
                <a:solidFill>
                  <a:schemeClr val="bg1"/>
                </a:solidFill>
              </a:rPr>
              <a:t>S</a:t>
            </a:r>
            <a:endParaRPr lang="hr-HR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4" descr="https://upload.wikimedia.org/wikipedia/commons/f/f6/Ethanethiol-3D-bal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59" y="5208016"/>
            <a:ext cx="1840935" cy="119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4" y="4797446"/>
            <a:ext cx="1628775" cy="103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https://upload.wikimedia.org/wikipedia/commons/f/f6/Ethanethiol-3D-ball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-79350"/>
            <a:ext cx="1371600" cy="88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535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HVALA NA PAŽNJI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16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5" name="Picture 14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95536" y="1412776"/>
            <a:ext cx="86409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Sažetak stvaranja fotokemijskog smoga</a:t>
            </a:r>
          </a:p>
          <a:p>
            <a:endParaRPr lang="hr-H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Fotokemijski smog mješavina je primarnih i sekundarnih onečišćujućih tvari u troposferi.</a:t>
            </a:r>
          </a:p>
          <a:p>
            <a:pPr marL="457200" indent="-457200"/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2.   Fotokemijski smog stvara se nizom reakcija u kojima dolazi do  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    transformiranja dušika (N) u različite spojeve u atmosferi.</a:t>
            </a:r>
          </a:p>
          <a:p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b="1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t-IT" sz="2000" b="1" dirty="0" smtClean="0">
                <a:solidFill>
                  <a:schemeClr val="accent1">
                    <a:lumMod val="75000"/>
                  </a:schemeClr>
                </a:solidFill>
              </a:rPr>
              <a:t>Automobili ispuštaju NO i male količine NO</a:t>
            </a:r>
            <a:r>
              <a:rPr lang="it-IT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rabicPeriod" startAt="4"/>
            </a:pP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Dušikov oksid (NO) zapravo je startni spoj koji se u atmosferi  </a:t>
            </a:r>
          </a:p>
          <a:p>
            <a:pPr marL="457200" indent="-457200"/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      oksidira u dušikov dioksid (NO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), a on se dalje oksidira u dušikov trioksid (NO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) koji se transformira u dušikov pentoksid (N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). Svaki od tih dušikovih oksida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zatim reagira u fotokemijskim procesima s drugim atmosferskim spojevima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stvarajući brojne biološke iritanse.</a:t>
            </a: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3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3" name="Picture 12" descr="Spacefill model of oz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5785" y="560391"/>
            <a:ext cx="858215" cy="63976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323528" y="2276872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5.  U reakcijama stvaranja fotokemijskog smoga dolazi i do  </a:t>
            </a:r>
          </a:p>
          <a:p>
            <a:r>
              <a:rPr lang="hr-HR" sz="2000" b="1" dirty="0" smtClean="0">
                <a:solidFill>
                  <a:srgbClr val="FF0000"/>
                </a:solidFill>
              </a:rPr>
              <a:t>     nagomilavanja prizemnog </a:t>
            </a:r>
            <a:r>
              <a:rPr lang="pl-PL" sz="2000" b="1" dirty="0" smtClean="0">
                <a:solidFill>
                  <a:srgbClr val="FF0000"/>
                </a:solidFill>
              </a:rPr>
              <a:t>ozona (O</a:t>
            </a:r>
            <a:r>
              <a:rPr lang="pl-PL" sz="2000" b="1" baseline="-25000" dirty="0" smtClean="0">
                <a:solidFill>
                  <a:srgbClr val="FF0000"/>
                </a:solidFill>
              </a:rPr>
              <a:t>3</a:t>
            </a:r>
            <a:r>
              <a:rPr lang="pl-PL" sz="2000" b="1" dirty="0" smtClean="0">
                <a:solidFill>
                  <a:srgbClr val="FF0000"/>
                </a:solidFill>
              </a:rPr>
              <a:t>) u nižim slojevima troposfere.</a:t>
            </a:r>
          </a:p>
          <a:p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6.  Rezultirajuća mješavina fotokemijskog smoga sastoji se od više    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   od 100 kemijskih spojeva.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11099</TotalTime>
  <Words>5734</Words>
  <Application>Microsoft Office PowerPoint</Application>
  <PresentationFormat>On-screen Show (4:3)</PresentationFormat>
  <Paragraphs>448</Paragraphs>
  <Slides>78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PowerPoint Presentation</vt:lpstr>
      <vt:lpstr>TEMA 2: Onečišćujuće tvari</vt:lpstr>
      <vt:lpstr>    2.1  O3 – KEMIJSKE KARAKTERISTIKE</vt:lpstr>
      <vt:lpstr>    2.2  O3 – KEMIZAM NASTANKA I RAZGRADNJE</vt:lpstr>
      <vt:lpstr>    2.2  O3 – KEMIZAM NASTANKA I RAZGRADNJE</vt:lpstr>
      <vt:lpstr>    2.2  O3 – KEMIZAM NASTANKA I RAZGRADNJE </vt:lpstr>
      <vt:lpstr>    2.2  O3 – KEMIZAM NASTANKA I RAZGRADNJE  </vt:lpstr>
      <vt:lpstr>    2.2  O3 – KEMIZAM NASTANKA I RAZGRADNJE </vt:lpstr>
      <vt:lpstr>    2.2  O3 – KEMIZAM NASTANKA I RAZGRADNJE  </vt:lpstr>
      <vt:lpstr> 2.3  O3 – PROSTORNA I VREMENSKA DISTRIBUCIJA</vt:lpstr>
      <vt:lpstr> 2.3  O3 – PROSTORNA I VREMENSKA DISTRIBUCIJA</vt:lpstr>
      <vt:lpstr> 2.3  O3 – PROSTORNA I VREMENSKA DISTRIBUCIJA</vt:lpstr>
      <vt:lpstr> 2.3  O3 – PROSTORNA I VREMENSKA DISTRIBUCIJA</vt:lpstr>
      <vt:lpstr> 2.3  O3 – PROSTORNA I VREMENSKA DISTRIBUCIJA</vt:lpstr>
      <vt:lpstr> 2.4  O3 – TOKSIKOLOŠKI I JAVNOZDRAVSTVENI ASPEKTI </vt:lpstr>
      <vt:lpstr> 2.4  O3 – TOKSIKOLOŠKI I JAVNOZDRAVSTVENI ASPEKTI </vt:lpstr>
      <vt:lpstr> 2.4  O3 – TOKSIKOLOŠKI I JAVNOZDRAVSTVENI ASPEKTI </vt:lpstr>
      <vt:lpstr> 2.4  O3 – TOKSIKOLOŠKI I JAVNOZDRAVSTVENI ASPEKTI </vt:lpstr>
      <vt:lpstr> 2.4  O3 – TOKSIKOLOŠKI I JAVNOZDRAVSTVENI ASPEKTI </vt:lpstr>
      <vt:lpstr> 2.4  O3 – TOKSIKOLOŠKI I JAVNOZDRAVSTVENI ASPEKTI </vt:lpstr>
      <vt:lpstr> 2.4  O3 – TOKSIKOLOŠKI I JAVNOZDRAVSTVENI ASPEKTI </vt:lpstr>
      <vt:lpstr> 2.4  O3 – TOKSIKOLOŠKI I JAVNOZDRAVSTVENI ASPEKTI </vt:lpstr>
      <vt:lpstr> 2.5  O3 – MJERNE METODE</vt:lpstr>
      <vt:lpstr> 2.5  O3 – MJERNE METODE</vt:lpstr>
      <vt:lpstr> 2.5  O3 – MJERNE METODE</vt:lpstr>
      <vt:lpstr> 2.5  O3 – MJERNE METODE</vt:lpstr>
      <vt:lpstr> 2.5  O3 – MJERNE METODE</vt:lpstr>
      <vt:lpstr> 2.1  C6H6 – KEMIJSKE KARAKTERISTIKE </vt:lpstr>
      <vt:lpstr> 2.1  C6H6 – KEMIJSKE KARAKTERISTIKE </vt:lpstr>
      <vt:lpstr> 2.1  C6H6 – KEMIJSKE KARAKTERISTIKE </vt:lpstr>
      <vt:lpstr> 2.3  C6H6 – PROSTORNA I VREMENSKA DISTRIBUCIJA</vt:lpstr>
      <vt:lpstr> 2.3  C6H6 – PROSTORNA I VREMENSKA DISTRIBUCIJA</vt:lpstr>
      <vt:lpstr> 2.3  C6H6 – PROSTORNA I VREMENSKA DISTRIBUCIJA </vt:lpstr>
      <vt:lpstr> 2.3  C6H6 – PROSTORNA I VREMENSKA DISTRIBUCIJA    </vt:lpstr>
      <vt:lpstr> 2.4  C6H6 – TOKSIKOLOŠKI I JAVNOZDRAVSTVENI PROBLEMI</vt:lpstr>
      <vt:lpstr> 2.4  C6H6 – TOKSIKOLOŠKI I JAVNOZDRAVSTVENI PROBLEMI</vt:lpstr>
      <vt:lpstr> 2.4  C6H6 – TOKSIKOLOŠKI I JAVNOZDRAVSTVENI PROBLEMI</vt:lpstr>
      <vt:lpstr> 2.4  C6H6 – TOKSIKOLOŠKI I JAVNOZDRAVSTVENI PROBLEMI</vt:lpstr>
      <vt:lpstr> 2.4  C6H6 – TOKSIKOLOŠKI I JAVNOZDRAVSTVENI PROBLEMI</vt:lpstr>
      <vt:lpstr> 2.4  C6H6 – TOKSIKOLOŠKI I JAVNOZDRAVSTVENI PROBLEMI</vt:lpstr>
      <vt:lpstr> 2.4  C6H6 – TOKSIKOLOŠKI I JAVNOZDRAVSTVENI PROBLEMI</vt:lpstr>
      <vt:lpstr> 2.5  C6H6 – MJERNE METODE</vt:lpstr>
      <vt:lpstr> 2.5  C6H6 – MJERNE METODE</vt:lpstr>
      <vt:lpstr> 2.5  C6H6 – MJERNE METODE</vt:lpstr>
      <vt:lpstr> 2.5  C6H6 – MJERNE METODE</vt:lpstr>
      <vt:lpstr> 2.1 DIOKSINI – KEMIJSKE KARAKTERISTIKE </vt:lpstr>
      <vt:lpstr> 2.1 DIOKSINI – KEMIJSKE KARAKTERISTIKE </vt:lpstr>
      <vt:lpstr> 2.1 DIOKSINI – KEMIJSKE KARAKTERISTIKE </vt:lpstr>
      <vt:lpstr> 2.2 DIOKSINI – KEMIZAM NASTANKA I RAZGRADNJE </vt:lpstr>
      <vt:lpstr> 2.3 DIOKSINI – PROSTORNA I VREMENSKA DISTRIBUCIJA </vt:lpstr>
      <vt:lpstr> 2.3 DIOKSINI – PROSTORNA I VREMENSKA DISTRIBUCIJA </vt:lpstr>
      <vt:lpstr> 2.3 DIOKSINI – PROSTORNA I VREMENSKA DISTRIBUCIJA </vt:lpstr>
      <vt:lpstr> 2.3 DIOKSINI – PROSTORNA I VREMENSKA DISTRIBUCIJA </vt:lpstr>
      <vt:lpstr> 2.4 DIOKSINI – TOKSIKOLOŠKI I JAVNOZDRAVSTVENI ASPEKTI </vt:lpstr>
      <vt:lpstr> 2.4 DIOKSINI – TOKSIKOLOŠKI I JAVNOZDRAVSTVENI ASPEKTI </vt:lpstr>
      <vt:lpstr> 2.4 DIOKSINI – TOKSIKOLOŠKI I JAVNOZDRAVSTVENI ASPEKTI </vt:lpstr>
      <vt:lpstr> 2.4 DIOKSINI – TOKSIKOLOŠKI I JAVNOZDRAVSTVENI ASPEKTI </vt:lpstr>
      <vt:lpstr> 2.1 H2S - KEMIJSKE KARAKTERISTIKE</vt:lpstr>
      <vt:lpstr> 2.1 H2S - KEMIJSKE KARAKTERISTIKE</vt:lpstr>
      <vt:lpstr> 2.2 H2S – KEMIZAM NASTANKA I RAZGRADNJE</vt:lpstr>
      <vt:lpstr> 2.3 H2S – PROSTORNA I VREMENSKA DISTRIBUCIJA</vt:lpstr>
      <vt:lpstr> 2.3 H2S – PROSTORNA I VREMENSKA DISTRIBUCIJA</vt:lpstr>
      <vt:lpstr> 2.4 H2S – TOKSIKOLOŠKI I JAVNOZDRAVSTVENI ASPEKTI  </vt:lpstr>
      <vt:lpstr> 2.4 H2S – TOKSIKOLOŠKI I JAVNOZDRAVSTVENI ASPEKTI  </vt:lpstr>
      <vt:lpstr> 2.4 H2S – TOKSIKOLOŠKI I JAVNOZDRAVSTVENI ASPEKTI  </vt:lpstr>
      <vt:lpstr> 2.4 H2S – TOKSIKOLOŠKI I JAVNOZDRAVSTVENI ASPEKTI  </vt:lpstr>
      <vt:lpstr> 2.4 H2S – TOKSIKOLOŠKI I JAVNOZDRAVSTVENI ASPEKTI  </vt:lpstr>
      <vt:lpstr> 2.4 H2S – TOKSIKOLOŠKI I JAVNOZDRAVSTVENI ASPEKTI  </vt:lpstr>
      <vt:lpstr> 2.5 H2S – MJERNE METODE</vt:lpstr>
      <vt:lpstr> 2.5 H2S – MJERNE METODE</vt:lpstr>
      <vt:lpstr> 2.5 H2S – MJERNE METODE</vt:lpstr>
      <vt:lpstr> 2.5 H2S – MJERNE METODE</vt:lpstr>
      <vt:lpstr> 2.5 H2S – MJERNE METODE</vt:lpstr>
      <vt:lpstr> 2.5 H2S – MJERNE METODE</vt:lpstr>
      <vt:lpstr>TOTALNI REDUCIRANI SUMPORNI SPOJEVI / MERKAPTANI</vt:lpstr>
      <vt:lpstr>TOTALNI REDUCIRANI SUMPORNI SPOJEVI / MERKAPTANI</vt:lpstr>
      <vt:lpstr>TOTALNI REDUCIRANI SUMPORNI SPOJEVI / MERKAPTANI</vt:lpstr>
      <vt:lpstr>HVALA NA PAŽNJI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1002</cp:revision>
  <dcterms:created xsi:type="dcterms:W3CDTF">2011-04-14T13:56:18Z</dcterms:created>
  <dcterms:modified xsi:type="dcterms:W3CDTF">2017-11-09T05:16:39Z</dcterms:modified>
</cp:coreProperties>
</file>