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336" r:id="rId2"/>
    <p:sldId id="337" r:id="rId3"/>
    <p:sldId id="329" r:id="rId4"/>
    <p:sldId id="343" r:id="rId5"/>
    <p:sldId id="339" r:id="rId6"/>
    <p:sldId id="341" r:id="rId7"/>
    <p:sldId id="340" r:id="rId8"/>
    <p:sldId id="342" r:id="rId9"/>
    <p:sldId id="344" r:id="rId10"/>
    <p:sldId id="345" r:id="rId11"/>
    <p:sldId id="346" r:id="rId12"/>
    <p:sldId id="347" r:id="rId13"/>
    <p:sldId id="353" r:id="rId14"/>
    <p:sldId id="352" r:id="rId15"/>
    <p:sldId id="351" r:id="rId16"/>
    <p:sldId id="350" r:id="rId17"/>
    <p:sldId id="349" r:id="rId18"/>
    <p:sldId id="356" r:id="rId19"/>
    <p:sldId id="355" r:id="rId20"/>
    <p:sldId id="354" r:id="rId21"/>
    <p:sldId id="348" r:id="rId22"/>
    <p:sldId id="338" r:id="rId23"/>
  </p:sldIdLst>
  <p:sldSz cx="9144000" cy="6858000" type="screen4x3"/>
  <p:notesSz cx="6858000" cy="9144000"/>
  <p:defaultTextStyle>
    <a:defPPr>
      <a:defRPr lang="sr-Latn-CS"/>
    </a:defPPr>
    <a:lvl1pPr algn="l" rtl="0" fontAlgn="base">
      <a:spcBef>
        <a:spcPct val="0"/>
      </a:spcBef>
      <a:spcAft>
        <a:spcPct val="0"/>
      </a:spcAft>
      <a:defRPr kern="1200">
        <a:solidFill>
          <a:schemeClr val="tx1"/>
        </a:solidFill>
        <a:latin typeface="Calibri" pitchFamily="34" charset="0"/>
        <a:ea typeface="+mn-ea"/>
        <a:cs typeface="Arial" charset="0"/>
      </a:defRPr>
    </a:lvl1pPr>
    <a:lvl2pPr marL="457200" algn="l" rtl="0" fontAlgn="base">
      <a:spcBef>
        <a:spcPct val="0"/>
      </a:spcBef>
      <a:spcAft>
        <a:spcPct val="0"/>
      </a:spcAft>
      <a:defRPr kern="1200">
        <a:solidFill>
          <a:schemeClr val="tx1"/>
        </a:solidFill>
        <a:latin typeface="Calibri" pitchFamily="34" charset="0"/>
        <a:ea typeface="+mn-ea"/>
        <a:cs typeface="Arial" charset="0"/>
      </a:defRPr>
    </a:lvl2pPr>
    <a:lvl3pPr marL="914400" algn="l" rtl="0" fontAlgn="base">
      <a:spcBef>
        <a:spcPct val="0"/>
      </a:spcBef>
      <a:spcAft>
        <a:spcPct val="0"/>
      </a:spcAft>
      <a:defRPr kern="1200">
        <a:solidFill>
          <a:schemeClr val="tx1"/>
        </a:solidFill>
        <a:latin typeface="Calibri" pitchFamily="34" charset="0"/>
        <a:ea typeface="+mn-ea"/>
        <a:cs typeface="Arial" charset="0"/>
      </a:defRPr>
    </a:lvl3pPr>
    <a:lvl4pPr marL="1371600" algn="l" rtl="0" fontAlgn="base">
      <a:spcBef>
        <a:spcPct val="0"/>
      </a:spcBef>
      <a:spcAft>
        <a:spcPct val="0"/>
      </a:spcAft>
      <a:defRPr kern="1200">
        <a:solidFill>
          <a:schemeClr val="tx1"/>
        </a:solidFill>
        <a:latin typeface="Calibri" pitchFamily="34" charset="0"/>
        <a:ea typeface="+mn-ea"/>
        <a:cs typeface="Arial" charset="0"/>
      </a:defRPr>
    </a:lvl4pPr>
    <a:lvl5pPr marL="1828800" algn="l" rtl="0" fontAlgn="base">
      <a:spcBef>
        <a:spcPct val="0"/>
      </a:spcBef>
      <a:spcAft>
        <a:spcPct val="0"/>
      </a:spcAft>
      <a:defRPr kern="1200">
        <a:solidFill>
          <a:schemeClr val="tx1"/>
        </a:solidFill>
        <a:latin typeface="Calibri" pitchFamily="34" charset="0"/>
        <a:ea typeface="+mn-ea"/>
        <a:cs typeface="Arial" charset="0"/>
      </a:defRPr>
    </a:lvl5pPr>
    <a:lvl6pPr marL="2286000" algn="l" defTabSz="914400" rtl="0" eaLnBrk="1" latinLnBrk="0" hangingPunct="1">
      <a:defRPr kern="1200">
        <a:solidFill>
          <a:schemeClr val="tx1"/>
        </a:solidFill>
        <a:latin typeface="Calibri" pitchFamily="34" charset="0"/>
        <a:ea typeface="+mn-ea"/>
        <a:cs typeface="Arial" charset="0"/>
      </a:defRPr>
    </a:lvl6pPr>
    <a:lvl7pPr marL="2743200" algn="l" defTabSz="914400" rtl="0" eaLnBrk="1" latinLnBrk="0" hangingPunct="1">
      <a:defRPr kern="1200">
        <a:solidFill>
          <a:schemeClr val="tx1"/>
        </a:solidFill>
        <a:latin typeface="Calibri" pitchFamily="34" charset="0"/>
        <a:ea typeface="+mn-ea"/>
        <a:cs typeface="Arial" charset="0"/>
      </a:defRPr>
    </a:lvl7pPr>
    <a:lvl8pPr marL="3200400" algn="l" defTabSz="914400" rtl="0" eaLnBrk="1" latinLnBrk="0" hangingPunct="1">
      <a:defRPr kern="1200">
        <a:solidFill>
          <a:schemeClr val="tx1"/>
        </a:solidFill>
        <a:latin typeface="Calibri" pitchFamily="34" charset="0"/>
        <a:ea typeface="+mn-ea"/>
        <a:cs typeface="Arial" charset="0"/>
      </a:defRPr>
    </a:lvl8pPr>
    <a:lvl9pPr marL="3657600" algn="l" defTabSz="914400" rtl="0" eaLnBrk="1" latinLnBrk="0" hangingPunct="1">
      <a:defRPr kern="1200">
        <a:solidFill>
          <a:schemeClr val="tx1"/>
        </a:solidFill>
        <a:latin typeface="Calibri" pitchFamily="34"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F9751"/>
    <a:srgbClr val="7F7F7F"/>
    <a:srgbClr val="1F497D"/>
    <a:srgbClr val="696969"/>
    <a:srgbClr val="B2B2B2"/>
    <a:srgbClr val="FFFF00"/>
    <a:srgbClr val="FF3300"/>
    <a:srgbClr val="009900"/>
    <a:srgbClr val="C0C0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718" autoAdjust="0"/>
    <p:restoredTop sz="94041" autoAdjust="0"/>
  </p:normalViewPr>
  <p:slideViewPr>
    <p:cSldViewPr snapToGrid="0">
      <p:cViewPr>
        <p:scale>
          <a:sx n="100" d="100"/>
          <a:sy n="100" d="100"/>
        </p:scale>
        <p:origin x="-1932" y="-33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0BD311-196A-45E2-A9B8-227934A99DF1}" type="datetimeFigureOut">
              <a:rPr lang="en-US" smtClean="0"/>
              <a:pPr/>
              <a:t>11/3/2017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0282F69-6CD6-4349-8579-1B7D032BC079}" type="slidenum">
              <a:rPr lang="en-US" smtClean="0"/>
              <a:pPr/>
              <a:t>‹#›</a:t>
            </a:fld>
            <a:endParaRPr lang="en-US"/>
          </a:p>
        </p:txBody>
      </p:sp>
    </p:spTree>
    <p:extLst>
      <p:ext uri="{BB962C8B-B14F-4D97-AF65-F5344CB8AC3E}">
        <p14:creationId xmlns:p14="http://schemas.microsoft.com/office/powerpoint/2010/main" val="8886863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hr-HR"/>
          </a:p>
        </p:txBody>
      </p:sp>
      <p:sp>
        <p:nvSpPr>
          <p:cNvPr id="4" name="Slide Number Placeholder 3"/>
          <p:cNvSpPr>
            <a:spLocks noGrp="1"/>
          </p:cNvSpPr>
          <p:nvPr>
            <p:ph type="sldNum" sz="quarter" idx="10"/>
          </p:nvPr>
        </p:nvSpPr>
        <p:spPr/>
        <p:txBody>
          <a:bodyPr/>
          <a:lstStyle/>
          <a:p>
            <a:fld id="{8905BACC-D375-49FC-911B-EF24970D5446}" type="slidenum">
              <a:rPr lang="hr-HR" smtClean="0"/>
              <a:pPr/>
              <a:t>1</a:t>
            </a:fld>
            <a:endParaRPr lang="hr-HR"/>
          </a:p>
        </p:txBody>
      </p:sp>
    </p:spTree>
    <p:extLst>
      <p:ext uri="{BB962C8B-B14F-4D97-AF65-F5344CB8AC3E}">
        <p14:creationId xmlns:p14="http://schemas.microsoft.com/office/powerpoint/2010/main" val="38448599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hr-H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hr-HR"/>
          </a:p>
        </p:txBody>
      </p:sp>
      <p:sp>
        <p:nvSpPr>
          <p:cNvPr id="4" name="Date Placeholder 3"/>
          <p:cNvSpPr>
            <a:spLocks noGrp="1"/>
          </p:cNvSpPr>
          <p:nvPr>
            <p:ph type="dt" sz="half" idx="10"/>
          </p:nvPr>
        </p:nvSpPr>
        <p:spPr/>
        <p:txBody>
          <a:bodyPr/>
          <a:lstStyle>
            <a:lvl1pPr>
              <a:defRPr/>
            </a:lvl1pPr>
          </a:lstStyle>
          <a:p>
            <a:pPr>
              <a:defRPr/>
            </a:pPr>
            <a:fld id="{33376F4E-0CC0-48CA-8B7E-32318E3399A0}" type="datetime1">
              <a:rPr lang="hr-HR" smtClean="0"/>
              <a:t>3.11.2017.</a:t>
            </a:fld>
            <a:endParaRPr lang="hr-HR"/>
          </a:p>
        </p:txBody>
      </p:sp>
      <p:sp>
        <p:nvSpPr>
          <p:cNvPr id="5" name="Footer Placeholder 4"/>
          <p:cNvSpPr>
            <a:spLocks noGrp="1"/>
          </p:cNvSpPr>
          <p:nvPr>
            <p:ph type="ftr" sz="quarter" idx="11"/>
          </p:nvPr>
        </p:nvSpPr>
        <p:spPr/>
        <p:txBody>
          <a:bodyPr/>
          <a:lstStyle>
            <a:lvl1pPr>
              <a:defRPr/>
            </a:lvl1pPr>
          </a:lstStyle>
          <a:p>
            <a:pPr>
              <a:defRPr/>
            </a:pPr>
            <a:endParaRPr lang="hr-HR"/>
          </a:p>
        </p:txBody>
      </p:sp>
      <p:sp>
        <p:nvSpPr>
          <p:cNvPr id="6" name="Slide Number Placeholder 5"/>
          <p:cNvSpPr>
            <a:spLocks noGrp="1"/>
          </p:cNvSpPr>
          <p:nvPr>
            <p:ph type="sldNum" sz="quarter" idx="12"/>
          </p:nvPr>
        </p:nvSpPr>
        <p:spPr/>
        <p:txBody>
          <a:bodyPr/>
          <a:lstStyle>
            <a:lvl1pPr>
              <a:defRPr/>
            </a:lvl1pPr>
          </a:lstStyle>
          <a:p>
            <a:pPr>
              <a:defRPr/>
            </a:pPr>
            <a:fld id="{A9DA49DB-6967-4B0E-AC43-751D0026E287}" type="slidenum">
              <a:rPr lang="hr-HR"/>
              <a:pPr>
                <a:defRPr/>
              </a:pPr>
              <a:t>‹#›</a:t>
            </a:fld>
            <a:endParaRPr lang="hr-HR"/>
          </a:p>
        </p:txBody>
      </p:sp>
    </p:spTree>
    <p:extLst>
      <p:ext uri="{BB962C8B-B14F-4D97-AF65-F5344CB8AC3E}">
        <p14:creationId xmlns:p14="http://schemas.microsoft.com/office/powerpoint/2010/main" val="948758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hr-H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r-HR"/>
          </a:p>
        </p:txBody>
      </p:sp>
      <p:sp>
        <p:nvSpPr>
          <p:cNvPr id="4" name="Date Placeholder 3"/>
          <p:cNvSpPr>
            <a:spLocks noGrp="1"/>
          </p:cNvSpPr>
          <p:nvPr>
            <p:ph type="dt" sz="half" idx="10"/>
          </p:nvPr>
        </p:nvSpPr>
        <p:spPr/>
        <p:txBody>
          <a:bodyPr/>
          <a:lstStyle>
            <a:lvl1pPr>
              <a:defRPr/>
            </a:lvl1pPr>
          </a:lstStyle>
          <a:p>
            <a:pPr>
              <a:defRPr/>
            </a:pPr>
            <a:fld id="{91F6F6D5-2900-4F33-AA61-8CB79168A715}" type="datetime1">
              <a:rPr lang="hr-HR" smtClean="0"/>
              <a:t>3.11.2017.</a:t>
            </a:fld>
            <a:endParaRPr lang="hr-HR"/>
          </a:p>
        </p:txBody>
      </p:sp>
      <p:sp>
        <p:nvSpPr>
          <p:cNvPr id="5" name="Footer Placeholder 4"/>
          <p:cNvSpPr>
            <a:spLocks noGrp="1"/>
          </p:cNvSpPr>
          <p:nvPr>
            <p:ph type="ftr" sz="quarter" idx="11"/>
          </p:nvPr>
        </p:nvSpPr>
        <p:spPr/>
        <p:txBody>
          <a:bodyPr/>
          <a:lstStyle>
            <a:lvl1pPr>
              <a:defRPr/>
            </a:lvl1pPr>
          </a:lstStyle>
          <a:p>
            <a:pPr>
              <a:defRPr/>
            </a:pPr>
            <a:endParaRPr lang="hr-HR"/>
          </a:p>
        </p:txBody>
      </p:sp>
      <p:sp>
        <p:nvSpPr>
          <p:cNvPr id="6" name="Slide Number Placeholder 5"/>
          <p:cNvSpPr>
            <a:spLocks noGrp="1"/>
          </p:cNvSpPr>
          <p:nvPr>
            <p:ph type="sldNum" sz="quarter" idx="12"/>
          </p:nvPr>
        </p:nvSpPr>
        <p:spPr/>
        <p:txBody>
          <a:bodyPr/>
          <a:lstStyle>
            <a:lvl1pPr>
              <a:defRPr/>
            </a:lvl1pPr>
          </a:lstStyle>
          <a:p>
            <a:pPr>
              <a:defRPr/>
            </a:pPr>
            <a:fld id="{CA552E65-0A7B-4394-AAA6-8E4129BBACCC}" type="slidenum">
              <a:rPr lang="hr-HR"/>
              <a:pPr>
                <a:defRPr/>
              </a:pPr>
              <a:t>‹#›</a:t>
            </a:fld>
            <a:endParaRPr lang="hr-HR"/>
          </a:p>
        </p:txBody>
      </p:sp>
    </p:spTree>
    <p:extLst>
      <p:ext uri="{BB962C8B-B14F-4D97-AF65-F5344CB8AC3E}">
        <p14:creationId xmlns:p14="http://schemas.microsoft.com/office/powerpoint/2010/main" val="2055112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hr-H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r-HR"/>
          </a:p>
        </p:txBody>
      </p:sp>
      <p:sp>
        <p:nvSpPr>
          <p:cNvPr id="4" name="Date Placeholder 3"/>
          <p:cNvSpPr>
            <a:spLocks noGrp="1"/>
          </p:cNvSpPr>
          <p:nvPr>
            <p:ph type="dt" sz="half" idx="10"/>
          </p:nvPr>
        </p:nvSpPr>
        <p:spPr/>
        <p:txBody>
          <a:bodyPr/>
          <a:lstStyle>
            <a:lvl1pPr>
              <a:defRPr/>
            </a:lvl1pPr>
          </a:lstStyle>
          <a:p>
            <a:pPr>
              <a:defRPr/>
            </a:pPr>
            <a:fld id="{DC6D4644-5025-4B18-8050-2AFA2F11A890}" type="datetime1">
              <a:rPr lang="hr-HR" smtClean="0"/>
              <a:t>3.11.2017.</a:t>
            </a:fld>
            <a:endParaRPr lang="hr-HR"/>
          </a:p>
        </p:txBody>
      </p:sp>
      <p:sp>
        <p:nvSpPr>
          <p:cNvPr id="5" name="Footer Placeholder 4"/>
          <p:cNvSpPr>
            <a:spLocks noGrp="1"/>
          </p:cNvSpPr>
          <p:nvPr>
            <p:ph type="ftr" sz="quarter" idx="11"/>
          </p:nvPr>
        </p:nvSpPr>
        <p:spPr/>
        <p:txBody>
          <a:bodyPr/>
          <a:lstStyle>
            <a:lvl1pPr>
              <a:defRPr/>
            </a:lvl1pPr>
          </a:lstStyle>
          <a:p>
            <a:pPr>
              <a:defRPr/>
            </a:pPr>
            <a:endParaRPr lang="hr-HR"/>
          </a:p>
        </p:txBody>
      </p:sp>
      <p:sp>
        <p:nvSpPr>
          <p:cNvPr id="6" name="Slide Number Placeholder 5"/>
          <p:cNvSpPr>
            <a:spLocks noGrp="1"/>
          </p:cNvSpPr>
          <p:nvPr>
            <p:ph type="sldNum" sz="quarter" idx="12"/>
          </p:nvPr>
        </p:nvSpPr>
        <p:spPr/>
        <p:txBody>
          <a:bodyPr/>
          <a:lstStyle>
            <a:lvl1pPr>
              <a:defRPr/>
            </a:lvl1pPr>
          </a:lstStyle>
          <a:p>
            <a:pPr>
              <a:defRPr/>
            </a:pPr>
            <a:fld id="{2620264E-E2D6-4587-8C0A-E6FC1BC8083D}" type="slidenum">
              <a:rPr lang="hr-HR"/>
              <a:pPr>
                <a:defRPr/>
              </a:pPr>
              <a:t>‹#›</a:t>
            </a:fld>
            <a:endParaRPr lang="hr-HR"/>
          </a:p>
        </p:txBody>
      </p:sp>
    </p:spTree>
    <p:extLst>
      <p:ext uri="{BB962C8B-B14F-4D97-AF65-F5344CB8AC3E}">
        <p14:creationId xmlns:p14="http://schemas.microsoft.com/office/powerpoint/2010/main" val="25118022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hr-H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r-HR"/>
          </a:p>
        </p:txBody>
      </p:sp>
      <p:sp>
        <p:nvSpPr>
          <p:cNvPr id="4" name="Date Placeholder 3"/>
          <p:cNvSpPr>
            <a:spLocks noGrp="1"/>
          </p:cNvSpPr>
          <p:nvPr>
            <p:ph type="dt" sz="half" idx="10"/>
          </p:nvPr>
        </p:nvSpPr>
        <p:spPr/>
        <p:txBody>
          <a:bodyPr/>
          <a:lstStyle>
            <a:lvl1pPr>
              <a:defRPr/>
            </a:lvl1pPr>
          </a:lstStyle>
          <a:p>
            <a:pPr>
              <a:defRPr/>
            </a:pPr>
            <a:fld id="{004C842B-6BEB-4CC0-9E7D-2B82AE79A493}" type="datetime1">
              <a:rPr lang="hr-HR" smtClean="0"/>
              <a:t>3.11.2017.</a:t>
            </a:fld>
            <a:endParaRPr lang="hr-HR"/>
          </a:p>
        </p:txBody>
      </p:sp>
      <p:sp>
        <p:nvSpPr>
          <p:cNvPr id="5" name="Footer Placeholder 4"/>
          <p:cNvSpPr>
            <a:spLocks noGrp="1"/>
          </p:cNvSpPr>
          <p:nvPr>
            <p:ph type="ftr" sz="quarter" idx="11"/>
          </p:nvPr>
        </p:nvSpPr>
        <p:spPr/>
        <p:txBody>
          <a:bodyPr/>
          <a:lstStyle>
            <a:lvl1pPr>
              <a:defRPr/>
            </a:lvl1pPr>
          </a:lstStyle>
          <a:p>
            <a:pPr>
              <a:defRPr/>
            </a:pPr>
            <a:endParaRPr lang="hr-HR"/>
          </a:p>
        </p:txBody>
      </p:sp>
      <p:sp>
        <p:nvSpPr>
          <p:cNvPr id="6" name="Slide Number Placeholder 5"/>
          <p:cNvSpPr>
            <a:spLocks noGrp="1"/>
          </p:cNvSpPr>
          <p:nvPr>
            <p:ph type="sldNum" sz="quarter" idx="12"/>
          </p:nvPr>
        </p:nvSpPr>
        <p:spPr/>
        <p:txBody>
          <a:bodyPr/>
          <a:lstStyle>
            <a:lvl1pPr>
              <a:defRPr/>
            </a:lvl1pPr>
          </a:lstStyle>
          <a:p>
            <a:pPr>
              <a:defRPr/>
            </a:pPr>
            <a:fld id="{60743F40-157C-4097-B33E-49A278C4E3AD}" type="slidenum">
              <a:rPr lang="hr-HR"/>
              <a:pPr>
                <a:defRPr/>
              </a:pPr>
              <a:t>‹#›</a:t>
            </a:fld>
            <a:endParaRPr lang="hr-HR"/>
          </a:p>
        </p:txBody>
      </p:sp>
    </p:spTree>
    <p:extLst>
      <p:ext uri="{BB962C8B-B14F-4D97-AF65-F5344CB8AC3E}">
        <p14:creationId xmlns:p14="http://schemas.microsoft.com/office/powerpoint/2010/main" val="4790419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hr-H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732422BF-A1B3-44F8-85EA-ACDB4228048F}" type="datetime1">
              <a:rPr lang="hr-HR" smtClean="0"/>
              <a:t>3.11.2017.</a:t>
            </a:fld>
            <a:endParaRPr lang="hr-HR"/>
          </a:p>
        </p:txBody>
      </p:sp>
      <p:sp>
        <p:nvSpPr>
          <p:cNvPr id="5" name="Footer Placeholder 4"/>
          <p:cNvSpPr>
            <a:spLocks noGrp="1"/>
          </p:cNvSpPr>
          <p:nvPr>
            <p:ph type="ftr" sz="quarter" idx="11"/>
          </p:nvPr>
        </p:nvSpPr>
        <p:spPr/>
        <p:txBody>
          <a:bodyPr/>
          <a:lstStyle>
            <a:lvl1pPr>
              <a:defRPr/>
            </a:lvl1pPr>
          </a:lstStyle>
          <a:p>
            <a:pPr>
              <a:defRPr/>
            </a:pPr>
            <a:endParaRPr lang="hr-HR"/>
          </a:p>
        </p:txBody>
      </p:sp>
      <p:sp>
        <p:nvSpPr>
          <p:cNvPr id="6" name="Slide Number Placeholder 5"/>
          <p:cNvSpPr>
            <a:spLocks noGrp="1"/>
          </p:cNvSpPr>
          <p:nvPr>
            <p:ph type="sldNum" sz="quarter" idx="12"/>
          </p:nvPr>
        </p:nvSpPr>
        <p:spPr/>
        <p:txBody>
          <a:bodyPr/>
          <a:lstStyle>
            <a:lvl1pPr>
              <a:defRPr/>
            </a:lvl1pPr>
          </a:lstStyle>
          <a:p>
            <a:pPr>
              <a:defRPr/>
            </a:pPr>
            <a:fld id="{C4BAD9FF-E165-46B8-81D5-6DA4411175F8}" type="slidenum">
              <a:rPr lang="hr-HR"/>
              <a:pPr>
                <a:defRPr/>
              </a:pPr>
              <a:t>‹#›</a:t>
            </a:fld>
            <a:endParaRPr lang="hr-HR"/>
          </a:p>
        </p:txBody>
      </p:sp>
    </p:spTree>
    <p:extLst>
      <p:ext uri="{BB962C8B-B14F-4D97-AF65-F5344CB8AC3E}">
        <p14:creationId xmlns:p14="http://schemas.microsoft.com/office/powerpoint/2010/main" val="12764604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hr-H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r-H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r-HR"/>
          </a:p>
        </p:txBody>
      </p:sp>
      <p:sp>
        <p:nvSpPr>
          <p:cNvPr id="5" name="Date Placeholder 3"/>
          <p:cNvSpPr>
            <a:spLocks noGrp="1"/>
          </p:cNvSpPr>
          <p:nvPr>
            <p:ph type="dt" sz="half" idx="10"/>
          </p:nvPr>
        </p:nvSpPr>
        <p:spPr/>
        <p:txBody>
          <a:bodyPr/>
          <a:lstStyle>
            <a:lvl1pPr>
              <a:defRPr/>
            </a:lvl1pPr>
          </a:lstStyle>
          <a:p>
            <a:pPr>
              <a:defRPr/>
            </a:pPr>
            <a:fld id="{A611E551-302D-4D8B-A0CD-1BF7AD1FA0B3}" type="datetime1">
              <a:rPr lang="hr-HR" smtClean="0"/>
              <a:t>3.11.2017.</a:t>
            </a:fld>
            <a:endParaRPr lang="hr-HR"/>
          </a:p>
        </p:txBody>
      </p:sp>
      <p:sp>
        <p:nvSpPr>
          <p:cNvPr id="6" name="Footer Placeholder 4"/>
          <p:cNvSpPr>
            <a:spLocks noGrp="1"/>
          </p:cNvSpPr>
          <p:nvPr>
            <p:ph type="ftr" sz="quarter" idx="11"/>
          </p:nvPr>
        </p:nvSpPr>
        <p:spPr/>
        <p:txBody>
          <a:bodyPr/>
          <a:lstStyle>
            <a:lvl1pPr>
              <a:defRPr/>
            </a:lvl1pPr>
          </a:lstStyle>
          <a:p>
            <a:pPr>
              <a:defRPr/>
            </a:pPr>
            <a:endParaRPr lang="hr-HR"/>
          </a:p>
        </p:txBody>
      </p:sp>
      <p:sp>
        <p:nvSpPr>
          <p:cNvPr id="7" name="Slide Number Placeholder 5"/>
          <p:cNvSpPr>
            <a:spLocks noGrp="1"/>
          </p:cNvSpPr>
          <p:nvPr>
            <p:ph type="sldNum" sz="quarter" idx="12"/>
          </p:nvPr>
        </p:nvSpPr>
        <p:spPr/>
        <p:txBody>
          <a:bodyPr/>
          <a:lstStyle>
            <a:lvl1pPr>
              <a:defRPr/>
            </a:lvl1pPr>
          </a:lstStyle>
          <a:p>
            <a:pPr>
              <a:defRPr/>
            </a:pPr>
            <a:fld id="{76367100-B09E-411F-9EA7-1DDCB864CBD8}" type="slidenum">
              <a:rPr lang="hr-HR"/>
              <a:pPr>
                <a:defRPr/>
              </a:pPr>
              <a:t>‹#›</a:t>
            </a:fld>
            <a:endParaRPr lang="hr-HR"/>
          </a:p>
        </p:txBody>
      </p:sp>
    </p:spTree>
    <p:extLst>
      <p:ext uri="{BB962C8B-B14F-4D97-AF65-F5344CB8AC3E}">
        <p14:creationId xmlns:p14="http://schemas.microsoft.com/office/powerpoint/2010/main" val="23121866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hr-H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r-H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r-HR"/>
          </a:p>
        </p:txBody>
      </p:sp>
      <p:sp>
        <p:nvSpPr>
          <p:cNvPr id="7" name="Date Placeholder 3"/>
          <p:cNvSpPr>
            <a:spLocks noGrp="1"/>
          </p:cNvSpPr>
          <p:nvPr>
            <p:ph type="dt" sz="half" idx="10"/>
          </p:nvPr>
        </p:nvSpPr>
        <p:spPr/>
        <p:txBody>
          <a:bodyPr/>
          <a:lstStyle>
            <a:lvl1pPr>
              <a:defRPr/>
            </a:lvl1pPr>
          </a:lstStyle>
          <a:p>
            <a:pPr>
              <a:defRPr/>
            </a:pPr>
            <a:fld id="{2D82858D-5BD2-48C2-B570-61E1042BB9ED}" type="datetime1">
              <a:rPr lang="hr-HR" smtClean="0"/>
              <a:t>3.11.2017.</a:t>
            </a:fld>
            <a:endParaRPr lang="hr-HR"/>
          </a:p>
        </p:txBody>
      </p:sp>
      <p:sp>
        <p:nvSpPr>
          <p:cNvPr id="8" name="Footer Placeholder 4"/>
          <p:cNvSpPr>
            <a:spLocks noGrp="1"/>
          </p:cNvSpPr>
          <p:nvPr>
            <p:ph type="ftr" sz="quarter" idx="11"/>
          </p:nvPr>
        </p:nvSpPr>
        <p:spPr/>
        <p:txBody>
          <a:bodyPr/>
          <a:lstStyle>
            <a:lvl1pPr>
              <a:defRPr/>
            </a:lvl1pPr>
          </a:lstStyle>
          <a:p>
            <a:pPr>
              <a:defRPr/>
            </a:pPr>
            <a:endParaRPr lang="hr-HR"/>
          </a:p>
        </p:txBody>
      </p:sp>
      <p:sp>
        <p:nvSpPr>
          <p:cNvPr id="9" name="Slide Number Placeholder 5"/>
          <p:cNvSpPr>
            <a:spLocks noGrp="1"/>
          </p:cNvSpPr>
          <p:nvPr>
            <p:ph type="sldNum" sz="quarter" idx="12"/>
          </p:nvPr>
        </p:nvSpPr>
        <p:spPr/>
        <p:txBody>
          <a:bodyPr/>
          <a:lstStyle>
            <a:lvl1pPr>
              <a:defRPr/>
            </a:lvl1pPr>
          </a:lstStyle>
          <a:p>
            <a:pPr>
              <a:defRPr/>
            </a:pPr>
            <a:fld id="{75F8A32B-3929-4234-A6A5-CD39D5EB939A}" type="slidenum">
              <a:rPr lang="hr-HR"/>
              <a:pPr>
                <a:defRPr/>
              </a:pPr>
              <a:t>‹#›</a:t>
            </a:fld>
            <a:endParaRPr lang="hr-HR"/>
          </a:p>
        </p:txBody>
      </p:sp>
    </p:spTree>
    <p:extLst>
      <p:ext uri="{BB962C8B-B14F-4D97-AF65-F5344CB8AC3E}">
        <p14:creationId xmlns:p14="http://schemas.microsoft.com/office/powerpoint/2010/main" val="14178873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hr-HR"/>
          </a:p>
        </p:txBody>
      </p:sp>
      <p:sp>
        <p:nvSpPr>
          <p:cNvPr id="3" name="Date Placeholder 3"/>
          <p:cNvSpPr>
            <a:spLocks noGrp="1"/>
          </p:cNvSpPr>
          <p:nvPr>
            <p:ph type="dt" sz="half" idx="10"/>
          </p:nvPr>
        </p:nvSpPr>
        <p:spPr/>
        <p:txBody>
          <a:bodyPr/>
          <a:lstStyle>
            <a:lvl1pPr>
              <a:defRPr/>
            </a:lvl1pPr>
          </a:lstStyle>
          <a:p>
            <a:pPr>
              <a:defRPr/>
            </a:pPr>
            <a:fld id="{8E9FDE3F-6E65-4676-ADDE-DCF2AEDBECB5}" type="datetime1">
              <a:rPr lang="hr-HR" smtClean="0"/>
              <a:t>3.11.2017.</a:t>
            </a:fld>
            <a:endParaRPr lang="hr-HR"/>
          </a:p>
        </p:txBody>
      </p:sp>
      <p:sp>
        <p:nvSpPr>
          <p:cNvPr id="4" name="Footer Placeholder 4"/>
          <p:cNvSpPr>
            <a:spLocks noGrp="1"/>
          </p:cNvSpPr>
          <p:nvPr>
            <p:ph type="ftr" sz="quarter" idx="11"/>
          </p:nvPr>
        </p:nvSpPr>
        <p:spPr/>
        <p:txBody>
          <a:bodyPr/>
          <a:lstStyle>
            <a:lvl1pPr>
              <a:defRPr/>
            </a:lvl1pPr>
          </a:lstStyle>
          <a:p>
            <a:pPr>
              <a:defRPr/>
            </a:pPr>
            <a:endParaRPr lang="hr-HR"/>
          </a:p>
        </p:txBody>
      </p:sp>
      <p:sp>
        <p:nvSpPr>
          <p:cNvPr id="5" name="Slide Number Placeholder 5"/>
          <p:cNvSpPr>
            <a:spLocks noGrp="1"/>
          </p:cNvSpPr>
          <p:nvPr>
            <p:ph type="sldNum" sz="quarter" idx="12"/>
          </p:nvPr>
        </p:nvSpPr>
        <p:spPr/>
        <p:txBody>
          <a:bodyPr/>
          <a:lstStyle>
            <a:lvl1pPr>
              <a:defRPr/>
            </a:lvl1pPr>
          </a:lstStyle>
          <a:p>
            <a:pPr>
              <a:defRPr/>
            </a:pPr>
            <a:fld id="{E1D93FFD-794A-4573-BD39-3E3A59F3948E}" type="slidenum">
              <a:rPr lang="hr-HR"/>
              <a:pPr>
                <a:defRPr/>
              </a:pPr>
              <a:t>‹#›</a:t>
            </a:fld>
            <a:endParaRPr lang="hr-HR"/>
          </a:p>
        </p:txBody>
      </p:sp>
    </p:spTree>
    <p:extLst>
      <p:ext uri="{BB962C8B-B14F-4D97-AF65-F5344CB8AC3E}">
        <p14:creationId xmlns:p14="http://schemas.microsoft.com/office/powerpoint/2010/main" val="40219493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4645BB27-1AFB-42D4-9201-AFB8DFE5D1A1}" type="datetime1">
              <a:rPr lang="hr-HR" smtClean="0"/>
              <a:t>3.11.2017.</a:t>
            </a:fld>
            <a:endParaRPr lang="hr-HR"/>
          </a:p>
        </p:txBody>
      </p:sp>
      <p:sp>
        <p:nvSpPr>
          <p:cNvPr id="3" name="Footer Placeholder 4"/>
          <p:cNvSpPr>
            <a:spLocks noGrp="1"/>
          </p:cNvSpPr>
          <p:nvPr>
            <p:ph type="ftr" sz="quarter" idx="11"/>
          </p:nvPr>
        </p:nvSpPr>
        <p:spPr/>
        <p:txBody>
          <a:bodyPr/>
          <a:lstStyle>
            <a:lvl1pPr>
              <a:defRPr/>
            </a:lvl1pPr>
          </a:lstStyle>
          <a:p>
            <a:pPr>
              <a:defRPr/>
            </a:pPr>
            <a:endParaRPr lang="hr-HR"/>
          </a:p>
        </p:txBody>
      </p:sp>
      <p:sp>
        <p:nvSpPr>
          <p:cNvPr id="4" name="Slide Number Placeholder 5"/>
          <p:cNvSpPr>
            <a:spLocks noGrp="1"/>
          </p:cNvSpPr>
          <p:nvPr>
            <p:ph type="sldNum" sz="quarter" idx="12"/>
          </p:nvPr>
        </p:nvSpPr>
        <p:spPr/>
        <p:txBody>
          <a:bodyPr/>
          <a:lstStyle>
            <a:lvl1pPr>
              <a:defRPr/>
            </a:lvl1pPr>
          </a:lstStyle>
          <a:p>
            <a:pPr>
              <a:defRPr/>
            </a:pPr>
            <a:fld id="{FFA6BF07-6BC4-45A2-846C-A2F95AEB42B7}" type="slidenum">
              <a:rPr lang="hr-HR"/>
              <a:pPr>
                <a:defRPr/>
              </a:pPr>
              <a:t>‹#›</a:t>
            </a:fld>
            <a:endParaRPr lang="hr-HR"/>
          </a:p>
        </p:txBody>
      </p:sp>
    </p:spTree>
    <p:extLst>
      <p:ext uri="{BB962C8B-B14F-4D97-AF65-F5344CB8AC3E}">
        <p14:creationId xmlns:p14="http://schemas.microsoft.com/office/powerpoint/2010/main" val="12027004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hr-H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r-H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09567CF2-3E28-4ED4-BC83-A9213803CF4E}" type="datetime1">
              <a:rPr lang="hr-HR" smtClean="0"/>
              <a:t>3.11.2017.</a:t>
            </a:fld>
            <a:endParaRPr lang="hr-HR"/>
          </a:p>
        </p:txBody>
      </p:sp>
      <p:sp>
        <p:nvSpPr>
          <p:cNvPr id="6" name="Footer Placeholder 4"/>
          <p:cNvSpPr>
            <a:spLocks noGrp="1"/>
          </p:cNvSpPr>
          <p:nvPr>
            <p:ph type="ftr" sz="quarter" idx="11"/>
          </p:nvPr>
        </p:nvSpPr>
        <p:spPr/>
        <p:txBody>
          <a:bodyPr/>
          <a:lstStyle>
            <a:lvl1pPr>
              <a:defRPr/>
            </a:lvl1pPr>
          </a:lstStyle>
          <a:p>
            <a:pPr>
              <a:defRPr/>
            </a:pPr>
            <a:endParaRPr lang="hr-HR"/>
          </a:p>
        </p:txBody>
      </p:sp>
      <p:sp>
        <p:nvSpPr>
          <p:cNvPr id="7" name="Slide Number Placeholder 5"/>
          <p:cNvSpPr>
            <a:spLocks noGrp="1"/>
          </p:cNvSpPr>
          <p:nvPr>
            <p:ph type="sldNum" sz="quarter" idx="12"/>
          </p:nvPr>
        </p:nvSpPr>
        <p:spPr/>
        <p:txBody>
          <a:bodyPr/>
          <a:lstStyle>
            <a:lvl1pPr>
              <a:defRPr/>
            </a:lvl1pPr>
          </a:lstStyle>
          <a:p>
            <a:pPr>
              <a:defRPr/>
            </a:pPr>
            <a:fld id="{0A9E8B5B-C891-4A71-9723-7AAF03BC2970}" type="slidenum">
              <a:rPr lang="hr-HR"/>
              <a:pPr>
                <a:defRPr/>
              </a:pPr>
              <a:t>‹#›</a:t>
            </a:fld>
            <a:endParaRPr lang="hr-HR"/>
          </a:p>
        </p:txBody>
      </p:sp>
    </p:spTree>
    <p:extLst>
      <p:ext uri="{BB962C8B-B14F-4D97-AF65-F5344CB8AC3E}">
        <p14:creationId xmlns:p14="http://schemas.microsoft.com/office/powerpoint/2010/main" val="11731511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hr-H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hr-HR"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FFE0D033-525C-40F7-90AA-1EB2854FCA36}" type="datetime1">
              <a:rPr lang="hr-HR" smtClean="0"/>
              <a:t>3.11.2017.</a:t>
            </a:fld>
            <a:endParaRPr lang="hr-HR"/>
          </a:p>
        </p:txBody>
      </p:sp>
      <p:sp>
        <p:nvSpPr>
          <p:cNvPr id="6" name="Footer Placeholder 4"/>
          <p:cNvSpPr>
            <a:spLocks noGrp="1"/>
          </p:cNvSpPr>
          <p:nvPr>
            <p:ph type="ftr" sz="quarter" idx="11"/>
          </p:nvPr>
        </p:nvSpPr>
        <p:spPr/>
        <p:txBody>
          <a:bodyPr/>
          <a:lstStyle>
            <a:lvl1pPr>
              <a:defRPr/>
            </a:lvl1pPr>
          </a:lstStyle>
          <a:p>
            <a:pPr>
              <a:defRPr/>
            </a:pPr>
            <a:endParaRPr lang="hr-HR"/>
          </a:p>
        </p:txBody>
      </p:sp>
      <p:sp>
        <p:nvSpPr>
          <p:cNvPr id="7" name="Slide Number Placeholder 5"/>
          <p:cNvSpPr>
            <a:spLocks noGrp="1"/>
          </p:cNvSpPr>
          <p:nvPr>
            <p:ph type="sldNum" sz="quarter" idx="12"/>
          </p:nvPr>
        </p:nvSpPr>
        <p:spPr/>
        <p:txBody>
          <a:bodyPr/>
          <a:lstStyle>
            <a:lvl1pPr>
              <a:defRPr/>
            </a:lvl1pPr>
          </a:lstStyle>
          <a:p>
            <a:pPr>
              <a:defRPr/>
            </a:pPr>
            <a:fld id="{9E5DD575-CA7E-48E2-93AD-648CB6706CC3}" type="slidenum">
              <a:rPr lang="hr-HR"/>
              <a:pPr>
                <a:defRPr/>
              </a:pPr>
              <a:t>‹#›</a:t>
            </a:fld>
            <a:endParaRPr lang="hr-HR"/>
          </a:p>
        </p:txBody>
      </p:sp>
    </p:spTree>
    <p:extLst>
      <p:ext uri="{BB962C8B-B14F-4D97-AF65-F5344CB8AC3E}">
        <p14:creationId xmlns:p14="http://schemas.microsoft.com/office/powerpoint/2010/main" val="39180048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hr-HR" smtClean="0"/>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r-HR" smtClean="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959E224B-E8DB-4943-90D7-4DF911E0258D}" type="datetime1">
              <a:rPr lang="hr-HR" smtClean="0"/>
              <a:t>3.11.2017.</a:t>
            </a:fld>
            <a:endParaRPr lang="hr-H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hr-H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CD486A0B-6466-44A0-A6B7-FAB9B128BBF1}" type="slidenum">
              <a:rPr lang="hr-HR"/>
              <a:pPr>
                <a:defRPr/>
              </a:pPr>
              <a:t>‹#›</a:t>
            </a:fld>
            <a:endParaRPr lang="hr-HR"/>
          </a:p>
        </p:txBody>
      </p:sp>
    </p:spTree>
  </p:cSld>
  <p:clrMap bg1="lt1" tx1="dk1" bg2="lt2" tx2="dk2" accent1="accent1" accent2="accent2" accent3="accent3" accent4="accent4" accent5="accent5" accent6="accent6" hlink="hlink" folHlink="folHlink"/>
  <p:sldLayoutIdLst>
    <p:sldLayoutId id="2147483659" r:id="rId1"/>
    <p:sldLayoutId id="2147483658" r:id="rId2"/>
    <p:sldLayoutId id="2147483657" r:id="rId3"/>
    <p:sldLayoutId id="2147483656" r:id="rId4"/>
    <p:sldLayoutId id="2147483655" r:id="rId5"/>
    <p:sldLayoutId id="2147483654" r:id="rId6"/>
    <p:sldLayoutId id="2147483653" r:id="rId7"/>
    <p:sldLayoutId id="2147483652" r:id="rId8"/>
    <p:sldLayoutId id="2147483651" r:id="rId9"/>
    <p:sldLayoutId id="2147483650" r:id="rId10"/>
    <p:sldLayoutId id="2147483649" r:id="rId11"/>
  </p:sldLayoutIdLst>
  <p:hf sldNum="0"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x-non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jpeg"/><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12.emf"/></Relationships>
</file>

<file path=ppt/slides/_rels/slide1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13.emf"/></Relationships>
</file>

<file path=ppt/slides/_rels/slide1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2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noChangeAspect="1"/>
          </p:cNvPicPr>
          <p:nvPr/>
        </p:nvPicPr>
        <p:blipFill rotWithShape="1">
          <a:blip r:embed="rId3" cstate="print">
            <a:extLst>
              <a:ext uri="{28A0092B-C50C-407E-A947-70E740481C1C}">
                <a14:useLocalDpi xmlns:a14="http://schemas.microsoft.com/office/drawing/2010/main" val="0"/>
              </a:ext>
            </a:extLst>
          </a:blip>
          <a:srcRect l="12708" r="13582"/>
          <a:stretch/>
        </p:blipFill>
        <p:spPr>
          <a:xfrm>
            <a:off x="0" y="1119116"/>
            <a:ext cx="9136006" cy="4582938"/>
          </a:xfrm>
          <a:prstGeom prst="rect">
            <a:avLst/>
          </a:prstGeom>
        </p:spPr>
      </p:pic>
      <p:sp>
        <p:nvSpPr>
          <p:cNvPr id="3" name="Podnaslov 2"/>
          <p:cNvSpPr>
            <a:spLocks noGrp="1"/>
          </p:cNvSpPr>
          <p:nvPr>
            <p:ph type="subTitle" idx="1"/>
          </p:nvPr>
        </p:nvSpPr>
        <p:spPr>
          <a:xfrm>
            <a:off x="623087" y="1401200"/>
            <a:ext cx="8520912" cy="4263225"/>
          </a:xfrm>
        </p:spPr>
        <p:txBody>
          <a:bodyPr>
            <a:normAutofit/>
          </a:bodyPr>
          <a:lstStyle/>
          <a:p>
            <a:pPr algn="l"/>
            <a:endParaRPr lang="hr-HR" b="1" dirty="0" smtClean="0">
              <a:solidFill>
                <a:schemeClr val="bg1"/>
              </a:solidFill>
            </a:endParaRPr>
          </a:p>
          <a:p>
            <a:pPr algn="l"/>
            <a:r>
              <a:rPr lang="hr-HR" b="1" dirty="0" smtClean="0">
                <a:solidFill>
                  <a:schemeClr val="bg1"/>
                </a:solidFill>
                <a:effectLst>
                  <a:outerShdw blurRad="38100" dist="38100" dir="2700000" algn="tl">
                    <a:srgbClr val="000000">
                      <a:alpha val="43137"/>
                    </a:srgbClr>
                  </a:outerShdw>
                </a:effectLst>
              </a:rPr>
              <a:t>Jačanje inspekcije zaštite okoliša radi učinkovite kontrole praćenja kakvoće zraka i sustava trgovanja emisijskim jedinicama stakleničkih plinova, kako bi se postigla bolja kvaliteta zraka </a:t>
            </a:r>
          </a:p>
          <a:p>
            <a:pPr algn="l"/>
            <a:r>
              <a:rPr lang="hr-HR" b="1" dirty="0" smtClean="0">
                <a:solidFill>
                  <a:schemeClr val="bg1"/>
                </a:solidFill>
                <a:effectLst>
                  <a:outerShdw blurRad="38100" dist="38100" dir="2700000" algn="tl">
                    <a:srgbClr val="000000">
                      <a:alpha val="43137"/>
                    </a:srgbClr>
                  </a:outerShdw>
                </a:effectLst>
              </a:rPr>
              <a:t>u Republici Hrvatskoj</a:t>
            </a:r>
            <a:endParaRPr lang="hr-HR" b="1" dirty="0">
              <a:solidFill>
                <a:schemeClr val="bg1"/>
              </a:solidFill>
              <a:effectLst>
                <a:outerShdw blurRad="38100" dist="38100" dir="2700000" algn="tl">
                  <a:srgbClr val="000000">
                    <a:alpha val="43137"/>
                  </a:srgbClr>
                </a:outerShdw>
              </a:effectLst>
            </a:endParaRPr>
          </a:p>
        </p:txBody>
      </p:sp>
      <p:pic>
        <p:nvPicPr>
          <p:cNvPr id="5" name="Slika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98584" y="101776"/>
            <a:ext cx="1940224" cy="1375727"/>
          </a:xfrm>
          <a:prstGeom prst="rect">
            <a:avLst/>
          </a:prstGeom>
        </p:spPr>
      </p:pic>
      <p:pic>
        <p:nvPicPr>
          <p:cNvPr id="8" name="Slika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1307" y="5986075"/>
            <a:ext cx="2079460" cy="871926"/>
          </a:xfrm>
          <a:prstGeom prst="rect">
            <a:avLst/>
          </a:prstGeom>
        </p:spPr>
      </p:pic>
      <p:sp>
        <p:nvSpPr>
          <p:cNvPr id="9" name="Podnaslov 2"/>
          <p:cNvSpPr txBox="1">
            <a:spLocks/>
          </p:cNvSpPr>
          <p:nvPr/>
        </p:nvSpPr>
        <p:spPr>
          <a:xfrm>
            <a:off x="7024693" y="6625760"/>
            <a:ext cx="2111313" cy="2909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hr-HR" sz="1000" dirty="0">
                <a:solidFill>
                  <a:schemeClr val="accent1">
                    <a:lumMod val="50000"/>
                  </a:schemeClr>
                </a:solidFill>
              </a:rPr>
              <a:t>Ovaj projekt financira Europska unija</a:t>
            </a:r>
            <a:endParaRPr lang="en-GB" sz="1000" dirty="0">
              <a:solidFill>
                <a:schemeClr val="accent1">
                  <a:lumMod val="50000"/>
                </a:schemeClr>
              </a:solidFill>
            </a:endParaRPr>
          </a:p>
        </p:txBody>
      </p:sp>
      <p:pic>
        <p:nvPicPr>
          <p:cNvPr id="10" name="Slika 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085251" y="6029586"/>
            <a:ext cx="857019" cy="618958"/>
          </a:xfrm>
          <a:prstGeom prst="rect">
            <a:avLst/>
          </a:prstGeom>
        </p:spPr>
      </p:pic>
      <p:pic>
        <p:nvPicPr>
          <p:cNvPr id="11" name="Slika 1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477524" y="6005124"/>
            <a:ext cx="1855967" cy="684735"/>
          </a:xfrm>
          <a:prstGeom prst="rect">
            <a:avLst/>
          </a:prstGeom>
        </p:spPr>
      </p:pic>
      <p:pic>
        <p:nvPicPr>
          <p:cNvPr id="12" name="Slika 1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829988" y="6039112"/>
            <a:ext cx="674471" cy="701599"/>
          </a:xfrm>
          <a:prstGeom prst="rect">
            <a:avLst/>
          </a:prstGeom>
        </p:spPr>
      </p:pic>
    </p:spTree>
    <p:extLst>
      <p:ext uri="{BB962C8B-B14F-4D97-AF65-F5344CB8AC3E}">
        <p14:creationId xmlns:p14="http://schemas.microsoft.com/office/powerpoint/2010/main" val="55382143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lnSpc>
                <a:spcPct val="150000"/>
              </a:lnSpc>
            </a:pPr>
            <a:r>
              <a:rPr lang="hr-HR" sz="2800" b="1" dirty="0" smtClean="0">
                <a:solidFill>
                  <a:schemeClr val="tx2"/>
                </a:solidFill>
                <a:effectLst>
                  <a:glow>
                    <a:srgbClr val="7F7F7F">
                      <a:alpha val="35000"/>
                    </a:srgbClr>
                  </a:glow>
                </a:effectLst>
              </a:rPr>
              <a:t>    3.2 PROCJENA RIZIKA OD ONEČIŠĆENJA ZRAKA</a:t>
            </a:r>
          </a:p>
        </p:txBody>
      </p:sp>
      <p:grpSp>
        <p:nvGrpSpPr>
          <p:cNvPr id="2" name="Group 5"/>
          <p:cNvGrpSpPr/>
          <p:nvPr/>
        </p:nvGrpSpPr>
        <p:grpSpPr>
          <a:xfrm>
            <a:off x="376239" y="6334443"/>
            <a:ext cx="3493723" cy="439123"/>
            <a:chOff x="71999" y="6334443"/>
            <a:chExt cx="3493723" cy="439123"/>
          </a:xfrm>
        </p:grpSpPr>
        <p:grpSp>
          <p:nvGrpSpPr>
            <p:cNvPr id="3"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a:t>
                </a:r>
                <a:r>
                  <a:rPr lang="hr-HR" sz="1200" dirty="0" smtClean="0">
                    <a:latin typeface="Arial Narrow" pitchFamily="34" charset="0"/>
                    <a:cs typeface="+mn-cs"/>
                  </a:rPr>
                  <a:t>zaštitu </a:t>
                </a:r>
                <a:r>
                  <a:rPr lang="hr-HR" sz="1200" dirty="0">
                    <a:latin typeface="Arial Narrow" pitchFamily="34" charset="0"/>
                    <a:cs typeface="+mn-cs"/>
                  </a:rPr>
                  <a:t>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66020" y="6021781"/>
            <a:ext cx="819220" cy="579812"/>
          </a:xfrm>
          <a:prstGeom prst="rect">
            <a:avLst/>
          </a:prstGeom>
        </p:spPr>
      </p:pic>
      <p:sp>
        <p:nvSpPr>
          <p:cNvPr id="10" name="TextBox 9"/>
          <p:cNvSpPr txBox="1"/>
          <p:nvPr/>
        </p:nvSpPr>
        <p:spPr>
          <a:xfrm>
            <a:off x="771525" y="1800225"/>
            <a:ext cx="7981950" cy="3785652"/>
          </a:xfrm>
          <a:prstGeom prst="rect">
            <a:avLst/>
          </a:prstGeom>
          <a:noFill/>
        </p:spPr>
        <p:txBody>
          <a:bodyPr wrap="square" rtlCol="0">
            <a:spAutoFit/>
          </a:bodyPr>
          <a:lstStyle/>
          <a:p>
            <a:pPr>
              <a:buClr>
                <a:srgbClr val="FF0000"/>
              </a:buClr>
              <a:buFont typeface="Wingdings" pitchFamily="2" charset="2"/>
              <a:buChar char="§"/>
            </a:pPr>
            <a:r>
              <a:rPr lang="hr-HR" sz="2400" b="1" dirty="0" smtClean="0">
                <a:solidFill>
                  <a:schemeClr val="accent1">
                    <a:lumMod val="75000"/>
                  </a:schemeClr>
                </a:solidFill>
              </a:rPr>
              <a:t> Svjetska zdravstvena organizacija u svom izvješću </a:t>
            </a:r>
            <a:r>
              <a:rPr lang="hr-HR" sz="2400" b="1" dirty="0" smtClean="0">
                <a:solidFill>
                  <a:schemeClr val="accent6">
                    <a:lumMod val="75000"/>
                  </a:schemeClr>
                </a:solidFill>
              </a:rPr>
              <a:t>„WHO air quality guidelines for Europe“ </a:t>
            </a:r>
            <a:r>
              <a:rPr lang="hr-HR" sz="2400" b="1" dirty="0" smtClean="0">
                <a:solidFill>
                  <a:schemeClr val="accent1">
                    <a:lumMod val="75000"/>
                  </a:schemeClr>
                </a:solidFill>
              </a:rPr>
              <a:t>u aneksu 1.1 opširno i dokumentirano daje pregled negativnih zdravstvenih efekata uzrokovanih onečišćenim zrakom. </a:t>
            </a:r>
          </a:p>
          <a:p>
            <a:endParaRPr lang="hr-HR" sz="2400" b="1" dirty="0" smtClean="0">
              <a:solidFill>
                <a:schemeClr val="accent1">
                  <a:lumMod val="75000"/>
                </a:schemeClr>
              </a:solidFill>
            </a:endParaRPr>
          </a:p>
          <a:p>
            <a:pPr>
              <a:buClr>
                <a:srgbClr val="FF0000"/>
              </a:buClr>
              <a:buFont typeface="Wingdings" pitchFamily="2" charset="2"/>
              <a:buChar char="§"/>
            </a:pPr>
            <a:r>
              <a:rPr lang="hr-HR" sz="2400" b="1" dirty="0" smtClean="0">
                <a:solidFill>
                  <a:schemeClr val="accent1">
                    <a:lumMod val="75000"/>
                  </a:schemeClr>
                </a:solidFill>
              </a:rPr>
              <a:t> Te efekte sažeto možemo opisati piramidom u čijoj se bazi nalaze najčešći i najšire rasprostranjeni efekti dok se prema vrhu piramide pojavljuju manje zastupljeni, ali teži negativni utjecaji na zdravlje (Slika 2).</a:t>
            </a:r>
          </a:p>
          <a:p>
            <a:endParaRPr lang="hr-HR" sz="2400" b="1" dirty="0">
              <a:solidFill>
                <a:schemeClr val="accent1">
                  <a:lumMod val="75000"/>
                </a:schemeClr>
              </a:solidFill>
            </a:endParaRPr>
          </a:p>
        </p:txBody>
      </p:sp>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lnSpc>
                <a:spcPct val="150000"/>
              </a:lnSpc>
            </a:pPr>
            <a:r>
              <a:rPr lang="hr-HR" sz="2800" b="1" dirty="0" smtClean="0">
                <a:solidFill>
                  <a:schemeClr val="tx2"/>
                </a:solidFill>
                <a:effectLst>
                  <a:glow>
                    <a:srgbClr val="7F7F7F">
                      <a:alpha val="35000"/>
                    </a:srgbClr>
                  </a:glow>
                </a:effectLst>
              </a:rPr>
              <a:t>    3.2 PROCJENA RIZIKA OD ONEČIŠĆENJA ZRAKA</a:t>
            </a:r>
          </a:p>
        </p:txBody>
      </p:sp>
      <p:grpSp>
        <p:nvGrpSpPr>
          <p:cNvPr id="2" name="Group 5"/>
          <p:cNvGrpSpPr/>
          <p:nvPr/>
        </p:nvGrpSpPr>
        <p:grpSpPr>
          <a:xfrm>
            <a:off x="376239" y="6334443"/>
            <a:ext cx="3493723" cy="439123"/>
            <a:chOff x="71999" y="6334443"/>
            <a:chExt cx="3493723" cy="439123"/>
          </a:xfrm>
        </p:grpSpPr>
        <p:grpSp>
          <p:nvGrpSpPr>
            <p:cNvPr id="3"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a:t>
                </a:r>
                <a:r>
                  <a:rPr lang="hr-HR" sz="1200" dirty="0" smtClean="0">
                    <a:latin typeface="Arial Narrow" pitchFamily="34" charset="0"/>
                    <a:cs typeface="+mn-cs"/>
                  </a:rPr>
                  <a:t>zaštitu </a:t>
                </a:r>
                <a:r>
                  <a:rPr lang="hr-HR" sz="1200" dirty="0">
                    <a:latin typeface="Arial Narrow" pitchFamily="34" charset="0"/>
                    <a:cs typeface="+mn-cs"/>
                  </a:rPr>
                  <a:t>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66020" y="6021781"/>
            <a:ext cx="819220" cy="579812"/>
          </a:xfrm>
          <a:prstGeom prst="rect">
            <a:avLst/>
          </a:prstGeom>
        </p:spPr>
      </p:pic>
      <p:pic>
        <p:nvPicPr>
          <p:cNvPr id="23554" name="Picture 2"/>
          <p:cNvPicPr>
            <a:picLocks noChangeAspect="1" noChangeArrowheads="1"/>
          </p:cNvPicPr>
          <p:nvPr/>
        </p:nvPicPr>
        <p:blipFill>
          <a:blip r:embed="rId4" cstate="print"/>
          <a:srcRect/>
          <a:stretch>
            <a:fillRect/>
          </a:stretch>
        </p:blipFill>
        <p:spPr bwMode="auto">
          <a:xfrm>
            <a:off x="2413699" y="1358928"/>
            <a:ext cx="4244275" cy="4003647"/>
          </a:xfrm>
          <a:prstGeom prst="rect">
            <a:avLst/>
          </a:prstGeom>
          <a:noFill/>
          <a:ln w="9525">
            <a:noFill/>
            <a:miter lim="800000"/>
            <a:headEnd/>
            <a:tailEnd/>
          </a:ln>
        </p:spPr>
      </p:pic>
      <p:sp>
        <p:nvSpPr>
          <p:cNvPr id="12" name="TextBox 11"/>
          <p:cNvSpPr txBox="1"/>
          <p:nvPr/>
        </p:nvSpPr>
        <p:spPr>
          <a:xfrm>
            <a:off x="857250" y="5400675"/>
            <a:ext cx="7581900" cy="830997"/>
          </a:xfrm>
          <a:prstGeom prst="rect">
            <a:avLst/>
          </a:prstGeom>
          <a:noFill/>
        </p:spPr>
        <p:txBody>
          <a:bodyPr wrap="square" rtlCol="0">
            <a:spAutoFit/>
          </a:bodyPr>
          <a:lstStyle/>
          <a:p>
            <a:r>
              <a:rPr lang="hr-HR" sz="2400" b="1" dirty="0" smtClean="0">
                <a:solidFill>
                  <a:schemeClr val="accent1">
                    <a:lumMod val="75000"/>
                  </a:schemeClr>
                </a:solidFill>
              </a:rPr>
              <a:t>Slika 2. </a:t>
            </a:r>
            <a:r>
              <a:rPr lang="hr-HR" sz="2400" dirty="0" smtClean="0">
                <a:solidFill>
                  <a:schemeClr val="accent1">
                    <a:lumMod val="75000"/>
                  </a:schemeClr>
                </a:solidFill>
              </a:rPr>
              <a:t>Piramida zdravstvenih efekata onečišćenog zraka. </a:t>
            </a:r>
            <a:r>
              <a:rPr lang="hr-HR" sz="2400" b="1" dirty="0" smtClean="0">
                <a:solidFill>
                  <a:schemeClr val="accent1">
                    <a:lumMod val="75000"/>
                  </a:schemeClr>
                </a:solidFill>
              </a:rPr>
              <a:t>Izvor: </a:t>
            </a:r>
            <a:r>
              <a:rPr lang="hr-HR" sz="2400" i="1" dirty="0" smtClean="0">
                <a:solidFill>
                  <a:schemeClr val="accent1">
                    <a:lumMod val="75000"/>
                  </a:schemeClr>
                </a:solidFill>
              </a:rPr>
              <a:t>„WHO air quality guidelines for Europe“. </a:t>
            </a:r>
            <a:endParaRPr lang="hr-HR" sz="2400" i="1" dirty="0">
              <a:solidFill>
                <a:schemeClr val="accent1">
                  <a:lumMod val="75000"/>
                </a:schemeClr>
              </a:solidFill>
            </a:endParaRPr>
          </a:p>
        </p:txBody>
      </p:sp>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lnSpc>
                <a:spcPct val="150000"/>
              </a:lnSpc>
            </a:pPr>
            <a:r>
              <a:rPr lang="hr-HR" sz="2800" b="1" dirty="0" smtClean="0">
                <a:solidFill>
                  <a:schemeClr val="tx2"/>
                </a:solidFill>
                <a:effectLst>
                  <a:glow>
                    <a:srgbClr val="7F7F7F">
                      <a:alpha val="35000"/>
                    </a:srgbClr>
                  </a:glow>
                </a:effectLst>
              </a:rPr>
              <a:t>    3.2 PROCJENA RIZIKA OD ONEČIŠĆENJA ZRAKA</a:t>
            </a:r>
          </a:p>
        </p:txBody>
      </p:sp>
      <p:grpSp>
        <p:nvGrpSpPr>
          <p:cNvPr id="2" name="Group 5"/>
          <p:cNvGrpSpPr/>
          <p:nvPr/>
        </p:nvGrpSpPr>
        <p:grpSpPr>
          <a:xfrm>
            <a:off x="376239" y="6334443"/>
            <a:ext cx="3493723" cy="439123"/>
            <a:chOff x="71999" y="6334443"/>
            <a:chExt cx="3493723" cy="439123"/>
          </a:xfrm>
        </p:grpSpPr>
        <p:grpSp>
          <p:nvGrpSpPr>
            <p:cNvPr id="3"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a:t>
                </a:r>
                <a:r>
                  <a:rPr lang="hr-HR" sz="1200" dirty="0" smtClean="0">
                    <a:latin typeface="Arial Narrow" pitchFamily="34" charset="0"/>
                    <a:cs typeface="+mn-cs"/>
                  </a:rPr>
                  <a:t>zaštitu </a:t>
                </a:r>
                <a:r>
                  <a:rPr lang="hr-HR" sz="1200" dirty="0">
                    <a:latin typeface="Arial Narrow" pitchFamily="34" charset="0"/>
                    <a:cs typeface="+mn-cs"/>
                  </a:rPr>
                  <a:t>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66020" y="6021781"/>
            <a:ext cx="819220" cy="579812"/>
          </a:xfrm>
          <a:prstGeom prst="rect">
            <a:avLst/>
          </a:prstGeom>
        </p:spPr>
      </p:pic>
      <p:sp>
        <p:nvSpPr>
          <p:cNvPr id="9" name="TextBox 8"/>
          <p:cNvSpPr txBox="1"/>
          <p:nvPr/>
        </p:nvSpPr>
        <p:spPr>
          <a:xfrm>
            <a:off x="771525" y="1847850"/>
            <a:ext cx="8124825" cy="3785652"/>
          </a:xfrm>
          <a:prstGeom prst="rect">
            <a:avLst/>
          </a:prstGeom>
          <a:noFill/>
        </p:spPr>
        <p:txBody>
          <a:bodyPr wrap="square" rtlCol="0">
            <a:spAutoFit/>
          </a:bodyPr>
          <a:lstStyle/>
          <a:p>
            <a:pPr>
              <a:buClr>
                <a:srgbClr val="FF0000"/>
              </a:buClr>
              <a:buFont typeface="Wingdings" pitchFamily="2" charset="2"/>
              <a:buChar char="§"/>
            </a:pPr>
            <a:r>
              <a:rPr lang="hr-HR" sz="2400" b="1" dirty="0" smtClean="0">
                <a:solidFill>
                  <a:schemeClr val="accent1">
                    <a:lumMod val="75000"/>
                  </a:schemeClr>
                </a:solidFill>
              </a:rPr>
              <a:t> Da bi smo bili u mogućnosti utvrditi koji je dio populacije na određenom području zahvaćen tim efektima i kojima, potrebno je procijeniti nivo izloženosti populacije u cjelini, kao i podskupina populacije koje su posebno osjetljive na onečišćeni zrak, poput kroničnih bolesnika i djece.</a:t>
            </a:r>
          </a:p>
          <a:p>
            <a:endParaRPr lang="hr-HR" sz="2400" b="1" dirty="0" smtClean="0">
              <a:solidFill>
                <a:schemeClr val="accent1">
                  <a:lumMod val="75000"/>
                </a:schemeClr>
              </a:solidFill>
            </a:endParaRPr>
          </a:p>
          <a:p>
            <a:pPr>
              <a:buClr>
                <a:srgbClr val="FF0000"/>
              </a:buClr>
              <a:buFont typeface="Wingdings" pitchFamily="2" charset="2"/>
              <a:buChar char="§"/>
            </a:pPr>
            <a:r>
              <a:rPr lang="hr-HR" sz="2400" b="1" dirty="0" smtClean="0">
                <a:solidFill>
                  <a:schemeClr val="accent1">
                    <a:lumMod val="75000"/>
                  </a:schemeClr>
                </a:solidFill>
              </a:rPr>
              <a:t> Procjenjujući izloženost iz poznavanja koncentracija onečišćujućih tvari i broja strukture i kretanja populacije na određenom području, može se procijeniti rizik za zdravlje ljudi.</a:t>
            </a:r>
          </a:p>
          <a:p>
            <a:endParaRPr lang="hr-HR" sz="2400" b="1" dirty="0">
              <a:solidFill>
                <a:schemeClr val="accent1">
                  <a:lumMod val="75000"/>
                </a:schemeClr>
              </a:solidFill>
            </a:endParaRPr>
          </a:p>
        </p:txBody>
      </p:sp>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lnSpc>
                <a:spcPct val="150000"/>
              </a:lnSpc>
            </a:pPr>
            <a:r>
              <a:rPr lang="hr-HR" sz="2800" b="1" dirty="0" smtClean="0">
                <a:solidFill>
                  <a:schemeClr val="tx2"/>
                </a:solidFill>
                <a:effectLst>
                  <a:glow>
                    <a:srgbClr val="7F7F7F">
                      <a:alpha val="35000"/>
                    </a:srgbClr>
                  </a:glow>
                </a:effectLst>
              </a:rPr>
              <a:t>    3.2 PROCJENA RIZIKA OD ONEČIŠĆENJA ZRAKA</a:t>
            </a:r>
          </a:p>
        </p:txBody>
      </p:sp>
      <p:grpSp>
        <p:nvGrpSpPr>
          <p:cNvPr id="2" name="Group 5"/>
          <p:cNvGrpSpPr/>
          <p:nvPr/>
        </p:nvGrpSpPr>
        <p:grpSpPr>
          <a:xfrm>
            <a:off x="376239" y="6334443"/>
            <a:ext cx="3493723" cy="439123"/>
            <a:chOff x="71999" y="6334443"/>
            <a:chExt cx="3493723" cy="439123"/>
          </a:xfrm>
        </p:grpSpPr>
        <p:grpSp>
          <p:nvGrpSpPr>
            <p:cNvPr id="3"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a:t>
                </a:r>
                <a:r>
                  <a:rPr lang="hr-HR" sz="1200" dirty="0" smtClean="0">
                    <a:latin typeface="Arial Narrow" pitchFamily="34" charset="0"/>
                    <a:cs typeface="+mn-cs"/>
                  </a:rPr>
                  <a:t>zaštitu </a:t>
                </a:r>
                <a:r>
                  <a:rPr lang="hr-HR" sz="1200" dirty="0">
                    <a:latin typeface="Arial Narrow" pitchFamily="34" charset="0"/>
                    <a:cs typeface="+mn-cs"/>
                  </a:rPr>
                  <a:t>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66020" y="6021781"/>
            <a:ext cx="819220" cy="579812"/>
          </a:xfrm>
          <a:prstGeom prst="rect">
            <a:avLst/>
          </a:prstGeom>
        </p:spPr>
      </p:pic>
      <p:sp>
        <p:nvSpPr>
          <p:cNvPr id="9" name="TextBox 8"/>
          <p:cNvSpPr txBox="1"/>
          <p:nvPr/>
        </p:nvSpPr>
        <p:spPr>
          <a:xfrm>
            <a:off x="476250" y="1647825"/>
            <a:ext cx="8258175" cy="4524315"/>
          </a:xfrm>
          <a:prstGeom prst="rect">
            <a:avLst/>
          </a:prstGeom>
          <a:noFill/>
        </p:spPr>
        <p:txBody>
          <a:bodyPr wrap="square" rtlCol="0">
            <a:spAutoFit/>
          </a:bodyPr>
          <a:lstStyle/>
          <a:p>
            <a:pPr>
              <a:buClr>
                <a:srgbClr val="FF0000"/>
              </a:buClr>
              <a:buFont typeface="Wingdings" pitchFamily="2" charset="2"/>
              <a:buChar char="§"/>
            </a:pPr>
            <a:r>
              <a:rPr lang="hr-HR" sz="2400" b="1" dirty="0" smtClean="0">
                <a:solidFill>
                  <a:schemeClr val="accent1">
                    <a:lumMod val="75000"/>
                  </a:schemeClr>
                </a:solidFill>
              </a:rPr>
              <a:t> Opće prihvaćena metoda za procjenu izloženosti na osnovi poznavanja razine onečišćenja nekim polutantom jest da se populacija na određenom području podijeli u karakteristične skupine s obzirom na kretanje u istom prostoru. </a:t>
            </a:r>
          </a:p>
          <a:p>
            <a:endParaRPr lang="hr-HR" sz="2400" b="1" dirty="0" smtClean="0">
              <a:solidFill>
                <a:schemeClr val="accent1">
                  <a:lumMod val="75000"/>
                </a:schemeClr>
              </a:solidFill>
            </a:endParaRPr>
          </a:p>
          <a:p>
            <a:pPr>
              <a:buClr>
                <a:srgbClr val="FF0000"/>
              </a:buClr>
              <a:buFont typeface="Wingdings" pitchFamily="2" charset="2"/>
              <a:buChar char="§"/>
            </a:pPr>
            <a:r>
              <a:rPr lang="hr-HR" sz="2400" b="1" dirty="0" smtClean="0">
                <a:solidFill>
                  <a:schemeClr val="accent1">
                    <a:lumMod val="75000"/>
                  </a:schemeClr>
                </a:solidFill>
              </a:rPr>
              <a:t> Kako koncentracije polutanata u zraku nisu jednake u svim točkama određenog područja, izuzetno je važno kod procjenjivanja izloženosti znati koji dio populacije provodi koji dio vremena na kojem prostoru. Poznavanjem vremena boravka određenog dijela populacije na području s poznatom koncentracijom određenog polutanta moguće je točno izračunati izloženost tog dijela populacije tom polutantu.</a:t>
            </a:r>
            <a:endParaRPr lang="hr-HR" sz="2400" b="1" dirty="0">
              <a:solidFill>
                <a:schemeClr val="accent1">
                  <a:lumMod val="75000"/>
                </a:schemeClr>
              </a:solidFill>
            </a:endParaRPr>
          </a:p>
        </p:txBody>
      </p:sp>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lnSpc>
                <a:spcPct val="150000"/>
              </a:lnSpc>
            </a:pPr>
            <a:r>
              <a:rPr lang="hr-HR" sz="2800" b="1" dirty="0" smtClean="0">
                <a:solidFill>
                  <a:schemeClr val="tx2"/>
                </a:solidFill>
                <a:effectLst>
                  <a:glow>
                    <a:srgbClr val="7F7F7F">
                      <a:alpha val="35000"/>
                    </a:srgbClr>
                  </a:glow>
                </a:effectLst>
              </a:rPr>
              <a:t>    3.2 PROCJENA RIZIKA OD ONEČIŠĆENJA ZRAKA</a:t>
            </a:r>
          </a:p>
        </p:txBody>
      </p:sp>
      <p:grpSp>
        <p:nvGrpSpPr>
          <p:cNvPr id="2" name="Group 5"/>
          <p:cNvGrpSpPr/>
          <p:nvPr/>
        </p:nvGrpSpPr>
        <p:grpSpPr>
          <a:xfrm>
            <a:off x="376239" y="6334443"/>
            <a:ext cx="3493723" cy="439123"/>
            <a:chOff x="71999" y="6334443"/>
            <a:chExt cx="3493723" cy="439123"/>
          </a:xfrm>
        </p:grpSpPr>
        <p:grpSp>
          <p:nvGrpSpPr>
            <p:cNvPr id="3"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a:t>
                </a:r>
                <a:r>
                  <a:rPr lang="hr-HR" sz="1200" dirty="0" smtClean="0">
                    <a:latin typeface="Arial Narrow" pitchFamily="34" charset="0"/>
                    <a:cs typeface="+mn-cs"/>
                  </a:rPr>
                  <a:t>zaštitu </a:t>
                </a:r>
                <a:r>
                  <a:rPr lang="hr-HR" sz="1200" dirty="0">
                    <a:latin typeface="Arial Narrow" pitchFamily="34" charset="0"/>
                    <a:cs typeface="+mn-cs"/>
                  </a:rPr>
                  <a:t>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66020" y="6021781"/>
            <a:ext cx="819220" cy="579812"/>
          </a:xfrm>
          <a:prstGeom prst="rect">
            <a:avLst/>
          </a:prstGeom>
        </p:spPr>
      </p:pic>
      <p:sp>
        <p:nvSpPr>
          <p:cNvPr id="9" name="TextBox 8"/>
          <p:cNvSpPr txBox="1"/>
          <p:nvPr/>
        </p:nvSpPr>
        <p:spPr>
          <a:xfrm>
            <a:off x="581025" y="2476500"/>
            <a:ext cx="8162925" cy="2308324"/>
          </a:xfrm>
          <a:prstGeom prst="rect">
            <a:avLst/>
          </a:prstGeom>
          <a:noFill/>
        </p:spPr>
        <p:txBody>
          <a:bodyPr wrap="square" rtlCol="0">
            <a:spAutoFit/>
          </a:bodyPr>
          <a:lstStyle/>
          <a:p>
            <a:r>
              <a:rPr lang="hr-HR" sz="2400" b="1" dirty="0" smtClean="0">
                <a:solidFill>
                  <a:schemeClr val="accent1">
                    <a:lumMod val="75000"/>
                  </a:schemeClr>
                </a:solidFill>
              </a:rPr>
              <a:t>U Tablici 1. prikazan je primjer izračuna izloženosti subpopulacijskih skupina lebdećim česticama PM10 u jednom gradu s ukupnim populacijom od 1 000 000 stanovnika, tipičnom raspodjelom subpopulacijskih skupina i tipičnim onečišćenjem lebdećim česticama.</a:t>
            </a:r>
          </a:p>
          <a:p>
            <a:endParaRPr lang="hr-HR" sz="2400" b="1" dirty="0">
              <a:solidFill>
                <a:schemeClr val="accent1">
                  <a:lumMod val="75000"/>
                </a:schemeClr>
              </a:solidFill>
            </a:endParaRPr>
          </a:p>
        </p:txBody>
      </p:sp>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lnSpc>
                <a:spcPct val="150000"/>
              </a:lnSpc>
            </a:pPr>
            <a:r>
              <a:rPr lang="hr-HR" sz="2800" b="1" dirty="0" smtClean="0">
                <a:solidFill>
                  <a:schemeClr val="tx2"/>
                </a:solidFill>
                <a:effectLst>
                  <a:glow>
                    <a:srgbClr val="7F7F7F">
                      <a:alpha val="35000"/>
                    </a:srgbClr>
                  </a:glow>
                </a:effectLst>
              </a:rPr>
              <a:t>    3.2 PROCJENA RIZIKA OD ONEČIŠĆENJA ZRAKA</a:t>
            </a:r>
          </a:p>
        </p:txBody>
      </p:sp>
      <p:grpSp>
        <p:nvGrpSpPr>
          <p:cNvPr id="2" name="Group 5"/>
          <p:cNvGrpSpPr/>
          <p:nvPr/>
        </p:nvGrpSpPr>
        <p:grpSpPr>
          <a:xfrm>
            <a:off x="376239" y="6334443"/>
            <a:ext cx="3493723" cy="439123"/>
            <a:chOff x="71999" y="6334443"/>
            <a:chExt cx="3493723" cy="439123"/>
          </a:xfrm>
        </p:grpSpPr>
        <p:grpSp>
          <p:nvGrpSpPr>
            <p:cNvPr id="3"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a:t>
                </a:r>
                <a:r>
                  <a:rPr lang="hr-HR" sz="1200" dirty="0" smtClean="0">
                    <a:latin typeface="Arial Narrow" pitchFamily="34" charset="0"/>
                    <a:cs typeface="+mn-cs"/>
                  </a:rPr>
                  <a:t>zaštitu </a:t>
                </a:r>
                <a:r>
                  <a:rPr lang="hr-HR" sz="1200" dirty="0">
                    <a:latin typeface="Arial Narrow" pitchFamily="34" charset="0"/>
                    <a:cs typeface="+mn-cs"/>
                  </a:rPr>
                  <a:t>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66020" y="6021781"/>
            <a:ext cx="819220" cy="579812"/>
          </a:xfrm>
          <a:prstGeom prst="rect">
            <a:avLst/>
          </a:prstGeom>
        </p:spPr>
      </p:pic>
      <p:pic>
        <p:nvPicPr>
          <p:cNvPr id="26625" name="Picture 1"/>
          <p:cNvPicPr>
            <a:picLocks noChangeAspect="1" noChangeArrowheads="1"/>
          </p:cNvPicPr>
          <p:nvPr/>
        </p:nvPicPr>
        <p:blipFill>
          <a:blip r:embed="rId4" cstate="print"/>
          <a:srcRect/>
          <a:stretch>
            <a:fillRect/>
          </a:stretch>
        </p:blipFill>
        <p:spPr bwMode="auto">
          <a:xfrm>
            <a:off x="342900" y="2446336"/>
            <a:ext cx="7620000" cy="4133883"/>
          </a:xfrm>
          <a:prstGeom prst="rect">
            <a:avLst/>
          </a:prstGeom>
          <a:noFill/>
          <a:ln w="9525">
            <a:noFill/>
            <a:miter lim="800000"/>
            <a:headEnd/>
            <a:tailEnd/>
          </a:ln>
          <a:effectLst/>
        </p:spPr>
      </p:pic>
      <p:sp>
        <p:nvSpPr>
          <p:cNvPr id="12" name="TextBox 11"/>
          <p:cNvSpPr txBox="1"/>
          <p:nvPr/>
        </p:nvSpPr>
        <p:spPr>
          <a:xfrm>
            <a:off x="333375" y="1419225"/>
            <a:ext cx="8372475" cy="1200329"/>
          </a:xfrm>
          <a:prstGeom prst="rect">
            <a:avLst/>
          </a:prstGeom>
          <a:noFill/>
        </p:spPr>
        <p:txBody>
          <a:bodyPr wrap="square" rtlCol="0">
            <a:spAutoFit/>
          </a:bodyPr>
          <a:lstStyle/>
          <a:p>
            <a:r>
              <a:rPr lang="hr-HR" sz="2400" b="1" dirty="0" smtClean="0">
                <a:solidFill>
                  <a:schemeClr val="accent1">
                    <a:lumMod val="75000"/>
                  </a:schemeClr>
                </a:solidFill>
              </a:rPr>
              <a:t>Tablica 1. </a:t>
            </a:r>
            <a:r>
              <a:rPr lang="hr-HR" sz="2400" dirty="0" smtClean="0">
                <a:solidFill>
                  <a:schemeClr val="accent1">
                    <a:lumMod val="75000"/>
                  </a:schemeClr>
                </a:solidFill>
              </a:rPr>
              <a:t>Primjer izračuna izloženosti subpopulacijskih skupina lebdećim česticama PM10 u gradu od 1 000 000 stanovnika.</a:t>
            </a:r>
            <a:r>
              <a:rPr lang="hr-HR" sz="2400" b="1" dirty="0" smtClean="0">
                <a:solidFill>
                  <a:schemeClr val="accent1">
                    <a:lumMod val="75000"/>
                  </a:schemeClr>
                </a:solidFill>
              </a:rPr>
              <a:t> </a:t>
            </a:r>
            <a:endParaRPr lang="hr-HR" sz="2400" dirty="0" smtClean="0">
              <a:solidFill>
                <a:schemeClr val="accent1">
                  <a:lumMod val="75000"/>
                </a:schemeClr>
              </a:solidFill>
            </a:endParaRPr>
          </a:p>
          <a:p>
            <a:endParaRPr lang="hr-HR" sz="2400" dirty="0">
              <a:solidFill>
                <a:schemeClr val="accent1">
                  <a:lumMod val="75000"/>
                </a:schemeClr>
              </a:solidFill>
            </a:endParaRPr>
          </a:p>
        </p:txBody>
      </p:sp>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lnSpc>
                <a:spcPct val="150000"/>
              </a:lnSpc>
            </a:pPr>
            <a:r>
              <a:rPr lang="hr-HR" sz="2800" b="1" dirty="0" smtClean="0">
                <a:solidFill>
                  <a:schemeClr val="tx2"/>
                </a:solidFill>
                <a:effectLst>
                  <a:glow>
                    <a:srgbClr val="7F7F7F">
                      <a:alpha val="35000"/>
                    </a:srgbClr>
                  </a:glow>
                </a:effectLst>
              </a:rPr>
              <a:t>    3.2 PROCJENA RIZIKA OD ONEČIŠĆENJA ZRAKA</a:t>
            </a:r>
          </a:p>
        </p:txBody>
      </p:sp>
      <p:grpSp>
        <p:nvGrpSpPr>
          <p:cNvPr id="2" name="Group 5"/>
          <p:cNvGrpSpPr/>
          <p:nvPr/>
        </p:nvGrpSpPr>
        <p:grpSpPr>
          <a:xfrm>
            <a:off x="376239" y="6334443"/>
            <a:ext cx="3493723" cy="439123"/>
            <a:chOff x="71999" y="6334443"/>
            <a:chExt cx="3493723" cy="439123"/>
          </a:xfrm>
        </p:grpSpPr>
        <p:grpSp>
          <p:nvGrpSpPr>
            <p:cNvPr id="3"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a:t>
                </a:r>
                <a:r>
                  <a:rPr lang="hr-HR" sz="1200" dirty="0" smtClean="0">
                    <a:latin typeface="Arial Narrow" pitchFamily="34" charset="0"/>
                    <a:cs typeface="+mn-cs"/>
                  </a:rPr>
                  <a:t>zaštitu </a:t>
                </a:r>
                <a:r>
                  <a:rPr lang="hr-HR" sz="1200" dirty="0">
                    <a:latin typeface="Arial Narrow" pitchFamily="34" charset="0"/>
                    <a:cs typeface="+mn-cs"/>
                  </a:rPr>
                  <a:t>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66020" y="6021781"/>
            <a:ext cx="819220" cy="579812"/>
          </a:xfrm>
          <a:prstGeom prst="rect">
            <a:avLst/>
          </a:prstGeom>
        </p:spPr>
      </p:pic>
      <p:sp>
        <p:nvSpPr>
          <p:cNvPr id="9" name="TextBox 8"/>
          <p:cNvSpPr txBox="1"/>
          <p:nvPr/>
        </p:nvSpPr>
        <p:spPr>
          <a:xfrm>
            <a:off x="514350" y="1524000"/>
            <a:ext cx="8010525" cy="5262979"/>
          </a:xfrm>
          <a:prstGeom prst="rect">
            <a:avLst/>
          </a:prstGeom>
          <a:noFill/>
        </p:spPr>
        <p:txBody>
          <a:bodyPr wrap="square" rtlCol="0">
            <a:spAutoFit/>
          </a:bodyPr>
          <a:lstStyle/>
          <a:p>
            <a:r>
              <a:rPr lang="hr-HR" sz="2400" b="1" dirty="0" smtClean="0">
                <a:solidFill>
                  <a:schemeClr val="accent1">
                    <a:lumMod val="75000"/>
                  </a:schemeClr>
                </a:solidFill>
              </a:rPr>
              <a:t>Iz navedenog primjera vidljivo je da postoji velika razlika u izloženosti lebdećim česticama u istom gradu s obzirom na:</a:t>
            </a:r>
          </a:p>
          <a:p>
            <a:endParaRPr lang="hr-HR" sz="2400" b="1" dirty="0" smtClean="0">
              <a:solidFill>
                <a:schemeClr val="accent1">
                  <a:lumMod val="75000"/>
                </a:schemeClr>
              </a:solidFill>
            </a:endParaRPr>
          </a:p>
          <a:p>
            <a:pPr>
              <a:buFont typeface="Arial" pitchFamily="34" charset="0"/>
              <a:buChar char="•"/>
            </a:pPr>
            <a:r>
              <a:rPr lang="hr-HR" sz="2400" b="1" dirty="0" smtClean="0">
                <a:solidFill>
                  <a:schemeClr val="accent1">
                    <a:lumMod val="75000"/>
                  </a:schemeClr>
                </a:solidFill>
              </a:rPr>
              <a:t> mjesto stanovanja, </a:t>
            </a:r>
          </a:p>
          <a:p>
            <a:pPr>
              <a:buFont typeface="Arial" pitchFamily="34" charset="0"/>
              <a:buChar char="•"/>
            </a:pPr>
            <a:r>
              <a:rPr lang="hr-HR" sz="2400" b="1" dirty="0" smtClean="0">
                <a:solidFill>
                  <a:schemeClr val="accent1">
                    <a:lumMod val="75000"/>
                  </a:schemeClr>
                </a:solidFill>
              </a:rPr>
              <a:t> status zaposlenosti,  </a:t>
            </a:r>
          </a:p>
          <a:p>
            <a:pPr>
              <a:buFont typeface="Arial" pitchFamily="34" charset="0"/>
              <a:buChar char="•"/>
            </a:pPr>
            <a:r>
              <a:rPr lang="hr-HR" sz="2400" b="1" dirty="0" smtClean="0">
                <a:solidFill>
                  <a:schemeClr val="accent1">
                    <a:lumMod val="75000"/>
                  </a:schemeClr>
                </a:solidFill>
              </a:rPr>
              <a:t> dob. </a:t>
            </a:r>
          </a:p>
          <a:p>
            <a:endParaRPr lang="hr-HR" sz="2400" b="1" dirty="0" smtClean="0">
              <a:solidFill>
                <a:schemeClr val="accent1">
                  <a:lumMod val="75000"/>
                </a:schemeClr>
              </a:solidFill>
            </a:endParaRPr>
          </a:p>
          <a:p>
            <a:r>
              <a:rPr lang="hr-HR" sz="2400" b="1" dirty="0" smtClean="0">
                <a:solidFill>
                  <a:schemeClr val="accent1">
                    <a:lumMod val="75000"/>
                  </a:schemeClr>
                </a:solidFill>
              </a:rPr>
              <a:t>Uspoređivanjem takvih podataka o izloženosti s postojećim epidemiološkim studijama ili pak provođenjem vlastitih epidemioloških studija dolazi se do procjene rizika za zdravlje te subpopulacije. Ako je taj rizik prevelik, tj. ukoliko predstavlja bitan javnozdravstveni problem, potrebno je poduzeti mjere da bi se taj rizik smanjio. </a:t>
            </a:r>
          </a:p>
          <a:p>
            <a:endParaRPr lang="hr-HR" sz="2400" b="1" dirty="0">
              <a:solidFill>
                <a:schemeClr val="accent1">
                  <a:lumMod val="75000"/>
                </a:schemeClr>
              </a:solidFill>
            </a:endParaRPr>
          </a:p>
        </p:txBody>
      </p:sp>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666750" y="4762500"/>
            <a:ext cx="8077200" cy="847725"/>
          </a:xfrm>
          <a:prstGeom prst="rect">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HR"/>
          </a:p>
        </p:txBody>
      </p:sp>
      <p:sp>
        <p:nvSpPr>
          <p:cNvPr id="10" name="Rectangle 9"/>
          <p:cNvSpPr/>
          <p:nvPr/>
        </p:nvSpPr>
        <p:spPr>
          <a:xfrm>
            <a:off x="657225" y="3609975"/>
            <a:ext cx="8077200" cy="847725"/>
          </a:xfrm>
          <a:prstGeom prst="rect">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HR"/>
          </a:p>
        </p:txBody>
      </p:sp>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lnSpc>
                <a:spcPct val="150000"/>
              </a:lnSpc>
            </a:pPr>
            <a:r>
              <a:rPr lang="hr-HR" sz="2800" b="1" dirty="0" smtClean="0">
                <a:solidFill>
                  <a:schemeClr val="tx2"/>
                </a:solidFill>
                <a:effectLst>
                  <a:glow>
                    <a:srgbClr val="7F7F7F">
                      <a:alpha val="35000"/>
                    </a:srgbClr>
                  </a:glow>
                </a:effectLst>
              </a:rPr>
              <a:t>    3.3 UPRAVLJANJE RIZIKOM</a:t>
            </a:r>
          </a:p>
        </p:txBody>
      </p:sp>
      <p:grpSp>
        <p:nvGrpSpPr>
          <p:cNvPr id="2" name="Group 5"/>
          <p:cNvGrpSpPr/>
          <p:nvPr/>
        </p:nvGrpSpPr>
        <p:grpSpPr>
          <a:xfrm>
            <a:off x="376239" y="6334443"/>
            <a:ext cx="3493723" cy="439123"/>
            <a:chOff x="71999" y="6334443"/>
            <a:chExt cx="3493723" cy="439123"/>
          </a:xfrm>
        </p:grpSpPr>
        <p:grpSp>
          <p:nvGrpSpPr>
            <p:cNvPr id="3"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a:t>
                </a:r>
                <a:r>
                  <a:rPr lang="hr-HR" sz="1200" dirty="0" smtClean="0">
                    <a:latin typeface="Arial Narrow" pitchFamily="34" charset="0"/>
                    <a:cs typeface="+mn-cs"/>
                  </a:rPr>
                  <a:t>zaštitu </a:t>
                </a:r>
                <a:r>
                  <a:rPr lang="hr-HR" sz="1200" dirty="0">
                    <a:latin typeface="Arial Narrow" pitchFamily="34" charset="0"/>
                    <a:cs typeface="+mn-cs"/>
                  </a:rPr>
                  <a:t>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66020" y="6021781"/>
            <a:ext cx="819220" cy="579812"/>
          </a:xfrm>
          <a:prstGeom prst="rect">
            <a:avLst/>
          </a:prstGeom>
        </p:spPr>
      </p:pic>
      <p:sp>
        <p:nvSpPr>
          <p:cNvPr id="9" name="TextBox 8"/>
          <p:cNvSpPr txBox="1"/>
          <p:nvPr/>
        </p:nvSpPr>
        <p:spPr>
          <a:xfrm>
            <a:off x="723900" y="2143125"/>
            <a:ext cx="7981950" cy="3785652"/>
          </a:xfrm>
          <a:prstGeom prst="rect">
            <a:avLst/>
          </a:prstGeom>
          <a:noFill/>
        </p:spPr>
        <p:txBody>
          <a:bodyPr wrap="square" rtlCol="0">
            <a:spAutoFit/>
          </a:bodyPr>
          <a:lstStyle/>
          <a:p>
            <a:r>
              <a:rPr lang="hr-HR" sz="2400" b="1" dirty="0" smtClean="0">
                <a:solidFill>
                  <a:schemeClr val="accent1">
                    <a:lumMod val="75000"/>
                  </a:schemeClr>
                </a:solidFill>
              </a:rPr>
              <a:t>Smanjenje izloženosti neke populacije onečišćenom zraku, a samim time i rizika nepovoljnog utjecaja na njezino zdravlje, može se postići na dva načina: </a:t>
            </a:r>
          </a:p>
          <a:p>
            <a:r>
              <a:rPr lang="hr-HR" sz="2400" b="1" dirty="0" smtClean="0">
                <a:solidFill>
                  <a:schemeClr val="accent1">
                    <a:lumMod val="75000"/>
                  </a:schemeClr>
                </a:solidFill>
              </a:rPr>
              <a:t> </a:t>
            </a:r>
          </a:p>
          <a:p>
            <a:pPr marL="457200" lvl="0" indent="-457200">
              <a:buAutoNum type="arabicPeriod"/>
            </a:pPr>
            <a:r>
              <a:rPr lang="hr-HR" sz="2400" b="1" dirty="0" smtClean="0">
                <a:solidFill>
                  <a:schemeClr val="accent1">
                    <a:lumMod val="75000"/>
                  </a:schemeClr>
                </a:solidFill>
              </a:rPr>
              <a:t>smanjenjem onečišćenja (smanjenje emisije onečišćujućih tvari),</a:t>
            </a:r>
          </a:p>
          <a:p>
            <a:pPr marL="457200" lvl="0" indent="-457200"/>
            <a:r>
              <a:rPr lang="hr-HR" sz="2400" b="1" dirty="0" smtClean="0">
                <a:solidFill>
                  <a:schemeClr val="accent1">
                    <a:lumMod val="75000"/>
                  </a:schemeClr>
                </a:solidFill>
              </a:rPr>
              <a:t> </a:t>
            </a:r>
          </a:p>
          <a:p>
            <a:pPr lvl="0"/>
            <a:r>
              <a:rPr lang="hr-HR" sz="2400" b="1" dirty="0" smtClean="0">
                <a:solidFill>
                  <a:schemeClr val="accent1">
                    <a:lumMod val="75000"/>
                  </a:schemeClr>
                </a:solidFill>
              </a:rPr>
              <a:t>2. razdvajanjem izvora onečišćenja od rezidencijalnih prostora u kojima ljudi provode najviše vremena.</a:t>
            </a:r>
          </a:p>
          <a:p>
            <a:endParaRPr lang="hr-HR" sz="2400" b="1" dirty="0">
              <a:solidFill>
                <a:schemeClr val="accent1">
                  <a:lumMod val="75000"/>
                </a:schemeClr>
              </a:solidFill>
            </a:endParaRPr>
          </a:p>
        </p:txBody>
      </p:sp>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lnSpc>
                <a:spcPct val="150000"/>
              </a:lnSpc>
            </a:pPr>
            <a:r>
              <a:rPr lang="hr-HR" sz="2800" b="1" dirty="0" smtClean="0">
                <a:solidFill>
                  <a:schemeClr val="tx2"/>
                </a:solidFill>
                <a:effectLst>
                  <a:glow>
                    <a:srgbClr val="7F7F7F">
                      <a:alpha val="35000"/>
                    </a:srgbClr>
                  </a:glow>
                </a:effectLst>
              </a:rPr>
              <a:t>    3.3 UPRAVLJANJE RIZIKOM</a:t>
            </a:r>
          </a:p>
        </p:txBody>
      </p:sp>
      <p:grpSp>
        <p:nvGrpSpPr>
          <p:cNvPr id="2" name="Group 5"/>
          <p:cNvGrpSpPr/>
          <p:nvPr/>
        </p:nvGrpSpPr>
        <p:grpSpPr>
          <a:xfrm>
            <a:off x="376239" y="6334443"/>
            <a:ext cx="3493723" cy="439123"/>
            <a:chOff x="71999" y="6334443"/>
            <a:chExt cx="3493723" cy="439123"/>
          </a:xfrm>
        </p:grpSpPr>
        <p:grpSp>
          <p:nvGrpSpPr>
            <p:cNvPr id="3"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a:t>
                </a:r>
                <a:r>
                  <a:rPr lang="hr-HR" sz="1200" dirty="0" smtClean="0">
                    <a:latin typeface="Arial Narrow" pitchFamily="34" charset="0"/>
                    <a:cs typeface="+mn-cs"/>
                  </a:rPr>
                  <a:t>zaštitu </a:t>
                </a:r>
                <a:r>
                  <a:rPr lang="hr-HR" sz="1200" dirty="0">
                    <a:latin typeface="Arial Narrow" pitchFamily="34" charset="0"/>
                    <a:cs typeface="+mn-cs"/>
                  </a:rPr>
                  <a:t>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66020" y="6021781"/>
            <a:ext cx="819220" cy="579812"/>
          </a:xfrm>
          <a:prstGeom prst="rect">
            <a:avLst/>
          </a:prstGeom>
        </p:spPr>
      </p:pic>
      <p:sp>
        <p:nvSpPr>
          <p:cNvPr id="9" name="TextBox 8"/>
          <p:cNvSpPr txBox="1"/>
          <p:nvPr/>
        </p:nvSpPr>
        <p:spPr>
          <a:xfrm>
            <a:off x="419100" y="1590675"/>
            <a:ext cx="8477250" cy="4893647"/>
          </a:xfrm>
          <a:prstGeom prst="rect">
            <a:avLst/>
          </a:prstGeom>
          <a:noFill/>
        </p:spPr>
        <p:txBody>
          <a:bodyPr wrap="square" rtlCol="0">
            <a:spAutoFit/>
          </a:bodyPr>
          <a:lstStyle/>
          <a:p>
            <a:r>
              <a:rPr lang="hr-HR" sz="2400" b="1" dirty="0" smtClean="0">
                <a:solidFill>
                  <a:schemeClr val="accent1">
                    <a:lumMod val="75000"/>
                  </a:schemeClr>
                </a:solidFill>
              </a:rPr>
              <a:t>Smanjenje emisija u zrak provodi se </a:t>
            </a:r>
            <a:r>
              <a:rPr lang="hr-HR" sz="2400" b="1" dirty="0" smtClean="0">
                <a:solidFill>
                  <a:schemeClr val="accent6">
                    <a:lumMod val="75000"/>
                  </a:schemeClr>
                </a:solidFill>
              </a:rPr>
              <a:t>uvođenjem novih i učinkovitijih tehnologija u postojeće onečišćivače i zabranom izgradnje novih onečišćivača koji će se služiti starim i neučinkovitim tehnologijama. </a:t>
            </a:r>
            <a:r>
              <a:rPr lang="hr-HR" sz="2400" b="1" dirty="0" smtClean="0">
                <a:solidFill>
                  <a:schemeClr val="accent1">
                    <a:lumMod val="75000"/>
                  </a:schemeClr>
                </a:solidFill>
              </a:rPr>
              <a:t>Najbolji instrument za provođenje takvih mjera najčešće je regulativa. Regulativom iz područja kvalitete zraka točno su propisane količine polutanata koje određene vrste onečišćivača smiju puštati u zrak. Isto tako regulativa kao uvjet izgradnje novih onečišćivača postavlja nužnost upotrebe najboljih raspoloživih tehnologija s obzirom na onečišćenje okoliša. Primjerice, </a:t>
            </a:r>
            <a:r>
              <a:rPr lang="hr-HR" sz="2400" b="1" dirty="0" smtClean="0">
                <a:solidFill>
                  <a:schemeClr val="accent6">
                    <a:lumMod val="75000"/>
                  </a:schemeClr>
                </a:solidFill>
              </a:rPr>
              <a:t>bez kvalitetne i znanstveno zasnovane studije koja procjenjuje utjecaj novog onečišćivača na okoliš ne može se pokrenuti postupak izgradnje istog. </a:t>
            </a:r>
          </a:p>
          <a:p>
            <a:endParaRPr lang="hr-HR" sz="2400" b="1" dirty="0">
              <a:solidFill>
                <a:schemeClr val="accent1">
                  <a:lumMod val="75000"/>
                </a:schemeClr>
              </a:solidFill>
            </a:endParaRPr>
          </a:p>
        </p:txBody>
      </p:sp>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lnSpc>
                <a:spcPct val="150000"/>
              </a:lnSpc>
            </a:pPr>
            <a:r>
              <a:rPr lang="hr-HR" sz="2800" b="1" dirty="0" smtClean="0">
                <a:solidFill>
                  <a:schemeClr val="tx2"/>
                </a:solidFill>
                <a:effectLst>
                  <a:glow>
                    <a:srgbClr val="7F7F7F">
                      <a:alpha val="35000"/>
                    </a:srgbClr>
                  </a:glow>
                </a:effectLst>
              </a:rPr>
              <a:t>    3.3 UPRAVLJANJE RIZIKOM</a:t>
            </a:r>
          </a:p>
        </p:txBody>
      </p:sp>
      <p:grpSp>
        <p:nvGrpSpPr>
          <p:cNvPr id="2" name="Group 5"/>
          <p:cNvGrpSpPr/>
          <p:nvPr/>
        </p:nvGrpSpPr>
        <p:grpSpPr>
          <a:xfrm>
            <a:off x="376239" y="6334443"/>
            <a:ext cx="3493723" cy="439123"/>
            <a:chOff x="71999" y="6334443"/>
            <a:chExt cx="3493723" cy="439123"/>
          </a:xfrm>
        </p:grpSpPr>
        <p:grpSp>
          <p:nvGrpSpPr>
            <p:cNvPr id="3"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a:t>
                </a:r>
                <a:r>
                  <a:rPr lang="hr-HR" sz="1200" dirty="0" smtClean="0">
                    <a:latin typeface="Arial Narrow" pitchFamily="34" charset="0"/>
                    <a:cs typeface="+mn-cs"/>
                  </a:rPr>
                  <a:t>zaštitu </a:t>
                </a:r>
                <a:r>
                  <a:rPr lang="hr-HR" sz="1200" dirty="0">
                    <a:latin typeface="Arial Narrow" pitchFamily="34" charset="0"/>
                    <a:cs typeface="+mn-cs"/>
                  </a:rPr>
                  <a:t>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66020" y="6021781"/>
            <a:ext cx="819220" cy="579812"/>
          </a:xfrm>
          <a:prstGeom prst="rect">
            <a:avLst/>
          </a:prstGeom>
        </p:spPr>
      </p:pic>
      <p:sp>
        <p:nvSpPr>
          <p:cNvPr id="9" name="TextBox 8"/>
          <p:cNvSpPr txBox="1"/>
          <p:nvPr/>
        </p:nvSpPr>
        <p:spPr>
          <a:xfrm>
            <a:off x="581025" y="1819275"/>
            <a:ext cx="8239125" cy="3785652"/>
          </a:xfrm>
          <a:prstGeom prst="rect">
            <a:avLst/>
          </a:prstGeom>
          <a:noFill/>
        </p:spPr>
        <p:txBody>
          <a:bodyPr wrap="square" rtlCol="0">
            <a:spAutoFit/>
          </a:bodyPr>
          <a:lstStyle/>
          <a:p>
            <a:r>
              <a:rPr lang="hr-HR" sz="2400" b="1" dirty="0" smtClean="0">
                <a:solidFill>
                  <a:schemeClr val="accent1">
                    <a:lumMod val="75000"/>
                  </a:schemeClr>
                </a:solidFill>
              </a:rPr>
              <a:t>Smanjenje izloženosti razdvajanjem izvora onečišćenja i rezidencijalnih prostora vrlo je učinkovita metoda, ali zahtijeva vrlo ozbiljan pristup urbanizaciji i razvoju društva općenito. Nažalost, ta metoda teško se primjenjuje na već postojeće problematične zone.</a:t>
            </a:r>
          </a:p>
          <a:p>
            <a:endParaRPr lang="hr-HR" sz="2400" b="1" dirty="0" smtClean="0">
              <a:solidFill>
                <a:schemeClr val="accent1">
                  <a:lumMod val="75000"/>
                </a:schemeClr>
              </a:solidFill>
            </a:endParaRPr>
          </a:p>
          <a:p>
            <a:r>
              <a:rPr lang="hr-HR" sz="2400" b="1" dirty="0" smtClean="0">
                <a:solidFill>
                  <a:schemeClr val="accent1">
                    <a:lumMod val="75000"/>
                  </a:schemeClr>
                </a:solidFill>
              </a:rPr>
              <a:t>Poznati su problemi stambenih naselja u industrijskim zonama. Ipak iz takvih primjera kao što su </a:t>
            </a:r>
            <a:r>
              <a:rPr lang="hr-HR" sz="2400" b="1" dirty="0" smtClean="0">
                <a:solidFill>
                  <a:schemeClr val="accent6">
                    <a:lumMod val="75000"/>
                  </a:schemeClr>
                </a:solidFill>
              </a:rPr>
              <a:t>naselja u okolici rafinerije i željezare u Sisku ili tvornice umjetnog gnojiva u Kutini</a:t>
            </a:r>
            <a:r>
              <a:rPr lang="hr-HR" sz="2400" b="1" dirty="0" smtClean="0">
                <a:solidFill>
                  <a:schemeClr val="accent1">
                    <a:lumMod val="75000"/>
                  </a:schemeClr>
                </a:solidFill>
              </a:rPr>
              <a:t> potrebno je izvući pouke za buduća urbanistička i razvojna planiranja.</a:t>
            </a:r>
            <a:endParaRPr lang="hr-HR" sz="2400" b="1" dirty="0">
              <a:solidFill>
                <a:schemeClr val="accent1">
                  <a:lumMod val="75000"/>
                </a:schemeClr>
              </a:solidFill>
            </a:endParaRPr>
          </a:p>
        </p:txBody>
      </p:sp>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a:xfrm>
            <a:off x="457200" y="2581275"/>
            <a:ext cx="8229600" cy="1143000"/>
          </a:xfrm>
        </p:spPr>
        <p:txBody>
          <a:bodyPr/>
          <a:lstStyle/>
          <a:p>
            <a:pPr eaLnBrk="1" hangingPunct="1"/>
            <a:r>
              <a:rPr lang="hr-HR" sz="3600" b="1" dirty="0" smtClean="0">
                <a:solidFill>
                  <a:schemeClr val="tx2"/>
                </a:solidFill>
                <a:effectLst>
                  <a:glow rad="228600">
                    <a:schemeClr val="bg1">
                      <a:lumMod val="50000"/>
                      <a:alpha val="20000"/>
                    </a:schemeClr>
                  </a:glow>
                </a:effectLst>
              </a:rPr>
              <a:t>TEMA 3: Uloga monitoringa</a:t>
            </a:r>
          </a:p>
        </p:txBody>
      </p:sp>
      <p:grpSp>
        <p:nvGrpSpPr>
          <p:cNvPr id="12" name="Group 3"/>
          <p:cNvGrpSpPr>
            <a:grpSpLocks/>
          </p:cNvGrpSpPr>
          <p:nvPr/>
        </p:nvGrpSpPr>
        <p:grpSpPr bwMode="auto">
          <a:xfrm>
            <a:off x="1152525" y="882831"/>
            <a:ext cx="5463568" cy="664979"/>
            <a:chOff x="14858" y="6098313"/>
            <a:chExt cx="5463612" cy="637316"/>
          </a:xfrm>
        </p:grpSpPr>
        <p:pic>
          <p:nvPicPr>
            <p:cNvPr id="13"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58" y="6098313"/>
              <a:ext cx="5463612" cy="637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13"/>
            <p:cNvSpPr/>
            <p:nvPr/>
          </p:nvSpPr>
          <p:spPr>
            <a:xfrm>
              <a:off x="1911936" y="6134828"/>
              <a:ext cx="2225693" cy="263212"/>
            </a:xfrm>
            <a:prstGeom prst="rect">
              <a:avLst/>
            </a:prstGeom>
          </p:spPr>
          <p:txBody>
            <a:bodyPr wrap="none">
              <a:spAutoFit/>
            </a:bodyPr>
            <a:lstStyle/>
            <a:p>
              <a:r>
                <a:rPr lang="hr-HR" sz="1200">
                  <a:solidFill>
                    <a:srgbClr val="7F7F7F"/>
                  </a:solidFill>
                  <a:latin typeface="Arial" charset="0"/>
                </a:rPr>
                <a:t>I</a:t>
              </a:r>
              <a:r>
                <a:rPr lang="hr-HR" sz="1200">
                  <a:solidFill>
                    <a:srgbClr val="7F7F7F"/>
                  </a:solidFill>
                  <a:latin typeface="Arial Narrow" pitchFamily="34" charset="0"/>
                </a:rPr>
                <a:t>n</a:t>
              </a:r>
              <a:r>
                <a:rPr lang="en-US" sz="1200">
                  <a:solidFill>
                    <a:srgbClr val="7F7F7F"/>
                  </a:solidFill>
                  <a:latin typeface="Arial Narrow" pitchFamily="34" charset="0"/>
                </a:rPr>
                <a:t>stitut</a:t>
              </a:r>
              <a:r>
                <a:rPr lang="hr-HR" sz="1200">
                  <a:solidFill>
                    <a:srgbClr val="7F7F7F"/>
                  </a:solidFill>
                  <a:latin typeface="Arial Narrow" pitchFamily="34" charset="0"/>
                </a:rPr>
                <a:t> za energetiku i zaštitu okoliša</a:t>
              </a:r>
            </a:p>
          </p:txBody>
        </p:sp>
      </p:grpSp>
      <p:pic>
        <p:nvPicPr>
          <p:cNvPr id="15" name="Picture 8" descr="Znak_1024x76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738367"/>
            <a:ext cx="1155700"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itle 1"/>
          <p:cNvSpPr>
            <a:spLocks/>
          </p:cNvSpPr>
          <p:nvPr/>
        </p:nvSpPr>
        <p:spPr bwMode="auto">
          <a:xfrm>
            <a:off x="457200" y="537368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hr-HR" b="1" dirty="0">
              <a:solidFill>
                <a:srgbClr val="1F497D"/>
              </a:solidFill>
              <a:effectLst>
                <a:glow>
                  <a:srgbClr val="7F7F7F">
                    <a:alpha val="35000"/>
                  </a:srgbClr>
                </a:glow>
              </a:effectLst>
            </a:endParaRPr>
          </a:p>
        </p:txBody>
      </p:sp>
      <p:sp>
        <p:nvSpPr>
          <p:cNvPr id="17" name="Title 1"/>
          <p:cNvSpPr>
            <a:spLocks/>
          </p:cNvSpPr>
          <p:nvPr/>
        </p:nvSpPr>
        <p:spPr bwMode="auto">
          <a:xfrm>
            <a:off x="457200" y="4734719"/>
            <a:ext cx="8229600" cy="725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sv-SE" b="1" dirty="0">
                <a:solidFill>
                  <a:schemeClr val="tx1">
                    <a:lumMod val="65000"/>
                    <a:lumOff val="35000"/>
                  </a:schemeClr>
                </a:solidFill>
                <a:effectLst>
                  <a:glow>
                    <a:srgbClr val="7F7F7F">
                      <a:alpha val="20000"/>
                    </a:srgbClr>
                  </a:glow>
                </a:effectLst>
              </a:rPr>
              <a:t>Mato Papić dipl. ing. stroj.</a:t>
            </a:r>
          </a:p>
          <a:p>
            <a:pPr algn="ctr"/>
            <a:r>
              <a:rPr lang="sv-SE" b="1" dirty="0">
                <a:solidFill>
                  <a:schemeClr val="tx1">
                    <a:lumMod val="65000"/>
                    <a:lumOff val="35000"/>
                  </a:schemeClr>
                </a:solidFill>
                <a:effectLst>
                  <a:glow>
                    <a:srgbClr val="7F7F7F">
                      <a:alpha val="20000"/>
                    </a:srgbClr>
                  </a:glow>
                </a:effectLst>
              </a:rPr>
              <a:t>Bojan Abramović dipl. ing. stroj.</a:t>
            </a:r>
          </a:p>
        </p:txBody>
      </p:sp>
      <p:pic>
        <p:nvPicPr>
          <p:cNvPr id="18" name="Slika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623557" y="738367"/>
            <a:ext cx="1361625" cy="963029"/>
          </a:xfrm>
          <a:prstGeom prst="rect">
            <a:avLst/>
          </a:prstGeom>
        </p:spPr>
      </p:pic>
    </p:spTree>
    <p:extLst>
      <p:ext uri="{BB962C8B-B14F-4D97-AF65-F5344CB8AC3E}">
        <p14:creationId xmlns:p14="http://schemas.microsoft.com/office/powerpoint/2010/main" val="4118193170"/>
      </p:ext>
    </p:extLst>
  </p:cSld>
  <p:clrMapOvr>
    <a:masterClrMapping/>
  </p:clrMapOvr>
  <p:transition spd="med">
    <p:fade thruBlk="1"/>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lnSpc>
                <a:spcPct val="150000"/>
              </a:lnSpc>
            </a:pPr>
            <a:r>
              <a:rPr lang="hr-HR" sz="2800" b="1" dirty="0" smtClean="0">
                <a:solidFill>
                  <a:schemeClr val="tx2"/>
                </a:solidFill>
                <a:effectLst>
                  <a:glow>
                    <a:srgbClr val="7F7F7F">
                      <a:alpha val="35000"/>
                    </a:srgbClr>
                  </a:glow>
                </a:effectLst>
              </a:rPr>
              <a:t>    3.3 UPRAVLJANJE RIZIKOM</a:t>
            </a:r>
          </a:p>
        </p:txBody>
      </p:sp>
      <p:grpSp>
        <p:nvGrpSpPr>
          <p:cNvPr id="2" name="Group 5"/>
          <p:cNvGrpSpPr/>
          <p:nvPr/>
        </p:nvGrpSpPr>
        <p:grpSpPr>
          <a:xfrm>
            <a:off x="376239" y="6334443"/>
            <a:ext cx="3493723" cy="439123"/>
            <a:chOff x="71999" y="6334443"/>
            <a:chExt cx="3493723" cy="439123"/>
          </a:xfrm>
        </p:grpSpPr>
        <p:grpSp>
          <p:nvGrpSpPr>
            <p:cNvPr id="3"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a:t>
                </a:r>
                <a:r>
                  <a:rPr lang="hr-HR" sz="1200" dirty="0" smtClean="0">
                    <a:latin typeface="Arial Narrow" pitchFamily="34" charset="0"/>
                    <a:cs typeface="+mn-cs"/>
                  </a:rPr>
                  <a:t>zaštitu </a:t>
                </a:r>
                <a:r>
                  <a:rPr lang="hr-HR" sz="1200" dirty="0">
                    <a:latin typeface="Arial Narrow" pitchFamily="34" charset="0"/>
                    <a:cs typeface="+mn-cs"/>
                  </a:rPr>
                  <a:t>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66020" y="6021781"/>
            <a:ext cx="819220" cy="579812"/>
          </a:xfrm>
          <a:prstGeom prst="rect">
            <a:avLst/>
          </a:prstGeom>
        </p:spPr>
      </p:pic>
      <p:sp>
        <p:nvSpPr>
          <p:cNvPr id="9" name="TextBox 8"/>
          <p:cNvSpPr txBox="1"/>
          <p:nvPr/>
        </p:nvSpPr>
        <p:spPr>
          <a:xfrm>
            <a:off x="352425" y="1743075"/>
            <a:ext cx="8553450" cy="3785652"/>
          </a:xfrm>
          <a:prstGeom prst="rect">
            <a:avLst/>
          </a:prstGeom>
          <a:noFill/>
        </p:spPr>
        <p:txBody>
          <a:bodyPr wrap="square" rtlCol="0">
            <a:spAutoFit/>
          </a:bodyPr>
          <a:lstStyle/>
          <a:p>
            <a:r>
              <a:rPr lang="hr-HR" sz="2400" b="1" dirty="0" smtClean="0">
                <a:solidFill>
                  <a:schemeClr val="accent1">
                    <a:lumMod val="75000"/>
                  </a:schemeClr>
                </a:solidFill>
              </a:rPr>
              <a:t>Najveći problem u primjeni navedene metode predstavlja </a:t>
            </a:r>
            <a:r>
              <a:rPr lang="hr-HR" sz="2400" b="1" dirty="0" smtClean="0">
                <a:solidFill>
                  <a:schemeClr val="accent6">
                    <a:lumMod val="75000"/>
                  </a:schemeClr>
                </a:solidFill>
              </a:rPr>
              <a:t>smanjenje emisije iz motornih vozila </a:t>
            </a:r>
            <a:r>
              <a:rPr lang="hr-HR" sz="2400" b="1" dirty="0" smtClean="0">
                <a:solidFill>
                  <a:schemeClr val="accent1">
                    <a:lumMod val="75000"/>
                  </a:schemeClr>
                </a:solidFill>
              </a:rPr>
              <a:t>budući da je upotreba vozila usko povezana s prebivalištima ljudi. Rješenje tog problema usko je povezano s nekim vrlo nepopularnim mjerama na koje se oni koji odlučuju nerado odlučuju pa je taj problem u većini slučajeva dugotrajan i teško rješiv. </a:t>
            </a:r>
          </a:p>
          <a:p>
            <a:endParaRPr lang="hr-HR" sz="2400" b="1" dirty="0" smtClean="0">
              <a:solidFill>
                <a:schemeClr val="accent1">
                  <a:lumMod val="75000"/>
                </a:schemeClr>
              </a:solidFill>
            </a:endParaRPr>
          </a:p>
          <a:p>
            <a:r>
              <a:rPr lang="hr-HR" sz="2400" b="1" dirty="0" smtClean="0">
                <a:solidFill>
                  <a:schemeClr val="accent1">
                    <a:lumMod val="75000"/>
                  </a:schemeClr>
                </a:solidFill>
              </a:rPr>
              <a:t>Podizanjem svijesti građana o tom problemu u razumnom roku može dovesti do prihvaćanja i takvih mjera.</a:t>
            </a:r>
          </a:p>
          <a:p>
            <a:endParaRPr lang="hr-HR" sz="2400" b="1" dirty="0">
              <a:solidFill>
                <a:schemeClr val="accent1">
                  <a:lumMod val="75000"/>
                </a:schemeClr>
              </a:solidFill>
            </a:endParaRPr>
          </a:p>
        </p:txBody>
      </p:sp>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lnSpc>
                <a:spcPct val="150000"/>
              </a:lnSpc>
            </a:pPr>
            <a:r>
              <a:rPr lang="hr-HR" sz="2800" b="1" dirty="0" smtClean="0">
                <a:solidFill>
                  <a:schemeClr val="tx2"/>
                </a:solidFill>
                <a:effectLst>
                  <a:glow>
                    <a:srgbClr val="7F7F7F">
                      <a:alpha val="35000"/>
                    </a:srgbClr>
                  </a:glow>
                </a:effectLst>
              </a:rPr>
              <a:t>    3.3 UPRAVLJANJE RIZIKOM</a:t>
            </a:r>
          </a:p>
        </p:txBody>
      </p:sp>
      <p:grpSp>
        <p:nvGrpSpPr>
          <p:cNvPr id="2" name="Group 5"/>
          <p:cNvGrpSpPr/>
          <p:nvPr/>
        </p:nvGrpSpPr>
        <p:grpSpPr>
          <a:xfrm>
            <a:off x="376239" y="6334443"/>
            <a:ext cx="3493723" cy="439123"/>
            <a:chOff x="71999" y="6334443"/>
            <a:chExt cx="3493723" cy="439123"/>
          </a:xfrm>
        </p:grpSpPr>
        <p:grpSp>
          <p:nvGrpSpPr>
            <p:cNvPr id="3"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a:t>
                </a:r>
                <a:r>
                  <a:rPr lang="hr-HR" sz="1200" dirty="0" smtClean="0">
                    <a:latin typeface="Arial Narrow" pitchFamily="34" charset="0"/>
                    <a:cs typeface="+mn-cs"/>
                  </a:rPr>
                  <a:t>zaštitu </a:t>
                </a:r>
                <a:r>
                  <a:rPr lang="hr-HR" sz="1200" dirty="0">
                    <a:latin typeface="Arial Narrow" pitchFamily="34" charset="0"/>
                    <a:cs typeface="+mn-cs"/>
                  </a:rPr>
                  <a:t>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66020" y="6021781"/>
            <a:ext cx="819220" cy="579812"/>
          </a:xfrm>
          <a:prstGeom prst="rect">
            <a:avLst/>
          </a:prstGeom>
        </p:spPr>
      </p:pic>
      <p:sp>
        <p:nvSpPr>
          <p:cNvPr id="9" name="TextBox 8"/>
          <p:cNvSpPr txBox="1"/>
          <p:nvPr/>
        </p:nvSpPr>
        <p:spPr>
          <a:xfrm>
            <a:off x="361950" y="1485900"/>
            <a:ext cx="8496300" cy="4893647"/>
          </a:xfrm>
          <a:prstGeom prst="rect">
            <a:avLst/>
          </a:prstGeom>
          <a:noFill/>
        </p:spPr>
        <p:txBody>
          <a:bodyPr wrap="square" rtlCol="0">
            <a:spAutoFit/>
          </a:bodyPr>
          <a:lstStyle/>
          <a:p>
            <a:pPr>
              <a:buClr>
                <a:srgbClr val="FF0000"/>
              </a:buClr>
              <a:buFont typeface="Wingdings" pitchFamily="2" charset="2"/>
              <a:buChar char="§"/>
            </a:pPr>
            <a:r>
              <a:rPr lang="hr-HR" sz="2400" b="1" dirty="0" smtClean="0">
                <a:solidFill>
                  <a:schemeClr val="accent1">
                    <a:lumMod val="75000"/>
                  </a:schemeClr>
                </a:solidFill>
              </a:rPr>
              <a:t> Provođenjem mjera za smanjenje rizika po zdravlje uzrokovanog onečišćenjem zraka dolazi se do ponovne potrebe za utvrđivanjem efekata tih mjera. </a:t>
            </a:r>
          </a:p>
          <a:p>
            <a:endParaRPr lang="hr-HR" sz="2400" b="1" dirty="0" smtClean="0">
              <a:solidFill>
                <a:schemeClr val="accent1">
                  <a:lumMod val="75000"/>
                </a:schemeClr>
              </a:solidFill>
            </a:endParaRPr>
          </a:p>
          <a:p>
            <a:pPr>
              <a:buClr>
                <a:srgbClr val="FF0000"/>
              </a:buClr>
              <a:buFont typeface="Wingdings" pitchFamily="2" charset="2"/>
              <a:buChar char="§"/>
            </a:pPr>
            <a:r>
              <a:rPr lang="hr-HR" sz="2400" b="1" dirty="0" smtClean="0">
                <a:solidFill>
                  <a:schemeClr val="accent1">
                    <a:lumMod val="75000"/>
                  </a:schemeClr>
                </a:solidFill>
              </a:rPr>
              <a:t> To se, naravno, može dovoljno kvalitetno učiniti jedino monitoringom kakvoće zraka. </a:t>
            </a:r>
          </a:p>
          <a:p>
            <a:endParaRPr lang="hr-HR" sz="2400" b="1" dirty="0" smtClean="0">
              <a:solidFill>
                <a:schemeClr val="accent1">
                  <a:lumMod val="75000"/>
                </a:schemeClr>
              </a:solidFill>
            </a:endParaRPr>
          </a:p>
          <a:p>
            <a:pPr>
              <a:buClr>
                <a:srgbClr val="FF0000"/>
              </a:buClr>
              <a:buFont typeface="Wingdings" pitchFamily="2" charset="2"/>
              <a:buChar char="§"/>
            </a:pPr>
            <a:r>
              <a:rPr lang="hr-HR" sz="2400" b="1" dirty="0" smtClean="0">
                <a:solidFill>
                  <a:schemeClr val="accent1">
                    <a:lumMod val="75000"/>
                  </a:schemeClr>
                </a:solidFill>
              </a:rPr>
              <a:t> Tako se ponovno došlo do prve komponente sustava upravljanja kakvoćom zraka: do procesa koji se radi zaštite zdravlja ljudi i okoliša odvija kontinuirano. Sličan princip primjenjuje se i na druge sastavnice okoliša što predstavlja okosnicu održivog razvoja ljudske civilizacije na našem planetu.</a:t>
            </a:r>
          </a:p>
          <a:p>
            <a:endParaRPr lang="hr-HR" sz="2400" b="1" dirty="0">
              <a:solidFill>
                <a:schemeClr val="accent1">
                  <a:lumMod val="75000"/>
                </a:schemeClr>
              </a:solidFill>
            </a:endParaRPr>
          </a:p>
        </p:txBody>
      </p:sp>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a:xfrm>
            <a:off x="457200" y="2581275"/>
            <a:ext cx="8229600" cy="1143000"/>
          </a:xfrm>
        </p:spPr>
        <p:txBody>
          <a:bodyPr/>
          <a:lstStyle/>
          <a:p>
            <a:pPr eaLnBrk="1" hangingPunct="1"/>
            <a:r>
              <a:rPr lang="hr-HR" sz="3600" b="1" dirty="0" smtClean="0">
                <a:solidFill>
                  <a:schemeClr val="tx2"/>
                </a:solidFill>
                <a:effectLst>
                  <a:glow rad="228600">
                    <a:schemeClr val="bg1">
                      <a:lumMod val="50000"/>
                      <a:alpha val="20000"/>
                    </a:schemeClr>
                  </a:glow>
                </a:effectLst>
              </a:rPr>
              <a:t>HVALA NA PAŽNJI</a:t>
            </a:r>
          </a:p>
        </p:txBody>
      </p:sp>
      <p:grpSp>
        <p:nvGrpSpPr>
          <p:cNvPr id="12" name="Group 3"/>
          <p:cNvGrpSpPr>
            <a:grpSpLocks/>
          </p:cNvGrpSpPr>
          <p:nvPr/>
        </p:nvGrpSpPr>
        <p:grpSpPr bwMode="auto">
          <a:xfrm>
            <a:off x="1152525" y="882831"/>
            <a:ext cx="5463568" cy="664979"/>
            <a:chOff x="14858" y="6098313"/>
            <a:chExt cx="5463612" cy="637316"/>
          </a:xfrm>
        </p:grpSpPr>
        <p:pic>
          <p:nvPicPr>
            <p:cNvPr id="13"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58" y="6098313"/>
              <a:ext cx="5463612" cy="637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13"/>
            <p:cNvSpPr/>
            <p:nvPr/>
          </p:nvSpPr>
          <p:spPr>
            <a:xfrm>
              <a:off x="1911936" y="6134828"/>
              <a:ext cx="2225693" cy="263212"/>
            </a:xfrm>
            <a:prstGeom prst="rect">
              <a:avLst/>
            </a:prstGeom>
          </p:spPr>
          <p:txBody>
            <a:bodyPr wrap="none">
              <a:spAutoFit/>
            </a:bodyPr>
            <a:lstStyle/>
            <a:p>
              <a:r>
                <a:rPr lang="hr-HR" sz="1200">
                  <a:solidFill>
                    <a:srgbClr val="7F7F7F"/>
                  </a:solidFill>
                  <a:latin typeface="Arial" charset="0"/>
                </a:rPr>
                <a:t>I</a:t>
              </a:r>
              <a:r>
                <a:rPr lang="hr-HR" sz="1200">
                  <a:solidFill>
                    <a:srgbClr val="7F7F7F"/>
                  </a:solidFill>
                  <a:latin typeface="Arial Narrow" pitchFamily="34" charset="0"/>
                </a:rPr>
                <a:t>n</a:t>
              </a:r>
              <a:r>
                <a:rPr lang="en-US" sz="1200">
                  <a:solidFill>
                    <a:srgbClr val="7F7F7F"/>
                  </a:solidFill>
                  <a:latin typeface="Arial Narrow" pitchFamily="34" charset="0"/>
                </a:rPr>
                <a:t>stitut</a:t>
              </a:r>
              <a:r>
                <a:rPr lang="hr-HR" sz="1200">
                  <a:solidFill>
                    <a:srgbClr val="7F7F7F"/>
                  </a:solidFill>
                  <a:latin typeface="Arial Narrow" pitchFamily="34" charset="0"/>
                </a:rPr>
                <a:t> za energetiku i zaštitu okoliša</a:t>
              </a:r>
            </a:p>
          </p:txBody>
        </p:sp>
      </p:grpSp>
      <p:pic>
        <p:nvPicPr>
          <p:cNvPr id="15" name="Picture 8" descr="Znak_1024x76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738367"/>
            <a:ext cx="1155700"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Slika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623557" y="738367"/>
            <a:ext cx="1361625" cy="963029"/>
          </a:xfrm>
          <a:prstGeom prst="rect">
            <a:avLst/>
          </a:prstGeom>
        </p:spPr>
      </p:pic>
    </p:spTree>
    <p:extLst>
      <p:ext uri="{BB962C8B-B14F-4D97-AF65-F5344CB8AC3E}">
        <p14:creationId xmlns:p14="http://schemas.microsoft.com/office/powerpoint/2010/main" val="1609641600"/>
      </p:ext>
    </p:extLst>
  </p:cSld>
  <p:clrMapOvr>
    <a:masterClrMapping/>
  </p:clrMapOvr>
  <p:transition spd="med">
    <p:fade thruBlk="1"/>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lnSpc>
                <a:spcPct val="150000"/>
              </a:lnSpc>
            </a:pPr>
            <a:r>
              <a:rPr lang="hr-HR" sz="2800" b="1" dirty="0" smtClean="0">
                <a:solidFill>
                  <a:schemeClr val="tx2"/>
                </a:solidFill>
                <a:effectLst>
                  <a:glow>
                    <a:srgbClr val="7F7F7F">
                      <a:alpha val="35000"/>
                    </a:srgbClr>
                  </a:glow>
                </a:effectLst>
              </a:rPr>
              <a:t>    3.1 ŠTO JE MONITORING KVALITETE ZRAKA?</a:t>
            </a:r>
          </a:p>
        </p:txBody>
      </p:sp>
      <p:grpSp>
        <p:nvGrpSpPr>
          <p:cNvPr id="6" name="Group 5"/>
          <p:cNvGrpSpPr/>
          <p:nvPr/>
        </p:nvGrpSpPr>
        <p:grpSpPr>
          <a:xfrm>
            <a:off x="376239" y="6334443"/>
            <a:ext cx="3493723" cy="439123"/>
            <a:chOff x="71999" y="6334443"/>
            <a:chExt cx="3493723" cy="439123"/>
          </a:xfrm>
        </p:grpSpPr>
        <p:grpSp>
          <p:nvGrpSpPr>
            <p:cNvPr id="14338"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a:t>
                </a:r>
                <a:r>
                  <a:rPr lang="hr-HR" sz="1200" dirty="0" smtClean="0">
                    <a:latin typeface="Arial Narrow" pitchFamily="34" charset="0"/>
                    <a:cs typeface="+mn-cs"/>
                  </a:rPr>
                  <a:t>zaštitu </a:t>
                </a:r>
                <a:r>
                  <a:rPr lang="hr-HR" sz="1200" dirty="0">
                    <a:latin typeface="Arial Narrow" pitchFamily="34" charset="0"/>
                    <a:cs typeface="+mn-cs"/>
                  </a:rPr>
                  <a:t>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18395" y="6050356"/>
            <a:ext cx="819220" cy="579812"/>
          </a:xfrm>
          <a:prstGeom prst="rect">
            <a:avLst/>
          </a:prstGeom>
        </p:spPr>
      </p:pic>
      <p:sp>
        <p:nvSpPr>
          <p:cNvPr id="10" name="TextBox 9"/>
          <p:cNvSpPr txBox="1"/>
          <p:nvPr/>
        </p:nvSpPr>
        <p:spPr>
          <a:xfrm>
            <a:off x="639271" y="1966617"/>
            <a:ext cx="8205324" cy="3416320"/>
          </a:xfrm>
          <a:prstGeom prst="rect">
            <a:avLst/>
          </a:prstGeom>
          <a:noFill/>
        </p:spPr>
        <p:txBody>
          <a:bodyPr wrap="square" rtlCol="0">
            <a:spAutoFit/>
          </a:bodyPr>
          <a:lstStyle/>
          <a:p>
            <a:pPr>
              <a:buClr>
                <a:srgbClr val="FF0000"/>
              </a:buClr>
              <a:buFont typeface="Wingdings" pitchFamily="2" charset="2"/>
              <a:buChar char="§"/>
            </a:pPr>
            <a:r>
              <a:rPr lang="hr-HR" sz="2400" b="1" dirty="0" smtClean="0">
                <a:solidFill>
                  <a:schemeClr val="accent1">
                    <a:lumMod val="75000"/>
                  </a:schemeClr>
                </a:solidFill>
              </a:rPr>
              <a:t>  Zrak koji udišemo neophodan je prirodni resurs o kojemu ovisi život na Zemlji,</a:t>
            </a:r>
          </a:p>
          <a:p>
            <a:pPr>
              <a:buClr>
                <a:srgbClr val="FF0000"/>
              </a:buClr>
            </a:pPr>
            <a:endParaRPr lang="hr-HR" sz="2400" b="1" dirty="0" smtClean="0">
              <a:solidFill>
                <a:schemeClr val="accent1">
                  <a:lumMod val="75000"/>
                </a:schemeClr>
              </a:solidFill>
            </a:endParaRPr>
          </a:p>
          <a:p>
            <a:pPr>
              <a:buClr>
                <a:srgbClr val="FF0000"/>
              </a:buClr>
              <a:buFont typeface="Wingdings" pitchFamily="2" charset="2"/>
              <a:buChar char="§"/>
            </a:pPr>
            <a:r>
              <a:rPr lang="hr-HR" sz="2400" b="1" dirty="0" smtClean="0">
                <a:solidFill>
                  <a:schemeClr val="accent1">
                    <a:lumMod val="75000"/>
                  </a:schemeClr>
                </a:solidFill>
              </a:rPr>
              <a:t>  Čisti zrak preduvjet je zdravog života ljudi, životinja i biljaka, no nažalost razvojem industrije kontinuirano se onečišćuje. Tako onečišćen zrak ovisno o koncentracijama onečišćujućih tvari u njemu manje ili više ima direktno štetno djelovanje na zdravlje svih živih bića na našem planetu, ali i indirektno onečišćujući vodu i tlo,</a:t>
            </a:r>
          </a:p>
        </p:txBody>
      </p:sp>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lnSpc>
                <a:spcPct val="150000"/>
              </a:lnSpc>
            </a:pPr>
            <a:r>
              <a:rPr lang="hr-HR" sz="2800" b="1" dirty="0" smtClean="0">
                <a:solidFill>
                  <a:schemeClr val="tx2"/>
                </a:solidFill>
                <a:effectLst>
                  <a:glow>
                    <a:srgbClr val="7F7F7F">
                      <a:alpha val="35000"/>
                    </a:srgbClr>
                  </a:glow>
                </a:effectLst>
              </a:rPr>
              <a:t>    3.1 ŠTO JE MONITORING KVALITETE ZRAKA?</a:t>
            </a:r>
          </a:p>
        </p:txBody>
      </p:sp>
      <p:grpSp>
        <p:nvGrpSpPr>
          <p:cNvPr id="2" name="Group 5"/>
          <p:cNvGrpSpPr/>
          <p:nvPr/>
        </p:nvGrpSpPr>
        <p:grpSpPr>
          <a:xfrm>
            <a:off x="376239" y="6334443"/>
            <a:ext cx="3493723" cy="439123"/>
            <a:chOff x="71999" y="6334443"/>
            <a:chExt cx="3493723" cy="439123"/>
          </a:xfrm>
        </p:grpSpPr>
        <p:grpSp>
          <p:nvGrpSpPr>
            <p:cNvPr id="3"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a:t>
                </a:r>
                <a:r>
                  <a:rPr lang="hr-HR" sz="1200" dirty="0" smtClean="0">
                    <a:latin typeface="Arial Narrow" pitchFamily="34" charset="0"/>
                    <a:cs typeface="+mn-cs"/>
                  </a:rPr>
                  <a:t>zaštitu </a:t>
                </a:r>
                <a:r>
                  <a:rPr lang="hr-HR" sz="1200" dirty="0">
                    <a:latin typeface="Arial Narrow" pitchFamily="34" charset="0"/>
                    <a:cs typeface="+mn-cs"/>
                  </a:rPr>
                  <a:t>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27920" y="6031306"/>
            <a:ext cx="819220" cy="579812"/>
          </a:xfrm>
          <a:prstGeom prst="rect">
            <a:avLst/>
          </a:prstGeom>
        </p:spPr>
      </p:pic>
      <p:sp>
        <p:nvSpPr>
          <p:cNvPr id="12" name="TextBox 11"/>
          <p:cNvSpPr txBox="1"/>
          <p:nvPr/>
        </p:nvSpPr>
        <p:spPr>
          <a:xfrm>
            <a:off x="600075" y="2381250"/>
            <a:ext cx="8115300" cy="1938992"/>
          </a:xfrm>
          <a:prstGeom prst="rect">
            <a:avLst/>
          </a:prstGeom>
          <a:noFill/>
        </p:spPr>
        <p:txBody>
          <a:bodyPr wrap="square" rtlCol="0">
            <a:spAutoFit/>
          </a:bodyPr>
          <a:lstStyle/>
          <a:p>
            <a:pPr>
              <a:buClr>
                <a:srgbClr val="FF0000"/>
              </a:buClr>
              <a:buFont typeface="Wingdings" pitchFamily="2" charset="2"/>
              <a:buChar char="§"/>
            </a:pPr>
            <a:r>
              <a:rPr lang="hr-HR" sz="2400" b="1" dirty="0" smtClean="0">
                <a:solidFill>
                  <a:schemeClr val="accent1">
                    <a:lumMod val="75000"/>
                  </a:schemeClr>
                </a:solidFill>
              </a:rPr>
              <a:t> Kako bi se uspješno djelovalo u smjeru zaštite našeg životnog prostora, potrebno je provoditi sustavna mjerenje i/ili procjenjivanja razine onečišćenosti prema prostornom i vremenskom rasporedu – jednom riječju monitoring kvalitete zraka.</a:t>
            </a:r>
            <a:endParaRPr lang="hr-HR" sz="2400" dirty="0"/>
          </a:p>
        </p:txBody>
      </p:sp>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lnSpc>
                <a:spcPct val="150000"/>
              </a:lnSpc>
            </a:pPr>
            <a:r>
              <a:rPr lang="hr-HR" sz="2800" b="1" dirty="0" smtClean="0">
                <a:solidFill>
                  <a:schemeClr val="tx2"/>
                </a:solidFill>
                <a:effectLst>
                  <a:glow>
                    <a:srgbClr val="7F7F7F">
                      <a:alpha val="35000"/>
                    </a:srgbClr>
                  </a:glow>
                </a:effectLst>
              </a:rPr>
              <a:t>    3.1 ŠTO JE MONITORING KVALITETE ZRAKA?</a:t>
            </a:r>
          </a:p>
        </p:txBody>
      </p:sp>
      <p:grpSp>
        <p:nvGrpSpPr>
          <p:cNvPr id="2" name="Group 5"/>
          <p:cNvGrpSpPr/>
          <p:nvPr/>
        </p:nvGrpSpPr>
        <p:grpSpPr>
          <a:xfrm>
            <a:off x="376239" y="6334443"/>
            <a:ext cx="3493723" cy="439123"/>
            <a:chOff x="71999" y="6334443"/>
            <a:chExt cx="3493723" cy="439123"/>
          </a:xfrm>
        </p:grpSpPr>
        <p:grpSp>
          <p:nvGrpSpPr>
            <p:cNvPr id="3"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a:t>
                </a:r>
                <a:r>
                  <a:rPr lang="hr-HR" sz="1200" dirty="0" smtClean="0">
                    <a:latin typeface="Arial Narrow" pitchFamily="34" charset="0"/>
                    <a:cs typeface="+mn-cs"/>
                  </a:rPr>
                  <a:t>zaštitu </a:t>
                </a:r>
                <a:r>
                  <a:rPr lang="hr-HR" sz="1200" dirty="0">
                    <a:latin typeface="Arial Narrow" pitchFamily="34" charset="0"/>
                    <a:cs typeface="+mn-cs"/>
                  </a:rPr>
                  <a:t>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6495" y="6031306"/>
            <a:ext cx="819220" cy="579812"/>
          </a:xfrm>
          <a:prstGeom prst="rect">
            <a:avLst/>
          </a:prstGeom>
        </p:spPr>
      </p:pic>
      <p:sp>
        <p:nvSpPr>
          <p:cNvPr id="12" name="TextBox 11"/>
          <p:cNvSpPr txBox="1"/>
          <p:nvPr/>
        </p:nvSpPr>
        <p:spPr>
          <a:xfrm>
            <a:off x="549669" y="2092971"/>
            <a:ext cx="7978747" cy="2554545"/>
          </a:xfrm>
          <a:prstGeom prst="rect">
            <a:avLst/>
          </a:prstGeom>
          <a:solidFill>
            <a:schemeClr val="accent6">
              <a:lumMod val="60000"/>
              <a:lumOff val="40000"/>
            </a:schemeClr>
          </a:solidFill>
          <a:ln>
            <a:solidFill>
              <a:schemeClr val="tx2">
                <a:lumMod val="60000"/>
                <a:lumOff val="40000"/>
              </a:schemeClr>
            </a:solidFill>
          </a:ln>
          <a:effectLst>
            <a:outerShdw blurRad="76200" dist="12700" dir="2700000" sy="-23000" kx="-800400" algn="bl" rotWithShape="0">
              <a:schemeClr val="tx2">
                <a:lumMod val="75000"/>
                <a:alpha val="20000"/>
              </a:schemeClr>
            </a:outerShdw>
          </a:effectLst>
          <a:scene3d>
            <a:camera prst="obliqueBottomRight"/>
            <a:lightRig rig="threePt" dir="t"/>
          </a:scene3d>
          <a:sp3d>
            <a:bevelT w="114300" prst="artDeco"/>
          </a:sp3d>
        </p:spPr>
        <p:txBody>
          <a:bodyPr wrap="square" rtlCol="0">
            <a:spAutoFit/>
          </a:bodyPr>
          <a:lstStyle/>
          <a:p>
            <a:pPr algn="ctr"/>
            <a:r>
              <a:rPr lang="hr-HR" sz="3200" b="1" dirty="0" smtClean="0">
                <a:solidFill>
                  <a:schemeClr val="accent1">
                    <a:lumMod val="75000"/>
                  </a:schemeClr>
                </a:solidFill>
              </a:rPr>
              <a:t>Monitoring kvalitete zraka podrazumijeva niz postupaka za utvrđivanje koncentracija odabranih onečišćujućih tvari u zraku na određenom području i u određenom vremenu.</a:t>
            </a:r>
            <a:endParaRPr lang="hr-HR" sz="3200" b="1" dirty="0">
              <a:solidFill>
                <a:schemeClr val="accent1">
                  <a:lumMod val="75000"/>
                </a:schemeClr>
              </a:solidFill>
            </a:endParaRPr>
          </a:p>
        </p:txBody>
      </p:sp>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lnSpc>
                <a:spcPct val="150000"/>
              </a:lnSpc>
            </a:pPr>
            <a:r>
              <a:rPr lang="hr-HR" sz="2800" b="1" dirty="0" smtClean="0">
                <a:solidFill>
                  <a:schemeClr val="tx2"/>
                </a:solidFill>
                <a:effectLst>
                  <a:glow>
                    <a:srgbClr val="7F7F7F">
                      <a:alpha val="35000"/>
                    </a:srgbClr>
                  </a:glow>
                </a:effectLst>
              </a:rPr>
              <a:t>    3.1 ŠTO JE MONITORING KVALITETE ZRAKA?</a:t>
            </a:r>
          </a:p>
        </p:txBody>
      </p:sp>
      <p:grpSp>
        <p:nvGrpSpPr>
          <p:cNvPr id="2" name="Group 5"/>
          <p:cNvGrpSpPr/>
          <p:nvPr/>
        </p:nvGrpSpPr>
        <p:grpSpPr>
          <a:xfrm>
            <a:off x="376239" y="6334443"/>
            <a:ext cx="3493723" cy="439123"/>
            <a:chOff x="71999" y="6334443"/>
            <a:chExt cx="3493723" cy="439123"/>
          </a:xfrm>
        </p:grpSpPr>
        <p:grpSp>
          <p:nvGrpSpPr>
            <p:cNvPr id="3"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a:t>
                </a:r>
                <a:r>
                  <a:rPr lang="hr-HR" sz="1200" dirty="0" smtClean="0">
                    <a:latin typeface="Arial Narrow" pitchFamily="34" charset="0"/>
                    <a:cs typeface="+mn-cs"/>
                  </a:rPr>
                  <a:t>zaštitu </a:t>
                </a:r>
                <a:r>
                  <a:rPr lang="hr-HR" sz="1200" dirty="0">
                    <a:latin typeface="Arial Narrow" pitchFamily="34" charset="0"/>
                    <a:cs typeface="+mn-cs"/>
                  </a:rPr>
                  <a:t>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66020" y="6031306"/>
            <a:ext cx="819220" cy="579812"/>
          </a:xfrm>
          <a:prstGeom prst="rect">
            <a:avLst/>
          </a:prstGeom>
        </p:spPr>
      </p:pic>
      <p:sp>
        <p:nvSpPr>
          <p:cNvPr id="10" name="Rectangle 9"/>
          <p:cNvSpPr/>
          <p:nvPr/>
        </p:nvSpPr>
        <p:spPr>
          <a:xfrm>
            <a:off x="704850" y="2413338"/>
            <a:ext cx="8134350" cy="2308324"/>
          </a:xfrm>
          <a:prstGeom prst="rect">
            <a:avLst/>
          </a:prstGeom>
        </p:spPr>
        <p:txBody>
          <a:bodyPr wrap="square">
            <a:spAutoFit/>
          </a:bodyPr>
          <a:lstStyle/>
          <a:p>
            <a:r>
              <a:rPr lang="hr-HR" sz="2400" b="1" dirty="0" smtClean="0">
                <a:solidFill>
                  <a:schemeClr val="accent1">
                    <a:lumMod val="75000"/>
                  </a:schemeClr>
                </a:solidFill>
              </a:rPr>
              <a:t>Monitoring koji uključuje mjerenja samo je jedna komponenta koja zajedno s procjenom rizika (izloženost onečišćujućim tvarima i utjecaj na zdravlje) te upravljanjem rizikom (zakonska regulativa i strategije razvoja) zaokružuje cjelinu u zaštiti zraka i zdravlja koju još nazivamo i upravljanjem kvalitetom zraka (Slika 1).</a:t>
            </a:r>
            <a:endParaRPr lang="hr-HR" sz="2400" b="1" dirty="0">
              <a:solidFill>
                <a:schemeClr val="accent1">
                  <a:lumMod val="75000"/>
                </a:schemeClr>
              </a:solidFill>
            </a:endParaRPr>
          </a:p>
        </p:txBody>
      </p:sp>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lnSpc>
                <a:spcPct val="150000"/>
              </a:lnSpc>
            </a:pPr>
            <a:r>
              <a:rPr lang="hr-HR" sz="2800" b="1" dirty="0" smtClean="0">
                <a:solidFill>
                  <a:schemeClr val="tx2"/>
                </a:solidFill>
                <a:effectLst>
                  <a:glow>
                    <a:srgbClr val="7F7F7F">
                      <a:alpha val="35000"/>
                    </a:srgbClr>
                  </a:glow>
                </a:effectLst>
              </a:rPr>
              <a:t>    3.1 ŠTO JE MONITORING KVALITETE ZRAKA?</a:t>
            </a:r>
          </a:p>
        </p:txBody>
      </p:sp>
      <p:grpSp>
        <p:nvGrpSpPr>
          <p:cNvPr id="2" name="Group 5"/>
          <p:cNvGrpSpPr/>
          <p:nvPr/>
        </p:nvGrpSpPr>
        <p:grpSpPr>
          <a:xfrm>
            <a:off x="376239" y="6334443"/>
            <a:ext cx="3493723" cy="439123"/>
            <a:chOff x="71999" y="6334443"/>
            <a:chExt cx="3493723" cy="439123"/>
          </a:xfrm>
        </p:grpSpPr>
        <p:grpSp>
          <p:nvGrpSpPr>
            <p:cNvPr id="3"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a:t>
                </a:r>
                <a:r>
                  <a:rPr lang="hr-HR" sz="1200" dirty="0" smtClean="0">
                    <a:latin typeface="Arial Narrow" pitchFamily="34" charset="0"/>
                    <a:cs typeface="+mn-cs"/>
                  </a:rPr>
                  <a:t>zaštitu </a:t>
                </a:r>
                <a:r>
                  <a:rPr lang="hr-HR" sz="1200" dirty="0">
                    <a:latin typeface="Arial Narrow" pitchFamily="34" charset="0"/>
                    <a:cs typeface="+mn-cs"/>
                  </a:rPr>
                  <a:t>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85070" y="6040831"/>
            <a:ext cx="819220" cy="579812"/>
          </a:xfrm>
          <a:prstGeom prst="rect">
            <a:avLst/>
          </a:prstGeom>
        </p:spPr>
      </p:pic>
      <p:pic>
        <p:nvPicPr>
          <p:cNvPr id="1028" name="Picture 4"/>
          <p:cNvPicPr>
            <a:picLocks noChangeAspect="1" noChangeArrowheads="1"/>
          </p:cNvPicPr>
          <p:nvPr/>
        </p:nvPicPr>
        <p:blipFill>
          <a:blip r:embed="rId4" cstate="print"/>
          <a:srcRect/>
          <a:stretch>
            <a:fillRect/>
          </a:stretch>
        </p:blipFill>
        <p:spPr bwMode="auto">
          <a:xfrm>
            <a:off x="1790699" y="1335088"/>
            <a:ext cx="5387975" cy="3972829"/>
          </a:xfrm>
          <a:prstGeom prst="rect">
            <a:avLst/>
          </a:prstGeom>
          <a:noFill/>
          <a:ln w="9525">
            <a:noFill/>
            <a:miter lim="800000"/>
            <a:headEnd/>
            <a:tailEnd/>
          </a:ln>
          <a:effectLst/>
        </p:spPr>
      </p:pic>
      <p:sp>
        <p:nvSpPr>
          <p:cNvPr id="28" name="TextBox 27"/>
          <p:cNvSpPr txBox="1"/>
          <p:nvPr/>
        </p:nvSpPr>
        <p:spPr>
          <a:xfrm>
            <a:off x="857250" y="5448300"/>
            <a:ext cx="7581900" cy="461665"/>
          </a:xfrm>
          <a:prstGeom prst="rect">
            <a:avLst/>
          </a:prstGeom>
          <a:noFill/>
        </p:spPr>
        <p:txBody>
          <a:bodyPr wrap="square" rtlCol="0">
            <a:spAutoFit/>
          </a:bodyPr>
          <a:lstStyle/>
          <a:p>
            <a:r>
              <a:rPr lang="hr-HR" sz="2400" b="1" dirty="0" smtClean="0">
                <a:solidFill>
                  <a:schemeClr val="accent1">
                    <a:lumMod val="75000"/>
                  </a:schemeClr>
                </a:solidFill>
              </a:rPr>
              <a:t>Slika 1. </a:t>
            </a:r>
            <a:r>
              <a:rPr lang="hr-HR" sz="2400" dirty="0" smtClean="0">
                <a:solidFill>
                  <a:schemeClr val="accent1">
                    <a:lumMod val="75000"/>
                  </a:schemeClr>
                </a:solidFill>
              </a:rPr>
              <a:t>Upravljanje kvalitetom zraka. </a:t>
            </a:r>
            <a:r>
              <a:rPr lang="hr-HR" sz="2400" b="1" dirty="0" smtClean="0">
                <a:solidFill>
                  <a:schemeClr val="accent1">
                    <a:lumMod val="75000"/>
                  </a:schemeClr>
                </a:solidFill>
              </a:rPr>
              <a:t>Izvor: </a:t>
            </a:r>
            <a:r>
              <a:rPr lang="hr-HR" sz="2400" i="1" dirty="0" smtClean="0">
                <a:solidFill>
                  <a:schemeClr val="accent1">
                    <a:lumMod val="75000"/>
                  </a:schemeClr>
                </a:solidFill>
              </a:rPr>
              <a:t>izradio autor.  </a:t>
            </a:r>
            <a:endParaRPr lang="hr-HR" sz="2400" i="1" dirty="0">
              <a:solidFill>
                <a:schemeClr val="accent1">
                  <a:lumMod val="75000"/>
                </a:schemeClr>
              </a:solidFill>
            </a:endParaRPr>
          </a:p>
        </p:txBody>
      </p:sp>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lnSpc>
                <a:spcPct val="150000"/>
              </a:lnSpc>
            </a:pPr>
            <a:r>
              <a:rPr lang="hr-HR" sz="2800" b="1" dirty="0" smtClean="0">
                <a:solidFill>
                  <a:schemeClr val="tx2"/>
                </a:solidFill>
                <a:effectLst>
                  <a:glow>
                    <a:srgbClr val="7F7F7F">
                      <a:alpha val="35000"/>
                    </a:srgbClr>
                  </a:glow>
                </a:effectLst>
              </a:rPr>
              <a:t>    3.1 ŠTO JE MONITORING KVALITETE ZRAKA?</a:t>
            </a:r>
          </a:p>
        </p:txBody>
      </p:sp>
      <p:grpSp>
        <p:nvGrpSpPr>
          <p:cNvPr id="2" name="Group 5"/>
          <p:cNvGrpSpPr/>
          <p:nvPr/>
        </p:nvGrpSpPr>
        <p:grpSpPr>
          <a:xfrm>
            <a:off x="376239" y="6334443"/>
            <a:ext cx="3493723" cy="439123"/>
            <a:chOff x="71999" y="6334443"/>
            <a:chExt cx="3493723" cy="439123"/>
          </a:xfrm>
        </p:grpSpPr>
        <p:grpSp>
          <p:nvGrpSpPr>
            <p:cNvPr id="3"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a:t>
                </a:r>
                <a:r>
                  <a:rPr lang="hr-HR" sz="1200" dirty="0" smtClean="0">
                    <a:latin typeface="Arial Narrow" pitchFamily="34" charset="0"/>
                    <a:cs typeface="+mn-cs"/>
                  </a:rPr>
                  <a:t>zaštitu </a:t>
                </a:r>
                <a:r>
                  <a:rPr lang="hr-HR" sz="1200" dirty="0">
                    <a:latin typeface="Arial Narrow" pitchFamily="34" charset="0"/>
                    <a:cs typeface="+mn-cs"/>
                  </a:rPr>
                  <a:t>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75545" y="6012256"/>
            <a:ext cx="819220" cy="579812"/>
          </a:xfrm>
          <a:prstGeom prst="rect">
            <a:avLst/>
          </a:prstGeom>
        </p:spPr>
      </p:pic>
      <p:sp>
        <p:nvSpPr>
          <p:cNvPr id="12" name="TextBox 11"/>
          <p:cNvSpPr txBox="1"/>
          <p:nvPr/>
        </p:nvSpPr>
        <p:spPr>
          <a:xfrm>
            <a:off x="638175" y="1524001"/>
            <a:ext cx="8143875" cy="4524315"/>
          </a:xfrm>
          <a:prstGeom prst="rect">
            <a:avLst/>
          </a:prstGeom>
          <a:noFill/>
        </p:spPr>
        <p:txBody>
          <a:bodyPr wrap="square" rtlCol="0">
            <a:spAutoFit/>
          </a:bodyPr>
          <a:lstStyle/>
          <a:p>
            <a:pPr>
              <a:buClr>
                <a:srgbClr val="FF0000"/>
              </a:buClr>
              <a:buFont typeface="Wingdings" pitchFamily="2" charset="2"/>
              <a:buChar char="§"/>
            </a:pPr>
            <a:r>
              <a:rPr lang="hr-HR" sz="2400" b="1" dirty="0" smtClean="0">
                <a:solidFill>
                  <a:schemeClr val="accent1">
                    <a:lumMod val="75000"/>
                  </a:schemeClr>
                </a:solidFill>
              </a:rPr>
              <a:t> Monitoring se organizira postavljanjem mreža mjernih uređaja koji kontinuirano mjere i bilježe koncentracije polutanata na određenom prostoru u određenom vremenu, i to na točno definiran način čime se ostvaruje mogućnost usporedbe rezultata mjerenja svagdje u svijetu. </a:t>
            </a:r>
          </a:p>
          <a:p>
            <a:endParaRPr lang="hr-HR" sz="2400" b="1" dirty="0" smtClean="0">
              <a:solidFill>
                <a:schemeClr val="accent1">
                  <a:lumMod val="75000"/>
                </a:schemeClr>
              </a:solidFill>
            </a:endParaRPr>
          </a:p>
          <a:p>
            <a:pPr>
              <a:buClr>
                <a:srgbClr val="FF0000"/>
              </a:buClr>
              <a:buFont typeface="Wingdings" pitchFamily="2" charset="2"/>
              <a:buChar char="§"/>
            </a:pPr>
            <a:r>
              <a:rPr lang="hr-HR" sz="2400" b="1" dirty="0" smtClean="0">
                <a:solidFill>
                  <a:schemeClr val="accent1">
                    <a:lumMod val="75000"/>
                  </a:schemeClr>
                </a:solidFill>
              </a:rPr>
              <a:t> Na takav način dobiva se uvid u stanje onečišćenja zraka s obzirom na mjerene polutante na određenom području. </a:t>
            </a:r>
          </a:p>
          <a:p>
            <a:endParaRPr lang="hr-HR" sz="2400" b="1" dirty="0" smtClean="0">
              <a:solidFill>
                <a:schemeClr val="accent1">
                  <a:lumMod val="75000"/>
                </a:schemeClr>
              </a:solidFill>
            </a:endParaRPr>
          </a:p>
          <a:p>
            <a:pPr>
              <a:buClr>
                <a:srgbClr val="FF0000"/>
              </a:buClr>
              <a:buFont typeface="Wingdings" pitchFamily="2" charset="2"/>
              <a:buChar char="§"/>
            </a:pPr>
            <a:r>
              <a:rPr lang="hr-HR" sz="2400" b="1" dirty="0" smtClean="0">
                <a:solidFill>
                  <a:schemeClr val="accent1">
                    <a:lumMod val="75000"/>
                  </a:schemeClr>
                </a:solidFill>
              </a:rPr>
              <a:t> Ta saznanja, osim što služe za regulatorne potrebe (ocjena kvalitete zraka s obzirom na granične vrijednosti), dalje se koriste u upravljanju kvalitetom zraka. </a:t>
            </a:r>
            <a:endParaRPr lang="hr-HR" sz="2400" b="1" dirty="0">
              <a:solidFill>
                <a:schemeClr val="accent1">
                  <a:lumMod val="75000"/>
                </a:schemeClr>
              </a:solidFill>
            </a:endParaRPr>
          </a:p>
        </p:txBody>
      </p:sp>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493713"/>
            <a:ext cx="8686800" cy="801687"/>
          </a:xfrm>
          <a:gradFill flip="none" rotWithShape="1">
            <a:gsLst>
              <a:gs pos="16000">
                <a:srgbClr val="E1E8F6"/>
              </a:gs>
              <a:gs pos="0">
                <a:schemeClr val="accent1">
                  <a:tint val="66000"/>
                  <a:satMod val="160000"/>
                  <a:lumMod val="0"/>
                  <a:lumOff val="100000"/>
                  <a:alpha val="52000"/>
                </a:schemeClr>
              </a:gs>
              <a:gs pos="70000">
                <a:schemeClr val="accent1">
                  <a:tint val="44500"/>
                  <a:satMod val="160000"/>
                </a:schemeClr>
              </a:gs>
              <a:gs pos="100000">
                <a:schemeClr val="accent1">
                  <a:tint val="23500"/>
                  <a:satMod val="160000"/>
                </a:schemeClr>
              </a:gs>
            </a:gsLst>
            <a:lin ang="0" scaled="0"/>
            <a:tileRect/>
          </a:gradFill>
        </p:spPr>
        <p:style>
          <a:lnRef idx="0">
            <a:scrgbClr r="0" g="0" b="0"/>
          </a:lnRef>
          <a:fillRef idx="1001">
            <a:schemeClr val="lt2"/>
          </a:fillRef>
          <a:effectRef idx="0">
            <a:scrgbClr r="0" g="0" b="0"/>
          </a:effectRef>
          <a:fontRef idx="major"/>
        </p:style>
        <p:txBody>
          <a:bodyPr/>
          <a:lstStyle/>
          <a:p>
            <a:pPr algn="l" eaLnBrk="1" hangingPunct="1">
              <a:lnSpc>
                <a:spcPct val="150000"/>
              </a:lnSpc>
            </a:pPr>
            <a:r>
              <a:rPr lang="hr-HR" sz="2800" b="1" dirty="0" smtClean="0">
                <a:solidFill>
                  <a:schemeClr val="tx2"/>
                </a:solidFill>
                <a:effectLst>
                  <a:glow>
                    <a:srgbClr val="7F7F7F">
                      <a:alpha val="35000"/>
                    </a:srgbClr>
                  </a:glow>
                </a:effectLst>
              </a:rPr>
              <a:t>    3.2 PROCJENA RIZIKA OD ONEČIŠĆENJA ZRAKA </a:t>
            </a:r>
          </a:p>
        </p:txBody>
      </p:sp>
      <p:grpSp>
        <p:nvGrpSpPr>
          <p:cNvPr id="2" name="Group 5"/>
          <p:cNvGrpSpPr/>
          <p:nvPr/>
        </p:nvGrpSpPr>
        <p:grpSpPr>
          <a:xfrm>
            <a:off x="376239" y="6334443"/>
            <a:ext cx="3493723" cy="439123"/>
            <a:chOff x="71999" y="6334443"/>
            <a:chExt cx="3493723" cy="439123"/>
          </a:xfrm>
        </p:grpSpPr>
        <p:grpSp>
          <p:nvGrpSpPr>
            <p:cNvPr id="3" name="Group 3"/>
            <p:cNvGrpSpPr>
              <a:grpSpLocks noChangeAspect="1"/>
            </p:cNvGrpSpPr>
            <p:nvPr/>
          </p:nvGrpSpPr>
          <p:grpSpPr bwMode="auto">
            <a:xfrm>
              <a:off x="138114" y="6362429"/>
              <a:ext cx="3363748" cy="411137"/>
              <a:chOff x="14858" y="6031800"/>
              <a:chExt cx="5463613" cy="703818"/>
            </a:xfrm>
          </p:grpSpPr>
          <p:pic>
            <p:nvPicPr>
              <p:cNvPr id="14340"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58" y="6098303"/>
                <a:ext cx="5463613" cy="637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911728" y="6031800"/>
                <a:ext cx="3108169" cy="385160"/>
              </a:xfrm>
              <a:prstGeom prst="rect">
                <a:avLst/>
              </a:prstGeom>
            </p:spPr>
            <p:txBody>
              <a:bodyPr wrap="none">
                <a:spAutoFit/>
              </a:bodyPr>
              <a:lstStyle/>
              <a:p>
                <a:pPr fontAlgn="auto">
                  <a:spcBef>
                    <a:spcPts val="0"/>
                  </a:spcBef>
                  <a:spcAft>
                    <a:spcPts val="0"/>
                  </a:spcAft>
                  <a:defRPr/>
                </a:pPr>
                <a:r>
                  <a:rPr lang="hr-HR" sz="1200" dirty="0">
                    <a:latin typeface="Arial Narrow" pitchFamily="34" charset="0"/>
                    <a:cs typeface="+mn-cs"/>
                  </a:rPr>
                  <a:t>Institut za energetiku i </a:t>
                </a:r>
                <a:r>
                  <a:rPr lang="hr-HR" sz="1200" dirty="0" smtClean="0">
                    <a:latin typeface="Arial Narrow" pitchFamily="34" charset="0"/>
                    <a:cs typeface="+mn-cs"/>
                  </a:rPr>
                  <a:t>zaštitu </a:t>
                </a:r>
                <a:r>
                  <a:rPr lang="hr-HR" sz="1200" dirty="0">
                    <a:latin typeface="Arial Narrow" pitchFamily="34" charset="0"/>
                    <a:cs typeface="+mn-cs"/>
                  </a:rPr>
                  <a:t>okoliša</a:t>
                </a:r>
              </a:p>
            </p:txBody>
          </p:sp>
        </p:grpSp>
        <p:sp>
          <p:nvSpPr>
            <p:cNvPr id="5" name="Rectangle 4"/>
            <p:cNvSpPr/>
            <p:nvPr/>
          </p:nvSpPr>
          <p:spPr>
            <a:xfrm>
              <a:off x="71999" y="6334443"/>
              <a:ext cx="3493723" cy="439123"/>
            </a:xfrm>
            <a:prstGeom prst="rect">
              <a:avLst/>
            </a:prstGeom>
            <a:solidFill>
              <a:schemeClr val="bg1">
                <a:alpha val="52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Slika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66020" y="6021781"/>
            <a:ext cx="819220" cy="579812"/>
          </a:xfrm>
          <a:prstGeom prst="rect">
            <a:avLst/>
          </a:prstGeom>
        </p:spPr>
      </p:pic>
      <p:sp>
        <p:nvSpPr>
          <p:cNvPr id="13" name="TextBox 12"/>
          <p:cNvSpPr txBox="1"/>
          <p:nvPr/>
        </p:nvSpPr>
        <p:spPr>
          <a:xfrm>
            <a:off x="866775" y="2000250"/>
            <a:ext cx="7820025" cy="3416320"/>
          </a:xfrm>
          <a:prstGeom prst="rect">
            <a:avLst/>
          </a:prstGeom>
          <a:noFill/>
        </p:spPr>
        <p:txBody>
          <a:bodyPr wrap="square" rtlCol="0">
            <a:spAutoFit/>
          </a:bodyPr>
          <a:lstStyle/>
          <a:p>
            <a:r>
              <a:rPr lang="hr-HR" sz="2400" b="1" dirty="0" smtClean="0">
                <a:solidFill>
                  <a:schemeClr val="accent1">
                    <a:lumMod val="75000"/>
                  </a:schemeClr>
                </a:solidFill>
              </a:rPr>
              <a:t>Izlaganje onečišćenom zraku može negativno utjecati na ljudsko zdravlje. Ti efekti ovisit će o vrsti onečišćenja s obzirom na:</a:t>
            </a:r>
          </a:p>
          <a:p>
            <a:r>
              <a:rPr lang="hr-HR" sz="2400" b="1" dirty="0" smtClean="0">
                <a:solidFill>
                  <a:schemeClr val="accent1">
                    <a:lumMod val="75000"/>
                  </a:schemeClr>
                </a:solidFill>
              </a:rPr>
              <a:t> </a:t>
            </a:r>
          </a:p>
          <a:p>
            <a:pPr lvl="0">
              <a:buFont typeface="Arial" pitchFamily="34" charset="0"/>
              <a:buChar char="•"/>
            </a:pPr>
            <a:r>
              <a:rPr lang="hr-HR" sz="2400" b="1" dirty="0" smtClean="0">
                <a:solidFill>
                  <a:schemeClr val="accent1">
                    <a:lumMod val="75000"/>
                  </a:schemeClr>
                </a:solidFill>
              </a:rPr>
              <a:t> polutante,</a:t>
            </a:r>
          </a:p>
          <a:p>
            <a:pPr lvl="0">
              <a:buFont typeface="Arial" pitchFamily="34" charset="0"/>
              <a:buChar char="•"/>
            </a:pPr>
            <a:r>
              <a:rPr lang="hr-HR" sz="2400" b="1" dirty="0" smtClean="0">
                <a:solidFill>
                  <a:schemeClr val="accent1">
                    <a:lumMod val="75000"/>
                  </a:schemeClr>
                </a:solidFill>
              </a:rPr>
              <a:t> koncentracije polutanata,</a:t>
            </a:r>
          </a:p>
          <a:p>
            <a:pPr lvl="0">
              <a:buFont typeface="Arial" pitchFamily="34" charset="0"/>
              <a:buChar char="•"/>
            </a:pPr>
            <a:r>
              <a:rPr lang="hr-HR" sz="2400" b="1" dirty="0" smtClean="0">
                <a:solidFill>
                  <a:schemeClr val="accent1">
                    <a:lumMod val="75000"/>
                  </a:schemeClr>
                </a:solidFill>
              </a:rPr>
              <a:t> trajanje izloženosti polutantima, </a:t>
            </a:r>
          </a:p>
          <a:p>
            <a:pPr lvl="0">
              <a:buFont typeface="Arial" pitchFamily="34" charset="0"/>
              <a:buChar char="•"/>
            </a:pPr>
            <a:r>
              <a:rPr lang="hr-HR" sz="2400" b="1" dirty="0" smtClean="0">
                <a:solidFill>
                  <a:schemeClr val="accent1">
                    <a:lumMod val="75000"/>
                  </a:schemeClr>
                </a:solidFill>
              </a:rPr>
              <a:t> osjetljivost svakog pojedinca ili skupine. </a:t>
            </a:r>
          </a:p>
          <a:p>
            <a:endParaRPr lang="hr-HR" sz="2400" b="1" dirty="0">
              <a:solidFill>
                <a:schemeClr val="accent1">
                  <a:lumMod val="75000"/>
                </a:schemeClr>
              </a:solidFill>
            </a:endParaRPr>
          </a:p>
        </p:txBody>
      </p:sp>
    </p:spTree>
    <p:extLst>
      <p:ext uri="{BB962C8B-B14F-4D97-AF65-F5344CB8AC3E}">
        <p14:creationId xmlns:p14="http://schemas.microsoft.com/office/powerpoint/2010/main" val="3098972235"/>
      </p:ext>
    </p:extLst>
  </p:cSld>
  <p:clrMapOvr>
    <a:masterClrMapping/>
  </p:clrMapOvr>
  <p:transition spd="med">
    <p:fade thruBlk="1"/>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8890</TotalTime>
  <Words>1347</Words>
  <Application>Microsoft Office PowerPoint</Application>
  <PresentationFormat>On-screen Show (4:3)</PresentationFormat>
  <Paragraphs>103</Paragraphs>
  <Slides>22</Slides>
  <Notes>1</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Office Theme</vt:lpstr>
      <vt:lpstr>PowerPoint Presentation</vt:lpstr>
      <vt:lpstr>TEMA 3: Uloga monitoringa</vt:lpstr>
      <vt:lpstr>    3.1 ŠTO JE MONITORING KVALITETE ZRAKA?</vt:lpstr>
      <vt:lpstr>    3.1 ŠTO JE MONITORING KVALITETE ZRAKA?</vt:lpstr>
      <vt:lpstr>    3.1 ŠTO JE MONITORING KVALITETE ZRAKA?</vt:lpstr>
      <vt:lpstr>    3.1 ŠTO JE MONITORING KVALITETE ZRAKA?</vt:lpstr>
      <vt:lpstr>    3.1 ŠTO JE MONITORING KVALITETE ZRAKA?</vt:lpstr>
      <vt:lpstr>    3.1 ŠTO JE MONITORING KVALITETE ZRAKA?</vt:lpstr>
      <vt:lpstr>    3.2 PROCJENA RIZIKA OD ONEČIŠĆENJA ZRAKA </vt:lpstr>
      <vt:lpstr>    3.2 PROCJENA RIZIKA OD ONEČIŠĆENJA ZRAKA</vt:lpstr>
      <vt:lpstr>    3.2 PROCJENA RIZIKA OD ONEČIŠĆENJA ZRAKA</vt:lpstr>
      <vt:lpstr>    3.2 PROCJENA RIZIKA OD ONEČIŠĆENJA ZRAKA</vt:lpstr>
      <vt:lpstr>    3.2 PROCJENA RIZIKA OD ONEČIŠĆENJA ZRAKA</vt:lpstr>
      <vt:lpstr>    3.2 PROCJENA RIZIKA OD ONEČIŠĆENJA ZRAKA</vt:lpstr>
      <vt:lpstr>    3.2 PROCJENA RIZIKA OD ONEČIŠĆENJA ZRAKA</vt:lpstr>
      <vt:lpstr>    3.2 PROCJENA RIZIKA OD ONEČIŠĆENJA ZRAKA</vt:lpstr>
      <vt:lpstr>    3.3 UPRAVLJANJE RIZIKOM</vt:lpstr>
      <vt:lpstr>    3.3 UPRAVLJANJE RIZIKOM</vt:lpstr>
      <vt:lpstr>    3.3 UPRAVLJANJE RIZIKOM</vt:lpstr>
      <vt:lpstr>    3.3 UPRAVLJANJE RIZIKOM</vt:lpstr>
      <vt:lpstr>    3.3 UPRAVLJANJE RIZIKOM</vt:lpstr>
      <vt:lpstr>HVALA NA PAŽNJI</vt:lpstr>
    </vt:vector>
  </TitlesOfParts>
  <Company>Hewlett-Packard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Berislav Markovic</dc:creator>
  <cp:lastModifiedBy>Predrag Hercog</cp:lastModifiedBy>
  <cp:revision>587</cp:revision>
  <dcterms:created xsi:type="dcterms:W3CDTF">2011-04-14T13:56:18Z</dcterms:created>
  <dcterms:modified xsi:type="dcterms:W3CDTF">2017-11-03T09:22:17Z</dcterms:modified>
</cp:coreProperties>
</file>