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36" r:id="rId2"/>
    <p:sldId id="337" r:id="rId3"/>
    <p:sldId id="344" r:id="rId4"/>
    <p:sldId id="391" r:id="rId5"/>
    <p:sldId id="392" r:id="rId6"/>
    <p:sldId id="393" r:id="rId7"/>
    <p:sldId id="394" r:id="rId8"/>
    <p:sldId id="342" r:id="rId9"/>
    <p:sldId id="390" r:id="rId10"/>
    <p:sldId id="343" r:id="rId11"/>
    <p:sldId id="341" r:id="rId12"/>
    <p:sldId id="340" r:id="rId13"/>
    <p:sldId id="339" r:id="rId14"/>
    <p:sldId id="345" r:id="rId15"/>
    <p:sldId id="346" r:id="rId16"/>
    <p:sldId id="347" r:id="rId17"/>
    <p:sldId id="348" r:id="rId18"/>
    <p:sldId id="349" r:id="rId19"/>
    <p:sldId id="351" r:id="rId20"/>
    <p:sldId id="350" r:id="rId21"/>
    <p:sldId id="352" r:id="rId22"/>
    <p:sldId id="353" r:id="rId23"/>
    <p:sldId id="354" r:id="rId24"/>
    <p:sldId id="355" r:id="rId25"/>
    <p:sldId id="357" r:id="rId26"/>
    <p:sldId id="358" r:id="rId27"/>
    <p:sldId id="366" r:id="rId28"/>
    <p:sldId id="365" r:id="rId29"/>
    <p:sldId id="364" r:id="rId30"/>
    <p:sldId id="363" r:id="rId31"/>
    <p:sldId id="362" r:id="rId32"/>
    <p:sldId id="361" r:id="rId33"/>
    <p:sldId id="360" r:id="rId34"/>
    <p:sldId id="359" r:id="rId35"/>
    <p:sldId id="367" r:id="rId36"/>
    <p:sldId id="368" r:id="rId37"/>
    <p:sldId id="369" r:id="rId38"/>
    <p:sldId id="382" r:id="rId39"/>
    <p:sldId id="381" r:id="rId40"/>
    <p:sldId id="380" r:id="rId41"/>
    <p:sldId id="379" r:id="rId42"/>
    <p:sldId id="378" r:id="rId43"/>
    <p:sldId id="377" r:id="rId44"/>
    <p:sldId id="376" r:id="rId45"/>
    <p:sldId id="375" r:id="rId46"/>
    <p:sldId id="374" r:id="rId47"/>
    <p:sldId id="373" r:id="rId48"/>
    <p:sldId id="372" r:id="rId49"/>
    <p:sldId id="371" r:id="rId50"/>
    <p:sldId id="389" r:id="rId51"/>
    <p:sldId id="388" r:id="rId52"/>
    <p:sldId id="338" r:id="rId53"/>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8" y="1980621"/>
            <a:ext cx="8520912" cy="4263225"/>
          </a:xfrm>
        </p:spPr>
        <p:txBody>
          <a:bodyPr>
            <a:normAutofit/>
          </a:bodyPr>
          <a:lstStyle/>
          <a:p>
            <a:r>
              <a:rPr lang="en-US" dirty="0" smtClean="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dirty="0" smtClean="0">
              <a:solidFill>
                <a:schemeClr val="bg1"/>
              </a:solidFill>
            </a:endParaRPr>
          </a:p>
          <a:p>
            <a:pPr algn="l"/>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336117" y="6622695"/>
            <a:ext cx="3064415" cy="3533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smtClean="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809505"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1.1 HISTORICAL OVERVIEW</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cxnSp>
        <p:nvCxnSpPr>
          <p:cNvPr id="17" name="Straight Arrow Connector 16"/>
          <p:cNvCxnSpPr/>
          <p:nvPr/>
        </p:nvCxnSpPr>
        <p:spPr>
          <a:xfrm>
            <a:off x="2896766" y="3985642"/>
            <a:ext cx="648072" cy="72008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9" name="Folded Corner 18"/>
          <p:cNvSpPr/>
          <p:nvPr/>
        </p:nvSpPr>
        <p:spPr>
          <a:xfrm>
            <a:off x="376486" y="1771650"/>
            <a:ext cx="8280920" cy="1637928"/>
          </a:xfrm>
          <a:prstGeom prst="foldedCorner">
            <a:avLst/>
          </a:prstGeom>
          <a:solidFill>
            <a:schemeClr val="accent6">
              <a:lumMod val="40000"/>
              <a:lumOff val="6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20" name="TextBox 19"/>
          <p:cNvSpPr txBox="1"/>
          <p:nvPr/>
        </p:nvSpPr>
        <p:spPr>
          <a:xfrm>
            <a:off x="438969" y="1819274"/>
            <a:ext cx="8208912" cy="1569660"/>
          </a:xfrm>
          <a:prstGeom prst="rect">
            <a:avLst/>
          </a:prstGeom>
          <a:noFill/>
        </p:spPr>
        <p:txBody>
          <a:bodyPr wrap="square" rtlCol="0">
            <a:spAutoFit/>
          </a:bodyPr>
          <a:lstStyle/>
          <a:p>
            <a:r>
              <a:rPr lang="en-US" sz="2400" b="1" smtClean="0">
                <a:solidFill>
                  <a:schemeClr val="accent1">
                    <a:lumMod val="75000"/>
                  </a:schemeClr>
                </a:solidFill>
              </a:rPr>
              <a:t>THE MOST FAVORABLE CONDITIONS FOR THE RETENTION OF POLLUTANTS IN THE AIR WITHOUT THE POSSIBILITY OF DISPERSION, WHICH ARE FOUND IN ALL THE GREAT EPISODES OF POLLUTION OF THE ATMOSPHERE ARE:</a:t>
            </a:r>
            <a:endParaRPr lang="hr-HR" sz="2400" b="1" dirty="0">
              <a:solidFill>
                <a:schemeClr val="accent1">
                  <a:lumMod val="75000"/>
                </a:schemeClr>
              </a:solidFill>
            </a:endParaRPr>
          </a:p>
        </p:txBody>
      </p:sp>
      <p:sp>
        <p:nvSpPr>
          <p:cNvPr id="21" name="TextBox 20"/>
          <p:cNvSpPr txBox="1"/>
          <p:nvPr/>
        </p:nvSpPr>
        <p:spPr>
          <a:xfrm>
            <a:off x="448494" y="3625602"/>
            <a:ext cx="8136904" cy="830997"/>
          </a:xfrm>
          <a:prstGeom prst="rect">
            <a:avLst/>
          </a:prstGeom>
          <a:noFill/>
        </p:spPr>
        <p:txBody>
          <a:bodyPr wrap="square" rtlCol="0">
            <a:spAutoFit/>
          </a:bodyPr>
          <a:lstStyle/>
          <a:p>
            <a:r>
              <a:rPr lang="en-US" sz="2400" b="1" i="1" smtClean="0">
                <a:solidFill>
                  <a:schemeClr val="accent1">
                    <a:lumMod val="75000"/>
                  </a:schemeClr>
                </a:solidFill>
              </a:rPr>
              <a:t>Stable atmosphere, without the wind flow, with the advent of temperature inversion, and clouds.</a:t>
            </a:r>
            <a:endParaRPr lang="hr-HR" sz="2400" b="1" i="1" dirty="0">
              <a:solidFill>
                <a:schemeClr val="accent1">
                  <a:lumMod val="75000"/>
                </a:schemeClr>
              </a:solidFill>
            </a:endParaRPr>
          </a:p>
        </p:txBody>
      </p:sp>
      <p:sp>
        <p:nvSpPr>
          <p:cNvPr id="22" name="TextBox 21"/>
          <p:cNvSpPr txBox="1"/>
          <p:nvPr/>
        </p:nvSpPr>
        <p:spPr>
          <a:xfrm>
            <a:off x="3544838" y="4687195"/>
            <a:ext cx="5184576" cy="1569660"/>
          </a:xfrm>
          <a:prstGeom prst="rect">
            <a:avLst/>
          </a:prstGeom>
          <a:noFill/>
          <a:ln w="38100">
            <a:solidFill>
              <a:srgbClr val="FFC000"/>
            </a:solidFill>
          </a:ln>
        </p:spPr>
        <p:txBody>
          <a:bodyPr wrap="square" rtlCol="0">
            <a:spAutoFit/>
          </a:bodyPr>
          <a:lstStyle/>
          <a:p>
            <a:r>
              <a:rPr lang="en-US" sz="2400" b="1" smtClean="0">
                <a:solidFill>
                  <a:schemeClr val="accent6">
                    <a:lumMod val="75000"/>
                  </a:schemeClr>
                </a:solidFill>
              </a:rPr>
              <a:t>The stability of the atmosphere is a measure for air turbulence, and it represents the vertical atmospheric temperature profile.</a:t>
            </a:r>
            <a:endParaRPr lang="hr-HR" sz="2400" b="1" dirty="0">
              <a:solidFill>
                <a:schemeClr val="accent6">
                  <a:lumMod val="75000"/>
                </a:schemeClr>
              </a:solidFill>
            </a:endParaRPr>
          </a:p>
        </p:txBody>
      </p:sp>
      <p:cxnSp>
        <p:nvCxnSpPr>
          <p:cNvPr id="23" name="Straight Connector 22"/>
          <p:cNvCxnSpPr/>
          <p:nvPr/>
        </p:nvCxnSpPr>
        <p:spPr>
          <a:xfrm flipV="1">
            <a:off x="495300" y="3985643"/>
            <a:ext cx="2401466" cy="1485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19226" y="1436415"/>
            <a:ext cx="7996049" cy="461665"/>
          </a:xfrm>
          <a:prstGeom prst="rect">
            <a:avLst/>
          </a:prstGeom>
          <a:noFill/>
        </p:spPr>
        <p:txBody>
          <a:bodyPr wrap="square" rtlCol="0">
            <a:spAutoFit/>
          </a:bodyPr>
          <a:lstStyle/>
          <a:p>
            <a:r>
              <a:rPr lang="hr-HR" sz="2400" b="1" dirty="0" smtClean="0">
                <a:solidFill>
                  <a:schemeClr val="accent1">
                    <a:lumMod val="75000"/>
                  </a:schemeClr>
                </a:solidFill>
              </a:rPr>
              <a:t>Valley of the river Meuse (Belgium), 1930. </a:t>
            </a:r>
            <a:endParaRPr lang="hr-HR" sz="2400" b="1" dirty="0">
              <a:solidFill>
                <a:schemeClr val="accent1">
                  <a:lumMod val="75000"/>
                </a:schemeClr>
              </a:solidFill>
            </a:endParaRPr>
          </a:p>
        </p:txBody>
      </p:sp>
      <p:sp>
        <p:nvSpPr>
          <p:cNvPr id="10" name="Folded Corner 9"/>
          <p:cNvSpPr/>
          <p:nvPr/>
        </p:nvSpPr>
        <p:spPr>
          <a:xfrm>
            <a:off x="339160" y="1909986"/>
            <a:ext cx="8644378" cy="2128614"/>
          </a:xfrm>
          <a:prstGeom prst="foldedCorner">
            <a:avLst/>
          </a:prstGeom>
          <a:solidFill>
            <a:schemeClr val="accent1">
              <a:lumMod val="9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2" name="Picture 3"/>
          <p:cNvPicPr>
            <a:picLocks noChangeAspect="1" noChangeArrowheads="1"/>
          </p:cNvPicPr>
          <p:nvPr/>
        </p:nvPicPr>
        <p:blipFill>
          <a:blip r:embed="rId3" cstate="print"/>
          <a:srcRect/>
          <a:stretch>
            <a:fillRect/>
          </a:stretch>
        </p:blipFill>
        <p:spPr bwMode="auto">
          <a:xfrm>
            <a:off x="5945344" y="2164676"/>
            <a:ext cx="2722716" cy="1565352"/>
          </a:xfrm>
          <a:prstGeom prst="rect">
            <a:avLst/>
          </a:prstGeom>
          <a:noFill/>
          <a:ln w="9525">
            <a:solidFill>
              <a:schemeClr val="bg1"/>
            </a:solidFill>
            <a:miter lim="800000"/>
            <a:headEnd/>
            <a:tailEnd/>
          </a:ln>
        </p:spPr>
      </p:pic>
      <p:sp>
        <p:nvSpPr>
          <p:cNvPr id="13" name="TextBox 12"/>
          <p:cNvSpPr txBox="1"/>
          <p:nvPr/>
        </p:nvSpPr>
        <p:spPr>
          <a:xfrm>
            <a:off x="333302" y="1879431"/>
            <a:ext cx="5330700" cy="2246769"/>
          </a:xfrm>
          <a:prstGeom prst="rect">
            <a:avLst/>
          </a:prstGeom>
          <a:noFill/>
        </p:spPr>
        <p:txBody>
          <a:bodyPr wrap="square" rtlCol="0">
            <a:spAutoFit/>
          </a:bodyPr>
          <a:lstStyle/>
          <a:p>
            <a:r>
              <a:rPr lang="en-US" sz="2000" b="1" dirty="0" smtClean="0">
                <a:solidFill>
                  <a:srgbClr val="FFC000"/>
                </a:solidFill>
              </a:rPr>
              <a:t>Time: 3 to 5 December 1930. </a:t>
            </a:r>
            <a:endParaRPr lang="hr-HR" sz="2000" b="1" dirty="0" smtClean="0">
              <a:solidFill>
                <a:srgbClr val="FFC000"/>
              </a:solidFill>
            </a:endParaRPr>
          </a:p>
          <a:p>
            <a:r>
              <a:rPr lang="en-US" sz="2000" b="1" dirty="0" smtClean="0">
                <a:solidFill>
                  <a:srgbClr val="FFC000"/>
                </a:solidFill>
              </a:rPr>
              <a:t>Meteorological conditions: the daily temp. a little above 0 ° C, night</a:t>
            </a:r>
            <a:r>
              <a:rPr lang="hr-HR" sz="2000" b="1" dirty="0" smtClean="0">
                <a:solidFill>
                  <a:srgbClr val="FFC000"/>
                </a:solidFill>
              </a:rPr>
              <a:t> </a:t>
            </a:r>
            <a:r>
              <a:rPr lang="en-US" sz="2000" b="1" dirty="0" smtClean="0">
                <a:solidFill>
                  <a:srgbClr val="FFC000"/>
                </a:solidFill>
              </a:rPr>
              <a:t>-10 ° C, without the wind, the fog. </a:t>
            </a:r>
            <a:endParaRPr lang="hr-HR" sz="2000" b="1" dirty="0" smtClean="0">
              <a:solidFill>
                <a:srgbClr val="FFC000"/>
              </a:solidFill>
            </a:endParaRPr>
          </a:p>
          <a:p>
            <a:r>
              <a:rPr lang="en-US" sz="2000" b="1" dirty="0" smtClean="0">
                <a:solidFill>
                  <a:srgbClr val="FFC000"/>
                </a:solidFill>
              </a:rPr>
              <a:t>Category: industry (27-factory of the ironworks, the manufacture of glass and ceramic, zinc and phosphate). Population: thick.</a:t>
            </a:r>
            <a:endParaRPr lang="hr-HR" sz="2000" i="1" dirty="0">
              <a:solidFill>
                <a:schemeClr val="bg1"/>
              </a:solidFill>
            </a:endParaRPr>
          </a:p>
        </p:txBody>
      </p:sp>
      <p:sp>
        <p:nvSpPr>
          <p:cNvPr id="14" name="TextBox 13"/>
          <p:cNvSpPr txBox="1"/>
          <p:nvPr/>
        </p:nvSpPr>
        <p:spPr>
          <a:xfrm>
            <a:off x="390525" y="4217666"/>
            <a:ext cx="8501955" cy="1938992"/>
          </a:xfrm>
          <a:prstGeom prst="rect">
            <a:avLst/>
          </a:prstGeom>
          <a:noFill/>
        </p:spPr>
        <p:txBody>
          <a:bodyPr wrap="square" rtlCol="0">
            <a:spAutoFit/>
          </a:bodyPr>
          <a:lstStyle/>
          <a:p>
            <a:r>
              <a:rPr lang="hr-HR" sz="2000" b="1" dirty="0" smtClean="0">
                <a:solidFill>
                  <a:schemeClr val="accent6">
                    <a:lumMod val="75000"/>
                  </a:schemeClr>
                </a:solidFill>
              </a:rPr>
              <a:t>The mist: large concentration fluorine in tetrafluorosilan compounds (SiF</a:t>
            </a:r>
            <a:r>
              <a:rPr lang="hr-HR" sz="2000" b="1" baseline="-25000" dirty="0" smtClean="0">
                <a:solidFill>
                  <a:schemeClr val="accent6">
                    <a:lumMod val="75000"/>
                  </a:schemeClr>
                </a:solidFill>
              </a:rPr>
              <a:t>4</a:t>
            </a:r>
            <a:r>
              <a:rPr lang="hr-HR" sz="2000" b="1" dirty="0" smtClean="0">
                <a:solidFill>
                  <a:schemeClr val="accent6">
                    <a:lumMod val="75000"/>
                  </a:schemeClr>
                </a:solidFill>
              </a:rPr>
              <a:t>) and hydrogen fluoride (HF), the great concentration (SO</a:t>
            </a:r>
            <a:r>
              <a:rPr lang="hr-HR" sz="2000" b="1" baseline="-25000" dirty="0" smtClean="0">
                <a:solidFill>
                  <a:schemeClr val="accent6">
                    <a:lumMod val="75000"/>
                  </a:schemeClr>
                </a:solidFill>
              </a:rPr>
              <a:t>2</a:t>
            </a:r>
            <a:r>
              <a:rPr lang="hr-HR" sz="2000" b="1" dirty="0" smtClean="0">
                <a:solidFill>
                  <a:schemeClr val="accent6">
                    <a:lumMod val="75000"/>
                  </a:schemeClr>
                </a:solidFill>
              </a:rPr>
              <a:t>), sulphuric acid (H</a:t>
            </a:r>
            <a:r>
              <a:rPr lang="hr-HR" sz="2000" b="1" baseline="-25000" dirty="0" smtClean="0">
                <a:solidFill>
                  <a:schemeClr val="accent6">
                    <a:lumMod val="75000"/>
                  </a:schemeClr>
                </a:solidFill>
              </a:rPr>
              <a:t>2</a:t>
            </a:r>
            <a:r>
              <a:rPr lang="hr-HR" sz="2000" b="1" dirty="0" smtClean="0">
                <a:solidFill>
                  <a:schemeClr val="accent6">
                    <a:lumMod val="75000"/>
                  </a:schemeClr>
                </a:solidFill>
              </a:rPr>
              <a:t>SO</a:t>
            </a:r>
            <a:r>
              <a:rPr lang="hr-HR" sz="2000" b="1" baseline="-25000" dirty="0" smtClean="0">
                <a:solidFill>
                  <a:schemeClr val="accent6">
                    <a:lumMod val="75000"/>
                  </a:schemeClr>
                </a:solidFill>
              </a:rPr>
              <a:t>4</a:t>
            </a:r>
            <a:r>
              <a:rPr lang="hr-HR" sz="2000" b="1" dirty="0" smtClean="0">
                <a:solidFill>
                  <a:schemeClr val="accent6">
                    <a:lumMod val="75000"/>
                  </a:schemeClr>
                </a:solidFill>
              </a:rPr>
              <a:t>), carbon monoxide (CO) and particulate.  Consequences: 60 people have died of suffocation fluoride, several thousand patients. Symptoms: difficulty breathing, astmatic attacks, cough, rapid pulse, neurological outbursts, vomiting.</a:t>
            </a:r>
            <a:endParaRPr lang="hr-HR" sz="2000" b="1" dirty="0" smtClean="0">
              <a:solidFill>
                <a:schemeClr val="bg1"/>
              </a:solidFill>
            </a:endParaRPr>
          </a:p>
        </p:txBody>
      </p:sp>
      <p:sp>
        <p:nvSpPr>
          <p:cNvPr id="15" name="Title 1"/>
          <p:cNvSpPr txBox="1">
            <a:spLocks/>
          </p:cNvSpPr>
          <p:nvPr/>
        </p:nvSpPr>
        <p:spPr bwMode="auto">
          <a:xfrm>
            <a:off x="457200" y="401669"/>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1.1 HISTORICAL OVERVIEW</a:t>
            </a: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1.1 HISTORICAL OVERVIEW</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84287" y="1579290"/>
            <a:ext cx="7992888" cy="461665"/>
          </a:xfrm>
          <a:prstGeom prst="rect">
            <a:avLst/>
          </a:prstGeom>
          <a:noFill/>
        </p:spPr>
        <p:txBody>
          <a:bodyPr wrap="square" rtlCol="0">
            <a:spAutoFit/>
          </a:bodyPr>
          <a:lstStyle/>
          <a:p>
            <a:r>
              <a:rPr lang="hr-HR" sz="2400" b="1" dirty="0" smtClean="0">
                <a:solidFill>
                  <a:schemeClr val="accent1">
                    <a:lumMod val="75000"/>
                  </a:schemeClr>
                </a:solidFill>
              </a:rPr>
              <a:t>Donora (Pennsylvania), 1948. </a:t>
            </a:r>
            <a:endParaRPr lang="hr-HR" sz="2400" b="1" dirty="0">
              <a:solidFill>
                <a:schemeClr val="accent1">
                  <a:lumMod val="75000"/>
                </a:schemeClr>
              </a:solidFill>
            </a:endParaRPr>
          </a:p>
        </p:txBody>
      </p:sp>
      <p:sp>
        <p:nvSpPr>
          <p:cNvPr id="10" name="Folded Corner 9"/>
          <p:cNvSpPr/>
          <p:nvPr/>
        </p:nvSpPr>
        <p:spPr>
          <a:xfrm>
            <a:off x="314003" y="2057399"/>
            <a:ext cx="8640960" cy="2130549"/>
          </a:xfrm>
          <a:prstGeom prst="foldedCorner">
            <a:avLst/>
          </a:prstGeom>
          <a:solidFill>
            <a:schemeClr val="accent6">
              <a:lumMod val="40000"/>
              <a:lumOff val="6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TextBox 11"/>
          <p:cNvSpPr txBox="1"/>
          <p:nvPr/>
        </p:nvSpPr>
        <p:spPr>
          <a:xfrm>
            <a:off x="390203" y="2148111"/>
            <a:ext cx="5328592" cy="1938992"/>
          </a:xfrm>
          <a:prstGeom prst="rect">
            <a:avLst/>
          </a:prstGeom>
          <a:noFill/>
        </p:spPr>
        <p:txBody>
          <a:bodyPr wrap="square" rtlCol="0">
            <a:spAutoFit/>
          </a:bodyPr>
          <a:lstStyle/>
          <a:p>
            <a:r>
              <a:rPr lang="en-US" sz="2000" b="1" dirty="0" smtClean="0"/>
              <a:t>Time: 24 October 1948. </a:t>
            </a:r>
            <a:endParaRPr lang="hr-HR" sz="2000" b="1" dirty="0" smtClean="0"/>
          </a:p>
          <a:p>
            <a:r>
              <a:rPr lang="en-US" sz="2000" b="1" dirty="0" smtClean="0"/>
              <a:t>Meteorological conditions: a temperature inversion at night, stable atmosphere, without the wind, the fog. Category: industry (steelworks and drives for the production of sulfuric acid). Population: thick.</a:t>
            </a:r>
            <a:endParaRPr lang="hr-HR" sz="2000" i="1" dirty="0"/>
          </a:p>
        </p:txBody>
      </p:sp>
      <p:pic>
        <p:nvPicPr>
          <p:cNvPr id="13" name="Picture 2"/>
          <p:cNvPicPr>
            <a:picLocks noChangeAspect="1" noChangeArrowheads="1"/>
          </p:cNvPicPr>
          <p:nvPr/>
        </p:nvPicPr>
        <p:blipFill>
          <a:blip r:embed="rId3" cstate="print"/>
          <a:srcRect/>
          <a:stretch>
            <a:fillRect/>
          </a:stretch>
        </p:blipFill>
        <p:spPr bwMode="auto">
          <a:xfrm>
            <a:off x="6613004" y="1319436"/>
            <a:ext cx="2250834" cy="1470545"/>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srcRect/>
          <a:stretch>
            <a:fillRect/>
          </a:stretch>
        </p:blipFill>
        <p:spPr bwMode="auto">
          <a:xfrm>
            <a:off x="5753075" y="2772172"/>
            <a:ext cx="2095500" cy="1390650"/>
          </a:xfrm>
          <a:prstGeom prst="rect">
            <a:avLst/>
          </a:prstGeom>
          <a:noFill/>
          <a:ln w="9525">
            <a:solidFill>
              <a:schemeClr val="tx1"/>
            </a:solidFill>
            <a:miter lim="800000"/>
            <a:headEnd/>
            <a:tailEnd/>
          </a:ln>
        </p:spPr>
      </p:pic>
      <p:sp>
        <p:nvSpPr>
          <p:cNvPr id="15" name="TextBox 14"/>
          <p:cNvSpPr txBox="1"/>
          <p:nvPr/>
        </p:nvSpPr>
        <p:spPr>
          <a:xfrm>
            <a:off x="333375" y="4351015"/>
            <a:ext cx="8549580" cy="1631216"/>
          </a:xfrm>
          <a:prstGeom prst="rect">
            <a:avLst/>
          </a:prstGeom>
          <a:noFill/>
        </p:spPr>
        <p:txBody>
          <a:bodyPr wrap="square" rtlCol="0">
            <a:spAutoFit/>
          </a:bodyPr>
          <a:lstStyle/>
          <a:p>
            <a:r>
              <a:rPr lang="en-US" sz="2000" b="1" dirty="0" smtClean="0">
                <a:solidFill>
                  <a:schemeClr val="accent6">
                    <a:lumMod val="75000"/>
                  </a:schemeClr>
                </a:solidFill>
              </a:rPr>
              <a:t>The mist: large concentration</a:t>
            </a:r>
            <a:r>
              <a:rPr lang="hr-HR" sz="2000" b="1" dirty="0" smtClean="0">
                <a:solidFill>
                  <a:schemeClr val="accent6">
                    <a:lumMod val="75000"/>
                  </a:schemeClr>
                </a:solidFill>
              </a:rPr>
              <a:t> of</a:t>
            </a:r>
            <a:r>
              <a:rPr lang="en-US" sz="2000" b="1" dirty="0" smtClean="0">
                <a:solidFill>
                  <a:schemeClr val="accent6">
                    <a:lumMod val="75000"/>
                  </a:schemeClr>
                </a:solidFill>
              </a:rPr>
              <a:t> (SO</a:t>
            </a:r>
            <a:r>
              <a:rPr lang="en-US" sz="2000" b="1" baseline="-25000" dirty="0" smtClean="0">
                <a:solidFill>
                  <a:schemeClr val="accent6">
                    <a:lumMod val="75000"/>
                  </a:schemeClr>
                </a:solidFill>
              </a:rPr>
              <a:t>2</a:t>
            </a:r>
            <a:r>
              <a:rPr lang="en-US" sz="2000" b="1" dirty="0" smtClean="0">
                <a:solidFill>
                  <a:schemeClr val="accent6">
                    <a:lumMod val="75000"/>
                  </a:schemeClr>
                </a:solidFill>
              </a:rPr>
              <a:t>) and sulfuric acid (H</a:t>
            </a:r>
            <a:r>
              <a:rPr lang="en-US" sz="2000" b="1" baseline="-25000" dirty="0" smtClean="0">
                <a:solidFill>
                  <a:schemeClr val="accent6">
                    <a:lumMod val="75000"/>
                  </a:schemeClr>
                </a:solidFill>
              </a:rPr>
              <a:t>2</a:t>
            </a:r>
            <a:r>
              <a:rPr lang="en-US" sz="2000" b="1" dirty="0" smtClean="0">
                <a:solidFill>
                  <a:schemeClr val="accent6">
                    <a:lumMod val="75000"/>
                  </a:schemeClr>
                </a:solidFill>
              </a:rPr>
              <a:t>SO</a:t>
            </a:r>
            <a:r>
              <a:rPr lang="en-US" sz="2000" b="1" baseline="-25000" dirty="0" smtClean="0">
                <a:solidFill>
                  <a:schemeClr val="accent6">
                    <a:lumMod val="75000"/>
                  </a:schemeClr>
                </a:solidFill>
              </a:rPr>
              <a:t>4</a:t>
            </a:r>
            <a:r>
              <a:rPr lang="en-US" sz="2000" b="1" dirty="0" smtClean="0">
                <a:solidFill>
                  <a:schemeClr val="accent6">
                    <a:lumMod val="75000"/>
                  </a:schemeClr>
                </a:solidFill>
              </a:rPr>
              <a:t>) which led to the formation of acidic smog. Large </a:t>
            </a:r>
            <a:r>
              <a:rPr lang="hr-HR" sz="2000" b="1" dirty="0" smtClean="0">
                <a:solidFill>
                  <a:schemeClr val="accent6">
                    <a:lumMod val="75000"/>
                  </a:schemeClr>
                </a:solidFill>
              </a:rPr>
              <a:t>concentration</a:t>
            </a:r>
            <a:r>
              <a:rPr lang="en-US" sz="2000" b="1" dirty="0" smtClean="0">
                <a:solidFill>
                  <a:schemeClr val="accent6">
                    <a:lumMod val="75000"/>
                  </a:schemeClr>
                </a:solidFill>
              </a:rPr>
              <a:t> carbon monoxide (CO) and metallic particles.  Consequences: 20 people died of suffocation, 7000 hospitalized at the age of 52 to 85 years of age. Symptoms: difficulty breathing, </a:t>
            </a:r>
            <a:r>
              <a:rPr lang="en-US" sz="2000" b="1" dirty="0" err="1" smtClean="0">
                <a:solidFill>
                  <a:schemeClr val="accent6">
                    <a:lumMod val="75000"/>
                  </a:schemeClr>
                </a:solidFill>
              </a:rPr>
              <a:t>ast</a:t>
            </a:r>
            <a:r>
              <a:rPr lang="hr-HR" sz="2000" b="1" dirty="0" smtClean="0">
                <a:solidFill>
                  <a:schemeClr val="accent6">
                    <a:lumMod val="75000"/>
                  </a:schemeClr>
                </a:solidFill>
              </a:rPr>
              <a:t>h</a:t>
            </a:r>
            <a:r>
              <a:rPr lang="en-US" sz="2000" b="1" dirty="0" err="1" smtClean="0">
                <a:solidFill>
                  <a:schemeClr val="accent6">
                    <a:lumMod val="75000"/>
                  </a:schemeClr>
                </a:solidFill>
              </a:rPr>
              <a:t>mati</a:t>
            </a:r>
            <a:r>
              <a:rPr lang="hr-HR" sz="2000" b="1" dirty="0" smtClean="0">
                <a:solidFill>
                  <a:schemeClr val="accent6">
                    <a:lumMod val="75000"/>
                  </a:schemeClr>
                </a:solidFill>
              </a:rPr>
              <a:t>c</a:t>
            </a:r>
            <a:r>
              <a:rPr lang="en-US" sz="2000" b="1" dirty="0" smtClean="0">
                <a:solidFill>
                  <a:schemeClr val="accent6">
                    <a:lumMod val="75000"/>
                  </a:schemeClr>
                </a:solidFill>
              </a:rPr>
              <a:t> attacks, cough, rapid pulse.</a:t>
            </a:r>
            <a:endParaRPr lang="hr-HR" sz="2000" b="1" dirty="0" smtClean="0">
              <a:solidFill>
                <a:schemeClr val="accent1">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5"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1.1 HISTORICAL OVERVIEW</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55020" y="1322115"/>
            <a:ext cx="8022155" cy="461665"/>
          </a:xfrm>
          <a:prstGeom prst="rect">
            <a:avLst/>
          </a:prstGeom>
          <a:noFill/>
        </p:spPr>
        <p:txBody>
          <a:bodyPr wrap="square" rtlCol="0">
            <a:spAutoFit/>
          </a:bodyPr>
          <a:lstStyle/>
          <a:p>
            <a:r>
              <a:rPr lang="hr-HR" sz="2400" b="1" dirty="0" smtClean="0">
                <a:solidFill>
                  <a:schemeClr val="accent1">
                    <a:lumMod val="75000"/>
                  </a:schemeClr>
                </a:solidFill>
              </a:rPr>
              <a:t>Poza Rica (Mexico), 1950. </a:t>
            </a:r>
            <a:endParaRPr lang="hr-HR" sz="2400" b="1" dirty="0">
              <a:solidFill>
                <a:schemeClr val="accent1">
                  <a:lumMod val="75000"/>
                </a:schemeClr>
              </a:solidFill>
            </a:endParaRPr>
          </a:p>
        </p:txBody>
      </p:sp>
      <p:sp>
        <p:nvSpPr>
          <p:cNvPr id="10" name="Folded Corner 9"/>
          <p:cNvSpPr/>
          <p:nvPr/>
        </p:nvSpPr>
        <p:spPr>
          <a:xfrm>
            <a:off x="290946" y="1692325"/>
            <a:ext cx="8672600" cy="2592288"/>
          </a:xfrm>
          <a:prstGeom prst="foldedCorner">
            <a:avLst/>
          </a:prstGeom>
          <a:solidFill>
            <a:srgbClr val="D6E16D"/>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TextBox 11"/>
          <p:cNvSpPr txBox="1"/>
          <p:nvPr/>
        </p:nvSpPr>
        <p:spPr>
          <a:xfrm>
            <a:off x="322988" y="2184514"/>
            <a:ext cx="8238970" cy="1631216"/>
          </a:xfrm>
          <a:prstGeom prst="rect">
            <a:avLst/>
          </a:prstGeom>
          <a:noFill/>
        </p:spPr>
        <p:txBody>
          <a:bodyPr wrap="square" rtlCol="0">
            <a:spAutoFit/>
          </a:bodyPr>
          <a:lstStyle/>
          <a:p>
            <a:r>
              <a:rPr lang="en-US" sz="2000" b="1" dirty="0" smtClean="0"/>
              <a:t>Time: November 1950. </a:t>
            </a:r>
            <a:endParaRPr lang="hr-HR" sz="2000" b="1" dirty="0" smtClean="0"/>
          </a:p>
          <a:p>
            <a:r>
              <a:rPr lang="en-US" sz="2000" b="1" dirty="0" smtClean="0"/>
              <a:t>Meteorological conditions: air temperature is low, the temperature inversion, a breeze. </a:t>
            </a:r>
            <a:endParaRPr lang="hr-HR" sz="2000" b="1" dirty="0" smtClean="0"/>
          </a:p>
          <a:p>
            <a:r>
              <a:rPr lang="en-US" sz="2000" b="1" dirty="0" smtClean="0"/>
              <a:t> Activity: oil wells. AN INDUSTRIAL ACCIDENT.  </a:t>
            </a:r>
            <a:endParaRPr lang="hr-HR" sz="2000" b="1" dirty="0" smtClean="0"/>
          </a:p>
          <a:p>
            <a:r>
              <a:rPr lang="en-US" sz="2000" b="1" dirty="0" smtClean="0"/>
              <a:t>Population: thick.</a:t>
            </a:r>
            <a:endParaRPr lang="hr-HR" sz="2000" i="1" dirty="0"/>
          </a:p>
        </p:txBody>
      </p:sp>
      <p:sp>
        <p:nvSpPr>
          <p:cNvPr id="13" name="TextBox 12"/>
          <p:cNvSpPr txBox="1"/>
          <p:nvPr/>
        </p:nvSpPr>
        <p:spPr>
          <a:xfrm>
            <a:off x="352425" y="4676006"/>
            <a:ext cx="8578155" cy="1323439"/>
          </a:xfrm>
          <a:prstGeom prst="rect">
            <a:avLst/>
          </a:prstGeom>
          <a:noFill/>
        </p:spPr>
        <p:txBody>
          <a:bodyPr wrap="square" rtlCol="0">
            <a:spAutoFit/>
          </a:bodyPr>
          <a:lstStyle/>
          <a:p>
            <a:r>
              <a:rPr lang="en-US" sz="2000" b="1" dirty="0" smtClean="0">
                <a:solidFill>
                  <a:schemeClr val="accent6">
                    <a:lumMod val="75000"/>
                  </a:schemeClr>
                </a:solidFill>
              </a:rPr>
              <a:t>Air: Releasing large amounts of </a:t>
            </a:r>
            <a:r>
              <a:rPr lang="hr-HR" sz="2000" b="1" dirty="0" smtClean="0">
                <a:solidFill>
                  <a:schemeClr val="accent6">
                    <a:lumMod val="75000"/>
                  </a:schemeClr>
                </a:solidFill>
              </a:rPr>
              <a:t>unburned </a:t>
            </a:r>
            <a:r>
              <a:rPr lang="en-US" sz="2000" b="1" dirty="0" smtClean="0">
                <a:solidFill>
                  <a:schemeClr val="accent6">
                    <a:lumMod val="75000"/>
                  </a:schemeClr>
                </a:solidFill>
              </a:rPr>
              <a:t>hydrogen sulfide (H</a:t>
            </a:r>
            <a:r>
              <a:rPr lang="en-US" sz="2000" b="1" baseline="-25000" dirty="0" smtClean="0">
                <a:solidFill>
                  <a:schemeClr val="accent6">
                    <a:lumMod val="75000"/>
                  </a:schemeClr>
                </a:solidFill>
              </a:rPr>
              <a:t>2</a:t>
            </a:r>
            <a:r>
              <a:rPr lang="en-US" sz="2000" b="1" dirty="0" smtClean="0">
                <a:solidFill>
                  <a:schemeClr val="accent6">
                    <a:lumMod val="75000"/>
                  </a:schemeClr>
                </a:solidFill>
              </a:rPr>
              <a:t>S) from the oil wells. The breeze is gas transported along the Earth's surface in the direction of the residential part of the city. Consequences: 22 people have died, 320 hospitalized because of pollution poisoning.</a:t>
            </a:r>
            <a:endParaRPr lang="hr-HR" sz="2000" dirty="0" smtClean="0">
              <a:solidFill>
                <a:schemeClr val="bg1"/>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322387" y="1322115"/>
            <a:ext cx="5259263" cy="461665"/>
          </a:xfrm>
          <a:prstGeom prst="rect">
            <a:avLst/>
          </a:prstGeom>
          <a:noFill/>
        </p:spPr>
        <p:txBody>
          <a:bodyPr wrap="square" rtlCol="0">
            <a:spAutoFit/>
          </a:bodyPr>
          <a:lstStyle/>
          <a:p>
            <a:r>
              <a:rPr lang="hr-HR" sz="2400" b="1" dirty="0" smtClean="0">
                <a:solidFill>
                  <a:schemeClr val="accent1">
                    <a:lumMod val="75000"/>
                  </a:schemeClr>
                </a:solidFill>
              </a:rPr>
              <a:t>London (UK), 1952. </a:t>
            </a:r>
            <a:endParaRPr lang="hr-HR" sz="2400" b="1" dirty="0">
              <a:solidFill>
                <a:schemeClr val="accent1">
                  <a:lumMod val="75000"/>
                </a:schemeClr>
              </a:solidFill>
            </a:endParaRPr>
          </a:p>
        </p:txBody>
      </p:sp>
      <p:sp>
        <p:nvSpPr>
          <p:cNvPr id="15" name="Folded Corner 14"/>
          <p:cNvSpPr/>
          <p:nvPr/>
        </p:nvSpPr>
        <p:spPr>
          <a:xfrm>
            <a:off x="416459" y="1776636"/>
            <a:ext cx="8727541" cy="2592288"/>
          </a:xfrm>
          <a:prstGeom prst="foldedCorner">
            <a:avLst/>
          </a:prstGeom>
          <a:solidFill>
            <a:srgbClr val="FFCC66"/>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6" name="Picture 2"/>
          <p:cNvPicPr>
            <a:picLocks noChangeAspect="1" noChangeArrowheads="1"/>
          </p:cNvPicPr>
          <p:nvPr/>
        </p:nvPicPr>
        <p:blipFill>
          <a:blip r:embed="rId3" cstate="print"/>
          <a:srcRect/>
          <a:stretch>
            <a:fillRect/>
          </a:stretch>
        </p:blipFill>
        <p:spPr bwMode="auto">
          <a:xfrm>
            <a:off x="6284810" y="1471836"/>
            <a:ext cx="2150098" cy="1440160"/>
          </a:xfrm>
          <a:prstGeom prst="rect">
            <a:avLst/>
          </a:prstGeom>
          <a:noFill/>
          <a:ln w="9525">
            <a:noFill/>
            <a:miter lim="800000"/>
            <a:headEnd/>
            <a:tailEnd/>
          </a:ln>
        </p:spPr>
      </p:pic>
      <p:pic>
        <p:nvPicPr>
          <p:cNvPr id="17" name="Picture 3"/>
          <p:cNvPicPr>
            <a:picLocks noChangeAspect="1" noChangeArrowheads="1"/>
          </p:cNvPicPr>
          <p:nvPr/>
        </p:nvPicPr>
        <p:blipFill>
          <a:blip r:embed="rId4" cstate="print"/>
          <a:srcRect/>
          <a:stretch>
            <a:fillRect/>
          </a:stretch>
        </p:blipFill>
        <p:spPr bwMode="auto">
          <a:xfrm>
            <a:off x="5436840" y="2939430"/>
            <a:ext cx="2219325" cy="1314450"/>
          </a:xfrm>
          <a:prstGeom prst="rect">
            <a:avLst/>
          </a:prstGeom>
          <a:noFill/>
          <a:ln w="9525">
            <a:noFill/>
            <a:miter lim="800000"/>
            <a:headEnd/>
            <a:tailEnd/>
          </a:ln>
        </p:spPr>
      </p:pic>
      <p:sp>
        <p:nvSpPr>
          <p:cNvPr id="18" name="TextBox 17"/>
          <p:cNvSpPr txBox="1"/>
          <p:nvPr/>
        </p:nvSpPr>
        <p:spPr>
          <a:xfrm>
            <a:off x="408780" y="1994297"/>
            <a:ext cx="5648647" cy="2246769"/>
          </a:xfrm>
          <a:prstGeom prst="rect">
            <a:avLst/>
          </a:prstGeom>
          <a:noFill/>
        </p:spPr>
        <p:txBody>
          <a:bodyPr wrap="square" rtlCol="0">
            <a:spAutoFit/>
          </a:bodyPr>
          <a:lstStyle/>
          <a:p>
            <a:r>
              <a:rPr lang="en-US" sz="2000" b="1" dirty="0" smtClean="0"/>
              <a:t>Time: 5-8 December 1952.</a:t>
            </a:r>
            <a:endParaRPr lang="hr-HR" sz="2000" b="1" dirty="0" smtClean="0"/>
          </a:p>
          <a:p>
            <a:r>
              <a:rPr lang="en-US" sz="2000" b="1" dirty="0" smtClean="0"/>
              <a:t>Weather conditions: very low air temperatures, a temperature inversion at night, stable atmosphere without the vertical mixing of the air, the fog and smog. </a:t>
            </a:r>
            <a:endParaRPr lang="hr-HR" sz="2000" b="1" dirty="0" smtClean="0"/>
          </a:p>
          <a:p>
            <a:r>
              <a:rPr lang="en-US" sz="2000" b="1" dirty="0" smtClean="0"/>
              <a:t>Population: thick, increased heating homes combustion engines large amounts of coal.</a:t>
            </a:r>
            <a:endParaRPr lang="hr-HR" sz="2000" i="1" dirty="0"/>
          </a:p>
        </p:txBody>
      </p:sp>
      <p:sp>
        <p:nvSpPr>
          <p:cNvPr id="19" name="TextBox 18"/>
          <p:cNvSpPr txBox="1"/>
          <p:nvPr/>
        </p:nvSpPr>
        <p:spPr>
          <a:xfrm>
            <a:off x="342900" y="4648572"/>
            <a:ext cx="8612063" cy="1631216"/>
          </a:xfrm>
          <a:prstGeom prst="rect">
            <a:avLst/>
          </a:prstGeom>
          <a:noFill/>
        </p:spPr>
        <p:txBody>
          <a:bodyPr wrap="square" rtlCol="0">
            <a:spAutoFit/>
          </a:bodyPr>
          <a:lstStyle/>
          <a:p>
            <a:r>
              <a:rPr lang="en-US" sz="2000" b="1" dirty="0" smtClean="0">
                <a:solidFill>
                  <a:schemeClr val="accent6">
                    <a:lumMod val="75000"/>
                  </a:schemeClr>
                </a:solidFill>
              </a:rPr>
              <a:t>Air: During 4 days has been measured 56 times the concentration of particles in the air than the usual value concentration. SO</a:t>
            </a:r>
            <a:r>
              <a:rPr lang="en-US" sz="2000" b="1" baseline="-25000" dirty="0" smtClean="0">
                <a:solidFill>
                  <a:schemeClr val="accent6">
                    <a:lumMod val="75000"/>
                  </a:schemeClr>
                </a:solidFill>
              </a:rPr>
              <a:t>2</a:t>
            </a:r>
            <a:r>
              <a:rPr lang="en-US" sz="2000" b="1" dirty="0" smtClean="0">
                <a:solidFill>
                  <a:schemeClr val="accent6">
                    <a:lumMod val="75000"/>
                  </a:schemeClr>
                </a:solidFill>
              </a:rPr>
              <a:t> was 7 times higher than the highest value ever recorded. </a:t>
            </a:r>
            <a:endParaRPr lang="hr-HR" sz="2000" b="1" dirty="0" smtClean="0">
              <a:solidFill>
                <a:schemeClr val="accent6">
                  <a:lumMod val="75000"/>
                </a:schemeClr>
              </a:solidFill>
            </a:endParaRPr>
          </a:p>
          <a:p>
            <a:r>
              <a:rPr lang="en-US" sz="2000" b="1" dirty="0" smtClean="0">
                <a:solidFill>
                  <a:schemeClr val="accent6">
                    <a:lumMod val="75000"/>
                  </a:schemeClr>
                </a:solidFill>
              </a:rPr>
              <a:t>Consequences: 4703 persons died in the next week, 8000 deaths in the coming months from the effects of inhaling polluted air.</a:t>
            </a:r>
            <a:endParaRPr lang="hr-HR" sz="2000" b="1" dirty="0" smtClean="0">
              <a:solidFill>
                <a:schemeClr val="accent1">
                  <a:lumMod val="75000"/>
                </a:schemeClr>
              </a:solidFill>
            </a:endParaRPr>
          </a:p>
        </p:txBody>
      </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2"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1.1 HISTORICAL OVERVIEW</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 name="Picture 4"/>
          <p:cNvPicPr>
            <a:picLocks noChangeAspect="1" noChangeArrowheads="1"/>
          </p:cNvPicPr>
          <p:nvPr/>
        </p:nvPicPr>
        <p:blipFill>
          <a:blip r:embed="rId3" cstate="print"/>
          <a:srcRect/>
          <a:stretch>
            <a:fillRect/>
          </a:stretch>
        </p:blipFill>
        <p:spPr bwMode="auto">
          <a:xfrm>
            <a:off x="461243" y="1709823"/>
            <a:ext cx="4009446" cy="4525185"/>
          </a:xfrm>
          <a:prstGeom prst="rect">
            <a:avLst/>
          </a:prstGeom>
          <a:noFill/>
          <a:ln w="9525">
            <a:noFill/>
            <a:miter lim="800000"/>
            <a:headEnd/>
            <a:tailEnd/>
          </a:ln>
        </p:spPr>
      </p:pic>
      <p:sp>
        <p:nvSpPr>
          <p:cNvPr id="21" name="TextBox 20"/>
          <p:cNvSpPr txBox="1"/>
          <p:nvPr/>
        </p:nvSpPr>
        <p:spPr>
          <a:xfrm>
            <a:off x="322387" y="1322115"/>
            <a:ext cx="8621588" cy="461665"/>
          </a:xfrm>
          <a:prstGeom prst="rect">
            <a:avLst/>
          </a:prstGeom>
          <a:noFill/>
        </p:spPr>
        <p:txBody>
          <a:bodyPr wrap="square" rtlCol="0">
            <a:spAutoFit/>
          </a:bodyPr>
          <a:lstStyle/>
          <a:p>
            <a:r>
              <a:rPr lang="hr-HR" sz="2400" b="1" dirty="0" smtClean="0">
                <a:solidFill>
                  <a:schemeClr val="accent1">
                    <a:lumMod val="75000"/>
                  </a:schemeClr>
                </a:solidFill>
              </a:rPr>
              <a:t>London (UK), 1952. (con.)</a:t>
            </a:r>
            <a:endParaRPr lang="hr-HR" sz="2400" b="1" dirty="0">
              <a:solidFill>
                <a:schemeClr val="accent1">
                  <a:lumMod val="75000"/>
                </a:schemeClr>
              </a:solidFill>
            </a:endParaRPr>
          </a:p>
        </p:txBody>
      </p:sp>
      <p:sp>
        <p:nvSpPr>
          <p:cNvPr id="22" name="TextBox 21"/>
          <p:cNvSpPr txBox="1"/>
          <p:nvPr/>
        </p:nvSpPr>
        <p:spPr>
          <a:xfrm>
            <a:off x="4572000" y="2305050"/>
            <a:ext cx="4314825" cy="3785652"/>
          </a:xfrm>
          <a:prstGeom prst="rect">
            <a:avLst/>
          </a:prstGeom>
          <a:noFill/>
        </p:spPr>
        <p:txBody>
          <a:bodyPr wrap="square" rtlCol="0">
            <a:spAutoFit/>
          </a:bodyPr>
          <a:lstStyle/>
          <a:p>
            <a:r>
              <a:rPr lang="en-US" sz="2400" b="1" dirty="0" smtClean="0">
                <a:solidFill>
                  <a:schemeClr val="accent1">
                    <a:lumMod val="75000"/>
                  </a:schemeClr>
                </a:solidFill>
              </a:rPr>
              <a:t>Figure 1.  </a:t>
            </a:r>
            <a:endParaRPr lang="hr-HR" sz="2400" b="1" dirty="0" smtClean="0">
              <a:solidFill>
                <a:schemeClr val="accent1">
                  <a:lumMod val="75000"/>
                </a:schemeClr>
              </a:solidFill>
            </a:endParaRPr>
          </a:p>
          <a:p>
            <a:r>
              <a:rPr lang="en-US" sz="2400" b="1" dirty="0" smtClean="0">
                <a:solidFill>
                  <a:schemeClr val="accent1">
                    <a:lumMod val="75000"/>
                  </a:schemeClr>
                </a:solidFill>
              </a:rPr>
              <a:t>The number of deaths in correlation with elevated concentration (SO</a:t>
            </a:r>
            <a:r>
              <a:rPr lang="en-US" sz="2400" b="1" baseline="-25000" dirty="0" smtClean="0">
                <a:solidFill>
                  <a:schemeClr val="accent1">
                    <a:lumMod val="75000"/>
                  </a:schemeClr>
                </a:solidFill>
              </a:rPr>
              <a:t>2</a:t>
            </a:r>
            <a:r>
              <a:rPr lang="en-US" sz="2400" b="1" dirty="0" smtClean="0">
                <a:solidFill>
                  <a:schemeClr val="accent1">
                    <a:lumMod val="75000"/>
                  </a:schemeClr>
                </a:solidFill>
              </a:rPr>
              <a:t>) and smoke. It is necessary to pay attention to the sudden increase in all the values 5 December, then at the peak of the values 7 and 8 December and the decline of all values after 8 December.</a:t>
            </a:r>
            <a:endParaRPr lang="hr-HR" sz="2400" b="1" dirty="0">
              <a:solidFill>
                <a:schemeClr val="accent1">
                  <a:lumMod val="75000"/>
                </a:schemeClr>
              </a:solidFill>
            </a:endParaRPr>
          </a:p>
        </p:txBody>
      </p:sp>
      <p:sp>
        <p:nvSpPr>
          <p:cNvPr id="13" name="Rectangle 12"/>
          <p:cNvSpPr/>
          <p:nvPr/>
        </p:nvSpPr>
        <p:spPr>
          <a:xfrm>
            <a:off x="407406" y="5848539"/>
            <a:ext cx="4119327" cy="389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Rectangle 13"/>
          <p:cNvSpPr/>
          <p:nvPr/>
        </p:nvSpPr>
        <p:spPr>
          <a:xfrm>
            <a:off x="434566" y="1729212"/>
            <a:ext cx="353085" cy="4092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Rectangle 14"/>
          <p:cNvSpPr/>
          <p:nvPr/>
        </p:nvSpPr>
        <p:spPr>
          <a:xfrm>
            <a:off x="4155541" y="1711105"/>
            <a:ext cx="298764" cy="4146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6"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1.1 HISTORICAL OVERVIEW</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284287" y="1493565"/>
            <a:ext cx="3840038" cy="461665"/>
          </a:xfrm>
          <a:prstGeom prst="rect">
            <a:avLst/>
          </a:prstGeom>
          <a:noFill/>
        </p:spPr>
        <p:txBody>
          <a:bodyPr wrap="square" rtlCol="0">
            <a:spAutoFit/>
          </a:bodyPr>
          <a:lstStyle/>
          <a:p>
            <a:r>
              <a:rPr lang="hr-HR" sz="2400" b="1" dirty="0" smtClean="0">
                <a:solidFill>
                  <a:srgbClr val="FFC000"/>
                </a:solidFill>
              </a:rPr>
              <a:t>Seveso (Italy), 1976. </a:t>
            </a:r>
            <a:endParaRPr lang="hr-HR" sz="2400" b="1" dirty="0">
              <a:solidFill>
                <a:srgbClr val="FFC000"/>
              </a:solidFill>
            </a:endParaRPr>
          </a:p>
        </p:txBody>
      </p:sp>
      <p:sp>
        <p:nvSpPr>
          <p:cNvPr id="13" name="Folded Corner 12"/>
          <p:cNvSpPr/>
          <p:nvPr/>
        </p:nvSpPr>
        <p:spPr>
          <a:xfrm>
            <a:off x="323528" y="2057400"/>
            <a:ext cx="8640960" cy="1718692"/>
          </a:xfrm>
          <a:prstGeom prst="foldedCorner">
            <a:avLst/>
          </a:prstGeom>
          <a:solidFill>
            <a:srgbClr val="B17ED8"/>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TextBox 13"/>
          <p:cNvSpPr txBox="1"/>
          <p:nvPr/>
        </p:nvSpPr>
        <p:spPr>
          <a:xfrm>
            <a:off x="352103" y="2119536"/>
            <a:ext cx="4680520" cy="1631216"/>
          </a:xfrm>
          <a:prstGeom prst="rect">
            <a:avLst/>
          </a:prstGeom>
          <a:noFill/>
        </p:spPr>
        <p:txBody>
          <a:bodyPr wrap="square" rtlCol="0">
            <a:spAutoFit/>
          </a:bodyPr>
          <a:lstStyle/>
          <a:p>
            <a:r>
              <a:rPr lang="en-US" sz="2000" b="1" dirty="0" smtClean="0"/>
              <a:t>Time: July 1, 1976. </a:t>
            </a:r>
            <a:endParaRPr lang="hr-HR" sz="2000" b="1" dirty="0" smtClean="0"/>
          </a:p>
          <a:p>
            <a:r>
              <a:rPr lang="en-US" sz="2000" b="1" dirty="0" smtClean="0"/>
              <a:t>Meteorological conditions:  windy Activities: chemical industry (the company ICMESA). AN INDUSTRIAL ACCIDENT. Population: thick.</a:t>
            </a:r>
            <a:endParaRPr lang="hr-HR" sz="2000" i="1" dirty="0"/>
          </a:p>
        </p:txBody>
      </p:sp>
      <p:pic>
        <p:nvPicPr>
          <p:cNvPr id="15" name="Picture 3"/>
          <p:cNvPicPr>
            <a:picLocks noChangeAspect="1" noChangeArrowheads="1"/>
          </p:cNvPicPr>
          <p:nvPr/>
        </p:nvPicPr>
        <p:blipFill>
          <a:blip r:embed="rId3" cstate="print"/>
          <a:srcRect/>
          <a:stretch>
            <a:fillRect/>
          </a:stretch>
        </p:blipFill>
        <p:spPr bwMode="auto">
          <a:xfrm>
            <a:off x="5425430" y="1061120"/>
            <a:ext cx="3096344" cy="2640656"/>
          </a:xfrm>
          <a:prstGeom prst="rect">
            <a:avLst/>
          </a:prstGeom>
          <a:noFill/>
          <a:ln w="9525">
            <a:noFill/>
            <a:miter lim="800000"/>
            <a:headEnd/>
            <a:tailEnd/>
          </a:ln>
        </p:spPr>
      </p:pic>
      <p:sp>
        <p:nvSpPr>
          <p:cNvPr id="16" name="TextBox 15"/>
          <p:cNvSpPr txBox="1"/>
          <p:nvPr/>
        </p:nvSpPr>
        <p:spPr>
          <a:xfrm>
            <a:off x="323849" y="3882008"/>
            <a:ext cx="8582025" cy="2246769"/>
          </a:xfrm>
          <a:prstGeom prst="rect">
            <a:avLst/>
          </a:prstGeom>
          <a:noFill/>
        </p:spPr>
        <p:txBody>
          <a:bodyPr wrap="square" rtlCol="0">
            <a:spAutoFit/>
          </a:bodyPr>
          <a:lstStyle/>
          <a:p>
            <a:r>
              <a:rPr lang="en-US" sz="2000" b="1" dirty="0" smtClean="0">
                <a:solidFill>
                  <a:schemeClr val="accent6">
                    <a:lumMod val="75000"/>
                  </a:schemeClr>
                </a:solidFill>
              </a:rPr>
              <a:t>Air: the reactor after the explosion of the chemical industry developed by the toxic cloud that contained a high concentration of dioxin 2, 3, 7, 8, tetra</a:t>
            </a:r>
            <a:r>
              <a:rPr lang="hr-HR" sz="2000" b="1" dirty="0" smtClean="0">
                <a:solidFill>
                  <a:schemeClr val="accent6">
                    <a:lumMod val="75000"/>
                  </a:schemeClr>
                </a:solidFill>
              </a:rPr>
              <a:t>ch</a:t>
            </a:r>
            <a:r>
              <a:rPr lang="en-US" sz="2000" b="1" dirty="0" err="1" smtClean="0">
                <a:solidFill>
                  <a:schemeClr val="accent6">
                    <a:lumMod val="75000"/>
                  </a:schemeClr>
                </a:solidFill>
              </a:rPr>
              <a:t>loro</a:t>
            </a:r>
            <a:r>
              <a:rPr lang="en-US" sz="2000" b="1" dirty="0" smtClean="0">
                <a:solidFill>
                  <a:schemeClr val="accent6">
                    <a:lumMod val="75000"/>
                  </a:schemeClr>
                </a:solidFill>
              </a:rPr>
              <a:t>-</a:t>
            </a:r>
            <a:r>
              <a:rPr lang="en-US" sz="2000" b="1" dirty="0" err="1" smtClean="0">
                <a:solidFill>
                  <a:schemeClr val="accent6">
                    <a:lumMod val="75000"/>
                  </a:schemeClr>
                </a:solidFill>
              </a:rPr>
              <a:t>dibenzo</a:t>
            </a:r>
            <a:r>
              <a:rPr lang="en-US" sz="2000" b="1" dirty="0" smtClean="0">
                <a:solidFill>
                  <a:schemeClr val="accent6">
                    <a:lumMod val="75000"/>
                  </a:schemeClr>
                </a:solidFill>
              </a:rPr>
              <a:t>-</a:t>
            </a:r>
            <a:r>
              <a:rPr lang="en-US" sz="2000" b="1" dirty="0" err="1" smtClean="0">
                <a:solidFill>
                  <a:schemeClr val="accent6">
                    <a:lumMod val="75000"/>
                  </a:schemeClr>
                </a:solidFill>
              </a:rPr>
              <a:t>para</a:t>
            </a:r>
            <a:r>
              <a:rPr lang="en-US" sz="2000" b="1" dirty="0" smtClean="0">
                <a:solidFill>
                  <a:schemeClr val="accent6">
                    <a:lumMod val="75000"/>
                  </a:schemeClr>
                </a:solidFill>
              </a:rPr>
              <a:t>-dioxin (TCDD). Undergrowth is cloud contaminated an area the length of 6 km and a width of 1 km of the consequences: an unknown number of sufferers</a:t>
            </a:r>
            <a:r>
              <a:rPr lang="hr-HR" sz="2000" b="1" dirty="0" smtClean="0">
                <a:solidFill>
                  <a:schemeClr val="accent6">
                    <a:lumMod val="75000"/>
                  </a:schemeClr>
                </a:solidFill>
              </a:rPr>
              <a:t>. </a:t>
            </a:r>
          </a:p>
          <a:p>
            <a:r>
              <a:rPr lang="en-US" sz="2000" b="1" dirty="0" smtClean="0">
                <a:solidFill>
                  <a:schemeClr val="accent6">
                    <a:lumMod val="75000"/>
                  </a:schemeClr>
                </a:solidFill>
              </a:rPr>
              <a:t>Accident encouraged the passing of </a:t>
            </a:r>
            <a:r>
              <a:rPr lang="en-US" sz="2000" b="1" dirty="0" err="1" smtClean="0">
                <a:solidFill>
                  <a:schemeClr val="accent6">
                    <a:lumMod val="75000"/>
                  </a:schemeClr>
                </a:solidFill>
              </a:rPr>
              <a:t>Seveso</a:t>
            </a:r>
            <a:r>
              <a:rPr lang="en-US" sz="2000" b="1" dirty="0" smtClean="0">
                <a:solidFill>
                  <a:schemeClr val="accent6">
                    <a:lumMod val="75000"/>
                  </a:schemeClr>
                </a:solidFill>
              </a:rPr>
              <a:t> directive (Directive 82/501/EEC)-legal regulations on security in the industrial areas and security measures.</a:t>
            </a:r>
            <a:endParaRPr lang="hr-HR" sz="2000" b="1" i="1" dirty="0" smtClean="0">
              <a:solidFill>
                <a:srgbClr val="4F9751"/>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Folded Corner 9"/>
          <p:cNvSpPr/>
          <p:nvPr/>
        </p:nvSpPr>
        <p:spPr>
          <a:xfrm>
            <a:off x="323528" y="1276350"/>
            <a:ext cx="8640960" cy="1720602"/>
          </a:xfrm>
          <a:prstGeom prst="foldedCorner">
            <a:avLst/>
          </a:prstGeom>
          <a:solidFill>
            <a:srgbClr val="E2C4A6"/>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2" name="TextBox 11"/>
          <p:cNvSpPr txBox="1"/>
          <p:nvPr/>
        </p:nvSpPr>
        <p:spPr>
          <a:xfrm>
            <a:off x="352102" y="1680245"/>
            <a:ext cx="4981897" cy="1323439"/>
          </a:xfrm>
          <a:prstGeom prst="rect">
            <a:avLst/>
          </a:prstGeom>
          <a:noFill/>
        </p:spPr>
        <p:txBody>
          <a:bodyPr wrap="square" rtlCol="0">
            <a:spAutoFit/>
          </a:bodyPr>
          <a:lstStyle/>
          <a:p>
            <a:r>
              <a:rPr lang="en-US" sz="2000" b="1" dirty="0" smtClean="0">
                <a:solidFill>
                  <a:schemeClr val="accent1">
                    <a:lumMod val="75000"/>
                  </a:schemeClr>
                </a:solidFill>
              </a:rPr>
              <a:t>Time: December 3, 1984. </a:t>
            </a:r>
            <a:endParaRPr lang="hr-HR" sz="2000" b="1" dirty="0" smtClean="0">
              <a:solidFill>
                <a:schemeClr val="accent1">
                  <a:lumMod val="75000"/>
                </a:schemeClr>
              </a:solidFill>
            </a:endParaRPr>
          </a:p>
          <a:p>
            <a:r>
              <a:rPr lang="en-US" sz="2000" b="1" dirty="0" smtClean="0">
                <a:solidFill>
                  <a:schemeClr val="accent1">
                    <a:lumMod val="75000"/>
                  </a:schemeClr>
                </a:solidFill>
              </a:rPr>
              <a:t>Activity: manufacture of pesticides (company UCIL). AN INDUSTRIAL ACCIDENT. </a:t>
            </a:r>
            <a:endParaRPr lang="hr-HR" sz="2000" b="1" dirty="0" smtClean="0">
              <a:solidFill>
                <a:schemeClr val="accent1">
                  <a:lumMod val="75000"/>
                </a:schemeClr>
              </a:solidFill>
            </a:endParaRPr>
          </a:p>
          <a:p>
            <a:r>
              <a:rPr lang="en-US" sz="2000" b="1" dirty="0" smtClean="0">
                <a:solidFill>
                  <a:schemeClr val="accent1">
                    <a:lumMod val="75000"/>
                  </a:schemeClr>
                </a:solidFill>
              </a:rPr>
              <a:t>Population: very dense.</a:t>
            </a:r>
            <a:endParaRPr lang="hr-HR" sz="2000" i="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5220072" y="188640"/>
            <a:ext cx="3834011" cy="2856876"/>
          </a:xfrm>
          <a:prstGeom prst="rect">
            <a:avLst/>
          </a:prstGeom>
          <a:noFill/>
          <a:ln w="9525">
            <a:noFill/>
            <a:miter lim="800000"/>
            <a:headEnd/>
            <a:tailEnd/>
          </a:ln>
        </p:spPr>
      </p:pic>
      <p:sp>
        <p:nvSpPr>
          <p:cNvPr id="14" name="TextBox 13"/>
          <p:cNvSpPr txBox="1"/>
          <p:nvPr/>
        </p:nvSpPr>
        <p:spPr>
          <a:xfrm>
            <a:off x="379215" y="3208675"/>
            <a:ext cx="8640960" cy="3170099"/>
          </a:xfrm>
          <a:prstGeom prst="rect">
            <a:avLst/>
          </a:prstGeom>
          <a:noFill/>
        </p:spPr>
        <p:txBody>
          <a:bodyPr wrap="square" rtlCol="0">
            <a:spAutoFit/>
          </a:bodyPr>
          <a:lstStyle/>
          <a:p>
            <a:r>
              <a:rPr lang="en-US" sz="2000" b="1" dirty="0" smtClean="0">
                <a:solidFill>
                  <a:schemeClr val="accent6">
                    <a:lumMod val="75000"/>
                  </a:schemeClr>
                </a:solidFill>
              </a:rPr>
              <a:t>Air: the atmosphere is omitted, 15 metric tons of (MIC), which covered an area of 78 km</a:t>
            </a:r>
            <a:r>
              <a:rPr lang="en-US" sz="2000" b="1" baseline="30000" dirty="0" smtClean="0">
                <a:solidFill>
                  <a:schemeClr val="accent6">
                    <a:lumMod val="75000"/>
                  </a:schemeClr>
                </a:solidFill>
              </a:rPr>
              <a:t>2</a:t>
            </a:r>
            <a:r>
              <a:rPr lang="en-US" sz="2000" b="1" dirty="0" smtClean="0">
                <a:solidFill>
                  <a:schemeClr val="accent6">
                    <a:lumMod val="75000"/>
                  </a:schemeClr>
                </a:solidFill>
              </a:rPr>
              <a:t>. The accident happened due to the leakage of water in the tank</a:t>
            </a:r>
            <a:r>
              <a:rPr lang="hr-HR" sz="2000" b="1" dirty="0" smtClean="0">
                <a:solidFill>
                  <a:schemeClr val="accent6">
                    <a:lumMod val="75000"/>
                  </a:schemeClr>
                </a:solidFill>
              </a:rPr>
              <a:t> </a:t>
            </a:r>
            <a:r>
              <a:rPr lang="en-US" sz="2000" b="1" dirty="0" smtClean="0">
                <a:solidFill>
                  <a:schemeClr val="accent6">
                    <a:lumMod val="75000"/>
                  </a:schemeClr>
                </a:solidFill>
              </a:rPr>
              <a:t>E610, which is in </a:t>
            </a:r>
            <a:r>
              <a:rPr lang="en-US" sz="2000" b="1" dirty="0" err="1" smtClean="0">
                <a:solidFill>
                  <a:schemeClr val="accent6">
                    <a:lumMod val="75000"/>
                  </a:schemeClr>
                </a:solidFill>
              </a:rPr>
              <a:t>eg</a:t>
            </a:r>
            <a:r>
              <a:rPr lang="hr-HR" sz="2000" b="1" dirty="0" smtClean="0">
                <a:solidFill>
                  <a:schemeClr val="accent6">
                    <a:lumMod val="75000"/>
                  </a:schemeClr>
                </a:solidFill>
              </a:rPr>
              <a:t>z</a:t>
            </a:r>
            <a:r>
              <a:rPr lang="en-US" sz="2000" b="1" dirty="0" err="1" smtClean="0">
                <a:solidFill>
                  <a:schemeClr val="accent6">
                    <a:lumMod val="75000"/>
                  </a:schemeClr>
                </a:solidFill>
              </a:rPr>
              <a:t>ot</a:t>
            </a:r>
            <a:r>
              <a:rPr lang="hr-HR" sz="2000" b="1" dirty="0" smtClean="0">
                <a:solidFill>
                  <a:schemeClr val="accent6">
                    <a:lumMod val="75000"/>
                  </a:schemeClr>
                </a:solidFill>
              </a:rPr>
              <a:t>h</a:t>
            </a:r>
            <a:r>
              <a:rPr lang="en-US" sz="2000" b="1" dirty="0" err="1" smtClean="0">
                <a:solidFill>
                  <a:schemeClr val="accent6">
                    <a:lumMod val="75000"/>
                  </a:schemeClr>
                </a:solidFill>
              </a:rPr>
              <a:t>erm</a:t>
            </a:r>
            <a:r>
              <a:rPr lang="hr-HR" sz="2000" b="1" dirty="0" smtClean="0">
                <a:solidFill>
                  <a:schemeClr val="accent6">
                    <a:lumMod val="75000"/>
                  </a:schemeClr>
                </a:solidFill>
              </a:rPr>
              <a:t>ic</a:t>
            </a:r>
            <a:r>
              <a:rPr lang="en-US" sz="2000" b="1" dirty="0" smtClean="0">
                <a:solidFill>
                  <a:schemeClr val="accent6">
                    <a:lumMod val="75000"/>
                  </a:schemeClr>
                </a:solidFill>
              </a:rPr>
              <a:t> reaction with MIC caused the release of massive amounts of poison gas. That's contributed to a series of failures on the plants and tankers for storage. Security systems were out of service because of the savings in the production of (cooling system). Gas valve wet filter and a tower for the combustion of gas were on an overhaul, and water spray was not sufficiently high to reach the height of the released gas. Consequences: 4 000 people died immediately, 15 000 died in the next few years, 500 000 affected from lung edema, and 100 000 today </a:t>
            </a:r>
            <a:r>
              <a:rPr lang="hr-HR" sz="2000" b="1" dirty="0" smtClean="0">
                <a:solidFill>
                  <a:schemeClr val="accent6">
                    <a:lumMod val="75000"/>
                  </a:schemeClr>
                </a:solidFill>
              </a:rPr>
              <a:t>very</a:t>
            </a:r>
            <a:r>
              <a:rPr lang="en-US" sz="2000" b="1" dirty="0" smtClean="0">
                <a:solidFill>
                  <a:schemeClr val="accent6">
                    <a:lumMod val="75000"/>
                  </a:schemeClr>
                </a:solidFill>
              </a:rPr>
              <a:t> sick.</a:t>
            </a:r>
            <a:endParaRPr lang="hr-HR" sz="2000" b="1" i="1" dirty="0" smtClean="0">
              <a:solidFill>
                <a:schemeClr val="accent1">
                  <a:lumMod val="75000"/>
                </a:schemeClr>
              </a:solidFill>
            </a:endParaRPr>
          </a:p>
        </p:txBody>
      </p:sp>
      <p:sp>
        <p:nvSpPr>
          <p:cNvPr id="9" name="TextBox 8"/>
          <p:cNvSpPr txBox="1"/>
          <p:nvPr/>
        </p:nvSpPr>
        <p:spPr>
          <a:xfrm>
            <a:off x="350962" y="1284015"/>
            <a:ext cx="4344863" cy="461665"/>
          </a:xfrm>
          <a:prstGeom prst="rect">
            <a:avLst/>
          </a:prstGeom>
          <a:noFill/>
        </p:spPr>
        <p:txBody>
          <a:bodyPr wrap="square" rtlCol="0">
            <a:spAutoFit/>
          </a:bodyPr>
          <a:lstStyle/>
          <a:p>
            <a:r>
              <a:rPr lang="hr-HR" sz="2400" b="1" dirty="0" smtClean="0">
                <a:solidFill>
                  <a:schemeClr val="accent1">
                    <a:lumMod val="75000"/>
                  </a:schemeClr>
                </a:solidFill>
              </a:rPr>
              <a:t>Bhopal (India), 1984. </a:t>
            </a:r>
            <a:endParaRPr lang="hr-HR" sz="2400" b="1" dirty="0">
              <a:solidFill>
                <a:schemeClr val="accent1">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16206" y="1422698"/>
            <a:ext cx="8927794" cy="954107"/>
          </a:xfrm>
          <a:prstGeom prst="rect">
            <a:avLst/>
          </a:prstGeom>
          <a:noFill/>
        </p:spPr>
        <p:txBody>
          <a:bodyPr wrap="square" rtlCol="0">
            <a:spAutoFit/>
          </a:bodyPr>
          <a:lstStyle/>
          <a:p>
            <a:pPr algn="ctr"/>
            <a:r>
              <a:rPr lang="en-US" sz="2800" b="1" smtClean="0">
                <a:solidFill>
                  <a:schemeClr val="accent6">
                    <a:lumMod val="75000"/>
                  </a:schemeClr>
                </a:solidFill>
              </a:rPr>
              <a:t>The consequences of pollution atmosphere of catastrophic proportions</a:t>
            </a:r>
            <a:endParaRPr lang="hr-HR" sz="2800" b="1" dirty="0">
              <a:solidFill>
                <a:schemeClr val="accent6">
                  <a:lumMod val="75000"/>
                </a:schemeClr>
              </a:solidFill>
            </a:endParaRPr>
          </a:p>
        </p:txBody>
      </p:sp>
      <p:sp>
        <p:nvSpPr>
          <p:cNvPr id="10" name="TextBox 9"/>
          <p:cNvSpPr txBox="1"/>
          <p:nvPr/>
        </p:nvSpPr>
        <p:spPr>
          <a:xfrm>
            <a:off x="440109" y="2453282"/>
            <a:ext cx="8495804" cy="1938992"/>
          </a:xfrm>
          <a:prstGeom prst="rect">
            <a:avLst/>
          </a:prstGeom>
          <a:noFill/>
        </p:spPr>
        <p:txBody>
          <a:bodyPr wrap="square" rtlCol="0">
            <a:spAutoFit/>
          </a:bodyPr>
          <a:lstStyle/>
          <a:p>
            <a:pPr>
              <a:buFont typeface="Arial" pitchFamily="34" charset="0"/>
              <a:buChar char="•"/>
            </a:pPr>
            <a:r>
              <a:rPr lang="en-US" sz="2400" b="1" dirty="0" smtClean="0">
                <a:solidFill>
                  <a:schemeClr val="accent1">
                    <a:lumMod val="75000"/>
                  </a:schemeClr>
                </a:solidFill>
              </a:rPr>
              <a:t>Air pollution is a big public health problem </a:t>
            </a: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Each a</a:t>
            </a:r>
            <a:r>
              <a:rPr lang="hr-HR" sz="2400" b="1" dirty="0" smtClean="0">
                <a:solidFill>
                  <a:schemeClr val="accent1">
                    <a:lumMod val="75000"/>
                  </a:schemeClr>
                </a:solidFill>
              </a:rPr>
              <a:t>c</a:t>
            </a:r>
            <a:r>
              <a:rPr lang="en-US" sz="2400" b="1" dirty="0" err="1" smtClean="0">
                <a:solidFill>
                  <a:schemeClr val="accent1">
                    <a:lumMod val="75000"/>
                  </a:schemeClr>
                </a:solidFill>
              </a:rPr>
              <a:t>ciden</a:t>
            </a:r>
            <a:r>
              <a:rPr lang="hr-HR" sz="2400" b="1" dirty="0" smtClean="0">
                <a:solidFill>
                  <a:schemeClr val="accent1">
                    <a:lumMod val="75000"/>
                  </a:schemeClr>
                </a:solidFill>
              </a:rPr>
              <a:t>tal</a:t>
            </a:r>
            <a:r>
              <a:rPr lang="en-US" sz="2400" b="1" dirty="0" smtClean="0">
                <a:solidFill>
                  <a:schemeClr val="accent1">
                    <a:lumMod val="75000"/>
                  </a:schemeClr>
                </a:solidFill>
              </a:rPr>
              <a:t> situation, leaves behind the victims of fatal cases and/or diseases of environmental pollution</a:t>
            </a:r>
            <a:endParaRPr lang="hr-HR" sz="2400" b="1" dirty="0">
              <a:solidFill>
                <a:schemeClr val="accent1">
                  <a:lumMod val="75000"/>
                </a:schemeClr>
              </a:solidFill>
            </a:endParaRPr>
          </a:p>
        </p:txBody>
      </p:sp>
      <p:sp>
        <p:nvSpPr>
          <p:cNvPr id="12" name="TextBox 11"/>
          <p:cNvSpPr txBox="1"/>
          <p:nvPr/>
        </p:nvSpPr>
        <p:spPr>
          <a:xfrm>
            <a:off x="438149" y="4925896"/>
            <a:ext cx="8334697" cy="830997"/>
          </a:xfrm>
          <a:prstGeom prst="rect">
            <a:avLst/>
          </a:prstGeom>
          <a:noFill/>
        </p:spPr>
        <p:txBody>
          <a:bodyPr wrap="square" rtlCol="0">
            <a:spAutoFit/>
          </a:bodyPr>
          <a:lstStyle/>
          <a:p>
            <a:pPr marL="180975" indent="-180975">
              <a:buFont typeface="Arial" pitchFamily="34" charset="0"/>
              <a:buChar char="•"/>
            </a:pPr>
            <a:r>
              <a:rPr lang="en-US" sz="2400" b="1" smtClean="0">
                <a:solidFill>
                  <a:schemeClr val="accent1">
                    <a:lumMod val="75000"/>
                  </a:schemeClr>
                </a:solidFill>
              </a:rPr>
              <a:t>In spite of the developed methods for the control of air pollution, much of it still needs to be taken to increase security</a:t>
            </a:r>
            <a:endParaRPr lang="hr-HR" sz="2400" b="1" dirty="0">
              <a:solidFill>
                <a:schemeClr val="accent1">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55737" y="1293540"/>
            <a:ext cx="7992888" cy="523220"/>
          </a:xfrm>
          <a:prstGeom prst="rect">
            <a:avLst/>
          </a:prstGeom>
          <a:noFill/>
        </p:spPr>
        <p:txBody>
          <a:bodyPr wrap="square" rtlCol="0">
            <a:spAutoFit/>
          </a:bodyPr>
          <a:lstStyle/>
          <a:p>
            <a:pPr algn="ctr"/>
            <a:r>
              <a:rPr lang="en-US" sz="2800" b="1" dirty="0" smtClean="0">
                <a:solidFill>
                  <a:schemeClr val="accent6">
                    <a:lumMod val="75000"/>
                  </a:schemeClr>
                </a:solidFill>
              </a:rPr>
              <a:t>10 </a:t>
            </a:r>
            <a:r>
              <a:rPr lang="hr-HR" sz="2800" b="1" dirty="0" smtClean="0">
                <a:solidFill>
                  <a:schemeClr val="accent6">
                    <a:lumMod val="75000"/>
                  </a:schemeClr>
                </a:solidFill>
              </a:rPr>
              <a:t>the most polluted</a:t>
            </a:r>
            <a:r>
              <a:rPr lang="en-US" sz="2800" b="1" dirty="0" smtClean="0">
                <a:solidFill>
                  <a:schemeClr val="accent6">
                    <a:lumMod val="75000"/>
                  </a:schemeClr>
                </a:solidFill>
              </a:rPr>
              <a:t> places in the world</a:t>
            </a:r>
            <a:endParaRPr lang="hr-HR" sz="2800" b="1" dirty="0">
              <a:solidFill>
                <a:schemeClr val="accent6">
                  <a:lumMod val="75000"/>
                </a:schemeClr>
              </a:solidFill>
            </a:endParaRPr>
          </a:p>
        </p:txBody>
      </p:sp>
      <p:sp>
        <p:nvSpPr>
          <p:cNvPr id="10" name="TextBox 9"/>
          <p:cNvSpPr txBox="1"/>
          <p:nvPr/>
        </p:nvSpPr>
        <p:spPr>
          <a:xfrm>
            <a:off x="395536" y="1839119"/>
            <a:ext cx="8748464" cy="707886"/>
          </a:xfrm>
          <a:prstGeom prst="rect">
            <a:avLst/>
          </a:prstGeom>
          <a:noFill/>
        </p:spPr>
        <p:txBody>
          <a:bodyPr wrap="square" rtlCol="0">
            <a:spAutoFit/>
          </a:bodyPr>
          <a:lstStyle/>
          <a:p>
            <a:r>
              <a:rPr lang="en-US" sz="2000" b="1" dirty="0" smtClean="0">
                <a:solidFill>
                  <a:schemeClr val="accent1">
                    <a:lumMod val="75000"/>
                  </a:schemeClr>
                </a:solidFill>
              </a:rPr>
              <a:t>A Blacksmith Institute, in cooperation with a Swiss Green Cross has assembled a list of 10</a:t>
            </a:r>
            <a:r>
              <a:rPr lang="hr-HR" sz="2000" b="1" dirty="0" smtClean="0">
                <a:solidFill>
                  <a:schemeClr val="accent1">
                    <a:lumMod val="75000"/>
                  </a:schemeClr>
                </a:solidFill>
              </a:rPr>
              <a:t> the most polluted</a:t>
            </a:r>
            <a:r>
              <a:rPr lang="en-US" sz="2000" b="1" dirty="0" smtClean="0">
                <a:solidFill>
                  <a:schemeClr val="accent1">
                    <a:lumMod val="75000"/>
                  </a:schemeClr>
                </a:solidFill>
              </a:rPr>
              <a:t> places in the world</a:t>
            </a:r>
            <a:endParaRPr lang="hr-HR" sz="2000" b="1" dirty="0">
              <a:solidFill>
                <a:schemeClr val="accent1">
                  <a:lumMod val="75000"/>
                </a:schemeClr>
              </a:solidFill>
            </a:endParaRPr>
          </a:p>
        </p:txBody>
      </p:sp>
      <p:pic>
        <p:nvPicPr>
          <p:cNvPr id="12" name="Picture 3"/>
          <p:cNvPicPr>
            <a:picLocks noChangeAspect="1" noChangeArrowheads="1"/>
          </p:cNvPicPr>
          <p:nvPr/>
        </p:nvPicPr>
        <p:blipFill>
          <a:blip r:embed="rId3" cstate="print"/>
          <a:srcRect/>
          <a:stretch>
            <a:fillRect/>
          </a:stretch>
        </p:blipFill>
        <p:spPr bwMode="auto">
          <a:xfrm>
            <a:off x="530027" y="2829322"/>
            <a:ext cx="2160240" cy="1440160"/>
          </a:xfrm>
          <a:prstGeom prst="rect">
            <a:avLst/>
          </a:prstGeom>
          <a:noFill/>
          <a:ln w="38100">
            <a:noFill/>
            <a:miter lim="800000"/>
            <a:headEnd/>
            <a:tailEnd/>
          </a:ln>
        </p:spPr>
      </p:pic>
      <p:pic>
        <p:nvPicPr>
          <p:cNvPr id="14" name="Picture 5"/>
          <p:cNvPicPr>
            <a:picLocks noChangeAspect="1" noChangeArrowheads="1"/>
          </p:cNvPicPr>
          <p:nvPr/>
        </p:nvPicPr>
        <p:blipFill>
          <a:blip r:embed="rId4" cstate="print"/>
          <a:srcRect/>
          <a:stretch>
            <a:fillRect/>
          </a:stretch>
        </p:blipFill>
        <p:spPr bwMode="auto">
          <a:xfrm>
            <a:off x="481608" y="4969371"/>
            <a:ext cx="2160240" cy="1305386"/>
          </a:xfrm>
          <a:prstGeom prst="rect">
            <a:avLst/>
          </a:prstGeom>
          <a:noFill/>
          <a:ln w="38100">
            <a:noFill/>
            <a:miter lim="800000"/>
            <a:headEnd/>
            <a:tailEnd/>
          </a:ln>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8" name="TextBox 17"/>
          <p:cNvSpPr txBox="1"/>
          <p:nvPr/>
        </p:nvSpPr>
        <p:spPr>
          <a:xfrm>
            <a:off x="2960483" y="2806574"/>
            <a:ext cx="5486400" cy="1477328"/>
          </a:xfrm>
          <a:prstGeom prst="rect">
            <a:avLst/>
          </a:prstGeom>
          <a:solidFill>
            <a:schemeClr val="accent3">
              <a:lumMod val="20000"/>
              <a:lumOff val="80000"/>
            </a:schemeClr>
          </a:solidFill>
          <a:ln>
            <a:solidFill>
              <a:schemeClr val="tx1"/>
            </a:solidFill>
          </a:ln>
        </p:spPr>
        <p:txBody>
          <a:bodyPr wrap="square" rtlCol="0">
            <a:spAutoFit/>
          </a:bodyPr>
          <a:lstStyle/>
          <a:p>
            <a:pPr marL="342900" indent="-342900">
              <a:buAutoNum type="arabicPeriod"/>
            </a:pPr>
            <a:r>
              <a:rPr lang="en-US" b="1" dirty="0" err="1" smtClean="0"/>
              <a:t>Linfen</a:t>
            </a:r>
            <a:r>
              <a:rPr lang="en-US" b="1" dirty="0" smtClean="0"/>
              <a:t>, China </a:t>
            </a:r>
            <a:endParaRPr lang="hr-HR" b="1" dirty="0" smtClean="0"/>
          </a:p>
          <a:p>
            <a:r>
              <a:rPr lang="hr-HR" b="1" dirty="0" smtClean="0">
                <a:solidFill>
                  <a:schemeClr val="accent6"/>
                </a:solidFill>
              </a:rPr>
              <a:t>T</a:t>
            </a:r>
            <a:r>
              <a:rPr lang="en-US" b="1" dirty="0" smtClean="0">
                <a:solidFill>
                  <a:schemeClr val="accent6"/>
                </a:solidFill>
              </a:rPr>
              <a:t>he number of endangered inhabitants</a:t>
            </a:r>
            <a:r>
              <a:rPr lang="en-US" b="1" dirty="0" smtClean="0"/>
              <a:t>: 3 000 000 </a:t>
            </a:r>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pollutant </a:t>
            </a:r>
            <a:endParaRPr lang="hr-HR" b="1" dirty="0" smtClean="0"/>
          </a:p>
          <a:p>
            <a:r>
              <a:rPr lang="en-US" b="1" dirty="0" smtClean="0">
                <a:solidFill>
                  <a:schemeClr val="accent6"/>
                </a:solidFill>
              </a:rPr>
              <a:t>Type</a:t>
            </a:r>
            <a:r>
              <a:rPr lang="en-US" b="1" dirty="0" smtClean="0"/>
              <a:t>: coal and floating particles </a:t>
            </a:r>
            <a:endParaRPr lang="hr-HR" b="1" dirty="0" smtClean="0"/>
          </a:p>
          <a:p>
            <a:r>
              <a:rPr lang="hr-HR" b="1" dirty="0" smtClean="0">
                <a:solidFill>
                  <a:schemeClr val="accent6"/>
                </a:solidFill>
              </a:rPr>
              <a:t>Source </a:t>
            </a:r>
            <a:r>
              <a:rPr lang="en-US" b="1" dirty="0" smtClean="0"/>
              <a:t>: emissions from industry and traffic</a:t>
            </a:r>
            <a:endParaRPr lang="hr-HR" dirty="0"/>
          </a:p>
        </p:txBody>
      </p:sp>
      <p:sp>
        <p:nvSpPr>
          <p:cNvPr id="19" name="TextBox 18"/>
          <p:cNvSpPr txBox="1"/>
          <p:nvPr/>
        </p:nvSpPr>
        <p:spPr>
          <a:xfrm>
            <a:off x="2960483" y="4825497"/>
            <a:ext cx="4861712"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2. </a:t>
            </a:r>
            <a:r>
              <a:rPr lang="en-US" b="1" dirty="0" err="1" smtClean="0"/>
              <a:t>Tianying</a:t>
            </a:r>
            <a:r>
              <a:rPr lang="en-US" b="1" dirty="0" smtClean="0"/>
              <a:t>, China </a:t>
            </a:r>
            <a:endParaRPr lang="hr-HR" b="1" dirty="0" smtClean="0"/>
          </a:p>
          <a:p>
            <a:r>
              <a:rPr lang="hr-HR" b="1" dirty="0" smtClean="0">
                <a:solidFill>
                  <a:schemeClr val="accent6"/>
                </a:solidFill>
              </a:rPr>
              <a:t>T</a:t>
            </a:r>
            <a:r>
              <a:rPr lang="en-US" b="1" dirty="0" smtClean="0">
                <a:solidFill>
                  <a:schemeClr val="accent6"/>
                </a:solidFill>
              </a:rPr>
              <a:t>he number of vulnerable population</a:t>
            </a:r>
            <a:r>
              <a:rPr lang="en-US" b="1" dirty="0" smtClean="0"/>
              <a:t>: 140 000 </a:t>
            </a:r>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soil and water </a:t>
            </a:r>
            <a:endParaRPr lang="hr-HR" b="1" dirty="0" smtClean="0"/>
          </a:p>
          <a:p>
            <a:r>
              <a:rPr lang="en-US" b="1" dirty="0" smtClean="0">
                <a:solidFill>
                  <a:schemeClr val="accent6"/>
                </a:solidFill>
              </a:rPr>
              <a:t>Type</a:t>
            </a:r>
            <a:r>
              <a:rPr lang="en-US" b="1" dirty="0" smtClean="0"/>
              <a:t>: lead and other heavy metals pollution </a:t>
            </a:r>
            <a:r>
              <a:rPr lang="en-US" b="1" dirty="0" smtClean="0">
                <a:solidFill>
                  <a:schemeClr val="accent6"/>
                </a:solidFill>
              </a:rPr>
              <a:t>Source</a:t>
            </a:r>
            <a:r>
              <a:rPr lang="hr-HR" b="1" dirty="0" smtClean="0">
                <a:solidFill>
                  <a:schemeClr val="accent6"/>
                </a:solidFill>
              </a:rPr>
              <a:t> </a:t>
            </a:r>
            <a:r>
              <a:rPr lang="en-US" b="1" dirty="0" smtClean="0"/>
              <a:t>: mining and industry</a:t>
            </a:r>
            <a:endParaRPr lang="hr-HR" dirty="0"/>
          </a:p>
        </p:txBody>
      </p:sp>
      <p:pic>
        <p:nvPicPr>
          <p:cNvPr id="13"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en-US" sz="3600" b="1" dirty="0" smtClean="0">
                <a:solidFill>
                  <a:schemeClr val="tx2"/>
                </a:solidFill>
                <a:effectLst>
                  <a:glow rad="228600">
                    <a:schemeClr val="bg1">
                      <a:lumMod val="50000"/>
                      <a:alpha val="20000"/>
                    </a:schemeClr>
                  </a:glow>
                </a:effectLst>
              </a:rPr>
              <a:t>THEME 1</a:t>
            </a:r>
            <a:r>
              <a:rPr lang="en-US" sz="3600" b="1" smtClean="0">
                <a:solidFill>
                  <a:schemeClr val="tx2"/>
                </a:solidFill>
                <a:effectLst>
                  <a:glow rad="228600">
                    <a:schemeClr val="bg1">
                      <a:lumMod val="50000"/>
                      <a:alpha val="20000"/>
                    </a:schemeClr>
                  </a:glow>
                </a:effectLst>
              </a:rPr>
              <a:t>: </a:t>
            </a:r>
            <a:r>
              <a:rPr lang="hr-HR" sz="3600" b="1" smtClean="0">
                <a:solidFill>
                  <a:schemeClr val="tx2"/>
                </a:solidFill>
                <a:effectLst>
                  <a:glow rad="228600">
                    <a:schemeClr val="bg1">
                      <a:lumMod val="50000"/>
                      <a:alpha val="20000"/>
                    </a:schemeClr>
                  </a:glow>
                </a:effectLst>
              </a:rPr>
              <a:t>T</a:t>
            </a:r>
            <a:r>
              <a:rPr lang="en-US" sz="3600" b="1" dirty="0" smtClean="0">
                <a:solidFill>
                  <a:schemeClr val="tx2"/>
                </a:solidFill>
                <a:effectLst>
                  <a:glow rad="228600">
                    <a:schemeClr val="bg1">
                      <a:lumMod val="50000"/>
                      <a:alpha val="20000"/>
                    </a:schemeClr>
                  </a:glow>
                </a:effectLst>
              </a:rPr>
              <a:t>he pollution of the atmosphere</a:t>
            </a:r>
            <a:endParaRPr lang="hr-HR" sz="3600" b="1" dirty="0" smtClean="0">
              <a:solidFill>
                <a:schemeClr val="tx2"/>
              </a:solidFill>
              <a:effectLst>
                <a:glow rad="228600">
                  <a:schemeClr val="bg1">
                    <a:lumMod val="50000"/>
                    <a:alpha val="20000"/>
                  </a:schemeClr>
                </a:glow>
              </a:effectLst>
            </a:endParaRPr>
          </a:p>
        </p:txBody>
      </p:sp>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9" name="Rectangle 8"/>
          <p:cNvSpPr/>
          <p:nvPr/>
        </p:nvSpPr>
        <p:spPr bwMode="auto">
          <a:xfrm>
            <a:off x="3049588" y="920931"/>
            <a:ext cx="3332964" cy="276999"/>
          </a:xfrm>
          <a:prstGeom prst="rect">
            <a:avLst/>
          </a:prstGeom>
        </p:spPr>
        <p:txBody>
          <a:bodyPr wrap="none">
            <a:spAutoFit/>
          </a:bodyPr>
          <a:lstStyle/>
          <a:p>
            <a:r>
              <a:rPr lang="en-US" sz="1200" dirty="0" smtClean="0">
                <a:solidFill>
                  <a:srgbClr val="7F7F7F"/>
                </a:solidFill>
                <a:latin typeface="Arial Narrow" panose="020B0606020202030204" pitchFamily="34" charset="0"/>
              </a:rPr>
              <a:t>Energy </a:t>
            </a:r>
            <a:r>
              <a:rPr lang="hr-HR" sz="1200" dirty="0" smtClean="0">
                <a:solidFill>
                  <a:srgbClr val="7F7F7F"/>
                </a:solidFill>
                <a:latin typeface="Arial Narrow" panose="020B0606020202030204" pitchFamily="34" charset="0"/>
              </a:rPr>
              <a:t>R</a:t>
            </a:r>
            <a:r>
              <a:rPr lang="en-US" sz="1200" dirty="0" err="1" smtClean="0">
                <a:solidFill>
                  <a:srgbClr val="7F7F7F"/>
                </a:solidFill>
                <a:latin typeface="Arial Narrow" panose="020B0606020202030204" pitchFamily="34" charset="0"/>
              </a:rPr>
              <a:t>esearch</a:t>
            </a:r>
            <a:r>
              <a:rPr lang="en-US" sz="1200" dirty="0" smtClean="0">
                <a:solidFill>
                  <a:srgbClr val="7F7F7F"/>
                </a:solidFill>
                <a:latin typeface="Arial Narrow" panose="020B0606020202030204" pitchFamily="34" charset="0"/>
              </a:rPr>
              <a:t> and Environmental Protection Institute</a:t>
            </a:r>
            <a:endParaRPr lang="en-US" sz="1200" dirty="0">
              <a:solidFill>
                <a:srgbClr val="7F7F7F"/>
              </a:solidFill>
              <a:latin typeface="Arial Narrow" pitchFamily="34" charset="0"/>
            </a:endParaRPr>
          </a:p>
        </p:txBody>
      </p:sp>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a:off x="617662" y="2872011"/>
            <a:ext cx="2097086" cy="1368152"/>
          </a:xfrm>
          <a:prstGeom prst="rect">
            <a:avLst/>
          </a:prstGeom>
          <a:noFill/>
          <a:ln w="38100">
            <a:noFill/>
            <a:miter lim="800000"/>
            <a:headEnd/>
            <a:tailEnd/>
          </a:ln>
        </p:spPr>
      </p:pic>
      <p:pic>
        <p:nvPicPr>
          <p:cNvPr id="13" name="Picture 4"/>
          <p:cNvPicPr>
            <a:picLocks noChangeAspect="1" noChangeArrowheads="1"/>
          </p:cNvPicPr>
          <p:nvPr/>
        </p:nvPicPr>
        <p:blipFill>
          <a:blip r:embed="rId4" cstate="print"/>
          <a:srcRect/>
          <a:stretch>
            <a:fillRect/>
          </a:stretch>
        </p:blipFill>
        <p:spPr bwMode="auto">
          <a:xfrm>
            <a:off x="607740" y="4654302"/>
            <a:ext cx="2088232" cy="1384589"/>
          </a:xfrm>
          <a:prstGeom prst="rect">
            <a:avLst/>
          </a:prstGeom>
          <a:noFill/>
          <a:ln w="38100">
            <a:noFill/>
            <a:miter lim="800000"/>
            <a:headEnd/>
            <a:tailEnd/>
          </a:ln>
        </p:spPr>
      </p:pic>
      <p:sp>
        <p:nvSpPr>
          <p:cNvPr id="15" name="TextBox 14"/>
          <p:cNvSpPr txBox="1"/>
          <p:nvPr/>
        </p:nvSpPr>
        <p:spPr>
          <a:xfrm>
            <a:off x="446684" y="1519877"/>
            <a:ext cx="7992888" cy="523220"/>
          </a:xfrm>
          <a:prstGeom prst="rect">
            <a:avLst/>
          </a:prstGeom>
          <a:noFill/>
        </p:spPr>
        <p:txBody>
          <a:bodyPr wrap="square" rtlCol="0">
            <a:spAutoFit/>
          </a:bodyPr>
          <a:lstStyle/>
          <a:p>
            <a:pPr algn="ctr"/>
            <a:r>
              <a:rPr lang="en-US" sz="2800" b="1" dirty="0" smtClean="0">
                <a:solidFill>
                  <a:schemeClr val="accent6">
                    <a:lumMod val="75000"/>
                  </a:schemeClr>
                </a:solidFill>
              </a:rPr>
              <a:t>10 </a:t>
            </a:r>
            <a:r>
              <a:rPr lang="hr-HR" sz="2800" b="1" dirty="0" smtClean="0">
                <a:solidFill>
                  <a:schemeClr val="accent6">
                    <a:lumMod val="75000"/>
                  </a:schemeClr>
                </a:solidFill>
              </a:rPr>
              <a:t>the most polluted</a:t>
            </a:r>
            <a:r>
              <a:rPr lang="en-US" sz="2800" b="1" dirty="0" smtClean="0">
                <a:solidFill>
                  <a:schemeClr val="accent6">
                    <a:lumMod val="75000"/>
                  </a:schemeClr>
                </a:solidFill>
              </a:rPr>
              <a:t> places in the world</a:t>
            </a:r>
            <a:endParaRPr lang="hr-HR" sz="28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8" name="TextBox 17"/>
          <p:cNvSpPr txBox="1"/>
          <p:nvPr/>
        </p:nvSpPr>
        <p:spPr>
          <a:xfrm>
            <a:off x="2915216" y="2634558"/>
            <a:ext cx="572179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3. </a:t>
            </a:r>
            <a:r>
              <a:rPr lang="en-US" b="1" dirty="0" err="1" smtClean="0"/>
              <a:t>Sukinda</a:t>
            </a:r>
            <a:r>
              <a:rPr lang="en-US" b="1" dirty="0" smtClean="0"/>
              <a:t>, India </a:t>
            </a:r>
            <a:endParaRPr lang="hr-HR" b="1" dirty="0" smtClean="0"/>
          </a:p>
          <a:p>
            <a:r>
              <a:rPr lang="hr-HR" b="1" dirty="0" smtClean="0">
                <a:solidFill>
                  <a:schemeClr val="accent6"/>
                </a:solidFill>
              </a:rPr>
              <a:t>T</a:t>
            </a:r>
            <a:r>
              <a:rPr lang="en-US" b="1" dirty="0" smtClean="0">
                <a:solidFill>
                  <a:schemeClr val="accent6"/>
                </a:solidFill>
              </a:rPr>
              <a:t>he number of endangered inhabitants</a:t>
            </a:r>
            <a:r>
              <a:rPr lang="en-US" b="1" dirty="0" smtClean="0"/>
              <a:t>: 2 600 000 </a:t>
            </a:r>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soil and water</a:t>
            </a:r>
            <a:endParaRPr lang="hr-HR" b="1" dirty="0" smtClean="0"/>
          </a:p>
          <a:p>
            <a:r>
              <a:rPr lang="en-US" b="1" dirty="0" smtClean="0">
                <a:solidFill>
                  <a:schemeClr val="accent6"/>
                </a:solidFill>
              </a:rPr>
              <a:t>Type</a:t>
            </a:r>
            <a:r>
              <a:rPr lang="en-US" b="1" dirty="0" smtClean="0"/>
              <a:t>: more chrome and other metals</a:t>
            </a:r>
            <a:endParaRPr lang="hr-HR" b="1" dirty="0" smtClean="0"/>
          </a:p>
          <a:p>
            <a:r>
              <a:rPr lang="en-US" b="1" dirty="0" smtClean="0">
                <a:solidFill>
                  <a:schemeClr val="accent6"/>
                </a:solidFill>
              </a:rPr>
              <a:t>Source</a:t>
            </a:r>
            <a:r>
              <a:rPr lang="en-US" b="1" dirty="0" smtClean="0"/>
              <a:t>: mining</a:t>
            </a:r>
            <a:endParaRPr lang="hr-HR" dirty="0"/>
          </a:p>
        </p:txBody>
      </p:sp>
      <p:sp>
        <p:nvSpPr>
          <p:cNvPr id="19" name="TextBox 18"/>
          <p:cNvSpPr txBox="1"/>
          <p:nvPr/>
        </p:nvSpPr>
        <p:spPr>
          <a:xfrm>
            <a:off x="2996697" y="4590107"/>
            <a:ext cx="4816444"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4.</a:t>
            </a:r>
            <a:r>
              <a:rPr lang="hr-HR" b="1" dirty="0" smtClean="0"/>
              <a:t> Vapi</a:t>
            </a:r>
            <a:r>
              <a:rPr lang="en-US" b="1" dirty="0" smtClean="0"/>
              <a:t>, India </a:t>
            </a:r>
            <a:endParaRPr lang="hr-HR" b="1" dirty="0" smtClean="0"/>
          </a:p>
          <a:p>
            <a:r>
              <a:rPr lang="hr-HR" b="1" dirty="0" smtClean="0">
                <a:solidFill>
                  <a:schemeClr val="accent6"/>
                </a:solidFill>
              </a:rPr>
              <a:t>The n</a:t>
            </a:r>
            <a:r>
              <a:rPr lang="en-US" b="1" dirty="0" smtClean="0">
                <a:solidFill>
                  <a:schemeClr val="accent6"/>
                </a:solidFill>
              </a:rPr>
              <a:t>umber of vulnerable population</a:t>
            </a:r>
            <a:r>
              <a:rPr lang="en-US" b="1" dirty="0" smtClean="0"/>
              <a:t>: 71 000 </a:t>
            </a:r>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soil and water </a:t>
            </a:r>
            <a:endParaRPr lang="hr-HR" b="1" dirty="0" smtClean="0"/>
          </a:p>
          <a:p>
            <a:r>
              <a:rPr lang="en-US" b="1" dirty="0" smtClean="0">
                <a:solidFill>
                  <a:schemeClr val="accent6"/>
                </a:solidFill>
              </a:rPr>
              <a:t>Type</a:t>
            </a:r>
            <a:r>
              <a:rPr lang="en-US" b="1" dirty="0" smtClean="0"/>
              <a:t>: pesticides, PCB, chlorine and heavy metals </a:t>
            </a:r>
            <a:r>
              <a:rPr lang="en-US" b="1" dirty="0" smtClean="0">
                <a:solidFill>
                  <a:schemeClr val="accent6"/>
                </a:solidFill>
              </a:rPr>
              <a:t>Source</a:t>
            </a:r>
            <a:r>
              <a:rPr lang="en-US" b="1" dirty="0" smtClean="0"/>
              <a:t>: industry</a:t>
            </a:r>
            <a:endParaRPr lang="hr-HR" dirty="0"/>
          </a:p>
        </p:txBody>
      </p:sp>
      <p:pic>
        <p:nvPicPr>
          <p:cNvPr id="12" name="Picture 3"/>
          <p:cNvPicPr>
            <a:picLocks noChangeAspect="1" noChangeArrowheads="1"/>
          </p:cNvPicPr>
          <p:nvPr/>
        </p:nvPicPr>
        <p:blipFill>
          <a:blip r:embed="rId5"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6"/>
          <p:cNvPicPr>
            <a:picLocks noChangeAspect="1" noChangeArrowheads="1"/>
          </p:cNvPicPr>
          <p:nvPr/>
        </p:nvPicPr>
        <p:blipFill>
          <a:blip r:embed="rId3" cstate="print"/>
          <a:srcRect/>
          <a:stretch>
            <a:fillRect/>
          </a:stretch>
        </p:blipFill>
        <p:spPr bwMode="auto">
          <a:xfrm>
            <a:off x="626393" y="2417043"/>
            <a:ext cx="2088232" cy="1368152"/>
          </a:xfrm>
          <a:prstGeom prst="rect">
            <a:avLst/>
          </a:prstGeom>
          <a:noFill/>
          <a:ln w="38100">
            <a:noFill/>
            <a:miter lim="800000"/>
            <a:headEnd/>
            <a:tailEnd/>
          </a:ln>
        </p:spPr>
      </p:pic>
      <p:pic>
        <p:nvPicPr>
          <p:cNvPr id="12" name="Picture 3"/>
          <p:cNvPicPr>
            <a:picLocks noChangeAspect="1" noChangeArrowheads="1"/>
          </p:cNvPicPr>
          <p:nvPr/>
        </p:nvPicPr>
        <p:blipFill>
          <a:blip r:embed="rId4" cstate="print"/>
          <a:srcRect/>
          <a:stretch>
            <a:fillRect/>
          </a:stretch>
        </p:blipFill>
        <p:spPr bwMode="auto">
          <a:xfrm>
            <a:off x="999803" y="4334669"/>
            <a:ext cx="1733550" cy="1781175"/>
          </a:xfrm>
          <a:prstGeom prst="rect">
            <a:avLst/>
          </a:prstGeom>
          <a:noFill/>
          <a:ln w="9525">
            <a:noFill/>
            <a:miter lim="800000"/>
            <a:headEnd/>
            <a:tailEnd/>
          </a:ln>
        </p:spPr>
      </p:pic>
      <p:sp>
        <p:nvSpPr>
          <p:cNvPr id="15" name="TextBox 14"/>
          <p:cNvSpPr txBox="1"/>
          <p:nvPr/>
        </p:nvSpPr>
        <p:spPr>
          <a:xfrm>
            <a:off x="455737" y="1402181"/>
            <a:ext cx="7992888" cy="523220"/>
          </a:xfrm>
          <a:prstGeom prst="rect">
            <a:avLst/>
          </a:prstGeom>
          <a:noFill/>
        </p:spPr>
        <p:txBody>
          <a:bodyPr wrap="square" rtlCol="0">
            <a:spAutoFit/>
          </a:bodyPr>
          <a:lstStyle/>
          <a:p>
            <a:pPr algn="ctr"/>
            <a:r>
              <a:rPr lang="en-US" sz="2800" b="1" dirty="0" smtClean="0">
                <a:solidFill>
                  <a:schemeClr val="accent6">
                    <a:lumMod val="75000"/>
                  </a:schemeClr>
                </a:solidFill>
              </a:rPr>
              <a:t>10 </a:t>
            </a:r>
            <a:r>
              <a:rPr lang="hr-HR" sz="2800" b="1" dirty="0" smtClean="0">
                <a:solidFill>
                  <a:schemeClr val="accent6">
                    <a:lumMod val="75000"/>
                  </a:schemeClr>
                </a:solidFill>
              </a:rPr>
              <a:t>the most polluted</a:t>
            </a:r>
            <a:r>
              <a:rPr lang="en-US" sz="2800" b="1" dirty="0" smtClean="0">
                <a:solidFill>
                  <a:schemeClr val="accent6">
                    <a:lumMod val="75000"/>
                  </a:schemeClr>
                </a:solidFill>
              </a:rPr>
              <a:t> places in the world</a:t>
            </a:r>
            <a:endParaRPr lang="hr-HR" sz="2800" b="1"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7" name="TextBox 16"/>
          <p:cNvSpPr txBox="1"/>
          <p:nvPr/>
        </p:nvSpPr>
        <p:spPr>
          <a:xfrm>
            <a:off x="2969537" y="2372008"/>
            <a:ext cx="5685576" cy="1477328"/>
          </a:xfrm>
          <a:prstGeom prst="rect">
            <a:avLst/>
          </a:prstGeom>
          <a:solidFill>
            <a:schemeClr val="accent3">
              <a:lumMod val="20000"/>
              <a:lumOff val="80000"/>
            </a:schemeClr>
          </a:solidFill>
          <a:ln>
            <a:solidFill>
              <a:schemeClr val="tx1"/>
            </a:solidFill>
          </a:ln>
        </p:spPr>
        <p:txBody>
          <a:bodyPr wrap="square" rtlCol="0">
            <a:spAutoFit/>
          </a:bodyPr>
          <a:lstStyle/>
          <a:p>
            <a:r>
              <a:rPr lang="hr-HR" b="1" dirty="0" smtClean="0"/>
              <a:t>5. La Oroya, Peru</a:t>
            </a:r>
          </a:p>
          <a:p>
            <a:r>
              <a:rPr lang="hr-HR" b="1" dirty="0" smtClean="0">
                <a:solidFill>
                  <a:schemeClr val="accent6"/>
                </a:solidFill>
              </a:rPr>
              <a:t>The number of vulnerable population</a:t>
            </a:r>
            <a:r>
              <a:rPr lang="hr-HR" b="1" dirty="0" smtClean="0"/>
              <a:t>: 35 000 </a:t>
            </a:r>
            <a:r>
              <a:rPr lang="hr-HR" b="1" dirty="0" smtClean="0">
                <a:solidFill>
                  <a:schemeClr val="accent6"/>
                </a:solidFill>
              </a:rPr>
              <a:t>Contaminated medium</a:t>
            </a:r>
            <a:r>
              <a:rPr lang="hr-HR" b="1" dirty="0" smtClean="0"/>
              <a:t>: air, soil and water </a:t>
            </a:r>
          </a:p>
          <a:p>
            <a:r>
              <a:rPr lang="hr-HR" b="1" dirty="0" smtClean="0">
                <a:solidFill>
                  <a:schemeClr val="accent6"/>
                </a:solidFill>
              </a:rPr>
              <a:t>Type</a:t>
            </a:r>
            <a:r>
              <a:rPr lang="hr-HR" b="1" dirty="0" smtClean="0"/>
              <a:t>: sulphur dioxide, lead, copper and zinc </a:t>
            </a:r>
          </a:p>
          <a:p>
            <a:r>
              <a:rPr lang="hr-HR" b="1" dirty="0" smtClean="0">
                <a:solidFill>
                  <a:schemeClr val="accent6"/>
                </a:solidFill>
              </a:rPr>
              <a:t>Source</a:t>
            </a:r>
            <a:r>
              <a:rPr lang="hr-HR" b="1" dirty="0" smtClean="0"/>
              <a:t>: industry</a:t>
            </a:r>
            <a:endParaRPr lang="hr-HR" dirty="0"/>
          </a:p>
        </p:txBody>
      </p:sp>
      <p:sp>
        <p:nvSpPr>
          <p:cNvPr id="18" name="TextBox 17"/>
          <p:cNvSpPr txBox="1"/>
          <p:nvPr/>
        </p:nvSpPr>
        <p:spPr>
          <a:xfrm>
            <a:off x="2960483" y="4055953"/>
            <a:ext cx="5993394" cy="2031325"/>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6. </a:t>
            </a:r>
            <a:r>
              <a:rPr lang="en-US" b="1" dirty="0" err="1" smtClean="0"/>
              <a:t>Dzerzhinsk</a:t>
            </a:r>
            <a:r>
              <a:rPr lang="en-US" b="1" dirty="0" smtClean="0"/>
              <a:t>, Russia </a:t>
            </a:r>
            <a:endParaRPr lang="hr-HR" b="1" dirty="0" smtClean="0"/>
          </a:p>
          <a:p>
            <a:r>
              <a:rPr lang="en-US" b="1" dirty="0" smtClean="0">
                <a:solidFill>
                  <a:srgbClr val="FF0000"/>
                </a:solidFill>
              </a:rPr>
              <a:t>(according to the Guinness Book of world records </a:t>
            </a:r>
            <a:r>
              <a:rPr lang="hr-HR" b="1" dirty="0" smtClean="0">
                <a:solidFill>
                  <a:srgbClr val="FF0000"/>
                </a:solidFill>
              </a:rPr>
              <a:t>the most polluted </a:t>
            </a:r>
            <a:r>
              <a:rPr lang="en-US" b="1" dirty="0" smtClean="0">
                <a:solidFill>
                  <a:srgbClr val="FF0000"/>
                </a:solidFill>
              </a:rPr>
              <a:t>city in the world)</a:t>
            </a:r>
            <a:r>
              <a:rPr lang="en-US" b="1" dirty="0" smtClean="0"/>
              <a:t> </a:t>
            </a:r>
            <a:endParaRPr lang="hr-HR" b="1" dirty="0" smtClean="0"/>
          </a:p>
          <a:p>
            <a:r>
              <a:rPr lang="hr-HR" b="1" dirty="0" smtClean="0">
                <a:solidFill>
                  <a:schemeClr val="accent6"/>
                </a:solidFill>
              </a:rPr>
              <a:t>T</a:t>
            </a:r>
            <a:r>
              <a:rPr lang="en-US" b="1" dirty="0" smtClean="0">
                <a:solidFill>
                  <a:schemeClr val="accent6"/>
                </a:solidFill>
              </a:rPr>
              <a:t>he number of endangered inhabitants</a:t>
            </a:r>
            <a:r>
              <a:rPr lang="en-US" b="1" dirty="0" smtClean="0"/>
              <a:t>: 300 000 </a:t>
            </a:r>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soil, water, </a:t>
            </a:r>
            <a:endParaRPr lang="hr-HR" b="1" dirty="0" smtClean="0"/>
          </a:p>
          <a:p>
            <a:r>
              <a:rPr lang="hr-HR" b="1" dirty="0" smtClean="0">
                <a:solidFill>
                  <a:schemeClr val="accent6"/>
                </a:solidFill>
              </a:rPr>
              <a:t>T</a:t>
            </a:r>
            <a:r>
              <a:rPr lang="en-US" b="1" dirty="0" err="1" smtClean="0">
                <a:solidFill>
                  <a:schemeClr val="accent6"/>
                </a:solidFill>
              </a:rPr>
              <a:t>ype</a:t>
            </a:r>
            <a:r>
              <a:rPr lang="en-US" b="1" dirty="0" smtClean="0"/>
              <a:t>: dioxins, phenol, </a:t>
            </a:r>
            <a:r>
              <a:rPr lang="en-US" b="1" dirty="0" err="1" smtClean="0"/>
              <a:t>sarin</a:t>
            </a:r>
            <a:r>
              <a:rPr lang="en-US" b="1" dirty="0" smtClean="0"/>
              <a:t>, VX gas, the lead </a:t>
            </a:r>
            <a:endParaRPr lang="hr-HR" b="1" dirty="0" smtClean="0"/>
          </a:p>
          <a:p>
            <a:r>
              <a:rPr lang="en-US" b="1" dirty="0" smtClean="0">
                <a:solidFill>
                  <a:schemeClr val="accent6"/>
                </a:solidFill>
              </a:rPr>
              <a:t>Source</a:t>
            </a:r>
            <a:r>
              <a:rPr lang="en-US" b="1" dirty="0" smtClean="0"/>
              <a:t>: chemical industry </a:t>
            </a:r>
            <a:r>
              <a:rPr lang="hr-HR" b="1" dirty="0" smtClean="0"/>
              <a:t>of battle poison</a:t>
            </a:r>
            <a:endParaRPr lang="hr-HR" dirty="0" smtClean="0"/>
          </a:p>
        </p:txBody>
      </p:sp>
      <p:pic>
        <p:nvPicPr>
          <p:cNvPr id="13" name="Picture 3"/>
          <p:cNvPicPr>
            <a:picLocks noChangeAspect="1" noChangeArrowheads="1"/>
          </p:cNvPicPr>
          <p:nvPr/>
        </p:nvPicPr>
        <p:blipFill>
          <a:blip r:embed="rId5"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5"/>
          <p:cNvPicPr>
            <a:picLocks noChangeAspect="1" noChangeArrowheads="1"/>
          </p:cNvPicPr>
          <p:nvPr/>
        </p:nvPicPr>
        <p:blipFill>
          <a:blip r:embed="rId3" cstate="print"/>
          <a:srcRect/>
          <a:stretch>
            <a:fillRect/>
          </a:stretch>
        </p:blipFill>
        <p:spPr bwMode="auto">
          <a:xfrm>
            <a:off x="542868" y="2594992"/>
            <a:ext cx="2448272" cy="1584176"/>
          </a:xfrm>
          <a:prstGeom prst="rect">
            <a:avLst/>
          </a:prstGeom>
          <a:noFill/>
          <a:ln w="9525">
            <a:noFill/>
            <a:miter lim="800000"/>
            <a:headEnd/>
            <a:tailEnd/>
          </a:ln>
        </p:spPr>
      </p:pic>
      <p:pic>
        <p:nvPicPr>
          <p:cNvPr id="12" name="Picture 7"/>
          <p:cNvPicPr>
            <a:picLocks noChangeAspect="1" noChangeArrowheads="1"/>
          </p:cNvPicPr>
          <p:nvPr/>
        </p:nvPicPr>
        <p:blipFill>
          <a:blip r:embed="rId4" cstate="print"/>
          <a:srcRect/>
          <a:stretch>
            <a:fillRect/>
          </a:stretch>
        </p:blipFill>
        <p:spPr bwMode="auto">
          <a:xfrm>
            <a:off x="979190" y="4643983"/>
            <a:ext cx="2020149" cy="1267966"/>
          </a:xfrm>
          <a:prstGeom prst="rect">
            <a:avLst/>
          </a:prstGeom>
          <a:noFill/>
          <a:ln w="9525">
            <a:noFill/>
            <a:miter lim="800000"/>
            <a:headEnd/>
            <a:tailEnd/>
          </a:ln>
        </p:spPr>
      </p:pic>
      <p:sp>
        <p:nvSpPr>
          <p:cNvPr id="15" name="TextBox 14"/>
          <p:cNvSpPr txBox="1"/>
          <p:nvPr/>
        </p:nvSpPr>
        <p:spPr>
          <a:xfrm>
            <a:off x="455737" y="1293540"/>
            <a:ext cx="7992888" cy="523220"/>
          </a:xfrm>
          <a:prstGeom prst="rect">
            <a:avLst/>
          </a:prstGeom>
          <a:noFill/>
        </p:spPr>
        <p:txBody>
          <a:bodyPr wrap="square" rtlCol="0">
            <a:spAutoFit/>
          </a:bodyPr>
          <a:lstStyle/>
          <a:p>
            <a:pPr algn="ctr"/>
            <a:r>
              <a:rPr lang="en-US" sz="2800" b="1" dirty="0" smtClean="0">
                <a:solidFill>
                  <a:schemeClr val="accent6">
                    <a:lumMod val="75000"/>
                  </a:schemeClr>
                </a:solidFill>
              </a:rPr>
              <a:t>10 </a:t>
            </a:r>
            <a:r>
              <a:rPr lang="hr-HR" sz="2800" b="1" dirty="0" smtClean="0">
                <a:solidFill>
                  <a:schemeClr val="accent6">
                    <a:lumMod val="75000"/>
                  </a:schemeClr>
                </a:solidFill>
              </a:rPr>
              <a:t>the most polluted</a:t>
            </a:r>
            <a:r>
              <a:rPr lang="en-US" sz="2800" b="1" dirty="0" smtClean="0">
                <a:solidFill>
                  <a:schemeClr val="accent6">
                    <a:lumMod val="75000"/>
                  </a:schemeClr>
                </a:solidFill>
              </a:rPr>
              <a:t> places in the world</a:t>
            </a:r>
            <a:endParaRPr lang="hr-HR" sz="2800" b="1"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6" name="TextBox 15"/>
          <p:cNvSpPr txBox="1"/>
          <p:nvPr/>
        </p:nvSpPr>
        <p:spPr>
          <a:xfrm>
            <a:off x="3232087" y="2390115"/>
            <a:ext cx="5432079" cy="1754326"/>
          </a:xfrm>
          <a:prstGeom prst="rect">
            <a:avLst/>
          </a:prstGeom>
          <a:solidFill>
            <a:schemeClr val="accent3">
              <a:lumMod val="20000"/>
              <a:lumOff val="80000"/>
            </a:schemeClr>
          </a:solidFill>
          <a:ln>
            <a:solidFill>
              <a:schemeClr val="tx1"/>
            </a:solidFill>
          </a:ln>
        </p:spPr>
        <p:txBody>
          <a:bodyPr wrap="square" rtlCol="0">
            <a:spAutoFit/>
          </a:bodyPr>
          <a:lstStyle/>
          <a:p>
            <a:r>
              <a:rPr lang="hr-HR" b="1" dirty="0" smtClean="0"/>
              <a:t>7. Norilsk, Russia </a:t>
            </a:r>
          </a:p>
          <a:p>
            <a:r>
              <a:rPr lang="hr-HR" b="1" dirty="0" smtClean="0">
                <a:solidFill>
                  <a:schemeClr val="accent6"/>
                </a:solidFill>
              </a:rPr>
              <a:t>The number of vulnerable population</a:t>
            </a:r>
            <a:r>
              <a:rPr lang="hr-HR" b="1" dirty="0" smtClean="0"/>
              <a:t>: 134 000 </a:t>
            </a:r>
            <a:r>
              <a:rPr lang="hr-HR" b="1" dirty="0" smtClean="0">
                <a:solidFill>
                  <a:schemeClr val="accent6"/>
                </a:solidFill>
              </a:rPr>
              <a:t>Contaminated medium</a:t>
            </a:r>
            <a:r>
              <a:rPr lang="hr-HR" b="1" dirty="0" smtClean="0"/>
              <a:t>: air </a:t>
            </a:r>
          </a:p>
          <a:p>
            <a:r>
              <a:rPr lang="hr-HR" b="1" dirty="0" smtClean="0">
                <a:solidFill>
                  <a:schemeClr val="accent6"/>
                </a:solidFill>
              </a:rPr>
              <a:t>Type</a:t>
            </a:r>
            <a:r>
              <a:rPr lang="hr-HR" b="1" dirty="0" smtClean="0"/>
              <a:t>: floating particles, sulphur dioxide, heavy metals, hydrogen sulphide and phenols </a:t>
            </a:r>
          </a:p>
          <a:p>
            <a:r>
              <a:rPr lang="hr-HR" b="1" dirty="0" smtClean="0">
                <a:solidFill>
                  <a:schemeClr val="accent6"/>
                </a:solidFill>
              </a:rPr>
              <a:t>Source</a:t>
            </a:r>
            <a:r>
              <a:rPr lang="hr-HR" b="1" dirty="0" smtClean="0"/>
              <a:t>: mining and processing of metals</a:t>
            </a:r>
            <a:endParaRPr lang="hr-HR" dirty="0"/>
          </a:p>
        </p:txBody>
      </p:sp>
      <p:sp>
        <p:nvSpPr>
          <p:cNvPr id="18" name="TextBox 17"/>
          <p:cNvSpPr txBox="1"/>
          <p:nvPr/>
        </p:nvSpPr>
        <p:spPr>
          <a:xfrm>
            <a:off x="3250194" y="4572000"/>
            <a:ext cx="4997513"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8. the Chernobyl, Ukraine </a:t>
            </a:r>
            <a:endParaRPr lang="hr-HR" b="1" dirty="0" smtClean="0"/>
          </a:p>
          <a:p>
            <a:r>
              <a:rPr lang="hr-HR" b="1" dirty="0" smtClean="0">
                <a:solidFill>
                  <a:schemeClr val="accent6"/>
                </a:solidFill>
              </a:rPr>
              <a:t>The</a:t>
            </a:r>
            <a:r>
              <a:rPr lang="en-US" b="1" dirty="0" smtClean="0">
                <a:solidFill>
                  <a:schemeClr val="accent6"/>
                </a:solidFill>
              </a:rPr>
              <a:t> number of endangered inhabitants</a:t>
            </a:r>
            <a:r>
              <a:rPr lang="en-US" b="1" dirty="0" smtClean="0"/>
              <a:t>: 5 500 000 </a:t>
            </a:r>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soil, water, </a:t>
            </a:r>
            <a:endParaRPr lang="hr-HR" b="1" dirty="0" smtClean="0"/>
          </a:p>
          <a:p>
            <a:r>
              <a:rPr lang="en-US" b="1" dirty="0" smtClean="0">
                <a:solidFill>
                  <a:schemeClr val="accent6"/>
                </a:solidFill>
              </a:rPr>
              <a:t>Type</a:t>
            </a:r>
            <a:r>
              <a:rPr lang="en-US" b="1" dirty="0" smtClean="0"/>
              <a:t>: the radiation</a:t>
            </a:r>
            <a:endParaRPr lang="hr-HR" b="1" dirty="0" smtClean="0"/>
          </a:p>
          <a:p>
            <a:r>
              <a:rPr lang="en-US" b="1" dirty="0" smtClean="0">
                <a:solidFill>
                  <a:schemeClr val="accent6"/>
                </a:solidFill>
              </a:rPr>
              <a:t>Source</a:t>
            </a:r>
            <a:r>
              <a:rPr lang="en-US" b="1" dirty="0" smtClean="0"/>
              <a:t>: nuclear power plant</a:t>
            </a:r>
            <a:endParaRPr lang="hr-HR" dirty="0"/>
          </a:p>
        </p:txBody>
      </p:sp>
      <p:pic>
        <p:nvPicPr>
          <p:cNvPr id="13" name="Picture 3"/>
          <p:cNvPicPr>
            <a:picLocks noChangeAspect="1" noChangeArrowheads="1"/>
          </p:cNvPicPr>
          <p:nvPr/>
        </p:nvPicPr>
        <p:blipFill>
          <a:blip r:embed="rId5"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419071" y="2461667"/>
            <a:ext cx="2294492" cy="1440160"/>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675159" y="4292724"/>
            <a:ext cx="2077113" cy="1526959"/>
          </a:xfrm>
          <a:prstGeom prst="rect">
            <a:avLst/>
          </a:prstGeom>
          <a:noFill/>
          <a:ln w="9525">
            <a:noFill/>
            <a:miter lim="800000"/>
            <a:headEnd/>
            <a:tailEnd/>
          </a:ln>
        </p:spPr>
      </p:pic>
      <p:sp>
        <p:nvSpPr>
          <p:cNvPr id="15" name="TextBox 14"/>
          <p:cNvSpPr txBox="1"/>
          <p:nvPr/>
        </p:nvSpPr>
        <p:spPr>
          <a:xfrm>
            <a:off x="455737" y="1293540"/>
            <a:ext cx="7992888" cy="523220"/>
          </a:xfrm>
          <a:prstGeom prst="rect">
            <a:avLst/>
          </a:prstGeom>
          <a:noFill/>
        </p:spPr>
        <p:txBody>
          <a:bodyPr wrap="square" rtlCol="0">
            <a:spAutoFit/>
          </a:bodyPr>
          <a:lstStyle/>
          <a:p>
            <a:pPr algn="ctr"/>
            <a:r>
              <a:rPr lang="en-US" sz="2800" b="1" dirty="0" smtClean="0">
                <a:solidFill>
                  <a:schemeClr val="accent6">
                    <a:lumMod val="75000"/>
                  </a:schemeClr>
                </a:solidFill>
              </a:rPr>
              <a:t>10 </a:t>
            </a:r>
            <a:r>
              <a:rPr lang="hr-HR" sz="2800" b="1" dirty="0" smtClean="0">
                <a:solidFill>
                  <a:schemeClr val="accent6">
                    <a:lumMod val="75000"/>
                  </a:schemeClr>
                </a:solidFill>
              </a:rPr>
              <a:t>the most polluted</a:t>
            </a:r>
            <a:r>
              <a:rPr lang="en-US" sz="2800" b="1" dirty="0" smtClean="0">
                <a:solidFill>
                  <a:schemeClr val="accent6">
                    <a:lumMod val="75000"/>
                  </a:schemeClr>
                </a:solidFill>
              </a:rPr>
              <a:t> places in the world</a:t>
            </a:r>
            <a:endParaRPr lang="hr-HR" sz="2800" b="1"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7" name="TextBox 16"/>
          <p:cNvSpPr txBox="1"/>
          <p:nvPr/>
        </p:nvSpPr>
        <p:spPr>
          <a:xfrm>
            <a:off x="2824680" y="2353901"/>
            <a:ext cx="6210677" cy="1754326"/>
          </a:xfrm>
          <a:prstGeom prst="rect">
            <a:avLst/>
          </a:prstGeom>
          <a:solidFill>
            <a:schemeClr val="accent3">
              <a:lumMod val="20000"/>
              <a:lumOff val="80000"/>
            </a:schemeClr>
          </a:solidFill>
          <a:ln>
            <a:solidFill>
              <a:schemeClr val="tx1"/>
            </a:solidFill>
          </a:ln>
        </p:spPr>
        <p:txBody>
          <a:bodyPr wrap="square" rtlCol="0">
            <a:spAutoFit/>
          </a:bodyPr>
          <a:lstStyle/>
          <a:p>
            <a:r>
              <a:rPr lang="hr-HR" b="1" dirty="0" smtClean="0"/>
              <a:t>9. Sumgayit, Azerbaijan</a:t>
            </a:r>
          </a:p>
          <a:p>
            <a:r>
              <a:rPr lang="hr-HR" b="1" dirty="0" smtClean="0">
                <a:solidFill>
                  <a:schemeClr val="accent6"/>
                </a:solidFill>
              </a:rPr>
              <a:t>The number of endangered inhabitants</a:t>
            </a:r>
            <a:r>
              <a:rPr lang="hr-HR" b="1" dirty="0" smtClean="0"/>
              <a:t>: 275 000 </a:t>
            </a:r>
          </a:p>
          <a:p>
            <a:r>
              <a:rPr lang="hr-HR" b="1" dirty="0" smtClean="0">
                <a:solidFill>
                  <a:schemeClr val="accent6"/>
                </a:solidFill>
              </a:rPr>
              <a:t>Contaminated medium</a:t>
            </a:r>
            <a:r>
              <a:rPr lang="hr-HR" b="1" dirty="0" smtClean="0"/>
              <a:t>: air </a:t>
            </a:r>
          </a:p>
          <a:p>
            <a:r>
              <a:rPr lang="hr-HR" b="1" dirty="0" smtClean="0">
                <a:solidFill>
                  <a:schemeClr val="accent6"/>
                </a:solidFill>
              </a:rPr>
              <a:t>Type</a:t>
            </a:r>
            <a:r>
              <a:rPr lang="hr-HR" b="1" dirty="0" smtClean="0"/>
              <a:t>: organic compounds, oils and heavy metals, in particular mercury </a:t>
            </a:r>
          </a:p>
          <a:p>
            <a:r>
              <a:rPr lang="hr-HR" b="1" dirty="0" smtClean="0">
                <a:solidFill>
                  <a:schemeClr val="accent6"/>
                </a:solidFill>
              </a:rPr>
              <a:t>Source</a:t>
            </a:r>
            <a:r>
              <a:rPr lang="hr-HR" b="1" dirty="0" smtClean="0"/>
              <a:t>: petrochemical industry</a:t>
            </a:r>
            <a:endParaRPr lang="hr-HR" dirty="0"/>
          </a:p>
        </p:txBody>
      </p:sp>
      <p:sp>
        <p:nvSpPr>
          <p:cNvPr id="18" name="TextBox 17"/>
          <p:cNvSpPr txBox="1"/>
          <p:nvPr/>
        </p:nvSpPr>
        <p:spPr>
          <a:xfrm>
            <a:off x="2942375" y="4445251"/>
            <a:ext cx="6047715"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10. </a:t>
            </a:r>
            <a:r>
              <a:rPr lang="en-US" b="1" dirty="0" err="1" smtClean="0"/>
              <a:t>Kabwe</a:t>
            </a:r>
            <a:r>
              <a:rPr lang="en-US" b="1" dirty="0" smtClean="0"/>
              <a:t>, Zambia </a:t>
            </a:r>
            <a:endParaRPr lang="hr-HR" b="1" dirty="0" smtClean="0"/>
          </a:p>
          <a:p>
            <a:r>
              <a:rPr lang="hr-HR" b="1" dirty="0" smtClean="0">
                <a:solidFill>
                  <a:schemeClr val="accent6"/>
                </a:solidFill>
              </a:rPr>
              <a:t>The n</a:t>
            </a:r>
            <a:r>
              <a:rPr lang="en-US" b="1" dirty="0" smtClean="0">
                <a:solidFill>
                  <a:schemeClr val="accent6"/>
                </a:solidFill>
              </a:rPr>
              <a:t>umber of vulnerable population</a:t>
            </a:r>
            <a:r>
              <a:rPr lang="en-US" b="1" dirty="0" smtClean="0"/>
              <a:t>: 255 000 </a:t>
            </a:r>
            <a:endParaRPr lang="hr-HR" b="1" dirty="0" smtClean="0"/>
          </a:p>
          <a:p>
            <a:r>
              <a:rPr lang="hr-HR" b="1" dirty="0" smtClean="0">
                <a:solidFill>
                  <a:schemeClr val="accent6"/>
                </a:solidFill>
              </a:rPr>
              <a:t>C</a:t>
            </a:r>
            <a:r>
              <a:rPr lang="en-US" b="1" dirty="0" err="1" smtClean="0">
                <a:solidFill>
                  <a:schemeClr val="accent6"/>
                </a:solidFill>
              </a:rPr>
              <a:t>ontaminated</a:t>
            </a:r>
            <a:r>
              <a:rPr lang="en-US" b="1" dirty="0" smtClean="0">
                <a:solidFill>
                  <a:schemeClr val="accent6"/>
                </a:solidFill>
              </a:rPr>
              <a:t> medium</a:t>
            </a:r>
            <a:r>
              <a:rPr lang="en-US" b="1" dirty="0" smtClean="0"/>
              <a:t>: air, soil, water, </a:t>
            </a:r>
            <a:endParaRPr lang="hr-HR" b="1" dirty="0" smtClean="0"/>
          </a:p>
          <a:p>
            <a:r>
              <a:rPr lang="en-US" b="1" dirty="0" smtClean="0">
                <a:solidFill>
                  <a:schemeClr val="accent6"/>
                </a:solidFill>
              </a:rPr>
              <a:t>Type</a:t>
            </a:r>
            <a:r>
              <a:rPr lang="en-US" b="1" dirty="0" smtClean="0"/>
              <a:t>: lead and cadmium</a:t>
            </a:r>
            <a:endParaRPr lang="hr-HR" b="1" dirty="0" smtClean="0"/>
          </a:p>
          <a:p>
            <a:r>
              <a:rPr lang="en-US" b="1" dirty="0" smtClean="0">
                <a:solidFill>
                  <a:schemeClr val="accent6"/>
                </a:solidFill>
              </a:rPr>
              <a:t>Source</a:t>
            </a:r>
            <a:r>
              <a:rPr lang="en-US" b="1" dirty="0" smtClean="0"/>
              <a:t>: mines and processing of lead</a:t>
            </a:r>
            <a:endParaRPr lang="hr-HR" b="1" dirty="0" smtClean="0"/>
          </a:p>
        </p:txBody>
      </p:sp>
      <p:pic>
        <p:nvPicPr>
          <p:cNvPr id="13" name="Picture 3"/>
          <p:cNvPicPr>
            <a:picLocks noChangeAspect="1" noChangeArrowheads="1"/>
          </p:cNvPicPr>
          <p:nvPr/>
        </p:nvPicPr>
        <p:blipFill>
          <a:blip r:embed="rId5"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3"/>
          <p:cNvPicPr>
            <a:picLocks noChangeAspect="1" noChangeArrowheads="1"/>
          </p:cNvPicPr>
          <p:nvPr/>
        </p:nvPicPr>
        <p:blipFill>
          <a:blip r:embed="rId3" cstate="print"/>
          <a:srcRect/>
          <a:stretch>
            <a:fillRect/>
          </a:stretch>
        </p:blipFill>
        <p:spPr bwMode="auto">
          <a:xfrm>
            <a:off x="371154" y="1897410"/>
            <a:ext cx="7486972" cy="4204086"/>
          </a:xfrm>
          <a:prstGeom prst="rect">
            <a:avLst/>
          </a:prstGeom>
          <a:solidFill>
            <a:schemeClr val="tx1"/>
          </a:solidFill>
          <a:ln w="9525">
            <a:noFill/>
            <a:miter lim="800000"/>
            <a:headEnd/>
            <a:tailEnd/>
          </a:ln>
          <a:effectLst/>
        </p:spPr>
      </p:pic>
      <p:sp>
        <p:nvSpPr>
          <p:cNvPr id="10" name="Text Box 5"/>
          <p:cNvSpPr txBox="1">
            <a:spLocks noChangeArrowheads="1"/>
          </p:cNvSpPr>
          <p:nvPr/>
        </p:nvSpPr>
        <p:spPr bwMode="auto">
          <a:xfrm>
            <a:off x="107504" y="1269157"/>
            <a:ext cx="9036496" cy="523220"/>
          </a:xfrm>
          <a:prstGeom prst="rect">
            <a:avLst/>
          </a:prstGeom>
          <a:noFill/>
          <a:ln w="9525">
            <a:noFill/>
            <a:miter lim="800000"/>
            <a:headEnd/>
            <a:tailEnd/>
          </a:ln>
          <a:effectLst/>
        </p:spPr>
        <p:txBody>
          <a:bodyPr wrap="square">
            <a:spAutoFit/>
          </a:bodyPr>
          <a:lstStyle/>
          <a:p>
            <a:pPr algn="ctr">
              <a:spcBef>
                <a:spcPct val="50000"/>
              </a:spcBef>
            </a:pPr>
            <a:r>
              <a:rPr lang="en-US" sz="2800" b="1" smtClean="0">
                <a:solidFill>
                  <a:schemeClr val="accent6">
                    <a:lumMod val="75000"/>
                  </a:schemeClr>
                </a:solidFill>
              </a:rPr>
              <a:t>60 + years of research in the field of air pollution</a:t>
            </a:r>
            <a:endParaRPr lang="hr-HR" sz="28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8" name="Rectangle 7"/>
          <p:cNvSpPr/>
          <p:nvPr/>
        </p:nvSpPr>
        <p:spPr>
          <a:xfrm>
            <a:off x="2706986" y="2136618"/>
            <a:ext cx="325925" cy="2353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Rectangle 13"/>
          <p:cNvSpPr/>
          <p:nvPr/>
        </p:nvSpPr>
        <p:spPr>
          <a:xfrm>
            <a:off x="2118511" y="2616451"/>
            <a:ext cx="2706986" cy="760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400" dirty="0" smtClean="0">
                <a:solidFill>
                  <a:srgbClr val="92D050"/>
                </a:solidFill>
              </a:rPr>
              <a:t>Ecological studies</a:t>
            </a:r>
          </a:p>
          <a:p>
            <a:r>
              <a:rPr lang="hr-HR" sz="2400" dirty="0" smtClean="0">
                <a:solidFill>
                  <a:srgbClr val="92D050"/>
                </a:solidFill>
              </a:rPr>
              <a:t>Early series studies</a:t>
            </a:r>
            <a:endParaRPr lang="hr-HR" sz="2400" dirty="0">
              <a:solidFill>
                <a:srgbClr val="92D050"/>
              </a:solidFill>
            </a:endParaRPr>
          </a:p>
        </p:txBody>
      </p:sp>
      <p:sp>
        <p:nvSpPr>
          <p:cNvPr id="15" name="Rectangle 14"/>
          <p:cNvSpPr/>
          <p:nvPr/>
        </p:nvSpPr>
        <p:spPr>
          <a:xfrm>
            <a:off x="2145671" y="3639493"/>
            <a:ext cx="1394234" cy="10864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dirty="0" smtClean="0">
                <a:solidFill>
                  <a:srgbClr val="92D050"/>
                </a:solidFill>
              </a:rPr>
              <a:t>S</a:t>
            </a:r>
            <a:r>
              <a:rPr lang="en-US" sz="2400" dirty="0" err="1" smtClean="0">
                <a:solidFill>
                  <a:srgbClr val="92D050"/>
                </a:solidFill>
              </a:rPr>
              <a:t>tudies</a:t>
            </a:r>
            <a:r>
              <a:rPr lang="en-US" sz="2400" dirty="0" smtClean="0">
                <a:solidFill>
                  <a:srgbClr val="92D050"/>
                </a:solidFill>
              </a:rPr>
              <a:t> in 6 world cities</a:t>
            </a:r>
            <a:endParaRPr lang="hr-HR" sz="2400" dirty="0">
              <a:solidFill>
                <a:srgbClr val="92D050"/>
              </a:solidFill>
            </a:endParaRPr>
          </a:p>
        </p:txBody>
      </p:sp>
      <p:sp>
        <p:nvSpPr>
          <p:cNvPr id="16" name="Rectangle 15"/>
          <p:cNvSpPr/>
          <p:nvPr/>
        </p:nvSpPr>
        <p:spPr>
          <a:xfrm>
            <a:off x="4028792" y="3585172"/>
            <a:ext cx="2924269" cy="5341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dirty="0" smtClean="0">
                <a:solidFill>
                  <a:srgbClr val="92D050"/>
                </a:solidFill>
              </a:rPr>
              <a:t>Exposure estimates</a:t>
            </a:r>
            <a:endParaRPr lang="hr-HR" sz="2400" dirty="0">
              <a:solidFill>
                <a:srgbClr val="92D050"/>
              </a:solidFill>
            </a:endParaRPr>
          </a:p>
        </p:txBody>
      </p:sp>
      <p:sp>
        <p:nvSpPr>
          <p:cNvPr id="17" name="Rectangle 16"/>
          <p:cNvSpPr/>
          <p:nvPr/>
        </p:nvSpPr>
        <p:spPr>
          <a:xfrm>
            <a:off x="4390931" y="4581053"/>
            <a:ext cx="1222218" cy="11226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400" dirty="0" smtClean="0">
                <a:solidFill>
                  <a:srgbClr val="92D050"/>
                </a:solidFill>
              </a:rPr>
              <a:t>Modern series studies</a:t>
            </a:r>
            <a:endParaRPr lang="hr-HR" sz="2400" dirty="0">
              <a:solidFill>
                <a:srgbClr val="92D050"/>
              </a:solidFill>
            </a:endParaRPr>
          </a:p>
        </p:txBody>
      </p:sp>
      <p:sp>
        <p:nvSpPr>
          <p:cNvPr id="18" name="Rectangle 17"/>
          <p:cNvSpPr/>
          <p:nvPr/>
        </p:nvSpPr>
        <p:spPr>
          <a:xfrm>
            <a:off x="5866645" y="4581053"/>
            <a:ext cx="1901227" cy="14213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dirty="0" smtClean="0">
                <a:solidFill>
                  <a:srgbClr val="92D050"/>
                </a:solidFill>
              </a:rPr>
              <a:t>Toxicological, cohort, multicentric studies</a:t>
            </a:r>
            <a:endParaRPr lang="hr-HR" sz="2400" dirty="0">
              <a:solidFill>
                <a:srgbClr val="92D050"/>
              </a:solidFill>
            </a:endParaRPr>
          </a:p>
        </p:txBody>
      </p:sp>
      <p:pic>
        <p:nvPicPr>
          <p:cNvPr id="19"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94237" y="448445"/>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dirty="0"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sp>
        <p:nvSpPr>
          <p:cNvPr id="10" name="TextBox 9"/>
          <p:cNvSpPr txBox="1"/>
          <p:nvPr/>
        </p:nvSpPr>
        <p:spPr>
          <a:xfrm>
            <a:off x="162962" y="5751308"/>
            <a:ext cx="8981038" cy="461665"/>
          </a:xfrm>
          <a:prstGeom prst="rect">
            <a:avLst/>
          </a:prstGeom>
          <a:noFill/>
        </p:spPr>
        <p:txBody>
          <a:bodyPr wrap="square" rtlCol="0">
            <a:spAutoFit/>
          </a:bodyPr>
          <a:lstStyle/>
          <a:p>
            <a:r>
              <a:rPr lang="en-US" sz="2400" b="1" dirty="0" smtClean="0">
                <a:solidFill>
                  <a:schemeClr val="accent1">
                    <a:lumMod val="75000"/>
                  </a:schemeClr>
                </a:solidFill>
              </a:rPr>
              <a:t>Figure 2. The management of air quality. Source: created by author.</a:t>
            </a:r>
            <a:endParaRPr lang="hr-HR" sz="2400" i="1" dirty="0">
              <a:solidFill>
                <a:schemeClr val="accent1">
                  <a:lumMod val="75000"/>
                </a:schemeClr>
              </a:solidFill>
            </a:endParaRPr>
          </a:p>
        </p:txBody>
      </p:sp>
      <p:pic>
        <p:nvPicPr>
          <p:cNvPr id="18"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1891" y="6278188"/>
            <a:ext cx="819220" cy="579812"/>
          </a:xfrm>
          <a:prstGeom prst="rect">
            <a:avLst/>
          </a:prstGeom>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434" y="1169846"/>
            <a:ext cx="6448424" cy="475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3612332" y="1729212"/>
            <a:ext cx="1828800" cy="8781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TextBox 20"/>
          <p:cNvSpPr txBox="1"/>
          <p:nvPr/>
        </p:nvSpPr>
        <p:spPr>
          <a:xfrm>
            <a:off x="3494637" y="1783532"/>
            <a:ext cx="2163778" cy="646331"/>
          </a:xfrm>
          <a:prstGeom prst="rect">
            <a:avLst/>
          </a:prstGeom>
          <a:solidFill>
            <a:srgbClr val="002060"/>
          </a:solidFill>
        </p:spPr>
        <p:txBody>
          <a:bodyPr wrap="square" rtlCol="0">
            <a:spAutoFit/>
          </a:bodyPr>
          <a:lstStyle/>
          <a:p>
            <a:pPr algn="ctr"/>
            <a:r>
              <a:rPr lang="hr-HR" b="1" dirty="0" smtClean="0">
                <a:solidFill>
                  <a:schemeClr val="bg1"/>
                </a:solidFill>
              </a:rPr>
              <a:t>AIR POLLUTION AND POLLUTANTS</a:t>
            </a:r>
            <a:endParaRPr lang="hr-HR" b="1" dirty="0">
              <a:solidFill>
                <a:schemeClr val="bg1"/>
              </a:solidFill>
            </a:endParaRPr>
          </a:p>
        </p:txBody>
      </p:sp>
      <p:sp>
        <p:nvSpPr>
          <p:cNvPr id="22" name="Rectangle 21"/>
          <p:cNvSpPr/>
          <p:nvPr/>
        </p:nvSpPr>
        <p:spPr>
          <a:xfrm>
            <a:off x="4771176" y="3331675"/>
            <a:ext cx="2372007" cy="9144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TextBox 22"/>
          <p:cNvSpPr txBox="1"/>
          <p:nvPr/>
        </p:nvSpPr>
        <p:spPr>
          <a:xfrm>
            <a:off x="4508626" y="3268301"/>
            <a:ext cx="2842788" cy="923330"/>
          </a:xfrm>
          <a:prstGeom prst="rect">
            <a:avLst/>
          </a:prstGeom>
          <a:noFill/>
        </p:spPr>
        <p:txBody>
          <a:bodyPr wrap="square" rtlCol="0">
            <a:spAutoFit/>
          </a:bodyPr>
          <a:lstStyle/>
          <a:p>
            <a:pPr algn="ctr"/>
            <a:r>
              <a:rPr lang="en-US" b="1" dirty="0" smtClean="0">
                <a:solidFill>
                  <a:schemeClr val="bg1"/>
                </a:solidFill>
              </a:rPr>
              <a:t>MONITORING measurement, spatial expansion, forecasting</a:t>
            </a:r>
            <a:endParaRPr lang="hr-HR" b="1" dirty="0">
              <a:solidFill>
                <a:schemeClr val="bg1"/>
              </a:solidFill>
            </a:endParaRPr>
          </a:p>
        </p:txBody>
      </p:sp>
      <p:sp>
        <p:nvSpPr>
          <p:cNvPr id="24" name="Rectangle 23"/>
          <p:cNvSpPr/>
          <p:nvPr/>
        </p:nvSpPr>
        <p:spPr>
          <a:xfrm>
            <a:off x="1394233" y="3223034"/>
            <a:ext cx="2761307" cy="81481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5" name="Rectangle 24"/>
          <p:cNvSpPr/>
          <p:nvPr/>
        </p:nvSpPr>
        <p:spPr>
          <a:xfrm>
            <a:off x="1738265" y="4046899"/>
            <a:ext cx="2082297" cy="31687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6" name="TextBox 25"/>
          <p:cNvSpPr txBox="1"/>
          <p:nvPr/>
        </p:nvSpPr>
        <p:spPr>
          <a:xfrm>
            <a:off x="1303698" y="3141554"/>
            <a:ext cx="2933324" cy="1200329"/>
          </a:xfrm>
          <a:prstGeom prst="rect">
            <a:avLst/>
          </a:prstGeom>
          <a:noFill/>
        </p:spPr>
        <p:txBody>
          <a:bodyPr wrap="square" rtlCol="0">
            <a:spAutoFit/>
          </a:bodyPr>
          <a:lstStyle/>
          <a:p>
            <a:pPr algn="ctr"/>
            <a:r>
              <a:rPr lang="en-US" b="1" dirty="0" smtClean="0">
                <a:solidFill>
                  <a:schemeClr val="bg1"/>
                </a:solidFill>
              </a:rPr>
              <a:t>RISK MANAGEMENT </a:t>
            </a:r>
            <a:endParaRPr lang="hr-HR" b="1" dirty="0" smtClean="0">
              <a:solidFill>
                <a:schemeClr val="bg1"/>
              </a:solidFill>
            </a:endParaRPr>
          </a:p>
          <a:p>
            <a:pPr algn="ctr"/>
            <a:r>
              <a:rPr lang="en-US" b="1" dirty="0" smtClean="0">
                <a:solidFill>
                  <a:schemeClr val="bg1"/>
                </a:solidFill>
              </a:rPr>
              <a:t>the emission limits, regulation, strategy development</a:t>
            </a:r>
            <a:endParaRPr lang="hr-HR" b="1" dirty="0">
              <a:solidFill>
                <a:schemeClr val="bg1"/>
              </a:solidFill>
            </a:endParaRPr>
          </a:p>
        </p:txBody>
      </p:sp>
      <p:sp>
        <p:nvSpPr>
          <p:cNvPr id="27" name="Rectangle 26"/>
          <p:cNvSpPr/>
          <p:nvPr/>
        </p:nvSpPr>
        <p:spPr>
          <a:xfrm>
            <a:off x="3105338" y="4599160"/>
            <a:ext cx="2616451" cy="5975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8" name="Rectangle 27"/>
          <p:cNvSpPr/>
          <p:nvPr/>
        </p:nvSpPr>
        <p:spPr>
          <a:xfrm>
            <a:off x="3232086" y="5205742"/>
            <a:ext cx="2145672" cy="32592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9" name="TextBox 28"/>
          <p:cNvSpPr txBox="1"/>
          <p:nvPr/>
        </p:nvSpPr>
        <p:spPr>
          <a:xfrm>
            <a:off x="2978591" y="4418092"/>
            <a:ext cx="2888054" cy="1477328"/>
          </a:xfrm>
          <a:prstGeom prst="rect">
            <a:avLst/>
          </a:prstGeom>
          <a:noFill/>
        </p:spPr>
        <p:txBody>
          <a:bodyPr wrap="square" rtlCol="0">
            <a:spAutoFit/>
          </a:bodyPr>
          <a:lstStyle/>
          <a:p>
            <a:pPr algn="ctr"/>
            <a:r>
              <a:rPr lang="en-US" b="1" dirty="0" smtClean="0">
                <a:solidFill>
                  <a:schemeClr val="bg1"/>
                </a:solidFill>
              </a:rPr>
              <a:t>RISK ASSESSMENT </a:t>
            </a:r>
            <a:r>
              <a:rPr lang="hr-HR" b="1" dirty="0" smtClean="0">
                <a:solidFill>
                  <a:schemeClr val="bg1"/>
                </a:solidFill>
              </a:rPr>
              <a:t>             </a:t>
            </a:r>
            <a:r>
              <a:rPr lang="en-US" b="1" dirty="0" smtClean="0">
                <a:solidFill>
                  <a:schemeClr val="bg1"/>
                </a:solidFill>
              </a:rPr>
              <a:t>the exposure to environmental contaminants and health impacts</a:t>
            </a:r>
            <a:endParaRPr lang="hr-HR" b="1" dirty="0">
              <a:solidFill>
                <a:schemeClr val="bg1"/>
              </a:solidFill>
            </a:endParaRPr>
          </a:p>
        </p:txBody>
      </p:sp>
      <p:sp>
        <p:nvSpPr>
          <p:cNvPr id="3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2"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1514" y="1513815"/>
            <a:ext cx="2152650" cy="461665"/>
          </a:xfrm>
          <a:prstGeom prst="rect">
            <a:avLst/>
          </a:prstGeom>
          <a:noFill/>
        </p:spPr>
        <p:txBody>
          <a:bodyPr wrap="square" rtlCol="0">
            <a:spAutoFit/>
          </a:bodyPr>
          <a:lstStyle/>
          <a:p>
            <a:r>
              <a:rPr lang="hr-HR" sz="2400" b="1" dirty="0" smtClean="0">
                <a:solidFill>
                  <a:schemeClr val="accent6">
                    <a:lumMod val="75000"/>
                  </a:schemeClr>
                </a:solidFill>
              </a:rPr>
              <a:t>Monitoring</a:t>
            </a:r>
            <a:endParaRPr lang="hr-HR" sz="2400" b="1" dirty="0">
              <a:solidFill>
                <a:schemeClr val="accent6">
                  <a:lumMod val="75000"/>
                </a:schemeClr>
              </a:solidFill>
            </a:endParaRPr>
          </a:p>
        </p:txBody>
      </p:sp>
      <p:sp>
        <p:nvSpPr>
          <p:cNvPr id="10" name="TextBox 9"/>
          <p:cNvSpPr txBox="1"/>
          <p:nvPr/>
        </p:nvSpPr>
        <p:spPr>
          <a:xfrm>
            <a:off x="537172" y="2153405"/>
            <a:ext cx="8143875" cy="4154984"/>
          </a:xfrm>
          <a:prstGeom prst="rect">
            <a:avLst/>
          </a:prstGeom>
          <a:noFill/>
        </p:spPr>
        <p:txBody>
          <a:bodyPr wrap="square" rtlCol="0">
            <a:spAutoFit/>
          </a:bodyPr>
          <a:lstStyle/>
          <a:p>
            <a:pPr>
              <a:buClr>
                <a:srgbClr val="FF0000"/>
              </a:buCl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Monitoring is </a:t>
            </a:r>
            <a:r>
              <a:rPr lang="en-US" sz="2400" b="1" dirty="0" err="1" smtClean="0">
                <a:solidFill>
                  <a:schemeClr val="accent1">
                    <a:lumMod val="75000"/>
                  </a:schemeClr>
                </a:solidFill>
              </a:rPr>
              <a:t>organised</a:t>
            </a:r>
            <a:r>
              <a:rPr lang="en-US" sz="2400" b="1" dirty="0" smtClean="0">
                <a:solidFill>
                  <a:schemeClr val="accent1">
                    <a:lumMod val="75000"/>
                  </a:schemeClr>
                </a:solidFill>
              </a:rPr>
              <a:t> by setting up a network of measuring devices that continuously measure and record the concentrations of pollutants in a certain area at a certain time, and it's for exactly defined way, resulting in the possibility of comparing the results of measurements in everywhere world.</a:t>
            </a:r>
            <a:endParaRPr lang="hr-HR" sz="2400" b="1" dirty="0" smtClean="0">
              <a:solidFill>
                <a:schemeClr val="accent1">
                  <a:lumMod val="75000"/>
                </a:schemeClr>
              </a:solidFill>
            </a:endParaRPr>
          </a:p>
          <a:p>
            <a:pPr>
              <a:buClr>
                <a:srgbClr val="FF0000"/>
              </a:buClr>
              <a:buFont typeface="Arial" pitchFamily="34" charset="0"/>
              <a:buChar char="•"/>
            </a:pPr>
            <a:r>
              <a:rPr lang="en-US" sz="2400" b="1" dirty="0" smtClean="0">
                <a:solidFill>
                  <a:schemeClr val="accent1">
                    <a:lumMod val="75000"/>
                  </a:schemeClr>
                </a:solidFill>
              </a:rPr>
              <a:t>   In this way, it gets to be an insight into the </a:t>
            </a:r>
            <a:r>
              <a:rPr lang="hr-HR" sz="2400" b="1" dirty="0" smtClean="0">
                <a:solidFill>
                  <a:schemeClr val="accent1">
                    <a:lumMod val="75000"/>
                  </a:schemeClr>
                </a:solidFill>
              </a:rPr>
              <a:t>s</a:t>
            </a:r>
            <a:r>
              <a:rPr lang="en-US" sz="2400" b="1" dirty="0" err="1" smtClean="0">
                <a:solidFill>
                  <a:schemeClr val="accent1">
                    <a:lumMod val="75000"/>
                  </a:schemeClr>
                </a:solidFill>
              </a:rPr>
              <a:t>tate</a:t>
            </a:r>
            <a:r>
              <a:rPr lang="en-US" sz="2400" b="1" dirty="0" smtClean="0">
                <a:solidFill>
                  <a:schemeClr val="accent1">
                    <a:lumMod val="75000"/>
                  </a:schemeClr>
                </a:solidFill>
              </a:rPr>
              <a:t> of air pollution, given the measured pollutants in a certain area.   </a:t>
            </a:r>
            <a:r>
              <a:rPr lang="hr-HR" sz="2400" b="1" dirty="0" smtClean="0">
                <a:solidFill>
                  <a:schemeClr val="accent1">
                    <a:lumMod val="75000"/>
                  </a:schemeClr>
                </a:solidFill>
              </a:rPr>
              <a:t>     </a:t>
            </a:r>
          </a:p>
          <a:p>
            <a:pPr>
              <a:buClr>
                <a:srgbClr val="FF0000"/>
              </a:buCl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This knowledge, other than what they are used for regulatory purposes (evaluation of air quality with regard to limit values), continue to be used in the management of air quality.</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95299" y="1866900"/>
            <a:ext cx="2773001" cy="461665"/>
          </a:xfrm>
          <a:prstGeom prst="rect">
            <a:avLst/>
          </a:prstGeom>
          <a:noFill/>
        </p:spPr>
        <p:txBody>
          <a:bodyPr wrap="square" rtlCol="0">
            <a:spAutoFit/>
          </a:bodyPr>
          <a:lstStyle/>
          <a:p>
            <a:r>
              <a:rPr lang="hr-HR" sz="2400" b="1" smtClean="0">
                <a:solidFill>
                  <a:schemeClr val="accent6">
                    <a:lumMod val="75000"/>
                  </a:schemeClr>
                </a:solidFill>
              </a:rPr>
              <a:t>Risk assessment</a:t>
            </a:r>
            <a:endParaRPr lang="hr-HR" sz="2400" b="1" dirty="0">
              <a:solidFill>
                <a:schemeClr val="accent6">
                  <a:lumMod val="75000"/>
                </a:schemeClr>
              </a:solidFill>
            </a:endParaRPr>
          </a:p>
        </p:txBody>
      </p:sp>
      <p:sp>
        <p:nvSpPr>
          <p:cNvPr id="12" name="TextBox 11"/>
          <p:cNvSpPr txBox="1"/>
          <p:nvPr/>
        </p:nvSpPr>
        <p:spPr>
          <a:xfrm>
            <a:off x="590550" y="2886075"/>
            <a:ext cx="7820025" cy="3046988"/>
          </a:xfrm>
          <a:prstGeom prst="rect">
            <a:avLst/>
          </a:prstGeom>
          <a:noFill/>
        </p:spPr>
        <p:txBody>
          <a:bodyPr wrap="square" rtlCol="0">
            <a:spAutoFit/>
          </a:bodyPr>
          <a:lstStyle/>
          <a:p>
            <a:r>
              <a:rPr lang="en-US" sz="2400" b="1" dirty="0" smtClean="0">
                <a:solidFill>
                  <a:schemeClr val="accent1">
                    <a:lumMod val="75000"/>
                  </a:schemeClr>
                </a:solidFill>
              </a:rPr>
              <a:t>Exposure to </a:t>
            </a:r>
            <a:r>
              <a:rPr lang="hr-HR" sz="2400" b="1" dirty="0" smtClean="0">
                <a:solidFill>
                  <a:schemeClr val="accent1">
                    <a:lumMod val="75000"/>
                  </a:schemeClr>
                </a:solidFill>
              </a:rPr>
              <a:t>polluted</a:t>
            </a:r>
            <a:r>
              <a:rPr lang="en-US" sz="2400" b="1" dirty="0" smtClean="0">
                <a:solidFill>
                  <a:schemeClr val="accent1">
                    <a:lumMod val="75000"/>
                  </a:schemeClr>
                </a:solidFill>
              </a:rPr>
              <a:t> air can adversely affect human health. These effects will depend on the type of pollution with respect to:</a:t>
            </a:r>
            <a:endParaRPr lang="hr-HR" sz="2400" b="1" dirty="0" smtClean="0">
              <a:solidFill>
                <a:schemeClr val="accent1">
                  <a:lumMod val="75000"/>
                </a:schemeClr>
              </a:solidFill>
            </a:endParaRPr>
          </a:p>
          <a:p>
            <a:r>
              <a:rPr lang="hr-HR" sz="2400" b="1" dirty="0" smtClean="0">
                <a:solidFill>
                  <a:schemeClr val="accent1">
                    <a:lumMod val="75000"/>
                  </a:schemeClr>
                </a:solidFill>
              </a:rPr>
              <a:t> </a:t>
            </a:r>
          </a:p>
          <a:p>
            <a:pPr lvl="0">
              <a:buFont typeface="Arial" pitchFamily="34" charset="0"/>
              <a:buChar char="•"/>
            </a:pPr>
            <a:r>
              <a:rPr lang="en-US" sz="2400" b="1" dirty="0" smtClean="0">
                <a:solidFill>
                  <a:schemeClr val="accent1">
                    <a:lumMod val="75000"/>
                  </a:schemeClr>
                </a:solidFill>
              </a:rPr>
              <a:t>pollutants, </a:t>
            </a:r>
            <a:endParaRPr lang="hr-HR" sz="2400" b="1" dirty="0" smtClean="0">
              <a:solidFill>
                <a:schemeClr val="accent1">
                  <a:lumMod val="75000"/>
                </a:schemeClr>
              </a:solidFill>
            </a:endParaRPr>
          </a:p>
          <a:p>
            <a:pPr lvl="0">
              <a:buFont typeface="Arial" pitchFamily="34" charset="0"/>
              <a:buChar char="•"/>
            </a:pPr>
            <a:r>
              <a:rPr lang="en-US" sz="2400" b="1" dirty="0" smtClean="0">
                <a:solidFill>
                  <a:schemeClr val="accent1">
                    <a:lumMod val="75000"/>
                  </a:schemeClr>
                </a:solidFill>
              </a:rPr>
              <a:t>the concentration of pollutants, </a:t>
            </a:r>
            <a:endParaRPr lang="hr-HR" sz="2400" b="1" dirty="0" smtClean="0">
              <a:solidFill>
                <a:schemeClr val="accent1">
                  <a:lumMod val="75000"/>
                </a:schemeClr>
              </a:solidFill>
            </a:endParaRPr>
          </a:p>
          <a:p>
            <a:pPr lvl="0">
              <a:buFont typeface="Arial" pitchFamily="34" charset="0"/>
              <a:buChar char="•"/>
            </a:pPr>
            <a:r>
              <a:rPr lang="en-US" sz="2400" b="1" dirty="0" smtClean="0">
                <a:solidFill>
                  <a:schemeClr val="accent1">
                    <a:lumMod val="75000"/>
                  </a:schemeClr>
                </a:solidFill>
              </a:rPr>
              <a:t>the duration of exposure to environmental contaminants, </a:t>
            </a:r>
            <a:endParaRPr lang="hr-HR" sz="2400" b="1" dirty="0" smtClean="0">
              <a:solidFill>
                <a:schemeClr val="accent1">
                  <a:lumMod val="75000"/>
                </a:schemeClr>
              </a:solidFill>
            </a:endParaRPr>
          </a:p>
          <a:p>
            <a:pPr lvl="0">
              <a:buFont typeface="Arial" pitchFamily="34" charset="0"/>
              <a:buChar char="•"/>
            </a:pPr>
            <a:r>
              <a:rPr lang="en-US" sz="2400" b="1" dirty="0" smtClean="0">
                <a:solidFill>
                  <a:schemeClr val="accent1">
                    <a:lumMod val="75000"/>
                  </a:schemeClr>
                </a:solidFill>
              </a:rPr>
              <a:t>the sensitivity of each individual or group.</a:t>
            </a:r>
            <a:endParaRPr lang="hr-HR" sz="2400" b="1" dirty="0">
              <a:solidFill>
                <a:schemeClr val="accent1">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628650" y="2286000"/>
            <a:ext cx="7981950" cy="4154984"/>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US" sz="2400" b="1" dirty="0" smtClean="0">
                <a:solidFill>
                  <a:schemeClr val="accent1">
                    <a:lumMod val="75000"/>
                  </a:schemeClr>
                </a:solidFill>
              </a:rPr>
              <a:t>The World Health Organization in its report "the WHO air quality guidelines for Europe" in annex 1.1 extensively and documented the negative effects of health provides an overview of the caused by contaminated air.</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US" sz="2400" b="1" dirty="0" smtClean="0">
                <a:solidFill>
                  <a:schemeClr val="accent1">
                    <a:lumMod val="75000"/>
                  </a:schemeClr>
                </a:solidFill>
              </a:rPr>
              <a:t>These effects can be described concisely in a pyramid whose base are the most common and most widely prevalent effects until it is towards the top of the pyramids appear less represented, but tends to negative impacts on health </a:t>
            </a:r>
            <a:r>
              <a:rPr lang="hr-HR" sz="2400" b="1" dirty="0" smtClean="0">
                <a:solidFill>
                  <a:schemeClr val="accent1">
                    <a:lumMod val="75000"/>
                  </a:schemeClr>
                </a:solidFill>
              </a:rPr>
              <a:t>    </a:t>
            </a:r>
            <a:r>
              <a:rPr lang="en-US" sz="2400" b="1" dirty="0" smtClean="0">
                <a:solidFill>
                  <a:schemeClr val="accent1">
                    <a:lumMod val="75000"/>
                  </a:schemeClr>
                </a:solidFill>
              </a:rPr>
              <a:t>(Figure 3).</a:t>
            </a:r>
            <a:endParaRPr lang="hr-HR" sz="2400" b="1" dirty="0" smtClean="0">
              <a:solidFill>
                <a:schemeClr val="accent1">
                  <a:lumMod val="75000"/>
                </a:schemeClr>
              </a:solidFill>
            </a:endParaRPr>
          </a:p>
          <a:p>
            <a:endParaRPr lang="hr-HR" sz="2400" b="1" dirty="0">
              <a:solidFill>
                <a:schemeClr val="accent1">
                  <a:lumMod val="75000"/>
                </a:schemeClr>
              </a:solidFill>
            </a:endParaRPr>
          </a:p>
        </p:txBody>
      </p:sp>
      <p:sp>
        <p:nvSpPr>
          <p:cNvPr id="10" name="TextBox 9"/>
          <p:cNvSpPr txBox="1"/>
          <p:nvPr/>
        </p:nvSpPr>
        <p:spPr>
          <a:xfrm>
            <a:off x="504824" y="1638300"/>
            <a:ext cx="4162425" cy="461665"/>
          </a:xfrm>
          <a:prstGeom prst="rect">
            <a:avLst/>
          </a:prstGeom>
          <a:noFill/>
        </p:spPr>
        <p:txBody>
          <a:bodyPr wrap="square" rtlCol="0">
            <a:spAutoFit/>
          </a:bodyPr>
          <a:lstStyle/>
          <a:p>
            <a:r>
              <a:rPr lang="hr-HR" sz="2400" b="1" smtClean="0">
                <a:solidFill>
                  <a:schemeClr val="accent6">
                    <a:lumMod val="75000"/>
                  </a:schemeClr>
                </a:solidFill>
              </a:rPr>
              <a:t>Risk assessment (continued)</a:t>
            </a:r>
            <a:endParaRPr lang="hr-HR" sz="24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04824" y="1638300"/>
            <a:ext cx="4162425" cy="461665"/>
          </a:xfrm>
          <a:prstGeom prst="rect">
            <a:avLst/>
          </a:prstGeom>
          <a:noFill/>
        </p:spPr>
        <p:txBody>
          <a:bodyPr wrap="square" rtlCol="0">
            <a:spAutoFit/>
          </a:bodyPr>
          <a:lstStyle/>
          <a:p>
            <a:r>
              <a:rPr lang="hr-HR" sz="2400" b="1" smtClean="0">
                <a:solidFill>
                  <a:schemeClr val="accent6">
                    <a:lumMod val="75000"/>
                  </a:schemeClr>
                </a:solidFill>
              </a:rPr>
              <a:t>Risk assessment (continued)</a:t>
            </a:r>
            <a:endParaRPr lang="hr-HR" sz="2400" b="1" dirty="0">
              <a:solidFill>
                <a:schemeClr val="accent6">
                  <a:lumMod val="75000"/>
                </a:schemeClr>
              </a:solidFill>
            </a:endParaRPr>
          </a:p>
        </p:txBody>
      </p:sp>
      <p:pic>
        <p:nvPicPr>
          <p:cNvPr id="10" name="Picture 2"/>
          <p:cNvPicPr>
            <a:picLocks noChangeAspect="1" noChangeArrowheads="1"/>
          </p:cNvPicPr>
          <p:nvPr/>
        </p:nvPicPr>
        <p:blipFill>
          <a:blip r:embed="rId3" cstate="print"/>
          <a:srcRect/>
          <a:stretch>
            <a:fillRect/>
          </a:stretch>
        </p:blipFill>
        <p:spPr bwMode="auto">
          <a:xfrm>
            <a:off x="594424" y="2130453"/>
            <a:ext cx="4244275" cy="4003647"/>
          </a:xfrm>
          <a:prstGeom prst="rect">
            <a:avLst/>
          </a:prstGeom>
          <a:noFill/>
          <a:ln w="9525">
            <a:noFill/>
            <a:miter lim="800000"/>
            <a:headEnd/>
            <a:tailEnd/>
          </a:ln>
        </p:spPr>
      </p:pic>
      <p:sp>
        <p:nvSpPr>
          <p:cNvPr id="12" name="TextBox 11"/>
          <p:cNvSpPr txBox="1"/>
          <p:nvPr/>
        </p:nvSpPr>
        <p:spPr>
          <a:xfrm>
            <a:off x="4972049" y="2876550"/>
            <a:ext cx="3914775" cy="1938992"/>
          </a:xfrm>
          <a:prstGeom prst="rect">
            <a:avLst/>
          </a:prstGeom>
          <a:noFill/>
        </p:spPr>
        <p:txBody>
          <a:bodyPr wrap="square" rtlCol="0">
            <a:spAutoFit/>
          </a:bodyPr>
          <a:lstStyle/>
          <a:p>
            <a:r>
              <a:rPr lang="en-US" sz="2400" b="1" dirty="0" smtClean="0">
                <a:solidFill>
                  <a:schemeClr val="accent1">
                    <a:lumMod val="75000"/>
                  </a:schemeClr>
                </a:solidFill>
              </a:rPr>
              <a:t>Figure </a:t>
            </a:r>
            <a:r>
              <a:rPr lang="hr-HR" sz="2400" b="1" dirty="0" smtClean="0">
                <a:solidFill>
                  <a:schemeClr val="accent1">
                    <a:lumMod val="75000"/>
                  </a:schemeClr>
                </a:solidFill>
              </a:rPr>
              <a:t>3</a:t>
            </a:r>
            <a:r>
              <a:rPr lang="en-US" sz="2400" b="1" dirty="0" smtClean="0">
                <a:solidFill>
                  <a:schemeClr val="accent1">
                    <a:lumMod val="75000"/>
                  </a:schemeClr>
                </a:solidFill>
              </a:rPr>
              <a:t>. The pyramid of health effects of contaminated air. Source: "the WHO air quality guidelines for Europe".</a:t>
            </a:r>
            <a:endParaRPr lang="hr-HR" sz="2400" i="1" dirty="0">
              <a:solidFill>
                <a:schemeClr val="accent1">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15" name="Rectangle 14"/>
          <p:cNvSpPr/>
          <p:nvPr/>
        </p:nvSpPr>
        <p:spPr>
          <a:xfrm>
            <a:off x="1004934" y="5413972"/>
            <a:ext cx="3295461" cy="235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Subclinic effects</a:t>
            </a:r>
            <a:endParaRPr lang="hr-HR" sz="1000" b="1" dirty="0">
              <a:solidFill>
                <a:schemeClr val="tx1"/>
              </a:solidFill>
            </a:endParaRPr>
          </a:p>
        </p:txBody>
      </p:sp>
      <p:sp>
        <p:nvSpPr>
          <p:cNvPr id="16" name="Rectangle 15"/>
          <p:cNvSpPr/>
          <p:nvPr/>
        </p:nvSpPr>
        <p:spPr>
          <a:xfrm>
            <a:off x="1113575" y="5042780"/>
            <a:ext cx="3069125" cy="2444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reduction of pulmonary function</a:t>
            </a:r>
            <a:endParaRPr lang="hr-HR" sz="1000" b="1" dirty="0">
              <a:solidFill>
                <a:schemeClr val="tx1"/>
              </a:solidFill>
            </a:endParaRPr>
          </a:p>
        </p:txBody>
      </p:sp>
      <p:sp>
        <p:nvSpPr>
          <p:cNvPr id="17" name="Rectangle 16"/>
          <p:cNvSpPr/>
          <p:nvPr/>
        </p:nvSpPr>
        <p:spPr>
          <a:xfrm>
            <a:off x="1403286" y="4635374"/>
            <a:ext cx="2634559" cy="2534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Asthma attacks</a:t>
            </a:r>
            <a:endParaRPr lang="hr-HR" sz="1000" b="1" dirty="0">
              <a:solidFill>
                <a:schemeClr val="tx1"/>
              </a:solidFill>
            </a:endParaRPr>
          </a:p>
        </p:txBody>
      </p:sp>
      <p:sp>
        <p:nvSpPr>
          <p:cNvPr id="18" name="Rectangle 17"/>
          <p:cNvSpPr/>
          <p:nvPr/>
        </p:nvSpPr>
        <p:spPr>
          <a:xfrm>
            <a:off x="1620569" y="4237022"/>
            <a:ext cx="2218099" cy="2897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Other respiratory symptoms</a:t>
            </a:r>
            <a:endParaRPr lang="hr-HR" sz="1000" b="1" dirty="0">
              <a:solidFill>
                <a:schemeClr val="tx1"/>
              </a:solidFill>
            </a:endParaRPr>
          </a:p>
        </p:txBody>
      </p:sp>
      <p:sp>
        <p:nvSpPr>
          <p:cNvPr id="19" name="Rectangle 18"/>
          <p:cNvSpPr/>
          <p:nvPr/>
        </p:nvSpPr>
        <p:spPr>
          <a:xfrm>
            <a:off x="1837853" y="3829616"/>
            <a:ext cx="1801640" cy="298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Increased drug consumption</a:t>
            </a:r>
            <a:endParaRPr lang="hr-HR" sz="1000" b="1" dirty="0">
              <a:solidFill>
                <a:schemeClr val="tx1"/>
              </a:solidFill>
            </a:endParaRPr>
          </a:p>
        </p:txBody>
      </p:sp>
      <p:sp>
        <p:nvSpPr>
          <p:cNvPr id="20" name="Rectangle 19"/>
          <p:cNvSpPr/>
          <p:nvPr/>
        </p:nvSpPr>
        <p:spPr>
          <a:xfrm>
            <a:off x="2000816" y="3449370"/>
            <a:ext cx="1448554" cy="298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Increased emergency response</a:t>
            </a:r>
            <a:endParaRPr lang="hr-HR" sz="1000" b="1" dirty="0">
              <a:solidFill>
                <a:schemeClr val="tx1"/>
              </a:solidFill>
            </a:endParaRPr>
          </a:p>
        </p:txBody>
      </p:sp>
      <p:sp>
        <p:nvSpPr>
          <p:cNvPr id="21" name="Rectangle 20"/>
          <p:cNvSpPr/>
          <p:nvPr/>
        </p:nvSpPr>
        <p:spPr>
          <a:xfrm>
            <a:off x="2218099" y="3069125"/>
            <a:ext cx="1113576" cy="31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Increasing hospitalization</a:t>
            </a:r>
            <a:endParaRPr lang="hr-HR" sz="1000" b="1" dirty="0">
              <a:solidFill>
                <a:schemeClr val="tx1"/>
              </a:solidFill>
            </a:endParaRPr>
          </a:p>
        </p:txBody>
      </p:sp>
      <p:sp>
        <p:nvSpPr>
          <p:cNvPr id="23" name="Rectangle 22"/>
          <p:cNvSpPr/>
          <p:nvPr/>
        </p:nvSpPr>
        <p:spPr>
          <a:xfrm>
            <a:off x="2408222" y="2688879"/>
            <a:ext cx="823865" cy="3078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tx1"/>
                </a:solidFill>
              </a:rPr>
              <a:t>Increasing mortality</a:t>
            </a:r>
            <a:endParaRPr lang="hr-HR" sz="1000" b="1" dirty="0">
              <a:solidFill>
                <a:schemeClr val="tx1"/>
              </a:solidFill>
            </a:endParaRPr>
          </a:p>
        </p:txBody>
      </p:sp>
      <p:pic>
        <p:nvPicPr>
          <p:cNvPr id="22"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OVERVIEW-introduction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85899" y="1981188"/>
            <a:ext cx="8712968" cy="3046988"/>
          </a:xfrm>
          <a:prstGeom prst="rect">
            <a:avLst/>
          </a:prstGeom>
          <a:noFill/>
        </p:spPr>
        <p:txBody>
          <a:bodyPr wrap="square" rtlCol="0">
            <a:spAutoFit/>
          </a:bodyPr>
          <a:lstStyle/>
          <a:p>
            <a:r>
              <a:rPr lang="en-US" sz="2400" b="1" dirty="0" smtClean="0">
                <a:solidFill>
                  <a:schemeClr val="accent1">
                    <a:lumMod val="75000"/>
                  </a:schemeClr>
                </a:solidFill>
              </a:rPr>
              <a:t>The air we breathe is an essential natural resource on which depends the life on Earth.   Clean air is a prerequisite for a healthy life of humans, animals and plants, but unfortunately, the development of the industry, continually pollutes. So polluted air, depending on the concentrations of pollutants in it, more or less has a direct harmful effects on the health of all living beings on our planet.  Also directly and indirectly affect the pollution of water and soil.</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02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35261" y="3866490"/>
            <a:ext cx="8115300" cy="1685925"/>
          </a:xfrm>
          <a:prstGeom prst="rect">
            <a:avLst/>
          </a:prstGeom>
          <a:solidFill>
            <a:schemeClr val="accent3">
              <a:lumMod val="60000"/>
              <a:lumOff val="40000"/>
            </a:schemeClr>
          </a:solidFill>
          <a:ln>
            <a:solidFill>
              <a:schemeClr val="accent3">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12463" y="2127565"/>
            <a:ext cx="7981950" cy="3416320"/>
          </a:xfrm>
          <a:prstGeom prst="rect">
            <a:avLst/>
          </a:prstGeom>
          <a:noFill/>
        </p:spPr>
        <p:txBody>
          <a:bodyPr wrap="square" rtlCol="0">
            <a:spAutoFit/>
          </a:bodyPr>
          <a:lstStyle/>
          <a:p>
            <a:endParaRPr lang="hr-HR" sz="2400" b="1" dirty="0" smtClean="0">
              <a:solidFill>
                <a:schemeClr val="accent1">
                  <a:lumMod val="75000"/>
                </a:schemeClr>
              </a:solidFill>
            </a:endParaRPr>
          </a:p>
          <a:p>
            <a:r>
              <a:rPr lang="en-US" sz="2400" b="1" dirty="0" smtClean="0">
                <a:solidFill>
                  <a:schemeClr val="accent1">
                    <a:lumMod val="75000"/>
                  </a:schemeClr>
                </a:solidFill>
              </a:rPr>
              <a:t>Reduction of exposure </a:t>
            </a:r>
            <a:r>
              <a:rPr lang="hr-HR" sz="2400" b="1" dirty="0" smtClean="0">
                <a:solidFill>
                  <a:schemeClr val="accent1">
                    <a:lumMod val="75000"/>
                  </a:schemeClr>
                </a:solidFill>
              </a:rPr>
              <a:t>by polluted </a:t>
            </a:r>
            <a:r>
              <a:rPr lang="en-US" sz="2400" b="1" dirty="0" smtClean="0">
                <a:solidFill>
                  <a:schemeClr val="accent1">
                    <a:lumMod val="75000"/>
                  </a:schemeClr>
                </a:solidFill>
              </a:rPr>
              <a:t> air, and thus the risk of the adverse effect on health, can be achieved in two ways: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marL="457200" lvl="0" indent="-457200">
              <a:buAutoNum type="arabicPeriod"/>
            </a:pPr>
            <a:r>
              <a:rPr lang="en-US" sz="2400" b="1" dirty="0" smtClean="0">
                <a:solidFill>
                  <a:schemeClr val="accent1">
                    <a:lumMod val="75000"/>
                  </a:schemeClr>
                </a:solidFill>
              </a:rPr>
              <a:t>the reduction of pollution (reducing emissions of pollutants), </a:t>
            </a:r>
            <a:endParaRPr lang="hr-HR" sz="2400" b="1" dirty="0" smtClean="0">
              <a:solidFill>
                <a:schemeClr val="accent1">
                  <a:lumMod val="75000"/>
                </a:schemeClr>
              </a:solidFill>
            </a:endParaRPr>
          </a:p>
          <a:p>
            <a:pPr marL="457200" lvl="0" indent="-457200">
              <a:buAutoNum type="arabicPeriod"/>
            </a:pPr>
            <a:r>
              <a:rPr lang="en-US" sz="2400" b="1" dirty="0" smtClean="0">
                <a:solidFill>
                  <a:schemeClr val="accent1">
                    <a:lumMod val="75000"/>
                  </a:schemeClr>
                </a:solidFill>
              </a:rPr>
              <a:t>separation of the sources of pollution of residential space in which people spend the most time.</a:t>
            </a:r>
            <a:endParaRPr lang="hr-HR" sz="2400" b="1" dirty="0">
              <a:solidFill>
                <a:schemeClr val="accent1">
                  <a:lumMod val="75000"/>
                </a:schemeClr>
              </a:solidFill>
            </a:endParaRPr>
          </a:p>
        </p:txBody>
      </p:sp>
      <p:sp>
        <p:nvSpPr>
          <p:cNvPr id="10" name="TextBox 9"/>
          <p:cNvSpPr txBox="1"/>
          <p:nvPr/>
        </p:nvSpPr>
        <p:spPr>
          <a:xfrm>
            <a:off x="504824" y="1638300"/>
            <a:ext cx="4162425" cy="461665"/>
          </a:xfrm>
          <a:prstGeom prst="rect">
            <a:avLst/>
          </a:prstGeom>
          <a:noFill/>
        </p:spPr>
        <p:txBody>
          <a:bodyPr wrap="square" rtlCol="0">
            <a:spAutoFit/>
          </a:bodyPr>
          <a:lstStyle/>
          <a:p>
            <a:r>
              <a:rPr lang="hr-HR" sz="2400" b="1" smtClean="0">
                <a:solidFill>
                  <a:schemeClr val="accent6">
                    <a:lumMod val="75000"/>
                  </a:schemeClr>
                </a:solidFill>
              </a:rPr>
              <a:t>Risk management</a:t>
            </a:r>
            <a:endParaRPr lang="hr-HR" sz="2400" b="1" dirty="0">
              <a:solidFill>
                <a:schemeClr val="accent6">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19100" y="1952625"/>
            <a:ext cx="8477250" cy="3477875"/>
          </a:xfrm>
          <a:prstGeom prst="rect">
            <a:avLst/>
          </a:prstGeom>
          <a:noFill/>
        </p:spPr>
        <p:txBody>
          <a:bodyPr wrap="square" rtlCol="0">
            <a:spAutoFit/>
          </a:bodyPr>
          <a:lstStyle/>
          <a:p>
            <a:pPr marL="457200" indent="-457200">
              <a:buAutoNum type="arabicPeriod"/>
            </a:pPr>
            <a:r>
              <a:rPr lang="en-US" sz="2000" b="1" dirty="0" smtClean="0">
                <a:solidFill>
                  <a:schemeClr val="accent1">
                    <a:lumMod val="75000"/>
                  </a:schemeClr>
                </a:solidFill>
              </a:rPr>
              <a:t>Reduction of emissions into the air is carried out by the introduction of new and more effective technologies in existing </a:t>
            </a:r>
            <a:r>
              <a:rPr lang="hr-HR" sz="2000" b="1" dirty="0" smtClean="0">
                <a:solidFill>
                  <a:schemeClr val="accent1">
                    <a:lumMod val="75000"/>
                  </a:schemeClr>
                </a:solidFill>
              </a:rPr>
              <a:t>pollutants</a:t>
            </a:r>
            <a:r>
              <a:rPr lang="en-US" sz="2000" b="1" dirty="0" smtClean="0">
                <a:solidFill>
                  <a:schemeClr val="accent1">
                    <a:lumMod val="75000"/>
                  </a:schemeClr>
                </a:solidFill>
              </a:rPr>
              <a:t> and banning the construction of new pollutants that will serve the old and inefficient technologies.</a:t>
            </a:r>
            <a:endParaRPr lang="hr-HR" sz="2000" b="1" dirty="0" smtClean="0">
              <a:solidFill>
                <a:schemeClr val="accent1">
                  <a:lumMod val="75000"/>
                </a:schemeClr>
              </a:solidFill>
            </a:endParaRPr>
          </a:p>
          <a:p>
            <a:pPr marL="457200" indent="-457200"/>
            <a:endParaRPr lang="hr-HR" sz="2000" b="1" dirty="0" smtClean="0">
              <a:solidFill>
                <a:schemeClr val="accent1">
                  <a:lumMod val="75000"/>
                </a:schemeClr>
              </a:solidFill>
            </a:endParaRPr>
          </a:p>
          <a:p>
            <a:r>
              <a:rPr lang="en-US" sz="2000" b="1" dirty="0" smtClean="0">
                <a:solidFill>
                  <a:schemeClr val="accent1">
                    <a:lumMod val="75000"/>
                  </a:schemeClr>
                </a:solidFill>
              </a:rPr>
              <a:t>The best instrument for the implementation of such measures is the most common regulations. Legislation in the areas of air quality are exactly the prescribed quantities of pollutants that certain types of pollutants allowed to let in air. Also the regulations as a condition of the construction of the new pollutants sets the necessity of the use of the best available technology with regard to environmental pollution.</a:t>
            </a:r>
            <a:endParaRPr lang="hr-HR" sz="2000" b="1" dirty="0">
              <a:solidFill>
                <a:schemeClr val="accent1">
                  <a:lumMod val="75000"/>
                </a:schemeClr>
              </a:solidFill>
            </a:endParaRPr>
          </a:p>
        </p:txBody>
      </p:sp>
      <p:sp>
        <p:nvSpPr>
          <p:cNvPr id="10" name="TextBox 9"/>
          <p:cNvSpPr txBox="1"/>
          <p:nvPr/>
        </p:nvSpPr>
        <p:spPr>
          <a:xfrm>
            <a:off x="495299" y="1419225"/>
            <a:ext cx="4162425" cy="461665"/>
          </a:xfrm>
          <a:prstGeom prst="rect">
            <a:avLst/>
          </a:prstGeom>
          <a:noFill/>
        </p:spPr>
        <p:txBody>
          <a:bodyPr wrap="square" rtlCol="0">
            <a:spAutoFit/>
          </a:bodyPr>
          <a:lstStyle/>
          <a:p>
            <a:r>
              <a:rPr lang="hr-HR" sz="2400" b="1" smtClean="0">
                <a:solidFill>
                  <a:schemeClr val="accent6">
                    <a:lumMod val="75000"/>
                  </a:schemeClr>
                </a:solidFill>
              </a:rPr>
              <a:t>Risk management (continued)</a:t>
            </a:r>
            <a:endParaRPr lang="hr-HR" sz="24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04825" y="3171736"/>
            <a:ext cx="8210550" cy="1569660"/>
          </a:xfrm>
          <a:prstGeom prst="rect">
            <a:avLst/>
          </a:prstGeom>
        </p:spPr>
        <p:txBody>
          <a:bodyPr wrap="square">
            <a:spAutoFit/>
          </a:bodyPr>
          <a:lstStyle/>
          <a:p>
            <a:r>
              <a:rPr lang="en-US" sz="2400" b="1" smtClean="0">
                <a:solidFill>
                  <a:schemeClr val="accent1">
                    <a:lumMod val="75000"/>
                  </a:schemeClr>
                </a:solidFill>
              </a:rPr>
              <a:t>For example, without the high-quality and scientifically based study that assesses the impact of the new pollutants on the environment could not start the process of the construction of the same.</a:t>
            </a:r>
            <a:endParaRPr lang="hr-HR" sz="2400" dirty="0"/>
          </a:p>
        </p:txBody>
      </p:sp>
      <p:sp>
        <p:nvSpPr>
          <p:cNvPr id="10" name="TextBox 9"/>
          <p:cNvSpPr txBox="1"/>
          <p:nvPr/>
        </p:nvSpPr>
        <p:spPr>
          <a:xfrm>
            <a:off x="495299" y="1419225"/>
            <a:ext cx="4162425" cy="461665"/>
          </a:xfrm>
          <a:prstGeom prst="rect">
            <a:avLst/>
          </a:prstGeom>
          <a:noFill/>
        </p:spPr>
        <p:txBody>
          <a:bodyPr wrap="square" rtlCol="0">
            <a:spAutoFit/>
          </a:bodyPr>
          <a:lstStyle/>
          <a:p>
            <a:r>
              <a:rPr lang="hr-HR" sz="2400" b="1" smtClean="0">
                <a:solidFill>
                  <a:schemeClr val="accent6">
                    <a:lumMod val="75000"/>
                  </a:schemeClr>
                </a:solidFill>
              </a:rPr>
              <a:t>Risk management (continued)</a:t>
            </a:r>
            <a:endParaRPr lang="hr-HR" sz="24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95299" y="1419225"/>
            <a:ext cx="4162425" cy="461665"/>
          </a:xfrm>
          <a:prstGeom prst="rect">
            <a:avLst/>
          </a:prstGeom>
          <a:noFill/>
        </p:spPr>
        <p:txBody>
          <a:bodyPr wrap="square" rtlCol="0">
            <a:spAutoFit/>
          </a:bodyPr>
          <a:lstStyle/>
          <a:p>
            <a:r>
              <a:rPr lang="hr-HR" sz="2400" b="1" smtClean="0">
                <a:solidFill>
                  <a:schemeClr val="accent6">
                    <a:lumMod val="75000"/>
                  </a:schemeClr>
                </a:solidFill>
              </a:rPr>
              <a:t>Risk management (continued)</a:t>
            </a:r>
            <a:endParaRPr lang="hr-HR" sz="2400" b="1" dirty="0">
              <a:solidFill>
                <a:schemeClr val="accent6">
                  <a:lumMod val="75000"/>
                </a:schemeClr>
              </a:solidFill>
            </a:endParaRPr>
          </a:p>
        </p:txBody>
      </p:sp>
      <p:sp>
        <p:nvSpPr>
          <p:cNvPr id="10" name="TextBox 9"/>
          <p:cNvSpPr txBox="1"/>
          <p:nvPr/>
        </p:nvSpPr>
        <p:spPr>
          <a:xfrm>
            <a:off x="504825" y="2133600"/>
            <a:ext cx="8412838" cy="2862322"/>
          </a:xfrm>
          <a:prstGeom prst="rect">
            <a:avLst/>
          </a:prstGeom>
          <a:noFill/>
        </p:spPr>
        <p:txBody>
          <a:bodyPr wrap="square" rtlCol="0">
            <a:spAutoFit/>
          </a:bodyPr>
          <a:lstStyle/>
          <a:p>
            <a:r>
              <a:rPr lang="en-US" sz="2000" b="1" dirty="0" smtClean="0">
                <a:solidFill>
                  <a:schemeClr val="accent1">
                    <a:lumMod val="75000"/>
                  </a:schemeClr>
                </a:solidFill>
              </a:rPr>
              <a:t>2. reducing exposure to separation of the sources of pollution and residential space is a very effective method, but requires a very serious approach to the urbanization and the development of society in </a:t>
            </a:r>
            <a:r>
              <a:rPr lang="hr-HR" sz="2000" b="1" dirty="0" smtClean="0">
                <a:solidFill>
                  <a:schemeClr val="accent1">
                    <a:lumMod val="75000"/>
                  </a:schemeClr>
                </a:solidFill>
              </a:rPr>
              <a:t>g</a:t>
            </a:r>
            <a:r>
              <a:rPr lang="en-US" sz="2000" b="1" dirty="0" err="1" smtClean="0">
                <a:solidFill>
                  <a:schemeClr val="accent1">
                    <a:lumMod val="75000"/>
                  </a:schemeClr>
                </a:solidFill>
              </a:rPr>
              <a:t>eneral</a:t>
            </a:r>
            <a:r>
              <a:rPr lang="en-US" sz="2000" b="1" dirty="0" smtClean="0">
                <a:solidFill>
                  <a:schemeClr val="accent1">
                    <a:lumMod val="75000"/>
                  </a:schemeClr>
                </a:solidFill>
              </a:rPr>
              <a:t>. Unfortunately, this method is difficult to apply to already existing problematic zones.</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hr-HR" sz="2000" b="1" dirty="0" smtClean="0">
                <a:solidFill>
                  <a:schemeClr val="accent1">
                    <a:lumMod val="75000"/>
                  </a:schemeClr>
                </a:solidFill>
              </a:rPr>
              <a:t>Well known</a:t>
            </a:r>
            <a:r>
              <a:rPr lang="en-US" sz="2000" b="1" dirty="0" smtClean="0">
                <a:solidFill>
                  <a:schemeClr val="accent1">
                    <a:lumMod val="75000"/>
                  </a:schemeClr>
                </a:solidFill>
              </a:rPr>
              <a:t> are the problems of housing settlements in industrial zones. Yet from such examples such as settlements in the vicinity of the refinery and ironworks in </a:t>
            </a:r>
            <a:r>
              <a:rPr lang="en-US" sz="2000" b="1" dirty="0" err="1" smtClean="0">
                <a:solidFill>
                  <a:schemeClr val="accent1">
                    <a:lumMod val="75000"/>
                  </a:schemeClr>
                </a:solidFill>
              </a:rPr>
              <a:t>Sisak</a:t>
            </a:r>
            <a:r>
              <a:rPr lang="en-US" sz="2000" b="1" dirty="0" smtClean="0">
                <a:solidFill>
                  <a:schemeClr val="accent1">
                    <a:lumMod val="75000"/>
                  </a:schemeClr>
                </a:solidFill>
              </a:rPr>
              <a:t>, or artificial fertilizers factory in </a:t>
            </a:r>
            <a:r>
              <a:rPr lang="en-US" sz="2000" b="1" dirty="0" err="1" smtClean="0">
                <a:solidFill>
                  <a:schemeClr val="accent1">
                    <a:lumMod val="75000"/>
                  </a:schemeClr>
                </a:solidFill>
              </a:rPr>
              <a:t>Kutina</a:t>
            </a:r>
            <a:r>
              <a:rPr lang="en-US" sz="2000" b="1" dirty="0" smtClean="0">
                <a:solidFill>
                  <a:schemeClr val="accent1">
                    <a:lumMod val="75000"/>
                  </a:schemeClr>
                </a:solidFill>
              </a:rPr>
              <a:t> is necessary to draw lessons for future urban planning and development.</a:t>
            </a:r>
            <a:endParaRPr lang="hr-HR" sz="20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52425" y="2065416"/>
            <a:ext cx="8553450" cy="2862322"/>
          </a:xfrm>
          <a:prstGeom prst="rect">
            <a:avLst/>
          </a:prstGeom>
          <a:noFill/>
        </p:spPr>
        <p:txBody>
          <a:bodyPr wrap="square" rtlCol="0">
            <a:spAutoFit/>
          </a:bodyPr>
          <a:lstStyle/>
          <a:p>
            <a:r>
              <a:rPr lang="en-US" sz="2000" b="1" dirty="0" smtClean="0">
                <a:solidFill>
                  <a:schemeClr val="accent1">
                    <a:lumMod val="75000"/>
                  </a:schemeClr>
                </a:solidFill>
              </a:rPr>
              <a:t>The biggest problem in the application of these methods constitutes a reduction in emissions from motor vehicles, since the use of the vehicle closely associated with people's places of residence. A solution to this problem is closely connected with some very unpopular measures to which they who decide are reluctant to make decisions, so it is a problem in most cases, lengthy and intractable.</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By raising the awareness of citizens about the problem in a reasonable period of time may lead to acceptance and of such measures.</a:t>
            </a:r>
            <a:endParaRPr lang="hr-HR" sz="2000" b="1" dirty="0">
              <a:solidFill>
                <a:schemeClr val="accent1">
                  <a:lumMod val="75000"/>
                </a:schemeClr>
              </a:solidFill>
            </a:endParaRPr>
          </a:p>
        </p:txBody>
      </p:sp>
      <p:sp>
        <p:nvSpPr>
          <p:cNvPr id="10" name="TextBox 9"/>
          <p:cNvSpPr txBox="1"/>
          <p:nvPr/>
        </p:nvSpPr>
        <p:spPr>
          <a:xfrm>
            <a:off x="495299" y="1419225"/>
            <a:ext cx="4162425" cy="461665"/>
          </a:xfrm>
          <a:prstGeom prst="rect">
            <a:avLst/>
          </a:prstGeom>
          <a:noFill/>
        </p:spPr>
        <p:txBody>
          <a:bodyPr wrap="square" rtlCol="0">
            <a:spAutoFit/>
          </a:bodyPr>
          <a:lstStyle/>
          <a:p>
            <a:r>
              <a:rPr lang="hr-HR" sz="2400" b="1" smtClean="0">
                <a:solidFill>
                  <a:schemeClr val="accent6">
                    <a:lumMod val="75000"/>
                  </a:schemeClr>
                </a:solidFill>
              </a:rPr>
              <a:t>Risk management (continued)</a:t>
            </a:r>
            <a:endParaRPr lang="hr-HR" sz="24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en-US" sz="2800" b="1" smtClean="0">
                <a:solidFill>
                  <a:schemeClr val="tx2"/>
                </a:solidFill>
                <a:effectLst>
                  <a:glow>
                    <a:srgbClr val="7F7F7F">
                      <a:alpha val="35000"/>
                    </a:srgbClr>
                  </a:glow>
                </a:effectLst>
              </a:rPr>
              <a:t>1.2 AIR QUALITY MANAGEMENT: monitoring-risk assessment-risk management</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95299" y="1419225"/>
            <a:ext cx="4162425" cy="461665"/>
          </a:xfrm>
          <a:prstGeom prst="rect">
            <a:avLst/>
          </a:prstGeom>
          <a:noFill/>
        </p:spPr>
        <p:txBody>
          <a:bodyPr wrap="square" rtlCol="0">
            <a:spAutoFit/>
          </a:bodyPr>
          <a:lstStyle/>
          <a:p>
            <a:r>
              <a:rPr lang="hr-HR" sz="2400" b="1" smtClean="0">
                <a:solidFill>
                  <a:schemeClr val="accent6">
                    <a:lumMod val="75000"/>
                  </a:schemeClr>
                </a:solidFill>
              </a:rPr>
              <a:t>Risk management (continued)</a:t>
            </a:r>
            <a:endParaRPr lang="hr-HR" sz="2400" b="1" dirty="0">
              <a:solidFill>
                <a:schemeClr val="accent6">
                  <a:lumMod val="75000"/>
                </a:schemeClr>
              </a:solidFill>
            </a:endParaRPr>
          </a:p>
        </p:txBody>
      </p:sp>
      <p:sp>
        <p:nvSpPr>
          <p:cNvPr id="13" name="TextBox 12"/>
          <p:cNvSpPr txBox="1"/>
          <p:nvPr/>
        </p:nvSpPr>
        <p:spPr>
          <a:xfrm>
            <a:off x="343843" y="2403318"/>
            <a:ext cx="8496300" cy="3170099"/>
          </a:xfrm>
          <a:prstGeom prst="rect">
            <a:avLst/>
          </a:prstGeom>
          <a:noFill/>
        </p:spPr>
        <p:txBody>
          <a:bodyPr wrap="square" rtlCol="0">
            <a:spAutoFit/>
          </a:bodyPr>
          <a:lstStyle/>
          <a:p>
            <a:pPr>
              <a:buClr>
                <a:srgbClr val="FF0000"/>
              </a:buClr>
              <a:buFont typeface="Wingdings" pitchFamily="2" charset="2"/>
              <a:buChar char="§"/>
            </a:pPr>
            <a:r>
              <a:rPr lang="hr-HR" sz="2000" b="1" dirty="0" smtClean="0">
                <a:solidFill>
                  <a:schemeClr val="accent1">
                    <a:lumMod val="75000"/>
                  </a:schemeClr>
                </a:solidFill>
              </a:rPr>
              <a:t> </a:t>
            </a:r>
            <a:r>
              <a:rPr lang="en-US" sz="2000" b="1" dirty="0" smtClean="0">
                <a:solidFill>
                  <a:schemeClr val="accent1">
                    <a:lumMod val="75000"/>
                  </a:schemeClr>
                </a:solidFill>
              </a:rPr>
              <a:t>The implementation of measures to reduce health risks caused by air pollution leads to the need for re-determination of the effects of these measures.</a:t>
            </a:r>
            <a:endParaRPr lang="hr-HR" sz="2000" b="1" dirty="0" smtClean="0">
              <a:solidFill>
                <a:schemeClr val="accent1">
                  <a:lumMod val="75000"/>
                </a:schemeClr>
              </a:solidFill>
            </a:endParaRPr>
          </a:p>
          <a:p>
            <a:pPr>
              <a:buClr>
                <a:srgbClr val="FF0000"/>
              </a:buClr>
              <a:buFont typeface="Wingdings" pitchFamily="2" charset="2"/>
              <a:buChar char="§"/>
            </a:pPr>
            <a:r>
              <a:rPr lang="hr-HR" sz="2000" b="1" dirty="0" smtClean="0">
                <a:solidFill>
                  <a:schemeClr val="accent1">
                    <a:lumMod val="75000"/>
                  </a:schemeClr>
                </a:solidFill>
              </a:rPr>
              <a:t> </a:t>
            </a:r>
            <a:r>
              <a:rPr lang="en-US" sz="2000" b="1" dirty="0" smtClean="0">
                <a:solidFill>
                  <a:schemeClr val="accent1">
                    <a:lumMod val="75000"/>
                  </a:schemeClr>
                </a:solidFill>
              </a:rPr>
              <a:t>That, of course, can do well enough the only monitoring air quality.</a:t>
            </a:r>
            <a:endParaRPr lang="hr-HR" sz="2000" b="1" dirty="0" smtClean="0">
              <a:solidFill>
                <a:schemeClr val="accent1">
                  <a:lumMod val="75000"/>
                </a:schemeClr>
              </a:solidFill>
            </a:endParaRPr>
          </a:p>
          <a:p>
            <a:pPr>
              <a:buClr>
                <a:srgbClr val="FF0000"/>
              </a:buClr>
              <a:buFont typeface="Wingdings" pitchFamily="2" charset="2"/>
              <a:buChar char="§"/>
            </a:pPr>
            <a:r>
              <a:rPr lang="hr-HR" sz="2000" b="1" dirty="0" smtClean="0">
                <a:solidFill>
                  <a:schemeClr val="accent1">
                    <a:lumMod val="75000"/>
                  </a:schemeClr>
                </a:solidFill>
              </a:rPr>
              <a:t> </a:t>
            </a:r>
            <a:r>
              <a:rPr lang="en-US" sz="2000" b="1" dirty="0" smtClean="0">
                <a:solidFill>
                  <a:schemeClr val="accent1">
                    <a:lumMod val="75000"/>
                  </a:schemeClr>
                </a:solidFill>
              </a:rPr>
              <a:t>So once again came up with the first components of the air quality management system: the process for the protection of human health and the environment takes place continuously. A similar principle applies in other BOMs of the environment which represents the backbone of the sustainable development of human civilization on our planet.</a:t>
            </a:r>
            <a:endParaRPr lang="hr-HR" sz="2000" b="1" dirty="0" smtClean="0">
              <a:solidFill>
                <a:schemeClr val="accent1">
                  <a:lumMod val="75000"/>
                </a:schemeClr>
              </a:solidFill>
            </a:endParaRPr>
          </a:p>
          <a:p>
            <a:endParaRPr lang="hr-HR" sz="2000" b="1" dirty="0">
              <a:solidFill>
                <a:schemeClr val="accent1">
                  <a:lumMod val="75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
        <p:nvSpPr>
          <p:cNvPr id="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539552" y="1353344"/>
            <a:ext cx="8064896" cy="3046988"/>
          </a:xfrm>
          <a:prstGeom prst="rect">
            <a:avLst/>
          </a:prstGeom>
          <a:noFill/>
        </p:spPr>
        <p:txBody>
          <a:bodyPr wrap="square" rtlCol="0">
            <a:spAutoFit/>
          </a:bodyPr>
          <a:lstStyle/>
          <a:p>
            <a:r>
              <a:rPr lang="en-US" sz="2400" b="1" dirty="0" smtClean="0">
                <a:solidFill>
                  <a:schemeClr val="accent1">
                    <a:lumMod val="75000"/>
                  </a:schemeClr>
                </a:solidFill>
              </a:rPr>
              <a:t>The atmosphere (from GK. </a:t>
            </a:r>
            <a:r>
              <a:rPr lang="en-US" sz="2400" b="1" dirty="0" err="1" smtClean="0">
                <a:solidFill>
                  <a:schemeClr val="accent1">
                    <a:lumMod val="75000"/>
                  </a:schemeClr>
                </a:solidFill>
              </a:rPr>
              <a:t>atmos</a:t>
            </a:r>
            <a:r>
              <a:rPr lang="en-US" sz="2400" b="1" dirty="0" smtClean="0">
                <a:solidFill>
                  <a:schemeClr val="accent1">
                    <a:lumMod val="75000"/>
                  </a:schemeClr>
                </a:solidFill>
              </a:rPr>
              <a:t> and </a:t>
            </a:r>
            <a:r>
              <a:rPr lang="en-US" sz="2400" b="1" dirty="0" err="1" smtClean="0">
                <a:solidFill>
                  <a:schemeClr val="accent1">
                    <a:lumMod val="75000"/>
                  </a:schemeClr>
                </a:solidFill>
              </a:rPr>
              <a:t>sfaira</a:t>
            </a:r>
            <a:r>
              <a:rPr lang="en-US" sz="2400" b="1" dirty="0" smtClean="0">
                <a:solidFill>
                  <a:schemeClr val="accent1">
                    <a:lumMod val="75000"/>
                  </a:schemeClr>
                </a:solidFill>
              </a:rPr>
              <a:t> ) is a gaseous layer of the planet Earth.</a:t>
            </a:r>
            <a:endParaRPr lang="hr-HR" sz="2400" b="1" dirty="0" smtClean="0">
              <a:solidFill>
                <a:schemeClr val="accent1">
                  <a:lumMod val="75000"/>
                </a:schemeClr>
              </a:solidFill>
            </a:endParaRPr>
          </a:p>
          <a:p>
            <a:r>
              <a:rPr lang="en-US" sz="2400" b="1" dirty="0" smtClean="0">
                <a:solidFill>
                  <a:schemeClr val="accent1">
                    <a:lumMod val="75000"/>
                  </a:schemeClr>
                </a:solidFill>
              </a:rPr>
              <a:t>Due to Earth's gravity that attracts an atmosphere, she has a shape similar to the shape of the Earth and along with it participates in the processes of rotation (the rotation of the earth around its imaginary axis) and the revolution (revolution of the earth around the Sun), which is reflected in daily and annual changes of the atmosphere</a:t>
            </a:r>
            <a:r>
              <a:rPr lang="hr-HR" sz="2400" b="1" dirty="0" smtClean="0">
                <a:solidFill>
                  <a:schemeClr val="accent1">
                    <a:lumMod val="75000"/>
                  </a:schemeClr>
                </a:solidFill>
              </a:rPr>
              <a:t>.</a:t>
            </a:r>
            <a:endParaRPr lang="hr-HR" sz="2400" b="1" dirty="0">
              <a:solidFill>
                <a:schemeClr val="accent1">
                  <a:lumMod val="75000"/>
                </a:schemeClr>
              </a:solidFill>
            </a:endParaRPr>
          </a:p>
        </p:txBody>
      </p:sp>
      <p:pic>
        <p:nvPicPr>
          <p:cNvPr id="15" name="Picture 2"/>
          <p:cNvPicPr>
            <a:picLocks noChangeAspect="1" noChangeArrowheads="1"/>
          </p:cNvPicPr>
          <p:nvPr/>
        </p:nvPicPr>
        <p:blipFill>
          <a:blip r:embed="rId3" cstate="print"/>
          <a:srcRect/>
          <a:stretch>
            <a:fillRect/>
          </a:stretch>
        </p:blipFill>
        <p:spPr bwMode="auto">
          <a:xfrm>
            <a:off x="6614889" y="4356408"/>
            <a:ext cx="2529111" cy="2387292"/>
          </a:xfrm>
          <a:prstGeom prst="rect">
            <a:avLst/>
          </a:prstGeom>
          <a:noFill/>
          <a:ln w="9525">
            <a:noFill/>
            <a:miter lim="800000"/>
            <a:headEnd/>
            <a:tailEnd/>
          </a:ln>
        </p:spPr>
      </p:pic>
      <p:sp>
        <p:nvSpPr>
          <p:cNvPr id="16" name="TextBox 15"/>
          <p:cNvSpPr txBox="1"/>
          <p:nvPr/>
        </p:nvSpPr>
        <p:spPr>
          <a:xfrm>
            <a:off x="485776" y="5013176"/>
            <a:ext cx="6057900" cy="1015663"/>
          </a:xfrm>
          <a:prstGeom prst="rect">
            <a:avLst/>
          </a:prstGeom>
          <a:noFill/>
        </p:spPr>
        <p:txBody>
          <a:bodyPr wrap="square" rtlCol="0">
            <a:spAutoFit/>
          </a:bodyPr>
          <a:lstStyle/>
          <a:p>
            <a:pPr algn="r"/>
            <a:r>
              <a:rPr lang="en-US" sz="2000" b="1" smtClean="0">
                <a:solidFill>
                  <a:schemeClr val="accent6">
                    <a:lumMod val="75000"/>
                  </a:schemeClr>
                </a:solidFill>
              </a:rPr>
              <a:t>Satellite image of the Earth with the atmosphere-Earth's atmosphere is a layer of blue along the surface of the Earth is marked by the arrow.  Source: NASA.</a:t>
            </a:r>
            <a:endParaRPr lang="hr-HR" sz="2000" b="1" dirty="0">
              <a:solidFill>
                <a:schemeClr val="accent6">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9"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1039" y="2970669"/>
            <a:ext cx="4000500" cy="885825"/>
          </a:xfrm>
          <a:prstGeom prst="rect">
            <a:avLst/>
          </a:prstGeom>
          <a:solidFill>
            <a:schemeClr val="accent1">
              <a:lumMod val="40000"/>
              <a:lumOff val="60000"/>
            </a:schemeClr>
          </a:solidFill>
          <a:ln>
            <a:solidFill>
              <a:schemeClr val="accent1">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8127" y="1492027"/>
            <a:ext cx="8449124" cy="2308324"/>
          </a:xfrm>
          <a:prstGeom prst="rect">
            <a:avLst/>
          </a:prstGeom>
          <a:noFill/>
        </p:spPr>
        <p:txBody>
          <a:bodyPr wrap="square" rtlCol="0">
            <a:spAutoFit/>
          </a:bodyPr>
          <a:lstStyle/>
          <a:p>
            <a:r>
              <a:rPr lang="en-US" sz="2400" b="1" dirty="0" smtClean="0">
                <a:solidFill>
                  <a:schemeClr val="accent1">
                    <a:lumMod val="75000"/>
                  </a:schemeClr>
                </a:solidFill>
              </a:rPr>
              <a:t>Atmospheric air is a mixture of various gases, chemical compounds, and gaseous, liquid and solid supplements.</a:t>
            </a:r>
            <a:endParaRPr lang="hr-HR" sz="2400" b="1" dirty="0" smtClean="0">
              <a:solidFill>
                <a:schemeClr val="accent1">
                  <a:lumMod val="75000"/>
                </a:schemeClr>
              </a:solidFill>
            </a:endParaRPr>
          </a:p>
          <a:p>
            <a:r>
              <a:rPr lang="en-US" sz="2400" b="1" dirty="0" smtClean="0">
                <a:solidFill>
                  <a:schemeClr val="accent1">
                    <a:lumMod val="75000"/>
                  </a:schemeClr>
                </a:solidFill>
              </a:rPr>
              <a:t>Atmospheric gases are divided into two groups: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permanent components </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the variable components</a:t>
            </a:r>
            <a:endParaRPr lang="hr-HR" sz="2400" b="1" dirty="0">
              <a:solidFill>
                <a:schemeClr val="accent1">
                  <a:lumMod val="75000"/>
                </a:schemeClr>
              </a:solidFill>
            </a:endParaRPr>
          </a:p>
        </p:txBody>
      </p:sp>
      <p:sp>
        <p:nvSpPr>
          <p:cNvPr id="12" name="TextBox 11"/>
          <p:cNvSpPr txBox="1"/>
          <p:nvPr/>
        </p:nvSpPr>
        <p:spPr>
          <a:xfrm>
            <a:off x="457200" y="4338439"/>
            <a:ext cx="8363272" cy="1938992"/>
          </a:xfrm>
          <a:prstGeom prst="rect">
            <a:avLst/>
          </a:prstGeom>
          <a:noFill/>
        </p:spPr>
        <p:txBody>
          <a:bodyPr wrap="square" rtlCol="0">
            <a:spAutoFit/>
          </a:bodyPr>
          <a:lstStyle/>
          <a:p>
            <a:r>
              <a:rPr lang="en-US" sz="2400" b="1" smtClean="0">
                <a:solidFill>
                  <a:schemeClr val="accent1">
                    <a:lumMod val="75000"/>
                  </a:schemeClr>
                </a:solidFill>
              </a:rPr>
              <a:t>Although the nitrogen and oxygen essential for life on Earth, they have almost no impact on atmospheric processes. The atmosphere, which consists only of the fixed components, without water vapor and various other solid and liquid wastes, is referred to as dry air.</a:t>
            </a:r>
            <a:endParaRPr lang="hr-HR" sz="2400" b="1" dirty="0">
              <a:solidFill>
                <a:schemeClr val="accent1">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9"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232017" y="2025427"/>
            <a:ext cx="8696928" cy="3213323"/>
          </a:xfrm>
          <a:prstGeom prst="rect">
            <a:avLst/>
          </a:prstGeom>
          <a:noFill/>
          <a:ln w="9525">
            <a:noFill/>
            <a:miter lim="800000"/>
            <a:headEnd/>
            <a:tailEnd/>
          </a:ln>
        </p:spPr>
      </p:pic>
      <p:sp>
        <p:nvSpPr>
          <p:cNvPr id="6" name="Rectangle 5"/>
          <p:cNvSpPr/>
          <p:nvPr/>
        </p:nvSpPr>
        <p:spPr>
          <a:xfrm>
            <a:off x="271604" y="2073244"/>
            <a:ext cx="8609846" cy="642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Permanent components</a:t>
            </a:r>
            <a:endParaRPr lang="hr-HR" sz="2400" b="1" dirty="0"/>
          </a:p>
        </p:txBody>
      </p:sp>
      <p:sp>
        <p:nvSpPr>
          <p:cNvPr id="7" name="Rectangle 6"/>
          <p:cNvSpPr/>
          <p:nvPr/>
        </p:nvSpPr>
        <p:spPr>
          <a:xfrm>
            <a:off x="1901229" y="2815628"/>
            <a:ext cx="543208" cy="234484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Rectangle 11"/>
          <p:cNvSpPr/>
          <p:nvPr/>
        </p:nvSpPr>
        <p:spPr>
          <a:xfrm>
            <a:off x="2399168" y="3693814"/>
            <a:ext cx="108642" cy="2172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Rectangle 12"/>
          <p:cNvSpPr/>
          <p:nvPr/>
        </p:nvSpPr>
        <p:spPr>
          <a:xfrm>
            <a:off x="2417275" y="4970352"/>
            <a:ext cx="144856" cy="1539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4"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10977" y="3758555"/>
            <a:ext cx="8208912" cy="2088232"/>
          </a:xfrm>
          <a:prstGeom prst="rect">
            <a:avLst/>
          </a:prstGeom>
          <a:solidFill>
            <a:schemeClr val="accent1">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2" name="TextBox 11"/>
          <p:cNvSpPr txBox="1"/>
          <p:nvPr/>
        </p:nvSpPr>
        <p:spPr>
          <a:xfrm>
            <a:off x="539552" y="1311052"/>
            <a:ext cx="8208912" cy="4524315"/>
          </a:xfrm>
          <a:prstGeom prst="rect">
            <a:avLst/>
          </a:prstGeom>
          <a:noFill/>
        </p:spPr>
        <p:txBody>
          <a:bodyPr wrap="square" rtlCol="0">
            <a:spAutoFit/>
          </a:bodyPr>
          <a:lstStyle/>
          <a:p>
            <a:r>
              <a:rPr lang="en-US" sz="2400" b="1" dirty="0" smtClean="0">
                <a:solidFill>
                  <a:schemeClr val="accent6">
                    <a:lumMod val="75000"/>
                  </a:schemeClr>
                </a:solidFill>
              </a:rPr>
              <a:t>Variable components of atmospheric air that are in it are found in low concentrations or in trace amounts, have a much higher impact on short-term weather changes and long-term climate change.</a:t>
            </a:r>
            <a:endParaRPr lang="hr-HR" sz="2400" b="1" dirty="0" smtClean="0">
              <a:solidFill>
                <a:schemeClr val="accent1">
                  <a:lumMod val="75000"/>
                </a:schemeClr>
              </a:solidFill>
            </a:endParaRPr>
          </a:p>
          <a:p>
            <a:r>
              <a:rPr lang="hr-HR" sz="2400" b="1" dirty="0" smtClean="0">
                <a:solidFill>
                  <a:schemeClr val="accent1">
                    <a:lumMod val="75000"/>
                  </a:schemeClr>
                </a:solidFill>
              </a:rPr>
              <a:t>Example:</a:t>
            </a: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Change of the concentration of water vapor in the atmosphere affects the relative humidity of the air</a:t>
            </a:r>
            <a:r>
              <a:rPr lang="hr-HR" sz="2400" b="1" dirty="0" smtClean="0">
                <a:solidFill>
                  <a:schemeClr val="accent1">
                    <a:lumMod val="75000"/>
                  </a:schemeClr>
                </a:solidFill>
              </a:rPr>
              <a:t>:</a:t>
            </a:r>
            <a:r>
              <a:rPr lang="en-US" sz="2400" b="1" dirty="0" smtClean="0">
                <a:solidFill>
                  <a:schemeClr val="accent1">
                    <a:lumMod val="75000"/>
                  </a:schemeClr>
                </a:solidFill>
              </a:rPr>
              <a:t> water vapor, CO</a:t>
            </a:r>
            <a:r>
              <a:rPr lang="en-US" sz="2400" b="1" baseline="-25000" dirty="0" smtClean="0">
                <a:solidFill>
                  <a:schemeClr val="accent1">
                    <a:lumMod val="75000"/>
                  </a:schemeClr>
                </a:solidFill>
              </a:rPr>
              <a:t>2</a:t>
            </a:r>
            <a:r>
              <a:rPr lang="en-US" sz="2400" b="1" dirty="0" smtClean="0">
                <a:solidFill>
                  <a:schemeClr val="accent1">
                    <a:lumMod val="75000"/>
                  </a:schemeClr>
                </a:solidFill>
              </a:rPr>
              <a:t>, CH</a:t>
            </a:r>
            <a:r>
              <a:rPr lang="en-US" sz="2400" b="1" baseline="-25000" dirty="0" smtClean="0">
                <a:solidFill>
                  <a:schemeClr val="accent1">
                    <a:lumMod val="75000"/>
                  </a:schemeClr>
                </a:solidFill>
              </a:rPr>
              <a:t>4</a:t>
            </a:r>
            <a:r>
              <a:rPr lang="en-US" sz="2400" b="1" dirty="0" smtClean="0">
                <a:solidFill>
                  <a:schemeClr val="accent1">
                    <a:lumMod val="75000"/>
                  </a:schemeClr>
                </a:solidFill>
              </a:rPr>
              <a:t> and N</a:t>
            </a:r>
            <a:r>
              <a:rPr lang="en-US" sz="2400" b="1" baseline="-25000" dirty="0" smtClean="0">
                <a:solidFill>
                  <a:schemeClr val="accent1">
                    <a:lumMod val="75000"/>
                  </a:schemeClr>
                </a:solidFill>
              </a:rPr>
              <a:t>2</a:t>
            </a:r>
            <a:r>
              <a:rPr lang="en-US" sz="2400" b="1" dirty="0" smtClean="0">
                <a:solidFill>
                  <a:schemeClr val="accent1">
                    <a:lumMod val="75000"/>
                  </a:schemeClr>
                </a:solidFill>
              </a:rPr>
              <a:t>O natural phenomena called the "greenhouse effect" allows life on earth because without them the temperature on the Earth's surface was up to 30 ° C lower.</a:t>
            </a:r>
            <a:endParaRPr lang="hr-HR" sz="2400" b="1" dirty="0">
              <a:solidFill>
                <a:schemeClr val="accent1">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OVERVIEW-introduction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94953" y="1519461"/>
            <a:ext cx="8712968" cy="4524315"/>
          </a:xfrm>
          <a:prstGeom prst="rect">
            <a:avLst/>
          </a:prstGeom>
          <a:noFill/>
        </p:spPr>
        <p:txBody>
          <a:bodyPr wrap="square" rtlCol="0">
            <a:spAutoFit/>
          </a:bodyPr>
          <a:lstStyle/>
          <a:p>
            <a:r>
              <a:rPr lang="en-US" sz="2400" b="1" smtClean="0">
                <a:solidFill>
                  <a:schemeClr val="accent1">
                    <a:lumMod val="75000"/>
                  </a:schemeClr>
                </a:solidFill>
              </a:rPr>
              <a:t>So that we can act successfully on the reduction of the negative impacts of air pollution, we must be familiar with the basic facts related to the chemical characteristics of the formation, and the time and the spatial distribution of pollutants.  So that we can assess the risk that represents the contaminated atmosphere it is necessary to study the toxicological, epidemiological and public health consequences that may be causing the problem.  We could all of the above we need data on the levels of pollution of the atmosphere. They are obtained by continuous, reliable and harmonised measurements of the concentrations of the pollutants in the air as the most commonly refer to as MONITORING air quality.</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676121142"/>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20502" y="1673002"/>
            <a:ext cx="8208912" cy="4154984"/>
          </a:xfrm>
          <a:prstGeom prst="rect">
            <a:avLst/>
          </a:prstGeom>
          <a:noFill/>
        </p:spPr>
        <p:txBody>
          <a:bodyPr wrap="square" rtlCol="0">
            <a:spAutoFit/>
          </a:bodyPr>
          <a:lstStyle/>
          <a:p>
            <a:r>
              <a:rPr lang="en-US" sz="2400" b="1" dirty="0" smtClean="0">
                <a:solidFill>
                  <a:schemeClr val="accent1">
                    <a:lumMod val="75000"/>
                  </a:schemeClr>
                </a:solidFill>
              </a:rPr>
              <a:t>The proportion of water vapor in the atmosphere of fluctuating from 0% at very low temperatures in the polar ends of up to 4% at high temperatures in the tropics.</a:t>
            </a:r>
            <a:endParaRPr lang="hr-HR" sz="2400" b="1" dirty="0" smtClean="0">
              <a:solidFill>
                <a:schemeClr val="accent1">
                  <a:lumMod val="75000"/>
                </a:schemeClr>
              </a:solidFill>
            </a:endParaRPr>
          </a:p>
          <a:p>
            <a:endParaRPr lang="pl-PL" sz="2400" b="1" dirty="0" smtClean="0">
              <a:solidFill>
                <a:schemeClr val="accent1">
                  <a:lumMod val="75000"/>
                </a:schemeClr>
              </a:solidFill>
            </a:endParaRPr>
          </a:p>
          <a:p>
            <a:r>
              <a:rPr lang="en-US" sz="2400" b="1" dirty="0" smtClean="0">
                <a:solidFill>
                  <a:schemeClr val="accent1">
                    <a:lumMod val="75000"/>
                  </a:schemeClr>
                </a:solidFill>
              </a:rPr>
              <a:t>In addition to the temperature, the amount of water </a:t>
            </a:r>
            <a:r>
              <a:rPr lang="en-US" sz="2400" b="1" dirty="0" err="1" smtClean="0">
                <a:solidFill>
                  <a:schemeClr val="accent1">
                    <a:lumMod val="75000"/>
                  </a:schemeClr>
                </a:solidFill>
              </a:rPr>
              <a:t>vapour</a:t>
            </a:r>
            <a:r>
              <a:rPr lang="en-US" sz="2400" b="1" dirty="0" smtClean="0">
                <a:solidFill>
                  <a:schemeClr val="accent1">
                    <a:lumMod val="75000"/>
                  </a:schemeClr>
                </a:solidFill>
              </a:rPr>
              <a:t> depends on the distance from the source of moisture. The amount of water </a:t>
            </a:r>
            <a:r>
              <a:rPr lang="en-US" sz="2400" b="1" dirty="0" err="1" smtClean="0">
                <a:solidFill>
                  <a:schemeClr val="accent1">
                    <a:lumMod val="75000"/>
                  </a:schemeClr>
                </a:solidFill>
              </a:rPr>
              <a:t>vapour</a:t>
            </a:r>
            <a:r>
              <a:rPr lang="en-US" sz="2400" b="1" dirty="0" smtClean="0">
                <a:solidFill>
                  <a:schemeClr val="accent1">
                    <a:lumMod val="75000"/>
                  </a:schemeClr>
                </a:solidFill>
              </a:rPr>
              <a:t> decreases with increasing altitude, for example. in temperate latitudes, when the surface has about 1.3% water </a:t>
            </a:r>
            <a:r>
              <a:rPr lang="en-US" sz="2400" b="1" dirty="0" err="1" smtClean="0">
                <a:solidFill>
                  <a:schemeClr val="accent1">
                    <a:lumMod val="75000"/>
                  </a:schemeClr>
                </a:solidFill>
              </a:rPr>
              <a:t>vapour</a:t>
            </a:r>
            <a:r>
              <a:rPr lang="en-US" sz="2400" b="1" dirty="0" smtClean="0">
                <a:solidFill>
                  <a:schemeClr val="accent1">
                    <a:lumMod val="75000"/>
                  </a:schemeClr>
                </a:solidFill>
              </a:rPr>
              <a:t> in unit volume of air, at a height of 1 km, the share drops to 1.01%, 3 km to about 0.5%, while 8 km altitude water vapor has only 0.03%.</a:t>
            </a:r>
            <a:endParaRPr lang="hr-HR" sz="2400" b="1" dirty="0">
              <a:solidFill>
                <a:schemeClr val="accent1">
                  <a:lumMod val="75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238124" y="1858169"/>
            <a:ext cx="8675445" cy="3568127"/>
          </a:xfrm>
          <a:prstGeom prst="rect">
            <a:avLst/>
          </a:prstGeom>
          <a:noFill/>
          <a:ln w="9525">
            <a:noFill/>
            <a:miter lim="800000"/>
            <a:headEnd/>
            <a:tailEnd/>
          </a:ln>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
        <p:nvSpPr>
          <p:cNvPr id="7" name="Rectangle 6"/>
          <p:cNvSpPr/>
          <p:nvPr/>
        </p:nvSpPr>
        <p:spPr>
          <a:xfrm>
            <a:off x="262550" y="1855960"/>
            <a:ext cx="8627953"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Variable components</a:t>
            </a:r>
            <a:endParaRPr lang="hr-HR" sz="2400" b="1" dirty="0"/>
          </a:p>
        </p:txBody>
      </p:sp>
      <p:sp>
        <p:nvSpPr>
          <p:cNvPr id="8" name="Rectangle 7"/>
          <p:cNvSpPr/>
          <p:nvPr/>
        </p:nvSpPr>
        <p:spPr>
          <a:xfrm>
            <a:off x="1394234" y="2634558"/>
            <a:ext cx="1457608" cy="24444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Rectangle 12"/>
          <p:cNvSpPr/>
          <p:nvPr/>
        </p:nvSpPr>
        <p:spPr>
          <a:xfrm>
            <a:off x="1457608" y="3041964"/>
            <a:ext cx="1240325" cy="24444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Rectangle 13"/>
          <p:cNvSpPr/>
          <p:nvPr/>
        </p:nvSpPr>
        <p:spPr>
          <a:xfrm>
            <a:off x="1656784" y="3449370"/>
            <a:ext cx="796705" cy="23539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Rectangle 14"/>
          <p:cNvSpPr/>
          <p:nvPr/>
        </p:nvSpPr>
        <p:spPr>
          <a:xfrm>
            <a:off x="1367073" y="3874883"/>
            <a:ext cx="1647731" cy="25349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1828800" y="4282289"/>
            <a:ext cx="688063" cy="24444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1874067" y="4716855"/>
            <a:ext cx="588476" cy="21728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1231271" y="5078994"/>
            <a:ext cx="1348967" cy="27160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5" name="Rectangle 24"/>
          <p:cNvSpPr/>
          <p:nvPr/>
        </p:nvSpPr>
        <p:spPr>
          <a:xfrm>
            <a:off x="6002448" y="3458424"/>
            <a:ext cx="1575302" cy="23539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In traces</a:t>
            </a:r>
            <a:endParaRPr lang="hr-HR" b="1" dirty="0">
              <a:solidFill>
                <a:schemeClr val="tx1"/>
              </a:solidFill>
            </a:endParaRPr>
          </a:p>
        </p:txBody>
      </p:sp>
      <p:sp>
        <p:nvSpPr>
          <p:cNvPr id="26" name="Rectangle 25"/>
          <p:cNvSpPr/>
          <p:nvPr/>
        </p:nvSpPr>
        <p:spPr>
          <a:xfrm>
            <a:off x="6019046" y="3846214"/>
            <a:ext cx="1575302" cy="28216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In traces</a:t>
            </a:r>
            <a:endParaRPr lang="hr-HR" b="1" dirty="0">
              <a:solidFill>
                <a:schemeClr val="tx1"/>
              </a:solidFill>
            </a:endParaRPr>
          </a:p>
        </p:txBody>
      </p:sp>
      <p:sp>
        <p:nvSpPr>
          <p:cNvPr id="27" name="Rectangle 26"/>
          <p:cNvSpPr/>
          <p:nvPr/>
        </p:nvSpPr>
        <p:spPr>
          <a:xfrm>
            <a:off x="5990377" y="4234004"/>
            <a:ext cx="1575302" cy="31083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In traces</a:t>
            </a:r>
            <a:endParaRPr lang="hr-HR" b="1" dirty="0">
              <a:solidFill>
                <a:schemeClr val="tx1"/>
              </a:solidFill>
            </a:endParaRPr>
          </a:p>
        </p:txBody>
      </p:sp>
      <p:sp>
        <p:nvSpPr>
          <p:cNvPr id="28" name="Rectangle 27"/>
          <p:cNvSpPr/>
          <p:nvPr/>
        </p:nvSpPr>
        <p:spPr>
          <a:xfrm>
            <a:off x="5997922" y="4685168"/>
            <a:ext cx="1575302" cy="23539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In traces</a:t>
            </a:r>
            <a:endParaRPr lang="hr-HR" b="1" dirty="0">
              <a:solidFill>
                <a:schemeClr val="tx1"/>
              </a:solidFill>
            </a:endParaRPr>
          </a:p>
        </p:txBody>
      </p:sp>
      <p:sp>
        <p:nvSpPr>
          <p:cNvPr id="29" name="Rectangle 28"/>
          <p:cNvSpPr/>
          <p:nvPr/>
        </p:nvSpPr>
        <p:spPr>
          <a:xfrm>
            <a:off x="6014519" y="5091066"/>
            <a:ext cx="1575302" cy="23539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In traces</a:t>
            </a:r>
            <a:endParaRPr lang="hr-HR" b="1" dirty="0">
              <a:solidFill>
                <a:schemeClr val="tx1"/>
              </a:solidFill>
            </a:endParaRPr>
          </a:p>
        </p:txBody>
      </p:sp>
      <p:pic>
        <p:nvPicPr>
          <p:cNvPr id="20"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268760"/>
            <a:ext cx="8352928" cy="4524315"/>
          </a:xfrm>
          <a:prstGeom prst="rect">
            <a:avLst/>
          </a:prstGeom>
          <a:noFill/>
        </p:spPr>
        <p:txBody>
          <a:bodyPr wrap="square" rtlCol="0">
            <a:spAutoFit/>
          </a:bodyPr>
          <a:lstStyle/>
          <a:p>
            <a:r>
              <a:rPr lang="en-US" sz="2400" b="1" dirty="0" smtClean="0">
                <a:solidFill>
                  <a:schemeClr val="accent1">
                    <a:lumMod val="75000"/>
                  </a:schemeClr>
                </a:solidFill>
              </a:rPr>
              <a:t>Although the permanent components of the air today almost do not change, in the long geological past that goes back to 4.6 billion years ago have experienced dramatic changes.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It is assumed that the then «ancient» the atmosphere consisted of nitrogen and carbon dioxide, with small amounts of oxygen.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The concentration of oxygen in the atmosphere began to increase about 3.5 billion years ago together with the bacteria which have had the ability of photosynthesis and are in the process, it began to produce. Since then, the proportion of oxygen in the atmosphere began to rise to today's 21%.</a:t>
            </a:r>
            <a:endParaRPr lang="hr-HR" sz="2400" b="1" dirty="0">
              <a:solidFill>
                <a:schemeClr val="accent1">
                  <a:lumMod val="75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2216299"/>
            <a:ext cx="8748464" cy="2677656"/>
          </a:xfrm>
          <a:prstGeom prst="rect">
            <a:avLst/>
          </a:prstGeom>
          <a:noFill/>
        </p:spPr>
        <p:txBody>
          <a:bodyPr wrap="square" rtlCol="0">
            <a:spAutoFit/>
          </a:bodyPr>
          <a:lstStyle/>
          <a:p>
            <a:r>
              <a:rPr lang="en-US" sz="2400" b="1" dirty="0" smtClean="0">
                <a:solidFill>
                  <a:schemeClr val="accent1">
                    <a:lumMod val="75000"/>
                  </a:schemeClr>
                </a:solidFill>
              </a:rPr>
              <a:t>The vertical structure of the atmosphere it is very complex. On the individual sections of the layers can be divided according to different criteria.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The atmosphere can be divided in relation to the thermal properties of the individual parts, and also on the basis of the degree of ionization, IE. electrical conductivity of individual layers.</a:t>
            </a:r>
            <a:endParaRPr lang="hr-HR" sz="2400" b="1" dirty="0">
              <a:solidFill>
                <a:schemeClr val="accent1">
                  <a:lumMod val="75000"/>
                </a:schemeClr>
              </a:solidFill>
            </a:endParaRPr>
          </a:p>
        </p:txBody>
      </p:sp>
      <p:pic>
        <p:nvPicPr>
          <p:cNvPr id="6"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
        <p:nvSpPr>
          <p:cNvPr id="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268760"/>
            <a:ext cx="8208912" cy="830997"/>
          </a:xfrm>
          <a:prstGeom prst="rect">
            <a:avLst/>
          </a:prstGeom>
          <a:noFill/>
        </p:spPr>
        <p:txBody>
          <a:bodyPr wrap="square" rtlCol="0">
            <a:spAutoFit/>
          </a:bodyPr>
          <a:lstStyle/>
          <a:p>
            <a:r>
              <a:rPr lang="en-US" sz="2400" b="1" dirty="0" smtClean="0">
                <a:solidFill>
                  <a:schemeClr val="accent6">
                    <a:lumMod val="75000"/>
                  </a:schemeClr>
                </a:solidFill>
              </a:rPr>
              <a:t>The </a:t>
            </a:r>
            <a:r>
              <a:rPr lang="hr-HR" sz="2400" b="1" dirty="0" smtClean="0">
                <a:solidFill>
                  <a:schemeClr val="accent6">
                    <a:lumMod val="75000"/>
                  </a:schemeClr>
                </a:solidFill>
              </a:rPr>
              <a:t>d</a:t>
            </a:r>
            <a:r>
              <a:rPr lang="en-US" sz="2400" b="1" dirty="0" err="1" smtClean="0">
                <a:solidFill>
                  <a:schemeClr val="accent6">
                    <a:lumMod val="75000"/>
                  </a:schemeClr>
                </a:solidFill>
              </a:rPr>
              <a:t>ivision</a:t>
            </a:r>
            <a:r>
              <a:rPr lang="en-US" sz="2400" b="1" dirty="0" smtClean="0">
                <a:solidFill>
                  <a:schemeClr val="accent6">
                    <a:lumMod val="75000"/>
                  </a:schemeClr>
                </a:solidFill>
              </a:rPr>
              <a:t> of the atmosphere according to the temperature differences</a:t>
            </a:r>
            <a:endParaRPr lang="hr-HR" sz="2400" b="1" dirty="0">
              <a:solidFill>
                <a:schemeClr val="accent6">
                  <a:lumMod val="75000"/>
                </a:schemeClr>
              </a:solidFill>
            </a:endParaRPr>
          </a:p>
        </p:txBody>
      </p:sp>
      <p:sp>
        <p:nvSpPr>
          <p:cNvPr id="12" name="TextBox 11"/>
          <p:cNvSpPr txBox="1"/>
          <p:nvPr/>
        </p:nvSpPr>
        <p:spPr>
          <a:xfrm>
            <a:off x="431032" y="2140485"/>
            <a:ext cx="8712968" cy="1938992"/>
          </a:xfrm>
          <a:prstGeom prst="rect">
            <a:avLst/>
          </a:prstGeom>
          <a:noFill/>
        </p:spPr>
        <p:txBody>
          <a:bodyPr wrap="square" rtlCol="0">
            <a:spAutoFit/>
          </a:bodyPr>
          <a:lstStyle/>
          <a:p>
            <a:r>
              <a:rPr lang="en-US" sz="2400" b="1" smtClean="0">
                <a:solidFill>
                  <a:schemeClr val="accent1">
                    <a:lumMod val="75000"/>
                  </a:schemeClr>
                </a:solidFill>
              </a:rPr>
              <a:t>The thickness of the vertical layers of the atmosphere measuring from the surface of the Earth is not exactly certain, but it is assumed that costs more than 800 km, and then moves into interplanetary space. The atmosphere is in a vertical column, divided into 5 layers of different physical and chemical properties.</a:t>
            </a:r>
            <a:endParaRPr lang="hr-HR" sz="2400" b="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600869" y="4067592"/>
            <a:ext cx="2826150" cy="2215514"/>
          </a:xfrm>
          <a:prstGeom prst="rect">
            <a:avLst/>
          </a:prstGeom>
          <a:noFill/>
          <a:ln w="9525">
            <a:noFill/>
            <a:miter lim="800000"/>
            <a:headEnd/>
            <a:tailEnd/>
          </a:ln>
        </p:spPr>
      </p:pic>
      <p:sp>
        <p:nvSpPr>
          <p:cNvPr id="14" name="TextBox 13"/>
          <p:cNvSpPr txBox="1"/>
          <p:nvPr/>
        </p:nvSpPr>
        <p:spPr>
          <a:xfrm>
            <a:off x="4030112" y="4500486"/>
            <a:ext cx="4254946" cy="1200329"/>
          </a:xfrm>
          <a:prstGeom prst="rect">
            <a:avLst/>
          </a:prstGeom>
          <a:noFill/>
        </p:spPr>
        <p:txBody>
          <a:bodyPr wrap="square" rtlCol="0">
            <a:spAutoFit/>
          </a:bodyPr>
          <a:lstStyle/>
          <a:p>
            <a:r>
              <a:rPr lang="en-US" sz="2400" b="1" dirty="0" smtClean="0">
                <a:solidFill>
                  <a:schemeClr val="accent1">
                    <a:lumMod val="75000"/>
                  </a:schemeClr>
                </a:solidFill>
              </a:rPr>
              <a:t>Schematic view layers and border layers of Earth's atmosphere.</a:t>
            </a:r>
            <a:endParaRPr lang="hr-HR" sz="2400" b="1" dirty="0">
              <a:solidFill>
                <a:schemeClr val="accent1">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562894"/>
            <a:ext cx="8208912" cy="461665"/>
          </a:xfrm>
          <a:prstGeom prst="rect">
            <a:avLst/>
          </a:prstGeom>
          <a:noFill/>
        </p:spPr>
        <p:txBody>
          <a:bodyPr wrap="square" rtlCol="0">
            <a:spAutoFit/>
          </a:bodyPr>
          <a:lstStyle/>
          <a:p>
            <a:r>
              <a:rPr lang="hr-HR" sz="2400" b="1" dirty="0" smtClean="0">
                <a:solidFill>
                  <a:schemeClr val="accent6">
                    <a:lumMod val="75000"/>
                  </a:schemeClr>
                </a:solidFill>
              </a:rPr>
              <a:t>Troposphere</a:t>
            </a:r>
            <a:endParaRPr lang="hr-HR" sz="2400" b="1" dirty="0">
              <a:solidFill>
                <a:schemeClr val="accent6">
                  <a:lumMod val="75000"/>
                </a:schemeClr>
              </a:solidFill>
            </a:endParaRPr>
          </a:p>
        </p:txBody>
      </p:sp>
      <p:sp>
        <p:nvSpPr>
          <p:cNvPr id="10" name="TextBox 9"/>
          <p:cNvSpPr txBox="1"/>
          <p:nvPr/>
        </p:nvSpPr>
        <p:spPr>
          <a:xfrm>
            <a:off x="529556" y="2483367"/>
            <a:ext cx="7992888" cy="3170099"/>
          </a:xfrm>
          <a:prstGeom prst="rect">
            <a:avLst/>
          </a:prstGeom>
          <a:noFill/>
        </p:spPr>
        <p:txBody>
          <a:bodyPr wrap="square" rtlCol="0">
            <a:spAutoFit/>
          </a:bodyPr>
          <a:lstStyle/>
          <a:p>
            <a:r>
              <a:rPr lang="hr-HR" sz="2000" b="1" dirty="0" smtClean="0">
                <a:solidFill>
                  <a:schemeClr val="accent1">
                    <a:lumMod val="75000"/>
                  </a:schemeClr>
                </a:solidFill>
              </a:rPr>
              <a:t>Troposphere </a:t>
            </a:r>
            <a:r>
              <a:rPr lang="en-US" sz="2000" b="1" dirty="0" smtClean="0">
                <a:solidFill>
                  <a:schemeClr val="accent1">
                    <a:lumMod val="75000"/>
                  </a:schemeClr>
                </a:solidFill>
              </a:rPr>
              <a:t>is located along the Earth's surface and along with </a:t>
            </a:r>
            <a:r>
              <a:rPr lang="en-US" sz="2000" b="1" dirty="0" err="1" smtClean="0">
                <a:solidFill>
                  <a:schemeClr val="accent1">
                    <a:lumMod val="75000"/>
                  </a:schemeClr>
                </a:solidFill>
              </a:rPr>
              <a:t>tropopau</a:t>
            </a:r>
            <a:r>
              <a:rPr lang="hr-HR" sz="2000" b="1" dirty="0" smtClean="0">
                <a:solidFill>
                  <a:schemeClr val="accent1">
                    <a:lumMod val="75000"/>
                  </a:schemeClr>
                </a:solidFill>
              </a:rPr>
              <a:t>se </a:t>
            </a:r>
            <a:r>
              <a:rPr lang="en-US" sz="2000" b="1" dirty="0" smtClean="0">
                <a:solidFill>
                  <a:schemeClr val="accent1">
                    <a:lumMod val="75000"/>
                  </a:schemeClr>
                </a:solidFill>
              </a:rPr>
              <a:t>is called the lower atmosphere. Has a different weight depending on the latitude. At the equator is the thickest (16 to 18 km), above moderate geographic width fat is about 11 km, and above the poles of from 8 to 10 km. It is the densest layer of the atmosphere and covers 90% of the total atmospheric mass. In this layer are happening all meteorological processes. Since it contains nearly all of the water vapor in the atmosphere, the troposphere, the clouds are created that give precipitation. The concentration of water vapor is the highest over the equator, and the lowest over the poles.</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6219825" y="0"/>
            <a:ext cx="2924175" cy="2292360"/>
          </a:xfrm>
          <a:prstGeom prst="rect">
            <a:avLst/>
          </a:prstGeom>
          <a:noFill/>
          <a:ln w="9525">
            <a:noFill/>
            <a:miter lim="800000"/>
            <a:headEnd/>
            <a:tailEnd/>
          </a:ln>
        </p:spPr>
      </p:pic>
      <p:sp>
        <p:nvSpPr>
          <p:cNvPr id="15" name="Right Arrow 14"/>
          <p:cNvSpPr/>
          <p:nvPr/>
        </p:nvSpPr>
        <p:spPr>
          <a:xfrm>
            <a:off x="5192257" y="1032472"/>
            <a:ext cx="819150" cy="161925"/>
          </a:xfrm>
          <a:prstGeom prst="rightArrow">
            <a:avLst/>
          </a:prstGeom>
          <a:solidFill>
            <a:schemeClr val="accent6">
              <a:lumMod val="75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72319" y="1562894"/>
            <a:ext cx="8208912" cy="461665"/>
          </a:xfrm>
          <a:prstGeom prst="rect">
            <a:avLst/>
          </a:prstGeom>
          <a:noFill/>
        </p:spPr>
        <p:txBody>
          <a:bodyPr wrap="square" rtlCol="0">
            <a:spAutoFit/>
          </a:bodyPr>
          <a:lstStyle/>
          <a:p>
            <a:r>
              <a:rPr lang="hr-HR" sz="2400" b="1" dirty="0" smtClean="0">
                <a:solidFill>
                  <a:schemeClr val="accent6">
                    <a:lumMod val="75000"/>
                  </a:schemeClr>
                </a:solidFill>
              </a:rPr>
              <a:t>Stratosphere</a:t>
            </a:r>
            <a:endParaRPr lang="hr-HR" sz="2400" b="1" dirty="0">
              <a:solidFill>
                <a:schemeClr val="accent6">
                  <a:lumMod val="75000"/>
                </a:schemeClr>
              </a:solidFill>
            </a:endParaRPr>
          </a:p>
        </p:txBody>
      </p:sp>
      <p:sp>
        <p:nvSpPr>
          <p:cNvPr id="10" name="TextBox 9"/>
          <p:cNvSpPr txBox="1"/>
          <p:nvPr/>
        </p:nvSpPr>
        <p:spPr>
          <a:xfrm>
            <a:off x="573460" y="2482999"/>
            <a:ext cx="8280920" cy="3046988"/>
          </a:xfrm>
          <a:prstGeom prst="rect">
            <a:avLst/>
          </a:prstGeom>
          <a:noFill/>
        </p:spPr>
        <p:txBody>
          <a:bodyPr wrap="square" rtlCol="0">
            <a:spAutoFit/>
          </a:bodyPr>
          <a:lstStyle/>
          <a:p>
            <a:r>
              <a:rPr lang="en-US" sz="2400" b="1" smtClean="0">
                <a:solidFill>
                  <a:schemeClr val="accent1">
                    <a:lumMod val="75000"/>
                  </a:schemeClr>
                </a:solidFill>
              </a:rPr>
              <a:t>The stratosphere extends from the upper limit of the troposphere up to 40 km altitude. This layer is characterized by a large amount of ozone, which at a height of 20 to 25 km makes the ozone layer that surrounds the Earth. The ozone layer absorbs ultraviolet rays emitted from the Sun and warms the layers of air. The air in the stratosphere is less common than the air in the troposphere, it has a little tinge of, and especially very little water vapor, so there's no precipitation.</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6219825" y="0"/>
            <a:ext cx="2924175" cy="2292360"/>
          </a:xfrm>
          <a:prstGeom prst="rect">
            <a:avLst/>
          </a:prstGeom>
          <a:noFill/>
          <a:ln w="9525">
            <a:noFill/>
            <a:miter lim="800000"/>
            <a:headEnd/>
            <a:tailEnd/>
          </a:ln>
        </p:spPr>
      </p:pic>
      <p:sp>
        <p:nvSpPr>
          <p:cNvPr id="13" name="Right Arrow 12"/>
          <p:cNvSpPr/>
          <p:nvPr/>
        </p:nvSpPr>
        <p:spPr>
          <a:xfrm>
            <a:off x="5362858" y="897707"/>
            <a:ext cx="819150" cy="161925"/>
          </a:xfrm>
          <a:prstGeom prst="rightArrow">
            <a:avLst/>
          </a:prstGeom>
          <a:solidFill>
            <a:schemeClr val="accent6">
              <a:lumMod val="75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72319" y="1420019"/>
            <a:ext cx="8208912" cy="461665"/>
          </a:xfrm>
          <a:prstGeom prst="rect">
            <a:avLst/>
          </a:prstGeom>
          <a:noFill/>
        </p:spPr>
        <p:txBody>
          <a:bodyPr wrap="square" rtlCol="0">
            <a:spAutoFit/>
          </a:bodyPr>
          <a:lstStyle/>
          <a:p>
            <a:r>
              <a:rPr lang="hr-HR" sz="2400" b="1" dirty="0" smtClean="0">
                <a:solidFill>
                  <a:schemeClr val="accent6">
                    <a:lumMod val="75000"/>
                  </a:schemeClr>
                </a:solidFill>
              </a:rPr>
              <a:t>Mesosphere</a:t>
            </a:r>
            <a:endParaRPr lang="hr-HR" sz="2400" b="1" dirty="0">
              <a:solidFill>
                <a:schemeClr val="accent6">
                  <a:lumMod val="75000"/>
                </a:schemeClr>
              </a:solidFill>
            </a:endParaRPr>
          </a:p>
        </p:txBody>
      </p:sp>
      <p:sp>
        <p:nvSpPr>
          <p:cNvPr id="10" name="TextBox 9"/>
          <p:cNvSpPr txBox="1"/>
          <p:nvPr/>
        </p:nvSpPr>
        <p:spPr>
          <a:xfrm>
            <a:off x="539552" y="1844824"/>
            <a:ext cx="8496944" cy="1200329"/>
          </a:xfrm>
          <a:prstGeom prst="rect">
            <a:avLst/>
          </a:prstGeom>
          <a:noFill/>
        </p:spPr>
        <p:txBody>
          <a:bodyPr wrap="square" rtlCol="0">
            <a:spAutoFit/>
          </a:bodyPr>
          <a:lstStyle/>
          <a:p>
            <a:r>
              <a:rPr lang="en-US" sz="2400" b="1" dirty="0" smtClean="0">
                <a:solidFill>
                  <a:schemeClr val="accent1">
                    <a:lumMod val="75000"/>
                  </a:schemeClr>
                </a:solidFill>
              </a:rPr>
              <a:t>This layer builds on the stratosphere and spreads in the amount of 40 to 80 km, along with </a:t>
            </a:r>
            <a:r>
              <a:rPr lang="en-US" sz="2400" b="1" dirty="0" err="1" smtClean="0">
                <a:solidFill>
                  <a:schemeClr val="accent1">
                    <a:lumMod val="75000"/>
                  </a:schemeClr>
                </a:solidFill>
              </a:rPr>
              <a:t>stratos</a:t>
            </a:r>
            <a:r>
              <a:rPr lang="hr-HR" sz="2400" b="1" dirty="0" smtClean="0">
                <a:solidFill>
                  <a:schemeClr val="accent1">
                    <a:lumMod val="75000"/>
                  </a:schemeClr>
                </a:solidFill>
              </a:rPr>
              <a:t>pher</a:t>
            </a:r>
            <a:r>
              <a:rPr lang="en-US" sz="2400" b="1" dirty="0" smtClean="0">
                <a:solidFill>
                  <a:schemeClr val="accent1">
                    <a:lumMod val="75000"/>
                  </a:schemeClr>
                </a:solidFill>
              </a:rPr>
              <a:t>e</a:t>
            </a:r>
            <a:r>
              <a:rPr lang="hr-HR" sz="2400" b="1" dirty="0" smtClean="0">
                <a:solidFill>
                  <a:schemeClr val="accent1">
                    <a:lumMod val="75000"/>
                  </a:schemeClr>
                </a:solidFill>
              </a:rPr>
              <a:t>,</a:t>
            </a:r>
            <a:r>
              <a:rPr lang="en-US" sz="2400" b="1" dirty="0" smtClean="0">
                <a:solidFill>
                  <a:schemeClr val="accent1">
                    <a:lumMod val="75000"/>
                  </a:schemeClr>
                </a:solidFill>
              </a:rPr>
              <a:t> </a:t>
            </a:r>
            <a:r>
              <a:rPr lang="en-US" sz="2400" b="1" dirty="0" err="1" smtClean="0">
                <a:solidFill>
                  <a:schemeClr val="accent1">
                    <a:lumMod val="75000"/>
                  </a:schemeClr>
                </a:solidFill>
              </a:rPr>
              <a:t>stratopau</a:t>
            </a:r>
            <a:r>
              <a:rPr lang="hr-HR" sz="2400" b="1" dirty="0" smtClean="0">
                <a:solidFill>
                  <a:schemeClr val="accent1">
                    <a:lumMod val="75000"/>
                  </a:schemeClr>
                </a:solidFill>
              </a:rPr>
              <a:t>se</a:t>
            </a:r>
            <a:r>
              <a:rPr lang="en-US" sz="2400" b="1" dirty="0" smtClean="0">
                <a:solidFill>
                  <a:schemeClr val="accent1">
                    <a:lumMod val="75000"/>
                  </a:schemeClr>
                </a:solidFill>
              </a:rPr>
              <a:t> and </a:t>
            </a:r>
            <a:r>
              <a:rPr lang="en-US" sz="2400" b="1" dirty="0" err="1" smtClean="0">
                <a:solidFill>
                  <a:schemeClr val="accent1">
                    <a:lumMod val="75000"/>
                  </a:schemeClr>
                </a:solidFill>
              </a:rPr>
              <a:t>mezopau</a:t>
            </a:r>
            <a:r>
              <a:rPr lang="hr-HR" sz="2400" b="1" dirty="0" smtClean="0">
                <a:solidFill>
                  <a:schemeClr val="accent1">
                    <a:lumMod val="75000"/>
                  </a:schemeClr>
                </a:solidFill>
              </a:rPr>
              <a:t>se</a:t>
            </a:r>
            <a:r>
              <a:rPr lang="en-US" sz="2400" b="1" dirty="0" smtClean="0">
                <a:solidFill>
                  <a:schemeClr val="accent1">
                    <a:lumMod val="75000"/>
                  </a:schemeClr>
                </a:solidFill>
              </a:rPr>
              <a:t> is called a secondary atmosphere.</a:t>
            </a:r>
            <a:endParaRPr lang="hr-HR" sz="2400" b="1" dirty="0">
              <a:solidFill>
                <a:schemeClr val="accent1">
                  <a:lumMod val="75000"/>
                </a:schemeClr>
              </a:solidFill>
            </a:endParaRPr>
          </a:p>
        </p:txBody>
      </p:sp>
      <p:sp>
        <p:nvSpPr>
          <p:cNvPr id="12" name="TextBox 11"/>
          <p:cNvSpPr txBox="1"/>
          <p:nvPr/>
        </p:nvSpPr>
        <p:spPr>
          <a:xfrm>
            <a:off x="592510" y="3117726"/>
            <a:ext cx="2511896" cy="461665"/>
          </a:xfrm>
          <a:prstGeom prst="rect">
            <a:avLst/>
          </a:prstGeom>
          <a:noFill/>
        </p:spPr>
        <p:txBody>
          <a:bodyPr wrap="square" rtlCol="0">
            <a:spAutoFit/>
          </a:bodyPr>
          <a:lstStyle/>
          <a:p>
            <a:r>
              <a:rPr lang="hr-HR" sz="2400" b="1" dirty="0" smtClean="0">
                <a:solidFill>
                  <a:schemeClr val="accent6">
                    <a:lumMod val="75000"/>
                  </a:schemeClr>
                </a:solidFill>
              </a:rPr>
              <a:t>Thermosphere</a:t>
            </a:r>
            <a:endParaRPr lang="hr-HR" sz="2400" b="1" dirty="0">
              <a:solidFill>
                <a:schemeClr val="accent6">
                  <a:lumMod val="75000"/>
                </a:schemeClr>
              </a:solidFill>
            </a:endParaRPr>
          </a:p>
        </p:txBody>
      </p:sp>
      <p:sp>
        <p:nvSpPr>
          <p:cNvPr id="13" name="TextBox 12"/>
          <p:cNvSpPr txBox="1"/>
          <p:nvPr/>
        </p:nvSpPr>
        <p:spPr>
          <a:xfrm>
            <a:off x="487735" y="3693790"/>
            <a:ext cx="8424936" cy="2677656"/>
          </a:xfrm>
          <a:prstGeom prst="rect">
            <a:avLst/>
          </a:prstGeom>
          <a:noFill/>
        </p:spPr>
        <p:txBody>
          <a:bodyPr wrap="square" rtlCol="0">
            <a:spAutoFit/>
          </a:bodyPr>
          <a:lstStyle/>
          <a:p>
            <a:r>
              <a:rPr lang="en-US" sz="2400" b="1" dirty="0" smtClean="0">
                <a:solidFill>
                  <a:schemeClr val="accent1">
                    <a:lumMod val="75000"/>
                  </a:schemeClr>
                </a:solidFill>
              </a:rPr>
              <a:t>T</a:t>
            </a:r>
            <a:r>
              <a:rPr lang="hr-HR" sz="2400" b="1" dirty="0" smtClean="0">
                <a:solidFill>
                  <a:schemeClr val="accent1">
                    <a:lumMod val="75000"/>
                  </a:schemeClr>
                </a:solidFill>
              </a:rPr>
              <a:t>h</a:t>
            </a:r>
            <a:r>
              <a:rPr lang="en-US" sz="2400" b="1" dirty="0" err="1" smtClean="0">
                <a:solidFill>
                  <a:schemeClr val="accent1">
                    <a:lumMod val="75000"/>
                  </a:schemeClr>
                </a:solidFill>
              </a:rPr>
              <a:t>ermos</a:t>
            </a:r>
            <a:r>
              <a:rPr lang="hr-HR" sz="2400" b="1" dirty="0" smtClean="0">
                <a:solidFill>
                  <a:schemeClr val="accent1">
                    <a:lumMod val="75000"/>
                  </a:schemeClr>
                </a:solidFill>
              </a:rPr>
              <a:t>phere</a:t>
            </a:r>
            <a:r>
              <a:rPr lang="en-US" sz="2400" b="1" dirty="0" smtClean="0">
                <a:solidFill>
                  <a:schemeClr val="accent1">
                    <a:lumMod val="75000"/>
                  </a:schemeClr>
                </a:solidFill>
              </a:rPr>
              <a:t> is part of the Earth's atmosphere, which extends from 80 to 110 km and is known as the upper atmosphere. There </a:t>
            </a:r>
            <a:r>
              <a:rPr lang="en-US" sz="2400" b="1" dirty="0" err="1" smtClean="0">
                <a:solidFill>
                  <a:schemeClr val="accent1">
                    <a:lumMod val="75000"/>
                  </a:schemeClr>
                </a:solidFill>
              </a:rPr>
              <a:t>there</a:t>
            </a:r>
            <a:r>
              <a:rPr lang="en-US" sz="2400" b="1" dirty="0" smtClean="0">
                <a:solidFill>
                  <a:schemeClr val="accent1">
                    <a:lumMod val="75000"/>
                  </a:schemeClr>
                </a:solidFill>
              </a:rPr>
              <a:t> is no </a:t>
            </a:r>
            <a:r>
              <a:rPr lang="en-US" sz="2400" b="1" dirty="0" err="1" smtClean="0">
                <a:solidFill>
                  <a:schemeClr val="accent1">
                    <a:lumMod val="75000"/>
                  </a:schemeClr>
                </a:solidFill>
              </a:rPr>
              <a:t>ionising</a:t>
            </a:r>
            <a:r>
              <a:rPr lang="en-US" sz="2400" b="1" dirty="0" smtClean="0">
                <a:solidFill>
                  <a:schemeClr val="accent1">
                    <a:lumMod val="75000"/>
                  </a:schemeClr>
                </a:solidFill>
              </a:rPr>
              <a:t> radiation. Present</a:t>
            </a:r>
            <a:r>
              <a:rPr lang="hr-HR" sz="2400" b="1" dirty="0" smtClean="0">
                <a:solidFill>
                  <a:schemeClr val="accent1">
                    <a:lumMod val="75000"/>
                  </a:schemeClr>
                </a:solidFill>
              </a:rPr>
              <a:t> of</a:t>
            </a:r>
            <a:r>
              <a:rPr lang="en-US" sz="2400" b="1" dirty="0" smtClean="0">
                <a:solidFill>
                  <a:schemeClr val="accent1">
                    <a:lumMod val="75000"/>
                  </a:schemeClr>
                </a:solidFill>
              </a:rPr>
              <a:t> </a:t>
            </a:r>
            <a:r>
              <a:rPr lang="hr-HR" sz="2400" b="1" dirty="0" smtClean="0">
                <a:solidFill>
                  <a:schemeClr val="accent1">
                    <a:lumMod val="75000"/>
                  </a:schemeClr>
                </a:solidFill>
              </a:rPr>
              <a:t>low wave </a:t>
            </a:r>
            <a:r>
              <a:rPr lang="en-US" sz="2400" b="1" dirty="0" smtClean="0">
                <a:solidFill>
                  <a:schemeClr val="accent1">
                    <a:lumMod val="75000"/>
                  </a:schemeClr>
                </a:solidFill>
              </a:rPr>
              <a:t>UV-rays, X-rays and cosmic rays possess a sufficient energy for the ionization molecules and </a:t>
            </a:r>
            <a:r>
              <a:rPr lang="en-US" sz="2400" b="1" dirty="0" err="1" smtClean="0">
                <a:solidFill>
                  <a:schemeClr val="accent1">
                    <a:lumMod val="75000"/>
                  </a:schemeClr>
                </a:solidFill>
              </a:rPr>
              <a:t>diso</a:t>
            </a:r>
            <a:r>
              <a:rPr lang="hr-HR" sz="2400" b="1" dirty="0" smtClean="0">
                <a:solidFill>
                  <a:schemeClr val="accent1">
                    <a:lumMod val="75000"/>
                  </a:schemeClr>
                </a:solidFill>
              </a:rPr>
              <a:t>tiate</a:t>
            </a:r>
            <a:r>
              <a:rPr lang="en-US" sz="2400" b="1" dirty="0" smtClean="0">
                <a:solidFill>
                  <a:schemeClr val="accent1">
                    <a:lumMod val="75000"/>
                  </a:schemeClr>
                </a:solidFill>
              </a:rPr>
              <a:t> them to their component parts. Therefore, this layer consists of many ions, free electrons and protons (plasma).</a:t>
            </a:r>
            <a:endParaRPr lang="hr-HR" sz="2400" b="1" dirty="0">
              <a:solidFill>
                <a:schemeClr val="accent1">
                  <a:lumMod val="75000"/>
                </a:schemeClr>
              </a:solidFill>
            </a:endParaRPr>
          </a:p>
        </p:txBody>
      </p:sp>
      <p:pic>
        <p:nvPicPr>
          <p:cNvPr id="14" name="Picture 2"/>
          <p:cNvPicPr>
            <a:picLocks noChangeAspect="1" noChangeArrowheads="1"/>
          </p:cNvPicPr>
          <p:nvPr/>
        </p:nvPicPr>
        <p:blipFill>
          <a:blip r:embed="rId3" cstate="print"/>
          <a:srcRect/>
          <a:stretch>
            <a:fillRect/>
          </a:stretch>
        </p:blipFill>
        <p:spPr bwMode="auto">
          <a:xfrm>
            <a:off x="6223379" y="75509"/>
            <a:ext cx="2311020" cy="1811687"/>
          </a:xfrm>
          <a:prstGeom prst="rect">
            <a:avLst/>
          </a:prstGeom>
          <a:noFill/>
          <a:ln w="9525">
            <a:noFill/>
            <a:miter lim="800000"/>
            <a:headEnd/>
            <a:tailEnd/>
          </a:ln>
        </p:spPr>
      </p:pic>
      <p:sp>
        <p:nvSpPr>
          <p:cNvPr id="15" name="Right Arrow 14"/>
          <p:cNvSpPr/>
          <p:nvPr/>
        </p:nvSpPr>
        <p:spPr>
          <a:xfrm>
            <a:off x="4791075" y="742950"/>
            <a:ext cx="819150" cy="161925"/>
          </a:xfrm>
          <a:prstGeom prst="rightArrow">
            <a:avLst/>
          </a:prstGeom>
          <a:solidFill>
            <a:schemeClr val="accent6">
              <a:lumMod val="75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6" name="Right Arrow 15"/>
          <p:cNvSpPr/>
          <p:nvPr/>
        </p:nvSpPr>
        <p:spPr>
          <a:xfrm>
            <a:off x="4791075" y="476250"/>
            <a:ext cx="819150" cy="161925"/>
          </a:xfrm>
          <a:prstGeom prst="rightArrow">
            <a:avLst/>
          </a:prstGeom>
          <a:solidFill>
            <a:schemeClr val="accent6">
              <a:lumMod val="75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19919" y="1801019"/>
            <a:ext cx="8208912" cy="461665"/>
          </a:xfrm>
          <a:prstGeom prst="rect">
            <a:avLst/>
          </a:prstGeom>
          <a:noFill/>
        </p:spPr>
        <p:txBody>
          <a:bodyPr wrap="square" rtlCol="0">
            <a:spAutoFit/>
          </a:bodyPr>
          <a:lstStyle/>
          <a:p>
            <a:r>
              <a:rPr lang="hr-HR" sz="2400" b="1" dirty="0" smtClean="0">
                <a:solidFill>
                  <a:schemeClr val="accent6">
                    <a:lumMod val="75000"/>
                  </a:schemeClr>
                </a:solidFill>
              </a:rPr>
              <a:t>Exosphere </a:t>
            </a:r>
            <a:endParaRPr lang="hr-HR" sz="2400" b="1" dirty="0">
              <a:solidFill>
                <a:schemeClr val="accent6">
                  <a:lumMod val="75000"/>
                </a:schemeClr>
              </a:solidFill>
            </a:endParaRPr>
          </a:p>
        </p:txBody>
      </p:sp>
      <p:sp>
        <p:nvSpPr>
          <p:cNvPr id="10" name="TextBox 9"/>
          <p:cNvSpPr txBox="1"/>
          <p:nvPr/>
        </p:nvSpPr>
        <p:spPr>
          <a:xfrm>
            <a:off x="366961" y="2591966"/>
            <a:ext cx="8496944" cy="2308324"/>
          </a:xfrm>
          <a:prstGeom prst="rect">
            <a:avLst/>
          </a:prstGeom>
          <a:noFill/>
        </p:spPr>
        <p:txBody>
          <a:bodyPr wrap="square" rtlCol="0">
            <a:spAutoFit/>
          </a:bodyPr>
          <a:lstStyle/>
          <a:p>
            <a:r>
              <a:rPr lang="en-US" sz="2400" b="1" dirty="0" smtClean="0">
                <a:solidFill>
                  <a:schemeClr val="accent1">
                    <a:lumMod val="75000"/>
                  </a:schemeClr>
                </a:solidFill>
              </a:rPr>
              <a:t>E</a:t>
            </a:r>
            <a:r>
              <a:rPr lang="hr-HR" sz="2400" b="1" dirty="0" smtClean="0">
                <a:solidFill>
                  <a:schemeClr val="accent1">
                    <a:lumMod val="75000"/>
                  </a:schemeClr>
                </a:solidFill>
              </a:rPr>
              <a:t>x</a:t>
            </a:r>
            <a:r>
              <a:rPr lang="en-US" sz="2400" b="1" dirty="0" err="1" smtClean="0">
                <a:solidFill>
                  <a:schemeClr val="accent1">
                    <a:lumMod val="75000"/>
                  </a:schemeClr>
                </a:solidFill>
              </a:rPr>
              <a:t>os</a:t>
            </a:r>
            <a:r>
              <a:rPr lang="hr-HR" sz="2400" b="1" dirty="0" smtClean="0">
                <a:solidFill>
                  <a:schemeClr val="accent1">
                    <a:lumMod val="75000"/>
                  </a:schemeClr>
                </a:solidFill>
              </a:rPr>
              <a:t>phere</a:t>
            </a:r>
            <a:r>
              <a:rPr lang="en-US" sz="2400" b="1" dirty="0" smtClean="0">
                <a:solidFill>
                  <a:schemeClr val="accent1">
                    <a:lumMod val="75000"/>
                  </a:schemeClr>
                </a:solidFill>
              </a:rPr>
              <a:t> is a layer of Earth's atmosphere that is located above the t</a:t>
            </a:r>
            <a:r>
              <a:rPr lang="hr-HR" sz="2400" b="1" dirty="0" smtClean="0">
                <a:solidFill>
                  <a:schemeClr val="accent1">
                    <a:lumMod val="75000"/>
                  </a:schemeClr>
                </a:solidFill>
              </a:rPr>
              <a:t>h</a:t>
            </a:r>
            <a:r>
              <a:rPr lang="en-US" sz="2400" b="1" dirty="0" err="1" smtClean="0">
                <a:solidFill>
                  <a:schemeClr val="accent1">
                    <a:lumMod val="75000"/>
                  </a:schemeClr>
                </a:solidFill>
              </a:rPr>
              <a:t>ermos</a:t>
            </a:r>
            <a:r>
              <a:rPr lang="hr-HR" sz="2400" b="1" dirty="0" smtClean="0">
                <a:solidFill>
                  <a:schemeClr val="accent1">
                    <a:lumMod val="75000"/>
                  </a:schemeClr>
                </a:solidFill>
              </a:rPr>
              <a:t>phere</a:t>
            </a:r>
            <a:r>
              <a:rPr lang="en-US" sz="2400" b="1" dirty="0" smtClean="0">
                <a:solidFill>
                  <a:schemeClr val="accent1">
                    <a:lumMod val="75000"/>
                  </a:schemeClr>
                </a:solidFill>
              </a:rPr>
              <a:t>. Its limit is not specific, but it is assumed that extends up to 1000 km above the Earth's surface. In it are the atoms and ions in the air so diluted and they have great speed so that one part of the particle of light gases such as hydrogen and helium overcomes earth's gravity and goes into outer space.</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5682652" y="401434"/>
            <a:ext cx="2924175" cy="2292360"/>
          </a:xfrm>
          <a:prstGeom prst="rect">
            <a:avLst/>
          </a:prstGeom>
          <a:noFill/>
          <a:ln w="9525">
            <a:noFill/>
            <a:miter lim="800000"/>
            <a:headEnd/>
            <a:tailEnd/>
          </a:ln>
        </p:spPr>
      </p:pic>
      <p:sp>
        <p:nvSpPr>
          <p:cNvPr id="13" name="Right Arrow 12"/>
          <p:cNvSpPr/>
          <p:nvPr/>
        </p:nvSpPr>
        <p:spPr>
          <a:xfrm>
            <a:off x="4872556" y="525007"/>
            <a:ext cx="819150" cy="161925"/>
          </a:xfrm>
          <a:prstGeom prst="rightArrow">
            <a:avLst/>
          </a:prstGeom>
          <a:solidFill>
            <a:schemeClr val="accent6">
              <a:lumMod val="75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4" name="Podnaslov 2"/>
          <p:cNvSpPr txBox="1">
            <a:spLocks/>
          </p:cNvSpPr>
          <p:nvPr/>
        </p:nvSpPr>
        <p:spPr>
          <a:xfrm>
            <a:off x="12914" y="159559"/>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57175" y="4751437"/>
            <a:ext cx="8677275" cy="1163588"/>
          </a:xfrm>
          <a:prstGeom prst="rect">
            <a:avLst/>
          </a:prstGeom>
          <a:solidFill>
            <a:srgbClr val="FFC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Rectangle 9"/>
          <p:cNvSpPr/>
          <p:nvPr/>
        </p:nvSpPr>
        <p:spPr>
          <a:xfrm>
            <a:off x="283964" y="1801640"/>
            <a:ext cx="8574285" cy="1136169"/>
          </a:xfrm>
          <a:prstGeom prst="rect">
            <a:avLst/>
          </a:prstGeom>
          <a:solidFill>
            <a:srgbClr val="0070C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effectLst>
                <a:outerShdw blurRad="38100" dist="38100" dir="2700000" algn="tl">
                  <a:srgbClr val="000000">
                    <a:alpha val="43137"/>
                  </a:srgbClr>
                </a:outerShdw>
              </a:effectLst>
            </a:endParaRPr>
          </a:p>
        </p:txBody>
      </p:sp>
      <p:sp>
        <p:nvSpPr>
          <p:cNvPr id="12" name="TextBox 11"/>
          <p:cNvSpPr txBox="1"/>
          <p:nvPr/>
        </p:nvSpPr>
        <p:spPr>
          <a:xfrm>
            <a:off x="441698" y="1151806"/>
            <a:ext cx="6408712" cy="461665"/>
          </a:xfrm>
          <a:prstGeom prst="rect">
            <a:avLst/>
          </a:prstGeom>
          <a:noFill/>
        </p:spPr>
        <p:txBody>
          <a:bodyPr wrap="square" rtlCol="0">
            <a:spAutoFit/>
          </a:bodyPr>
          <a:lstStyle/>
          <a:p>
            <a:r>
              <a:rPr lang="en-US" sz="2400" b="1" smtClean="0">
                <a:solidFill>
                  <a:schemeClr val="accent6">
                    <a:lumMod val="75000"/>
                  </a:schemeClr>
                </a:solidFill>
              </a:rPr>
              <a:t>The pressure in the atmosphere</a:t>
            </a:r>
            <a:endParaRPr lang="hr-HR" sz="2400" b="1" dirty="0">
              <a:solidFill>
                <a:schemeClr val="accent6">
                  <a:lumMod val="75000"/>
                </a:schemeClr>
              </a:solidFill>
            </a:endParaRPr>
          </a:p>
        </p:txBody>
      </p:sp>
      <p:sp>
        <p:nvSpPr>
          <p:cNvPr id="13" name="TextBox 12"/>
          <p:cNvSpPr txBox="1"/>
          <p:nvPr/>
        </p:nvSpPr>
        <p:spPr>
          <a:xfrm>
            <a:off x="312540" y="1777776"/>
            <a:ext cx="8640960" cy="4154984"/>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Atmospheric pressure is defined as the force with which the weight of the column of the atmosphere acts on a unit horizontal surface.</a:t>
            </a:r>
            <a:endParaRPr lang="hr-HR" sz="2400" b="1" dirty="0" smtClean="0">
              <a:solidFill>
                <a:schemeClr val="bg1"/>
              </a:solidFill>
              <a:effectLst>
                <a:outerShdw blurRad="38100" dist="38100" dir="2700000" algn="tl">
                  <a:srgbClr val="000000">
                    <a:alpha val="43137"/>
                  </a:srgbClr>
                </a:outerShdw>
              </a:effectLst>
            </a:endParaRPr>
          </a:p>
          <a:p>
            <a:r>
              <a:rPr lang="en-US" sz="2400" b="1" dirty="0" smtClean="0">
                <a:solidFill>
                  <a:schemeClr val="accent1">
                    <a:lumMod val="75000"/>
                  </a:schemeClr>
                </a:solidFill>
              </a:rPr>
              <a:t>Atmospheric pressure decreases exponentially with increasing altitude. The cause for this is that the number of molecules of air decreases with height.</a:t>
            </a:r>
            <a:endParaRPr lang="hr-HR" sz="2400" b="1" dirty="0" smtClean="0">
              <a:solidFill>
                <a:schemeClr val="accent1">
                  <a:lumMod val="75000"/>
                </a:schemeClr>
              </a:solidFill>
            </a:endParaRPr>
          </a:p>
          <a:p>
            <a:r>
              <a:rPr lang="hr-HR" sz="2400" b="1" dirty="0" smtClean="0">
                <a:solidFill>
                  <a:schemeClr val="accent6">
                    <a:lumMod val="75000"/>
                  </a:schemeClr>
                </a:solidFill>
              </a:rPr>
              <a:t>Example:</a:t>
            </a:r>
          </a:p>
          <a:p>
            <a:endParaRPr lang="hr-HR" sz="2400" b="1" dirty="0" smtClean="0">
              <a:solidFill>
                <a:schemeClr val="bg1"/>
              </a:solidFill>
              <a:effectLst>
                <a:outerShdw blurRad="38100" dist="38100" dir="2700000" algn="tl">
                  <a:srgbClr val="000000">
                    <a:alpha val="43137"/>
                  </a:srgbClr>
                </a:outerShdw>
              </a:effectLst>
            </a:endParaRPr>
          </a:p>
          <a:p>
            <a:r>
              <a:rPr lang="en-US" sz="2400" b="1" dirty="0" smtClean="0"/>
              <a:t>On the sea level atmospheric pressure varies between 960 and 1050 </a:t>
            </a:r>
            <a:r>
              <a:rPr lang="en-US" sz="2400" b="1" dirty="0" err="1" smtClean="0"/>
              <a:t>mb</a:t>
            </a:r>
            <a:r>
              <a:rPr lang="en-US" sz="2400" b="1" dirty="0" smtClean="0"/>
              <a:t> (</a:t>
            </a:r>
            <a:r>
              <a:rPr lang="en-US" sz="2400" b="1" dirty="0" err="1" smtClean="0"/>
              <a:t>millibars</a:t>
            </a:r>
            <a:r>
              <a:rPr lang="en-US" sz="2400" b="1" dirty="0" smtClean="0"/>
              <a:t>), with an average value of 1013 </a:t>
            </a:r>
            <a:r>
              <a:rPr lang="en-US" sz="2400" b="1" dirty="0" err="1" smtClean="0"/>
              <a:t>mb</a:t>
            </a:r>
            <a:r>
              <a:rPr lang="en-US" sz="2400" b="1" dirty="0" smtClean="0"/>
              <a:t>, while on the top of Mt. Everest is only 300 </a:t>
            </a:r>
            <a:r>
              <a:rPr lang="en-US" sz="2400" b="1" dirty="0" err="1" smtClean="0"/>
              <a:t>mb</a:t>
            </a:r>
            <a:r>
              <a:rPr lang="en-US" sz="2400" b="1" dirty="0" smtClean="0"/>
              <a:t>.</a:t>
            </a:r>
            <a:endParaRPr lang="hr-HR" sz="2400" b="1" dirty="0"/>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OVERVIEW-introduction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504" y="1450503"/>
            <a:ext cx="6448424" cy="475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793402" y="2018923"/>
            <a:ext cx="1828800" cy="8781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3675707" y="2073243"/>
            <a:ext cx="2163778" cy="646331"/>
          </a:xfrm>
          <a:prstGeom prst="rect">
            <a:avLst/>
          </a:prstGeom>
          <a:solidFill>
            <a:srgbClr val="002060"/>
          </a:solidFill>
        </p:spPr>
        <p:txBody>
          <a:bodyPr wrap="square" rtlCol="0">
            <a:spAutoFit/>
          </a:bodyPr>
          <a:lstStyle/>
          <a:p>
            <a:pPr algn="ctr"/>
            <a:r>
              <a:rPr lang="hr-HR" b="1" dirty="0" smtClean="0">
                <a:solidFill>
                  <a:schemeClr val="bg1"/>
                </a:solidFill>
              </a:rPr>
              <a:t>AIR POLLUTION AND POLLUTANTS</a:t>
            </a:r>
            <a:endParaRPr lang="hr-HR" b="1" dirty="0">
              <a:solidFill>
                <a:schemeClr val="bg1"/>
              </a:solidFill>
            </a:endParaRPr>
          </a:p>
        </p:txBody>
      </p:sp>
      <p:sp>
        <p:nvSpPr>
          <p:cNvPr id="14" name="Rectangle 13"/>
          <p:cNvSpPr/>
          <p:nvPr/>
        </p:nvSpPr>
        <p:spPr>
          <a:xfrm>
            <a:off x="4952246" y="3621386"/>
            <a:ext cx="2372007" cy="9144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TextBox 12"/>
          <p:cNvSpPr txBox="1"/>
          <p:nvPr/>
        </p:nvSpPr>
        <p:spPr>
          <a:xfrm>
            <a:off x="4689696" y="3558012"/>
            <a:ext cx="2842788" cy="923330"/>
          </a:xfrm>
          <a:prstGeom prst="rect">
            <a:avLst/>
          </a:prstGeom>
          <a:noFill/>
        </p:spPr>
        <p:txBody>
          <a:bodyPr wrap="square" rtlCol="0">
            <a:spAutoFit/>
          </a:bodyPr>
          <a:lstStyle/>
          <a:p>
            <a:pPr algn="ctr"/>
            <a:r>
              <a:rPr lang="en-US" b="1" dirty="0" smtClean="0">
                <a:solidFill>
                  <a:schemeClr val="bg1"/>
                </a:solidFill>
              </a:rPr>
              <a:t>MONITORING measurement, spatial expansion, forecasting</a:t>
            </a:r>
            <a:endParaRPr lang="hr-HR" b="1" dirty="0">
              <a:solidFill>
                <a:schemeClr val="bg1"/>
              </a:solidFill>
            </a:endParaRPr>
          </a:p>
        </p:txBody>
      </p:sp>
      <p:sp>
        <p:nvSpPr>
          <p:cNvPr id="16" name="Rectangle 15"/>
          <p:cNvSpPr/>
          <p:nvPr/>
        </p:nvSpPr>
        <p:spPr>
          <a:xfrm>
            <a:off x="1575303" y="3512745"/>
            <a:ext cx="2761307" cy="81481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1919335" y="4336610"/>
            <a:ext cx="2082297" cy="31687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TextBox 14"/>
          <p:cNvSpPr txBox="1"/>
          <p:nvPr/>
        </p:nvSpPr>
        <p:spPr>
          <a:xfrm>
            <a:off x="1484768" y="3431265"/>
            <a:ext cx="2933324" cy="1200329"/>
          </a:xfrm>
          <a:prstGeom prst="rect">
            <a:avLst/>
          </a:prstGeom>
          <a:noFill/>
        </p:spPr>
        <p:txBody>
          <a:bodyPr wrap="square" rtlCol="0">
            <a:spAutoFit/>
          </a:bodyPr>
          <a:lstStyle/>
          <a:p>
            <a:pPr algn="ctr"/>
            <a:r>
              <a:rPr lang="en-US" b="1" dirty="0" smtClean="0">
                <a:solidFill>
                  <a:schemeClr val="bg1"/>
                </a:solidFill>
              </a:rPr>
              <a:t>RISK MANAGEMENT </a:t>
            </a:r>
            <a:endParaRPr lang="hr-HR" b="1" dirty="0" smtClean="0">
              <a:solidFill>
                <a:schemeClr val="bg1"/>
              </a:solidFill>
            </a:endParaRPr>
          </a:p>
          <a:p>
            <a:pPr algn="ctr"/>
            <a:r>
              <a:rPr lang="en-US" b="1" dirty="0" smtClean="0">
                <a:solidFill>
                  <a:schemeClr val="bg1"/>
                </a:solidFill>
              </a:rPr>
              <a:t>the emission limits, regulation, strategy development</a:t>
            </a:r>
            <a:endParaRPr lang="hr-HR" b="1" dirty="0">
              <a:solidFill>
                <a:schemeClr val="bg1"/>
              </a:solidFill>
            </a:endParaRPr>
          </a:p>
        </p:txBody>
      </p:sp>
      <p:sp>
        <p:nvSpPr>
          <p:cNvPr id="19" name="Rectangle 18"/>
          <p:cNvSpPr/>
          <p:nvPr/>
        </p:nvSpPr>
        <p:spPr>
          <a:xfrm>
            <a:off x="3286408" y="4888871"/>
            <a:ext cx="2616451" cy="5975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Rectangle 19"/>
          <p:cNvSpPr/>
          <p:nvPr/>
        </p:nvSpPr>
        <p:spPr>
          <a:xfrm>
            <a:off x="3413156" y="5495453"/>
            <a:ext cx="2145672" cy="32592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TextBox 17"/>
          <p:cNvSpPr txBox="1"/>
          <p:nvPr/>
        </p:nvSpPr>
        <p:spPr>
          <a:xfrm>
            <a:off x="3159661" y="4707803"/>
            <a:ext cx="2888054" cy="1477328"/>
          </a:xfrm>
          <a:prstGeom prst="rect">
            <a:avLst/>
          </a:prstGeom>
          <a:noFill/>
        </p:spPr>
        <p:txBody>
          <a:bodyPr wrap="square" rtlCol="0">
            <a:spAutoFit/>
          </a:bodyPr>
          <a:lstStyle/>
          <a:p>
            <a:pPr algn="ctr"/>
            <a:r>
              <a:rPr lang="en-US" b="1" dirty="0" smtClean="0">
                <a:solidFill>
                  <a:schemeClr val="bg1"/>
                </a:solidFill>
              </a:rPr>
              <a:t>RISK ASSESSMENT </a:t>
            </a:r>
            <a:r>
              <a:rPr lang="hr-HR" b="1" dirty="0" smtClean="0">
                <a:solidFill>
                  <a:schemeClr val="bg1"/>
                </a:solidFill>
              </a:rPr>
              <a:t>             </a:t>
            </a:r>
            <a:r>
              <a:rPr lang="en-US" b="1" dirty="0" smtClean="0">
                <a:solidFill>
                  <a:schemeClr val="bg1"/>
                </a:solidFill>
              </a:rPr>
              <a:t>the exposure to environmental contaminants and health impacts</a:t>
            </a:r>
            <a:endParaRPr lang="hr-HR" b="1" dirty="0">
              <a:solidFill>
                <a:schemeClr val="bg1"/>
              </a:solidFill>
            </a:endParaRP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882146240"/>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9" name="Picture 2"/>
          <p:cNvPicPr>
            <a:picLocks noChangeAspect="1" noChangeArrowheads="1"/>
          </p:cNvPicPr>
          <p:nvPr/>
        </p:nvPicPr>
        <p:blipFill>
          <a:blip r:embed="rId2" cstate="print"/>
          <a:srcRect/>
          <a:stretch>
            <a:fillRect/>
          </a:stretch>
        </p:blipFill>
        <p:spPr bwMode="auto">
          <a:xfrm>
            <a:off x="1083383" y="1824261"/>
            <a:ext cx="3047038" cy="3309714"/>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5276819" y="1881411"/>
            <a:ext cx="2356847" cy="3223989"/>
          </a:xfrm>
          <a:prstGeom prst="rect">
            <a:avLst/>
          </a:prstGeom>
          <a:noFill/>
          <a:ln w="9525">
            <a:noFill/>
            <a:miter lim="800000"/>
            <a:headEnd/>
            <a:tailEnd/>
          </a:ln>
        </p:spPr>
      </p:pic>
      <p:sp>
        <p:nvSpPr>
          <p:cNvPr id="12" name="TextBox 11"/>
          <p:cNvSpPr txBox="1"/>
          <p:nvPr/>
        </p:nvSpPr>
        <p:spPr>
          <a:xfrm>
            <a:off x="810816" y="5197574"/>
            <a:ext cx="3096344" cy="707886"/>
          </a:xfrm>
          <a:prstGeom prst="rect">
            <a:avLst/>
          </a:prstGeom>
          <a:solidFill>
            <a:schemeClr val="accent1">
              <a:lumMod val="75000"/>
            </a:schemeClr>
          </a:solidFill>
          <a:scene3d>
            <a:camera prst="orthographicFront"/>
            <a:lightRig rig="threePt" dir="t"/>
          </a:scene3d>
          <a:sp3d>
            <a:bevelT w="114300" prst="artDeco"/>
          </a:sp3d>
        </p:spPr>
        <p:txBody>
          <a:bodyPr wrap="square" rtlCol="0">
            <a:spAutoFit/>
          </a:bodyPr>
          <a:lstStyle/>
          <a:p>
            <a:r>
              <a:rPr lang="hr-HR" sz="2000" b="1" dirty="0" smtClean="0">
                <a:solidFill>
                  <a:schemeClr val="bg1"/>
                </a:solidFill>
              </a:rPr>
              <a:t>Atmospheric pressure on different heights.</a:t>
            </a:r>
            <a:endParaRPr lang="hr-HR" sz="2000" b="1" dirty="0">
              <a:solidFill>
                <a:schemeClr val="bg1"/>
              </a:solidFill>
            </a:endParaRPr>
          </a:p>
        </p:txBody>
      </p:sp>
      <p:sp>
        <p:nvSpPr>
          <p:cNvPr id="13" name="TextBox 12"/>
          <p:cNvSpPr txBox="1"/>
          <p:nvPr/>
        </p:nvSpPr>
        <p:spPr>
          <a:xfrm>
            <a:off x="4552950" y="5215483"/>
            <a:ext cx="4448175" cy="1015663"/>
          </a:xfrm>
          <a:prstGeom prst="rect">
            <a:avLst/>
          </a:prstGeom>
          <a:solidFill>
            <a:schemeClr val="accent1">
              <a:lumMod val="75000"/>
            </a:schemeClr>
          </a:solidFill>
          <a:scene3d>
            <a:camera prst="orthographicFront"/>
            <a:lightRig rig="threePt" dir="t"/>
          </a:scene3d>
          <a:sp3d>
            <a:bevelT w="114300" prst="artDeco"/>
          </a:sp3d>
        </p:spPr>
        <p:txBody>
          <a:bodyPr wrap="square" rtlCol="0">
            <a:spAutoFit/>
          </a:bodyPr>
          <a:lstStyle/>
          <a:p>
            <a:r>
              <a:rPr lang="en-US" sz="2000" b="1" dirty="0" smtClean="0">
                <a:solidFill>
                  <a:schemeClr val="bg1"/>
                </a:solidFill>
              </a:rPr>
              <a:t>Relationship between atmospheric pressure, altitude and density of the atmosphere.</a:t>
            </a:r>
            <a:endParaRPr lang="hr-HR" sz="2000" b="1" dirty="0">
              <a:solidFill>
                <a:schemeClr val="bg1"/>
              </a:solidFill>
            </a:endParaRPr>
          </a:p>
        </p:txBody>
      </p:sp>
      <p:sp>
        <p:nvSpPr>
          <p:cNvPr id="14" name="TextBox 13"/>
          <p:cNvSpPr txBox="1"/>
          <p:nvPr/>
        </p:nvSpPr>
        <p:spPr>
          <a:xfrm>
            <a:off x="441698" y="1151806"/>
            <a:ext cx="6408712" cy="461665"/>
          </a:xfrm>
          <a:prstGeom prst="rect">
            <a:avLst/>
          </a:prstGeom>
          <a:noFill/>
        </p:spPr>
        <p:txBody>
          <a:bodyPr wrap="square" rtlCol="0">
            <a:spAutoFit/>
          </a:bodyPr>
          <a:lstStyle/>
          <a:p>
            <a:r>
              <a:rPr lang="en-US" sz="2400" b="1" smtClean="0">
                <a:solidFill>
                  <a:schemeClr val="accent6">
                    <a:lumMod val="75000"/>
                  </a:schemeClr>
                </a:solidFill>
              </a:rPr>
              <a:t>The pressure in the atmosphere (continued)</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7" name="Rectangle 16"/>
          <p:cNvSpPr/>
          <p:nvPr/>
        </p:nvSpPr>
        <p:spPr>
          <a:xfrm>
            <a:off x="1819747" y="4798337"/>
            <a:ext cx="1077362" cy="144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5368705" y="2851842"/>
            <a:ext cx="208230" cy="7876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Rectangle 18"/>
          <p:cNvSpPr/>
          <p:nvPr/>
        </p:nvSpPr>
        <p:spPr>
          <a:xfrm>
            <a:off x="6083929" y="4680643"/>
            <a:ext cx="1502875" cy="371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20"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1.3 ATMOSPHERE</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19919" y="1323256"/>
            <a:ext cx="8352928" cy="461665"/>
          </a:xfrm>
          <a:prstGeom prst="rect">
            <a:avLst/>
          </a:prstGeom>
          <a:noFill/>
        </p:spPr>
        <p:txBody>
          <a:bodyPr wrap="square" rtlCol="0">
            <a:spAutoFit/>
          </a:bodyPr>
          <a:lstStyle/>
          <a:p>
            <a:r>
              <a:rPr lang="en-US" sz="2400" b="1" dirty="0" smtClean="0">
                <a:solidFill>
                  <a:schemeClr val="accent6">
                    <a:lumMod val="75000"/>
                  </a:schemeClr>
                </a:solidFill>
              </a:rPr>
              <a:t>Unit</a:t>
            </a:r>
            <a:r>
              <a:rPr lang="hr-HR" sz="2400" b="1" dirty="0" smtClean="0">
                <a:solidFill>
                  <a:schemeClr val="accent6">
                    <a:lumMod val="75000"/>
                  </a:schemeClr>
                </a:solidFill>
              </a:rPr>
              <a:t>s</a:t>
            </a:r>
            <a:r>
              <a:rPr lang="en-US" sz="2400" b="1" dirty="0" smtClean="0">
                <a:solidFill>
                  <a:schemeClr val="accent6">
                    <a:lumMod val="75000"/>
                  </a:schemeClr>
                </a:solidFill>
              </a:rPr>
              <a:t> for measuring atmospheric pressure</a:t>
            </a:r>
            <a:endParaRPr lang="hr-HR" sz="2400" b="1" dirty="0">
              <a:solidFill>
                <a:schemeClr val="accent6">
                  <a:lumMod val="75000"/>
                </a:schemeClr>
              </a:solidFill>
            </a:endParaRPr>
          </a:p>
        </p:txBody>
      </p:sp>
      <p:sp>
        <p:nvSpPr>
          <p:cNvPr id="10" name="TextBox 9"/>
          <p:cNvSpPr txBox="1"/>
          <p:nvPr/>
        </p:nvSpPr>
        <p:spPr>
          <a:xfrm>
            <a:off x="486594" y="2322254"/>
            <a:ext cx="8136904" cy="1200329"/>
          </a:xfrm>
          <a:prstGeom prst="rect">
            <a:avLst/>
          </a:prstGeom>
          <a:noFill/>
        </p:spPr>
        <p:txBody>
          <a:bodyPr wrap="square" rtlCol="0">
            <a:spAutoFit/>
          </a:bodyPr>
          <a:lstStyle/>
          <a:p>
            <a:r>
              <a:rPr lang="en-US" sz="2400" b="1" dirty="0" smtClean="0">
                <a:solidFill>
                  <a:schemeClr val="accent1">
                    <a:lumMod val="75000"/>
                  </a:schemeClr>
                </a:solidFill>
              </a:rPr>
              <a:t>The unit for the measurement of atmospheric pressure, the most commonly used are: the millimeter of mercury (mmHg) atmosphere (</a:t>
            </a:r>
            <a:r>
              <a:rPr lang="en-US" sz="2400" b="1" dirty="0" err="1" smtClean="0">
                <a:solidFill>
                  <a:schemeClr val="accent1">
                    <a:lumMod val="75000"/>
                  </a:schemeClr>
                </a:solidFill>
              </a:rPr>
              <a:t>atm</a:t>
            </a:r>
            <a:r>
              <a:rPr lang="en-US" sz="2400" b="1" dirty="0" smtClean="0">
                <a:solidFill>
                  <a:schemeClr val="accent1">
                    <a:lumMod val="75000"/>
                  </a:schemeClr>
                </a:solidFill>
              </a:rPr>
              <a:t>) he</a:t>
            </a:r>
            <a:r>
              <a:rPr lang="hr-HR" sz="2400" b="1" dirty="0" smtClean="0">
                <a:solidFill>
                  <a:schemeClr val="accent1">
                    <a:lumMod val="75000"/>
                  </a:schemeClr>
                </a:solidFill>
              </a:rPr>
              <a:t>c</a:t>
            </a:r>
            <a:r>
              <a:rPr lang="en-US" sz="2400" b="1" dirty="0" err="1" smtClean="0">
                <a:solidFill>
                  <a:schemeClr val="accent1">
                    <a:lumMod val="75000"/>
                  </a:schemeClr>
                </a:solidFill>
              </a:rPr>
              <a:t>topaskal</a:t>
            </a:r>
            <a:r>
              <a:rPr lang="en-US" sz="2400" b="1" dirty="0" smtClean="0">
                <a:solidFill>
                  <a:schemeClr val="accent1">
                    <a:lumMod val="75000"/>
                  </a:schemeClr>
                </a:solidFill>
              </a:rPr>
              <a:t> (</a:t>
            </a:r>
            <a:r>
              <a:rPr lang="en-US" sz="2400" b="1" dirty="0" err="1" smtClean="0">
                <a:solidFill>
                  <a:schemeClr val="accent1">
                    <a:lumMod val="75000"/>
                  </a:schemeClr>
                </a:solidFill>
              </a:rPr>
              <a:t>hPa</a:t>
            </a:r>
            <a:r>
              <a:rPr lang="en-US" sz="2400" b="1" dirty="0" smtClean="0">
                <a:solidFill>
                  <a:schemeClr val="accent1">
                    <a:lumMod val="75000"/>
                  </a:schemeClr>
                </a:solidFill>
              </a:rPr>
              <a:t>) </a:t>
            </a:r>
            <a:r>
              <a:rPr lang="en-US" sz="2400" b="1" dirty="0" err="1" smtClean="0">
                <a:solidFill>
                  <a:schemeClr val="accent1">
                    <a:lumMod val="75000"/>
                  </a:schemeClr>
                </a:solidFill>
              </a:rPr>
              <a:t>milibar</a:t>
            </a:r>
            <a:r>
              <a:rPr lang="en-US" sz="2400" b="1" dirty="0" smtClean="0">
                <a:solidFill>
                  <a:schemeClr val="accent1">
                    <a:lumMod val="75000"/>
                  </a:schemeClr>
                </a:solidFill>
              </a:rPr>
              <a:t> (</a:t>
            </a:r>
            <a:r>
              <a:rPr lang="en-US" sz="2400" b="1" dirty="0" err="1" smtClean="0">
                <a:solidFill>
                  <a:schemeClr val="accent1">
                    <a:lumMod val="75000"/>
                  </a:schemeClr>
                </a:solidFill>
              </a:rPr>
              <a:t>mb</a:t>
            </a:r>
            <a:r>
              <a:rPr lang="en-US" sz="2400" b="1" dirty="0" smtClean="0">
                <a:solidFill>
                  <a:schemeClr val="accent1">
                    <a:lumMod val="75000"/>
                  </a:schemeClr>
                </a:solidFill>
              </a:rPr>
              <a:t>)</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208087" y="4719439"/>
            <a:ext cx="8785394" cy="936873"/>
          </a:xfrm>
          <a:prstGeom prst="rect">
            <a:avLst/>
          </a:prstGeom>
          <a:noFill/>
          <a:ln w="9525">
            <a:noFill/>
            <a:miter lim="800000"/>
            <a:headEnd/>
            <a:tailEnd/>
          </a:ln>
        </p:spPr>
      </p:pic>
      <p:sp>
        <p:nvSpPr>
          <p:cNvPr id="13" name="TextBox 12"/>
          <p:cNvSpPr txBox="1"/>
          <p:nvPr/>
        </p:nvSpPr>
        <p:spPr>
          <a:xfrm>
            <a:off x="226336" y="5620866"/>
            <a:ext cx="8754701" cy="461665"/>
          </a:xfrm>
          <a:prstGeom prst="rect">
            <a:avLst/>
          </a:prstGeom>
          <a:noFill/>
        </p:spPr>
        <p:txBody>
          <a:bodyPr wrap="square" rtlCol="0">
            <a:spAutoFit/>
          </a:bodyPr>
          <a:lstStyle/>
          <a:p>
            <a:r>
              <a:rPr lang="en-US" sz="2400" b="1" smtClean="0">
                <a:solidFill>
                  <a:schemeClr val="accent1">
                    <a:lumMod val="75000"/>
                  </a:schemeClr>
                </a:solidFill>
              </a:rPr>
              <a:t>The relationship between the unit for pressure measurement</a:t>
            </a:r>
            <a:endParaRPr lang="hr-HR" sz="2400" b="1" dirty="0">
              <a:solidFill>
                <a:schemeClr val="accent1">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en-US" sz="3600" b="1" dirty="0" smtClean="0">
                <a:solidFill>
                  <a:schemeClr val="tx2"/>
                </a:solidFill>
                <a:effectLst>
                  <a:glow rad="228600">
                    <a:schemeClr val="bg1">
                      <a:lumMod val="50000"/>
                      <a:alpha val="20000"/>
                    </a:schemeClr>
                  </a:glow>
                </a:effectLst>
              </a:rPr>
              <a:t>THANK YOU FOR YOUR ATTENTION</a:t>
            </a:r>
            <a:r>
              <a:rPr lang="hr-HR" sz="3600" b="1" dirty="0" smtClean="0">
                <a:solidFill>
                  <a:schemeClr val="tx2"/>
                </a:solidFill>
                <a:effectLst>
                  <a:glow rad="228600">
                    <a:schemeClr val="bg1">
                      <a:lumMod val="50000"/>
                      <a:alpha val="20000"/>
                    </a:schemeClr>
                  </a:glow>
                </a:effectLst>
              </a:rPr>
              <a:t> !</a:t>
            </a:r>
          </a:p>
        </p:txBody>
      </p:sp>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9"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359" y="5557402"/>
            <a:ext cx="917009" cy="618958"/>
          </a:xfrm>
          <a:prstGeom prst="rect">
            <a:avLst/>
          </a:prstGeom>
        </p:spPr>
      </p:pic>
      <p:pic>
        <p:nvPicPr>
          <p:cNvPr id="12" name="Picture 3"/>
          <p:cNvPicPr>
            <a:picLocks noChangeAspect="1" noChangeArrowheads="1"/>
          </p:cNvPicPr>
          <p:nvPr/>
        </p:nvPicPr>
        <p:blipFill>
          <a:blip r:embed="rId5" cstate="print"/>
          <a:srcRect/>
          <a:stretch>
            <a:fillRect/>
          </a:stretch>
        </p:blipFill>
        <p:spPr bwMode="auto">
          <a:xfrm>
            <a:off x="1158843" y="788517"/>
            <a:ext cx="6407265" cy="795840"/>
          </a:xfrm>
          <a:prstGeom prst="rect">
            <a:avLst/>
          </a:prstGeom>
          <a:noFill/>
          <a:ln w="9525">
            <a:noFill/>
            <a:miter lim="800000"/>
            <a:headEnd/>
            <a:tailEnd/>
          </a:ln>
          <a:effectLst/>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76847" y="2216578"/>
            <a:ext cx="8712968" cy="2308324"/>
          </a:xfrm>
          <a:prstGeom prst="rect">
            <a:avLst/>
          </a:prstGeom>
          <a:noFill/>
        </p:spPr>
        <p:txBody>
          <a:bodyPr wrap="square" rtlCol="0">
            <a:spAutoFit/>
          </a:bodyPr>
          <a:lstStyle/>
          <a:p>
            <a:r>
              <a:rPr lang="en-US" sz="2400" b="1" dirty="0" smtClean="0">
                <a:solidFill>
                  <a:schemeClr val="accent1">
                    <a:lumMod val="75000"/>
                  </a:schemeClr>
                </a:solidFill>
              </a:rPr>
              <a:t>Pollution of the atmosphere has been identified by the World Health Organization (WHO) as the greatest risk to the environment and human health. </a:t>
            </a:r>
            <a:endParaRPr lang="hr-HR" sz="2400" b="1" dirty="0" smtClean="0">
              <a:solidFill>
                <a:schemeClr val="accent1">
                  <a:lumMod val="75000"/>
                </a:schemeClr>
              </a:solidFill>
            </a:endParaRPr>
          </a:p>
          <a:p>
            <a:r>
              <a:rPr lang="en-US" sz="2400" b="1" dirty="0" smtClean="0">
                <a:solidFill>
                  <a:schemeClr val="accent1">
                    <a:lumMod val="75000"/>
                  </a:schemeClr>
                </a:solidFill>
              </a:rPr>
              <a:t> </a:t>
            </a:r>
            <a:endParaRPr lang="hr-HR" sz="2400" b="1" dirty="0" smtClean="0">
              <a:solidFill>
                <a:schemeClr val="accent1">
                  <a:lumMod val="75000"/>
                </a:schemeClr>
              </a:solidFill>
            </a:endParaRPr>
          </a:p>
          <a:p>
            <a:r>
              <a:rPr lang="en-US" sz="2400" b="1" dirty="0" smtClean="0">
                <a:solidFill>
                  <a:schemeClr val="accent1">
                    <a:lumMod val="75000"/>
                  </a:schemeClr>
                </a:solidFill>
              </a:rPr>
              <a:t> The </a:t>
            </a:r>
            <a:r>
              <a:rPr lang="hr-HR" sz="2400" b="1" dirty="0" smtClean="0">
                <a:solidFill>
                  <a:schemeClr val="accent1">
                    <a:lumMod val="75000"/>
                  </a:schemeClr>
                </a:solidFill>
              </a:rPr>
              <a:t>WHO</a:t>
            </a:r>
            <a:r>
              <a:rPr lang="en-US" sz="2400" b="1" dirty="0" smtClean="0">
                <a:solidFill>
                  <a:schemeClr val="accent1">
                    <a:lumMod val="75000"/>
                  </a:schemeClr>
                </a:solidFill>
              </a:rPr>
              <a:t> estimates that pollution of the atmosphere only in 2012. caused 6 million premature deaths around the world.</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139115"/>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60902417"/>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76846" y="2461021"/>
            <a:ext cx="8712968" cy="2308324"/>
          </a:xfrm>
          <a:prstGeom prst="rect">
            <a:avLst/>
          </a:prstGeom>
          <a:noFill/>
        </p:spPr>
        <p:txBody>
          <a:bodyPr wrap="square" rtlCol="0">
            <a:spAutoFit/>
          </a:bodyPr>
          <a:lstStyle/>
          <a:p>
            <a:pPr algn="ctr"/>
            <a:r>
              <a:rPr lang="en-US" sz="2400" b="1" dirty="0" smtClean="0">
                <a:solidFill>
                  <a:srgbClr val="FF0000"/>
                </a:solidFill>
              </a:rPr>
              <a:t>HOW DO WE COME TO THESE CONCLUSIONS?  </a:t>
            </a:r>
            <a:endParaRPr lang="hr-HR" sz="2400" b="1" dirty="0" smtClean="0">
              <a:solidFill>
                <a:srgbClr val="FF0000"/>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UNFORTUNATELY THE HARD WAY-THROUGH EXPERIENCE GAINED IN MAJOR EPISODES OF AIR POLLUTION THROUGH HISTORY.</a:t>
            </a:r>
            <a:endParaRPr lang="hr-HR" sz="2400" b="1" dirty="0">
              <a:solidFill>
                <a:schemeClr val="accent1">
                  <a:lumMod val="75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82930034"/>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0" name="Table 9"/>
          <p:cNvGraphicFramePr>
            <a:graphicFrameLocks noGrp="1"/>
          </p:cNvGraphicFramePr>
          <p:nvPr/>
        </p:nvGraphicFramePr>
        <p:xfrm>
          <a:off x="325926" y="1584356"/>
          <a:ext cx="8410667" cy="4345665"/>
        </p:xfrm>
        <a:graphic>
          <a:graphicData uri="http://schemas.openxmlformats.org/drawingml/2006/table">
            <a:tbl>
              <a:tblPr/>
              <a:tblGrid>
                <a:gridCol w="1678599">
                  <a:extLst>
                    <a:ext uri="{9D8B030D-6E8A-4147-A177-3AD203B41FA5}">
                      <a16:colId xmlns:a16="http://schemas.microsoft.com/office/drawing/2014/main" val="20000"/>
                    </a:ext>
                  </a:extLst>
                </a:gridCol>
                <a:gridCol w="1683017">
                  <a:extLst>
                    <a:ext uri="{9D8B030D-6E8A-4147-A177-3AD203B41FA5}">
                      <a16:colId xmlns:a16="http://schemas.microsoft.com/office/drawing/2014/main" val="20001"/>
                    </a:ext>
                  </a:extLst>
                </a:gridCol>
                <a:gridCol w="1683017">
                  <a:extLst>
                    <a:ext uri="{9D8B030D-6E8A-4147-A177-3AD203B41FA5}">
                      <a16:colId xmlns:a16="http://schemas.microsoft.com/office/drawing/2014/main" val="20002"/>
                    </a:ext>
                  </a:extLst>
                </a:gridCol>
                <a:gridCol w="1683017">
                  <a:extLst>
                    <a:ext uri="{9D8B030D-6E8A-4147-A177-3AD203B41FA5}">
                      <a16:colId xmlns:a16="http://schemas.microsoft.com/office/drawing/2014/main" val="20003"/>
                    </a:ext>
                  </a:extLst>
                </a:gridCol>
                <a:gridCol w="1683017">
                  <a:extLst>
                    <a:ext uri="{9D8B030D-6E8A-4147-A177-3AD203B41FA5}">
                      <a16:colId xmlns:a16="http://schemas.microsoft.com/office/drawing/2014/main" val="20004"/>
                    </a:ext>
                  </a:extLst>
                </a:gridCol>
              </a:tblGrid>
              <a:tr h="310404">
                <a:tc>
                  <a:txBody>
                    <a:bodyPr/>
                    <a:lstStyle/>
                    <a:p>
                      <a:pPr algn="ctr" fontAlgn="t"/>
                      <a:r>
                        <a:rPr lang="hr-HR" sz="1400" b="1" i="0" u="none" strike="noStrike" dirty="0" smtClean="0">
                          <a:solidFill>
                            <a:srgbClr val="000000"/>
                          </a:solidFill>
                          <a:latin typeface="Calibri"/>
                        </a:rPr>
                        <a:t>YEAR</a:t>
                      </a:r>
                      <a:endParaRPr lang="hr-HR" sz="14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t"/>
                      <a:r>
                        <a:rPr lang="hr-HR" sz="1400" b="1" i="0" u="none" strike="noStrike" dirty="0" smtClean="0">
                          <a:solidFill>
                            <a:srgbClr val="000000"/>
                          </a:solidFill>
                          <a:latin typeface="Calibri"/>
                        </a:rPr>
                        <a:t>PLACE</a:t>
                      </a:r>
                      <a:endParaRPr lang="hr-HR" sz="14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t"/>
                      <a:r>
                        <a:rPr lang="hr-HR" sz="1400" b="1" i="0" u="none" strike="noStrike" dirty="0" smtClean="0">
                          <a:solidFill>
                            <a:srgbClr val="000000"/>
                          </a:solidFill>
                          <a:latin typeface="Calibri"/>
                        </a:rPr>
                        <a:t>STATE</a:t>
                      </a:r>
                      <a:endParaRPr lang="hr-HR" sz="14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t"/>
                      <a:r>
                        <a:rPr lang="hr-HR" sz="1400" b="1" i="0" u="none" strike="noStrike" dirty="0" smtClean="0">
                          <a:solidFill>
                            <a:srgbClr val="000000"/>
                          </a:solidFill>
                          <a:latin typeface="Calibri"/>
                        </a:rPr>
                        <a:t>POLLUTANT</a:t>
                      </a:r>
                      <a:endParaRPr lang="hr-HR" sz="14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t"/>
                      <a:r>
                        <a:rPr lang="hr-HR" sz="1400" b="1" dirty="0" smtClean="0"/>
                        <a:t>CONSEQUENCES</a:t>
                      </a:r>
                      <a:endParaRPr lang="hr-HR" sz="14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10404">
                <a:tc>
                  <a:txBody>
                    <a:bodyPr/>
                    <a:lstStyle/>
                    <a:p>
                      <a:pPr algn="ctr" fontAlgn="t"/>
                      <a:r>
                        <a:rPr lang="hr-HR" sz="1400" b="1" i="0" u="none" strike="noStrike" dirty="0">
                          <a:solidFill>
                            <a:srgbClr val="000000"/>
                          </a:solidFill>
                          <a:latin typeface="Calibri"/>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hr-HR" sz="1400" b="1" i="0" u="none" strike="noStrike" dirty="0">
                          <a:solidFill>
                            <a:srgbClr val="000000"/>
                          </a:solidFill>
                          <a:latin typeface="Calibri"/>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hr-HR" sz="1400" b="1" i="0" u="none" strike="noStrike" dirty="0">
                          <a:solidFill>
                            <a:srgbClr val="000000"/>
                          </a:solidFill>
                          <a:latin typeface="Calibri"/>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hr-HR" sz="1400" b="1" i="0" u="none" strike="noStrike" dirty="0">
                          <a:solidFill>
                            <a:srgbClr val="000000"/>
                          </a:solidFill>
                          <a:latin typeface="Calibri"/>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hr-HR" sz="1400" b="1" i="0" u="none" strike="noStrike" dirty="0">
                          <a:solidFill>
                            <a:srgbClr val="000000"/>
                          </a:solidFill>
                          <a:latin typeface="Calibri"/>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0404">
                <a:tc>
                  <a:txBody>
                    <a:bodyPr/>
                    <a:lstStyle/>
                    <a:p>
                      <a:pPr algn="l" fontAlgn="ctr"/>
                      <a:r>
                        <a:rPr lang="hr-HR" sz="1400" b="1" i="0" u="none" strike="noStrike" dirty="0">
                          <a:solidFill>
                            <a:srgbClr val="000000"/>
                          </a:solidFill>
                          <a:latin typeface="Calibri"/>
                        </a:rPr>
                        <a:t>1873.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LONDON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UK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SO</a:t>
                      </a:r>
                      <a:r>
                        <a:rPr lang="hr-HR" sz="1400" b="1" i="0" u="none" strike="noStrike" baseline="-25000" dirty="0">
                          <a:solidFill>
                            <a:srgbClr val="000000"/>
                          </a:solidFill>
                          <a:latin typeface="Calibri"/>
                        </a:rPr>
                        <a:t>2</a:t>
                      </a:r>
                      <a:r>
                        <a:rPr lang="hr-HR" sz="1400" b="1" i="0" u="none" strike="noStrike" dirty="0">
                          <a:solidFill>
                            <a:srgbClr val="000000"/>
                          </a:solidFill>
                          <a:latin typeface="Calibri"/>
                        </a:rPr>
                        <a:t>, SMOKE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5000 DEATHS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0404">
                <a:tc>
                  <a:txBody>
                    <a:bodyPr/>
                    <a:lstStyle/>
                    <a:p>
                      <a:pPr algn="l" fontAlgn="ctr"/>
                      <a:r>
                        <a:rPr lang="hr-HR" sz="1400" b="1" i="0" u="none" strike="noStrike" dirty="0">
                          <a:solidFill>
                            <a:srgbClr val="000000"/>
                          </a:solidFill>
                          <a:latin typeface="Calibri"/>
                        </a:rPr>
                        <a:t>1880.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LONDON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UK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SO</a:t>
                      </a:r>
                      <a:r>
                        <a:rPr lang="hr-HR" sz="1400" b="1" i="0" u="none" strike="noStrike" baseline="-25000" dirty="0">
                          <a:solidFill>
                            <a:srgbClr val="000000"/>
                          </a:solidFill>
                          <a:latin typeface="Calibri"/>
                        </a:rPr>
                        <a:t>2</a:t>
                      </a:r>
                      <a:r>
                        <a:rPr lang="hr-HR" sz="1400" b="1" i="0" u="none" strike="noStrike" dirty="0">
                          <a:solidFill>
                            <a:srgbClr val="000000"/>
                          </a:solidFill>
                          <a:latin typeface="Calibri"/>
                        </a:rPr>
                        <a:t>, SMOKE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1000 DEATHS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404">
                <a:tc>
                  <a:txBody>
                    <a:bodyPr/>
                    <a:lstStyle/>
                    <a:p>
                      <a:pPr algn="l" fontAlgn="ctr"/>
                      <a:r>
                        <a:rPr lang="hr-HR" sz="1400" b="1" i="0" u="none" strike="noStrike" dirty="0">
                          <a:solidFill>
                            <a:srgbClr val="000000"/>
                          </a:solidFill>
                          <a:latin typeface="Calibri"/>
                        </a:rPr>
                        <a:t>1892. </a:t>
                      </a:r>
                      <a:r>
                        <a:rPr lang="hr-HR" sz="1400" b="1" i="0" u="none" strike="noStrike" dirty="0" smtClean="0">
                          <a:solidFill>
                            <a:srgbClr val="000000"/>
                          </a:solidFill>
                          <a:latin typeface="Calibri"/>
                        </a:rPr>
                        <a:t>DECEMBER</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LONDON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UK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SO</a:t>
                      </a:r>
                      <a:r>
                        <a:rPr lang="hr-HR" sz="1400" b="1" i="0" u="none" strike="noStrike" baseline="-25000" dirty="0">
                          <a:solidFill>
                            <a:srgbClr val="000000"/>
                          </a:solidFill>
                          <a:latin typeface="Calibri"/>
                        </a:rPr>
                        <a:t>2</a:t>
                      </a:r>
                      <a:r>
                        <a:rPr lang="hr-HR" sz="1400" b="1" i="0" u="none" strike="noStrike" dirty="0">
                          <a:solidFill>
                            <a:srgbClr val="000000"/>
                          </a:solidFill>
                          <a:latin typeface="Calibri"/>
                        </a:rPr>
                        <a:t>, SMOKE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1000 DEATHS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404">
                <a:tc>
                  <a:txBody>
                    <a:bodyPr/>
                    <a:lstStyle/>
                    <a:p>
                      <a:pPr algn="l" fontAlgn="ctr"/>
                      <a:r>
                        <a:rPr lang="hr-HR" sz="1400" b="1" i="0" u="none" strike="noStrike" dirty="0">
                          <a:solidFill>
                            <a:srgbClr val="000000"/>
                          </a:solidFill>
                          <a:latin typeface="Calibri"/>
                        </a:rPr>
                        <a:t>1930. </a:t>
                      </a:r>
                      <a:r>
                        <a:rPr lang="hr-HR" sz="1400" b="1" i="0" u="none" strike="noStrike" dirty="0" smtClean="0">
                          <a:solidFill>
                            <a:srgbClr val="000000"/>
                          </a:solidFill>
                          <a:latin typeface="Calibri"/>
                        </a:rPr>
                        <a:t>DECEMBER</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MEUSSE VALLEY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BELGIUM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FLUORINE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60 DEATHS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0811">
                <a:tc>
                  <a:txBody>
                    <a:bodyPr/>
                    <a:lstStyle/>
                    <a:p>
                      <a:pPr algn="l" fontAlgn="ctr"/>
                      <a:r>
                        <a:rPr lang="hr-HR" sz="1400" b="1" i="0" u="none" strike="noStrike" dirty="0">
                          <a:solidFill>
                            <a:srgbClr val="000000"/>
                          </a:solidFill>
                          <a:latin typeface="Calibri"/>
                        </a:rPr>
                        <a:t>1948. </a:t>
                      </a:r>
                      <a:r>
                        <a:rPr lang="hr-HR" sz="1400" b="1" i="0" u="none" strike="noStrike" dirty="0" smtClean="0">
                          <a:solidFill>
                            <a:srgbClr val="000000"/>
                          </a:solidFill>
                          <a:latin typeface="Calibri"/>
                        </a:rPr>
                        <a:t>OCTOBER</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DONORA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PENNSYLVANIA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DIOXINS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20 DEATHS, 7000 HOSPITALIZED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0811">
                <a:tc>
                  <a:txBody>
                    <a:bodyPr/>
                    <a:lstStyle/>
                    <a:p>
                      <a:pPr algn="l" fontAlgn="ctr"/>
                      <a:r>
                        <a:rPr lang="hr-HR" sz="1400" b="1" i="0" u="none" strike="noStrike" dirty="0">
                          <a:solidFill>
                            <a:srgbClr val="000000"/>
                          </a:solidFill>
                          <a:latin typeface="Calibri"/>
                        </a:rPr>
                        <a:t>1950. </a:t>
                      </a:r>
                      <a:r>
                        <a:rPr lang="hr-HR" sz="1400" b="1" i="0" u="none" strike="noStrike" dirty="0" smtClean="0">
                          <a:solidFill>
                            <a:srgbClr val="000000"/>
                          </a:solidFill>
                          <a:latin typeface="Calibri"/>
                        </a:rPr>
                        <a:t>NOVEMBER</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POZA RICA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MEXICO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H</a:t>
                      </a:r>
                      <a:r>
                        <a:rPr lang="hr-HR" sz="1400" b="1" i="0" u="none" strike="noStrike" baseline="-25000" dirty="0">
                          <a:solidFill>
                            <a:srgbClr val="000000"/>
                          </a:solidFill>
                          <a:latin typeface="Calibri"/>
                        </a:rPr>
                        <a:t>2</a:t>
                      </a:r>
                      <a:r>
                        <a:rPr lang="hr-HR" sz="1400" b="1" i="0" u="none" strike="noStrike" dirty="0">
                          <a:solidFill>
                            <a:srgbClr val="000000"/>
                          </a:solidFill>
                          <a:latin typeface="Calibri"/>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22 DEATHS, 320 HOSPITALIZED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0404">
                <a:tc>
                  <a:txBody>
                    <a:bodyPr/>
                    <a:lstStyle/>
                    <a:p>
                      <a:pPr algn="l" fontAlgn="ctr"/>
                      <a:r>
                        <a:rPr lang="hr-HR" sz="1400" b="1" i="0" u="none" strike="noStrike" dirty="0">
                          <a:solidFill>
                            <a:srgbClr val="000000"/>
                          </a:solidFill>
                          <a:latin typeface="Calibri"/>
                        </a:rPr>
                        <a:t>1952. </a:t>
                      </a:r>
                      <a:r>
                        <a:rPr lang="hr-HR" sz="1400" b="1" i="0" u="none" strike="noStrike" dirty="0" smtClean="0">
                          <a:solidFill>
                            <a:srgbClr val="000000"/>
                          </a:solidFill>
                          <a:latin typeface="Calibri"/>
                        </a:rPr>
                        <a:t>DECEMBER</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LONDON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UK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SO</a:t>
                      </a:r>
                      <a:r>
                        <a:rPr lang="hr-HR" sz="1400" b="1" i="0" u="none" strike="noStrike" baseline="-25000" dirty="0">
                          <a:solidFill>
                            <a:srgbClr val="000000"/>
                          </a:solidFill>
                          <a:latin typeface="Calibri"/>
                        </a:rPr>
                        <a:t>2</a:t>
                      </a:r>
                      <a:r>
                        <a:rPr lang="hr-HR" sz="1400" b="1" i="0" u="none" strike="noStrike" dirty="0">
                          <a:solidFill>
                            <a:srgbClr val="000000"/>
                          </a:solidFill>
                          <a:latin typeface="Calibri"/>
                        </a:rPr>
                        <a:t>, SMOKE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4703 DEATHS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404">
                <a:tc>
                  <a:txBody>
                    <a:bodyPr/>
                    <a:lstStyle/>
                    <a:p>
                      <a:pPr algn="l" fontAlgn="ctr"/>
                      <a:r>
                        <a:rPr lang="hr-HR" sz="1400" b="1" i="0" u="none" strike="noStrike" dirty="0">
                          <a:solidFill>
                            <a:srgbClr val="000000"/>
                          </a:solidFill>
                          <a:latin typeface="Calibri"/>
                        </a:rPr>
                        <a:t>1976. </a:t>
                      </a:r>
                      <a:r>
                        <a:rPr lang="hr-HR" sz="1400" b="1" i="0" u="none" strike="noStrike" dirty="0" smtClean="0">
                          <a:solidFill>
                            <a:srgbClr val="000000"/>
                          </a:solidFill>
                          <a:latin typeface="Calibri"/>
                        </a:rPr>
                        <a:t>JULY</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SEVESO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ITALY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DIOXINS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dirty="0">
                          <a:solidFill>
                            <a:srgbClr val="000000"/>
                          </a:solidFill>
                          <a:latin typeface="Calibri"/>
                        </a:rPr>
                        <a:t>UNKNOWN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20811">
                <a:tc>
                  <a:txBody>
                    <a:bodyPr/>
                    <a:lstStyle/>
                    <a:p>
                      <a:pPr algn="l" fontAlgn="ctr"/>
                      <a:r>
                        <a:rPr lang="hr-HR" sz="1400" b="1" i="0" u="none" strike="noStrike" dirty="0">
                          <a:solidFill>
                            <a:srgbClr val="000000"/>
                          </a:solidFill>
                          <a:latin typeface="Calibri"/>
                        </a:rPr>
                        <a:t>1984. </a:t>
                      </a:r>
                      <a:r>
                        <a:rPr lang="hr-HR" sz="1400" b="1" i="0" u="none" strike="noStrike" dirty="0" smtClean="0">
                          <a:solidFill>
                            <a:srgbClr val="000000"/>
                          </a:solidFill>
                          <a:latin typeface="Calibri"/>
                        </a:rPr>
                        <a:t>DECEMBER</a:t>
                      </a:r>
                      <a:endParaRPr lang="hr-HR" sz="14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BHOPAL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INDIA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hr-HR" sz="1400" b="1" i="0" u="none" strike="noStrike">
                          <a:solidFill>
                            <a:srgbClr val="000000"/>
                          </a:solidFill>
                          <a:latin typeface="Calibri"/>
                        </a:rPr>
                        <a:t>MIC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Calibri"/>
                        </a:rPr>
                        <a:t>2000 DEATHS, 300 000 HOSPITALIZED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smtClean="0">
                <a:solidFill>
                  <a:schemeClr val="tx2"/>
                </a:solidFill>
                <a:effectLst>
                  <a:glow>
                    <a:srgbClr val="7F7F7F">
                      <a:alpha val="35000"/>
                    </a:srgbClr>
                  </a:glow>
                </a:effectLst>
              </a:rPr>
              <a:t>1.1 HISTORICAL OVERVIEW</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94953" y="1519461"/>
            <a:ext cx="8712968" cy="1938992"/>
          </a:xfrm>
          <a:prstGeom prst="rect">
            <a:avLst/>
          </a:prstGeom>
          <a:noFill/>
        </p:spPr>
        <p:txBody>
          <a:bodyPr wrap="square" rtlCol="0">
            <a:spAutoFit/>
          </a:bodyPr>
          <a:lstStyle/>
          <a:p>
            <a:r>
              <a:rPr lang="en-US" sz="2400" b="1" dirty="0" smtClean="0">
                <a:solidFill>
                  <a:schemeClr val="accent1">
                    <a:lumMod val="75000"/>
                  </a:schemeClr>
                </a:solidFill>
              </a:rPr>
              <a:t>Great episodes of pollution atmosphere with disastrous consequences in the history they had natural and anthropogenic origin.  The concentration of pollutants in the air except that depend on the place and the source of emissions, depend on the </a:t>
            </a:r>
            <a:r>
              <a:rPr lang="hr-HR" sz="2400" b="1" dirty="0" smtClean="0">
                <a:solidFill>
                  <a:schemeClr val="accent1">
                    <a:lumMod val="75000"/>
                  </a:schemeClr>
                </a:solidFill>
              </a:rPr>
              <a:t>s</a:t>
            </a:r>
            <a:r>
              <a:rPr lang="en-US" sz="2400" b="1" dirty="0" err="1" smtClean="0">
                <a:solidFill>
                  <a:schemeClr val="accent1">
                    <a:lumMod val="75000"/>
                  </a:schemeClr>
                </a:solidFill>
              </a:rPr>
              <a:t>tate</a:t>
            </a:r>
            <a:r>
              <a:rPr lang="en-US" sz="2400" b="1" dirty="0" smtClean="0">
                <a:solidFill>
                  <a:schemeClr val="accent1">
                    <a:lumMod val="75000"/>
                  </a:schemeClr>
                </a:solidFill>
              </a:rPr>
              <a:t> of the atmosphere.</a:t>
            </a:r>
            <a:endParaRPr lang="hr-HR" sz="2400" b="1" dirty="0">
              <a:solidFill>
                <a:schemeClr val="accent1">
                  <a:lumMod val="75000"/>
                </a:schemeClr>
              </a:solidFill>
            </a:endParaRPr>
          </a:p>
        </p:txBody>
      </p:sp>
      <p:sp>
        <p:nvSpPr>
          <p:cNvPr id="12" name="TextBox 11"/>
          <p:cNvSpPr txBox="1"/>
          <p:nvPr/>
        </p:nvSpPr>
        <p:spPr>
          <a:xfrm>
            <a:off x="295275" y="3645024"/>
            <a:ext cx="8848725" cy="830997"/>
          </a:xfrm>
          <a:prstGeom prst="rect">
            <a:avLst/>
          </a:prstGeom>
          <a:noFill/>
        </p:spPr>
        <p:txBody>
          <a:bodyPr wrap="square" rtlCol="0">
            <a:spAutoFit/>
          </a:bodyPr>
          <a:lstStyle/>
          <a:p>
            <a:r>
              <a:rPr lang="en-US" sz="2400" b="1" smtClean="0">
                <a:solidFill>
                  <a:schemeClr val="accent1">
                    <a:lumMod val="75000"/>
                  </a:schemeClr>
                </a:solidFill>
              </a:rPr>
              <a:t>Three meteorological parameters that have the greatest impact on the atmospheric transport and dispersion of pollutants are:</a:t>
            </a:r>
            <a:endParaRPr lang="hr-HR" sz="2400" b="1" dirty="0">
              <a:solidFill>
                <a:schemeClr val="accent1">
                  <a:lumMod val="75000"/>
                </a:schemeClr>
              </a:solidFill>
            </a:endParaRPr>
          </a:p>
        </p:txBody>
      </p:sp>
      <p:sp>
        <p:nvSpPr>
          <p:cNvPr id="13" name="Rectangle 12"/>
          <p:cNvSpPr/>
          <p:nvPr/>
        </p:nvSpPr>
        <p:spPr>
          <a:xfrm>
            <a:off x="2422798" y="4773141"/>
            <a:ext cx="3816424" cy="288032"/>
          </a:xfrm>
          <a:prstGeom prst="rect">
            <a:avLst/>
          </a:prstGeom>
          <a:solidFill>
            <a:schemeClr val="accent6">
              <a:lumMod val="20000"/>
              <a:lumOff val="80000"/>
            </a:schemeClr>
          </a:solidFill>
          <a:ln>
            <a:solidFill>
              <a:schemeClr val="accent6">
                <a:lumMod val="20000"/>
                <a:lumOff val="80000"/>
              </a:schemeClr>
            </a:solidFill>
          </a:ln>
          <a:effectLst>
            <a:reflection blurRad="6350" stA="52000" endA="300" endPos="3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accent1">
                    <a:lumMod val="75000"/>
                  </a:schemeClr>
                </a:solidFill>
              </a:rPr>
              <a:t>WIND DIRECTION</a:t>
            </a:r>
            <a:endParaRPr lang="hr-HR" b="1" dirty="0">
              <a:solidFill>
                <a:schemeClr val="accent1">
                  <a:lumMod val="75000"/>
                </a:schemeClr>
              </a:solidFill>
            </a:endParaRPr>
          </a:p>
        </p:txBody>
      </p:sp>
      <p:sp>
        <p:nvSpPr>
          <p:cNvPr id="14" name="Rectangle 13"/>
          <p:cNvSpPr/>
          <p:nvPr/>
        </p:nvSpPr>
        <p:spPr>
          <a:xfrm>
            <a:off x="2422798" y="5205189"/>
            <a:ext cx="3816424" cy="288032"/>
          </a:xfrm>
          <a:prstGeom prst="rect">
            <a:avLst/>
          </a:prstGeom>
          <a:solidFill>
            <a:schemeClr val="accent6">
              <a:lumMod val="40000"/>
              <a:lumOff val="60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smtClean="0">
                <a:solidFill>
                  <a:schemeClr val="accent1">
                    <a:lumMod val="75000"/>
                  </a:schemeClr>
                </a:solidFill>
              </a:rPr>
              <a:t>WIND SPEED</a:t>
            </a:r>
            <a:endParaRPr lang="hr-HR" b="1" dirty="0">
              <a:solidFill>
                <a:schemeClr val="accent1">
                  <a:lumMod val="75000"/>
                </a:schemeClr>
              </a:solidFill>
            </a:endParaRPr>
          </a:p>
        </p:txBody>
      </p:sp>
      <p:sp>
        <p:nvSpPr>
          <p:cNvPr id="15" name="Rectangle 14"/>
          <p:cNvSpPr/>
          <p:nvPr/>
        </p:nvSpPr>
        <p:spPr>
          <a:xfrm>
            <a:off x="2422798" y="5637237"/>
            <a:ext cx="3816424" cy="288032"/>
          </a:xfrm>
          <a:prstGeom prst="rect">
            <a:avLst/>
          </a:prstGeom>
          <a:solidFill>
            <a:schemeClr val="accent6">
              <a:lumMod val="60000"/>
              <a:lumOff val="40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1">
                    <a:lumMod val="75000"/>
                  </a:schemeClr>
                </a:solidFill>
              </a:rPr>
              <a:t>THE STABILITY OF THE ATMOSPHERE</a:t>
            </a:r>
            <a:endParaRPr lang="hr-HR" b="1" dirty="0">
              <a:solidFill>
                <a:schemeClr val="accent1">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764770248"/>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9762</TotalTime>
  <Words>4662</Words>
  <Application>Microsoft Office PowerPoint</Application>
  <PresentationFormat>On-screen Show (4:3)</PresentationFormat>
  <Paragraphs>391</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Arial Narrow</vt:lpstr>
      <vt:lpstr>Calibri</vt:lpstr>
      <vt:lpstr>Wingdings</vt:lpstr>
      <vt:lpstr>Office Theme</vt:lpstr>
      <vt:lpstr>PowerPoint Presentation</vt:lpstr>
      <vt:lpstr>THEME 1: The pollution of the atmosphere</vt:lpstr>
      <vt:lpstr>1.1 HISTORICAL OVERVIEW-introduction</vt:lpstr>
      <vt:lpstr>1.1 HISTORICAL OVERVIEW-introduction</vt:lpstr>
      <vt:lpstr>1.1 HISTORICAL OVERVIEW-introduction</vt:lpstr>
      <vt:lpstr>1.1 HISTORICAL OVERVIEW</vt:lpstr>
      <vt:lpstr>1.1 HISTORICAL OVERVIEW</vt:lpstr>
      <vt:lpstr>1.1 HISTORICAL OVERVIEW</vt:lpstr>
      <vt:lpstr>1.1 HISTORICAL OVERVIEW</vt:lpstr>
      <vt:lpstr>1.1 HISTORICAL OVERVIEW</vt:lpstr>
      <vt:lpstr>PowerPoint Presentation</vt:lpstr>
      <vt:lpstr>1.1 HISTORICAL OVERVIEW</vt:lpstr>
      <vt:lpstr>1.1 HISTORICAL OVERVIEW</vt:lpstr>
      <vt:lpstr>1.1 HISTORICAL OVERVIEW</vt:lpstr>
      <vt:lpstr>1.1 HISTORICAL OVERVIEW</vt:lpstr>
      <vt:lpstr>1.1 HISTORICAL OVERVIEW</vt:lpstr>
      <vt:lpstr>1.1 HISTORICAL OVERVIEW</vt:lpstr>
      <vt:lpstr>1.1 HISTORICAL OVERVIEW</vt:lpstr>
      <vt:lpstr>1.1 HISTORICAL OVERVIEW</vt:lpstr>
      <vt:lpstr>1.1 HISTORICAL OVERVIEW</vt:lpstr>
      <vt:lpstr>1.1 HISTORICAL OVERVIEW</vt:lpstr>
      <vt:lpstr>1.1 HISTORICAL OVERVIEW</vt:lpstr>
      <vt:lpstr>1.1 HISTORICAL OVERVIEW</vt:lpstr>
      <vt:lpstr>1.1 HISTORICAL OVERVIEW</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1.2 AIR QUALITY MANAGEMENT: monitoring-risk assessment-risk management</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1.3 ATMOSPHERE</vt:lpstr>
      <vt:lpstr>THANK YOU FOR YOUR ATTENTION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776</cp:revision>
  <dcterms:created xsi:type="dcterms:W3CDTF">2011-04-14T13:56:18Z</dcterms:created>
  <dcterms:modified xsi:type="dcterms:W3CDTF">2018-06-04T11:32:22Z</dcterms:modified>
</cp:coreProperties>
</file>