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336" r:id="rId2"/>
    <p:sldId id="337" r:id="rId3"/>
    <p:sldId id="344" r:id="rId4"/>
    <p:sldId id="346" r:id="rId5"/>
    <p:sldId id="347" r:id="rId6"/>
    <p:sldId id="345" r:id="rId7"/>
    <p:sldId id="368" r:id="rId8"/>
    <p:sldId id="367" r:id="rId9"/>
    <p:sldId id="366" r:id="rId10"/>
    <p:sldId id="365" r:id="rId11"/>
    <p:sldId id="364" r:id="rId12"/>
    <p:sldId id="363" r:id="rId13"/>
    <p:sldId id="362" r:id="rId14"/>
    <p:sldId id="361" r:id="rId15"/>
    <p:sldId id="360" r:id="rId16"/>
    <p:sldId id="359" r:id="rId17"/>
    <p:sldId id="358" r:id="rId18"/>
    <p:sldId id="356" r:id="rId19"/>
    <p:sldId id="355" r:id="rId20"/>
    <p:sldId id="357" r:id="rId21"/>
    <p:sldId id="354" r:id="rId22"/>
    <p:sldId id="353" r:id="rId23"/>
    <p:sldId id="352" r:id="rId24"/>
    <p:sldId id="351" r:id="rId25"/>
    <p:sldId id="349" r:id="rId26"/>
    <p:sldId id="350" r:id="rId27"/>
    <p:sldId id="348" r:id="rId28"/>
    <p:sldId id="375" r:id="rId29"/>
    <p:sldId id="374" r:id="rId30"/>
    <p:sldId id="373" r:id="rId31"/>
    <p:sldId id="372" r:id="rId32"/>
    <p:sldId id="371" r:id="rId33"/>
    <p:sldId id="370" r:id="rId34"/>
    <p:sldId id="376" r:id="rId35"/>
    <p:sldId id="393" r:id="rId36"/>
    <p:sldId id="392" r:id="rId37"/>
    <p:sldId id="390" r:id="rId38"/>
    <p:sldId id="388" r:id="rId39"/>
    <p:sldId id="387" r:id="rId40"/>
    <p:sldId id="386" r:id="rId41"/>
    <p:sldId id="385" r:id="rId42"/>
    <p:sldId id="384" r:id="rId43"/>
    <p:sldId id="383" r:id="rId44"/>
    <p:sldId id="382" r:id="rId45"/>
    <p:sldId id="380" r:id="rId46"/>
    <p:sldId id="381" r:id="rId47"/>
    <p:sldId id="379" r:id="rId48"/>
    <p:sldId id="378" r:id="rId49"/>
    <p:sldId id="377" r:id="rId50"/>
    <p:sldId id="402" r:id="rId51"/>
    <p:sldId id="401" r:id="rId52"/>
    <p:sldId id="400" r:id="rId53"/>
    <p:sldId id="399" r:id="rId54"/>
    <p:sldId id="398" r:id="rId55"/>
    <p:sldId id="397" r:id="rId56"/>
    <p:sldId id="396" r:id="rId57"/>
    <p:sldId id="338" r:id="rId58"/>
  </p:sldIdLst>
  <p:sldSz cx="9144000" cy="6858000" type="screen4x3"/>
  <p:notesSz cx="6858000" cy="9144000"/>
  <p:defaultTextStyle>
    <a:defPPr>
      <a:defRPr lang="sr-Latn-C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9751"/>
    <a:srgbClr val="7F7F7F"/>
    <a:srgbClr val="1F497D"/>
    <a:srgbClr val="696969"/>
    <a:srgbClr val="B2B2B2"/>
    <a:srgbClr val="FFFF00"/>
    <a:srgbClr val="FF3300"/>
    <a:srgbClr val="0099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8" autoAdjust="0"/>
    <p:restoredTop sz="94041" autoAdjust="0"/>
  </p:normalViewPr>
  <p:slideViewPr>
    <p:cSldViewPr snapToGrid="0">
      <p:cViewPr varScale="1">
        <p:scale>
          <a:sx n="87" d="100"/>
          <a:sy n="87" d="100"/>
        </p:scale>
        <p:origin x="1488" y="6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0BD311-196A-45E2-A9B8-227934A99DF1}" type="datetimeFigureOut">
              <a:rPr lang="en-US" smtClean="0"/>
              <a:pPr/>
              <a:t>6/4/2018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82F69-6CD6-4349-8579-1B7D032BC079}" type="slidenum">
              <a:rPr lang="en-US" smtClean="0"/>
              <a:pPr/>
              <a:t>‹#›</a:t>
            </a:fld>
            <a:endParaRPr lang="en-US"/>
          </a:p>
        </p:txBody>
      </p:sp>
    </p:spTree>
    <p:extLst>
      <p:ext uri="{BB962C8B-B14F-4D97-AF65-F5344CB8AC3E}">
        <p14:creationId xmlns:p14="http://schemas.microsoft.com/office/powerpoint/2010/main" val="888686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hr-HR"/>
          </a:p>
        </p:txBody>
      </p:sp>
      <p:sp>
        <p:nvSpPr>
          <p:cNvPr id="4" name="Slide Number Placeholder 3"/>
          <p:cNvSpPr>
            <a:spLocks noGrp="1"/>
          </p:cNvSpPr>
          <p:nvPr>
            <p:ph type="sldNum" sz="quarter" idx="10"/>
          </p:nvPr>
        </p:nvSpPr>
        <p:spPr/>
        <p:txBody>
          <a:bodyPr/>
          <a:lstStyle/>
          <a:p>
            <a:fld id="{8905BACC-D375-49FC-911B-EF24970D5446}" type="slidenum">
              <a:rPr lang="hr-HR" smtClean="0"/>
              <a:pPr/>
              <a:t>1</a:t>
            </a:fld>
            <a:endParaRPr lang="hr-HR"/>
          </a:p>
        </p:txBody>
      </p:sp>
    </p:spTree>
    <p:extLst>
      <p:ext uri="{BB962C8B-B14F-4D97-AF65-F5344CB8AC3E}">
        <p14:creationId xmlns:p14="http://schemas.microsoft.com/office/powerpoint/2010/main" val="3844859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hr-H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r-HR"/>
          </a:p>
        </p:txBody>
      </p:sp>
      <p:sp>
        <p:nvSpPr>
          <p:cNvPr id="4" name="Date Placeholder 3"/>
          <p:cNvSpPr>
            <a:spLocks noGrp="1"/>
          </p:cNvSpPr>
          <p:nvPr>
            <p:ph type="dt" sz="half" idx="10"/>
          </p:nvPr>
        </p:nvSpPr>
        <p:spPr/>
        <p:txBody>
          <a:bodyPr/>
          <a:lstStyle>
            <a:lvl1pPr>
              <a:defRPr/>
            </a:lvl1pPr>
          </a:lstStyle>
          <a:p>
            <a:pPr>
              <a:defRPr/>
            </a:pPr>
            <a:fld id="{E79B6B31-CC73-43D1-BBB0-C819181EFEB7}" type="datetime1">
              <a:rPr lang="hr-HR" smtClean="0"/>
              <a:pPr>
                <a:defRPr/>
              </a:pPr>
              <a:t>4.6.2018.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A9DA49DB-6967-4B0E-AC43-751D0026E287}" type="slidenum">
              <a:rPr lang="hr-HR"/>
              <a:pPr>
                <a:defRPr/>
              </a:pPr>
              <a:t>‹#›</a:t>
            </a:fld>
            <a:endParaRPr lang="hr-HR"/>
          </a:p>
        </p:txBody>
      </p:sp>
    </p:spTree>
    <p:extLst>
      <p:ext uri="{BB962C8B-B14F-4D97-AF65-F5344CB8AC3E}">
        <p14:creationId xmlns:p14="http://schemas.microsoft.com/office/powerpoint/2010/main" val="9487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30B1A072-A1C9-49DE-9F1D-6A4F4F185CAF}" type="datetime1">
              <a:rPr lang="hr-HR" smtClean="0"/>
              <a:pPr>
                <a:defRPr/>
              </a:pPr>
              <a:t>4.6.2018.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A552E65-0A7B-4394-AAA6-8E4129BBACCC}" type="slidenum">
              <a:rPr lang="hr-HR"/>
              <a:pPr>
                <a:defRPr/>
              </a:pPr>
              <a:t>‹#›</a:t>
            </a:fld>
            <a:endParaRPr lang="hr-HR"/>
          </a:p>
        </p:txBody>
      </p:sp>
    </p:spTree>
    <p:extLst>
      <p:ext uri="{BB962C8B-B14F-4D97-AF65-F5344CB8AC3E}">
        <p14:creationId xmlns:p14="http://schemas.microsoft.com/office/powerpoint/2010/main" val="205511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hr-H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F3DEE92F-2CC8-4E8A-A9E0-95FD833DB07E}" type="datetime1">
              <a:rPr lang="hr-HR" smtClean="0"/>
              <a:pPr>
                <a:defRPr/>
              </a:pPr>
              <a:t>4.6.2018.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2620264E-E2D6-4587-8C0A-E6FC1BC8083D}" type="slidenum">
              <a:rPr lang="hr-HR"/>
              <a:pPr>
                <a:defRPr/>
              </a:pPr>
              <a:t>‹#›</a:t>
            </a:fld>
            <a:endParaRPr lang="hr-HR"/>
          </a:p>
        </p:txBody>
      </p:sp>
    </p:spTree>
    <p:extLst>
      <p:ext uri="{BB962C8B-B14F-4D97-AF65-F5344CB8AC3E}">
        <p14:creationId xmlns:p14="http://schemas.microsoft.com/office/powerpoint/2010/main" val="2511802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2796EC58-0230-4E31-89E6-600CC1836FDC}" type="datetime1">
              <a:rPr lang="hr-HR" smtClean="0"/>
              <a:pPr>
                <a:defRPr/>
              </a:pPr>
              <a:t>4.6.2018.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60743F40-157C-4097-B33E-49A278C4E3AD}" type="slidenum">
              <a:rPr lang="hr-HR"/>
              <a:pPr>
                <a:defRPr/>
              </a:pPr>
              <a:t>‹#›</a:t>
            </a:fld>
            <a:endParaRPr lang="hr-HR"/>
          </a:p>
        </p:txBody>
      </p:sp>
    </p:spTree>
    <p:extLst>
      <p:ext uri="{BB962C8B-B14F-4D97-AF65-F5344CB8AC3E}">
        <p14:creationId xmlns:p14="http://schemas.microsoft.com/office/powerpoint/2010/main" val="47904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hr-H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61D14E0-9A77-4282-B833-8AAE1C5D53C4}" type="datetime1">
              <a:rPr lang="hr-HR" smtClean="0"/>
              <a:pPr>
                <a:defRPr/>
              </a:pPr>
              <a:t>4.6.2018.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4BAD9FF-E165-46B8-81D5-6DA4411175F8}" type="slidenum">
              <a:rPr lang="hr-HR"/>
              <a:pPr>
                <a:defRPr/>
              </a:pPr>
              <a:t>‹#›</a:t>
            </a:fld>
            <a:endParaRPr lang="hr-HR"/>
          </a:p>
        </p:txBody>
      </p:sp>
    </p:spTree>
    <p:extLst>
      <p:ext uri="{BB962C8B-B14F-4D97-AF65-F5344CB8AC3E}">
        <p14:creationId xmlns:p14="http://schemas.microsoft.com/office/powerpoint/2010/main" val="1276460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Date Placeholder 3"/>
          <p:cNvSpPr>
            <a:spLocks noGrp="1"/>
          </p:cNvSpPr>
          <p:nvPr>
            <p:ph type="dt" sz="half" idx="10"/>
          </p:nvPr>
        </p:nvSpPr>
        <p:spPr/>
        <p:txBody>
          <a:bodyPr/>
          <a:lstStyle>
            <a:lvl1pPr>
              <a:defRPr/>
            </a:lvl1pPr>
          </a:lstStyle>
          <a:p>
            <a:pPr>
              <a:defRPr/>
            </a:pPr>
            <a:fld id="{84B621C0-DC4F-48AE-83A4-7B9E38B4E42F}" type="datetime1">
              <a:rPr lang="hr-HR" smtClean="0"/>
              <a:pPr>
                <a:defRPr/>
              </a:pPr>
              <a:t>4.6.2018.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76367100-B09E-411F-9EA7-1DDCB864CBD8}" type="slidenum">
              <a:rPr lang="hr-HR"/>
              <a:pPr>
                <a:defRPr/>
              </a:pPr>
              <a:t>‹#›</a:t>
            </a:fld>
            <a:endParaRPr lang="hr-HR"/>
          </a:p>
        </p:txBody>
      </p:sp>
    </p:spTree>
    <p:extLst>
      <p:ext uri="{BB962C8B-B14F-4D97-AF65-F5344CB8AC3E}">
        <p14:creationId xmlns:p14="http://schemas.microsoft.com/office/powerpoint/2010/main" val="231218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hr-H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7" name="Date Placeholder 3"/>
          <p:cNvSpPr>
            <a:spLocks noGrp="1"/>
          </p:cNvSpPr>
          <p:nvPr>
            <p:ph type="dt" sz="half" idx="10"/>
          </p:nvPr>
        </p:nvSpPr>
        <p:spPr/>
        <p:txBody>
          <a:bodyPr/>
          <a:lstStyle>
            <a:lvl1pPr>
              <a:defRPr/>
            </a:lvl1pPr>
          </a:lstStyle>
          <a:p>
            <a:pPr>
              <a:defRPr/>
            </a:pPr>
            <a:fld id="{BA382F38-E6EE-49B9-8344-D2DFDD5CD02D}" type="datetime1">
              <a:rPr lang="hr-HR" smtClean="0"/>
              <a:pPr>
                <a:defRPr/>
              </a:pPr>
              <a:t>4.6.2018.</a:t>
            </a:fld>
            <a:endParaRPr lang="hr-HR"/>
          </a:p>
        </p:txBody>
      </p:sp>
      <p:sp>
        <p:nvSpPr>
          <p:cNvPr id="8" name="Footer Placeholder 4"/>
          <p:cNvSpPr>
            <a:spLocks noGrp="1"/>
          </p:cNvSpPr>
          <p:nvPr>
            <p:ph type="ftr" sz="quarter" idx="11"/>
          </p:nvPr>
        </p:nvSpPr>
        <p:spPr/>
        <p:txBody>
          <a:bodyPr/>
          <a:lstStyle>
            <a:lvl1pPr>
              <a:defRPr/>
            </a:lvl1pPr>
          </a:lstStyle>
          <a:p>
            <a:pPr>
              <a:defRPr/>
            </a:pPr>
            <a:endParaRPr lang="hr-HR"/>
          </a:p>
        </p:txBody>
      </p:sp>
      <p:sp>
        <p:nvSpPr>
          <p:cNvPr id="9" name="Slide Number Placeholder 5"/>
          <p:cNvSpPr>
            <a:spLocks noGrp="1"/>
          </p:cNvSpPr>
          <p:nvPr>
            <p:ph type="sldNum" sz="quarter" idx="12"/>
          </p:nvPr>
        </p:nvSpPr>
        <p:spPr/>
        <p:txBody>
          <a:bodyPr/>
          <a:lstStyle>
            <a:lvl1pPr>
              <a:defRPr/>
            </a:lvl1pPr>
          </a:lstStyle>
          <a:p>
            <a:pPr>
              <a:defRPr/>
            </a:pPr>
            <a:fld id="{75F8A32B-3929-4234-A6A5-CD39D5EB939A}" type="slidenum">
              <a:rPr lang="hr-HR"/>
              <a:pPr>
                <a:defRPr/>
              </a:pPr>
              <a:t>‹#›</a:t>
            </a:fld>
            <a:endParaRPr lang="hr-HR"/>
          </a:p>
        </p:txBody>
      </p:sp>
    </p:spTree>
    <p:extLst>
      <p:ext uri="{BB962C8B-B14F-4D97-AF65-F5344CB8AC3E}">
        <p14:creationId xmlns:p14="http://schemas.microsoft.com/office/powerpoint/2010/main" val="1417887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Date Placeholder 3"/>
          <p:cNvSpPr>
            <a:spLocks noGrp="1"/>
          </p:cNvSpPr>
          <p:nvPr>
            <p:ph type="dt" sz="half" idx="10"/>
          </p:nvPr>
        </p:nvSpPr>
        <p:spPr/>
        <p:txBody>
          <a:bodyPr/>
          <a:lstStyle>
            <a:lvl1pPr>
              <a:defRPr/>
            </a:lvl1pPr>
          </a:lstStyle>
          <a:p>
            <a:pPr>
              <a:defRPr/>
            </a:pPr>
            <a:fld id="{F6503534-5CEF-4D62-ADB3-147E7AD84E94}" type="datetime1">
              <a:rPr lang="hr-HR" smtClean="0"/>
              <a:pPr>
                <a:defRPr/>
              </a:pPr>
              <a:t>4.6.2018.</a:t>
            </a:fld>
            <a:endParaRPr lang="hr-HR"/>
          </a:p>
        </p:txBody>
      </p:sp>
      <p:sp>
        <p:nvSpPr>
          <p:cNvPr id="4" name="Footer Placeholder 4"/>
          <p:cNvSpPr>
            <a:spLocks noGrp="1"/>
          </p:cNvSpPr>
          <p:nvPr>
            <p:ph type="ftr" sz="quarter" idx="11"/>
          </p:nvPr>
        </p:nvSpPr>
        <p:spPr/>
        <p:txBody>
          <a:bodyPr/>
          <a:lstStyle>
            <a:lvl1pPr>
              <a:defRPr/>
            </a:lvl1pPr>
          </a:lstStyle>
          <a:p>
            <a:pPr>
              <a:defRPr/>
            </a:pPr>
            <a:endParaRPr lang="hr-HR"/>
          </a:p>
        </p:txBody>
      </p:sp>
      <p:sp>
        <p:nvSpPr>
          <p:cNvPr id="5" name="Slide Number Placeholder 5"/>
          <p:cNvSpPr>
            <a:spLocks noGrp="1"/>
          </p:cNvSpPr>
          <p:nvPr>
            <p:ph type="sldNum" sz="quarter" idx="12"/>
          </p:nvPr>
        </p:nvSpPr>
        <p:spPr/>
        <p:txBody>
          <a:bodyPr/>
          <a:lstStyle>
            <a:lvl1pPr>
              <a:defRPr/>
            </a:lvl1pPr>
          </a:lstStyle>
          <a:p>
            <a:pPr>
              <a:defRPr/>
            </a:pPr>
            <a:fld id="{E1D93FFD-794A-4573-BD39-3E3A59F3948E}" type="slidenum">
              <a:rPr lang="hr-HR"/>
              <a:pPr>
                <a:defRPr/>
              </a:pPr>
              <a:t>‹#›</a:t>
            </a:fld>
            <a:endParaRPr lang="hr-HR"/>
          </a:p>
        </p:txBody>
      </p:sp>
    </p:spTree>
    <p:extLst>
      <p:ext uri="{BB962C8B-B14F-4D97-AF65-F5344CB8AC3E}">
        <p14:creationId xmlns:p14="http://schemas.microsoft.com/office/powerpoint/2010/main" val="4021949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4421491-0B17-46F1-AE03-A3F42289D87C}" type="datetime1">
              <a:rPr lang="hr-HR" smtClean="0"/>
              <a:pPr>
                <a:defRPr/>
              </a:pPr>
              <a:t>4.6.2018.</a:t>
            </a:fld>
            <a:endParaRPr lang="hr-HR"/>
          </a:p>
        </p:txBody>
      </p:sp>
      <p:sp>
        <p:nvSpPr>
          <p:cNvPr id="3" name="Footer Placeholder 4"/>
          <p:cNvSpPr>
            <a:spLocks noGrp="1"/>
          </p:cNvSpPr>
          <p:nvPr>
            <p:ph type="ftr" sz="quarter" idx="11"/>
          </p:nvPr>
        </p:nvSpPr>
        <p:spPr/>
        <p:txBody>
          <a:bodyPr/>
          <a:lstStyle>
            <a:lvl1pPr>
              <a:defRPr/>
            </a:lvl1pPr>
          </a:lstStyle>
          <a:p>
            <a:pPr>
              <a:defRPr/>
            </a:pPr>
            <a:endParaRPr lang="hr-HR"/>
          </a:p>
        </p:txBody>
      </p:sp>
      <p:sp>
        <p:nvSpPr>
          <p:cNvPr id="4" name="Slide Number Placeholder 5"/>
          <p:cNvSpPr>
            <a:spLocks noGrp="1"/>
          </p:cNvSpPr>
          <p:nvPr>
            <p:ph type="sldNum" sz="quarter" idx="12"/>
          </p:nvPr>
        </p:nvSpPr>
        <p:spPr/>
        <p:txBody>
          <a:bodyPr/>
          <a:lstStyle>
            <a:lvl1pPr>
              <a:defRPr/>
            </a:lvl1pPr>
          </a:lstStyle>
          <a:p>
            <a:pPr>
              <a:defRPr/>
            </a:pPr>
            <a:fld id="{FFA6BF07-6BC4-45A2-846C-A2F95AEB42B7}" type="slidenum">
              <a:rPr lang="hr-HR"/>
              <a:pPr>
                <a:defRPr/>
              </a:pPr>
              <a:t>‹#›</a:t>
            </a:fld>
            <a:endParaRPr lang="hr-HR"/>
          </a:p>
        </p:txBody>
      </p:sp>
    </p:spTree>
    <p:extLst>
      <p:ext uri="{BB962C8B-B14F-4D97-AF65-F5344CB8AC3E}">
        <p14:creationId xmlns:p14="http://schemas.microsoft.com/office/powerpoint/2010/main" val="1202700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hr-H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6920628-14C4-4C86-881B-EF11BE3FE3D8}" type="datetime1">
              <a:rPr lang="hr-HR" smtClean="0"/>
              <a:pPr>
                <a:defRPr/>
              </a:pPr>
              <a:t>4.6.2018.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0A9E8B5B-C891-4A71-9723-7AAF03BC2970}" type="slidenum">
              <a:rPr lang="hr-HR"/>
              <a:pPr>
                <a:defRPr/>
              </a:pPr>
              <a:t>‹#›</a:t>
            </a:fld>
            <a:endParaRPr lang="hr-HR"/>
          </a:p>
        </p:txBody>
      </p:sp>
    </p:spTree>
    <p:extLst>
      <p:ext uri="{BB962C8B-B14F-4D97-AF65-F5344CB8AC3E}">
        <p14:creationId xmlns:p14="http://schemas.microsoft.com/office/powerpoint/2010/main" val="1173151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hr-H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r-H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6079330-46ED-4F83-9279-813EF329C549}" type="datetime1">
              <a:rPr lang="hr-HR" smtClean="0"/>
              <a:pPr>
                <a:defRPr/>
              </a:pPr>
              <a:t>4.6.2018.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9E5DD575-CA7E-48E2-93AD-648CB6706CC3}" type="slidenum">
              <a:rPr lang="hr-HR"/>
              <a:pPr>
                <a:defRPr/>
              </a:pPr>
              <a:t>‹#›</a:t>
            </a:fld>
            <a:endParaRPr lang="hr-HR"/>
          </a:p>
        </p:txBody>
      </p:sp>
    </p:spTree>
    <p:extLst>
      <p:ext uri="{BB962C8B-B14F-4D97-AF65-F5344CB8AC3E}">
        <p14:creationId xmlns:p14="http://schemas.microsoft.com/office/powerpoint/2010/main" val="3918004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hr-HR"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CC83A651-0466-4520-8DFA-46F4D4B0B76B}" type="datetime1">
              <a:rPr lang="hr-HR" smtClean="0"/>
              <a:pPr>
                <a:defRPr/>
              </a:pPr>
              <a:t>4.6.2018.</a:t>
            </a:fld>
            <a:endParaRPr lang="hr-H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hr-H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D486A0B-6466-44A0-A6B7-FAB9B128BBF1}" type="slidenum">
              <a:rPr lang="hr-HR"/>
              <a:pPr>
                <a:defRPr/>
              </a:pPr>
              <a:t>‹#›</a:t>
            </a:fld>
            <a:endParaRPr lang="hr-H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6.png"/></Relationships>
</file>

<file path=ppt/slides/_rels/slide5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9.png"/></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12708" r="13582"/>
          <a:stretch/>
        </p:blipFill>
        <p:spPr>
          <a:xfrm>
            <a:off x="0" y="1119116"/>
            <a:ext cx="9136006" cy="4582938"/>
          </a:xfrm>
          <a:prstGeom prst="rect">
            <a:avLst/>
          </a:prstGeom>
        </p:spPr>
      </p:pic>
      <p:sp>
        <p:nvSpPr>
          <p:cNvPr id="3" name="Podnaslov 2"/>
          <p:cNvSpPr>
            <a:spLocks noGrp="1"/>
          </p:cNvSpPr>
          <p:nvPr>
            <p:ph type="subTitle" idx="1"/>
          </p:nvPr>
        </p:nvSpPr>
        <p:spPr>
          <a:xfrm>
            <a:off x="623088" y="1972700"/>
            <a:ext cx="8520912" cy="4263225"/>
          </a:xfrm>
        </p:spPr>
        <p:txBody>
          <a:bodyPr>
            <a:normAutofit/>
          </a:bodyPr>
          <a:lstStyle/>
          <a:p>
            <a:pPr lvl="0"/>
            <a:r>
              <a:rPr lang="en-US" dirty="0" smtClean="0">
                <a:solidFill>
                  <a:schemeClr val="bg1"/>
                </a:solidFill>
              </a:rPr>
              <a:t>Enhanced environmental protection inspection for efficient control of air quality monitoring and of all entities under obligation within system of greenhouse gas emission allowance trading, in order to achieve better quality of air in Republic of Croatia</a:t>
            </a:r>
            <a:endParaRPr lang="hr-HR" b="1" dirty="0" smtClean="0">
              <a:solidFill>
                <a:schemeClr val="bg1"/>
              </a:solidFill>
            </a:endParaRPr>
          </a:p>
        </p:txBody>
      </p:sp>
      <p:pic>
        <p:nvPicPr>
          <p:cNvPr id="5"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584" y="101776"/>
            <a:ext cx="1940224" cy="1375727"/>
          </a:xfrm>
          <a:prstGeom prst="rect">
            <a:avLst/>
          </a:prstGeom>
        </p:spPr>
      </p:pic>
      <p:pic>
        <p:nvPicPr>
          <p:cNvPr id="8" name="Slika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07" y="5986075"/>
            <a:ext cx="2079460" cy="871926"/>
          </a:xfrm>
          <a:prstGeom prst="rect">
            <a:avLst/>
          </a:prstGeom>
        </p:spPr>
      </p:pic>
      <p:pic>
        <p:nvPicPr>
          <p:cNvPr id="11" name="Slika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77524" y="6005124"/>
            <a:ext cx="1855967" cy="684735"/>
          </a:xfrm>
          <a:prstGeom prst="rect">
            <a:avLst/>
          </a:prstGeom>
        </p:spPr>
      </p:pic>
      <p:pic>
        <p:nvPicPr>
          <p:cNvPr id="12" name="Slika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29988" y="6039112"/>
            <a:ext cx="674471" cy="701599"/>
          </a:xfrm>
          <a:prstGeom prst="rect">
            <a:avLst/>
          </a:prstGeom>
        </p:spPr>
      </p:pic>
      <p:sp>
        <p:nvSpPr>
          <p:cNvPr id="18" name="Slide Number Placeholder 17"/>
          <p:cNvSpPr>
            <a:spLocks noGrp="1"/>
          </p:cNvSpPr>
          <p:nvPr>
            <p:ph type="sldNum" sz="quarter" idx="12"/>
          </p:nvPr>
        </p:nvSpPr>
        <p:spPr>
          <a:xfrm>
            <a:off x="6553200" y="6356350"/>
            <a:ext cx="2133600" cy="365125"/>
          </a:xfrm>
        </p:spPr>
        <p:txBody>
          <a:bodyPr/>
          <a:lstStyle/>
          <a:p>
            <a:pPr>
              <a:defRPr/>
            </a:pPr>
            <a:fld id="{A9DA49DB-6967-4B0E-AC43-751D0026E287}" type="slidenum">
              <a:rPr lang="hr-HR" smtClean="0"/>
              <a:pPr>
                <a:defRPr/>
              </a:pPr>
              <a:t>1</a:t>
            </a:fld>
            <a:endParaRPr lang="hr-HR"/>
          </a:p>
        </p:txBody>
      </p:sp>
      <p:sp>
        <p:nvSpPr>
          <p:cNvPr id="19" name="Podnaslov 2"/>
          <p:cNvSpPr txBox="1">
            <a:spLocks/>
          </p:cNvSpPr>
          <p:nvPr/>
        </p:nvSpPr>
        <p:spPr>
          <a:xfrm>
            <a:off x="6293545" y="6599108"/>
            <a:ext cx="2652910" cy="3253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000" dirty="0" smtClean="0">
                <a:solidFill>
                  <a:schemeClr val="accent1">
                    <a:lumMod val="50000"/>
                  </a:schemeClr>
                </a:solidFill>
              </a:rPr>
              <a:t>This project is funded by the European Union</a:t>
            </a:r>
            <a:endParaRPr lang="en-GB" sz="1000" dirty="0">
              <a:solidFill>
                <a:schemeClr val="accent1">
                  <a:lumMod val="50000"/>
                </a:schemeClr>
              </a:solidFill>
            </a:endParaRPr>
          </a:p>
        </p:txBody>
      </p:sp>
      <p:pic>
        <p:nvPicPr>
          <p:cNvPr id="20" name="Slika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04251" y="5972436"/>
            <a:ext cx="857019" cy="618958"/>
          </a:xfrm>
          <a:prstGeom prst="rect">
            <a:avLst/>
          </a:prstGeom>
        </p:spPr>
      </p:pic>
    </p:spTree>
    <p:extLst>
      <p:ext uri="{BB962C8B-B14F-4D97-AF65-F5344CB8AC3E}">
        <p14:creationId xmlns:p14="http://schemas.microsoft.com/office/powerpoint/2010/main" val="553821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Rectangle 8"/>
          <p:cNvSpPr/>
          <p:nvPr/>
        </p:nvSpPr>
        <p:spPr>
          <a:xfrm>
            <a:off x="523875" y="3212976"/>
            <a:ext cx="8296597" cy="1800200"/>
          </a:xfrm>
          <a:prstGeom prst="rect">
            <a:avLst/>
          </a:prstGeom>
          <a:solidFill>
            <a:schemeClr val="accent6">
              <a:lumMod val="60000"/>
              <a:lumOff val="40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dirty="0">
              <a:solidFill>
                <a:schemeClr val="accent1">
                  <a:lumMod val="75000"/>
                </a:schemeClr>
              </a:solidFill>
            </a:endParaRPr>
          </a:p>
        </p:txBody>
      </p:sp>
      <p:sp>
        <p:nvSpPr>
          <p:cNvPr id="10" name="TextBox 9"/>
          <p:cNvSpPr txBox="1"/>
          <p:nvPr/>
        </p:nvSpPr>
        <p:spPr>
          <a:xfrm>
            <a:off x="539552" y="1700808"/>
            <a:ext cx="8136904" cy="830997"/>
          </a:xfrm>
          <a:prstGeom prst="rect">
            <a:avLst/>
          </a:prstGeom>
          <a:noFill/>
        </p:spPr>
        <p:txBody>
          <a:bodyPr wrap="square" rtlCol="0">
            <a:spAutoFit/>
          </a:bodyPr>
          <a:lstStyle/>
          <a:p>
            <a:r>
              <a:rPr lang="en-US" sz="2400" b="1" dirty="0" smtClean="0">
                <a:solidFill>
                  <a:schemeClr val="accent6">
                    <a:lumMod val="75000"/>
                  </a:schemeClr>
                </a:solidFill>
              </a:rPr>
              <a:t>Advection is the horizontal heat transfer between the individual parts of the </a:t>
            </a:r>
            <a:r>
              <a:rPr lang="hr-HR" sz="2400" b="1" dirty="0" smtClean="0">
                <a:solidFill>
                  <a:schemeClr val="accent6">
                    <a:lumMod val="75000"/>
                  </a:schemeClr>
                </a:solidFill>
              </a:rPr>
              <a:t>Earth</a:t>
            </a:r>
            <a:r>
              <a:rPr lang="en-US" sz="2400" b="1" dirty="0" smtClean="0">
                <a:solidFill>
                  <a:schemeClr val="accent6">
                    <a:lumMod val="75000"/>
                  </a:schemeClr>
                </a:solidFill>
              </a:rPr>
              <a:t>. </a:t>
            </a:r>
            <a:endParaRPr lang="hr-HR" sz="2400" b="1" dirty="0">
              <a:solidFill>
                <a:schemeClr val="accent1">
                  <a:lumMod val="75000"/>
                </a:schemeClr>
              </a:solidFill>
            </a:endParaRPr>
          </a:p>
        </p:txBody>
      </p:sp>
      <p:sp>
        <p:nvSpPr>
          <p:cNvPr id="12" name="TextBox 11"/>
          <p:cNvSpPr txBox="1"/>
          <p:nvPr/>
        </p:nvSpPr>
        <p:spPr>
          <a:xfrm>
            <a:off x="683146" y="3332609"/>
            <a:ext cx="3168352" cy="461665"/>
          </a:xfrm>
          <a:prstGeom prst="rect">
            <a:avLst/>
          </a:prstGeom>
          <a:noFill/>
        </p:spPr>
        <p:txBody>
          <a:bodyPr wrap="square" rtlCol="0">
            <a:spAutoFit/>
          </a:bodyPr>
          <a:lstStyle/>
          <a:p>
            <a:r>
              <a:rPr lang="hr-HR" sz="2400" b="1" dirty="0" smtClean="0">
                <a:solidFill>
                  <a:schemeClr val="accent6">
                    <a:lumMod val="75000"/>
                  </a:schemeClr>
                </a:solidFill>
              </a:rPr>
              <a:t>Example:</a:t>
            </a:r>
            <a:r>
              <a:rPr lang="en-US" sz="2400" b="1" dirty="0" smtClean="0">
                <a:solidFill>
                  <a:schemeClr val="accent6">
                    <a:lumMod val="75000"/>
                  </a:schemeClr>
                </a:solidFill>
              </a:rPr>
              <a:t> Advection</a:t>
            </a:r>
            <a:endParaRPr lang="hr-HR" sz="2400" b="1" dirty="0">
              <a:solidFill>
                <a:schemeClr val="accent6">
                  <a:lumMod val="75000"/>
                </a:schemeClr>
              </a:solidFill>
            </a:endParaRPr>
          </a:p>
        </p:txBody>
      </p:sp>
      <p:sp>
        <p:nvSpPr>
          <p:cNvPr id="13" name="TextBox 12"/>
          <p:cNvSpPr txBox="1"/>
          <p:nvPr/>
        </p:nvSpPr>
        <p:spPr>
          <a:xfrm>
            <a:off x="714375" y="4009256"/>
            <a:ext cx="8024564" cy="461665"/>
          </a:xfrm>
          <a:prstGeom prst="rect">
            <a:avLst/>
          </a:prstGeom>
          <a:noFill/>
        </p:spPr>
        <p:txBody>
          <a:bodyPr wrap="square" rtlCol="0">
            <a:spAutoFit/>
          </a:bodyPr>
          <a:lstStyle/>
          <a:p>
            <a:r>
              <a:rPr lang="en-US" sz="2400" b="1" dirty="0" smtClean="0">
                <a:solidFill>
                  <a:schemeClr val="accent1">
                    <a:lumMod val="75000"/>
                  </a:schemeClr>
                </a:solidFill>
              </a:rPr>
              <a:t>Heat transfer in horizontal air currents</a:t>
            </a:r>
            <a:endParaRPr lang="hr-HR" sz="2400" b="1" dirty="0">
              <a:solidFill>
                <a:schemeClr val="accent1">
                  <a:lumMod val="75000"/>
                </a:schemeClr>
              </a:solidFill>
            </a:endParaRPr>
          </a:p>
        </p:txBody>
      </p:sp>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10</a:t>
            </a:fld>
            <a:endParaRPr lang="hr-HR"/>
          </a:p>
        </p:txBody>
      </p:sp>
      <p:pic>
        <p:nvPicPr>
          <p:cNvPr id="15" name="Picture 3"/>
          <p:cNvPicPr>
            <a:picLocks noChangeAspect="1" noChangeArrowheads="1"/>
          </p:cNvPicPr>
          <p:nvPr/>
        </p:nvPicPr>
        <p:blipFill>
          <a:blip r:embed="rId3" cstate="print"/>
          <a:srcRect/>
          <a:stretch>
            <a:fillRect/>
          </a:stretch>
        </p:blipFill>
        <p:spPr bwMode="auto">
          <a:xfrm>
            <a:off x="12914" y="6077688"/>
            <a:ext cx="4767263" cy="592137"/>
          </a:xfrm>
          <a:prstGeom prst="rect">
            <a:avLst/>
          </a:prstGeom>
          <a:noFill/>
          <a:ln w="9525">
            <a:noFill/>
            <a:miter lim="800000"/>
            <a:headEnd/>
            <a:tailEnd/>
          </a:ln>
          <a:effectLst/>
        </p:spPr>
      </p:pic>
      <p:sp>
        <p:nvSpPr>
          <p:cNvPr id="16"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467544" y="1628800"/>
            <a:ext cx="6336704" cy="461665"/>
          </a:xfrm>
          <a:prstGeom prst="rect">
            <a:avLst/>
          </a:prstGeom>
          <a:noFill/>
        </p:spPr>
        <p:txBody>
          <a:bodyPr wrap="square" rtlCol="0">
            <a:spAutoFit/>
          </a:bodyPr>
          <a:lstStyle/>
          <a:p>
            <a:r>
              <a:rPr lang="hr-HR" sz="2400" b="1" smtClean="0">
                <a:solidFill>
                  <a:schemeClr val="accent6">
                    <a:lumMod val="75000"/>
                  </a:schemeClr>
                </a:solidFill>
              </a:rPr>
              <a:t>Atmospheric circulation</a:t>
            </a:r>
            <a:endParaRPr lang="hr-HR" sz="2400" b="1" dirty="0">
              <a:solidFill>
                <a:schemeClr val="accent6">
                  <a:lumMod val="75000"/>
                </a:schemeClr>
              </a:solidFill>
            </a:endParaRPr>
          </a:p>
        </p:txBody>
      </p:sp>
      <p:sp>
        <p:nvSpPr>
          <p:cNvPr id="10" name="TextBox 9"/>
          <p:cNvSpPr txBox="1"/>
          <p:nvPr/>
        </p:nvSpPr>
        <p:spPr>
          <a:xfrm>
            <a:off x="467544" y="2348880"/>
            <a:ext cx="8352928" cy="1569660"/>
          </a:xfrm>
          <a:prstGeom prst="rect">
            <a:avLst/>
          </a:prstGeom>
          <a:noFill/>
        </p:spPr>
        <p:txBody>
          <a:bodyPr wrap="square" rtlCol="0">
            <a:spAutoFit/>
          </a:bodyPr>
          <a:lstStyle/>
          <a:p>
            <a:r>
              <a:rPr lang="hr-HR" sz="2400" b="1" dirty="0" smtClean="0">
                <a:solidFill>
                  <a:schemeClr val="accent1">
                    <a:lumMod val="75000"/>
                  </a:schemeClr>
                </a:solidFill>
              </a:rPr>
              <a:t>Motion</a:t>
            </a:r>
            <a:r>
              <a:rPr lang="en-US" sz="2400" b="1" dirty="0" smtClean="0">
                <a:solidFill>
                  <a:schemeClr val="accent1">
                    <a:lumMod val="75000"/>
                  </a:schemeClr>
                </a:solidFill>
              </a:rPr>
              <a:t> of air masses occurs due to efforts to make equal air pressure in different areas. Imbalance in air pressure occurs as a result of the different </a:t>
            </a:r>
            <a:r>
              <a:rPr lang="en-US" sz="2400" b="1" dirty="0" err="1" smtClean="0">
                <a:solidFill>
                  <a:schemeClr val="accent1">
                    <a:lumMod val="75000"/>
                  </a:schemeClr>
                </a:solidFill>
              </a:rPr>
              <a:t>insolation</a:t>
            </a:r>
            <a:r>
              <a:rPr lang="en-US" sz="2400" b="1" dirty="0" smtClean="0">
                <a:solidFill>
                  <a:schemeClr val="accent1">
                    <a:lumMod val="75000"/>
                  </a:schemeClr>
                </a:solidFill>
              </a:rPr>
              <a:t> and different heating of the Earth's surface.</a:t>
            </a:r>
            <a:endParaRPr lang="hr-HR" sz="2400" b="1" dirty="0">
              <a:solidFill>
                <a:schemeClr val="accent1">
                  <a:lumMod val="75000"/>
                </a:schemeClr>
              </a:solidFill>
            </a:endParaRPr>
          </a:p>
        </p:txBody>
      </p:sp>
      <p:sp>
        <p:nvSpPr>
          <p:cNvPr id="12" name="TextBox 11"/>
          <p:cNvSpPr txBox="1"/>
          <p:nvPr/>
        </p:nvSpPr>
        <p:spPr>
          <a:xfrm>
            <a:off x="1292374" y="4295378"/>
            <a:ext cx="6365726" cy="830997"/>
          </a:xfrm>
          <a:prstGeom prst="rect">
            <a:avLst/>
          </a:prstGeom>
          <a:solidFill>
            <a:schemeClr val="accent6">
              <a:lumMod val="60000"/>
              <a:lumOff val="40000"/>
            </a:schemeClr>
          </a:solidFill>
          <a:scene3d>
            <a:camera prst="orthographicFront"/>
            <a:lightRig rig="threePt" dir="t"/>
          </a:scene3d>
          <a:sp3d>
            <a:bevelT w="114300" prst="artDeco"/>
          </a:sp3d>
        </p:spPr>
        <p:txBody>
          <a:bodyPr wrap="square" rtlCol="0">
            <a:spAutoFit/>
          </a:bodyPr>
          <a:lstStyle/>
          <a:p>
            <a:r>
              <a:rPr lang="en-US" sz="2400" b="1" smtClean="0">
                <a:solidFill>
                  <a:schemeClr val="accent1">
                    <a:lumMod val="75000"/>
                  </a:schemeClr>
                </a:solidFill>
              </a:rPr>
              <a:t>Atmospheric circulation is extremely important factor to the distribution of pollutants in the air.</a:t>
            </a:r>
            <a:endParaRPr lang="hr-HR" sz="2400" b="1" dirty="0">
              <a:solidFill>
                <a:schemeClr val="accent1">
                  <a:lumMod val="75000"/>
                </a:schemeClr>
              </a:solidFill>
            </a:endParaRPr>
          </a:p>
        </p:txBody>
      </p:sp>
      <p:sp>
        <p:nvSpPr>
          <p:cNvPr id="13" name="Slide Number Placeholder 12"/>
          <p:cNvSpPr>
            <a:spLocks noGrp="1"/>
          </p:cNvSpPr>
          <p:nvPr>
            <p:ph type="sldNum" sz="quarter" idx="12"/>
          </p:nvPr>
        </p:nvSpPr>
        <p:spPr/>
        <p:txBody>
          <a:bodyPr/>
          <a:lstStyle/>
          <a:p>
            <a:pPr>
              <a:defRPr/>
            </a:pPr>
            <a:fld id="{60743F40-157C-4097-B33E-49A278C4E3AD}" type="slidenum">
              <a:rPr lang="hr-HR" smtClean="0"/>
              <a:pPr>
                <a:defRPr/>
              </a:pPr>
              <a:t>11</a:t>
            </a:fld>
            <a:endParaRPr lang="hr-HR"/>
          </a:p>
        </p:txBody>
      </p:sp>
      <p:pic>
        <p:nvPicPr>
          <p:cNvPr id="14" name="Picture 3"/>
          <p:cNvPicPr>
            <a:picLocks noChangeAspect="1" noChangeArrowheads="1"/>
          </p:cNvPicPr>
          <p:nvPr/>
        </p:nvPicPr>
        <p:blipFill>
          <a:blip r:embed="rId3" cstate="print"/>
          <a:srcRect/>
          <a:stretch>
            <a:fillRect/>
          </a:stretch>
        </p:blipFill>
        <p:spPr bwMode="auto">
          <a:xfrm>
            <a:off x="12914" y="6077688"/>
            <a:ext cx="4767263" cy="592137"/>
          </a:xfrm>
          <a:prstGeom prst="rect">
            <a:avLst/>
          </a:prstGeom>
          <a:noFill/>
          <a:ln w="9525">
            <a:noFill/>
            <a:miter lim="800000"/>
            <a:headEnd/>
            <a:tailEnd/>
          </a:ln>
          <a:effectLst/>
        </p:spPr>
      </p:pic>
      <p:sp>
        <p:nvSpPr>
          <p:cNvPr id="15"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467544" y="2348880"/>
            <a:ext cx="8424936" cy="1569660"/>
          </a:xfrm>
          <a:prstGeom prst="rect">
            <a:avLst/>
          </a:prstGeom>
          <a:noFill/>
        </p:spPr>
        <p:txBody>
          <a:bodyPr wrap="square" rtlCol="0">
            <a:spAutoFit/>
          </a:bodyPr>
          <a:lstStyle/>
          <a:p>
            <a:r>
              <a:rPr lang="en-US" sz="2400" b="1" dirty="0" smtClean="0">
                <a:solidFill>
                  <a:schemeClr val="accent1">
                    <a:lumMod val="75000"/>
                  </a:schemeClr>
                </a:solidFill>
              </a:rPr>
              <a:t>Air flow is one of the basic characteristics of the atmosphere, and the wind as the horizontal component of the flows of atmospheric air in relation to the Earth's surface is an essential element in the general circulation of the atmosphere.</a:t>
            </a:r>
            <a:endParaRPr lang="hr-HR" sz="2400" b="1" dirty="0" smtClean="0">
              <a:solidFill>
                <a:schemeClr val="accent1">
                  <a:lumMod val="75000"/>
                </a:schemeClr>
              </a:solidFill>
            </a:endParaRPr>
          </a:p>
        </p:txBody>
      </p:sp>
      <p:sp>
        <p:nvSpPr>
          <p:cNvPr id="10" name="TextBox 9"/>
          <p:cNvSpPr txBox="1"/>
          <p:nvPr/>
        </p:nvSpPr>
        <p:spPr>
          <a:xfrm>
            <a:off x="467544" y="1628800"/>
            <a:ext cx="6336704" cy="461665"/>
          </a:xfrm>
          <a:prstGeom prst="rect">
            <a:avLst/>
          </a:prstGeom>
          <a:noFill/>
        </p:spPr>
        <p:txBody>
          <a:bodyPr wrap="square" rtlCol="0">
            <a:spAutoFit/>
          </a:bodyPr>
          <a:lstStyle/>
          <a:p>
            <a:r>
              <a:rPr lang="hr-HR" sz="2400" b="1" smtClean="0">
                <a:solidFill>
                  <a:schemeClr val="accent6">
                    <a:lumMod val="75000"/>
                  </a:schemeClr>
                </a:solidFill>
              </a:rPr>
              <a:t>Atmospheric circulation (wind)</a:t>
            </a:r>
            <a:endParaRPr lang="hr-HR" sz="2400" b="1" dirty="0">
              <a:solidFill>
                <a:schemeClr val="accent6">
                  <a:lumMod val="75000"/>
                </a:schemeClr>
              </a:solidFill>
            </a:endParaRPr>
          </a:p>
        </p:txBody>
      </p:sp>
      <p:sp>
        <p:nvSpPr>
          <p:cNvPr id="12" name="TextBox 11"/>
          <p:cNvSpPr txBox="1"/>
          <p:nvPr/>
        </p:nvSpPr>
        <p:spPr>
          <a:xfrm>
            <a:off x="533400" y="4149080"/>
            <a:ext cx="8359080" cy="1938992"/>
          </a:xfrm>
          <a:prstGeom prst="rect">
            <a:avLst/>
          </a:prstGeom>
          <a:noFill/>
        </p:spPr>
        <p:txBody>
          <a:bodyPr wrap="square" rtlCol="0">
            <a:spAutoFit/>
          </a:bodyPr>
          <a:lstStyle/>
          <a:p>
            <a:r>
              <a:rPr lang="en-US" sz="2400" b="1" dirty="0" smtClean="0">
                <a:solidFill>
                  <a:schemeClr val="accent1">
                    <a:lumMod val="75000"/>
                  </a:schemeClr>
                </a:solidFill>
              </a:rPr>
              <a:t>Wind is the vector and determine</a:t>
            </a:r>
            <a:r>
              <a:rPr lang="hr-HR" sz="2400" b="1" dirty="0" smtClean="0">
                <a:solidFill>
                  <a:schemeClr val="accent1">
                    <a:lumMod val="75000"/>
                  </a:schemeClr>
                </a:solidFill>
              </a:rPr>
              <a:t>s</a:t>
            </a:r>
            <a:r>
              <a:rPr lang="en-US" sz="2400" b="1" dirty="0" smtClean="0">
                <a:solidFill>
                  <a:schemeClr val="accent1">
                    <a:lumMod val="75000"/>
                  </a:schemeClr>
                </a:solidFill>
              </a:rPr>
              <a:t> it</a:t>
            </a:r>
            <a:r>
              <a:rPr lang="hr-HR" sz="2400" b="1" dirty="0" smtClean="0">
                <a:solidFill>
                  <a:schemeClr val="accent1">
                    <a:lumMod val="75000"/>
                  </a:schemeClr>
                </a:solidFill>
              </a:rPr>
              <a:t>s</a:t>
            </a:r>
            <a:r>
              <a:rPr lang="en-US" sz="2400" b="1" dirty="0" smtClean="0">
                <a:solidFill>
                  <a:schemeClr val="accent1">
                    <a:lumMod val="75000"/>
                  </a:schemeClr>
                </a:solidFill>
              </a:rPr>
              <a:t> direction and speed, and marks that side of the world from where the wind is blowing:</a:t>
            </a:r>
            <a:r>
              <a:rPr lang="hr-HR" sz="2400" b="1" dirty="0" smtClean="0">
                <a:solidFill>
                  <a:schemeClr val="accent1">
                    <a:lumMod val="75000"/>
                  </a:schemeClr>
                </a:solidFill>
              </a:rPr>
              <a:t> </a:t>
            </a:r>
          </a:p>
          <a:p>
            <a:endParaRPr lang="hr-HR" sz="2400" b="1" dirty="0" smtClean="0">
              <a:solidFill>
                <a:schemeClr val="accent1">
                  <a:lumMod val="75000"/>
                </a:schemeClr>
              </a:solidFill>
            </a:endParaRPr>
          </a:p>
          <a:p>
            <a:r>
              <a:rPr lang="en-US" sz="2400" b="1" dirty="0" smtClean="0">
                <a:solidFill>
                  <a:schemeClr val="accent1">
                    <a:lumMod val="75000"/>
                  </a:schemeClr>
                </a:solidFill>
              </a:rPr>
              <a:t>The North wind always blow from the North in the direction of the South!</a:t>
            </a:r>
            <a:endParaRPr lang="hr-HR" sz="2400" dirty="0">
              <a:solidFill>
                <a:schemeClr val="accent1">
                  <a:lumMod val="75000"/>
                </a:schemeClr>
              </a:solidFill>
            </a:endParaRPr>
          </a:p>
        </p:txBody>
      </p:sp>
      <p:sp>
        <p:nvSpPr>
          <p:cNvPr id="13" name="Slide Number Placeholder 12"/>
          <p:cNvSpPr>
            <a:spLocks noGrp="1"/>
          </p:cNvSpPr>
          <p:nvPr>
            <p:ph type="sldNum" sz="quarter" idx="12"/>
          </p:nvPr>
        </p:nvSpPr>
        <p:spPr/>
        <p:txBody>
          <a:bodyPr/>
          <a:lstStyle/>
          <a:p>
            <a:pPr>
              <a:defRPr/>
            </a:pPr>
            <a:fld id="{60743F40-157C-4097-B33E-49A278C4E3AD}" type="slidenum">
              <a:rPr lang="hr-HR" smtClean="0"/>
              <a:pPr>
                <a:defRPr/>
              </a:pPr>
              <a:t>12</a:t>
            </a:fld>
            <a:endParaRPr lang="hr-HR"/>
          </a:p>
        </p:txBody>
      </p:sp>
      <p:pic>
        <p:nvPicPr>
          <p:cNvPr id="14" name="Picture 3"/>
          <p:cNvPicPr>
            <a:picLocks noChangeAspect="1" noChangeArrowheads="1"/>
          </p:cNvPicPr>
          <p:nvPr/>
        </p:nvPicPr>
        <p:blipFill>
          <a:blip r:embed="rId3" cstate="print"/>
          <a:srcRect/>
          <a:stretch>
            <a:fillRect/>
          </a:stretch>
        </p:blipFill>
        <p:spPr bwMode="auto">
          <a:xfrm>
            <a:off x="12914" y="6077688"/>
            <a:ext cx="4767263" cy="592137"/>
          </a:xfrm>
          <a:prstGeom prst="rect">
            <a:avLst/>
          </a:prstGeom>
          <a:noFill/>
          <a:ln w="9525">
            <a:noFill/>
            <a:miter lim="800000"/>
            <a:headEnd/>
            <a:tailEnd/>
          </a:ln>
          <a:effectLst/>
        </p:spPr>
      </p:pic>
      <p:sp>
        <p:nvSpPr>
          <p:cNvPr id="15"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Rectangle 8"/>
          <p:cNvSpPr/>
          <p:nvPr/>
        </p:nvSpPr>
        <p:spPr>
          <a:xfrm>
            <a:off x="591344" y="4073252"/>
            <a:ext cx="6552728" cy="508273"/>
          </a:xfrm>
          <a:prstGeom prst="rect">
            <a:avLst/>
          </a:prstGeom>
          <a:solidFill>
            <a:schemeClr val="accent6">
              <a:lumMod val="60000"/>
              <a:lumOff val="40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solidFill>
                <a:schemeClr val="accent1">
                  <a:lumMod val="75000"/>
                </a:schemeClr>
              </a:solidFill>
            </a:endParaRPr>
          </a:p>
        </p:txBody>
      </p:sp>
      <p:sp>
        <p:nvSpPr>
          <p:cNvPr id="10" name="TextBox 9"/>
          <p:cNvSpPr txBox="1"/>
          <p:nvPr/>
        </p:nvSpPr>
        <p:spPr>
          <a:xfrm>
            <a:off x="539552" y="1772816"/>
            <a:ext cx="8208912" cy="1200329"/>
          </a:xfrm>
          <a:prstGeom prst="rect">
            <a:avLst/>
          </a:prstGeom>
          <a:noFill/>
        </p:spPr>
        <p:txBody>
          <a:bodyPr wrap="square" rtlCol="0">
            <a:spAutoFit/>
          </a:bodyPr>
          <a:lstStyle/>
          <a:p>
            <a:r>
              <a:rPr lang="en-US" sz="2400" b="1" dirty="0" smtClean="0">
                <a:solidFill>
                  <a:schemeClr val="accent1">
                    <a:lumMod val="75000"/>
                  </a:schemeClr>
                </a:solidFill>
              </a:rPr>
              <a:t>The wind also affects the force of the pressure gradient, which occurs due to the differences in pressures</a:t>
            </a:r>
            <a:r>
              <a:rPr lang="hr-HR" sz="2400" b="1" dirty="0" smtClean="0">
                <a:solidFill>
                  <a:schemeClr val="accent1">
                    <a:lumMod val="75000"/>
                  </a:schemeClr>
                </a:solidFill>
              </a:rPr>
              <a:t>.</a:t>
            </a:r>
            <a:r>
              <a:rPr lang="en-US" sz="2400" b="1" dirty="0" smtClean="0">
                <a:solidFill>
                  <a:schemeClr val="accent1">
                    <a:lumMod val="75000"/>
                  </a:schemeClr>
                </a:solidFill>
              </a:rPr>
              <a:t> </a:t>
            </a:r>
            <a:r>
              <a:rPr lang="hr-HR" sz="2400" b="1" dirty="0" smtClean="0">
                <a:solidFill>
                  <a:schemeClr val="accent1">
                    <a:lumMod val="75000"/>
                  </a:schemeClr>
                </a:solidFill>
              </a:rPr>
              <a:t>T</a:t>
            </a:r>
            <a:r>
              <a:rPr lang="en-US" sz="2400" b="1" dirty="0" smtClean="0">
                <a:solidFill>
                  <a:schemeClr val="accent1">
                    <a:lumMod val="75000"/>
                  </a:schemeClr>
                </a:solidFill>
              </a:rPr>
              <a:t>he air moves from</a:t>
            </a:r>
            <a:r>
              <a:rPr lang="hr-HR" sz="2400" b="1" dirty="0" smtClean="0">
                <a:solidFill>
                  <a:schemeClr val="accent1">
                    <a:lumMod val="75000"/>
                  </a:schemeClr>
                </a:solidFill>
              </a:rPr>
              <a:t> </a:t>
            </a:r>
            <a:r>
              <a:rPr lang="en-US" sz="2400" b="1" dirty="0" smtClean="0">
                <a:solidFill>
                  <a:schemeClr val="accent1">
                    <a:lumMod val="75000"/>
                  </a:schemeClr>
                </a:solidFill>
              </a:rPr>
              <a:t>area</a:t>
            </a:r>
            <a:r>
              <a:rPr lang="hr-HR" sz="2400" b="1" dirty="0" smtClean="0">
                <a:solidFill>
                  <a:schemeClr val="accent1">
                    <a:lumMod val="75000"/>
                  </a:schemeClr>
                </a:solidFill>
              </a:rPr>
              <a:t> of</a:t>
            </a:r>
            <a:r>
              <a:rPr lang="en-US" sz="2400" b="1" dirty="0" smtClean="0">
                <a:solidFill>
                  <a:schemeClr val="accent1">
                    <a:lumMod val="75000"/>
                  </a:schemeClr>
                </a:solidFill>
              </a:rPr>
              <a:t> high</a:t>
            </a:r>
            <a:r>
              <a:rPr lang="hr-HR" sz="2400" b="1" dirty="0" smtClean="0">
                <a:solidFill>
                  <a:schemeClr val="accent1">
                    <a:lumMod val="75000"/>
                  </a:schemeClr>
                </a:solidFill>
              </a:rPr>
              <a:t>er</a:t>
            </a:r>
            <a:r>
              <a:rPr lang="en-US" sz="2400" b="1" dirty="0" smtClean="0">
                <a:solidFill>
                  <a:schemeClr val="accent1">
                    <a:lumMod val="75000"/>
                  </a:schemeClr>
                </a:solidFill>
              </a:rPr>
              <a:t> in the area of lower air pressure.</a:t>
            </a:r>
            <a:endParaRPr lang="hr-HR" sz="2400" b="1" dirty="0">
              <a:solidFill>
                <a:schemeClr val="accent1">
                  <a:lumMod val="75000"/>
                </a:schemeClr>
              </a:solidFill>
            </a:endParaRPr>
          </a:p>
        </p:txBody>
      </p:sp>
      <p:sp>
        <p:nvSpPr>
          <p:cNvPr id="12" name="TextBox 11"/>
          <p:cNvSpPr txBox="1"/>
          <p:nvPr/>
        </p:nvSpPr>
        <p:spPr>
          <a:xfrm>
            <a:off x="561975" y="3278882"/>
            <a:ext cx="8387655" cy="1200329"/>
          </a:xfrm>
          <a:prstGeom prst="rect">
            <a:avLst/>
          </a:prstGeom>
          <a:noFill/>
        </p:spPr>
        <p:txBody>
          <a:bodyPr wrap="square" rtlCol="0">
            <a:spAutoFit/>
          </a:bodyPr>
          <a:lstStyle/>
          <a:p>
            <a:r>
              <a:rPr lang="en-US" sz="2400" b="1" dirty="0" smtClean="0">
                <a:solidFill>
                  <a:schemeClr val="accent1">
                    <a:lumMod val="75000"/>
                  </a:schemeClr>
                </a:solidFill>
              </a:rPr>
              <a:t>Pressure gradient is described by the following equation:</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r>
              <a:rPr lang="hr-HR" sz="2400" b="1" dirty="0" smtClean="0">
                <a:solidFill>
                  <a:schemeClr val="accent1">
                    <a:lumMod val="75000"/>
                  </a:schemeClr>
                </a:solidFill>
              </a:rPr>
              <a:t>pressure gradient = pressure difference/distance</a:t>
            </a:r>
            <a:endParaRPr lang="hr-HR" sz="2400" b="1" dirty="0">
              <a:solidFill>
                <a:schemeClr val="accent1">
                  <a:lumMod val="75000"/>
                </a:schemeClr>
              </a:solidFill>
            </a:endParaRPr>
          </a:p>
        </p:txBody>
      </p:sp>
      <p:sp>
        <p:nvSpPr>
          <p:cNvPr id="13" name="Slide Number Placeholder 12"/>
          <p:cNvSpPr>
            <a:spLocks noGrp="1"/>
          </p:cNvSpPr>
          <p:nvPr>
            <p:ph type="sldNum" sz="quarter" idx="12"/>
          </p:nvPr>
        </p:nvSpPr>
        <p:spPr/>
        <p:txBody>
          <a:bodyPr/>
          <a:lstStyle/>
          <a:p>
            <a:pPr>
              <a:defRPr/>
            </a:pPr>
            <a:fld id="{60743F40-157C-4097-B33E-49A278C4E3AD}" type="slidenum">
              <a:rPr lang="hr-HR" smtClean="0"/>
              <a:pPr>
                <a:defRPr/>
              </a:pPr>
              <a:t>13</a:t>
            </a:fld>
            <a:endParaRPr lang="hr-HR"/>
          </a:p>
        </p:txBody>
      </p:sp>
      <p:pic>
        <p:nvPicPr>
          <p:cNvPr id="14" name="Picture 3"/>
          <p:cNvPicPr>
            <a:picLocks noChangeAspect="1" noChangeArrowheads="1"/>
          </p:cNvPicPr>
          <p:nvPr/>
        </p:nvPicPr>
        <p:blipFill>
          <a:blip r:embed="rId3" cstate="print"/>
          <a:srcRect/>
          <a:stretch>
            <a:fillRect/>
          </a:stretch>
        </p:blipFill>
        <p:spPr bwMode="auto">
          <a:xfrm>
            <a:off x="12914" y="6077688"/>
            <a:ext cx="4767263" cy="592137"/>
          </a:xfrm>
          <a:prstGeom prst="rect">
            <a:avLst/>
          </a:prstGeom>
          <a:noFill/>
          <a:ln w="9525">
            <a:noFill/>
            <a:miter lim="800000"/>
            <a:headEnd/>
            <a:tailEnd/>
          </a:ln>
          <a:effectLst/>
        </p:spPr>
      </p:pic>
      <p:sp>
        <p:nvSpPr>
          <p:cNvPr id="15"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9" name="Picture 2"/>
          <p:cNvPicPr>
            <a:picLocks noChangeAspect="1" noChangeArrowheads="1"/>
          </p:cNvPicPr>
          <p:nvPr/>
        </p:nvPicPr>
        <p:blipFill>
          <a:blip r:embed="rId3" cstate="print"/>
          <a:srcRect/>
          <a:stretch>
            <a:fillRect/>
          </a:stretch>
        </p:blipFill>
        <p:spPr bwMode="auto">
          <a:xfrm>
            <a:off x="2247314" y="3786507"/>
            <a:ext cx="4343564" cy="2616153"/>
          </a:xfrm>
          <a:prstGeom prst="rect">
            <a:avLst/>
          </a:prstGeom>
          <a:noFill/>
          <a:ln w="9525">
            <a:noFill/>
            <a:miter lim="800000"/>
            <a:headEnd/>
            <a:tailEnd/>
          </a:ln>
        </p:spPr>
      </p:pic>
      <p:sp>
        <p:nvSpPr>
          <p:cNvPr id="10" name="Rectangle 9"/>
          <p:cNvSpPr/>
          <p:nvPr/>
        </p:nvSpPr>
        <p:spPr>
          <a:xfrm>
            <a:off x="467544" y="2060848"/>
            <a:ext cx="8424936" cy="1569660"/>
          </a:xfrm>
          <a:prstGeom prst="rect">
            <a:avLst/>
          </a:prstGeom>
        </p:spPr>
        <p:txBody>
          <a:bodyPr wrap="square">
            <a:spAutoFit/>
          </a:bodyPr>
          <a:lstStyle/>
          <a:p>
            <a:r>
              <a:rPr lang="en-US" sz="2400" b="1" dirty="0" smtClean="0">
                <a:solidFill>
                  <a:schemeClr val="accent1">
                    <a:lumMod val="75000"/>
                  </a:schemeClr>
                </a:solidFill>
              </a:rPr>
              <a:t>The schematic diagram shows the pressure gradient force between Point 1 in the High Pressure Range (1020 </a:t>
            </a:r>
            <a:r>
              <a:rPr lang="en-US" sz="2400" b="1" dirty="0" err="1" smtClean="0">
                <a:solidFill>
                  <a:schemeClr val="accent1">
                    <a:lumMod val="75000"/>
                  </a:schemeClr>
                </a:solidFill>
              </a:rPr>
              <a:t>mb</a:t>
            </a:r>
            <a:r>
              <a:rPr lang="en-US" sz="2400" b="1" dirty="0" smtClean="0">
                <a:solidFill>
                  <a:schemeClr val="accent1">
                    <a:lumMod val="75000"/>
                  </a:schemeClr>
                </a:solidFill>
              </a:rPr>
              <a:t>) and Point 2 in the Low Pressure Range (1016 </a:t>
            </a:r>
            <a:r>
              <a:rPr lang="en-US" sz="2400" b="1" dirty="0" err="1" smtClean="0">
                <a:solidFill>
                  <a:schemeClr val="accent1">
                    <a:lumMod val="75000"/>
                  </a:schemeClr>
                </a:solidFill>
              </a:rPr>
              <a:t>mb</a:t>
            </a:r>
            <a:r>
              <a:rPr lang="en-US" sz="2400" b="1" dirty="0" smtClean="0">
                <a:solidFill>
                  <a:schemeClr val="accent1">
                    <a:lumMod val="75000"/>
                  </a:schemeClr>
                </a:solidFill>
              </a:rPr>
              <a:t>). The distance between the points is 100 km and the pressure gradient is 4 </a:t>
            </a:r>
            <a:r>
              <a:rPr lang="en-US" sz="2400" b="1" dirty="0" err="1" smtClean="0">
                <a:solidFill>
                  <a:schemeClr val="accent1">
                    <a:lumMod val="75000"/>
                  </a:schemeClr>
                </a:solidFill>
              </a:rPr>
              <a:t>mb</a:t>
            </a:r>
            <a:r>
              <a:rPr lang="en-US" sz="2400" b="1" dirty="0" smtClean="0">
                <a:solidFill>
                  <a:schemeClr val="accent1">
                    <a:lumMod val="75000"/>
                  </a:schemeClr>
                </a:solidFill>
              </a:rPr>
              <a:t> at 100 km.</a:t>
            </a:r>
            <a:endParaRPr lang="hr-HR" sz="2400" b="1" dirty="0">
              <a:solidFill>
                <a:schemeClr val="accent1">
                  <a:lumMod val="75000"/>
                </a:schemeClr>
              </a:solidFill>
            </a:endParaRPr>
          </a:p>
        </p:txBody>
      </p:sp>
      <p:sp>
        <p:nvSpPr>
          <p:cNvPr id="12" name="TextBox 11"/>
          <p:cNvSpPr txBox="1"/>
          <p:nvPr/>
        </p:nvSpPr>
        <p:spPr>
          <a:xfrm>
            <a:off x="467544" y="1556792"/>
            <a:ext cx="2160240" cy="461665"/>
          </a:xfrm>
          <a:prstGeom prst="rect">
            <a:avLst/>
          </a:prstGeom>
          <a:noFill/>
        </p:spPr>
        <p:txBody>
          <a:bodyPr wrap="square" rtlCol="0">
            <a:spAutoFit/>
          </a:bodyPr>
          <a:lstStyle/>
          <a:p>
            <a:r>
              <a:rPr lang="hr-HR" sz="2400" b="1" smtClean="0">
                <a:solidFill>
                  <a:schemeClr val="accent6">
                    <a:lumMod val="75000"/>
                  </a:schemeClr>
                </a:solidFill>
              </a:rPr>
              <a:t>Example:</a:t>
            </a:r>
            <a:endParaRPr lang="hr-HR" sz="2400" b="1" dirty="0">
              <a:solidFill>
                <a:schemeClr val="accent6">
                  <a:lumMod val="75000"/>
                </a:schemeClr>
              </a:solidFill>
            </a:endParaRPr>
          </a:p>
        </p:txBody>
      </p:sp>
      <p:sp>
        <p:nvSpPr>
          <p:cNvPr id="13" name="Slide Number Placeholder 12"/>
          <p:cNvSpPr>
            <a:spLocks noGrp="1"/>
          </p:cNvSpPr>
          <p:nvPr>
            <p:ph type="sldNum" sz="quarter" idx="12"/>
          </p:nvPr>
        </p:nvSpPr>
        <p:spPr/>
        <p:txBody>
          <a:bodyPr/>
          <a:lstStyle/>
          <a:p>
            <a:pPr>
              <a:defRPr/>
            </a:pPr>
            <a:fld id="{60743F40-157C-4097-B33E-49A278C4E3AD}" type="slidenum">
              <a:rPr lang="hr-HR" smtClean="0"/>
              <a:pPr>
                <a:defRPr/>
              </a:pPr>
              <a:t>14</a:t>
            </a:fld>
            <a:endParaRPr lang="hr-HR"/>
          </a:p>
        </p:txBody>
      </p:sp>
      <p:sp>
        <p:nvSpPr>
          <p:cNvPr id="14" name="Rectangle 13"/>
          <p:cNvSpPr/>
          <p:nvPr/>
        </p:nvSpPr>
        <p:spPr>
          <a:xfrm>
            <a:off x="4095749" y="3876675"/>
            <a:ext cx="733425" cy="1619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accent1">
                    <a:lumMod val="75000"/>
                  </a:schemeClr>
                </a:solidFill>
              </a:rPr>
              <a:t>ISOBARS</a:t>
            </a:r>
            <a:endParaRPr lang="hr-HR" sz="1200" b="1" dirty="0">
              <a:solidFill>
                <a:schemeClr val="accent1">
                  <a:lumMod val="75000"/>
                </a:schemeClr>
              </a:solidFill>
            </a:endParaRPr>
          </a:p>
        </p:txBody>
      </p:sp>
      <p:sp>
        <p:nvSpPr>
          <p:cNvPr id="15" name="Rectangle 14"/>
          <p:cNvSpPr/>
          <p:nvPr/>
        </p:nvSpPr>
        <p:spPr>
          <a:xfrm>
            <a:off x="2581275" y="4324350"/>
            <a:ext cx="1095375" cy="390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accent1">
                    <a:lumMod val="75000"/>
                  </a:schemeClr>
                </a:solidFill>
              </a:rPr>
              <a:t>High pressure area</a:t>
            </a:r>
            <a:endParaRPr lang="hr-HR" sz="1200" b="1" dirty="0">
              <a:solidFill>
                <a:schemeClr val="accent1">
                  <a:lumMod val="75000"/>
                </a:schemeClr>
              </a:solidFill>
            </a:endParaRPr>
          </a:p>
        </p:txBody>
      </p:sp>
      <p:sp>
        <p:nvSpPr>
          <p:cNvPr id="16" name="Rectangle 15"/>
          <p:cNvSpPr/>
          <p:nvPr/>
        </p:nvSpPr>
        <p:spPr>
          <a:xfrm>
            <a:off x="5095875" y="4305300"/>
            <a:ext cx="1095375" cy="390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accent1">
                    <a:lumMod val="75000"/>
                  </a:schemeClr>
                </a:solidFill>
              </a:rPr>
              <a:t>Low pressure area</a:t>
            </a:r>
            <a:endParaRPr lang="hr-HR" sz="1200" b="1" dirty="0">
              <a:solidFill>
                <a:schemeClr val="accent1">
                  <a:lumMod val="75000"/>
                </a:schemeClr>
              </a:solidFill>
            </a:endParaRPr>
          </a:p>
        </p:txBody>
      </p:sp>
      <p:sp>
        <p:nvSpPr>
          <p:cNvPr id="17" name="Rectangle 16"/>
          <p:cNvSpPr/>
          <p:nvPr/>
        </p:nvSpPr>
        <p:spPr>
          <a:xfrm>
            <a:off x="2647950" y="5305425"/>
            <a:ext cx="1095375" cy="390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accent1">
                    <a:lumMod val="75000"/>
                  </a:schemeClr>
                </a:solidFill>
              </a:rPr>
              <a:t>POINT 1</a:t>
            </a:r>
            <a:endParaRPr lang="hr-HR" sz="1200" b="1" dirty="0">
              <a:solidFill>
                <a:schemeClr val="accent1">
                  <a:lumMod val="75000"/>
                </a:schemeClr>
              </a:solidFill>
            </a:endParaRPr>
          </a:p>
        </p:txBody>
      </p:sp>
      <p:sp>
        <p:nvSpPr>
          <p:cNvPr id="20" name="Rectangle 19"/>
          <p:cNvSpPr/>
          <p:nvPr/>
        </p:nvSpPr>
        <p:spPr>
          <a:xfrm>
            <a:off x="5124450" y="5353050"/>
            <a:ext cx="1095375" cy="390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accent1">
                    <a:lumMod val="75000"/>
                  </a:schemeClr>
                </a:solidFill>
              </a:rPr>
              <a:t>POINT 2</a:t>
            </a:r>
            <a:endParaRPr lang="hr-HR" sz="1200" b="1" dirty="0">
              <a:solidFill>
                <a:schemeClr val="accent1">
                  <a:lumMod val="75000"/>
                </a:schemeClr>
              </a:solidFill>
            </a:endParaRPr>
          </a:p>
        </p:txBody>
      </p:sp>
      <p:sp>
        <p:nvSpPr>
          <p:cNvPr id="21" name="Rectangle 20"/>
          <p:cNvSpPr/>
          <p:nvPr/>
        </p:nvSpPr>
        <p:spPr>
          <a:xfrm>
            <a:off x="3543300" y="5010150"/>
            <a:ext cx="1704975" cy="228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accent1">
                    <a:lumMod val="75000"/>
                  </a:schemeClr>
                </a:solidFill>
              </a:rPr>
              <a:t>pressure gradient force </a:t>
            </a:r>
            <a:endParaRPr lang="hr-HR" sz="1200" dirty="0"/>
          </a:p>
        </p:txBody>
      </p:sp>
      <p:pic>
        <p:nvPicPr>
          <p:cNvPr id="19" name="Picture 3"/>
          <p:cNvPicPr>
            <a:picLocks noChangeAspect="1" noChangeArrowheads="1"/>
          </p:cNvPicPr>
          <p:nvPr/>
        </p:nvPicPr>
        <p:blipFill>
          <a:blip r:embed="rId4" cstate="print"/>
          <a:srcRect/>
          <a:stretch>
            <a:fillRect/>
          </a:stretch>
        </p:blipFill>
        <p:spPr bwMode="auto">
          <a:xfrm>
            <a:off x="0" y="6265863"/>
            <a:ext cx="4767263" cy="592137"/>
          </a:xfrm>
          <a:prstGeom prst="rect">
            <a:avLst/>
          </a:prstGeom>
          <a:noFill/>
          <a:ln w="9525">
            <a:noFill/>
            <a:miter lim="800000"/>
            <a:headEnd/>
            <a:tailEnd/>
          </a:ln>
          <a:effectLst/>
        </p:spPr>
      </p:pic>
      <p:sp>
        <p:nvSpPr>
          <p:cNvPr id="22"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467544" y="1628800"/>
            <a:ext cx="8568952" cy="1938992"/>
          </a:xfrm>
          <a:prstGeom prst="rect">
            <a:avLst/>
          </a:prstGeom>
          <a:noFill/>
        </p:spPr>
        <p:txBody>
          <a:bodyPr wrap="square" rtlCol="0">
            <a:spAutoFit/>
          </a:bodyPr>
          <a:lstStyle/>
          <a:p>
            <a:r>
              <a:rPr lang="en-US" sz="2400" b="1" dirty="0" smtClean="0">
                <a:solidFill>
                  <a:schemeClr val="accent1">
                    <a:lumMod val="75000"/>
                  </a:schemeClr>
                </a:solidFill>
              </a:rPr>
              <a:t>If the pressure on a small horizontal distance is large, and the isobars on weather maps "condensed", there will be big pressure gradient force and strong wind.</a:t>
            </a:r>
            <a:endParaRPr lang="hr-HR" sz="2400" b="1" dirty="0" smtClean="0">
              <a:solidFill>
                <a:schemeClr val="accent1">
                  <a:lumMod val="75000"/>
                </a:schemeClr>
              </a:solidFill>
            </a:endParaRPr>
          </a:p>
          <a:p>
            <a:r>
              <a:rPr lang="en-US" sz="2400" b="1" dirty="0" smtClean="0">
                <a:solidFill>
                  <a:schemeClr val="accent1">
                    <a:lumMod val="75000"/>
                  </a:schemeClr>
                </a:solidFill>
              </a:rPr>
              <a:t>Conversely, if the isobars are spaced, the pressure gradient is small, and the wind is weak.</a:t>
            </a:r>
            <a:endParaRPr lang="hr-HR" sz="2400" b="1" dirty="0">
              <a:solidFill>
                <a:schemeClr val="accent1">
                  <a:lumMod val="75000"/>
                </a:schemeClr>
              </a:solidFill>
            </a:endParaRPr>
          </a:p>
        </p:txBody>
      </p:sp>
      <p:pic>
        <p:nvPicPr>
          <p:cNvPr id="12" name="Picture 2"/>
          <p:cNvPicPr>
            <a:picLocks noChangeAspect="1" noChangeArrowheads="1"/>
          </p:cNvPicPr>
          <p:nvPr/>
        </p:nvPicPr>
        <p:blipFill>
          <a:blip r:embed="rId3" cstate="print"/>
          <a:srcRect/>
          <a:stretch>
            <a:fillRect/>
          </a:stretch>
        </p:blipFill>
        <p:spPr bwMode="auto">
          <a:xfrm>
            <a:off x="4427984" y="3632642"/>
            <a:ext cx="3163441" cy="2833916"/>
          </a:xfrm>
          <a:prstGeom prst="rect">
            <a:avLst/>
          </a:prstGeom>
          <a:noFill/>
          <a:ln w="9525">
            <a:noFill/>
            <a:miter lim="800000"/>
            <a:headEnd/>
            <a:tailEnd/>
          </a:ln>
        </p:spPr>
      </p:pic>
      <p:sp>
        <p:nvSpPr>
          <p:cNvPr id="13" name="Oval 12"/>
          <p:cNvSpPr/>
          <p:nvPr/>
        </p:nvSpPr>
        <p:spPr>
          <a:xfrm>
            <a:off x="5306938" y="5954613"/>
            <a:ext cx="1265376" cy="61679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solidFill>
                <a:schemeClr val="accent1">
                  <a:lumMod val="75000"/>
                </a:schemeClr>
              </a:solidFill>
            </a:endParaRPr>
          </a:p>
        </p:txBody>
      </p:sp>
      <p:sp>
        <p:nvSpPr>
          <p:cNvPr id="14" name="Oval 13"/>
          <p:cNvSpPr/>
          <p:nvPr/>
        </p:nvSpPr>
        <p:spPr>
          <a:xfrm rot="19849791">
            <a:off x="5033546" y="4781685"/>
            <a:ext cx="1265376" cy="616798"/>
          </a:xfrm>
          <a:prstGeom prst="ellipse">
            <a:avLst/>
          </a:prstGeom>
          <a:noFill/>
          <a:ln w="57150">
            <a:solidFill>
              <a:srgbClr val="99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solidFill>
                <a:schemeClr val="accent1">
                  <a:lumMod val="75000"/>
                </a:schemeClr>
              </a:solidFill>
            </a:endParaRPr>
          </a:p>
        </p:txBody>
      </p:sp>
      <p:cxnSp>
        <p:nvCxnSpPr>
          <p:cNvPr id="15" name="Straight Arrow Connector 14"/>
          <p:cNvCxnSpPr>
            <a:stCxn id="14" idx="1"/>
          </p:cNvCxnSpPr>
          <p:nvPr/>
        </p:nvCxnSpPr>
        <p:spPr>
          <a:xfrm flipH="1" flipV="1">
            <a:off x="3995937" y="4797153"/>
            <a:ext cx="1173368" cy="320571"/>
          </a:xfrm>
          <a:prstGeom prst="straightConnector1">
            <a:avLst/>
          </a:prstGeom>
          <a:ln w="57150">
            <a:solidFill>
              <a:srgbClr val="99CC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3943350" y="6057900"/>
            <a:ext cx="1382638" cy="22416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270795" y="4653136"/>
            <a:ext cx="1708258" cy="369332"/>
          </a:xfrm>
          <a:prstGeom prst="rect">
            <a:avLst/>
          </a:prstGeom>
          <a:solidFill>
            <a:srgbClr val="99CC00"/>
          </a:solidFill>
          <a:scene3d>
            <a:camera prst="orthographicFront"/>
            <a:lightRig rig="threePt" dir="t"/>
          </a:scene3d>
          <a:sp3d>
            <a:bevelT w="114300" prst="artDeco"/>
          </a:sp3d>
        </p:spPr>
        <p:txBody>
          <a:bodyPr wrap="square" rtlCol="0">
            <a:spAutoFit/>
          </a:bodyPr>
          <a:lstStyle/>
          <a:p>
            <a:pPr algn="ctr"/>
            <a:r>
              <a:rPr lang="hr-HR" b="1" smtClean="0">
                <a:solidFill>
                  <a:schemeClr val="accent1">
                    <a:lumMod val="75000"/>
                  </a:schemeClr>
                </a:solidFill>
              </a:rPr>
              <a:t>WEAK WIND</a:t>
            </a:r>
            <a:endParaRPr lang="hr-HR" b="1" dirty="0">
              <a:solidFill>
                <a:schemeClr val="accent1">
                  <a:lumMod val="75000"/>
                </a:schemeClr>
              </a:solidFill>
            </a:endParaRPr>
          </a:p>
        </p:txBody>
      </p:sp>
      <p:sp>
        <p:nvSpPr>
          <p:cNvPr id="18" name="TextBox 17"/>
          <p:cNvSpPr txBox="1"/>
          <p:nvPr/>
        </p:nvSpPr>
        <p:spPr>
          <a:xfrm>
            <a:off x="2261270" y="5865837"/>
            <a:ext cx="1708258" cy="369332"/>
          </a:xfrm>
          <a:prstGeom prst="rect">
            <a:avLst/>
          </a:prstGeom>
          <a:solidFill>
            <a:srgbClr val="FF0000"/>
          </a:solidFill>
          <a:scene3d>
            <a:camera prst="orthographicFront"/>
            <a:lightRig rig="threePt" dir="t"/>
          </a:scene3d>
          <a:sp3d>
            <a:bevelT w="114300" prst="artDeco"/>
          </a:sp3d>
        </p:spPr>
        <p:txBody>
          <a:bodyPr wrap="square" rtlCol="0">
            <a:spAutoFit/>
          </a:bodyPr>
          <a:lstStyle/>
          <a:p>
            <a:pPr algn="ctr"/>
            <a:r>
              <a:rPr lang="hr-HR" b="1" smtClean="0">
                <a:solidFill>
                  <a:schemeClr val="accent1">
                    <a:lumMod val="75000"/>
                  </a:schemeClr>
                </a:solidFill>
              </a:rPr>
              <a:t>STRONG WIND</a:t>
            </a:r>
            <a:endParaRPr lang="hr-HR" b="1" dirty="0">
              <a:solidFill>
                <a:schemeClr val="accent1">
                  <a:lumMod val="75000"/>
                </a:schemeClr>
              </a:solidFill>
            </a:endParaRPr>
          </a:p>
        </p:txBody>
      </p:sp>
      <p:sp>
        <p:nvSpPr>
          <p:cNvPr id="19" name="Slide Number Placeholder 18"/>
          <p:cNvSpPr>
            <a:spLocks noGrp="1"/>
          </p:cNvSpPr>
          <p:nvPr>
            <p:ph type="sldNum" sz="quarter" idx="12"/>
          </p:nvPr>
        </p:nvSpPr>
        <p:spPr/>
        <p:txBody>
          <a:bodyPr/>
          <a:lstStyle/>
          <a:p>
            <a:pPr>
              <a:defRPr/>
            </a:pPr>
            <a:fld id="{60743F40-157C-4097-B33E-49A278C4E3AD}" type="slidenum">
              <a:rPr lang="hr-HR" smtClean="0"/>
              <a:pPr>
                <a:defRPr/>
              </a:pPr>
              <a:t>15</a:t>
            </a:fld>
            <a:endParaRPr lang="hr-HR"/>
          </a:p>
        </p:txBody>
      </p:sp>
      <p:sp>
        <p:nvSpPr>
          <p:cNvPr id="20" name="Rectangle 19"/>
          <p:cNvSpPr/>
          <p:nvPr/>
        </p:nvSpPr>
        <p:spPr>
          <a:xfrm>
            <a:off x="4476750" y="3714750"/>
            <a:ext cx="1933575" cy="323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1" name="Oval 20"/>
          <p:cNvSpPr/>
          <p:nvPr/>
        </p:nvSpPr>
        <p:spPr>
          <a:xfrm rot="19662231">
            <a:off x="4973121" y="4588426"/>
            <a:ext cx="1458913" cy="905790"/>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2" name="Oval 21"/>
          <p:cNvSpPr/>
          <p:nvPr/>
        </p:nvSpPr>
        <p:spPr>
          <a:xfrm>
            <a:off x="5286375" y="5800725"/>
            <a:ext cx="1323975" cy="895349"/>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pic>
        <p:nvPicPr>
          <p:cNvPr id="23" name="Picture 3"/>
          <p:cNvPicPr>
            <a:picLocks noChangeAspect="1" noChangeArrowheads="1"/>
          </p:cNvPicPr>
          <p:nvPr/>
        </p:nvPicPr>
        <p:blipFill>
          <a:blip r:embed="rId4" cstate="print"/>
          <a:srcRect/>
          <a:stretch>
            <a:fillRect/>
          </a:stretch>
        </p:blipFill>
        <p:spPr bwMode="auto">
          <a:xfrm>
            <a:off x="12915" y="6331946"/>
            <a:ext cx="4235236" cy="526054"/>
          </a:xfrm>
          <a:prstGeom prst="rect">
            <a:avLst/>
          </a:prstGeom>
          <a:noFill/>
          <a:ln w="9525">
            <a:noFill/>
            <a:miter lim="800000"/>
            <a:headEnd/>
            <a:tailEnd/>
          </a:ln>
          <a:effectLst/>
        </p:spPr>
      </p:pic>
      <p:sp>
        <p:nvSpPr>
          <p:cNvPr id="24" name="Podnaslov 2"/>
          <p:cNvSpPr txBox="1">
            <a:spLocks/>
          </p:cNvSpPr>
          <p:nvPr/>
        </p:nvSpPr>
        <p:spPr>
          <a:xfrm>
            <a:off x="12914" y="12960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467544" y="1628800"/>
            <a:ext cx="4464496" cy="461665"/>
          </a:xfrm>
          <a:prstGeom prst="rect">
            <a:avLst/>
          </a:prstGeom>
          <a:noFill/>
        </p:spPr>
        <p:txBody>
          <a:bodyPr wrap="square" rtlCol="0">
            <a:spAutoFit/>
          </a:bodyPr>
          <a:lstStyle/>
          <a:p>
            <a:r>
              <a:rPr lang="hr-HR" sz="2400" b="1" smtClean="0">
                <a:solidFill>
                  <a:schemeClr val="accent6">
                    <a:lumMod val="75000"/>
                  </a:schemeClr>
                </a:solidFill>
              </a:rPr>
              <a:t>Systems of local winds</a:t>
            </a:r>
            <a:endParaRPr lang="hr-HR" sz="2400" b="1" dirty="0">
              <a:solidFill>
                <a:schemeClr val="accent6">
                  <a:lumMod val="75000"/>
                </a:schemeClr>
              </a:solidFill>
            </a:endParaRPr>
          </a:p>
        </p:txBody>
      </p:sp>
      <p:sp>
        <p:nvSpPr>
          <p:cNvPr id="10" name="TextBox 9"/>
          <p:cNvSpPr txBox="1"/>
          <p:nvPr/>
        </p:nvSpPr>
        <p:spPr>
          <a:xfrm>
            <a:off x="539552" y="2420888"/>
            <a:ext cx="8208912" cy="2677656"/>
          </a:xfrm>
          <a:prstGeom prst="rect">
            <a:avLst/>
          </a:prstGeom>
          <a:noFill/>
        </p:spPr>
        <p:txBody>
          <a:bodyPr wrap="square" rtlCol="0">
            <a:spAutoFit/>
          </a:bodyPr>
          <a:lstStyle/>
          <a:p>
            <a:r>
              <a:rPr lang="en-US" sz="2400" b="1" dirty="0" smtClean="0">
                <a:solidFill>
                  <a:schemeClr val="accent1">
                    <a:lumMod val="75000"/>
                  </a:schemeClr>
                </a:solidFill>
              </a:rPr>
              <a:t>The physical characteristics of the Earth's surface under the common name of the topographical elements cause a thermal and mechanical air circulation.</a:t>
            </a:r>
            <a:endParaRPr lang="hr-HR" sz="2400" b="1" dirty="0" smtClean="0">
              <a:solidFill>
                <a:schemeClr val="accent1">
                  <a:lumMod val="75000"/>
                </a:schemeClr>
              </a:solidFill>
            </a:endParaRPr>
          </a:p>
          <a:p>
            <a:r>
              <a:rPr lang="en-US" sz="2400" b="1" dirty="0" smtClean="0">
                <a:solidFill>
                  <a:schemeClr val="accent6">
                    <a:lumMod val="75000"/>
                  </a:schemeClr>
                </a:solidFill>
              </a:rPr>
              <a:t>Thermal circulation is a consequence of different heating surface which occurs because of the different types of surfaces absorb differently and variously released warmth in the air at the ground.</a:t>
            </a:r>
            <a:endParaRPr lang="hr-HR" sz="2400" b="1" dirty="0">
              <a:solidFill>
                <a:schemeClr val="accent6">
                  <a:lumMod val="75000"/>
                </a:schemeClr>
              </a:solidFill>
            </a:endParaRPr>
          </a:p>
        </p:txBody>
      </p:sp>
      <p:sp>
        <p:nvSpPr>
          <p:cNvPr id="12" name="Slide Number Placeholder 11"/>
          <p:cNvSpPr>
            <a:spLocks noGrp="1"/>
          </p:cNvSpPr>
          <p:nvPr>
            <p:ph type="sldNum" sz="quarter" idx="12"/>
          </p:nvPr>
        </p:nvSpPr>
        <p:spPr/>
        <p:txBody>
          <a:bodyPr/>
          <a:lstStyle/>
          <a:p>
            <a:pPr>
              <a:defRPr/>
            </a:pPr>
            <a:fld id="{60743F40-157C-4097-B33E-49A278C4E3AD}" type="slidenum">
              <a:rPr lang="hr-HR" smtClean="0"/>
              <a:pPr>
                <a:defRPr/>
              </a:pPr>
              <a:t>16</a:t>
            </a:fld>
            <a:endParaRPr lang="hr-HR"/>
          </a:p>
        </p:txBody>
      </p:sp>
      <p:pic>
        <p:nvPicPr>
          <p:cNvPr id="13" name="Picture 3"/>
          <p:cNvPicPr>
            <a:picLocks noChangeAspect="1" noChangeArrowheads="1"/>
          </p:cNvPicPr>
          <p:nvPr/>
        </p:nvPicPr>
        <p:blipFill>
          <a:blip r:embed="rId3" cstate="print"/>
          <a:srcRect/>
          <a:stretch>
            <a:fillRect/>
          </a:stretch>
        </p:blipFill>
        <p:spPr bwMode="auto">
          <a:xfrm>
            <a:off x="12914" y="6077688"/>
            <a:ext cx="4767263" cy="592137"/>
          </a:xfrm>
          <a:prstGeom prst="rect">
            <a:avLst/>
          </a:prstGeom>
          <a:noFill/>
          <a:ln w="9525">
            <a:noFill/>
            <a:miter lim="800000"/>
            <a:headEnd/>
            <a:tailEnd/>
          </a:ln>
          <a:effectLst/>
        </p:spPr>
      </p:pic>
      <p:sp>
        <p:nvSpPr>
          <p:cNvPr id="14"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467544" y="1484784"/>
            <a:ext cx="6984776" cy="461665"/>
          </a:xfrm>
          <a:prstGeom prst="rect">
            <a:avLst/>
          </a:prstGeom>
          <a:noFill/>
        </p:spPr>
        <p:txBody>
          <a:bodyPr wrap="square" rtlCol="0">
            <a:spAutoFit/>
          </a:bodyPr>
          <a:lstStyle/>
          <a:p>
            <a:r>
              <a:rPr lang="en-US" sz="2400" b="1" dirty="0" smtClean="0">
                <a:solidFill>
                  <a:schemeClr val="accent6">
                    <a:lumMod val="75000"/>
                  </a:schemeClr>
                </a:solidFill>
              </a:rPr>
              <a:t>The generation of thermal circulation</a:t>
            </a:r>
            <a:endParaRPr lang="hr-HR" sz="2400" b="1" dirty="0">
              <a:solidFill>
                <a:schemeClr val="accent6">
                  <a:lumMod val="75000"/>
                </a:schemeClr>
              </a:solidFill>
            </a:endParaRPr>
          </a:p>
        </p:txBody>
      </p:sp>
      <p:pic>
        <p:nvPicPr>
          <p:cNvPr id="10" name="Picture 2"/>
          <p:cNvPicPr>
            <a:picLocks noChangeAspect="1" noChangeArrowheads="1"/>
          </p:cNvPicPr>
          <p:nvPr/>
        </p:nvPicPr>
        <p:blipFill>
          <a:blip r:embed="rId3" cstate="print"/>
          <a:srcRect/>
          <a:stretch>
            <a:fillRect/>
          </a:stretch>
        </p:blipFill>
        <p:spPr bwMode="auto">
          <a:xfrm>
            <a:off x="2195736" y="2204864"/>
            <a:ext cx="4680520" cy="2554963"/>
          </a:xfrm>
          <a:prstGeom prst="rect">
            <a:avLst/>
          </a:prstGeom>
          <a:noFill/>
          <a:ln w="9525">
            <a:noFill/>
            <a:miter lim="800000"/>
            <a:headEnd/>
            <a:tailEnd/>
          </a:ln>
        </p:spPr>
      </p:pic>
      <p:sp>
        <p:nvSpPr>
          <p:cNvPr id="12" name="TextBox 11"/>
          <p:cNvSpPr txBox="1"/>
          <p:nvPr/>
        </p:nvSpPr>
        <p:spPr>
          <a:xfrm>
            <a:off x="251520" y="4787627"/>
            <a:ext cx="8892480" cy="1200329"/>
          </a:xfrm>
          <a:prstGeom prst="rect">
            <a:avLst/>
          </a:prstGeom>
          <a:noFill/>
        </p:spPr>
        <p:txBody>
          <a:bodyPr wrap="square" rtlCol="0">
            <a:spAutoFit/>
          </a:bodyPr>
          <a:lstStyle/>
          <a:p>
            <a:r>
              <a:rPr lang="en-US" sz="2400" b="1" dirty="0" smtClean="0">
                <a:solidFill>
                  <a:schemeClr val="accent1">
                    <a:lumMod val="75000"/>
                  </a:schemeClr>
                </a:solidFill>
              </a:rPr>
              <a:t>This figure shows a situation in which there is no pressure or temperature gradient, so therefore there is no phenomena of the wind. Atmospheric pressure decreases with height (1000 to 980 </a:t>
            </a:r>
            <a:r>
              <a:rPr lang="en-US" sz="2400" b="1" dirty="0" err="1" smtClean="0">
                <a:solidFill>
                  <a:schemeClr val="accent1">
                    <a:lumMod val="75000"/>
                  </a:schemeClr>
                </a:solidFill>
              </a:rPr>
              <a:t>mb</a:t>
            </a:r>
            <a:r>
              <a:rPr lang="en-US" sz="2400" b="1" dirty="0" smtClean="0">
                <a:solidFill>
                  <a:schemeClr val="accent1">
                    <a:lumMod val="75000"/>
                  </a:schemeClr>
                </a:solidFill>
              </a:rPr>
              <a:t>).</a:t>
            </a:r>
            <a:endParaRPr lang="hr-HR" sz="2400" b="1" dirty="0">
              <a:solidFill>
                <a:schemeClr val="accent1">
                  <a:lumMod val="75000"/>
                </a:schemeClr>
              </a:solidFill>
            </a:endParaRPr>
          </a:p>
        </p:txBody>
      </p:sp>
      <p:sp>
        <p:nvSpPr>
          <p:cNvPr id="13" name="Slide Number Placeholder 12"/>
          <p:cNvSpPr>
            <a:spLocks noGrp="1"/>
          </p:cNvSpPr>
          <p:nvPr>
            <p:ph type="sldNum" sz="quarter" idx="12"/>
          </p:nvPr>
        </p:nvSpPr>
        <p:spPr/>
        <p:txBody>
          <a:bodyPr/>
          <a:lstStyle/>
          <a:p>
            <a:pPr>
              <a:defRPr/>
            </a:pPr>
            <a:fld id="{60743F40-157C-4097-B33E-49A278C4E3AD}" type="slidenum">
              <a:rPr lang="hr-HR" smtClean="0"/>
              <a:pPr>
                <a:defRPr/>
              </a:pPr>
              <a:t>17</a:t>
            </a:fld>
            <a:endParaRPr lang="hr-HR"/>
          </a:p>
        </p:txBody>
      </p:sp>
      <p:pic>
        <p:nvPicPr>
          <p:cNvPr id="14" name="Picture 3"/>
          <p:cNvPicPr>
            <a:picLocks noChangeAspect="1" noChangeArrowheads="1"/>
          </p:cNvPicPr>
          <p:nvPr/>
        </p:nvPicPr>
        <p:blipFill>
          <a:blip r:embed="rId4" cstate="print"/>
          <a:srcRect/>
          <a:stretch>
            <a:fillRect/>
          </a:stretch>
        </p:blipFill>
        <p:spPr bwMode="auto">
          <a:xfrm>
            <a:off x="12914" y="6077688"/>
            <a:ext cx="4767263" cy="592137"/>
          </a:xfrm>
          <a:prstGeom prst="rect">
            <a:avLst/>
          </a:prstGeom>
          <a:noFill/>
          <a:ln w="9525">
            <a:noFill/>
            <a:miter lim="800000"/>
            <a:headEnd/>
            <a:tailEnd/>
          </a:ln>
          <a:effectLst/>
        </p:spPr>
      </p:pic>
      <p:sp>
        <p:nvSpPr>
          <p:cNvPr id="15"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9" name="Picture 3"/>
          <p:cNvPicPr>
            <a:picLocks noChangeAspect="1" noChangeArrowheads="1"/>
          </p:cNvPicPr>
          <p:nvPr/>
        </p:nvPicPr>
        <p:blipFill>
          <a:blip r:embed="rId3" cstate="print"/>
          <a:srcRect/>
          <a:stretch>
            <a:fillRect/>
          </a:stretch>
        </p:blipFill>
        <p:spPr bwMode="auto">
          <a:xfrm>
            <a:off x="2169766" y="1988840"/>
            <a:ext cx="4503452" cy="2520280"/>
          </a:xfrm>
          <a:prstGeom prst="rect">
            <a:avLst/>
          </a:prstGeom>
          <a:noFill/>
          <a:ln w="9525">
            <a:noFill/>
            <a:miter lim="800000"/>
            <a:headEnd/>
            <a:tailEnd/>
          </a:ln>
        </p:spPr>
      </p:pic>
      <p:sp>
        <p:nvSpPr>
          <p:cNvPr id="10" name="TextBox 9"/>
          <p:cNvSpPr txBox="1"/>
          <p:nvPr/>
        </p:nvSpPr>
        <p:spPr>
          <a:xfrm>
            <a:off x="179512" y="4509120"/>
            <a:ext cx="8856984" cy="1938992"/>
          </a:xfrm>
          <a:prstGeom prst="rect">
            <a:avLst/>
          </a:prstGeom>
          <a:noFill/>
        </p:spPr>
        <p:txBody>
          <a:bodyPr wrap="square" rtlCol="0">
            <a:spAutoFit/>
          </a:bodyPr>
          <a:lstStyle/>
          <a:p>
            <a:r>
              <a:rPr lang="en-US" sz="2400" b="1" dirty="0" smtClean="0">
                <a:solidFill>
                  <a:schemeClr val="accent1">
                    <a:lumMod val="75000"/>
                  </a:schemeClr>
                </a:solidFill>
              </a:rPr>
              <a:t>On the right is visible the warming of the soil which transfers the heat to the air over the area. The warm air rises and </a:t>
            </a:r>
            <a:r>
              <a:rPr lang="hr-HR" sz="2400" b="1" dirty="0" smtClean="0">
                <a:solidFill>
                  <a:schemeClr val="accent1">
                    <a:lumMod val="75000"/>
                  </a:schemeClr>
                </a:solidFill>
              </a:rPr>
              <a:t>i</a:t>
            </a:r>
            <a:r>
              <a:rPr lang="en-US" sz="2400" b="1" dirty="0" err="1" smtClean="0">
                <a:solidFill>
                  <a:schemeClr val="accent1">
                    <a:lumMod val="75000"/>
                  </a:schemeClr>
                </a:solidFill>
              </a:rPr>
              <a:t>sobar</a:t>
            </a:r>
            <a:r>
              <a:rPr lang="en-US" sz="2400" b="1" dirty="0" smtClean="0">
                <a:solidFill>
                  <a:schemeClr val="accent1">
                    <a:lumMod val="75000"/>
                  </a:schemeClr>
                </a:solidFill>
              </a:rPr>
              <a:t> spacing increases. In the upper parts of the atmosphere pressure gradient occurs and the air begins to move to the left, according to the area of lower pressure.</a:t>
            </a:r>
            <a:endParaRPr lang="hr-HR" sz="2400" b="1" dirty="0">
              <a:solidFill>
                <a:schemeClr val="accent1">
                  <a:lumMod val="75000"/>
                </a:schemeClr>
              </a:solidFill>
            </a:endParaRPr>
          </a:p>
        </p:txBody>
      </p:sp>
      <p:sp>
        <p:nvSpPr>
          <p:cNvPr id="13" name="Slide Number Placeholder 12"/>
          <p:cNvSpPr>
            <a:spLocks noGrp="1"/>
          </p:cNvSpPr>
          <p:nvPr>
            <p:ph type="sldNum" sz="quarter" idx="12"/>
          </p:nvPr>
        </p:nvSpPr>
        <p:spPr/>
        <p:txBody>
          <a:bodyPr/>
          <a:lstStyle/>
          <a:p>
            <a:pPr>
              <a:defRPr/>
            </a:pPr>
            <a:fld id="{60743F40-157C-4097-B33E-49A278C4E3AD}" type="slidenum">
              <a:rPr lang="hr-HR" smtClean="0"/>
              <a:pPr>
                <a:defRPr/>
              </a:pPr>
              <a:t>18</a:t>
            </a:fld>
            <a:endParaRPr lang="hr-HR"/>
          </a:p>
        </p:txBody>
      </p:sp>
      <p:sp>
        <p:nvSpPr>
          <p:cNvPr id="14" name="TextBox 13"/>
          <p:cNvSpPr txBox="1"/>
          <p:nvPr/>
        </p:nvSpPr>
        <p:spPr>
          <a:xfrm>
            <a:off x="467544" y="1484784"/>
            <a:ext cx="6984776" cy="461665"/>
          </a:xfrm>
          <a:prstGeom prst="rect">
            <a:avLst/>
          </a:prstGeom>
          <a:noFill/>
        </p:spPr>
        <p:txBody>
          <a:bodyPr wrap="square" rtlCol="0">
            <a:spAutoFit/>
          </a:bodyPr>
          <a:lstStyle/>
          <a:p>
            <a:r>
              <a:rPr lang="en-US" sz="2400" b="1" dirty="0" smtClean="0">
                <a:solidFill>
                  <a:schemeClr val="accent6">
                    <a:lumMod val="75000"/>
                  </a:schemeClr>
                </a:solidFill>
              </a:rPr>
              <a:t>The generation of thermal circulation</a:t>
            </a:r>
            <a:endParaRPr lang="hr-HR" sz="2400" b="1" dirty="0">
              <a:solidFill>
                <a:schemeClr val="accent6">
                  <a:lumMod val="75000"/>
                </a:schemeClr>
              </a:solidFill>
            </a:endParaRPr>
          </a:p>
        </p:txBody>
      </p:sp>
      <p:sp>
        <p:nvSpPr>
          <p:cNvPr id="15" name="Rectangle 14"/>
          <p:cNvSpPr/>
          <p:nvPr/>
        </p:nvSpPr>
        <p:spPr>
          <a:xfrm>
            <a:off x="3364113" y="2606159"/>
            <a:ext cx="2388987" cy="369332"/>
          </a:xfrm>
          <a:prstGeom prst="rect">
            <a:avLst/>
          </a:prstGeom>
          <a:solidFill>
            <a:schemeClr val="bg1"/>
          </a:solidFill>
        </p:spPr>
        <p:txBody>
          <a:bodyPr wrap="none">
            <a:spAutoFit/>
          </a:bodyPr>
          <a:lstStyle/>
          <a:p>
            <a:r>
              <a:rPr lang="en-US" b="1" dirty="0" smtClean="0">
                <a:solidFill>
                  <a:schemeClr val="accent1">
                    <a:lumMod val="75000"/>
                  </a:schemeClr>
                </a:solidFill>
              </a:rPr>
              <a:t>pressure gradient force</a:t>
            </a:r>
            <a:endParaRPr lang="hr-HR" dirty="0"/>
          </a:p>
        </p:txBody>
      </p:sp>
      <p:sp>
        <p:nvSpPr>
          <p:cNvPr id="16" name="Rectangle 15"/>
          <p:cNvSpPr/>
          <p:nvPr/>
        </p:nvSpPr>
        <p:spPr>
          <a:xfrm>
            <a:off x="2390775" y="3990975"/>
            <a:ext cx="1085850" cy="3429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b="1" dirty="0" smtClean="0"/>
              <a:t>COLD</a:t>
            </a:r>
            <a:endParaRPr lang="hr-HR" b="1" dirty="0"/>
          </a:p>
        </p:txBody>
      </p:sp>
      <p:sp>
        <p:nvSpPr>
          <p:cNvPr id="17" name="Rectangle 16"/>
          <p:cNvSpPr/>
          <p:nvPr/>
        </p:nvSpPr>
        <p:spPr>
          <a:xfrm>
            <a:off x="5572125" y="3971925"/>
            <a:ext cx="1085850" cy="3429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b="1" dirty="0" smtClean="0"/>
              <a:t>WARM</a:t>
            </a:r>
            <a:endParaRPr lang="hr-HR" b="1" dirty="0"/>
          </a:p>
        </p:txBody>
      </p:sp>
      <p:pic>
        <p:nvPicPr>
          <p:cNvPr id="18" name="Picture 3"/>
          <p:cNvPicPr>
            <a:picLocks noChangeAspect="1" noChangeArrowheads="1"/>
          </p:cNvPicPr>
          <p:nvPr/>
        </p:nvPicPr>
        <p:blipFill>
          <a:blip r:embed="rId4" cstate="print"/>
          <a:srcRect/>
          <a:stretch>
            <a:fillRect/>
          </a:stretch>
        </p:blipFill>
        <p:spPr bwMode="auto">
          <a:xfrm>
            <a:off x="1" y="6313779"/>
            <a:ext cx="4381500" cy="544221"/>
          </a:xfrm>
          <a:prstGeom prst="rect">
            <a:avLst/>
          </a:prstGeom>
          <a:noFill/>
          <a:ln w="9525">
            <a:noFill/>
            <a:miter lim="800000"/>
            <a:headEnd/>
            <a:tailEnd/>
          </a:ln>
          <a:effectLst/>
        </p:spPr>
      </p:pic>
      <p:sp>
        <p:nvSpPr>
          <p:cNvPr id="19"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107504" y="4509120"/>
            <a:ext cx="9036496" cy="1938992"/>
          </a:xfrm>
          <a:prstGeom prst="rect">
            <a:avLst/>
          </a:prstGeom>
          <a:noFill/>
        </p:spPr>
        <p:txBody>
          <a:bodyPr wrap="square" rtlCol="0">
            <a:spAutoFit/>
          </a:bodyPr>
          <a:lstStyle/>
          <a:p>
            <a:r>
              <a:rPr lang="en-US" sz="2400" b="1" dirty="0" smtClean="0">
                <a:solidFill>
                  <a:schemeClr val="accent1">
                    <a:lumMod val="75000"/>
                  </a:schemeClr>
                </a:solidFill>
              </a:rPr>
              <a:t>This picture shows complete air circulation. At a time when warm air arrives above the clouds, it cools and pounds. Now underneath the cloud creates higher air pressure that drives the air to the right due to the pressure gradient force. Such circulation is initiated by uneven warming of the Earth's surface.</a:t>
            </a:r>
            <a:endParaRPr lang="hr-HR" sz="2400" b="1" dirty="0">
              <a:solidFill>
                <a:schemeClr val="accent1">
                  <a:lumMod val="75000"/>
                </a:schemeClr>
              </a:solidFill>
            </a:endParaRPr>
          </a:p>
        </p:txBody>
      </p:sp>
      <p:pic>
        <p:nvPicPr>
          <p:cNvPr id="10" name="Picture 4"/>
          <p:cNvPicPr>
            <a:picLocks noChangeAspect="1" noChangeArrowheads="1"/>
          </p:cNvPicPr>
          <p:nvPr/>
        </p:nvPicPr>
        <p:blipFill>
          <a:blip r:embed="rId3" cstate="print"/>
          <a:srcRect/>
          <a:stretch>
            <a:fillRect/>
          </a:stretch>
        </p:blipFill>
        <p:spPr bwMode="auto">
          <a:xfrm>
            <a:off x="2267744" y="2132856"/>
            <a:ext cx="4327505" cy="2376264"/>
          </a:xfrm>
          <a:prstGeom prst="rect">
            <a:avLst/>
          </a:prstGeom>
          <a:noFill/>
          <a:ln w="9525">
            <a:noFill/>
            <a:miter lim="800000"/>
            <a:headEnd/>
            <a:tailEnd/>
          </a:ln>
        </p:spPr>
      </p:pic>
      <p:sp>
        <p:nvSpPr>
          <p:cNvPr id="13" name="Slide Number Placeholder 12"/>
          <p:cNvSpPr>
            <a:spLocks noGrp="1"/>
          </p:cNvSpPr>
          <p:nvPr>
            <p:ph type="sldNum" sz="quarter" idx="12"/>
          </p:nvPr>
        </p:nvSpPr>
        <p:spPr/>
        <p:txBody>
          <a:bodyPr/>
          <a:lstStyle/>
          <a:p>
            <a:pPr>
              <a:defRPr/>
            </a:pPr>
            <a:fld id="{60743F40-157C-4097-B33E-49A278C4E3AD}" type="slidenum">
              <a:rPr lang="hr-HR" smtClean="0"/>
              <a:pPr>
                <a:defRPr/>
              </a:pPr>
              <a:t>19</a:t>
            </a:fld>
            <a:endParaRPr lang="hr-HR"/>
          </a:p>
        </p:txBody>
      </p:sp>
      <p:sp>
        <p:nvSpPr>
          <p:cNvPr id="14" name="TextBox 13"/>
          <p:cNvSpPr txBox="1"/>
          <p:nvPr/>
        </p:nvSpPr>
        <p:spPr>
          <a:xfrm>
            <a:off x="467544" y="1484784"/>
            <a:ext cx="6984776" cy="461665"/>
          </a:xfrm>
          <a:prstGeom prst="rect">
            <a:avLst/>
          </a:prstGeom>
          <a:noFill/>
        </p:spPr>
        <p:txBody>
          <a:bodyPr wrap="square" rtlCol="0">
            <a:spAutoFit/>
          </a:bodyPr>
          <a:lstStyle/>
          <a:p>
            <a:r>
              <a:rPr lang="en-US" sz="2400" b="1" dirty="0" smtClean="0">
                <a:solidFill>
                  <a:schemeClr val="accent6">
                    <a:lumMod val="75000"/>
                  </a:schemeClr>
                </a:solidFill>
              </a:rPr>
              <a:t>The generation of thermal circulation</a:t>
            </a:r>
            <a:endParaRPr lang="hr-HR" sz="2400" b="1" dirty="0">
              <a:solidFill>
                <a:schemeClr val="accent6">
                  <a:lumMod val="75000"/>
                </a:schemeClr>
              </a:solidFill>
            </a:endParaRPr>
          </a:p>
        </p:txBody>
      </p:sp>
      <p:sp>
        <p:nvSpPr>
          <p:cNvPr id="15" name="Rectangle 14"/>
          <p:cNvSpPr/>
          <p:nvPr/>
        </p:nvSpPr>
        <p:spPr>
          <a:xfrm>
            <a:off x="2390775" y="4057650"/>
            <a:ext cx="1085850" cy="3429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b="1" dirty="0" smtClean="0"/>
              <a:t>COLD</a:t>
            </a:r>
            <a:endParaRPr lang="hr-HR" b="1" dirty="0"/>
          </a:p>
        </p:txBody>
      </p:sp>
      <p:sp>
        <p:nvSpPr>
          <p:cNvPr id="16" name="Rectangle 15"/>
          <p:cNvSpPr/>
          <p:nvPr/>
        </p:nvSpPr>
        <p:spPr>
          <a:xfrm>
            <a:off x="5419725" y="4010025"/>
            <a:ext cx="1085850" cy="3429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b="1" dirty="0" smtClean="0"/>
              <a:t>WARM</a:t>
            </a:r>
            <a:endParaRPr lang="hr-HR" b="1" dirty="0"/>
          </a:p>
        </p:txBody>
      </p:sp>
      <p:pic>
        <p:nvPicPr>
          <p:cNvPr id="17" name="Picture 3"/>
          <p:cNvPicPr>
            <a:picLocks noChangeAspect="1" noChangeArrowheads="1"/>
          </p:cNvPicPr>
          <p:nvPr/>
        </p:nvPicPr>
        <p:blipFill>
          <a:blip r:embed="rId4" cstate="print"/>
          <a:srcRect/>
          <a:stretch>
            <a:fillRect/>
          </a:stretch>
        </p:blipFill>
        <p:spPr bwMode="auto">
          <a:xfrm>
            <a:off x="0" y="6357974"/>
            <a:ext cx="4025686" cy="500026"/>
          </a:xfrm>
          <a:prstGeom prst="rect">
            <a:avLst/>
          </a:prstGeom>
          <a:noFill/>
          <a:ln w="9525">
            <a:noFill/>
            <a:miter lim="800000"/>
            <a:headEnd/>
            <a:tailEnd/>
          </a:ln>
          <a:effectLst/>
        </p:spPr>
      </p:pic>
      <p:sp>
        <p:nvSpPr>
          <p:cNvPr id="18"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581275"/>
            <a:ext cx="8229600" cy="1143000"/>
          </a:xfrm>
        </p:spPr>
        <p:txBody>
          <a:bodyPr/>
          <a:lstStyle/>
          <a:p>
            <a:pPr eaLnBrk="1" hangingPunct="1"/>
            <a:r>
              <a:rPr lang="en-US" sz="3600" b="1" dirty="0" smtClean="0">
                <a:solidFill>
                  <a:schemeClr val="tx2"/>
                </a:solidFill>
                <a:effectLst>
                  <a:glow rad="228600">
                    <a:schemeClr val="bg1">
                      <a:lumMod val="50000"/>
                      <a:alpha val="20000"/>
                    </a:schemeClr>
                  </a:glow>
                </a:effectLst>
              </a:rPr>
              <a:t>THEME 1: </a:t>
            </a:r>
            <a:r>
              <a:rPr lang="hr-HR" sz="3600" b="1" dirty="0" smtClean="0">
                <a:solidFill>
                  <a:schemeClr val="tx2"/>
                </a:solidFill>
                <a:effectLst>
                  <a:glow rad="228600">
                    <a:schemeClr val="bg1">
                      <a:lumMod val="50000"/>
                      <a:alpha val="20000"/>
                    </a:schemeClr>
                  </a:glow>
                </a:effectLst>
              </a:rPr>
              <a:t>P</a:t>
            </a:r>
            <a:r>
              <a:rPr lang="en-US" sz="3600" b="1" dirty="0" err="1" smtClean="0">
                <a:solidFill>
                  <a:schemeClr val="tx2"/>
                </a:solidFill>
                <a:effectLst>
                  <a:glow rad="228600">
                    <a:schemeClr val="bg1">
                      <a:lumMod val="50000"/>
                      <a:alpha val="20000"/>
                    </a:schemeClr>
                  </a:glow>
                </a:effectLst>
              </a:rPr>
              <a:t>ollution</a:t>
            </a:r>
            <a:r>
              <a:rPr lang="en-US" sz="3600" b="1" dirty="0" smtClean="0">
                <a:solidFill>
                  <a:schemeClr val="tx2"/>
                </a:solidFill>
                <a:effectLst>
                  <a:glow rad="228600">
                    <a:schemeClr val="bg1">
                      <a:lumMod val="50000"/>
                      <a:alpha val="20000"/>
                    </a:schemeClr>
                  </a:glow>
                </a:effectLst>
              </a:rPr>
              <a:t> of the atmosphere</a:t>
            </a:r>
            <a:endParaRPr lang="hr-HR" sz="3600" b="1" dirty="0" smtClean="0">
              <a:solidFill>
                <a:schemeClr val="tx2"/>
              </a:solidFill>
              <a:effectLst>
                <a:glow rad="228600">
                  <a:schemeClr val="bg1">
                    <a:lumMod val="50000"/>
                    <a:alpha val="20000"/>
                  </a:schemeClr>
                </a:glow>
              </a:effectLst>
            </a:endParaRPr>
          </a:p>
        </p:txBody>
      </p:sp>
      <p:pic>
        <p:nvPicPr>
          <p:cNvPr id="15" name="Picture 8" descr="Znak_1024x7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a:spLocks/>
          </p:cNvSpPr>
          <p:nvPr/>
        </p:nvSpPr>
        <p:spPr bwMode="auto">
          <a:xfrm>
            <a:off x="457200" y="53736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hr-HR" b="1" dirty="0">
              <a:solidFill>
                <a:srgbClr val="1F497D"/>
              </a:solidFill>
              <a:effectLst>
                <a:glow>
                  <a:srgbClr val="7F7F7F">
                    <a:alpha val="35000"/>
                  </a:srgbClr>
                </a:glow>
              </a:effectLst>
            </a:endParaRPr>
          </a:p>
        </p:txBody>
      </p:sp>
      <p:pic>
        <p:nvPicPr>
          <p:cNvPr id="18"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sp>
        <p:nvSpPr>
          <p:cNvPr id="19" name="Slide Number Placeholder 18"/>
          <p:cNvSpPr>
            <a:spLocks noGrp="1"/>
          </p:cNvSpPr>
          <p:nvPr>
            <p:ph type="sldNum" sz="quarter" idx="12"/>
          </p:nvPr>
        </p:nvSpPr>
        <p:spPr/>
        <p:txBody>
          <a:bodyPr/>
          <a:lstStyle/>
          <a:p>
            <a:pPr>
              <a:defRPr/>
            </a:pPr>
            <a:fld id="{60743F40-157C-4097-B33E-49A278C4E3AD}" type="slidenum">
              <a:rPr lang="hr-HR" smtClean="0"/>
              <a:pPr>
                <a:defRPr/>
              </a:pPr>
              <a:t>2</a:t>
            </a:fld>
            <a:endParaRPr lang="hr-HR"/>
          </a:p>
        </p:txBody>
      </p:sp>
      <p:pic>
        <p:nvPicPr>
          <p:cNvPr id="10" name="Picture 3"/>
          <p:cNvPicPr>
            <a:picLocks noChangeAspect="1" noChangeArrowheads="1"/>
          </p:cNvPicPr>
          <p:nvPr/>
        </p:nvPicPr>
        <p:blipFill>
          <a:blip r:embed="rId4" cstate="print"/>
          <a:srcRect/>
          <a:stretch>
            <a:fillRect/>
          </a:stretch>
        </p:blipFill>
        <p:spPr bwMode="auto">
          <a:xfrm>
            <a:off x="1152525" y="838200"/>
            <a:ext cx="6000169" cy="745275"/>
          </a:xfrm>
          <a:prstGeom prst="rect">
            <a:avLst/>
          </a:prstGeom>
          <a:noFill/>
          <a:ln w="9525">
            <a:noFill/>
            <a:miter lim="800000"/>
            <a:headEnd/>
            <a:tailEnd/>
          </a:ln>
          <a:effectLst/>
        </p:spPr>
      </p:pic>
    </p:spTree>
    <p:extLst>
      <p:ext uri="{BB962C8B-B14F-4D97-AF65-F5344CB8AC3E}">
        <p14:creationId xmlns:p14="http://schemas.microsoft.com/office/powerpoint/2010/main" val="4118193170"/>
      </p:ext>
    </p:extLst>
  </p:cSld>
  <p:clrMapOvr>
    <a:masterClrMapping/>
  </p:clrMapOvr>
  <p:transition spd="med">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Rectangle 8"/>
          <p:cNvSpPr/>
          <p:nvPr/>
        </p:nvSpPr>
        <p:spPr>
          <a:xfrm>
            <a:off x="2887613" y="3918198"/>
            <a:ext cx="2592288" cy="1800200"/>
          </a:xfrm>
          <a:prstGeom prst="rect">
            <a:avLst/>
          </a:prstGeom>
          <a:solidFill>
            <a:schemeClr val="accent6">
              <a:lumMod val="60000"/>
              <a:lumOff val="40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Rectangle 9"/>
          <p:cNvSpPr/>
          <p:nvPr/>
        </p:nvSpPr>
        <p:spPr>
          <a:xfrm>
            <a:off x="467544" y="2132856"/>
            <a:ext cx="8424936" cy="3416320"/>
          </a:xfrm>
          <a:prstGeom prst="rect">
            <a:avLst/>
          </a:prstGeom>
        </p:spPr>
        <p:txBody>
          <a:bodyPr wrap="square">
            <a:spAutoFit/>
          </a:bodyPr>
          <a:lstStyle/>
          <a:p>
            <a:r>
              <a:rPr lang="en-US" sz="2400" b="1" dirty="0" smtClean="0">
                <a:solidFill>
                  <a:schemeClr val="accent1">
                    <a:lumMod val="75000"/>
                  </a:schemeClr>
                </a:solidFill>
              </a:rPr>
              <a:t>Mechanical circulation occurs due to winds blowing over of topographic elements of different shapes and heights. There are four topographic categories that have the most influence on the thermal and mechanical circulation:</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r>
              <a:rPr lang="hr-HR" sz="2400" b="1" dirty="0" smtClean="0">
                <a:solidFill>
                  <a:schemeClr val="accent1">
                    <a:lumMod val="75000"/>
                  </a:schemeClr>
                </a:solidFill>
              </a:rPr>
              <a:t>                                               plain</a:t>
            </a:r>
          </a:p>
          <a:p>
            <a:r>
              <a:rPr lang="hr-HR" sz="2400" b="1" dirty="0" smtClean="0">
                <a:solidFill>
                  <a:schemeClr val="accent1">
                    <a:lumMod val="75000"/>
                  </a:schemeClr>
                </a:solidFill>
              </a:rPr>
              <a:t>                                       mountain/valley</a:t>
            </a:r>
          </a:p>
          <a:p>
            <a:r>
              <a:rPr lang="hr-HR" sz="2400" b="1" dirty="0" smtClean="0">
                <a:solidFill>
                  <a:schemeClr val="accent1">
                    <a:lumMod val="75000"/>
                  </a:schemeClr>
                </a:solidFill>
              </a:rPr>
              <a:t>                                            land/sea</a:t>
            </a:r>
          </a:p>
          <a:p>
            <a:r>
              <a:rPr lang="hr-HR" sz="2400" b="1" dirty="0" smtClean="0">
                <a:solidFill>
                  <a:schemeClr val="accent1">
                    <a:lumMod val="75000"/>
                  </a:schemeClr>
                </a:solidFill>
              </a:rPr>
              <a:t>                                          urban area</a:t>
            </a:r>
            <a:endParaRPr lang="hr-HR" sz="2400" b="1" dirty="0">
              <a:solidFill>
                <a:schemeClr val="accent1">
                  <a:lumMod val="75000"/>
                </a:schemeClr>
              </a:solidFill>
            </a:endParaRPr>
          </a:p>
        </p:txBody>
      </p:sp>
      <p:sp>
        <p:nvSpPr>
          <p:cNvPr id="13" name="Slide Number Placeholder 12"/>
          <p:cNvSpPr>
            <a:spLocks noGrp="1"/>
          </p:cNvSpPr>
          <p:nvPr>
            <p:ph type="sldNum" sz="quarter" idx="12"/>
          </p:nvPr>
        </p:nvSpPr>
        <p:spPr/>
        <p:txBody>
          <a:bodyPr/>
          <a:lstStyle/>
          <a:p>
            <a:pPr>
              <a:defRPr/>
            </a:pPr>
            <a:fld id="{60743F40-157C-4097-B33E-49A278C4E3AD}" type="slidenum">
              <a:rPr lang="hr-HR" smtClean="0"/>
              <a:pPr>
                <a:defRPr/>
              </a:pPr>
              <a:t>20</a:t>
            </a:fld>
            <a:endParaRPr lang="hr-HR"/>
          </a:p>
        </p:txBody>
      </p:sp>
      <p:sp>
        <p:nvSpPr>
          <p:cNvPr id="14" name="TextBox 13"/>
          <p:cNvSpPr txBox="1"/>
          <p:nvPr/>
        </p:nvSpPr>
        <p:spPr>
          <a:xfrm>
            <a:off x="467544" y="1484784"/>
            <a:ext cx="6984776" cy="461665"/>
          </a:xfrm>
          <a:prstGeom prst="rect">
            <a:avLst/>
          </a:prstGeom>
          <a:noFill/>
        </p:spPr>
        <p:txBody>
          <a:bodyPr wrap="square" rtlCol="0">
            <a:spAutoFit/>
          </a:bodyPr>
          <a:lstStyle/>
          <a:p>
            <a:r>
              <a:rPr lang="en-US" sz="2400" b="1" dirty="0" smtClean="0">
                <a:solidFill>
                  <a:schemeClr val="accent6">
                    <a:lumMod val="75000"/>
                  </a:schemeClr>
                </a:solidFill>
              </a:rPr>
              <a:t>The generation of thermal circulation</a:t>
            </a:r>
            <a:endParaRPr lang="hr-HR" sz="2400" b="1" dirty="0">
              <a:solidFill>
                <a:schemeClr val="accent6">
                  <a:lumMod val="75000"/>
                </a:schemeClr>
              </a:solidFill>
            </a:endParaRPr>
          </a:p>
        </p:txBody>
      </p:sp>
      <p:pic>
        <p:nvPicPr>
          <p:cNvPr id="15" name="Picture 3"/>
          <p:cNvPicPr>
            <a:picLocks noChangeAspect="1" noChangeArrowheads="1"/>
          </p:cNvPicPr>
          <p:nvPr/>
        </p:nvPicPr>
        <p:blipFill>
          <a:blip r:embed="rId3" cstate="print"/>
          <a:srcRect/>
          <a:stretch>
            <a:fillRect/>
          </a:stretch>
        </p:blipFill>
        <p:spPr bwMode="auto">
          <a:xfrm>
            <a:off x="12914" y="6077688"/>
            <a:ext cx="4767263" cy="592137"/>
          </a:xfrm>
          <a:prstGeom prst="rect">
            <a:avLst/>
          </a:prstGeom>
          <a:noFill/>
          <a:ln w="9525">
            <a:noFill/>
            <a:miter lim="800000"/>
            <a:headEnd/>
            <a:tailEnd/>
          </a:ln>
          <a:effectLst/>
        </p:spPr>
      </p:pic>
      <p:sp>
        <p:nvSpPr>
          <p:cNvPr id="16"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539552" y="1556792"/>
            <a:ext cx="3384376" cy="461665"/>
          </a:xfrm>
          <a:prstGeom prst="rect">
            <a:avLst/>
          </a:prstGeom>
          <a:noFill/>
        </p:spPr>
        <p:txBody>
          <a:bodyPr wrap="square" rtlCol="0">
            <a:spAutoFit/>
          </a:bodyPr>
          <a:lstStyle/>
          <a:p>
            <a:r>
              <a:rPr lang="hr-HR" sz="2400" b="1" dirty="0" smtClean="0">
                <a:solidFill>
                  <a:schemeClr val="accent6">
                    <a:lumMod val="75000"/>
                  </a:schemeClr>
                </a:solidFill>
              </a:rPr>
              <a:t>Plain</a:t>
            </a:r>
            <a:endParaRPr lang="hr-HR" sz="2400" b="1" dirty="0">
              <a:solidFill>
                <a:schemeClr val="accent6">
                  <a:lumMod val="75000"/>
                </a:schemeClr>
              </a:solidFill>
            </a:endParaRPr>
          </a:p>
        </p:txBody>
      </p:sp>
      <p:sp>
        <p:nvSpPr>
          <p:cNvPr id="10" name="TextBox 9"/>
          <p:cNvSpPr txBox="1"/>
          <p:nvPr/>
        </p:nvSpPr>
        <p:spPr>
          <a:xfrm>
            <a:off x="251520" y="2276872"/>
            <a:ext cx="8712968" cy="1200329"/>
          </a:xfrm>
          <a:prstGeom prst="rect">
            <a:avLst/>
          </a:prstGeom>
          <a:noFill/>
        </p:spPr>
        <p:txBody>
          <a:bodyPr wrap="square" rtlCol="0">
            <a:spAutoFit/>
          </a:bodyPr>
          <a:lstStyle/>
          <a:p>
            <a:r>
              <a:rPr lang="hr-HR" sz="2400" b="1" dirty="0" smtClean="0">
                <a:solidFill>
                  <a:schemeClr val="accent1">
                    <a:lumMod val="75000"/>
                  </a:schemeClr>
                </a:solidFill>
              </a:rPr>
              <a:t>P</a:t>
            </a:r>
            <a:r>
              <a:rPr lang="en-US" sz="2400" b="1" dirty="0" smtClean="0">
                <a:solidFill>
                  <a:schemeClr val="accent1">
                    <a:lumMod val="75000"/>
                  </a:schemeClr>
                </a:solidFill>
              </a:rPr>
              <a:t>lain is a typical </a:t>
            </a:r>
            <a:r>
              <a:rPr lang="hr-HR" sz="2400" b="1" dirty="0" smtClean="0">
                <a:solidFill>
                  <a:schemeClr val="accent1">
                    <a:lumMod val="75000"/>
                  </a:schemeClr>
                </a:solidFill>
              </a:rPr>
              <a:t>terrain </a:t>
            </a:r>
            <a:r>
              <a:rPr lang="en-US" sz="2400" b="1" dirty="0" smtClean="0">
                <a:solidFill>
                  <a:schemeClr val="accent1">
                    <a:lumMod val="75000"/>
                  </a:schemeClr>
                </a:solidFill>
              </a:rPr>
              <a:t>which mechanical air circulation depends on the amount of natural or human hand created prominence due to the influence of the friction.</a:t>
            </a:r>
            <a:endParaRPr lang="hr-HR" sz="2400" b="1" dirty="0">
              <a:solidFill>
                <a:schemeClr val="accent1">
                  <a:lumMod val="75000"/>
                </a:schemeClr>
              </a:solidFill>
            </a:endParaRPr>
          </a:p>
        </p:txBody>
      </p:sp>
      <p:pic>
        <p:nvPicPr>
          <p:cNvPr id="12" name="Picture 2"/>
          <p:cNvPicPr>
            <a:picLocks noChangeAspect="1" noChangeArrowheads="1"/>
          </p:cNvPicPr>
          <p:nvPr/>
        </p:nvPicPr>
        <p:blipFill>
          <a:blip r:embed="rId4" cstate="print"/>
          <a:srcRect/>
          <a:stretch>
            <a:fillRect/>
          </a:stretch>
        </p:blipFill>
        <p:spPr bwMode="auto">
          <a:xfrm>
            <a:off x="107504" y="3542479"/>
            <a:ext cx="4464496" cy="3193581"/>
          </a:xfrm>
          <a:prstGeom prst="rect">
            <a:avLst/>
          </a:prstGeom>
          <a:noFill/>
          <a:ln w="9525">
            <a:noFill/>
            <a:miter lim="800000"/>
            <a:headEnd/>
            <a:tailEnd/>
          </a:ln>
        </p:spPr>
      </p:pic>
      <p:sp>
        <p:nvSpPr>
          <p:cNvPr id="13" name="TextBox 12"/>
          <p:cNvSpPr txBox="1"/>
          <p:nvPr/>
        </p:nvSpPr>
        <p:spPr>
          <a:xfrm>
            <a:off x="4644008" y="3668638"/>
            <a:ext cx="4320480" cy="1938992"/>
          </a:xfrm>
          <a:prstGeom prst="rect">
            <a:avLst/>
          </a:prstGeom>
          <a:noFill/>
        </p:spPr>
        <p:txBody>
          <a:bodyPr wrap="square" rtlCol="0">
            <a:spAutoFit/>
          </a:bodyPr>
          <a:lstStyle/>
          <a:p>
            <a:r>
              <a:rPr lang="en-US" sz="2000" b="1" dirty="0" smtClean="0">
                <a:solidFill>
                  <a:schemeClr val="accent1">
                    <a:lumMod val="75000"/>
                  </a:schemeClr>
                </a:solidFill>
              </a:rPr>
              <a:t>List of area of different degrees of roughness. At the top of the list are the smooth surface with the smallest impact on the friction, and toward the end of the list the roughness increases, and with it the friction.</a:t>
            </a:r>
            <a:endParaRPr lang="hr-HR" sz="2000" b="1" dirty="0">
              <a:solidFill>
                <a:schemeClr val="accent1">
                  <a:lumMod val="75000"/>
                </a:schemeClr>
              </a:solidFill>
            </a:endParaRPr>
          </a:p>
        </p:txBody>
      </p:sp>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21</a:t>
            </a:fld>
            <a:endParaRPr lang="hr-HR"/>
          </a:p>
        </p:txBody>
      </p:sp>
      <p:sp>
        <p:nvSpPr>
          <p:cNvPr id="15" name="Rectangle 14"/>
          <p:cNvSpPr/>
          <p:nvPr/>
        </p:nvSpPr>
        <p:spPr>
          <a:xfrm>
            <a:off x="123825" y="3581400"/>
            <a:ext cx="4410075" cy="40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dirty="0" smtClean="0"/>
              <a:t>SURFACE OF DIFFERENT ROUGHNESS </a:t>
            </a:r>
            <a:endParaRPr lang="hr-HR" dirty="0"/>
          </a:p>
        </p:txBody>
      </p:sp>
      <p:sp>
        <p:nvSpPr>
          <p:cNvPr id="16" name="Rectangle 15"/>
          <p:cNvSpPr/>
          <p:nvPr/>
        </p:nvSpPr>
        <p:spPr>
          <a:xfrm>
            <a:off x="790575" y="4029075"/>
            <a:ext cx="3562350" cy="26384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1200" dirty="0" smtClean="0">
              <a:solidFill>
                <a:schemeClr val="accent1">
                  <a:lumMod val="75000"/>
                </a:schemeClr>
              </a:solidFill>
            </a:endParaRPr>
          </a:p>
          <a:p>
            <a:pPr algn="ctr"/>
            <a:endParaRPr lang="hr-HR" sz="1200" dirty="0" smtClean="0">
              <a:solidFill>
                <a:schemeClr val="accent1">
                  <a:lumMod val="75000"/>
                </a:schemeClr>
              </a:solidFill>
            </a:endParaRPr>
          </a:p>
          <a:p>
            <a:pPr algn="ctr"/>
            <a:endParaRPr lang="hr-HR" sz="1200" dirty="0" smtClean="0">
              <a:solidFill>
                <a:schemeClr val="accent1">
                  <a:lumMod val="75000"/>
                </a:schemeClr>
              </a:solidFill>
            </a:endParaRPr>
          </a:p>
          <a:p>
            <a:pPr algn="ctr"/>
            <a:endParaRPr lang="hr-HR" sz="1200" dirty="0" smtClean="0">
              <a:solidFill>
                <a:schemeClr val="accent1">
                  <a:lumMod val="75000"/>
                </a:schemeClr>
              </a:solidFill>
            </a:endParaRPr>
          </a:p>
          <a:p>
            <a:pPr algn="ctr"/>
            <a:endParaRPr lang="hr-HR" sz="1200" dirty="0" smtClean="0">
              <a:solidFill>
                <a:schemeClr val="accent1">
                  <a:lumMod val="75000"/>
                </a:schemeClr>
              </a:solidFill>
            </a:endParaRPr>
          </a:p>
          <a:p>
            <a:pPr algn="ctr"/>
            <a:endParaRPr lang="hr-HR" sz="1200" dirty="0" smtClean="0">
              <a:solidFill>
                <a:schemeClr val="accent1">
                  <a:lumMod val="75000"/>
                </a:schemeClr>
              </a:solidFill>
            </a:endParaRPr>
          </a:p>
          <a:p>
            <a:pPr algn="ctr"/>
            <a:endParaRPr lang="hr-HR" sz="1200" dirty="0" smtClean="0">
              <a:solidFill>
                <a:schemeClr val="accent1">
                  <a:lumMod val="75000"/>
                </a:schemeClr>
              </a:solidFill>
            </a:endParaRPr>
          </a:p>
          <a:p>
            <a:pPr algn="ctr"/>
            <a:endParaRPr lang="hr-HR" sz="1200" dirty="0" smtClean="0">
              <a:solidFill>
                <a:schemeClr val="accent1">
                  <a:lumMod val="75000"/>
                </a:schemeClr>
              </a:solidFill>
            </a:endParaRPr>
          </a:p>
          <a:p>
            <a:pPr algn="ctr"/>
            <a:r>
              <a:rPr lang="en-US" sz="1200" b="1" dirty="0" smtClean="0">
                <a:solidFill>
                  <a:schemeClr val="accent1">
                    <a:lumMod val="75000"/>
                  </a:schemeClr>
                </a:solidFill>
              </a:rPr>
              <a:t>The area covered by ice</a:t>
            </a:r>
            <a:endParaRPr lang="hr-HR" sz="1200" b="1" dirty="0" smtClean="0">
              <a:solidFill>
                <a:schemeClr val="accent1">
                  <a:lumMod val="75000"/>
                </a:schemeClr>
              </a:solidFill>
            </a:endParaRPr>
          </a:p>
          <a:p>
            <a:pPr algn="ctr"/>
            <a:r>
              <a:rPr lang="hr-HR" sz="1200" b="1" dirty="0" smtClean="0">
                <a:solidFill>
                  <a:schemeClr val="accent1">
                    <a:lumMod val="75000"/>
                  </a:schemeClr>
                </a:solidFill>
              </a:rPr>
              <a:t>Smooth sea surface</a:t>
            </a:r>
          </a:p>
          <a:p>
            <a:pPr algn="ctr"/>
            <a:r>
              <a:rPr lang="en-US" sz="1200" b="1" dirty="0" smtClean="0">
                <a:solidFill>
                  <a:schemeClr val="accent1">
                    <a:lumMod val="75000"/>
                  </a:schemeClr>
                </a:solidFill>
              </a:rPr>
              <a:t>The surface is covered with sand</a:t>
            </a:r>
            <a:endParaRPr lang="hr-HR" sz="1200" b="1" dirty="0" smtClean="0">
              <a:solidFill>
                <a:schemeClr val="accent1">
                  <a:lumMod val="75000"/>
                </a:schemeClr>
              </a:solidFill>
            </a:endParaRPr>
          </a:p>
          <a:p>
            <a:pPr algn="ctr"/>
            <a:r>
              <a:rPr lang="hr-HR" sz="1200" b="1" dirty="0" smtClean="0">
                <a:solidFill>
                  <a:schemeClr val="accent1">
                    <a:lumMod val="75000"/>
                  </a:schemeClr>
                </a:solidFill>
              </a:rPr>
              <a:t>Plains covered with snow</a:t>
            </a:r>
          </a:p>
          <a:p>
            <a:pPr algn="ctr"/>
            <a:r>
              <a:rPr lang="hr-HR" sz="1200" b="1" dirty="0" smtClean="0">
                <a:solidFill>
                  <a:schemeClr val="accent1">
                    <a:lumMod val="75000"/>
                  </a:schemeClr>
                </a:solidFill>
              </a:rPr>
              <a:t>Mown grass terrain</a:t>
            </a:r>
          </a:p>
          <a:p>
            <a:pPr algn="ctr"/>
            <a:r>
              <a:rPr lang="hr-HR" sz="1200" b="1" dirty="0" smtClean="0">
                <a:solidFill>
                  <a:schemeClr val="accent1">
                    <a:lumMod val="75000"/>
                  </a:schemeClr>
                </a:solidFill>
              </a:rPr>
              <a:t>Steppe</a:t>
            </a:r>
          </a:p>
          <a:p>
            <a:pPr algn="ctr"/>
            <a:r>
              <a:rPr lang="hr-HR" sz="1200" b="1" dirty="0" smtClean="0">
                <a:solidFill>
                  <a:schemeClr val="accent1">
                    <a:lumMod val="75000"/>
                  </a:schemeClr>
                </a:solidFill>
              </a:rPr>
              <a:t>Mown grass terrain</a:t>
            </a:r>
          </a:p>
          <a:p>
            <a:pPr algn="ctr"/>
            <a:r>
              <a:rPr lang="hr-HR" sz="1200" b="1" dirty="0" smtClean="0">
                <a:solidFill>
                  <a:schemeClr val="accent1">
                    <a:lumMod val="75000"/>
                  </a:schemeClr>
                </a:solidFill>
              </a:rPr>
              <a:t>Non-mown grass terrain</a:t>
            </a:r>
          </a:p>
          <a:p>
            <a:pPr algn="ctr"/>
            <a:r>
              <a:rPr lang="hr-HR" sz="1200" b="1" dirty="0" smtClean="0">
                <a:solidFill>
                  <a:schemeClr val="accent1">
                    <a:lumMod val="75000"/>
                  </a:schemeClr>
                </a:solidFill>
              </a:rPr>
              <a:t>Area under bushes</a:t>
            </a:r>
          </a:p>
          <a:p>
            <a:pPr algn="ctr"/>
            <a:r>
              <a:rPr lang="hr-HR" sz="1200" b="1" dirty="0" smtClean="0">
                <a:solidFill>
                  <a:schemeClr val="accent1">
                    <a:lumMod val="75000"/>
                  </a:schemeClr>
                </a:solidFill>
              </a:rPr>
              <a:t>Low Forests </a:t>
            </a:r>
          </a:p>
          <a:p>
            <a:pPr algn="ctr"/>
            <a:r>
              <a:rPr lang="hr-HR" sz="1200" b="1" dirty="0" smtClean="0">
                <a:solidFill>
                  <a:schemeClr val="accent1">
                    <a:lumMod val="75000"/>
                  </a:schemeClr>
                </a:solidFill>
              </a:rPr>
              <a:t>High Forests</a:t>
            </a:r>
          </a:p>
          <a:p>
            <a:pPr algn="ctr"/>
            <a:r>
              <a:rPr lang="hr-HR" sz="1200" b="1" dirty="0" smtClean="0">
                <a:solidFill>
                  <a:schemeClr val="accent1">
                    <a:lumMod val="75000"/>
                  </a:schemeClr>
                </a:solidFill>
              </a:rPr>
              <a:t>Suburban</a:t>
            </a:r>
          </a:p>
          <a:p>
            <a:pPr algn="ctr"/>
            <a:r>
              <a:rPr lang="hr-HR" sz="1200" b="1" dirty="0" smtClean="0">
                <a:solidFill>
                  <a:schemeClr val="accent1">
                    <a:lumMod val="75000"/>
                  </a:schemeClr>
                </a:solidFill>
              </a:rPr>
              <a:t>Urban</a:t>
            </a:r>
          </a:p>
          <a:p>
            <a:pPr algn="ctr"/>
            <a:endParaRPr lang="hr-HR" sz="1200" dirty="0" smtClean="0">
              <a:solidFill>
                <a:schemeClr val="accent1">
                  <a:lumMod val="75000"/>
                </a:schemeClr>
              </a:solidFill>
            </a:endParaRPr>
          </a:p>
          <a:p>
            <a:pPr algn="ctr"/>
            <a:endParaRPr lang="hr-HR" sz="1200" dirty="0" smtClean="0">
              <a:solidFill>
                <a:schemeClr val="accent1">
                  <a:lumMod val="75000"/>
                </a:schemeClr>
              </a:solidFill>
            </a:endParaRPr>
          </a:p>
          <a:p>
            <a:pPr algn="ctr"/>
            <a:endParaRPr lang="hr-HR" sz="1200" dirty="0" smtClean="0">
              <a:solidFill>
                <a:schemeClr val="accent1">
                  <a:lumMod val="75000"/>
                </a:schemeClr>
              </a:solidFill>
            </a:endParaRPr>
          </a:p>
          <a:p>
            <a:pPr algn="ctr"/>
            <a:endParaRPr lang="hr-HR" sz="1200" dirty="0" smtClean="0">
              <a:solidFill>
                <a:schemeClr val="accent1">
                  <a:lumMod val="75000"/>
                </a:schemeClr>
              </a:solidFill>
            </a:endParaRPr>
          </a:p>
          <a:p>
            <a:pPr algn="ctr"/>
            <a:endParaRPr lang="hr-HR" sz="1200" dirty="0" smtClean="0">
              <a:solidFill>
                <a:schemeClr val="accent1">
                  <a:lumMod val="75000"/>
                </a:schemeClr>
              </a:solidFill>
            </a:endParaRPr>
          </a:p>
          <a:p>
            <a:pPr algn="ctr"/>
            <a:endParaRPr lang="hr-HR" sz="1200" dirty="0" smtClean="0">
              <a:solidFill>
                <a:schemeClr val="accent1">
                  <a:lumMod val="75000"/>
                </a:schemeClr>
              </a:solidFill>
            </a:endParaRPr>
          </a:p>
          <a:p>
            <a:pPr algn="ctr"/>
            <a:endParaRPr lang="hr-HR" sz="1200" dirty="0" smtClean="0">
              <a:solidFill>
                <a:schemeClr val="accent1">
                  <a:lumMod val="75000"/>
                </a:schemeClr>
              </a:solidFill>
            </a:endParaRPr>
          </a:p>
          <a:p>
            <a:pPr algn="ctr"/>
            <a:endParaRPr lang="hr-HR" dirty="0">
              <a:solidFill>
                <a:schemeClr val="accent1">
                  <a:lumMod val="75000"/>
                </a:schemeClr>
              </a:solidFill>
            </a:endParaRPr>
          </a:p>
        </p:txBody>
      </p:sp>
      <p:pic>
        <p:nvPicPr>
          <p:cNvPr id="17" name="Picture 3"/>
          <p:cNvPicPr>
            <a:picLocks noChangeAspect="1" noChangeArrowheads="1"/>
          </p:cNvPicPr>
          <p:nvPr/>
        </p:nvPicPr>
        <p:blipFill>
          <a:blip r:embed="rId5" cstate="print"/>
          <a:srcRect/>
          <a:stretch>
            <a:fillRect/>
          </a:stretch>
        </p:blipFill>
        <p:spPr bwMode="auto">
          <a:xfrm>
            <a:off x="4508715" y="6440790"/>
            <a:ext cx="3358936" cy="417210"/>
          </a:xfrm>
          <a:prstGeom prst="rect">
            <a:avLst/>
          </a:prstGeom>
          <a:noFill/>
          <a:ln w="9525">
            <a:noFill/>
            <a:miter lim="800000"/>
            <a:headEnd/>
            <a:tailEnd/>
          </a:ln>
          <a:effectLst/>
        </p:spPr>
      </p:pic>
      <p:sp>
        <p:nvSpPr>
          <p:cNvPr id="18"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Rectangle 8"/>
          <p:cNvSpPr/>
          <p:nvPr/>
        </p:nvSpPr>
        <p:spPr>
          <a:xfrm>
            <a:off x="395537" y="2204864"/>
            <a:ext cx="8496944" cy="1200329"/>
          </a:xfrm>
          <a:prstGeom prst="rect">
            <a:avLst/>
          </a:prstGeom>
        </p:spPr>
        <p:txBody>
          <a:bodyPr wrap="square">
            <a:spAutoFit/>
          </a:bodyPr>
          <a:lstStyle/>
          <a:p>
            <a:r>
              <a:rPr lang="en-US" sz="2400" b="1" dirty="0" smtClean="0">
                <a:solidFill>
                  <a:schemeClr val="accent1">
                    <a:lumMod val="75000"/>
                  </a:schemeClr>
                </a:solidFill>
              </a:rPr>
              <a:t>The height and density of the vertical barrier intensifies the impact of friction on the speed of the wind, which results in a change of the profile of the wind with height.</a:t>
            </a:r>
            <a:endParaRPr lang="hr-HR" sz="2400" b="1" dirty="0">
              <a:solidFill>
                <a:schemeClr val="accent1">
                  <a:lumMod val="75000"/>
                </a:schemeClr>
              </a:solidFill>
            </a:endParaRPr>
          </a:p>
        </p:txBody>
      </p:sp>
      <p:pic>
        <p:nvPicPr>
          <p:cNvPr id="12" name="Picture 2"/>
          <p:cNvPicPr>
            <a:picLocks noChangeAspect="1" noChangeArrowheads="1"/>
          </p:cNvPicPr>
          <p:nvPr/>
        </p:nvPicPr>
        <p:blipFill>
          <a:blip r:embed="rId4" cstate="print"/>
          <a:srcRect/>
          <a:stretch>
            <a:fillRect/>
          </a:stretch>
        </p:blipFill>
        <p:spPr bwMode="auto">
          <a:xfrm>
            <a:off x="467544" y="3429000"/>
            <a:ext cx="5000211" cy="3240360"/>
          </a:xfrm>
          <a:prstGeom prst="rect">
            <a:avLst/>
          </a:prstGeom>
          <a:noFill/>
          <a:ln w="9525">
            <a:noFill/>
            <a:miter lim="800000"/>
            <a:headEnd/>
            <a:tailEnd/>
          </a:ln>
        </p:spPr>
      </p:pic>
      <p:sp>
        <p:nvSpPr>
          <p:cNvPr id="13" name="TextBox 12"/>
          <p:cNvSpPr txBox="1"/>
          <p:nvPr/>
        </p:nvSpPr>
        <p:spPr>
          <a:xfrm>
            <a:off x="5508104" y="3717032"/>
            <a:ext cx="3635896" cy="1938992"/>
          </a:xfrm>
          <a:prstGeom prst="rect">
            <a:avLst/>
          </a:prstGeom>
          <a:noFill/>
        </p:spPr>
        <p:txBody>
          <a:bodyPr wrap="square" rtlCol="0">
            <a:spAutoFit/>
          </a:bodyPr>
          <a:lstStyle/>
          <a:p>
            <a:r>
              <a:rPr lang="en-US" sz="2000" b="1" dirty="0" smtClean="0">
                <a:solidFill>
                  <a:schemeClr val="accent1">
                    <a:lumMod val="75000"/>
                  </a:schemeClr>
                </a:solidFill>
              </a:rPr>
              <a:t>The picture shows an increase in wind speed with height for three basic types of </a:t>
            </a:r>
            <a:r>
              <a:rPr lang="hr-HR" sz="2000" b="1" dirty="0" smtClean="0">
                <a:solidFill>
                  <a:schemeClr val="accent1">
                    <a:lumMod val="75000"/>
                  </a:schemeClr>
                </a:solidFill>
              </a:rPr>
              <a:t>terrain</a:t>
            </a:r>
            <a:r>
              <a:rPr lang="en-US" sz="2000" b="1" dirty="0" smtClean="0">
                <a:solidFill>
                  <a:schemeClr val="accent1">
                    <a:lumMod val="75000"/>
                  </a:schemeClr>
                </a:solidFill>
              </a:rPr>
              <a:t>: a city with tall buildings, suburban area with low houses and the lowland village.</a:t>
            </a:r>
            <a:endParaRPr lang="hr-HR" sz="2000" b="1" dirty="0">
              <a:solidFill>
                <a:schemeClr val="accent1">
                  <a:lumMod val="75000"/>
                </a:schemeClr>
              </a:solidFill>
            </a:endParaRPr>
          </a:p>
        </p:txBody>
      </p:sp>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22</a:t>
            </a:fld>
            <a:endParaRPr lang="hr-HR"/>
          </a:p>
        </p:txBody>
      </p:sp>
      <p:sp>
        <p:nvSpPr>
          <p:cNvPr id="15" name="TextBox 14"/>
          <p:cNvSpPr txBox="1"/>
          <p:nvPr/>
        </p:nvSpPr>
        <p:spPr>
          <a:xfrm>
            <a:off x="539552" y="1556792"/>
            <a:ext cx="3384376" cy="461665"/>
          </a:xfrm>
          <a:prstGeom prst="rect">
            <a:avLst/>
          </a:prstGeom>
          <a:noFill/>
        </p:spPr>
        <p:txBody>
          <a:bodyPr wrap="square" rtlCol="0">
            <a:spAutoFit/>
          </a:bodyPr>
          <a:lstStyle/>
          <a:p>
            <a:r>
              <a:rPr lang="hr-HR" sz="2400" b="1" dirty="0" smtClean="0">
                <a:solidFill>
                  <a:schemeClr val="accent6">
                    <a:lumMod val="75000"/>
                  </a:schemeClr>
                </a:solidFill>
              </a:rPr>
              <a:t>Plain</a:t>
            </a:r>
            <a:endParaRPr lang="hr-HR" sz="2400" b="1" dirty="0">
              <a:solidFill>
                <a:schemeClr val="accent6">
                  <a:lumMod val="75000"/>
                </a:schemeClr>
              </a:solidFill>
            </a:endParaRPr>
          </a:p>
        </p:txBody>
      </p:sp>
      <p:sp>
        <p:nvSpPr>
          <p:cNvPr id="16" name="Rectangle 15"/>
          <p:cNvSpPr/>
          <p:nvPr/>
        </p:nvSpPr>
        <p:spPr>
          <a:xfrm>
            <a:off x="1428750" y="3657600"/>
            <a:ext cx="1047750" cy="266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400" b="1" dirty="0" smtClean="0">
                <a:solidFill>
                  <a:schemeClr val="accent1">
                    <a:lumMod val="75000"/>
                  </a:schemeClr>
                </a:solidFill>
              </a:rPr>
              <a:t>Urban</a:t>
            </a:r>
            <a:endParaRPr lang="hr-HR" sz="1400" b="1" dirty="0">
              <a:solidFill>
                <a:schemeClr val="accent1">
                  <a:lumMod val="75000"/>
                </a:schemeClr>
              </a:solidFill>
            </a:endParaRPr>
          </a:p>
        </p:txBody>
      </p:sp>
      <p:sp>
        <p:nvSpPr>
          <p:cNvPr id="17" name="Rectangle 16"/>
          <p:cNvSpPr/>
          <p:nvPr/>
        </p:nvSpPr>
        <p:spPr>
          <a:xfrm>
            <a:off x="2971800" y="3705225"/>
            <a:ext cx="1047750" cy="571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400" b="1" dirty="0" smtClean="0">
                <a:solidFill>
                  <a:schemeClr val="accent1">
                    <a:lumMod val="75000"/>
                  </a:schemeClr>
                </a:solidFill>
              </a:rPr>
              <a:t>Suburban</a:t>
            </a:r>
            <a:endParaRPr lang="hr-HR" sz="1400" b="1" dirty="0">
              <a:solidFill>
                <a:schemeClr val="accent1">
                  <a:lumMod val="75000"/>
                </a:schemeClr>
              </a:solidFill>
            </a:endParaRPr>
          </a:p>
        </p:txBody>
      </p:sp>
      <p:sp>
        <p:nvSpPr>
          <p:cNvPr id="18" name="Rectangle 17"/>
          <p:cNvSpPr/>
          <p:nvPr/>
        </p:nvSpPr>
        <p:spPr>
          <a:xfrm>
            <a:off x="4219575" y="4562475"/>
            <a:ext cx="1047750" cy="438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400" b="1" dirty="0" smtClean="0">
                <a:solidFill>
                  <a:schemeClr val="accent1">
                    <a:lumMod val="75000"/>
                  </a:schemeClr>
                </a:solidFill>
              </a:rPr>
              <a:t>Village</a:t>
            </a:r>
            <a:endParaRPr lang="hr-HR" sz="1400" b="1" dirty="0">
              <a:solidFill>
                <a:schemeClr val="accent1">
                  <a:lumMod val="75000"/>
                </a:schemeClr>
              </a:solidFill>
            </a:endParaRPr>
          </a:p>
        </p:txBody>
      </p:sp>
      <p:sp>
        <p:nvSpPr>
          <p:cNvPr id="20" name="Rectangle 19"/>
          <p:cNvSpPr/>
          <p:nvPr/>
        </p:nvSpPr>
        <p:spPr>
          <a:xfrm>
            <a:off x="1962150" y="6334125"/>
            <a:ext cx="1447800" cy="266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hr-HR" sz="1400" b="1" dirty="0" smtClean="0">
                <a:solidFill>
                  <a:schemeClr val="accent1">
                    <a:lumMod val="75000"/>
                  </a:schemeClr>
                </a:solidFill>
              </a:rPr>
              <a:t>Wind speed</a:t>
            </a:r>
            <a:endParaRPr lang="hr-HR" sz="1400" b="1" dirty="0">
              <a:solidFill>
                <a:schemeClr val="accent1">
                  <a:lumMod val="75000"/>
                </a:schemeClr>
              </a:solidFill>
            </a:endParaRPr>
          </a:p>
        </p:txBody>
      </p:sp>
      <p:sp>
        <p:nvSpPr>
          <p:cNvPr id="21" name="Rectangle 20"/>
          <p:cNvSpPr/>
          <p:nvPr/>
        </p:nvSpPr>
        <p:spPr>
          <a:xfrm rot="16200000">
            <a:off x="228600" y="5162550"/>
            <a:ext cx="1047750" cy="266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hr-HR" sz="1400" b="1" dirty="0" smtClean="0">
                <a:solidFill>
                  <a:schemeClr val="accent1">
                    <a:lumMod val="75000"/>
                  </a:schemeClr>
                </a:solidFill>
              </a:rPr>
              <a:t>Altitude</a:t>
            </a:r>
            <a:endParaRPr lang="hr-HR" sz="1400" b="1" dirty="0">
              <a:solidFill>
                <a:schemeClr val="accent1">
                  <a:lumMod val="75000"/>
                </a:schemeClr>
              </a:solidFill>
            </a:endParaRPr>
          </a:p>
        </p:txBody>
      </p:sp>
      <p:pic>
        <p:nvPicPr>
          <p:cNvPr id="19" name="Picture 3"/>
          <p:cNvPicPr>
            <a:picLocks noChangeAspect="1" noChangeArrowheads="1"/>
          </p:cNvPicPr>
          <p:nvPr/>
        </p:nvPicPr>
        <p:blipFill>
          <a:blip r:embed="rId5" cstate="print"/>
          <a:srcRect/>
          <a:stretch>
            <a:fillRect/>
          </a:stretch>
        </p:blipFill>
        <p:spPr bwMode="auto">
          <a:xfrm>
            <a:off x="4032464" y="6406480"/>
            <a:ext cx="3635161" cy="451520"/>
          </a:xfrm>
          <a:prstGeom prst="rect">
            <a:avLst/>
          </a:prstGeom>
          <a:noFill/>
          <a:ln w="9525">
            <a:noFill/>
            <a:miter lim="800000"/>
            <a:headEnd/>
            <a:tailEnd/>
          </a:ln>
          <a:effectLst/>
        </p:spPr>
      </p:pic>
      <p:sp>
        <p:nvSpPr>
          <p:cNvPr id="22"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0" name="Picture 2"/>
          <p:cNvPicPr>
            <a:picLocks noChangeAspect="1" noChangeArrowheads="1"/>
          </p:cNvPicPr>
          <p:nvPr/>
        </p:nvPicPr>
        <p:blipFill>
          <a:blip r:embed="rId3" cstate="print"/>
          <a:srcRect/>
          <a:stretch>
            <a:fillRect/>
          </a:stretch>
        </p:blipFill>
        <p:spPr bwMode="auto">
          <a:xfrm>
            <a:off x="2771800" y="1373682"/>
            <a:ext cx="3960440" cy="2561310"/>
          </a:xfrm>
          <a:prstGeom prst="rect">
            <a:avLst/>
          </a:prstGeom>
          <a:noFill/>
          <a:ln w="57150">
            <a:solidFill>
              <a:srgbClr val="FF0000"/>
            </a:solidFill>
            <a:miter lim="800000"/>
            <a:headEnd/>
            <a:tailEnd/>
          </a:ln>
        </p:spPr>
      </p:pic>
      <p:cxnSp>
        <p:nvCxnSpPr>
          <p:cNvPr id="12" name="Straight Arrow Connector 11"/>
          <p:cNvCxnSpPr/>
          <p:nvPr/>
        </p:nvCxnSpPr>
        <p:spPr>
          <a:xfrm flipH="1">
            <a:off x="3028950" y="3836665"/>
            <a:ext cx="646187" cy="42101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962525" y="3918198"/>
            <a:ext cx="7615" cy="396627"/>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307435" y="3836665"/>
            <a:ext cx="388640" cy="506735"/>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0" y="4067919"/>
            <a:ext cx="3024336" cy="1866156"/>
          </a:xfrm>
          <a:prstGeom prst="rect">
            <a:avLst/>
          </a:prstGeom>
          <a:solidFill>
            <a:srgbClr val="FF0000"/>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t>In the area of the city, due to friction, high buildings are slowing down the speed of the ground-level of the horizontal wind which then changes direction and comes to the TURBULENCE.</a:t>
            </a:r>
            <a:endParaRPr lang="hr-HR" sz="1600" b="1" dirty="0"/>
          </a:p>
        </p:txBody>
      </p:sp>
      <p:sp>
        <p:nvSpPr>
          <p:cNvPr id="16" name="Rectangle 15"/>
          <p:cNvSpPr/>
          <p:nvPr/>
        </p:nvSpPr>
        <p:spPr>
          <a:xfrm>
            <a:off x="3471689" y="4315570"/>
            <a:ext cx="2448272" cy="1180356"/>
          </a:xfrm>
          <a:prstGeom prst="rect">
            <a:avLst/>
          </a:prstGeom>
          <a:solidFill>
            <a:srgbClr val="FF0000"/>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dirty="0">
              <a:solidFill>
                <a:schemeClr val="bg1"/>
              </a:solidFill>
            </a:endParaRPr>
          </a:p>
        </p:txBody>
      </p:sp>
      <p:sp>
        <p:nvSpPr>
          <p:cNvPr id="17" name="Rectangle 16"/>
          <p:cNvSpPr/>
          <p:nvPr/>
        </p:nvSpPr>
        <p:spPr>
          <a:xfrm>
            <a:off x="3490739" y="4322043"/>
            <a:ext cx="2414761" cy="1077218"/>
          </a:xfrm>
          <a:prstGeom prst="rect">
            <a:avLst/>
          </a:prstGeom>
        </p:spPr>
        <p:txBody>
          <a:bodyPr wrap="square">
            <a:spAutoFit/>
          </a:bodyPr>
          <a:lstStyle/>
          <a:p>
            <a:r>
              <a:rPr lang="en-US" sz="1600" b="1" dirty="0" smtClean="0">
                <a:solidFill>
                  <a:schemeClr val="bg1"/>
                </a:solidFill>
              </a:rPr>
              <a:t>The turbulence was less pronounced in the suburban area, because the friction</a:t>
            </a:r>
            <a:r>
              <a:rPr lang="hr-HR" sz="1600" b="1" dirty="0" smtClean="0">
                <a:solidFill>
                  <a:schemeClr val="bg1"/>
                </a:solidFill>
              </a:rPr>
              <a:t> is</a:t>
            </a:r>
            <a:r>
              <a:rPr lang="en-US" sz="1600" b="1" dirty="0" smtClean="0">
                <a:solidFill>
                  <a:schemeClr val="bg1"/>
                </a:solidFill>
              </a:rPr>
              <a:t> less.</a:t>
            </a:r>
            <a:endParaRPr lang="hr-HR" sz="1600" b="1" dirty="0">
              <a:solidFill>
                <a:schemeClr val="bg1"/>
              </a:solidFill>
            </a:endParaRPr>
          </a:p>
        </p:txBody>
      </p:sp>
      <p:sp>
        <p:nvSpPr>
          <p:cNvPr id="18" name="Rectangle 17"/>
          <p:cNvSpPr/>
          <p:nvPr/>
        </p:nvSpPr>
        <p:spPr>
          <a:xfrm>
            <a:off x="6183610" y="4344144"/>
            <a:ext cx="2808312" cy="1151781"/>
          </a:xfrm>
          <a:prstGeom prst="rect">
            <a:avLst/>
          </a:prstGeom>
          <a:solidFill>
            <a:srgbClr val="FF0000"/>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dirty="0">
              <a:solidFill>
                <a:schemeClr val="bg1"/>
              </a:solidFill>
            </a:endParaRPr>
          </a:p>
        </p:txBody>
      </p:sp>
      <p:sp>
        <p:nvSpPr>
          <p:cNvPr id="19" name="Rectangle 18"/>
          <p:cNvSpPr/>
          <p:nvPr/>
        </p:nvSpPr>
        <p:spPr>
          <a:xfrm>
            <a:off x="6212185" y="4384526"/>
            <a:ext cx="2808312" cy="1077218"/>
          </a:xfrm>
          <a:prstGeom prst="rect">
            <a:avLst/>
          </a:prstGeom>
        </p:spPr>
        <p:txBody>
          <a:bodyPr wrap="square">
            <a:spAutoFit/>
          </a:bodyPr>
          <a:lstStyle/>
          <a:p>
            <a:r>
              <a:rPr lang="en-US" sz="1600" b="1" dirty="0" smtClean="0">
                <a:solidFill>
                  <a:schemeClr val="bg1"/>
                </a:solidFill>
              </a:rPr>
              <a:t>The turbulence was the least pronounced in the lowland village because </a:t>
            </a:r>
            <a:r>
              <a:rPr lang="hr-HR" sz="1600" b="1" dirty="0" smtClean="0">
                <a:solidFill>
                  <a:schemeClr val="bg1"/>
                </a:solidFill>
              </a:rPr>
              <a:t>of the </a:t>
            </a:r>
            <a:r>
              <a:rPr lang="en-US" sz="1600" b="1" dirty="0" smtClean="0">
                <a:solidFill>
                  <a:schemeClr val="bg1"/>
                </a:solidFill>
              </a:rPr>
              <a:t>least friction.</a:t>
            </a:r>
            <a:endParaRPr lang="hr-HR" sz="1600" b="1" dirty="0">
              <a:solidFill>
                <a:schemeClr val="bg1"/>
              </a:solidFill>
            </a:endParaRPr>
          </a:p>
        </p:txBody>
      </p:sp>
      <p:sp>
        <p:nvSpPr>
          <p:cNvPr id="20" name="Slide Number Placeholder 19"/>
          <p:cNvSpPr>
            <a:spLocks noGrp="1"/>
          </p:cNvSpPr>
          <p:nvPr>
            <p:ph type="sldNum" sz="quarter" idx="12"/>
          </p:nvPr>
        </p:nvSpPr>
        <p:spPr/>
        <p:txBody>
          <a:bodyPr/>
          <a:lstStyle/>
          <a:p>
            <a:pPr>
              <a:defRPr/>
            </a:pPr>
            <a:fld id="{60743F40-157C-4097-B33E-49A278C4E3AD}" type="slidenum">
              <a:rPr lang="hr-HR" smtClean="0"/>
              <a:pPr>
                <a:defRPr/>
              </a:pPr>
              <a:t>23</a:t>
            </a:fld>
            <a:endParaRPr lang="hr-HR" dirty="0"/>
          </a:p>
        </p:txBody>
      </p:sp>
      <p:sp>
        <p:nvSpPr>
          <p:cNvPr id="21" name="Rectangle 20"/>
          <p:cNvSpPr/>
          <p:nvPr/>
        </p:nvSpPr>
        <p:spPr>
          <a:xfrm>
            <a:off x="3419475" y="1457325"/>
            <a:ext cx="1047750" cy="266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400" b="1" dirty="0" smtClean="0">
                <a:solidFill>
                  <a:schemeClr val="accent1">
                    <a:lumMod val="75000"/>
                  </a:schemeClr>
                </a:solidFill>
              </a:rPr>
              <a:t>Urban</a:t>
            </a:r>
            <a:endParaRPr lang="hr-HR" sz="1400" b="1" dirty="0">
              <a:solidFill>
                <a:schemeClr val="accent1">
                  <a:lumMod val="75000"/>
                </a:schemeClr>
              </a:solidFill>
            </a:endParaRPr>
          </a:p>
        </p:txBody>
      </p:sp>
      <p:sp>
        <p:nvSpPr>
          <p:cNvPr id="22" name="Rectangle 21"/>
          <p:cNvSpPr/>
          <p:nvPr/>
        </p:nvSpPr>
        <p:spPr>
          <a:xfrm>
            <a:off x="4638675" y="1504950"/>
            <a:ext cx="1047750" cy="571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400" b="1" dirty="0" smtClean="0">
                <a:solidFill>
                  <a:schemeClr val="accent1">
                    <a:lumMod val="75000"/>
                  </a:schemeClr>
                </a:solidFill>
              </a:rPr>
              <a:t>Suburban</a:t>
            </a:r>
            <a:endParaRPr lang="hr-HR" sz="1400" b="1" dirty="0">
              <a:solidFill>
                <a:schemeClr val="accent1">
                  <a:lumMod val="75000"/>
                </a:schemeClr>
              </a:solidFill>
            </a:endParaRPr>
          </a:p>
        </p:txBody>
      </p:sp>
      <p:sp>
        <p:nvSpPr>
          <p:cNvPr id="23" name="Rectangle 22"/>
          <p:cNvSpPr/>
          <p:nvPr/>
        </p:nvSpPr>
        <p:spPr>
          <a:xfrm>
            <a:off x="5695950" y="2162175"/>
            <a:ext cx="857250" cy="438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400" b="1" dirty="0" smtClean="0">
                <a:solidFill>
                  <a:schemeClr val="accent1">
                    <a:lumMod val="75000"/>
                  </a:schemeClr>
                </a:solidFill>
              </a:rPr>
              <a:t>Village</a:t>
            </a:r>
            <a:endParaRPr lang="hr-HR" sz="1400" b="1" dirty="0">
              <a:solidFill>
                <a:schemeClr val="accent1">
                  <a:lumMod val="75000"/>
                </a:schemeClr>
              </a:solidFill>
            </a:endParaRPr>
          </a:p>
        </p:txBody>
      </p:sp>
      <p:sp>
        <p:nvSpPr>
          <p:cNvPr id="24" name="Rectangle 23"/>
          <p:cNvSpPr/>
          <p:nvPr/>
        </p:nvSpPr>
        <p:spPr>
          <a:xfrm>
            <a:off x="3667125" y="3714750"/>
            <a:ext cx="1447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hr-HR" sz="1400" b="1" dirty="0" smtClean="0">
                <a:solidFill>
                  <a:schemeClr val="accent1">
                    <a:lumMod val="75000"/>
                  </a:schemeClr>
                </a:solidFill>
              </a:rPr>
              <a:t>Wind speed</a:t>
            </a:r>
            <a:endParaRPr lang="hr-HR" sz="1400" b="1" dirty="0">
              <a:solidFill>
                <a:schemeClr val="accent1">
                  <a:lumMod val="75000"/>
                </a:schemeClr>
              </a:solidFill>
            </a:endParaRPr>
          </a:p>
        </p:txBody>
      </p:sp>
      <p:sp>
        <p:nvSpPr>
          <p:cNvPr id="25" name="Rectangle 24"/>
          <p:cNvSpPr/>
          <p:nvPr/>
        </p:nvSpPr>
        <p:spPr>
          <a:xfrm rot="16200000">
            <a:off x="2452688" y="2709864"/>
            <a:ext cx="923925" cy="266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hr-HR" sz="1400" b="1" dirty="0" smtClean="0">
                <a:solidFill>
                  <a:schemeClr val="accent1">
                    <a:lumMod val="75000"/>
                  </a:schemeClr>
                </a:solidFill>
              </a:rPr>
              <a:t>Altitude</a:t>
            </a:r>
            <a:endParaRPr lang="hr-HR" sz="1400" b="1" dirty="0">
              <a:solidFill>
                <a:schemeClr val="accent1">
                  <a:lumMod val="75000"/>
                </a:schemeClr>
              </a:solidFill>
            </a:endParaRPr>
          </a:p>
        </p:txBody>
      </p:sp>
      <p:sp>
        <p:nvSpPr>
          <p:cNvPr id="26" name="TextBox 25"/>
          <p:cNvSpPr txBox="1"/>
          <p:nvPr/>
        </p:nvSpPr>
        <p:spPr>
          <a:xfrm>
            <a:off x="539552" y="1556792"/>
            <a:ext cx="3384376" cy="461665"/>
          </a:xfrm>
          <a:prstGeom prst="rect">
            <a:avLst/>
          </a:prstGeom>
          <a:noFill/>
        </p:spPr>
        <p:txBody>
          <a:bodyPr wrap="square" rtlCol="0">
            <a:spAutoFit/>
          </a:bodyPr>
          <a:lstStyle/>
          <a:p>
            <a:r>
              <a:rPr lang="hr-HR" sz="2400" b="1" dirty="0" smtClean="0">
                <a:solidFill>
                  <a:schemeClr val="accent6">
                    <a:lumMod val="75000"/>
                  </a:schemeClr>
                </a:solidFill>
              </a:rPr>
              <a:t>Plain</a:t>
            </a:r>
            <a:endParaRPr lang="hr-HR" sz="2400" b="1" dirty="0">
              <a:solidFill>
                <a:schemeClr val="accent6">
                  <a:lumMod val="75000"/>
                </a:schemeClr>
              </a:solidFill>
            </a:endParaRPr>
          </a:p>
        </p:txBody>
      </p:sp>
      <p:pic>
        <p:nvPicPr>
          <p:cNvPr id="27" name="Picture 3"/>
          <p:cNvPicPr>
            <a:picLocks noChangeAspect="1" noChangeArrowheads="1"/>
          </p:cNvPicPr>
          <p:nvPr/>
        </p:nvPicPr>
        <p:blipFill>
          <a:blip r:embed="rId4" cstate="print"/>
          <a:srcRect/>
          <a:stretch>
            <a:fillRect/>
          </a:stretch>
        </p:blipFill>
        <p:spPr bwMode="auto">
          <a:xfrm>
            <a:off x="12914" y="6077688"/>
            <a:ext cx="4767263" cy="592137"/>
          </a:xfrm>
          <a:prstGeom prst="rect">
            <a:avLst/>
          </a:prstGeom>
          <a:noFill/>
          <a:ln w="9525">
            <a:noFill/>
            <a:miter lim="800000"/>
            <a:headEnd/>
            <a:tailEnd/>
          </a:ln>
          <a:effectLst/>
        </p:spPr>
      </p:pic>
      <p:sp>
        <p:nvSpPr>
          <p:cNvPr id="28"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520502" y="1356767"/>
            <a:ext cx="3384376" cy="461665"/>
          </a:xfrm>
          <a:prstGeom prst="rect">
            <a:avLst/>
          </a:prstGeom>
          <a:noFill/>
        </p:spPr>
        <p:txBody>
          <a:bodyPr wrap="square" rtlCol="0">
            <a:spAutoFit/>
          </a:bodyPr>
          <a:lstStyle/>
          <a:p>
            <a:r>
              <a:rPr lang="hr-HR" sz="2400" b="1" smtClean="0">
                <a:solidFill>
                  <a:schemeClr val="accent6">
                    <a:lumMod val="75000"/>
                  </a:schemeClr>
                </a:solidFill>
              </a:rPr>
              <a:t>Mountain/Valley</a:t>
            </a:r>
            <a:endParaRPr lang="hr-HR" sz="2400" b="1" dirty="0">
              <a:solidFill>
                <a:schemeClr val="accent6">
                  <a:lumMod val="75000"/>
                </a:schemeClr>
              </a:solidFill>
            </a:endParaRPr>
          </a:p>
        </p:txBody>
      </p:sp>
      <p:sp>
        <p:nvSpPr>
          <p:cNvPr id="10" name="TextBox 9"/>
          <p:cNvSpPr txBox="1"/>
          <p:nvPr/>
        </p:nvSpPr>
        <p:spPr>
          <a:xfrm>
            <a:off x="319336" y="1832248"/>
            <a:ext cx="8640960" cy="2554545"/>
          </a:xfrm>
          <a:prstGeom prst="rect">
            <a:avLst/>
          </a:prstGeom>
          <a:noFill/>
        </p:spPr>
        <p:txBody>
          <a:bodyPr wrap="square" rtlCol="0">
            <a:spAutoFit/>
          </a:bodyPr>
          <a:lstStyle/>
          <a:p>
            <a:r>
              <a:rPr lang="en-US" sz="2000" b="1" dirty="0" smtClean="0">
                <a:solidFill>
                  <a:srgbClr val="00B050"/>
                </a:solidFill>
              </a:rPr>
              <a:t>Mechanical air circulation in the topographic category Mountain/Valley is closely linked with the size, shape and orientation of the topographic element and because of this is different for each individual instance.</a:t>
            </a:r>
            <a:endParaRPr lang="hr-HR" sz="2000" b="1" dirty="0" smtClean="0">
              <a:solidFill>
                <a:srgbClr val="00B050"/>
              </a:solidFill>
            </a:endParaRPr>
          </a:p>
          <a:p>
            <a:endParaRPr lang="hr-HR" sz="2000" b="1" dirty="0" smtClean="0">
              <a:solidFill>
                <a:schemeClr val="accent1">
                  <a:lumMod val="75000"/>
                </a:schemeClr>
              </a:solidFill>
            </a:endParaRPr>
          </a:p>
          <a:p>
            <a:r>
              <a:rPr lang="en-US" sz="2000" b="1" dirty="0" smtClean="0">
                <a:solidFill>
                  <a:schemeClr val="accent1">
                    <a:lumMod val="75000"/>
                  </a:schemeClr>
                </a:solidFill>
              </a:rPr>
              <a:t>Despite </a:t>
            </a:r>
            <a:r>
              <a:rPr lang="hr-HR" sz="2000" b="1" dirty="0" smtClean="0">
                <a:solidFill>
                  <a:schemeClr val="accent1">
                    <a:lumMod val="75000"/>
                  </a:schemeClr>
                </a:solidFill>
              </a:rPr>
              <a:t>of </a:t>
            </a:r>
            <a:r>
              <a:rPr lang="en-US" sz="2000" b="1" dirty="0" smtClean="0">
                <a:solidFill>
                  <a:schemeClr val="accent1">
                    <a:lumMod val="75000"/>
                  </a:schemeClr>
                </a:solidFill>
              </a:rPr>
              <a:t>diversity, there are two main directions of the wind blowing in such </a:t>
            </a:r>
            <a:r>
              <a:rPr lang="hr-HR" sz="2000" b="1" dirty="0" smtClean="0">
                <a:solidFill>
                  <a:schemeClr val="accent1">
                    <a:lumMod val="75000"/>
                  </a:schemeClr>
                </a:solidFill>
              </a:rPr>
              <a:t>area</a:t>
            </a:r>
            <a:r>
              <a:rPr lang="en-US" sz="2000" b="1" dirty="0" smtClean="0">
                <a:solidFill>
                  <a:schemeClr val="accent1">
                    <a:lumMod val="75000"/>
                  </a:schemeClr>
                </a:solidFill>
              </a:rPr>
              <a:t>. One is the endeavor of the air masses to rise over an obstacle, and the other occurs in cases of temperature inversions (the top layer of air is warmer than the bottom) when mass rounds mountain.</a:t>
            </a:r>
            <a:endParaRPr lang="hr-HR" sz="2000" b="1" dirty="0">
              <a:solidFill>
                <a:schemeClr val="accent1">
                  <a:lumMod val="75000"/>
                </a:schemeClr>
              </a:solidFill>
            </a:endParaRPr>
          </a:p>
        </p:txBody>
      </p:sp>
      <p:pic>
        <p:nvPicPr>
          <p:cNvPr id="12" name="Picture 2"/>
          <p:cNvPicPr>
            <a:picLocks noChangeAspect="1" noChangeArrowheads="1"/>
          </p:cNvPicPr>
          <p:nvPr/>
        </p:nvPicPr>
        <p:blipFill>
          <a:blip r:embed="rId3" cstate="print"/>
          <a:srcRect/>
          <a:stretch>
            <a:fillRect/>
          </a:stretch>
        </p:blipFill>
        <p:spPr bwMode="auto">
          <a:xfrm>
            <a:off x="2219324" y="4530452"/>
            <a:ext cx="4253667" cy="1383585"/>
          </a:xfrm>
          <a:prstGeom prst="rect">
            <a:avLst/>
          </a:prstGeom>
          <a:noFill/>
          <a:ln w="9525">
            <a:noFill/>
            <a:miter lim="800000"/>
            <a:headEnd/>
            <a:tailEnd/>
          </a:ln>
        </p:spPr>
      </p:pic>
      <p:sp>
        <p:nvSpPr>
          <p:cNvPr id="13" name="Slide Number Placeholder 12"/>
          <p:cNvSpPr>
            <a:spLocks noGrp="1"/>
          </p:cNvSpPr>
          <p:nvPr>
            <p:ph type="sldNum" sz="quarter" idx="12"/>
          </p:nvPr>
        </p:nvSpPr>
        <p:spPr/>
        <p:txBody>
          <a:bodyPr/>
          <a:lstStyle/>
          <a:p>
            <a:pPr>
              <a:defRPr/>
            </a:pPr>
            <a:fld id="{60743F40-157C-4097-B33E-49A278C4E3AD}" type="slidenum">
              <a:rPr lang="hr-HR" smtClean="0"/>
              <a:pPr>
                <a:defRPr/>
              </a:pPr>
              <a:t>24</a:t>
            </a:fld>
            <a:endParaRPr lang="hr-HR"/>
          </a:p>
        </p:txBody>
      </p:sp>
      <p:pic>
        <p:nvPicPr>
          <p:cNvPr id="14" name="Picture 3"/>
          <p:cNvPicPr>
            <a:picLocks noChangeAspect="1" noChangeArrowheads="1"/>
          </p:cNvPicPr>
          <p:nvPr/>
        </p:nvPicPr>
        <p:blipFill>
          <a:blip r:embed="rId4" cstate="print"/>
          <a:srcRect/>
          <a:stretch>
            <a:fillRect/>
          </a:stretch>
        </p:blipFill>
        <p:spPr bwMode="auto">
          <a:xfrm>
            <a:off x="12914" y="6077688"/>
            <a:ext cx="4767263" cy="592137"/>
          </a:xfrm>
          <a:prstGeom prst="rect">
            <a:avLst/>
          </a:prstGeom>
          <a:noFill/>
          <a:ln w="9525">
            <a:noFill/>
            <a:miter lim="800000"/>
            <a:headEnd/>
            <a:tailEnd/>
          </a:ln>
          <a:effectLst/>
        </p:spPr>
      </p:pic>
      <p:sp>
        <p:nvSpPr>
          <p:cNvPr id="15"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539552" y="1556792"/>
            <a:ext cx="4546798" cy="461665"/>
          </a:xfrm>
          <a:prstGeom prst="rect">
            <a:avLst/>
          </a:prstGeom>
          <a:noFill/>
        </p:spPr>
        <p:txBody>
          <a:bodyPr wrap="square" rtlCol="0">
            <a:spAutoFit/>
          </a:bodyPr>
          <a:lstStyle/>
          <a:p>
            <a:r>
              <a:rPr lang="hr-HR" sz="2400" b="1" smtClean="0">
                <a:solidFill>
                  <a:schemeClr val="accent6">
                    <a:lumMod val="75000"/>
                  </a:schemeClr>
                </a:solidFill>
              </a:rPr>
              <a:t>Mountain/Valley</a:t>
            </a:r>
            <a:endParaRPr lang="hr-HR" sz="2400" b="1" dirty="0">
              <a:solidFill>
                <a:schemeClr val="accent6">
                  <a:lumMod val="75000"/>
                </a:schemeClr>
              </a:solidFill>
            </a:endParaRPr>
          </a:p>
        </p:txBody>
      </p:sp>
      <p:sp>
        <p:nvSpPr>
          <p:cNvPr id="10" name="TextBox 9"/>
          <p:cNvSpPr txBox="1"/>
          <p:nvPr/>
        </p:nvSpPr>
        <p:spPr>
          <a:xfrm>
            <a:off x="467544" y="2348880"/>
            <a:ext cx="8352928" cy="1569660"/>
          </a:xfrm>
          <a:prstGeom prst="rect">
            <a:avLst/>
          </a:prstGeom>
          <a:noFill/>
        </p:spPr>
        <p:txBody>
          <a:bodyPr wrap="square" rtlCol="0">
            <a:spAutoFit/>
          </a:bodyPr>
          <a:lstStyle/>
          <a:p>
            <a:r>
              <a:rPr lang="en-US" sz="2400" b="1" dirty="0" smtClean="0">
                <a:solidFill>
                  <a:srgbClr val="00B050"/>
                </a:solidFill>
              </a:rPr>
              <a:t>Thermal circulation is also associated with the size, shape and orientation of the topographic and distinct element is given the time of day.</a:t>
            </a:r>
            <a:endParaRPr lang="hr-HR" sz="2400" b="1" dirty="0" smtClean="0">
              <a:solidFill>
                <a:schemeClr val="accent1">
                  <a:lumMod val="75000"/>
                </a:schemeClr>
              </a:solidFill>
            </a:endParaRPr>
          </a:p>
          <a:p>
            <a:endParaRPr lang="hr-HR" sz="2400" b="1" dirty="0" smtClean="0">
              <a:solidFill>
                <a:schemeClr val="accent1">
                  <a:lumMod val="75000"/>
                </a:schemeClr>
              </a:solidFill>
            </a:endParaRPr>
          </a:p>
        </p:txBody>
      </p:sp>
      <p:sp>
        <p:nvSpPr>
          <p:cNvPr id="12" name="TextBox 11"/>
          <p:cNvSpPr txBox="1"/>
          <p:nvPr/>
        </p:nvSpPr>
        <p:spPr>
          <a:xfrm>
            <a:off x="485775" y="3933056"/>
            <a:ext cx="8262689" cy="1200329"/>
          </a:xfrm>
          <a:prstGeom prst="rect">
            <a:avLst/>
          </a:prstGeom>
          <a:noFill/>
        </p:spPr>
        <p:txBody>
          <a:bodyPr wrap="square" rtlCol="0">
            <a:spAutoFit/>
          </a:bodyPr>
          <a:lstStyle/>
          <a:p>
            <a:r>
              <a:rPr lang="en-US" sz="2400" b="1" dirty="0" smtClean="0">
                <a:solidFill>
                  <a:schemeClr val="accent1">
                    <a:lumMod val="75000"/>
                  </a:schemeClr>
                </a:solidFill>
              </a:rPr>
              <a:t>Heating will also be affected by vegetation, and the slopes that are harvested will be less heated from rocky slopes.</a:t>
            </a:r>
            <a:endParaRPr lang="hr-HR" sz="2400" b="1" dirty="0" smtClean="0">
              <a:solidFill>
                <a:schemeClr val="accent1">
                  <a:lumMod val="75000"/>
                </a:schemeClr>
              </a:solidFill>
            </a:endParaRPr>
          </a:p>
          <a:p>
            <a:endParaRPr lang="hr-HR" sz="2400" b="1" dirty="0">
              <a:solidFill>
                <a:schemeClr val="accent1">
                  <a:lumMod val="75000"/>
                </a:schemeClr>
              </a:solidFill>
            </a:endParaRPr>
          </a:p>
        </p:txBody>
      </p:sp>
      <p:sp>
        <p:nvSpPr>
          <p:cNvPr id="13" name="Slide Number Placeholder 12"/>
          <p:cNvSpPr>
            <a:spLocks noGrp="1"/>
          </p:cNvSpPr>
          <p:nvPr>
            <p:ph type="sldNum" sz="quarter" idx="12"/>
          </p:nvPr>
        </p:nvSpPr>
        <p:spPr/>
        <p:txBody>
          <a:bodyPr/>
          <a:lstStyle/>
          <a:p>
            <a:pPr>
              <a:defRPr/>
            </a:pPr>
            <a:fld id="{60743F40-157C-4097-B33E-49A278C4E3AD}" type="slidenum">
              <a:rPr lang="hr-HR" smtClean="0"/>
              <a:pPr>
                <a:defRPr/>
              </a:pPr>
              <a:t>25</a:t>
            </a:fld>
            <a:endParaRPr lang="hr-HR"/>
          </a:p>
        </p:txBody>
      </p:sp>
      <p:pic>
        <p:nvPicPr>
          <p:cNvPr id="14" name="Picture 3"/>
          <p:cNvPicPr>
            <a:picLocks noChangeAspect="1" noChangeArrowheads="1"/>
          </p:cNvPicPr>
          <p:nvPr/>
        </p:nvPicPr>
        <p:blipFill>
          <a:blip r:embed="rId3" cstate="print"/>
          <a:srcRect/>
          <a:stretch>
            <a:fillRect/>
          </a:stretch>
        </p:blipFill>
        <p:spPr bwMode="auto">
          <a:xfrm>
            <a:off x="12914" y="6077688"/>
            <a:ext cx="4767263" cy="592137"/>
          </a:xfrm>
          <a:prstGeom prst="rect">
            <a:avLst/>
          </a:prstGeom>
          <a:noFill/>
          <a:ln w="9525">
            <a:noFill/>
            <a:miter lim="800000"/>
            <a:headEnd/>
            <a:tailEnd/>
          </a:ln>
          <a:effectLst/>
        </p:spPr>
      </p:pic>
      <p:sp>
        <p:nvSpPr>
          <p:cNvPr id="15"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Rectangle 8"/>
          <p:cNvSpPr/>
          <p:nvPr/>
        </p:nvSpPr>
        <p:spPr>
          <a:xfrm>
            <a:off x="179512" y="2276872"/>
            <a:ext cx="8856984" cy="1631216"/>
          </a:xfrm>
          <a:prstGeom prst="rect">
            <a:avLst/>
          </a:prstGeom>
        </p:spPr>
        <p:txBody>
          <a:bodyPr wrap="square">
            <a:spAutoFit/>
          </a:bodyPr>
          <a:lstStyle/>
          <a:p>
            <a:r>
              <a:rPr lang="en-US" sz="2000" b="1" dirty="0" smtClean="0">
                <a:solidFill>
                  <a:schemeClr val="accent1">
                    <a:lumMod val="75000"/>
                  </a:schemeClr>
                </a:solidFill>
              </a:rPr>
              <a:t>Because of the Sun's position on Earth's surface in the morning hours</a:t>
            </a:r>
            <a:br>
              <a:rPr lang="en-US" sz="2000" b="1" dirty="0" smtClean="0">
                <a:solidFill>
                  <a:schemeClr val="accent1">
                    <a:lumMod val="75000"/>
                  </a:schemeClr>
                </a:solidFill>
              </a:rPr>
            </a:br>
            <a:r>
              <a:rPr lang="en-US" sz="2000" b="1" dirty="0" smtClean="0">
                <a:solidFill>
                  <a:schemeClr val="accent1">
                    <a:lumMod val="75000"/>
                  </a:schemeClr>
                </a:solidFill>
              </a:rPr>
              <a:t>warms one side of the mountain, and the heated air above this slope rises as the cold air over the other un</a:t>
            </a:r>
            <a:r>
              <a:rPr lang="hr-HR" sz="2000" b="1" dirty="0" smtClean="0">
                <a:solidFill>
                  <a:schemeClr val="accent1">
                    <a:lumMod val="75000"/>
                  </a:schemeClr>
                </a:solidFill>
              </a:rPr>
              <a:t>heated</a:t>
            </a:r>
            <a:r>
              <a:rPr lang="en-US" sz="2000" b="1" dirty="0" smtClean="0">
                <a:solidFill>
                  <a:schemeClr val="accent1">
                    <a:lumMod val="75000"/>
                  </a:schemeClr>
                </a:solidFill>
              </a:rPr>
              <a:t> slope pounds. At noon, when the Sun is in a zenith, both sides of the slopes are heated as well as the air above them that is raised on both sides. In the evening the situation is reversed from the morning.</a:t>
            </a:r>
            <a:endParaRPr lang="hr-HR" sz="2000" b="1" dirty="0">
              <a:solidFill>
                <a:schemeClr val="accent1">
                  <a:lumMod val="75000"/>
                </a:schemeClr>
              </a:solidFill>
            </a:endParaRPr>
          </a:p>
        </p:txBody>
      </p:sp>
      <p:sp>
        <p:nvSpPr>
          <p:cNvPr id="10" name="TextBox 9"/>
          <p:cNvSpPr txBox="1"/>
          <p:nvPr/>
        </p:nvSpPr>
        <p:spPr>
          <a:xfrm>
            <a:off x="539551" y="1556792"/>
            <a:ext cx="4213423" cy="461665"/>
          </a:xfrm>
          <a:prstGeom prst="rect">
            <a:avLst/>
          </a:prstGeom>
          <a:noFill/>
        </p:spPr>
        <p:txBody>
          <a:bodyPr wrap="square" rtlCol="0">
            <a:spAutoFit/>
          </a:bodyPr>
          <a:lstStyle/>
          <a:p>
            <a:r>
              <a:rPr lang="hr-HR" sz="2400" b="1" smtClean="0">
                <a:solidFill>
                  <a:schemeClr val="accent6">
                    <a:lumMod val="75000"/>
                  </a:schemeClr>
                </a:solidFill>
              </a:rPr>
              <a:t>Mountain/Valley</a:t>
            </a:r>
            <a:endParaRPr lang="hr-HR" sz="2400" b="1" dirty="0">
              <a:solidFill>
                <a:schemeClr val="accent6">
                  <a:lumMod val="75000"/>
                </a:schemeClr>
              </a:solidFill>
            </a:endParaRPr>
          </a:p>
        </p:txBody>
      </p:sp>
      <p:pic>
        <p:nvPicPr>
          <p:cNvPr id="12" name="Picture 2"/>
          <p:cNvPicPr>
            <a:picLocks noChangeAspect="1" noChangeArrowheads="1"/>
          </p:cNvPicPr>
          <p:nvPr/>
        </p:nvPicPr>
        <p:blipFill>
          <a:blip r:embed="rId3" cstate="print"/>
          <a:srcRect/>
          <a:stretch>
            <a:fillRect/>
          </a:stretch>
        </p:blipFill>
        <p:spPr bwMode="auto">
          <a:xfrm>
            <a:off x="1628775" y="3925814"/>
            <a:ext cx="5574090" cy="2060508"/>
          </a:xfrm>
          <a:prstGeom prst="rect">
            <a:avLst/>
          </a:prstGeom>
          <a:noFill/>
          <a:ln w="9525">
            <a:noFill/>
            <a:miter lim="800000"/>
            <a:headEnd/>
            <a:tailEnd/>
          </a:ln>
        </p:spPr>
      </p:pic>
      <p:sp>
        <p:nvSpPr>
          <p:cNvPr id="13" name="Slide Number Placeholder 12"/>
          <p:cNvSpPr>
            <a:spLocks noGrp="1"/>
          </p:cNvSpPr>
          <p:nvPr>
            <p:ph type="sldNum" sz="quarter" idx="12"/>
          </p:nvPr>
        </p:nvSpPr>
        <p:spPr/>
        <p:txBody>
          <a:bodyPr/>
          <a:lstStyle/>
          <a:p>
            <a:pPr>
              <a:defRPr/>
            </a:pPr>
            <a:fld id="{60743F40-157C-4097-B33E-49A278C4E3AD}" type="slidenum">
              <a:rPr lang="hr-HR" smtClean="0"/>
              <a:pPr>
                <a:defRPr/>
              </a:pPr>
              <a:t>26</a:t>
            </a:fld>
            <a:endParaRPr lang="hr-HR"/>
          </a:p>
        </p:txBody>
      </p:sp>
      <p:sp>
        <p:nvSpPr>
          <p:cNvPr id="14" name="Rectangle 13"/>
          <p:cNvSpPr/>
          <p:nvPr/>
        </p:nvSpPr>
        <p:spPr>
          <a:xfrm>
            <a:off x="2133600" y="4010024"/>
            <a:ext cx="942975" cy="238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100" b="1" dirty="0" smtClean="0">
                <a:solidFill>
                  <a:schemeClr val="accent1">
                    <a:lumMod val="75000"/>
                  </a:schemeClr>
                </a:solidFill>
              </a:rPr>
              <a:t>MORNING</a:t>
            </a:r>
            <a:endParaRPr lang="hr-HR" sz="1100" b="1" dirty="0">
              <a:solidFill>
                <a:schemeClr val="accent1">
                  <a:lumMod val="75000"/>
                </a:schemeClr>
              </a:solidFill>
            </a:endParaRPr>
          </a:p>
        </p:txBody>
      </p:sp>
      <p:sp>
        <p:nvSpPr>
          <p:cNvPr id="15" name="Rectangle 14"/>
          <p:cNvSpPr/>
          <p:nvPr/>
        </p:nvSpPr>
        <p:spPr>
          <a:xfrm>
            <a:off x="5734050" y="4029074"/>
            <a:ext cx="942975" cy="238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100" b="1" dirty="0" smtClean="0">
                <a:solidFill>
                  <a:schemeClr val="accent1">
                    <a:lumMod val="75000"/>
                  </a:schemeClr>
                </a:solidFill>
              </a:rPr>
              <a:t>EVENING</a:t>
            </a:r>
            <a:endParaRPr lang="hr-HR" sz="1100" b="1" dirty="0">
              <a:solidFill>
                <a:schemeClr val="accent1">
                  <a:lumMod val="75000"/>
                </a:schemeClr>
              </a:solidFill>
            </a:endParaRPr>
          </a:p>
        </p:txBody>
      </p:sp>
      <p:sp>
        <p:nvSpPr>
          <p:cNvPr id="16" name="Rectangle 15"/>
          <p:cNvSpPr/>
          <p:nvPr/>
        </p:nvSpPr>
        <p:spPr>
          <a:xfrm>
            <a:off x="3952875" y="4019549"/>
            <a:ext cx="942975" cy="238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100" b="1" dirty="0" smtClean="0">
                <a:solidFill>
                  <a:schemeClr val="accent1">
                    <a:lumMod val="75000"/>
                  </a:schemeClr>
                </a:solidFill>
              </a:rPr>
              <a:t>NOON</a:t>
            </a:r>
            <a:endParaRPr lang="hr-HR" sz="1100" b="1" dirty="0">
              <a:solidFill>
                <a:schemeClr val="accent1">
                  <a:lumMod val="75000"/>
                </a:schemeClr>
              </a:solidFill>
            </a:endParaRPr>
          </a:p>
        </p:txBody>
      </p:sp>
      <p:sp>
        <p:nvSpPr>
          <p:cNvPr id="17" name="Rectangle 16"/>
          <p:cNvSpPr/>
          <p:nvPr/>
        </p:nvSpPr>
        <p:spPr>
          <a:xfrm>
            <a:off x="1714500" y="5591175"/>
            <a:ext cx="5448300" cy="447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8" name="Oval 17"/>
          <p:cNvSpPr/>
          <p:nvPr/>
        </p:nvSpPr>
        <p:spPr>
          <a:xfrm>
            <a:off x="2019300" y="4591050"/>
            <a:ext cx="41910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0" name="Oval 19"/>
          <p:cNvSpPr/>
          <p:nvPr/>
        </p:nvSpPr>
        <p:spPr>
          <a:xfrm>
            <a:off x="2962275" y="4600575"/>
            <a:ext cx="390525" cy="1619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1" name="Oval 20"/>
          <p:cNvSpPr/>
          <p:nvPr/>
        </p:nvSpPr>
        <p:spPr>
          <a:xfrm>
            <a:off x="3667126" y="4371975"/>
            <a:ext cx="381000" cy="2190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2" name="Oval 21"/>
          <p:cNvSpPr/>
          <p:nvPr/>
        </p:nvSpPr>
        <p:spPr>
          <a:xfrm>
            <a:off x="6553201" y="4505325"/>
            <a:ext cx="381000" cy="2190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3" name="Oval 22"/>
          <p:cNvSpPr/>
          <p:nvPr/>
        </p:nvSpPr>
        <p:spPr>
          <a:xfrm>
            <a:off x="5619751" y="4419600"/>
            <a:ext cx="381000" cy="2190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4" name="Oval 23"/>
          <p:cNvSpPr/>
          <p:nvPr/>
        </p:nvSpPr>
        <p:spPr>
          <a:xfrm>
            <a:off x="4752976" y="4457700"/>
            <a:ext cx="381000" cy="2190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pic>
        <p:nvPicPr>
          <p:cNvPr id="25" name="Picture 3"/>
          <p:cNvPicPr>
            <a:picLocks noChangeAspect="1" noChangeArrowheads="1"/>
          </p:cNvPicPr>
          <p:nvPr/>
        </p:nvPicPr>
        <p:blipFill>
          <a:blip r:embed="rId4" cstate="print"/>
          <a:srcRect/>
          <a:stretch>
            <a:fillRect/>
          </a:stretch>
        </p:blipFill>
        <p:spPr bwMode="auto">
          <a:xfrm>
            <a:off x="12914" y="6077688"/>
            <a:ext cx="4767263" cy="592137"/>
          </a:xfrm>
          <a:prstGeom prst="rect">
            <a:avLst/>
          </a:prstGeom>
          <a:noFill/>
          <a:ln w="9525">
            <a:noFill/>
            <a:miter lim="800000"/>
            <a:headEnd/>
            <a:tailEnd/>
          </a:ln>
          <a:effectLst/>
        </p:spPr>
      </p:pic>
      <p:sp>
        <p:nvSpPr>
          <p:cNvPr id="26"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95535" y="1556792"/>
            <a:ext cx="4338389" cy="461665"/>
          </a:xfrm>
          <a:prstGeom prst="rect">
            <a:avLst/>
          </a:prstGeom>
          <a:noFill/>
        </p:spPr>
        <p:txBody>
          <a:bodyPr wrap="square" rtlCol="0">
            <a:spAutoFit/>
          </a:bodyPr>
          <a:lstStyle/>
          <a:p>
            <a:r>
              <a:rPr lang="hr-HR" sz="2400" b="1" smtClean="0">
                <a:solidFill>
                  <a:schemeClr val="accent6">
                    <a:lumMod val="75000"/>
                  </a:schemeClr>
                </a:solidFill>
              </a:rPr>
              <a:t>Mountain/Valley</a:t>
            </a:r>
            <a:endParaRPr lang="hr-HR" sz="2400" b="1" dirty="0">
              <a:solidFill>
                <a:schemeClr val="accent6">
                  <a:lumMod val="75000"/>
                </a:schemeClr>
              </a:solidFill>
            </a:endParaRPr>
          </a:p>
        </p:txBody>
      </p:sp>
      <p:sp>
        <p:nvSpPr>
          <p:cNvPr id="10" name="TextBox 9"/>
          <p:cNvSpPr txBox="1"/>
          <p:nvPr/>
        </p:nvSpPr>
        <p:spPr>
          <a:xfrm>
            <a:off x="323528" y="2204864"/>
            <a:ext cx="8820472" cy="1323439"/>
          </a:xfrm>
          <a:prstGeom prst="rect">
            <a:avLst/>
          </a:prstGeom>
          <a:noFill/>
        </p:spPr>
        <p:txBody>
          <a:bodyPr wrap="square" rtlCol="0">
            <a:spAutoFit/>
          </a:bodyPr>
          <a:lstStyle/>
          <a:p>
            <a:r>
              <a:rPr lang="en-US" sz="2000" b="1" smtClean="0">
                <a:solidFill>
                  <a:schemeClr val="accent1">
                    <a:lumMod val="75000"/>
                  </a:schemeClr>
                </a:solidFill>
              </a:rPr>
              <a:t>Due to the heating of the surface of the slope of the mountain during the day and cool at night, the wind is changing within a 24-hour period. During the heated air rises and air circulation is directed towards the top of the mountain, and at night the circulation reversed due to the cooling of air at night which plunges.</a:t>
            </a:r>
            <a:endParaRPr lang="hr-HR" sz="2000" b="1" dirty="0">
              <a:solidFill>
                <a:schemeClr val="accent1">
                  <a:lumMod val="75000"/>
                </a:schemeClr>
              </a:solidFill>
            </a:endParaRPr>
          </a:p>
        </p:txBody>
      </p:sp>
      <p:pic>
        <p:nvPicPr>
          <p:cNvPr id="12" name="Picture 2"/>
          <p:cNvPicPr>
            <a:picLocks noChangeAspect="1" noChangeArrowheads="1"/>
          </p:cNvPicPr>
          <p:nvPr/>
        </p:nvPicPr>
        <p:blipFill>
          <a:blip r:embed="rId3" cstate="print"/>
          <a:srcRect/>
          <a:stretch>
            <a:fillRect/>
          </a:stretch>
        </p:blipFill>
        <p:spPr bwMode="auto">
          <a:xfrm>
            <a:off x="2419349" y="3916288"/>
            <a:ext cx="3683471" cy="2120455"/>
          </a:xfrm>
          <a:prstGeom prst="rect">
            <a:avLst/>
          </a:prstGeom>
          <a:noFill/>
          <a:ln w="9525">
            <a:noFill/>
            <a:miter lim="800000"/>
            <a:headEnd/>
            <a:tailEnd/>
          </a:ln>
        </p:spPr>
      </p:pic>
      <p:sp>
        <p:nvSpPr>
          <p:cNvPr id="13" name="Slide Number Placeholder 12"/>
          <p:cNvSpPr>
            <a:spLocks noGrp="1"/>
          </p:cNvSpPr>
          <p:nvPr>
            <p:ph type="sldNum" sz="quarter" idx="12"/>
          </p:nvPr>
        </p:nvSpPr>
        <p:spPr/>
        <p:txBody>
          <a:bodyPr/>
          <a:lstStyle/>
          <a:p>
            <a:pPr>
              <a:defRPr/>
            </a:pPr>
            <a:fld id="{60743F40-157C-4097-B33E-49A278C4E3AD}" type="slidenum">
              <a:rPr lang="hr-HR" smtClean="0"/>
              <a:pPr>
                <a:defRPr/>
              </a:pPr>
              <a:t>27</a:t>
            </a:fld>
            <a:endParaRPr lang="hr-HR"/>
          </a:p>
        </p:txBody>
      </p:sp>
      <p:sp>
        <p:nvSpPr>
          <p:cNvPr id="14" name="Rectangle 13"/>
          <p:cNvSpPr/>
          <p:nvPr/>
        </p:nvSpPr>
        <p:spPr>
          <a:xfrm>
            <a:off x="2114550" y="5667375"/>
            <a:ext cx="4257675" cy="428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cxnSp>
        <p:nvCxnSpPr>
          <p:cNvPr id="16" name="Straight Arrow Connector 15"/>
          <p:cNvCxnSpPr/>
          <p:nvPr/>
        </p:nvCxnSpPr>
        <p:spPr>
          <a:xfrm flipV="1">
            <a:off x="3009900" y="4400550"/>
            <a:ext cx="257175" cy="4000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772025" y="4333875"/>
            <a:ext cx="333375"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17" name="Picture 3"/>
          <p:cNvPicPr>
            <a:picLocks noChangeAspect="1" noChangeArrowheads="1"/>
          </p:cNvPicPr>
          <p:nvPr/>
        </p:nvPicPr>
        <p:blipFill>
          <a:blip r:embed="rId4" cstate="print"/>
          <a:srcRect/>
          <a:stretch>
            <a:fillRect/>
          </a:stretch>
        </p:blipFill>
        <p:spPr bwMode="auto">
          <a:xfrm>
            <a:off x="12914" y="6077688"/>
            <a:ext cx="4767263" cy="592137"/>
          </a:xfrm>
          <a:prstGeom prst="rect">
            <a:avLst/>
          </a:prstGeom>
          <a:noFill/>
          <a:ln w="9525">
            <a:noFill/>
            <a:miter lim="800000"/>
            <a:headEnd/>
            <a:tailEnd/>
          </a:ln>
          <a:effectLst/>
        </p:spPr>
      </p:pic>
      <p:sp>
        <p:nvSpPr>
          <p:cNvPr id="19"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357436" y="1366292"/>
            <a:ext cx="3384376" cy="461665"/>
          </a:xfrm>
          <a:prstGeom prst="rect">
            <a:avLst/>
          </a:prstGeom>
          <a:noFill/>
        </p:spPr>
        <p:txBody>
          <a:bodyPr wrap="square" rtlCol="0">
            <a:spAutoFit/>
          </a:bodyPr>
          <a:lstStyle/>
          <a:p>
            <a:r>
              <a:rPr lang="hr-HR" sz="2400" b="1" smtClean="0">
                <a:solidFill>
                  <a:schemeClr val="accent6">
                    <a:lumMod val="75000"/>
                  </a:schemeClr>
                </a:solidFill>
              </a:rPr>
              <a:t>Land/sea</a:t>
            </a:r>
            <a:endParaRPr lang="hr-HR" sz="2400" b="1" dirty="0">
              <a:solidFill>
                <a:schemeClr val="accent6">
                  <a:lumMod val="75000"/>
                </a:schemeClr>
              </a:solidFill>
            </a:endParaRPr>
          </a:p>
        </p:txBody>
      </p:sp>
      <p:sp>
        <p:nvSpPr>
          <p:cNvPr id="12" name="TextBox 11"/>
          <p:cNvSpPr txBox="1"/>
          <p:nvPr/>
        </p:nvSpPr>
        <p:spPr>
          <a:xfrm>
            <a:off x="347911" y="1847106"/>
            <a:ext cx="8640960" cy="2862322"/>
          </a:xfrm>
          <a:prstGeom prst="rect">
            <a:avLst/>
          </a:prstGeom>
          <a:noFill/>
        </p:spPr>
        <p:txBody>
          <a:bodyPr wrap="square" rtlCol="0">
            <a:spAutoFit/>
          </a:bodyPr>
          <a:lstStyle/>
          <a:p>
            <a:r>
              <a:rPr lang="en-US" sz="2000" b="1" dirty="0" smtClean="0">
                <a:solidFill>
                  <a:schemeClr val="accent1">
                    <a:lumMod val="75000"/>
                  </a:schemeClr>
                </a:solidFill>
              </a:rPr>
              <a:t>Thermal characteristics of the land and sea are different.</a:t>
            </a:r>
            <a:endParaRPr lang="hr-HR" sz="2000" b="1" dirty="0" smtClean="0">
              <a:solidFill>
                <a:schemeClr val="accent1">
                  <a:lumMod val="75000"/>
                </a:schemeClr>
              </a:solidFill>
            </a:endParaRPr>
          </a:p>
          <a:p>
            <a:endParaRPr lang="hr-HR" sz="2000" b="1" dirty="0" smtClean="0">
              <a:solidFill>
                <a:schemeClr val="accent1">
                  <a:lumMod val="75000"/>
                </a:schemeClr>
              </a:solidFill>
            </a:endParaRPr>
          </a:p>
          <a:p>
            <a:pPr>
              <a:buFont typeface="Arial" pitchFamily="34" charset="0"/>
              <a:buChar char="•"/>
            </a:pPr>
            <a:r>
              <a:rPr lang="hr-HR" sz="2000" b="1" dirty="0" smtClean="0">
                <a:solidFill>
                  <a:schemeClr val="accent6">
                    <a:lumMod val="75000"/>
                  </a:schemeClr>
                </a:solidFill>
              </a:rPr>
              <a:t> </a:t>
            </a:r>
            <a:r>
              <a:rPr lang="en-US" sz="2000" b="1" dirty="0" smtClean="0">
                <a:solidFill>
                  <a:schemeClr val="accent6">
                    <a:lumMod val="75000"/>
                  </a:schemeClr>
                </a:solidFill>
              </a:rPr>
              <a:t>The land and the buildings on it are heated and cooled relatively quickly</a:t>
            </a:r>
            <a:endParaRPr lang="hr-HR" sz="2000" b="1" dirty="0" smtClean="0">
              <a:solidFill>
                <a:schemeClr val="accent6">
                  <a:lumMod val="75000"/>
                </a:schemeClr>
              </a:solidFill>
            </a:endParaRPr>
          </a:p>
          <a:p>
            <a:pPr>
              <a:buFont typeface="Arial" pitchFamily="34" charset="0"/>
              <a:buChar char="•"/>
            </a:pPr>
            <a:r>
              <a:rPr lang="en-US" sz="2000" b="1" dirty="0" smtClean="0">
                <a:solidFill>
                  <a:schemeClr val="accent6">
                    <a:lumMod val="75000"/>
                  </a:schemeClr>
                </a:solidFill>
              </a:rPr>
              <a:t>The sea is heated and cooled relatively slowly</a:t>
            </a:r>
            <a:endParaRPr lang="hr-HR" sz="2000" b="1" dirty="0" smtClean="0">
              <a:solidFill>
                <a:schemeClr val="accent6">
                  <a:lumMod val="75000"/>
                </a:schemeClr>
              </a:solidFill>
            </a:endParaRPr>
          </a:p>
          <a:p>
            <a:pPr>
              <a:buFont typeface="Arial" pitchFamily="34" charset="0"/>
              <a:buChar char="•"/>
            </a:pPr>
            <a:endParaRPr lang="hr-HR" sz="2000" b="1" dirty="0" smtClean="0">
              <a:solidFill>
                <a:schemeClr val="accent1">
                  <a:lumMod val="75000"/>
                </a:schemeClr>
              </a:solidFill>
            </a:endParaRPr>
          </a:p>
          <a:p>
            <a:r>
              <a:rPr lang="en-US" sz="2000" b="1" dirty="0" smtClean="0">
                <a:solidFill>
                  <a:schemeClr val="accent1">
                    <a:lumMod val="75000"/>
                  </a:schemeClr>
                </a:solidFill>
              </a:rPr>
              <a:t>Because of that, the water temperature does not vary substantially in a shorter period of time, but rather follows seasonal changes. This is because the solar radiation penetrates into the land only a few inches in depth, while in the water column penetrates much deeper.</a:t>
            </a:r>
            <a:endParaRPr lang="hr-HR" sz="2000" b="1" dirty="0">
              <a:solidFill>
                <a:schemeClr val="accent1">
                  <a:lumMod val="75000"/>
                </a:schemeClr>
              </a:solidFill>
            </a:endParaRPr>
          </a:p>
        </p:txBody>
      </p:sp>
      <p:sp>
        <p:nvSpPr>
          <p:cNvPr id="13" name="Rectangle 12"/>
          <p:cNvSpPr/>
          <p:nvPr/>
        </p:nvSpPr>
        <p:spPr>
          <a:xfrm>
            <a:off x="294953" y="4694659"/>
            <a:ext cx="8712968" cy="1323439"/>
          </a:xfrm>
          <a:prstGeom prst="rect">
            <a:avLst/>
          </a:prstGeom>
          <a:noFill/>
        </p:spPr>
        <p:txBody>
          <a:bodyPr wrap="square">
            <a:spAutoFit/>
          </a:bodyPr>
          <a:lstStyle/>
          <a:p>
            <a:r>
              <a:rPr lang="hr-HR" sz="2000" b="1" dirty="0" smtClean="0">
                <a:solidFill>
                  <a:schemeClr val="accent1">
                    <a:lumMod val="75000"/>
                  </a:schemeClr>
                </a:solidFill>
              </a:rPr>
              <a:t> </a:t>
            </a:r>
            <a:r>
              <a:rPr lang="en-US" sz="2000" b="1" dirty="0" smtClean="0">
                <a:solidFill>
                  <a:schemeClr val="accent1">
                    <a:lumMod val="75000"/>
                  </a:schemeClr>
                </a:solidFill>
              </a:rPr>
              <a:t>That is why the release of heat from the mainland is larger, and with the surface of the water less. On the inferior water heating </a:t>
            </a:r>
            <a:r>
              <a:rPr lang="hr-HR" sz="2000" b="1" dirty="0" smtClean="0">
                <a:solidFill>
                  <a:schemeClr val="accent1">
                    <a:lumMod val="75000"/>
                  </a:schemeClr>
                </a:solidFill>
              </a:rPr>
              <a:t>influence</a:t>
            </a:r>
            <a:r>
              <a:rPr lang="en-US" sz="2000" b="1" dirty="0" smtClean="0">
                <a:solidFill>
                  <a:schemeClr val="accent1">
                    <a:lumMod val="75000"/>
                  </a:schemeClr>
                </a:solidFill>
              </a:rPr>
              <a:t>:</a:t>
            </a:r>
            <a:endParaRPr lang="hr-HR" sz="2000" b="1" dirty="0" smtClean="0">
              <a:solidFill>
                <a:schemeClr val="accent1">
                  <a:lumMod val="75000"/>
                </a:schemeClr>
              </a:solidFill>
            </a:endParaRPr>
          </a:p>
          <a:p>
            <a:pPr>
              <a:buFont typeface="Arial" pitchFamily="34" charset="0"/>
              <a:buChar char="•"/>
            </a:pPr>
            <a:r>
              <a:rPr lang="hr-HR" sz="2000" b="1" dirty="0" smtClean="0">
                <a:solidFill>
                  <a:schemeClr val="accent1">
                    <a:lumMod val="75000"/>
                  </a:schemeClr>
                </a:solidFill>
              </a:rPr>
              <a:t> </a:t>
            </a:r>
            <a:r>
              <a:rPr lang="hr-HR" sz="2000" b="1" dirty="0" smtClean="0">
                <a:solidFill>
                  <a:schemeClr val="accent6">
                    <a:lumMod val="75000"/>
                  </a:schemeClr>
                </a:solidFill>
              </a:rPr>
              <a:t>evaporation </a:t>
            </a:r>
          </a:p>
          <a:p>
            <a:pPr>
              <a:buFont typeface="Arial" pitchFamily="34" charset="0"/>
              <a:buChar char="•"/>
            </a:pPr>
            <a:r>
              <a:rPr lang="hr-HR" sz="2000" b="1" dirty="0" smtClean="0">
                <a:solidFill>
                  <a:schemeClr val="accent6">
                    <a:lumMod val="75000"/>
                  </a:schemeClr>
                </a:solidFill>
              </a:rPr>
              <a:t> </a:t>
            </a:r>
            <a:r>
              <a:rPr lang="en-US" sz="2000" b="1" dirty="0" smtClean="0">
                <a:solidFill>
                  <a:schemeClr val="accent6">
                    <a:lumMod val="75000"/>
                  </a:schemeClr>
                </a:solidFill>
              </a:rPr>
              <a:t>mixing of surface and de</a:t>
            </a:r>
            <a:r>
              <a:rPr lang="hr-HR" sz="2000" b="1" dirty="0" smtClean="0">
                <a:solidFill>
                  <a:schemeClr val="accent6">
                    <a:lumMod val="75000"/>
                  </a:schemeClr>
                </a:solidFill>
              </a:rPr>
              <a:t>e</a:t>
            </a:r>
            <a:r>
              <a:rPr lang="en-US" sz="2000" b="1" dirty="0" smtClean="0">
                <a:solidFill>
                  <a:schemeClr val="accent6">
                    <a:lumMod val="75000"/>
                  </a:schemeClr>
                </a:solidFill>
              </a:rPr>
              <a:t>p layers of water</a:t>
            </a:r>
            <a:endParaRPr lang="hr-HR" sz="2000" dirty="0">
              <a:solidFill>
                <a:schemeClr val="accent6">
                  <a:lumMod val="75000"/>
                </a:schemeClr>
              </a:solidFill>
            </a:endParaRPr>
          </a:p>
        </p:txBody>
      </p:sp>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28</a:t>
            </a:fld>
            <a:endParaRPr lang="hr-HR"/>
          </a:p>
        </p:txBody>
      </p:sp>
      <p:pic>
        <p:nvPicPr>
          <p:cNvPr id="15" name="Picture 3"/>
          <p:cNvPicPr>
            <a:picLocks noChangeAspect="1" noChangeArrowheads="1"/>
          </p:cNvPicPr>
          <p:nvPr/>
        </p:nvPicPr>
        <p:blipFill>
          <a:blip r:embed="rId3" cstate="print"/>
          <a:srcRect/>
          <a:stretch>
            <a:fillRect/>
          </a:stretch>
        </p:blipFill>
        <p:spPr bwMode="auto">
          <a:xfrm>
            <a:off x="12914" y="6077688"/>
            <a:ext cx="4767263" cy="592137"/>
          </a:xfrm>
          <a:prstGeom prst="rect">
            <a:avLst/>
          </a:prstGeom>
          <a:noFill/>
          <a:ln w="9525">
            <a:noFill/>
            <a:miter lim="800000"/>
            <a:headEnd/>
            <a:tailEnd/>
          </a:ln>
          <a:effectLst/>
        </p:spPr>
      </p:pic>
      <p:sp>
        <p:nvSpPr>
          <p:cNvPr id="16"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95535" y="1556792"/>
            <a:ext cx="5157539" cy="461665"/>
          </a:xfrm>
          <a:prstGeom prst="rect">
            <a:avLst/>
          </a:prstGeom>
          <a:noFill/>
        </p:spPr>
        <p:txBody>
          <a:bodyPr wrap="square" rtlCol="0">
            <a:spAutoFit/>
          </a:bodyPr>
          <a:lstStyle/>
          <a:p>
            <a:r>
              <a:rPr lang="hr-HR" sz="2400" b="1" smtClean="0">
                <a:solidFill>
                  <a:schemeClr val="accent6">
                    <a:lumMod val="75000"/>
                  </a:schemeClr>
                </a:solidFill>
              </a:rPr>
              <a:t>Land/sea</a:t>
            </a:r>
            <a:endParaRPr lang="hr-HR" sz="2400" b="1" dirty="0">
              <a:solidFill>
                <a:schemeClr val="accent6">
                  <a:lumMod val="75000"/>
                </a:schemeClr>
              </a:solidFill>
            </a:endParaRPr>
          </a:p>
        </p:txBody>
      </p:sp>
      <p:sp>
        <p:nvSpPr>
          <p:cNvPr id="10" name="TextBox 9"/>
          <p:cNvSpPr txBox="1"/>
          <p:nvPr/>
        </p:nvSpPr>
        <p:spPr>
          <a:xfrm>
            <a:off x="361628" y="2009031"/>
            <a:ext cx="8640960" cy="1631216"/>
          </a:xfrm>
          <a:prstGeom prst="rect">
            <a:avLst/>
          </a:prstGeom>
          <a:noFill/>
        </p:spPr>
        <p:txBody>
          <a:bodyPr wrap="square" rtlCol="0">
            <a:spAutoFit/>
          </a:bodyPr>
          <a:lstStyle/>
          <a:p>
            <a:r>
              <a:rPr lang="en-US" sz="2000" b="1" dirty="0" smtClean="0">
                <a:solidFill>
                  <a:schemeClr val="accent1">
                    <a:lumMod val="75000"/>
                  </a:schemeClr>
                </a:solidFill>
              </a:rPr>
              <a:t>Warmer air over land during the day is easier and is raised and at the altitude of approximately 400 m rotates towards the sea. Moving towards the sea, the warm air is cooled slowly and a bunch of above the sea, so as a </a:t>
            </a:r>
            <a:r>
              <a:rPr lang="hr-HR" sz="2000" b="1" dirty="0" smtClean="0">
                <a:solidFill>
                  <a:schemeClr val="accent1">
                    <a:lumMod val="75000"/>
                  </a:schemeClr>
                </a:solidFill>
              </a:rPr>
              <a:t>heavier</a:t>
            </a:r>
            <a:r>
              <a:rPr lang="en-US" sz="2000" b="1" dirty="0" smtClean="0">
                <a:solidFill>
                  <a:schemeClr val="accent1">
                    <a:lumMod val="75000"/>
                  </a:schemeClr>
                </a:solidFill>
              </a:rPr>
              <a:t> (the density of air is increased) begins to descend towards the sea. That the circulation was closed, it begins to blow the wind from the sea</a:t>
            </a:r>
            <a:r>
              <a:rPr lang="hr-HR" sz="2000" b="1" dirty="0" smtClean="0">
                <a:solidFill>
                  <a:schemeClr val="accent1">
                    <a:lumMod val="75000"/>
                  </a:schemeClr>
                </a:solidFill>
              </a:rPr>
              <a:t> (sea breeze).</a:t>
            </a:r>
            <a:endParaRPr lang="hr-HR" sz="2000" b="1" dirty="0">
              <a:solidFill>
                <a:schemeClr val="accent1">
                  <a:lumMod val="75000"/>
                </a:schemeClr>
              </a:solidFill>
            </a:endParaRPr>
          </a:p>
        </p:txBody>
      </p:sp>
      <p:pic>
        <p:nvPicPr>
          <p:cNvPr id="12" name="Picture 2"/>
          <p:cNvPicPr>
            <a:picLocks noChangeAspect="1" noChangeArrowheads="1"/>
          </p:cNvPicPr>
          <p:nvPr/>
        </p:nvPicPr>
        <p:blipFill>
          <a:blip r:embed="rId3" cstate="print"/>
          <a:srcRect/>
          <a:stretch>
            <a:fillRect/>
          </a:stretch>
        </p:blipFill>
        <p:spPr bwMode="auto">
          <a:xfrm>
            <a:off x="2028824" y="4081886"/>
            <a:ext cx="4592141" cy="1977803"/>
          </a:xfrm>
          <a:prstGeom prst="rect">
            <a:avLst/>
          </a:prstGeom>
          <a:noFill/>
          <a:ln w="9525">
            <a:noFill/>
            <a:miter lim="800000"/>
            <a:headEnd/>
            <a:tailEnd/>
          </a:ln>
        </p:spPr>
      </p:pic>
      <p:sp>
        <p:nvSpPr>
          <p:cNvPr id="13" name="Slide Number Placeholder 12"/>
          <p:cNvSpPr>
            <a:spLocks noGrp="1"/>
          </p:cNvSpPr>
          <p:nvPr>
            <p:ph type="sldNum" sz="quarter" idx="12"/>
          </p:nvPr>
        </p:nvSpPr>
        <p:spPr/>
        <p:txBody>
          <a:bodyPr/>
          <a:lstStyle/>
          <a:p>
            <a:pPr>
              <a:defRPr/>
            </a:pPr>
            <a:fld id="{60743F40-157C-4097-B33E-49A278C4E3AD}" type="slidenum">
              <a:rPr lang="hr-HR" smtClean="0"/>
              <a:pPr>
                <a:defRPr/>
              </a:pPr>
              <a:t>29</a:t>
            </a:fld>
            <a:endParaRPr lang="hr-HR"/>
          </a:p>
        </p:txBody>
      </p:sp>
      <p:sp>
        <p:nvSpPr>
          <p:cNvPr id="14" name="Rectangle 13"/>
          <p:cNvSpPr/>
          <p:nvPr/>
        </p:nvSpPr>
        <p:spPr>
          <a:xfrm>
            <a:off x="1057275" y="4505325"/>
            <a:ext cx="1609725" cy="276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accent1">
                    <a:lumMod val="75000"/>
                  </a:schemeClr>
                </a:solidFill>
              </a:rPr>
              <a:t>higher pressure</a:t>
            </a:r>
            <a:endParaRPr lang="hr-HR" sz="1200" b="1" dirty="0">
              <a:solidFill>
                <a:schemeClr val="accent1">
                  <a:lumMod val="75000"/>
                </a:schemeClr>
              </a:solidFill>
            </a:endParaRPr>
          </a:p>
        </p:txBody>
      </p:sp>
      <p:sp>
        <p:nvSpPr>
          <p:cNvPr id="15" name="Rectangle 14"/>
          <p:cNvSpPr/>
          <p:nvPr/>
        </p:nvSpPr>
        <p:spPr>
          <a:xfrm>
            <a:off x="5934075" y="4514850"/>
            <a:ext cx="1609725" cy="276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accent1">
                    <a:lumMod val="75000"/>
                  </a:schemeClr>
                </a:solidFill>
              </a:rPr>
              <a:t>lower pressure</a:t>
            </a:r>
            <a:endParaRPr lang="hr-HR" sz="1200" b="1" dirty="0">
              <a:solidFill>
                <a:schemeClr val="accent1">
                  <a:lumMod val="75000"/>
                </a:schemeClr>
              </a:solidFill>
            </a:endParaRPr>
          </a:p>
        </p:txBody>
      </p:sp>
      <p:sp>
        <p:nvSpPr>
          <p:cNvPr id="16" name="Rectangle 15"/>
          <p:cNvSpPr/>
          <p:nvPr/>
        </p:nvSpPr>
        <p:spPr>
          <a:xfrm>
            <a:off x="4810125" y="4200525"/>
            <a:ext cx="1019175" cy="285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7" name="Rectangle 16"/>
          <p:cNvSpPr/>
          <p:nvPr/>
        </p:nvSpPr>
        <p:spPr>
          <a:xfrm>
            <a:off x="3724275" y="4495800"/>
            <a:ext cx="952500" cy="466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8" name="Rectangle 17"/>
          <p:cNvSpPr/>
          <p:nvPr/>
        </p:nvSpPr>
        <p:spPr>
          <a:xfrm>
            <a:off x="2657475" y="4895850"/>
            <a:ext cx="962025" cy="24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9" name="Rectangle 18"/>
          <p:cNvSpPr/>
          <p:nvPr/>
        </p:nvSpPr>
        <p:spPr>
          <a:xfrm>
            <a:off x="3762375" y="5791200"/>
            <a:ext cx="1609725" cy="276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accent1">
                    <a:lumMod val="75000"/>
                  </a:schemeClr>
                </a:solidFill>
              </a:rPr>
              <a:t>DAY</a:t>
            </a:r>
            <a:endParaRPr lang="hr-HR" sz="1200" b="1" dirty="0">
              <a:solidFill>
                <a:schemeClr val="accent1">
                  <a:lumMod val="75000"/>
                </a:schemeClr>
              </a:solidFill>
            </a:endParaRPr>
          </a:p>
        </p:txBody>
      </p:sp>
      <p:pic>
        <p:nvPicPr>
          <p:cNvPr id="20" name="Picture 3"/>
          <p:cNvPicPr>
            <a:picLocks noChangeAspect="1" noChangeArrowheads="1"/>
          </p:cNvPicPr>
          <p:nvPr/>
        </p:nvPicPr>
        <p:blipFill>
          <a:blip r:embed="rId4" cstate="print"/>
          <a:srcRect/>
          <a:stretch>
            <a:fillRect/>
          </a:stretch>
        </p:blipFill>
        <p:spPr bwMode="auto">
          <a:xfrm>
            <a:off x="12914" y="6077688"/>
            <a:ext cx="4767263" cy="592137"/>
          </a:xfrm>
          <a:prstGeom prst="rect">
            <a:avLst/>
          </a:prstGeom>
          <a:noFill/>
          <a:ln w="9525">
            <a:noFill/>
            <a:miter lim="800000"/>
            <a:headEnd/>
            <a:tailEnd/>
          </a:ln>
          <a:effectLst/>
        </p:spPr>
      </p:pic>
      <p:sp>
        <p:nvSpPr>
          <p:cNvPr id="21"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6" name="Rectangle 15"/>
          <p:cNvSpPr/>
          <p:nvPr/>
        </p:nvSpPr>
        <p:spPr>
          <a:xfrm>
            <a:off x="2349277" y="2769493"/>
            <a:ext cx="6552728" cy="432048"/>
          </a:xfrm>
          <a:prstGeom prst="rect">
            <a:avLst/>
          </a:prstGeom>
          <a:solidFill>
            <a:schemeClr val="accent6">
              <a:lumMod val="40000"/>
              <a:lumOff val="60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1">
                    <a:lumMod val="75000"/>
                  </a:schemeClr>
                </a:solidFill>
              </a:rPr>
              <a:t>The horizontal circulation (wind-speed and direction)</a:t>
            </a:r>
            <a:endParaRPr lang="hr-HR" sz="2000" b="1" dirty="0">
              <a:solidFill>
                <a:schemeClr val="accent1">
                  <a:lumMod val="75000"/>
                </a:schemeClr>
              </a:solidFill>
            </a:endParaRPr>
          </a:p>
        </p:txBody>
      </p:sp>
      <p:sp>
        <p:nvSpPr>
          <p:cNvPr id="18" name="TextBox 17"/>
          <p:cNvSpPr txBox="1"/>
          <p:nvPr/>
        </p:nvSpPr>
        <p:spPr>
          <a:xfrm>
            <a:off x="496119" y="1409725"/>
            <a:ext cx="8352928" cy="830997"/>
          </a:xfrm>
          <a:prstGeom prst="rect">
            <a:avLst/>
          </a:prstGeom>
          <a:noFill/>
        </p:spPr>
        <p:txBody>
          <a:bodyPr wrap="square" rtlCol="0">
            <a:spAutoFit/>
          </a:bodyPr>
          <a:lstStyle/>
          <a:p>
            <a:r>
              <a:rPr lang="en-US" sz="2400" b="1" smtClean="0">
                <a:solidFill>
                  <a:schemeClr val="accent1">
                    <a:lumMod val="75000"/>
                  </a:schemeClr>
                </a:solidFill>
              </a:rPr>
              <a:t>Factors that affect the distribution of pollutants in the air as well as on the transport over long distances are:</a:t>
            </a:r>
            <a:endParaRPr lang="hr-HR" sz="2400" b="1" dirty="0">
              <a:solidFill>
                <a:schemeClr val="accent1">
                  <a:lumMod val="75000"/>
                </a:schemeClr>
              </a:solidFill>
            </a:endParaRPr>
          </a:p>
        </p:txBody>
      </p:sp>
      <p:sp>
        <p:nvSpPr>
          <p:cNvPr id="19" name="Rectangle 18"/>
          <p:cNvSpPr/>
          <p:nvPr/>
        </p:nvSpPr>
        <p:spPr>
          <a:xfrm>
            <a:off x="549077" y="2265437"/>
            <a:ext cx="8352928" cy="504056"/>
          </a:xfrm>
          <a:prstGeom prst="rect">
            <a:avLst/>
          </a:prstGeom>
          <a:solidFill>
            <a:schemeClr val="accent1">
              <a:lumMod val="75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400" b="1" dirty="0" smtClean="0"/>
              <a:t>ATMOSPHERIC STABILITY</a:t>
            </a:r>
            <a:endParaRPr lang="hr-HR" sz="2400" b="1" dirty="0"/>
          </a:p>
        </p:txBody>
      </p:sp>
      <p:sp>
        <p:nvSpPr>
          <p:cNvPr id="20" name="Rectangle 19"/>
          <p:cNvSpPr/>
          <p:nvPr/>
        </p:nvSpPr>
        <p:spPr>
          <a:xfrm>
            <a:off x="2358802" y="3149724"/>
            <a:ext cx="6552728" cy="432048"/>
          </a:xfrm>
          <a:prstGeom prst="rect">
            <a:avLst/>
          </a:prstGeom>
          <a:solidFill>
            <a:schemeClr val="accent6">
              <a:lumMod val="40000"/>
              <a:lumOff val="60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solidFill>
                  <a:schemeClr val="accent1">
                    <a:lumMod val="75000"/>
                  </a:schemeClr>
                </a:solidFill>
              </a:rPr>
              <a:t>Vertical circulation (turbulence)</a:t>
            </a:r>
            <a:endParaRPr lang="hr-HR" sz="2000" b="1" dirty="0">
              <a:solidFill>
                <a:schemeClr val="accent1">
                  <a:lumMod val="75000"/>
                </a:schemeClr>
              </a:solidFill>
            </a:endParaRPr>
          </a:p>
        </p:txBody>
      </p:sp>
      <p:sp>
        <p:nvSpPr>
          <p:cNvPr id="21" name="Rectangle 20"/>
          <p:cNvSpPr/>
          <p:nvPr/>
        </p:nvSpPr>
        <p:spPr>
          <a:xfrm>
            <a:off x="520502" y="3687688"/>
            <a:ext cx="8352928" cy="504056"/>
          </a:xfrm>
          <a:prstGeom prst="rect">
            <a:avLst/>
          </a:prstGeom>
          <a:solidFill>
            <a:schemeClr val="accent1">
              <a:lumMod val="75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400" b="1" dirty="0" smtClean="0"/>
              <a:t>AIR MASSES</a:t>
            </a:r>
            <a:endParaRPr lang="hr-HR" sz="2400" b="1" dirty="0"/>
          </a:p>
        </p:txBody>
      </p:sp>
      <p:sp>
        <p:nvSpPr>
          <p:cNvPr id="22" name="Rectangle 21"/>
          <p:cNvSpPr/>
          <p:nvPr/>
        </p:nvSpPr>
        <p:spPr>
          <a:xfrm>
            <a:off x="510977" y="4250035"/>
            <a:ext cx="8352928" cy="504056"/>
          </a:xfrm>
          <a:prstGeom prst="rect">
            <a:avLst/>
          </a:prstGeom>
          <a:solidFill>
            <a:schemeClr val="accent1">
              <a:lumMod val="75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400" b="1" dirty="0" smtClean="0"/>
              <a:t>THE ATMOSPHERIC FRONTS</a:t>
            </a:r>
            <a:endParaRPr lang="hr-HR" sz="2400" b="1" dirty="0"/>
          </a:p>
        </p:txBody>
      </p:sp>
      <p:sp>
        <p:nvSpPr>
          <p:cNvPr id="23" name="Rectangle 22"/>
          <p:cNvSpPr/>
          <p:nvPr/>
        </p:nvSpPr>
        <p:spPr>
          <a:xfrm>
            <a:off x="520502" y="4802857"/>
            <a:ext cx="8352928" cy="504056"/>
          </a:xfrm>
          <a:prstGeom prst="rect">
            <a:avLst/>
          </a:prstGeom>
          <a:solidFill>
            <a:schemeClr val="accent1">
              <a:lumMod val="75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400" b="1" dirty="0" smtClean="0"/>
              <a:t>PRECIPITATION</a:t>
            </a:r>
            <a:endParaRPr lang="hr-HR" sz="2400" b="1" dirty="0"/>
          </a:p>
        </p:txBody>
      </p:sp>
      <p:sp>
        <p:nvSpPr>
          <p:cNvPr id="24" name="Rectangle 23"/>
          <p:cNvSpPr/>
          <p:nvPr/>
        </p:nvSpPr>
        <p:spPr>
          <a:xfrm>
            <a:off x="510977" y="5365204"/>
            <a:ext cx="8352928" cy="504056"/>
          </a:xfrm>
          <a:prstGeom prst="rect">
            <a:avLst/>
          </a:prstGeom>
          <a:solidFill>
            <a:schemeClr val="accent1">
              <a:lumMod val="75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400" b="1" dirty="0" smtClean="0"/>
              <a:t>AIR TEMPERATURE</a:t>
            </a:r>
            <a:endParaRPr lang="hr-HR" sz="2400" b="1" dirty="0"/>
          </a:p>
        </p:txBody>
      </p:sp>
      <p:sp>
        <p:nvSpPr>
          <p:cNvPr id="17" name="Slide Number Placeholder 16"/>
          <p:cNvSpPr>
            <a:spLocks noGrp="1"/>
          </p:cNvSpPr>
          <p:nvPr>
            <p:ph type="sldNum" sz="quarter" idx="12"/>
          </p:nvPr>
        </p:nvSpPr>
        <p:spPr/>
        <p:txBody>
          <a:bodyPr/>
          <a:lstStyle/>
          <a:p>
            <a:pPr>
              <a:defRPr/>
            </a:pPr>
            <a:fld id="{60743F40-157C-4097-B33E-49A278C4E3AD}" type="slidenum">
              <a:rPr lang="hr-HR" smtClean="0"/>
              <a:pPr>
                <a:defRPr/>
              </a:pPr>
              <a:t>3</a:t>
            </a:fld>
            <a:endParaRPr lang="hr-HR"/>
          </a:p>
        </p:txBody>
      </p:sp>
      <p:pic>
        <p:nvPicPr>
          <p:cNvPr id="25" name="Picture 3"/>
          <p:cNvPicPr>
            <a:picLocks noChangeAspect="1" noChangeArrowheads="1"/>
          </p:cNvPicPr>
          <p:nvPr/>
        </p:nvPicPr>
        <p:blipFill>
          <a:blip r:embed="rId3" cstate="print"/>
          <a:srcRect/>
          <a:stretch>
            <a:fillRect/>
          </a:stretch>
        </p:blipFill>
        <p:spPr bwMode="auto">
          <a:xfrm>
            <a:off x="12914" y="6077688"/>
            <a:ext cx="4767263" cy="592137"/>
          </a:xfrm>
          <a:prstGeom prst="rect">
            <a:avLst/>
          </a:prstGeom>
          <a:noFill/>
          <a:ln w="9525">
            <a:noFill/>
            <a:miter lim="800000"/>
            <a:headEnd/>
            <a:tailEnd/>
          </a:ln>
          <a:effectLst/>
        </p:spPr>
      </p:pic>
      <p:sp>
        <p:nvSpPr>
          <p:cNvPr id="26"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503039" y="1556792"/>
            <a:ext cx="4173735" cy="461665"/>
          </a:xfrm>
          <a:prstGeom prst="rect">
            <a:avLst/>
          </a:prstGeom>
          <a:noFill/>
        </p:spPr>
        <p:txBody>
          <a:bodyPr wrap="square" rtlCol="0">
            <a:spAutoFit/>
          </a:bodyPr>
          <a:lstStyle/>
          <a:p>
            <a:r>
              <a:rPr lang="hr-HR" sz="2400" b="1" smtClean="0">
                <a:solidFill>
                  <a:schemeClr val="accent6">
                    <a:lumMod val="75000"/>
                  </a:schemeClr>
                </a:solidFill>
              </a:rPr>
              <a:t>Land/sea</a:t>
            </a:r>
            <a:endParaRPr lang="hr-HR" sz="2400" b="1" dirty="0">
              <a:solidFill>
                <a:schemeClr val="accent6">
                  <a:lumMod val="75000"/>
                </a:schemeClr>
              </a:solidFill>
            </a:endParaRPr>
          </a:p>
        </p:txBody>
      </p:sp>
      <p:sp>
        <p:nvSpPr>
          <p:cNvPr id="10" name="TextBox 9"/>
          <p:cNvSpPr txBox="1"/>
          <p:nvPr/>
        </p:nvSpPr>
        <p:spPr>
          <a:xfrm>
            <a:off x="431032" y="2060848"/>
            <a:ext cx="8712968" cy="1938992"/>
          </a:xfrm>
          <a:prstGeom prst="rect">
            <a:avLst/>
          </a:prstGeom>
          <a:noFill/>
        </p:spPr>
        <p:txBody>
          <a:bodyPr wrap="square" rtlCol="0">
            <a:spAutoFit/>
          </a:bodyPr>
          <a:lstStyle/>
          <a:p>
            <a:r>
              <a:rPr lang="en-US" sz="2000" b="1" dirty="0" smtClean="0">
                <a:solidFill>
                  <a:schemeClr val="accent1">
                    <a:lumMod val="75000"/>
                  </a:schemeClr>
                </a:solidFill>
              </a:rPr>
              <a:t>At night, the situation is reversed. The land cools more quickly than the sea, so at night the temperature of the air above the sea is greater. Warmer air above the sea rising, moving to the land, so at night the wind's blowing from the land (</a:t>
            </a:r>
            <a:r>
              <a:rPr lang="hr-HR" sz="2000" b="1" dirty="0" smtClean="0">
                <a:solidFill>
                  <a:schemeClr val="accent1">
                    <a:lumMod val="75000"/>
                  </a:schemeClr>
                </a:solidFill>
              </a:rPr>
              <a:t>land breeze</a:t>
            </a:r>
            <a:r>
              <a:rPr lang="en-US" sz="2000" b="1" dirty="0" smtClean="0">
                <a:solidFill>
                  <a:schemeClr val="accent1">
                    <a:lumMod val="75000"/>
                  </a:schemeClr>
                </a:solidFill>
              </a:rPr>
              <a:t>).The difference between the temperatures of land and sea at night is much smaller than the daily temperature differences.</a:t>
            </a:r>
            <a:r>
              <a:rPr lang="pl-PL" sz="2000" b="1" dirty="0" smtClean="0">
                <a:solidFill>
                  <a:schemeClr val="accent1">
                    <a:lumMod val="75000"/>
                  </a:schemeClr>
                </a:solidFill>
              </a:rPr>
              <a:t> </a:t>
            </a:r>
            <a:r>
              <a:rPr lang="en-US" sz="2000" b="1" dirty="0" smtClean="0">
                <a:solidFill>
                  <a:schemeClr val="accent1">
                    <a:lumMod val="75000"/>
                  </a:schemeClr>
                </a:solidFill>
              </a:rPr>
              <a:t>Therefore, the wind from the land at night is weaker than a sea breeze.</a:t>
            </a:r>
            <a:endParaRPr lang="hr-HR" sz="2000" b="1" dirty="0">
              <a:solidFill>
                <a:schemeClr val="accent1">
                  <a:lumMod val="75000"/>
                </a:schemeClr>
              </a:solidFill>
            </a:endParaRPr>
          </a:p>
        </p:txBody>
      </p:sp>
      <p:pic>
        <p:nvPicPr>
          <p:cNvPr id="12" name="Picture 2"/>
          <p:cNvPicPr>
            <a:picLocks noChangeAspect="1" noChangeArrowheads="1"/>
          </p:cNvPicPr>
          <p:nvPr/>
        </p:nvPicPr>
        <p:blipFill>
          <a:blip r:embed="rId3" cstate="print"/>
          <a:srcRect/>
          <a:stretch>
            <a:fillRect/>
          </a:stretch>
        </p:blipFill>
        <p:spPr bwMode="auto">
          <a:xfrm>
            <a:off x="2390774" y="4084687"/>
            <a:ext cx="5203655" cy="2181330"/>
          </a:xfrm>
          <a:prstGeom prst="rect">
            <a:avLst/>
          </a:prstGeom>
          <a:noFill/>
          <a:ln w="9525">
            <a:noFill/>
            <a:miter lim="800000"/>
            <a:headEnd/>
            <a:tailEnd/>
          </a:ln>
        </p:spPr>
      </p:pic>
      <p:sp>
        <p:nvSpPr>
          <p:cNvPr id="13" name="Slide Number Placeholder 12"/>
          <p:cNvSpPr>
            <a:spLocks noGrp="1"/>
          </p:cNvSpPr>
          <p:nvPr>
            <p:ph type="sldNum" sz="quarter" idx="12"/>
          </p:nvPr>
        </p:nvSpPr>
        <p:spPr/>
        <p:txBody>
          <a:bodyPr/>
          <a:lstStyle/>
          <a:p>
            <a:pPr>
              <a:defRPr/>
            </a:pPr>
            <a:fld id="{60743F40-157C-4097-B33E-49A278C4E3AD}" type="slidenum">
              <a:rPr lang="hr-HR" smtClean="0"/>
              <a:pPr>
                <a:defRPr/>
              </a:pPr>
              <a:t>30</a:t>
            </a:fld>
            <a:endParaRPr lang="hr-HR"/>
          </a:p>
        </p:txBody>
      </p:sp>
      <p:sp>
        <p:nvSpPr>
          <p:cNvPr id="14" name="Rectangle 13"/>
          <p:cNvSpPr/>
          <p:nvPr/>
        </p:nvSpPr>
        <p:spPr>
          <a:xfrm>
            <a:off x="6724650" y="4562475"/>
            <a:ext cx="1609725" cy="276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accent1">
                    <a:lumMod val="75000"/>
                  </a:schemeClr>
                </a:solidFill>
              </a:rPr>
              <a:t>higher pressure</a:t>
            </a:r>
            <a:endParaRPr lang="hr-HR" sz="1200" b="1" dirty="0">
              <a:solidFill>
                <a:schemeClr val="accent1">
                  <a:lumMod val="75000"/>
                </a:schemeClr>
              </a:solidFill>
            </a:endParaRPr>
          </a:p>
        </p:txBody>
      </p:sp>
      <p:sp>
        <p:nvSpPr>
          <p:cNvPr id="15" name="Rectangle 14"/>
          <p:cNvSpPr/>
          <p:nvPr/>
        </p:nvSpPr>
        <p:spPr>
          <a:xfrm>
            <a:off x="1495425" y="4533900"/>
            <a:ext cx="1609725" cy="276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accent1">
                    <a:lumMod val="75000"/>
                  </a:schemeClr>
                </a:solidFill>
              </a:rPr>
              <a:t>lower pressure</a:t>
            </a:r>
            <a:endParaRPr lang="hr-HR" sz="1200" b="1" dirty="0">
              <a:solidFill>
                <a:schemeClr val="accent1">
                  <a:lumMod val="75000"/>
                </a:schemeClr>
              </a:solidFill>
            </a:endParaRPr>
          </a:p>
        </p:txBody>
      </p:sp>
      <p:sp>
        <p:nvSpPr>
          <p:cNvPr id="16" name="Rectangle 15"/>
          <p:cNvSpPr/>
          <p:nvPr/>
        </p:nvSpPr>
        <p:spPr>
          <a:xfrm>
            <a:off x="5410200" y="4229100"/>
            <a:ext cx="1304925" cy="257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7" name="Rectangle 16"/>
          <p:cNvSpPr/>
          <p:nvPr/>
        </p:nvSpPr>
        <p:spPr>
          <a:xfrm>
            <a:off x="4267200" y="4543425"/>
            <a:ext cx="981075"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8" name="Rectangle 17"/>
          <p:cNvSpPr/>
          <p:nvPr/>
        </p:nvSpPr>
        <p:spPr>
          <a:xfrm>
            <a:off x="2609850" y="5048250"/>
            <a:ext cx="1171575" cy="314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9" name="Rectangle 18"/>
          <p:cNvSpPr/>
          <p:nvPr/>
        </p:nvSpPr>
        <p:spPr>
          <a:xfrm>
            <a:off x="4324350" y="5981700"/>
            <a:ext cx="1609725" cy="276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accent1">
                    <a:lumMod val="75000"/>
                  </a:schemeClr>
                </a:solidFill>
              </a:rPr>
              <a:t>NIGHT</a:t>
            </a:r>
            <a:endParaRPr lang="hr-HR" sz="1200" b="1" dirty="0">
              <a:solidFill>
                <a:schemeClr val="accent1">
                  <a:lumMod val="75000"/>
                </a:schemeClr>
              </a:solidFill>
            </a:endParaRPr>
          </a:p>
        </p:txBody>
      </p:sp>
      <p:pic>
        <p:nvPicPr>
          <p:cNvPr id="20" name="Picture 3"/>
          <p:cNvPicPr>
            <a:picLocks noChangeAspect="1" noChangeArrowheads="1"/>
          </p:cNvPicPr>
          <p:nvPr/>
        </p:nvPicPr>
        <p:blipFill>
          <a:blip r:embed="rId4" cstate="print"/>
          <a:srcRect/>
          <a:stretch>
            <a:fillRect/>
          </a:stretch>
        </p:blipFill>
        <p:spPr bwMode="auto">
          <a:xfrm>
            <a:off x="12914" y="6077688"/>
            <a:ext cx="4767263" cy="592137"/>
          </a:xfrm>
          <a:prstGeom prst="rect">
            <a:avLst/>
          </a:prstGeom>
          <a:noFill/>
          <a:ln w="9525">
            <a:noFill/>
            <a:miter lim="800000"/>
            <a:headEnd/>
            <a:tailEnd/>
          </a:ln>
          <a:effectLst/>
        </p:spPr>
      </p:pic>
      <p:sp>
        <p:nvSpPr>
          <p:cNvPr id="21"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467544" y="1556792"/>
            <a:ext cx="3384376" cy="461665"/>
          </a:xfrm>
          <a:prstGeom prst="rect">
            <a:avLst/>
          </a:prstGeom>
          <a:noFill/>
        </p:spPr>
        <p:txBody>
          <a:bodyPr wrap="square" rtlCol="0">
            <a:spAutoFit/>
          </a:bodyPr>
          <a:lstStyle/>
          <a:p>
            <a:r>
              <a:rPr lang="hr-HR" sz="2400" b="1" smtClean="0">
                <a:solidFill>
                  <a:schemeClr val="accent6">
                    <a:lumMod val="75000"/>
                  </a:schemeClr>
                </a:solidFill>
              </a:rPr>
              <a:t>An urban area</a:t>
            </a:r>
            <a:endParaRPr lang="hr-HR" sz="2400" b="1" dirty="0">
              <a:solidFill>
                <a:schemeClr val="accent6">
                  <a:lumMod val="75000"/>
                </a:schemeClr>
              </a:solidFill>
            </a:endParaRPr>
          </a:p>
        </p:txBody>
      </p:sp>
      <p:sp>
        <p:nvSpPr>
          <p:cNvPr id="10" name="TextBox 9"/>
          <p:cNvSpPr txBox="1"/>
          <p:nvPr/>
        </p:nvSpPr>
        <p:spPr>
          <a:xfrm>
            <a:off x="467544" y="2348880"/>
            <a:ext cx="8496944" cy="2677656"/>
          </a:xfrm>
          <a:prstGeom prst="rect">
            <a:avLst/>
          </a:prstGeom>
          <a:noFill/>
        </p:spPr>
        <p:txBody>
          <a:bodyPr wrap="square" rtlCol="0">
            <a:spAutoFit/>
          </a:bodyPr>
          <a:lstStyle/>
          <a:p>
            <a:r>
              <a:rPr lang="en-US" sz="2400" b="1" dirty="0" smtClean="0">
                <a:solidFill>
                  <a:schemeClr val="accent1">
                    <a:lumMod val="75000"/>
                  </a:schemeClr>
                </a:solidFill>
              </a:rPr>
              <a:t>The air over the urban area </a:t>
            </a:r>
            <a:r>
              <a:rPr lang="hr-HR" sz="2400" b="1" dirty="0" smtClean="0">
                <a:solidFill>
                  <a:schemeClr val="accent1">
                    <a:lumMod val="75000"/>
                  </a:schemeClr>
                </a:solidFill>
              </a:rPr>
              <a:t>is</a:t>
            </a:r>
            <a:r>
              <a:rPr lang="en-US" sz="2400" b="1" dirty="0" smtClean="0">
                <a:solidFill>
                  <a:schemeClr val="accent1">
                    <a:lumMod val="75000"/>
                  </a:schemeClr>
                </a:solidFill>
              </a:rPr>
              <a:t> warmer air from the natural environment and is such an area called heat island.</a:t>
            </a:r>
            <a:endParaRPr lang="hr-HR" sz="2400" b="1" dirty="0" smtClean="0">
              <a:solidFill>
                <a:schemeClr val="accent1">
                  <a:lumMod val="75000"/>
                </a:schemeClr>
              </a:solidFill>
            </a:endParaRPr>
          </a:p>
          <a:p>
            <a:r>
              <a:rPr lang="en-US" sz="2400" b="1" dirty="0" smtClean="0">
                <a:solidFill>
                  <a:schemeClr val="accent1">
                    <a:lumMod val="75000"/>
                  </a:schemeClr>
                </a:solidFill>
              </a:rPr>
              <a:t>To this phenomenon occurs because the asphalt, concrete and urban structures absorb a greater amount of solar energy </a:t>
            </a:r>
            <a:r>
              <a:rPr lang="hr-HR" sz="2400" b="1" dirty="0" smtClean="0">
                <a:solidFill>
                  <a:schemeClr val="accent1">
                    <a:lumMod val="75000"/>
                  </a:schemeClr>
                </a:solidFill>
              </a:rPr>
              <a:t>than</a:t>
            </a:r>
            <a:r>
              <a:rPr lang="en-US" sz="2400" b="1" dirty="0" smtClean="0">
                <a:solidFill>
                  <a:schemeClr val="accent1">
                    <a:lumMod val="75000"/>
                  </a:schemeClr>
                </a:solidFill>
              </a:rPr>
              <a:t> the vegetation and soil. At night, the energy is slowly released which prevents the cooling air. In the urban centre wind</a:t>
            </a:r>
            <a:r>
              <a:rPr lang="hr-HR" sz="2400" b="1" dirty="0" smtClean="0">
                <a:solidFill>
                  <a:schemeClr val="accent1">
                    <a:lumMod val="75000"/>
                  </a:schemeClr>
                </a:solidFill>
              </a:rPr>
              <a:t> is</a:t>
            </a:r>
            <a:r>
              <a:rPr lang="en-US" sz="2400" b="1" dirty="0" smtClean="0">
                <a:solidFill>
                  <a:schemeClr val="accent1">
                    <a:lumMod val="75000"/>
                  </a:schemeClr>
                </a:solidFill>
              </a:rPr>
              <a:t> mainly weaker than in the surrounding area, and is also less evaporation.</a:t>
            </a:r>
            <a:endParaRPr lang="hr-HR" sz="2400" b="1" dirty="0">
              <a:solidFill>
                <a:schemeClr val="accent1">
                  <a:lumMod val="75000"/>
                </a:schemeClr>
              </a:solidFill>
            </a:endParaRPr>
          </a:p>
        </p:txBody>
      </p:sp>
      <p:sp>
        <p:nvSpPr>
          <p:cNvPr id="12" name="Slide Number Placeholder 11"/>
          <p:cNvSpPr>
            <a:spLocks noGrp="1"/>
          </p:cNvSpPr>
          <p:nvPr>
            <p:ph type="sldNum" sz="quarter" idx="12"/>
          </p:nvPr>
        </p:nvSpPr>
        <p:spPr/>
        <p:txBody>
          <a:bodyPr/>
          <a:lstStyle/>
          <a:p>
            <a:pPr>
              <a:defRPr/>
            </a:pPr>
            <a:fld id="{60743F40-157C-4097-B33E-49A278C4E3AD}" type="slidenum">
              <a:rPr lang="hr-HR" smtClean="0"/>
              <a:pPr>
                <a:defRPr/>
              </a:pPr>
              <a:t>31</a:t>
            </a:fld>
            <a:endParaRPr lang="hr-HR"/>
          </a:p>
        </p:txBody>
      </p:sp>
      <p:pic>
        <p:nvPicPr>
          <p:cNvPr id="13" name="Picture 3"/>
          <p:cNvPicPr>
            <a:picLocks noChangeAspect="1" noChangeArrowheads="1"/>
          </p:cNvPicPr>
          <p:nvPr/>
        </p:nvPicPr>
        <p:blipFill>
          <a:blip r:embed="rId3" cstate="print"/>
          <a:srcRect/>
          <a:stretch>
            <a:fillRect/>
          </a:stretch>
        </p:blipFill>
        <p:spPr bwMode="auto">
          <a:xfrm>
            <a:off x="12914" y="6077688"/>
            <a:ext cx="4767263" cy="592137"/>
          </a:xfrm>
          <a:prstGeom prst="rect">
            <a:avLst/>
          </a:prstGeom>
          <a:noFill/>
          <a:ln w="9525">
            <a:noFill/>
            <a:miter lim="800000"/>
            <a:headEnd/>
            <a:tailEnd/>
          </a:ln>
          <a:effectLst/>
        </p:spPr>
      </p:pic>
      <p:sp>
        <p:nvSpPr>
          <p:cNvPr id="14"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95535" y="1556792"/>
            <a:ext cx="5919539" cy="461665"/>
          </a:xfrm>
          <a:prstGeom prst="rect">
            <a:avLst/>
          </a:prstGeom>
          <a:noFill/>
        </p:spPr>
        <p:txBody>
          <a:bodyPr wrap="square" rtlCol="0">
            <a:spAutoFit/>
          </a:bodyPr>
          <a:lstStyle/>
          <a:p>
            <a:r>
              <a:rPr lang="hr-HR" sz="2400" b="1" smtClean="0">
                <a:solidFill>
                  <a:schemeClr val="accent6">
                    <a:lumMod val="75000"/>
                  </a:schemeClr>
                </a:solidFill>
              </a:rPr>
              <a:t>An urban area</a:t>
            </a:r>
            <a:endParaRPr lang="hr-HR" sz="2400" b="1" dirty="0">
              <a:solidFill>
                <a:schemeClr val="accent6">
                  <a:lumMod val="75000"/>
                </a:schemeClr>
              </a:solidFill>
            </a:endParaRPr>
          </a:p>
        </p:txBody>
      </p:sp>
      <p:sp>
        <p:nvSpPr>
          <p:cNvPr id="10" name="TextBox 9"/>
          <p:cNvSpPr txBox="1"/>
          <p:nvPr/>
        </p:nvSpPr>
        <p:spPr>
          <a:xfrm>
            <a:off x="467544" y="2276872"/>
            <a:ext cx="8280920" cy="3046988"/>
          </a:xfrm>
          <a:prstGeom prst="rect">
            <a:avLst/>
          </a:prstGeom>
          <a:noFill/>
        </p:spPr>
        <p:txBody>
          <a:bodyPr wrap="square" rtlCol="0">
            <a:spAutoFit/>
          </a:bodyPr>
          <a:lstStyle/>
          <a:p>
            <a:r>
              <a:rPr lang="en-US" sz="2400" b="1" dirty="0" smtClean="0">
                <a:solidFill>
                  <a:schemeClr val="accent1">
                    <a:lumMod val="75000"/>
                  </a:schemeClr>
                </a:solidFill>
              </a:rPr>
              <a:t>Due to the heating of the air over cities, the atmosphere becomes unstable, which reinforces the high-altitude air currents that help in the formation of clouds and lightning</a:t>
            </a:r>
            <a:r>
              <a:rPr lang="hr-HR" sz="2400" b="1" dirty="0" smtClean="0">
                <a:solidFill>
                  <a:schemeClr val="accent1">
                    <a:lumMod val="75000"/>
                  </a:schemeClr>
                </a:solidFill>
              </a:rPr>
              <a:t>.</a:t>
            </a:r>
          </a:p>
          <a:p>
            <a:endParaRPr lang="hr-HR" sz="2400" b="1" dirty="0" smtClean="0">
              <a:solidFill>
                <a:schemeClr val="accent1">
                  <a:lumMod val="75000"/>
                </a:schemeClr>
              </a:solidFill>
            </a:endParaRPr>
          </a:p>
          <a:p>
            <a:r>
              <a:rPr lang="en-US" sz="2400" b="1" dirty="0" smtClean="0">
                <a:solidFill>
                  <a:schemeClr val="accent1">
                    <a:lumMod val="75000"/>
                  </a:schemeClr>
                </a:solidFill>
              </a:rPr>
              <a:t>In addition, due to the rise of hot air, especially at night, the area of the lower air pressure is created around the city as compared to the ambient air pressure outside the city so that light air flows from the environment to</a:t>
            </a:r>
            <a:r>
              <a:rPr lang="hr-HR" sz="2400" b="1" dirty="0" smtClean="0">
                <a:solidFill>
                  <a:schemeClr val="accent1">
                    <a:lumMod val="75000"/>
                  </a:schemeClr>
                </a:solidFill>
              </a:rPr>
              <a:t>ward</a:t>
            </a:r>
            <a:r>
              <a:rPr lang="en-US" sz="2400" b="1" dirty="0" smtClean="0">
                <a:solidFill>
                  <a:schemeClr val="accent1">
                    <a:lumMod val="75000"/>
                  </a:schemeClr>
                </a:solidFill>
              </a:rPr>
              <a:t> the city.</a:t>
            </a:r>
            <a:endParaRPr lang="hr-HR" sz="2400" b="1" dirty="0">
              <a:solidFill>
                <a:schemeClr val="accent1">
                  <a:lumMod val="75000"/>
                </a:schemeClr>
              </a:solidFill>
            </a:endParaRPr>
          </a:p>
        </p:txBody>
      </p:sp>
      <p:sp>
        <p:nvSpPr>
          <p:cNvPr id="12" name="Slide Number Placeholder 11"/>
          <p:cNvSpPr>
            <a:spLocks noGrp="1"/>
          </p:cNvSpPr>
          <p:nvPr>
            <p:ph type="sldNum" sz="quarter" idx="12"/>
          </p:nvPr>
        </p:nvSpPr>
        <p:spPr/>
        <p:txBody>
          <a:bodyPr/>
          <a:lstStyle/>
          <a:p>
            <a:pPr>
              <a:defRPr/>
            </a:pPr>
            <a:fld id="{60743F40-157C-4097-B33E-49A278C4E3AD}" type="slidenum">
              <a:rPr lang="hr-HR" smtClean="0"/>
              <a:pPr>
                <a:defRPr/>
              </a:pPr>
              <a:t>32</a:t>
            </a:fld>
            <a:endParaRPr lang="hr-HR"/>
          </a:p>
        </p:txBody>
      </p:sp>
      <p:pic>
        <p:nvPicPr>
          <p:cNvPr id="13" name="Picture 3"/>
          <p:cNvPicPr>
            <a:picLocks noChangeAspect="1" noChangeArrowheads="1"/>
          </p:cNvPicPr>
          <p:nvPr/>
        </p:nvPicPr>
        <p:blipFill>
          <a:blip r:embed="rId3" cstate="print"/>
          <a:srcRect/>
          <a:stretch>
            <a:fillRect/>
          </a:stretch>
        </p:blipFill>
        <p:spPr bwMode="auto">
          <a:xfrm>
            <a:off x="12914" y="6077688"/>
            <a:ext cx="4767263" cy="592137"/>
          </a:xfrm>
          <a:prstGeom prst="rect">
            <a:avLst/>
          </a:prstGeom>
          <a:noFill/>
          <a:ln w="9525">
            <a:noFill/>
            <a:miter lim="800000"/>
            <a:headEnd/>
            <a:tailEnd/>
          </a:ln>
          <a:effectLst/>
        </p:spPr>
      </p:pic>
      <p:sp>
        <p:nvSpPr>
          <p:cNvPr id="14"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Rectangle 8"/>
          <p:cNvSpPr/>
          <p:nvPr/>
        </p:nvSpPr>
        <p:spPr>
          <a:xfrm>
            <a:off x="0" y="4754860"/>
            <a:ext cx="9020175" cy="1200329"/>
          </a:xfrm>
          <a:prstGeom prst="rect">
            <a:avLst/>
          </a:prstGeom>
          <a:noFill/>
        </p:spPr>
        <p:txBody>
          <a:bodyPr wrap="square">
            <a:spAutoFit/>
          </a:bodyPr>
          <a:lstStyle/>
          <a:p>
            <a:r>
              <a:rPr lang="en-US" sz="2400" b="1" dirty="0" smtClean="0">
                <a:solidFill>
                  <a:schemeClr val="accent1">
                    <a:lumMod val="75000"/>
                  </a:schemeClr>
                </a:solidFill>
              </a:rPr>
              <a:t>Such a situation </a:t>
            </a:r>
            <a:r>
              <a:rPr lang="en-US" sz="2400" b="1" dirty="0" err="1" smtClean="0">
                <a:solidFill>
                  <a:schemeClr val="accent1">
                    <a:lumMod val="75000"/>
                  </a:schemeClr>
                </a:solidFill>
              </a:rPr>
              <a:t>favours</a:t>
            </a:r>
            <a:r>
              <a:rPr lang="en-US" sz="2400" b="1" dirty="0" smtClean="0">
                <a:solidFill>
                  <a:schemeClr val="accent1">
                    <a:lumMod val="75000"/>
                  </a:schemeClr>
                </a:solidFill>
              </a:rPr>
              <a:t> the accumulation and retention of pollutants in the air over the city, and increases at the existence of a temperature inversion which prevents vertical mixing of layers of air.</a:t>
            </a:r>
            <a:endParaRPr lang="hr-HR" sz="2400" b="1" dirty="0">
              <a:solidFill>
                <a:schemeClr val="accent1">
                  <a:lumMod val="75000"/>
                </a:schemeClr>
              </a:solidFill>
            </a:endParaRPr>
          </a:p>
        </p:txBody>
      </p:sp>
      <p:sp>
        <p:nvSpPr>
          <p:cNvPr id="10" name="TextBox 9"/>
          <p:cNvSpPr txBox="1"/>
          <p:nvPr/>
        </p:nvSpPr>
        <p:spPr>
          <a:xfrm>
            <a:off x="395535" y="1556792"/>
            <a:ext cx="4700339" cy="461665"/>
          </a:xfrm>
          <a:prstGeom prst="rect">
            <a:avLst/>
          </a:prstGeom>
          <a:noFill/>
        </p:spPr>
        <p:txBody>
          <a:bodyPr wrap="square" rtlCol="0">
            <a:spAutoFit/>
          </a:bodyPr>
          <a:lstStyle/>
          <a:p>
            <a:r>
              <a:rPr lang="hr-HR" sz="2400" b="1" smtClean="0">
                <a:solidFill>
                  <a:schemeClr val="accent6">
                    <a:lumMod val="75000"/>
                  </a:schemeClr>
                </a:solidFill>
              </a:rPr>
              <a:t>An urban area</a:t>
            </a:r>
            <a:endParaRPr lang="hr-HR" sz="2400" b="1" dirty="0">
              <a:solidFill>
                <a:schemeClr val="accent6">
                  <a:lumMod val="75000"/>
                </a:schemeClr>
              </a:solidFill>
            </a:endParaRPr>
          </a:p>
        </p:txBody>
      </p:sp>
      <p:pic>
        <p:nvPicPr>
          <p:cNvPr id="12" name="Picture 2"/>
          <p:cNvPicPr>
            <a:picLocks noChangeAspect="1" noChangeArrowheads="1"/>
          </p:cNvPicPr>
          <p:nvPr/>
        </p:nvPicPr>
        <p:blipFill>
          <a:blip r:embed="rId3" cstate="print"/>
          <a:srcRect/>
          <a:stretch>
            <a:fillRect/>
          </a:stretch>
        </p:blipFill>
        <p:spPr bwMode="auto">
          <a:xfrm>
            <a:off x="2886472" y="1994173"/>
            <a:ext cx="4176464" cy="2664510"/>
          </a:xfrm>
          <a:prstGeom prst="rect">
            <a:avLst/>
          </a:prstGeom>
          <a:noFill/>
          <a:ln w="9525">
            <a:noFill/>
            <a:miter lim="800000"/>
            <a:headEnd/>
            <a:tailEnd/>
          </a:ln>
        </p:spPr>
      </p:pic>
      <p:sp>
        <p:nvSpPr>
          <p:cNvPr id="13" name="Slide Number Placeholder 12"/>
          <p:cNvSpPr>
            <a:spLocks noGrp="1"/>
          </p:cNvSpPr>
          <p:nvPr>
            <p:ph type="sldNum" sz="quarter" idx="12"/>
          </p:nvPr>
        </p:nvSpPr>
        <p:spPr/>
        <p:txBody>
          <a:bodyPr/>
          <a:lstStyle/>
          <a:p>
            <a:pPr>
              <a:defRPr/>
            </a:pPr>
            <a:fld id="{60743F40-157C-4097-B33E-49A278C4E3AD}" type="slidenum">
              <a:rPr lang="hr-HR" smtClean="0"/>
              <a:pPr>
                <a:defRPr/>
              </a:pPr>
              <a:t>33</a:t>
            </a:fld>
            <a:endParaRPr lang="hr-HR"/>
          </a:p>
        </p:txBody>
      </p:sp>
      <p:sp>
        <p:nvSpPr>
          <p:cNvPr id="14" name="Rectangle 13"/>
          <p:cNvSpPr/>
          <p:nvPr/>
        </p:nvSpPr>
        <p:spPr>
          <a:xfrm>
            <a:off x="4314825" y="2724150"/>
            <a:ext cx="1514475" cy="1905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t>lower pressure</a:t>
            </a:r>
            <a:endParaRPr lang="hr-HR" sz="1200" b="1" dirty="0"/>
          </a:p>
        </p:txBody>
      </p:sp>
      <p:sp>
        <p:nvSpPr>
          <p:cNvPr id="15" name="Rectangle 14"/>
          <p:cNvSpPr/>
          <p:nvPr/>
        </p:nvSpPr>
        <p:spPr>
          <a:xfrm>
            <a:off x="3238501" y="3581399"/>
            <a:ext cx="1257299" cy="21907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t>higher pressure</a:t>
            </a:r>
            <a:endParaRPr lang="hr-HR" sz="1200" b="1" dirty="0"/>
          </a:p>
        </p:txBody>
      </p:sp>
      <p:sp>
        <p:nvSpPr>
          <p:cNvPr id="16" name="Rectangle 15"/>
          <p:cNvSpPr/>
          <p:nvPr/>
        </p:nvSpPr>
        <p:spPr>
          <a:xfrm>
            <a:off x="5638801" y="3543299"/>
            <a:ext cx="1257299" cy="21907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t>higher pressure</a:t>
            </a:r>
            <a:endParaRPr lang="hr-HR" sz="1200" b="1" dirty="0"/>
          </a:p>
        </p:txBody>
      </p:sp>
      <p:sp>
        <p:nvSpPr>
          <p:cNvPr id="18" name="Rectangle 17"/>
          <p:cNvSpPr/>
          <p:nvPr/>
        </p:nvSpPr>
        <p:spPr>
          <a:xfrm>
            <a:off x="2914650" y="4314825"/>
            <a:ext cx="1952625" cy="28575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accent1">
                    <a:lumMod val="75000"/>
                  </a:schemeClr>
                </a:solidFill>
              </a:rPr>
              <a:t>direction of blowing at night</a:t>
            </a:r>
            <a:endParaRPr lang="hr-HR" sz="1200" dirty="0">
              <a:solidFill>
                <a:schemeClr val="accent1">
                  <a:lumMod val="75000"/>
                </a:schemeClr>
              </a:solidFill>
            </a:endParaRPr>
          </a:p>
        </p:txBody>
      </p:sp>
      <p:sp>
        <p:nvSpPr>
          <p:cNvPr id="19" name="Rectangle 18"/>
          <p:cNvSpPr/>
          <p:nvPr/>
        </p:nvSpPr>
        <p:spPr>
          <a:xfrm>
            <a:off x="5086350" y="4324350"/>
            <a:ext cx="1952625" cy="27622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accent1">
                    <a:lumMod val="75000"/>
                  </a:schemeClr>
                </a:solidFill>
              </a:rPr>
              <a:t>direction of blowing at night</a:t>
            </a:r>
            <a:endParaRPr lang="hr-HR" sz="1200" dirty="0">
              <a:solidFill>
                <a:schemeClr val="accent1">
                  <a:lumMod val="75000"/>
                </a:schemeClr>
              </a:solidFill>
            </a:endParaRPr>
          </a:p>
        </p:txBody>
      </p:sp>
      <p:pic>
        <p:nvPicPr>
          <p:cNvPr id="20" name="Picture 3"/>
          <p:cNvPicPr>
            <a:picLocks noChangeAspect="1" noChangeArrowheads="1"/>
          </p:cNvPicPr>
          <p:nvPr/>
        </p:nvPicPr>
        <p:blipFill>
          <a:blip r:embed="rId4" cstate="print"/>
          <a:srcRect/>
          <a:stretch>
            <a:fillRect/>
          </a:stretch>
        </p:blipFill>
        <p:spPr bwMode="auto">
          <a:xfrm>
            <a:off x="12914" y="6077688"/>
            <a:ext cx="4767263" cy="592137"/>
          </a:xfrm>
          <a:prstGeom prst="rect">
            <a:avLst/>
          </a:prstGeom>
          <a:noFill/>
          <a:ln w="9525">
            <a:noFill/>
            <a:miter lim="800000"/>
            <a:headEnd/>
            <a:tailEnd/>
          </a:ln>
          <a:effectLst/>
        </p:spPr>
      </p:pic>
      <p:sp>
        <p:nvSpPr>
          <p:cNvPr id="21"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3" name="TextBox 12"/>
          <p:cNvSpPr txBox="1"/>
          <p:nvPr/>
        </p:nvSpPr>
        <p:spPr>
          <a:xfrm>
            <a:off x="395536" y="1484784"/>
            <a:ext cx="3384376" cy="461665"/>
          </a:xfrm>
          <a:prstGeom prst="rect">
            <a:avLst/>
          </a:prstGeom>
          <a:noFill/>
        </p:spPr>
        <p:txBody>
          <a:bodyPr wrap="square" rtlCol="0">
            <a:spAutoFit/>
          </a:bodyPr>
          <a:lstStyle/>
          <a:p>
            <a:r>
              <a:rPr lang="hr-HR" sz="2400" b="1" smtClean="0">
                <a:solidFill>
                  <a:schemeClr val="accent6">
                    <a:lumMod val="75000"/>
                  </a:schemeClr>
                </a:solidFill>
              </a:rPr>
              <a:t>Air masses</a:t>
            </a:r>
            <a:endParaRPr lang="hr-HR" sz="2400" b="1" dirty="0">
              <a:solidFill>
                <a:schemeClr val="accent6">
                  <a:lumMod val="75000"/>
                </a:schemeClr>
              </a:solidFill>
            </a:endParaRPr>
          </a:p>
        </p:txBody>
      </p:sp>
      <p:sp>
        <p:nvSpPr>
          <p:cNvPr id="14" name="TextBox 13"/>
          <p:cNvSpPr txBox="1"/>
          <p:nvPr/>
        </p:nvSpPr>
        <p:spPr>
          <a:xfrm>
            <a:off x="323528" y="2060848"/>
            <a:ext cx="8496944" cy="1200329"/>
          </a:xfrm>
          <a:prstGeom prst="rect">
            <a:avLst/>
          </a:prstGeom>
          <a:solidFill>
            <a:schemeClr val="accent6">
              <a:lumMod val="60000"/>
              <a:lumOff val="40000"/>
            </a:schemeClr>
          </a:solidFill>
          <a:scene3d>
            <a:camera prst="orthographicFront"/>
            <a:lightRig rig="threePt" dir="t"/>
          </a:scene3d>
          <a:sp3d>
            <a:bevelT w="114300" prst="artDeco"/>
          </a:sp3d>
        </p:spPr>
        <p:txBody>
          <a:bodyPr wrap="square" rtlCol="0">
            <a:spAutoFit/>
          </a:bodyPr>
          <a:lstStyle/>
          <a:p>
            <a:r>
              <a:rPr lang="en-US" sz="2400" b="1" dirty="0" smtClean="0">
                <a:solidFill>
                  <a:schemeClr val="accent1">
                    <a:lumMod val="75000"/>
                  </a:schemeClr>
                </a:solidFill>
              </a:rPr>
              <a:t>Air masses are </a:t>
            </a:r>
            <a:r>
              <a:rPr lang="hr-HR" sz="2400" b="1" dirty="0" smtClean="0">
                <a:solidFill>
                  <a:schemeClr val="accent1">
                    <a:lumMod val="75000"/>
                  </a:schemeClr>
                </a:solidFill>
              </a:rPr>
              <a:t>macroscale </a:t>
            </a:r>
            <a:r>
              <a:rPr lang="en-US" sz="2400" b="1" dirty="0" smtClean="0">
                <a:solidFill>
                  <a:schemeClr val="accent1">
                    <a:lumMod val="75000"/>
                  </a:schemeClr>
                </a:solidFill>
              </a:rPr>
              <a:t>phenomena because they cover a large area of several thousand square feet and reaching a height of several thousand </a:t>
            </a:r>
            <a:r>
              <a:rPr lang="en-US" sz="2400" b="1" dirty="0" err="1" smtClean="0">
                <a:solidFill>
                  <a:schemeClr val="accent1">
                    <a:lumMod val="75000"/>
                  </a:schemeClr>
                </a:solidFill>
              </a:rPr>
              <a:t>metres</a:t>
            </a:r>
            <a:r>
              <a:rPr lang="en-US" sz="2400" b="1" dirty="0" smtClean="0">
                <a:solidFill>
                  <a:schemeClr val="accent1">
                    <a:lumMod val="75000"/>
                  </a:schemeClr>
                </a:solidFill>
              </a:rPr>
              <a:t>.</a:t>
            </a:r>
            <a:endParaRPr lang="hr-HR" sz="2400" b="1" dirty="0">
              <a:solidFill>
                <a:schemeClr val="accent1">
                  <a:lumMod val="75000"/>
                </a:schemeClr>
              </a:solidFill>
            </a:endParaRPr>
          </a:p>
        </p:txBody>
      </p:sp>
      <p:sp>
        <p:nvSpPr>
          <p:cNvPr id="15" name="TextBox 14"/>
          <p:cNvSpPr txBox="1"/>
          <p:nvPr/>
        </p:nvSpPr>
        <p:spPr>
          <a:xfrm>
            <a:off x="295275" y="3441680"/>
            <a:ext cx="8669213" cy="1938992"/>
          </a:xfrm>
          <a:prstGeom prst="rect">
            <a:avLst/>
          </a:prstGeom>
          <a:noFill/>
        </p:spPr>
        <p:txBody>
          <a:bodyPr wrap="square" rtlCol="0">
            <a:spAutoFit/>
          </a:bodyPr>
          <a:lstStyle/>
          <a:p>
            <a:r>
              <a:rPr lang="en-US" sz="2400" b="1" dirty="0" smtClean="0">
                <a:solidFill>
                  <a:schemeClr val="accent1">
                    <a:lumMod val="75000"/>
                  </a:schemeClr>
                </a:solidFill>
              </a:rPr>
              <a:t>These are the relatively homogeneous air volumes that get their basic characteristics (temperature and humidity) in the area of origin, provided that they remain sufficiently long over this area to assume its characteristics. Air masses favor the spread of pollutants over long distances by distributing them to large areas.</a:t>
            </a:r>
            <a:endParaRPr lang="hr-HR" sz="2400" b="1" dirty="0">
              <a:solidFill>
                <a:schemeClr val="accent1">
                  <a:lumMod val="75000"/>
                </a:schemeClr>
              </a:solidFill>
            </a:endParaRPr>
          </a:p>
        </p:txBody>
      </p:sp>
      <p:sp>
        <p:nvSpPr>
          <p:cNvPr id="12" name="Slide Number Placeholder 11"/>
          <p:cNvSpPr>
            <a:spLocks noGrp="1"/>
          </p:cNvSpPr>
          <p:nvPr>
            <p:ph type="sldNum" sz="quarter" idx="12"/>
          </p:nvPr>
        </p:nvSpPr>
        <p:spPr/>
        <p:txBody>
          <a:bodyPr/>
          <a:lstStyle/>
          <a:p>
            <a:pPr>
              <a:defRPr/>
            </a:pPr>
            <a:fld id="{60743F40-157C-4097-B33E-49A278C4E3AD}" type="slidenum">
              <a:rPr lang="hr-HR" smtClean="0"/>
              <a:pPr>
                <a:defRPr/>
              </a:pPr>
              <a:t>34</a:t>
            </a:fld>
            <a:endParaRPr lang="hr-HR"/>
          </a:p>
        </p:txBody>
      </p:sp>
      <p:pic>
        <p:nvPicPr>
          <p:cNvPr id="16" name="Picture 3"/>
          <p:cNvPicPr>
            <a:picLocks noChangeAspect="1" noChangeArrowheads="1"/>
          </p:cNvPicPr>
          <p:nvPr/>
        </p:nvPicPr>
        <p:blipFill>
          <a:blip r:embed="rId3" cstate="print"/>
          <a:srcRect/>
          <a:stretch>
            <a:fillRect/>
          </a:stretch>
        </p:blipFill>
        <p:spPr bwMode="auto">
          <a:xfrm>
            <a:off x="12914" y="6077688"/>
            <a:ext cx="4767263" cy="592137"/>
          </a:xfrm>
          <a:prstGeom prst="rect">
            <a:avLst/>
          </a:prstGeom>
          <a:noFill/>
          <a:ln w="9525">
            <a:noFill/>
            <a:miter lim="800000"/>
            <a:headEnd/>
            <a:tailEnd/>
          </a:ln>
          <a:effectLst/>
        </p:spPr>
      </p:pic>
      <p:sp>
        <p:nvSpPr>
          <p:cNvPr id="17"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96642" y="1484784"/>
            <a:ext cx="3383269" cy="461665"/>
          </a:xfrm>
          <a:prstGeom prst="rect">
            <a:avLst/>
          </a:prstGeom>
          <a:noFill/>
        </p:spPr>
        <p:txBody>
          <a:bodyPr wrap="square" rtlCol="0">
            <a:spAutoFit/>
          </a:bodyPr>
          <a:lstStyle/>
          <a:p>
            <a:r>
              <a:rPr lang="hr-HR" sz="2400" b="1" smtClean="0">
                <a:solidFill>
                  <a:schemeClr val="accent6">
                    <a:lumMod val="75000"/>
                  </a:schemeClr>
                </a:solidFill>
              </a:rPr>
              <a:t>The atmospheric fronts</a:t>
            </a:r>
            <a:endParaRPr lang="hr-HR" sz="2400" b="1" dirty="0">
              <a:solidFill>
                <a:schemeClr val="accent6">
                  <a:lumMod val="75000"/>
                </a:schemeClr>
              </a:solidFill>
            </a:endParaRPr>
          </a:p>
        </p:txBody>
      </p:sp>
      <p:sp>
        <p:nvSpPr>
          <p:cNvPr id="10" name="TextBox 9"/>
          <p:cNvSpPr txBox="1"/>
          <p:nvPr/>
        </p:nvSpPr>
        <p:spPr>
          <a:xfrm>
            <a:off x="470254" y="2060848"/>
            <a:ext cx="8278210" cy="830997"/>
          </a:xfrm>
          <a:prstGeom prst="rect">
            <a:avLst/>
          </a:prstGeom>
          <a:solidFill>
            <a:schemeClr val="accent6">
              <a:lumMod val="60000"/>
              <a:lumOff val="40000"/>
            </a:schemeClr>
          </a:solidFill>
          <a:scene3d>
            <a:camera prst="orthographicFront"/>
            <a:lightRig rig="threePt" dir="t"/>
          </a:scene3d>
          <a:sp3d>
            <a:bevelT w="114300" prst="artDeco"/>
          </a:sp3d>
        </p:spPr>
        <p:txBody>
          <a:bodyPr wrap="square" rtlCol="0">
            <a:spAutoFit/>
          </a:bodyPr>
          <a:lstStyle/>
          <a:p>
            <a:r>
              <a:rPr lang="en-US" sz="2400" b="1" dirty="0" smtClean="0">
                <a:solidFill>
                  <a:schemeClr val="accent1">
                    <a:lumMod val="75000"/>
                  </a:schemeClr>
                </a:solidFill>
              </a:rPr>
              <a:t>The atmospheric fronts are narrow border areas between atmospheric air masses of different properties.</a:t>
            </a:r>
            <a:endParaRPr lang="hr-HR" sz="2400" b="1" dirty="0">
              <a:solidFill>
                <a:schemeClr val="accent1">
                  <a:lumMod val="75000"/>
                </a:schemeClr>
              </a:solidFill>
            </a:endParaRPr>
          </a:p>
        </p:txBody>
      </p:sp>
      <p:sp>
        <p:nvSpPr>
          <p:cNvPr id="12" name="TextBox 11"/>
          <p:cNvSpPr txBox="1"/>
          <p:nvPr/>
        </p:nvSpPr>
        <p:spPr>
          <a:xfrm>
            <a:off x="479825" y="3026668"/>
            <a:ext cx="8422179" cy="1015663"/>
          </a:xfrm>
          <a:prstGeom prst="rect">
            <a:avLst/>
          </a:prstGeom>
          <a:noFill/>
        </p:spPr>
        <p:txBody>
          <a:bodyPr wrap="square" rtlCol="0">
            <a:spAutoFit/>
          </a:bodyPr>
          <a:lstStyle/>
          <a:p>
            <a:r>
              <a:rPr lang="en-US" sz="2000" b="1" dirty="0" smtClean="0">
                <a:solidFill>
                  <a:schemeClr val="accent1">
                    <a:lumMod val="75000"/>
                  </a:schemeClr>
                </a:solidFill>
              </a:rPr>
              <a:t>If the air masses approach one another, the frontal zone narrows, the transition from one to the other air mass becomes sharper, the front becomes more pronounced, and this process is called </a:t>
            </a:r>
            <a:r>
              <a:rPr lang="en-US" sz="2000" b="1" dirty="0" err="1" smtClean="0">
                <a:solidFill>
                  <a:schemeClr val="accent1">
                    <a:lumMod val="75000"/>
                  </a:schemeClr>
                </a:solidFill>
              </a:rPr>
              <a:t>frontogenesis</a:t>
            </a:r>
            <a:r>
              <a:rPr lang="en-US" sz="2000" b="1" dirty="0" smtClean="0">
                <a:solidFill>
                  <a:schemeClr val="accent1">
                    <a:lumMod val="75000"/>
                  </a:schemeClr>
                </a:solidFill>
              </a:rPr>
              <a:t>.</a:t>
            </a:r>
            <a:endParaRPr lang="hr-HR" sz="2000" b="1" dirty="0">
              <a:solidFill>
                <a:schemeClr val="accent1">
                  <a:lumMod val="75000"/>
                </a:schemeClr>
              </a:solidFill>
            </a:endParaRPr>
          </a:p>
        </p:txBody>
      </p:sp>
      <p:sp>
        <p:nvSpPr>
          <p:cNvPr id="13" name="TextBox 12"/>
          <p:cNvSpPr txBox="1"/>
          <p:nvPr/>
        </p:nvSpPr>
        <p:spPr>
          <a:xfrm>
            <a:off x="457201" y="4280520"/>
            <a:ext cx="8368604" cy="1015663"/>
          </a:xfrm>
          <a:prstGeom prst="rect">
            <a:avLst/>
          </a:prstGeom>
          <a:noFill/>
        </p:spPr>
        <p:txBody>
          <a:bodyPr wrap="square" rtlCol="0">
            <a:spAutoFit/>
          </a:bodyPr>
          <a:lstStyle/>
          <a:p>
            <a:r>
              <a:rPr lang="en-US" sz="2000" b="1" dirty="0" smtClean="0">
                <a:solidFill>
                  <a:schemeClr val="accent1">
                    <a:lumMod val="75000"/>
                  </a:schemeClr>
                </a:solidFill>
              </a:rPr>
              <a:t>If the air masses</a:t>
            </a:r>
            <a:r>
              <a:rPr lang="hr-HR" sz="2000" b="1" dirty="0" smtClean="0">
                <a:solidFill>
                  <a:schemeClr val="accent1">
                    <a:lumMod val="75000"/>
                  </a:schemeClr>
                </a:solidFill>
              </a:rPr>
              <a:t> distancing</a:t>
            </a:r>
            <a:r>
              <a:rPr lang="en-US" sz="2000" b="1" dirty="0" smtClean="0">
                <a:solidFill>
                  <a:schemeClr val="accent1">
                    <a:lumMod val="75000"/>
                  </a:schemeClr>
                </a:solidFill>
              </a:rPr>
              <a:t>, the frontal zone is widening, the differences in meteorological elements become less pronounced, the front gradually loses its importance and the process is called the </a:t>
            </a:r>
            <a:r>
              <a:rPr lang="en-US" sz="2000" b="1" dirty="0" err="1" smtClean="0">
                <a:solidFill>
                  <a:schemeClr val="accent1">
                    <a:lumMod val="75000"/>
                  </a:schemeClr>
                </a:solidFill>
              </a:rPr>
              <a:t>frontolysis</a:t>
            </a:r>
            <a:r>
              <a:rPr lang="en-US" sz="2000" b="1" dirty="0" smtClean="0">
                <a:solidFill>
                  <a:schemeClr val="accent1">
                    <a:lumMod val="75000"/>
                  </a:schemeClr>
                </a:solidFill>
              </a:rPr>
              <a:t>.</a:t>
            </a:r>
            <a:endParaRPr lang="hr-HR" sz="2000" b="1" dirty="0">
              <a:solidFill>
                <a:schemeClr val="accent1">
                  <a:lumMod val="75000"/>
                </a:schemeClr>
              </a:solidFill>
            </a:endParaRPr>
          </a:p>
        </p:txBody>
      </p:sp>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35</a:t>
            </a:fld>
            <a:endParaRPr lang="hr-HR"/>
          </a:p>
        </p:txBody>
      </p:sp>
      <p:pic>
        <p:nvPicPr>
          <p:cNvPr id="15" name="Picture 3"/>
          <p:cNvPicPr>
            <a:picLocks noChangeAspect="1" noChangeArrowheads="1"/>
          </p:cNvPicPr>
          <p:nvPr/>
        </p:nvPicPr>
        <p:blipFill>
          <a:blip r:embed="rId3" cstate="print"/>
          <a:srcRect/>
          <a:stretch>
            <a:fillRect/>
          </a:stretch>
        </p:blipFill>
        <p:spPr bwMode="auto">
          <a:xfrm>
            <a:off x="12914" y="6077688"/>
            <a:ext cx="4767263" cy="592137"/>
          </a:xfrm>
          <a:prstGeom prst="rect">
            <a:avLst/>
          </a:prstGeom>
          <a:noFill/>
          <a:ln w="9525">
            <a:noFill/>
            <a:miter lim="800000"/>
            <a:headEnd/>
            <a:tailEnd/>
          </a:ln>
          <a:effectLst/>
        </p:spPr>
      </p:pic>
      <p:sp>
        <p:nvSpPr>
          <p:cNvPr id="16"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95535" y="1484784"/>
            <a:ext cx="5709989" cy="461665"/>
          </a:xfrm>
          <a:prstGeom prst="rect">
            <a:avLst/>
          </a:prstGeom>
          <a:noFill/>
        </p:spPr>
        <p:txBody>
          <a:bodyPr wrap="square" rtlCol="0">
            <a:spAutoFit/>
          </a:bodyPr>
          <a:lstStyle/>
          <a:p>
            <a:r>
              <a:rPr lang="hr-HR" sz="2400" b="1" smtClean="0">
                <a:solidFill>
                  <a:schemeClr val="accent6">
                    <a:lumMod val="75000"/>
                  </a:schemeClr>
                </a:solidFill>
              </a:rPr>
              <a:t>The atmospheric fronts</a:t>
            </a:r>
            <a:endParaRPr lang="hr-HR" sz="2400" b="1" dirty="0">
              <a:solidFill>
                <a:schemeClr val="accent6">
                  <a:lumMod val="75000"/>
                </a:schemeClr>
              </a:solidFill>
            </a:endParaRPr>
          </a:p>
        </p:txBody>
      </p:sp>
      <p:sp>
        <p:nvSpPr>
          <p:cNvPr id="10" name="TextBox 9"/>
          <p:cNvSpPr txBox="1"/>
          <p:nvPr/>
        </p:nvSpPr>
        <p:spPr>
          <a:xfrm>
            <a:off x="467544" y="2060848"/>
            <a:ext cx="8352928" cy="1938992"/>
          </a:xfrm>
          <a:prstGeom prst="rect">
            <a:avLst/>
          </a:prstGeom>
          <a:noFill/>
        </p:spPr>
        <p:txBody>
          <a:bodyPr wrap="square" rtlCol="0">
            <a:spAutoFit/>
          </a:bodyPr>
          <a:lstStyle/>
          <a:p>
            <a:r>
              <a:rPr lang="en-US" sz="2400" b="1" dirty="0" smtClean="0">
                <a:solidFill>
                  <a:schemeClr val="accent1">
                    <a:lumMod val="75000"/>
                  </a:schemeClr>
                </a:solidFill>
              </a:rPr>
              <a:t>According to the temperature characteristics of front sort on:</a:t>
            </a:r>
            <a:r>
              <a:rPr lang="hr-HR" sz="2400" b="1" dirty="0" smtClean="0">
                <a:solidFill>
                  <a:schemeClr val="accent6">
                    <a:lumMod val="75000"/>
                  </a:schemeClr>
                </a:solidFill>
                <a:effectLst>
                  <a:outerShdw blurRad="38100" dist="38100" dir="2700000" algn="tl">
                    <a:srgbClr val="000000">
                      <a:alpha val="43137"/>
                    </a:srgbClr>
                  </a:outerShdw>
                </a:effectLst>
              </a:rPr>
              <a:t>         cold </a:t>
            </a:r>
          </a:p>
          <a:p>
            <a:r>
              <a:rPr lang="hr-HR" sz="2400" b="1" dirty="0" smtClean="0">
                <a:solidFill>
                  <a:schemeClr val="accent6">
                    <a:lumMod val="75000"/>
                  </a:schemeClr>
                </a:solidFill>
                <a:effectLst>
                  <a:outerShdw blurRad="38100" dist="38100" dir="2700000" algn="tl">
                    <a:srgbClr val="000000">
                      <a:alpha val="43137"/>
                    </a:srgbClr>
                  </a:outerShdw>
                </a:effectLst>
              </a:rPr>
              <a:t>hot</a:t>
            </a:r>
          </a:p>
          <a:p>
            <a:r>
              <a:rPr lang="hr-HR" sz="2400" b="1" dirty="0" smtClean="0">
                <a:solidFill>
                  <a:schemeClr val="accent6">
                    <a:lumMod val="75000"/>
                  </a:schemeClr>
                </a:solidFill>
                <a:effectLst>
                  <a:outerShdw blurRad="38100" dist="38100" dir="2700000" algn="tl">
                    <a:srgbClr val="000000">
                      <a:alpha val="43137"/>
                    </a:srgbClr>
                  </a:outerShdw>
                </a:effectLst>
              </a:rPr>
              <a:t>stationary</a:t>
            </a:r>
          </a:p>
          <a:p>
            <a:r>
              <a:rPr lang="hr-HR" sz="2400" b="1" dirty="0" smtClean="0">
                <a:solidFill>
                  <a:schemeClr val="accent6">
                    <a:lumMod val="75000"/>
                  </a:schemeClr>
                </a:solidFill>
                <a:effectLst>
                  <a:outerShdw blurRad="38100" dist="38100" dir="2700000" algn="tl">
                    <a:srgbClr val="000000">
                      <a:alpha val="43137"/>
                    </a:srgbClr>
                  </a:outerShdw>
                </a:effectLst>
              </a:rPr>
              <a:t>ocluding</a:t>
            </a:r>
            <a:endParaRPr lang="hr-HR" sz="2400" b="1" dirty="0">
              <a:solidFill>
                <a:schemeClr val="accent6">
                  <a:lumMod val="75000"/>
                </a:schemeClr>
              </a:solidFill>
              <a:effectLst>
                <a:outerShdw blurRad="38100" dist="38100" dir="2700000" algn="tl">
                  <a:srgbClr val="000000">
                    <a:alpha val="43137"/>
                  </a:srgbClr>
                </a:outerShdw>
              </a:effectLst>
            </a:endParaRPr>
          </a:p>
        </p:txBody>
      </p:sp>
      <p:sp>
        <p:nvSpPr>
          <p:cNvPr id="12" name="TextBox 11"/>
          <p:cNvSpPr txBox="1"/>
          <p:nvPr/>
        </p:nvSpPr>
        <p:spPr>
          <a:xfrm>
            <a:off x="2603079" y="2566045"/>
            <a:ext cx="6264696" cy="1631216"/>
          </a:xfrm>
          <a:prstGeom prst="rect">
            <a:avLst/>
          </a:prstGeom>
          <a:noFill/>
        </p:spPr>
        <p:txBody>
          <a:bodyPr wrap="square" rtlCol="0">
            <a:spAutoFit/>
          </a:bodyPr>
          <a:lstStyle/>
          <a:p>
            <a:r>
              <a:rPr lang="en-US" sz="2000" b="1" dirty="0" smtClean="0">
                <a:solidFill>
                  <a:schemeClr val="accent1">
                    <a:lumMod val="75000"/>
                  </a:schemeClr>
                </a:solidFill>
              </a:rPr>
              <a:t>In the cold front the cold air reaches the warm area and comes to its "underlining" underneath the hot air. The reason is its higher specific weight. Due to the rise of the hot air in several layers, water vapor condensation and cloud formation occur. </a:t>
            </a:r>
            <a:endParaRPr lang="hr-HR" sz="2000" b="1" dirty="0">
              <a:solidFill>
                <a:schemeClr val="accent1">
                  <a:lumMod val="75000"/>
                </a:schemeClr>
              </a:solidFill>
            </a:endParaRPr>
          </a:p>
        </p:txBody>
      </p:sp>
      <p:pic>
        <p:nvPicPr>
          <p:cNvPr id="13" name="Picture 2"/>
          <p:cNvPicPr>
            <a:picLocks noChangeAspect="1" noChangeArrowheads="1"/>
          </p:cNvPicPr>
          <p:nvPr/>
        </p:nvPicPr>
        <p:blipFill>
          <a:blip r:embed="rId3" cstate="print"/>
          <a:srcRect/>
          <a:stretch>
            <a:fillRect/>
          </a:stretch>
        </p:blipFill>
        <p:spPr bwMode="auto">
          <a:xfrm>
            <a:off x="2703964" y="4143757"/>
            <a:ext cx="3858871" cy="2171318"/>
          </a:xfrm>
          <a:prstGeom prst="rect">
            <a:avLst/>
          </a:prstGeom>
          <a:noFill/>
          <a:ln w="9525">
            <a:noFill/>
            <a:miter lim="800000"/>
            <a:headEnd/>
            <a:tailEnd/>
          </a:ln>
        </p:spPr>
      </p:pic>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36</a:t>
            </a:fld>
            <a:endParaRPr lang="hr-HR"/>
          </a:p>
        </p:txBody>
      </p:sp>
      <p:sp>
        <p:nvSpPr>
          <p:cNvPr id="15" name="Oval 14"/>
          <p:cNvSpPr/>
          <p:nvPr/>
        </p:nvSpPr>
        <p:spPr>
          <a:xfrm>
            <a:off x="4733926" y="4276725"/>
            <a:ext cx="1371600" cy="942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accent1">
                    <a:lumMod val="75000"/>
                  </a:schemeClr>
                </a:solidFill>
              </a:rPr>
              <a:t>The development of clouds by rising warm, moist air</a:t>
            </a:r>
            <a:endParaRPr lang="hr-HR" sz="1100" b="1" dirty="0">
              <a:solidFill>
                <a:schemeClr val="accent1">
                  <a:lumMod val="75000"/>
                </a:schemeClr>
              </a:solidFill>
            </a:endParaRPr>
          </a:p>
        </p:txBody>
      </p:sp>
      <p:sp>
        <p:nvSpPr>
          <p:cNvPr id="16" name="Rectangle 15"/>
          <p:cNvSpPr/>
          <p:nvPr/>
        </p:nvSpPr>
        <p:spPr>
          <a:xfrm>
            <a:off x="2819400" y="5105400"/>
            <a:ext cx="1847850" cy="581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The cold air hovers behind the cold front and dribbles under the warm air</a:t>
            </a:r>
            <a:endParaRPr lang="hr-HR" sz="1100" b="1" dirty="0"/>
          </a:p>
        </p:txBody>
      </p:sp>
      <p:sp>
        <p:nvSpPr>
          <p:cNvPr id="18" name="Rectangle 17"/>
          <p:cNvSpPr/>
          <p:nvPr/>
        </p:nvSpPr>
        <p:spPr>
          <a:xfrm>
            <a:off x="5200650" y="5353050"/>
            <a:ext cx="1295400" cy="5238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accent1">
                    <a:lumMod val="75000"/>
                  </a:schemeClr>
                </a:solidFill>
              </a:rPr>
              <a:t>The warm air rises in front of the front</a:t>
            </a:r>
            <a:endParaRPr lang="hr-HR" sz="1100" b="1" dirty="0">
              <a:solidFill>
                <a:schemeClr val="accent1">
                  <a:lumMod val="75000"/>
                </a:schemeClr>
              </a:solidFill>
            </a:endParaRPr>
          </a:p>
        </p:txBody>
      </p:sp>
      <p:sp>
        <p:nvSpPr>
          <p:cNvPr id="19" name="Rectangle 18"/>
          <p:cNvSpPr/>
          <p:nvPr/>
        </p:nvSpPr>
        <p:spPr>
          <a:xfrm>
            <a:off x="2962275" y="5829300"/>
            <a:ext cx="1857375" cy="2190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100" b="1" dirty="0" smtClean="0"/>
              <a:t>Direction of front moving</a:t>
            </a:r>
            <a:endParaRPr lang="hr-HR" sz="1100" b="1" dirty="0"/>
          </a:p>
        </p:txBody>
      </p:sp>
      <p:pic>
        <p:nvPicPr>
          <p:cNvPr id="20" name="Picture 3"/>
          <p:cNvPicPr>
            <a:picLocks noChangeAspect="1" noChangeArrowheads="1"/>
          </p:cNvPicPr>
          <p:nvPr/>
        </p:nvPicPr>
        <p:blipFill>
          <a:blip r:embed="rId4" cstate="print"/>
          <a:srcRect/>
          <a:stretch>
            <a:fillRect/>
          </a:stretch>
        </p:blipFill>
        <p:spPr bwMode="auto">
          <a:xfrm>
            <a:off x="0" y="6265863"/>
            <a:ext cx="4767263" cy="592137"/>
          </a:xfrm>
          <a:prstGeom prst="rect">
            <a:avLst/>
          </a:prstGeom>
          <a:noFill/>
          <a:ln w="9525">
            <a:noFill/>
            <a:miter lim="800000"/>
            <a:headEnd/>
            <a:tailEnd/>
          </a:ln>
          <a:effectLst/>
        </p:spPr>
      </p:pic>
      <p:sp>
        <p:nvSpPr>
          <p:cNvPr id="21" name="Podnaslov 2"/>
          <p:cNvSpPr txBox="1">
            <a:spLocks/>
          </p:cNvSpPr>
          <p:nvPr/>
        </p:nvSpPr>
        <p:spPr>
          <a:xfrm>
            <a:off x="12914" y="1867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95536" y="1484784"/>
            <a:ext cx="5433764" cy="461665"/>
          </a:xfrm>
          <a:prstGeom prst="rect">
            <a:avLst/>
          </a:prstGeom>
          <a:noFill/>
        </p:spPr>
        <p:txBody>
          <a:bodyPr wrap="square" rtlCol="0">
            <a:spAutoFit/>
          </a:bodyPr>
          <a:lstStyle/>
          <a:p>
            <a:r>
              <a:rPr lang="hr-HR" sz="2400" b="1" smtClean="0">
                <a:solidFill>
                  <a:schemeClr val="accent6">
                    <a:lumMod val="75000"/>
                  </a:schemeClr>
                </a:solidFill>
              </a:rPr>
              <a:t>The atmospheric fronts</a:t>
            </a:r>
            <a:endParaRPr lang="hr-HR" sz="2400" b="1" dirty="0">
              <a:solidFill>
                <a:schemeClr val="accent6">
                  <a:lumMod val="75000"/>
                </a:schemeClr>
              </a:solidFill>
            </a:endParaRPr>
          </a:p>
        </p:txBody>
      </p:sp>
      <p:sp>
        <p:nvSpPr>
          <p:cNvPr id="10" name="TextBox 9"/>
          <p:cNvSpPr txBox="1"/>
          <p:nvPr/>
        </p:nvSpPr>
        <p:spPr>
          <a:xfrm>
            <a:off x="323528" y="2132856"/>
            <a:ext cx="8712968" cy="1631216"/>
          </a:xfrm>
          <a:prstGeom prst="rect">
            <a:avLst/>
          </a:prstGeom>
          <a:noFill/>
        </p:spPr>
        <p:txBody>
          <a:bodyPr wrap="square" rtlCol="0">
            <a:spAutoFit/>
          </a:bodyPr>
          <a:lstStyle/>
          <a:p>
            <a:r>
              <a:rPr lang="en-US" sz="2000" b="1" dirty="0" smtClean="0">
                <a:solidFill>
                  <a:schemeClr val="accent1">
                    <a:lumMod val="75000"/>
                  </a:schemeClr>
                </a:solidFill>
              </a:rPr>
              <a:t>In the warm front the warm air begins to reach the cold air, and because of its specific lightness, it "climbs" over the cold. Therefore, the boundary of the hot and cold air masses is inclined towards the cold air. Because of the hot air rising over the colder, condensation of water vapor is produced, </a:t>
            </a:r>
            <a:r>
              <a:rPr lang="en-US" sz="2000" b="1" dirty="0" err="1" smtClean="0">
                <a:solidFill>
                  <a:schemeClr val="accent1">
                    <a:lumMod val="75000"/>
                  </a:schemeClr>
                </a:solidFill>
              </a:rPr>
              <a:t>ie</a:t>
            </a:r>
            <a:r>
              <a:rPr lang="en-US" sz="2000" b="1" dirty="0" smtClean="0">
                <a:solidFill>
                  <a:schemeClr val="accent1">
                    <a:lumMod val="75000"/>
                  </a:schemeClr>
                </a:solidFill>
              </a:rPr>
              <a:t> the formation of </a:t>
            </a:r>
            <a:r>
              <a:rPr lang="hr-HR" sz="2000" b="1" dirty="0" smtClean="0">
                <a:solidFill>
                  <a:schemeClr val="accent1">
                    <a:lumMod val="75000"/>
                  </a:schemeClr>
                </a:solidFill>
              </a:rPr>
              <a:t>cloudiness</a:t>
            </a:r>
            <a:r>
              <a:rPr lang="en-US" sz="2000" b="1" dirty="0" smtClean="0">
                <a:solidFill>
                  <a:schemeClr val="accent1">
                    <a:lumMod val="75000"/>
                  </a:schemeClr>
                </a:solidFill>
              </a:rPr>
              <a:t> along the frontal surface.</a:t>
            </a:r>
            <a:endParaRPr lang="hr-HR" sz="2000" b="1" dirty="0">
              <a:solidFill>
                <a:schemeClr val="accent1">
                  <a:lumMod val="75000"/>
                </a:schemeClr>
              </a:solidFill>
            </a:endParaRPr>
          </a:p>
        </p:txBody>
      </p:sp>
      <p:pic>
        <p:nvPicPr>
          <p:cNvPr id="12" name="Picture 2"/>
          <p:cNvPicPr>
            <a:picLocks noChangeAspect="1" noChangeArrowheads="1"/>
          </p:cNvPicPr>
          <p:nvPr/>
        </p:nvPicPr>
        <p:blipFill>
          <a:blip r:embed="rId3" cstate="print"/>
          <a:srcRect/>
          <a:stretch>
            <a:fillRect/>
          </a:stretch>
        </p:blipFill>
        <p:spPr bwMode="auto">
          <a:xfrm>
            <a:off x="2799540" y="3733031"/>
            <a:ext cx="4936260" cy="2808312"/>
          </a:xfrm>
          <a:prstGeom prst="rect">
            <a:avLst/>
          </a:prstGeom>
          <a:noFill/>
          <a:ln w="9525">
            <a:noFill/>
            <a:miter lim="800000"/>
            <a:headEnd/>
            <a:tailEnd/>
          </a:ln>
        </p:spPr>
      </p:pic>
      <p:sp>
        <p:nvSpPr>
          <p:cNvPr id="13" name="Slide Number Placeholder 12"/>
          <p:cNvSpPr>
            <a:spLocks noGrp="1"/>
          </p:cNvSpPr>
          <p:nvPr>
            <p:ph type="sldNum" sz="quarter" idx="12"/>
          </p:nvPr>
        </p:nvSpPr>
        <p:spPr/>
        <p:txBody>
          <a:bodyPr/>
          <a:lstStyle/>
          <a:p>
            <a:pPr>
              <a:defRPr/>
            </a:pPr>
            <a:fld id="{60743F40-157C-4097-B33E-49A278C4E3AD}" type="slidenum">
              <a:rPr lang="hr-HR" smtClean="0"/>
              <a:pPr>
                <a:defRPr/>
              </a:pPr>
              <a:t>37</a:t>
            </a:fld>
            <a:endParaRPr lang="hr-HR"/>
          </a:p>
        </p:txBody>
      </p:sp>
      <p:sp>
        <p:nvSpPr>
          <p:cNvPr id="14" name="Rectangle 13"/>
          <p:cNvSpPr/>
          <p:nvPr/>
        </p:nvSpPr>
        <p:spPr>
          <a:xfrm>
            <a:off x="2895600" y="4857750"/>
            <a:ext cx="1828800" cy="5238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accent1">
                    <a:lumMod val="75000"/>
                  </a:schemeClr>
                </a:solidFill>
              </a:rPr>
              <a:t>The invading warm air behind a warm front</a:t>
            </a:r>
            <a:endParaRPr lang="hr-HR" sz="1100" b="1" dirty="0">
              <a:solidFill>
                <a:schemeClr val="accent1">
                  <a:lumMod val="75000"/>
                </a:schemeClr>
              </a:solidFill>
            </a:endParaRPr>
          </a:p>
        </p:txBody>
      </p:sp>
      <p:sp>
        <p:nvSpPr>
          <p:cNvPr id="15" name="Oval 14"/>
          <p:cNvSpPr/>
          <p:nvPr/>
        </p:nvSpPr>
        <p:spPr>
          <a:xfrm>
            <a:off x="5029200" y="3933825"/>
            <a:ext cx="1962150" cy="10191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accent1">
                    <a:lumMod val="75000"/>
                  </a:schemeClr>
                </a:solidFill>
              </a:rPr>
              <a:t>Development of clouds due to hot humid air</a:t>
            </a:r>
            <a:endParaRPr lang="hr-HR" sz="1100" b="1" dirty="0">
              <a:solidFill>
                <a:schemeClr val="accent1">
                  <a:lumMod val="75000"/>
                </a:schemeClr>
              </a:solidFill>
            </a:endParaRPr>
          </a:p>
        </p:txBody>
      </p:sp>
      <p:sp>
        <p:nvSpPr>
          <p:cNvPr id="16" name="Rectangle 15"/>
          <p:cNvSpPr/>
          <p:nvPr/>
        </p:nvSpPr>
        <p:spPr>
          <a:xfrm>
            <a:off x="5638800" y="5362575"/>
            <a:ext cx="2019300" cy="40005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bg1"/>
                </a:solidFill>
              </a:rPr>
              <a:t>Pulling the cold air in front of the warm front</a:t>
            </a:r>
            <a:endParaRPr lang="hr-HR" sz="1100" b="1" dirty="0">
              <a:solidFill>
                <a:schemeClr val="bg1"/>
              </a:solidFill>
            </a:endParaRPr>
          </a:p>
        </p:txBody>
      </p:sp>
      <p:sp>
        <p:nvSpPr>
          <p:cNvPr id="17" name="Rectangle 16"/>
          <p:cNvSpPr/>
          <p:nvPr/>
        </p:nvSpPr>
        <p:spPr>
          <a:xfrm>
            <a:off x="4505325" y="5972176"/>
            <a:ext cx="2390775" cy="23812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100" b="1" dirty="0" smtClean="0"/>
              <a:t>Direction of front moving</a:t>
            </a:r>
            <a:endParaRPr lang="hr-HR" sz="1100" b="1" dirty="0"/>
          </a:p>
        </p:txBody>
      </p:sp>
      <p:pic>
        <p:nvPicPr>
          <p:cNvPr id="18" name="Picture 3"/>
          <p:cNvPicPr>
            <a:picLocks noChangeAspect="1" noChangeArrowheads="1"/>
          </p:cNvPicPr>
          <p:nvPr/>
        </p:nvPicPr>
        <p:blipFill>
          <a:blip r:embed="rId4" cstate="print"/>
          <a:srcRect/>
          <a:stretch>
            <a:fillRect/>
          </a:stretch>
        </p:blipFill>
        <p:spPr bwMode="auto">
          <a:xfrm>
            <a:off x="0" y="6268188"/>
            <a:ext cx="3291525" cy="408837"/>
          </a:xfrm>
          <a:prstGeom prst="rect">
            <a:avLst/>
          </a:prstGeom>
          <a:noFill/>
          <a:ln w="9525">
            <a:noFill/>
            <a:miter lim="800000"/>
            <a:headEnd/>
            <a:tailEnd/>
          </a:ln>
          <a:effectLst/>
        </p:spPr>
      </p:pic>
      <p:sp>
        <p:nvSpPr>
          <p:cNvPr id="19"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95536" y="1484784"/>
            <a:ext cx="4995614" cy="461665"/>
          </a:xfrm>
          <a:prstGeom prst="rect">
            <a:avLst/>
          </a:prstGeom>
          <a:noFill/>
        </p:spPr>
        <p:txBody>
          <a:bodyPr wrap="square" rtlCol="0">
            <a:spAutoFit/>
          </a:bodyPr>
          <a:lstStyle/>
          <a:p>
            <a:r>
              <a:rPr lang="hr-HR" sz="2400" b="1" dirty="0" smtClean="0">
                <a:solidFill>
                  <a:schemeClr val="accent6">
                    <a:lumMod val="75000"/>
                  </a:schemeClr>
                </a:solidFill>
              </a:rPr>
              <a:t>The atmospheric fronts</a:t>
            </a:r>
            <a:endParaRPr lang="hr-HR" sz="2400" b="1" dirty="0">
              <a:solidFill>
                <a:schemeClr val="accent6">
                  <a:lumMod val="75000"/>
                </a:schemeClr>
              </a:solidFill>
            </a:endParaRPr>
          </a:p>
        </p:txBody>
      </p:sp>
      <p:sp>
        <p:nvSpPr>
          <p:cNvPr id="10" name="TextBox 9"/>
          <p:cNvSpPr txBox="1"/>
          <p:nvPr/>
        </p:nvSpPr>
        <p:spPr>
          <a:xfrm>
            <a:off x="395536" y="2132856"/>
            <a:ext cx="8352928" cy="1938992"/>
          </a:xfrm>
          <a:prstGeom prst="rect">
            <a:avLst/>
          </a:prstGeom>
          <a:noFill/>
        </p:spPr>
        <p:txBody>
          <a:bodyPr wrap="square" rtlCol="0">
            <a:spAutoFit/>
          </a:bodyPr>
          <a:lstStyle/>
          <a:p>
            <a:r>
              <a:rPr lang="hr-HR" sz="2000" b="1" dirty="0" smtClean="0">
                <a:solidFill>
                  <a:schemeClr val="accent1">
                    <a:lumMod val="75000"/>
                  </a:schemeClr>
                </a:solidFill>
              </a:rPr>
              <a:t>Occluded</a:t>
            </a:r>
            <a:r>
              <a:rPr lang="en-US" sz="2000" b="1" dirty="0" smtClean="0">
                <a:solidFill>
                  <a:schemeClr val="accent1">
                    <a:lumMod val="75000"/>
                  </a:schemeClr>
                </a:solidFill>
              </a:rPr>
              <a:t> front is created because the cold front is faster than hot, so after some time, four to five days on average, it will reach the warm front. The cold air will reach the cold air mass that the warm air was pushing in front of it. As a result, the warm air will be suppressed in height. As a result, the warm air will be suppressed in height. Now we have three air masses: two cold in the ground floor and one warm above them. Such a situation is called occlusion.</a:t>
            </a:r>
            <a:endParaRPr lang="hr-HR" sz="2000" b="1" dirty="0">
              <a:solidFill>
                <a:schemeClr val="accent1">
                  <a:lumMod val="75000"/>
                </a:schemeClr>
              </a:solidFill>
            </a:endParaRPr>
          </a:p>
        </p:txBody>
      </p:sp>
      <p:pic>
        <p:nvPicPr>
          <p:cNvPr id="12" name="Picture 2"/>
          <p:cNvPicPr>
            <a:picLocks noChangeAspect="1" noChangeArrowheads="1"/>
          </p:cNvPicPr>
          <p:nvPr/>
        </p:nvPicPr>
        <p:blipFill>
          <a:blip r:embed="rId3" cstate="print"/>
          <a:srcRect/>
          <a:stretch>
            <a:fillRect/>
          </a:stretch>
        </p:blipFill>
        <p:spPr bwMode="auto">
          <a:xfrm>
            <a:off x="3747145" y="4140168"/>
            <a:ext cx="4023115" cy="2282708"/>
          </a:xfrm>
          <a:prstGeom prst="rect">
            <a:avLst/>
          </a:prstGeom>
          <a:noFill/>
          <a:ln w="9525">
            <a:noFill/>
            <a:miter lim="800000"/>
            <a:headEnd/>
            <a:tailEnd/>
          </a:ln>
        </p:spPr>
      </p:pic>
      <p:sp>
        <p:nvSpPr>
          <p:cNvPr id="13" name="Slide Number Placeholder 12"/>
          <p:cNvSpPr>
            <a:spLocks noGrp="1"/>
          </p:cNvSpPr>
          <p:nvPr>
            <p:ph type="sldNum" sz="quarter" idx="12"/>
          </p:nvPr>
        </p:nvSpPr>
        <p:spPr/>
        <p:txBody>
          <a:bodyPr/>
          <a:lstStyle/>
          <a:p>
            <a:pPr>
              <a:defRPr/>
            </a:pPr>
            <a:fld id="{60743F40-157C-4097-B33E-49A278C4E3AD}" type="slidenum">
              <a:rPr lang="hr-HR" smtClean="0"/>
              <a:pPr>
                <a:defRPr/>
              </a:pPr>
              <a:t>38</a:t>
            </a:fld>
            <a:endParaRPr lang="hr-HR"/>
          </a:p>
        </p:txBody>
      </p:sp>
      <p:sp>
        <p:nvSpPr>
          <p:cNvPr id="14" name="Oval 13"/>
          <p:cNvSpPr/>
          <p:nvPr/>
        </p:nvSpPr>
        <p:spPr>
          <a:xfrm>
            <a:off x="5381624" y="4229100"/>
            <a:ext cx="1838325" cy="942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accent1">
                    <a:lumMod val="75000"/>
                  </a:schemeClr>
                </a:solidFill>
              </a:rPr>
              <a:t>Development of clouds due to hot humid air</a:t>
            </a:r>
            <a:endParaRPr lang="hr-HR" sz="1100" b="1" dirty="0">
              <a:solidFill>
                <a:schemeClr val="accent1">
                  <a:lumMod val="75000"/>
                </a:schemeClr>
              </a:solidFill>
            </a:endParaRPr>
          </a:p>
        </p:txBody>
      </p:sp>
      <p:sp>
        <p:nvSpPr>
          <p:cNvPr id="15" name="Rectangle 14"/>
          <p:cNvSpPr/>
          <p:nvPr/>
        </p:nvSpPr>
        <p:spPr>
          <a:xfrm>
            <a:off x="3790950" y="4953000"/>
            <a:ext cx="1419225" cy="77152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Invading very cold air behind the occluded fronts</a:t>
            </a:r>
            <a:endParaRPr lang="hr-HR" sz="1100" b="1" dirty="0"/>
          </a:p>
        </p:txBody>
      </p:sp>
      <p:sp>
        <p:nvSpPr>
          <p:cNvPr id="16" name="Rectangle 15"/>
          <p:cNvSpPr/>
          <p:nvPr/>
        </p:nvSpPr>
        <p:spPr>
          <a:xfrm>
            <a:off x="3762375" y="5934076"/>
            <a:ext cx="1743075" cy="23812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100" b="1" dirty="0" smtClean="0"/>
              <a:t>Direction of front moving</a:t>
            </a:r>
            <a:endParaRPr lang="hr-HR" sz="1100" b="1" dirty="0"/>
          </a:p>
        </p:txBody>
      </p:sp>
      <p:sp>
        <p:nvSpPr>
          <p:cNvPr id="17" name="Rectangle 16"/>
          <p:cNvSpPr/>
          <p:nvPr/>
        </p:nvSpPr>
        <p:spPr>
          <a:xfrm>
            <a:off x="6438900" y="5314951"/>
            <a:ext cx="1266825" cy="50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100" b="1" dirty="0" smtClean="0"/>
              <a:t>Pulling cold air</a:t>
            </a:r>
            <a:endParaRPr lang="hr-HR" sz="1100" b="1" dirty="0"/>
          </a:p>
        </p:txBody>
      </p:sp>
      <p:sp>
        <p:nvSpPr>
          <p:cNvPr id="18" name="Rectangle 17"/>
          <p:cNvSpPr/>
          <p:nvPr/>
        </p:nvSpPr>
        <p:spPr>
          <a:xfrm>
            <a:off x="6286500" y="5648325"/>
            <a:ext cx="247650" cy="171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pic>
        <p:nvPicPr>
          <p:cNvPr id="19" name="Picture 3"/>
          <p:cNvPicPr>
            <a:picLocks noChangeAspect="1" noChangeArrowheads="1"/>
          </p:cNvPicPr>
          <p:nvPr/>
        </p:nvPicPr>
        <p:blipFill>
          <a:blip r:embed="rId4" cstate="print"/>
          <a:srcRect/>
          <a:stretch>
            <a:fillRect/>
          </a:stretch>
        </p:blipFill>
        <p:spPr bwMode="auto">
          <a:xfrm>
            <a:off x="0" y="6393045"/>
            <a:ext cx="3743325" cy="464955"/>
          </a:xfrm>
          <a:prstGeom prst="rect">
            <a:avLst/>
          </a:prstGeom>
          <a:noFill/>
          <a:ln w="9525">
            <a:noFill/>
            <a:miter lim="800000"/>
            <a:headEnd/>
            <a:tailEnd/>
          </a:ln>
          <a:effectLst/>
        </p:spPr>
      </p:pic>
      <p:sp>
        <p:nvSpPr>
          <p:cNvPr id="20"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95536" y="1484784"/>
            <a:ext cx="6912768" cy="461665"/>
          </a:xfrm>
          <a:prstGeom prst="rect">
            <a:avLst/>
          </a:prstGeom>
          <a:noFill/>
        </p:spPr>
        <p:txBody>
          <a:bodyPr wrap="square" rtlCol="0">
            <a:spAutoFit/>
          </a:bodyPr>
          <a:lstStyle/>
          <a:p>
            <a:r>
              <a:rPr lang="en-US" sz="2400" b="1" smtClean="0">
                <a:solidFill>
                  <a:schemeClr val="accent6">
                    <a:lumMod val="75000"/>
                  </a:schemeClr>
                </a:solidFill>
              </a:rPr>
              <a:t>Vertical air flow and atmospheric stability</a:t>
            </a:r>
            <a:endParaRPr lang="hr-HR" sz="2400" b="1" dirty="0">
              <a:solidFill>
                <a:schemeClr val="accent6">
                  <a:lumMod val="75000"/>
                </a:schemeClr>
              </a:solidFill>
            </a:endParaRPr>
          </a:p>
        </p:txBody>
      </p:sp>
      <p:sp>
        <p:nvSpPr>
          <p:cNvPr id="10" name="TextBox 9"/>
          <p:cNvSpPr txBox="1"/>
          <p:nvPr/>
        </p:nvSpPr>
        <p:spPr>
          <a:xfrm>
            <a:off x="458019" y="2035696"/>
            <a:ext cx="8424936" cy="1200329"/>
          </a:xfrm>
          <a:prstGeom prst="rect">
            <a:avLst/>
          </a:prstGeom>
          <a:noFill/>
        </p:spPr>
        <p:txBody>
          <a:bodyPr wrap="square" rtlCol="0">
            <a:spAutoFit/>
          </a:bodyPr>
          <a:lstStyle/>
          <a:p>
            <a:r>
              <a:rPr lang="en-US" sz="2400" b="1" dirty="0" smtClean="0">
                <a:solidFill>
                  <a:schemeClr val="accent1">
                    <a:lumMod val="75000"/>
                  </a:schemeClr>
                </a:solidFill>
              </a:rPr>
              <a:t>Vertical circulation of air is important for the spread of pollutants as well as the horizontal flow (wind). Both the air flow are connected to each other in the following way:</a:t>
            </a:r>
            <a:endParaRPr lang="hr-HR" sz="2400" b="1" dirty="0">
              <a:solidFill>
                <a:schemeClr val="accent1">
                  <a:lumMod val="75000"/>
                </a:schemeClr>
              </a:solidFill>
            </a:endParaRPr>
          </a:p>
        </p:txBody>
      </p:sp>
      <p:sp>
        <p:nvSpPr>
          <p:cNvPr id="12" name="TextBox 11"/>
          <p:cNvSpPr txBox="1"/>
          <p:nvPr/>
        </p:nvSpPr>
        <p:spPr>
          <a:xfrm>
            <a:off x="4105275" y="3748028"/>
            <a:ext cx="4921696" cy="2246769"/>
          </a:xfrm>
          <a:prstGeom prst="rect">
            <a:avLst/>
          </a:prstGeom>
          <a:noFill/>
        </p:spPr>
        <p:txBody>
          <a:bodyPr wrap="square" rtlCol="0">
            <a:spAutoFit/>
          </a:bodyPr>
          <a:lstStyle/>
          <a:p>
            <a:r>
              <a:rPr lang="en-US" sz="2000" b="1" dirty="0" smtClean="0">
                <a:solidFill>
                  <a:schemeClr val="accent1">
                    <a:lumMod val="75000"/>
                  </a:schemeClr>
                </a:solidFill>
              </a:rPr>
              <a:t>To equalize surface convergence, the air moving towards the center of the low pressure zone (cyclone) rises slowly and at a height of about 6 km it begins to spread or diverge. As long as surface convergence and height divergence are in balance, the surface pressure in the center does not change.</a:t>
            </a:r>
            <a:endParaRPr lang="hr-HR" sz="2000" b="1" dirty="0">
              <a:solidFill>
                <a:schemeClr val="accent1">
                  <a:lumMod val="75000"/>
                </a:schemeClr>
              </a:solidFill>
            </a:endParaRPr>
          </a:p>
        </p:txBody>
      </p:sp>
      <p:pic>
        <p:nvPicPr>
          <p:cNvPr id="13" name="Picture 2"/>
          <p:cNvPicPr>
            <a:picLocks noChangeAspect="1" noChangeArrowheads="1"/>
          </p:cNvPicPr>
          <p:nvPr/>
        </p:nvPicPr>
        <p:blipFill>
          <a:blip r:embed="rId3" cstate="print"/>
          <a:srcRect/>
          <a:stretch>
            <a:fillRect/>
          </a:stretch>
        </p:blipFill>
        <p:spPr bwMode="auto">
          <a:xfrm>
            <a:off x="-1" y="3819525"/>
            <a:ext cx="4035725" cy="2318395"/>
          </a:xfrm>
          <a:prstGeom prst="rect">
            <a:avLst/>
          </a:prstGeom>
          <a:noFill/>
          <a:ln w="9525">
            <a:noFill/>
            <a:miter lim="800000"/>
            <a:headEnd/>
            <a:tailEnd/>
          </a:ln>
        </p:spPr>
      </p:pic>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39</a:t>
            </a:fld>
            <a:endParaRPr lang="hr-HR"/>
          </a:p>
        </p:txBody>
      </p:sp>
      <p:sp>
        <p:nvSpPr>
          <p:cNvPr id="15" name="Rectangle 14"/>
          <p:cNvSpPr/>
          <p:nvPr/>
        </p:nvSpPr>
        <p:spPr>
          <a:xfrm>
            <a:off x="857250" y="3924300"/>
            <a:ext cx="1066800" cy="3429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t>Height divergence</a:t>
            </a:r>
            <a:endParaRPr lang="hr-HR" sz="1200" b="1" dirty="0"/>
          </a:p>
        </p:txBody>
      </p:sp>
      <p:sp>
        <p:nvSpPr>
          <p:cNvPr id="16" name="Rectangle 15"/>
          <p:cNvSpPr/>
          <p:nvPr/>
        </p:nvSpPr>
        <p:spPr>
          <a:xfrm>
            <a:off x="2428875" y="3895724"/>
            <a:ext cx="1066800" cy="37147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t>Height convergence</a:t>
            </a:r>
            <a:endParaRPr lang="hr-HR" sz="1200" b="1" dirty="0"/>
          </a:p>
        </p:txBody>
      </p:sp>
      <p:sp>
        <p:nvSpPr>
          <p:cNvPr id="17" name="Rectangle 16"/>
          <p:cNvSpPr/>
          <p:nvPr/>
        </p:nvSpPr>
        <p:spPr>
          <a:xfrm>
            <a:off x="457200" y="5781675"/>
            <a:ext cx="1266825" cy="29527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t>Surface convergence</a:t>
            </a:r>
            <a:endParaRPr lang="hr-HR" sz="1200" b="1" dirty="0"/>
          </a:p>
        </p:txBody>
      </p:sp>
      <p:sp>
        <p:nvSpPr>
          <p:cNvPr id="18" name="Rectangle 17"/>
          <p:cNvSpPr/>
          <p:nvPr/>
        </p:nvSpPr>
        <p:spPr>
          <a:xfrm>
            <a:off x="2171700" y="5772150"/>
            <a:ext cx="1266825" cy="29527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t>Surface divergence</a:t>
            </a:r>
            <a:endParaRPr lang="hr-HR" sz="1200" b="1" dirty="0"/>
          </a:p>
        </p:txBody>
      </p:sp>
      <p:pic>
        <p:nvPicPr>
          <p:cNvPr id="19" name="Picture 3"/>
          <p:cNvPicPr>
            <a:picLocks noChangeAspect="1" noChangeArrowheads="1"/>
          </p:cNvPicPr>
          <p:nvPr/>
        </p:nvPicPr>
        <p:blipFill>
          <a:blip r:embed="rId4" cstate="print"/>
          <a:srcRect/>
          <a:stretch>
            <a:fillRect/>
          </a:stretch>
        </p:blipFill>
        <p:spPr bwMode="auto">
          <a:xfrm>
            <a:off x="0" y="6265863"/>
            <a:ext cx="4767263" cy="592137"/>
          </a:xfrm>
          <a:prstGeom prst="rect">
            <a:avLst/>
          </a:prstGeom>
          <a:noFill/>
          <a:ln w="9525">
            <a:noFill/>
            <a:miter lim="800000"/>
            <a:headEnd/>
            <a:tailEnd/>
          </a:ln>
          <a:effectLst/>
        </p:spPr>
      </p:pic>
      <p:sp>
        <p:nvSpPr>
          <p:cNvPr id="20"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539552" y="1628800"/>
            <a:ext cx="7575748" cy="461665"/>
          </a:xfrm>
          <a:prstGeom prst="rect">
            <a:avLst/>
          </a:prstGeom>
          <a:noFill/>
        </p:spPr>
        <p:txBody>
          <a:bodyPr wrap="square" rtlCol="0">
            <a:spAutoFit/>
          </a:bodyPr>
          <a:lstStyle/>
          <a:p>
            <a:r>
              <a:rPr lang="en-US" sz="2400" b="1" smtClean="0">
                <a:solidFill>
                  <a:schemeClr val="accent6">
                    <a:lumMod val="75000"/>
                  </a:schemeClr>
                </a:solidFill>
              </a:rPr>
              <a:t>The differences in the warming of the Earth's surface</a:t>
            </a:r>
            <a:endParaRPr lang="hr-HR" sz="2400" b="1" dirty="0">
              <a:solidFill>
                <a:schemeClr val="accent6">
                  <a:lumMod val="75000"/>
                </a:schemeClr>
              </a:solidFill>
            </a:endParaRPr>
          </a:p>
        </p:txBody>
      </p:sp>
      <p:sp>
        <p:nvSpPr>
          <p:cNvPr id="10" name="TextBox 9"/>
          <p:cNvSpPr txBox="1"/>
          <p:nvPr/>
        </p:nvSpPr>
        <p:spPr>
          <a:xfrm>
            <a:off x="539552" y="2276872"/>
            <a:ext cx="8064896" cy="1200329"/>
          </a:xfrm>
          <a:prstGeom prst="rect">
            <a:avLst/>
          </a:prstGeom>
          <a:noFill/>
        </p:spPr>
        <p:txBody>
          <a:bodyPr wrap="square" rtlCol="0">
            <a:spAutoFit/>
          </a:bodyPr>
          <a:lstStyle/>
          <a:p>
            <a:r>
              <a:rPr lang="en-US" sz="2400" b="1" smtClean="0">
                <a:solidFill>
                  <a:schemeClr val="accent1">
                    <a:lumMod val="75000"/>
                  </a:schemeClr>
                </a:solidFill>
              </a:rPr>
              <a:t>The differences in the warming of the Earth's surface are the basis for the creation of the wind according to the following scheme:</a:t>
            </a:r>
            <a:endParaRPr lang="hr-HR" sz="2400" b="1" dirty="0">
              <a:solidFill>
                <a:schemeClr val="accent1">
                  <a:lumMod val="75000"/>
                </a:schemeClr>
              </a:solidFill>
            </a:endParaRPr>
          </a:p>
        </p:txBody>
      </p:sp>
      <p:sp>
        <p:nvSpPr>
          <p:cNvPr id="12" name="Rectangle 11"/>
          <p:cNvSpPr/>
          <p:nvPr/>
        </p:nvSpPr>
        <p:spPr>
          <a:xfrm>
            <a:off x="0" y="3094484"/>
            <a:ext cx="1728192" cy="936104"/>
          </a:xfrm>
          <a:prstGeom prst="rect">
            <a:avLst/>
          </a:prstGeom>
          <a:solidFill>
            <a:schemeClr val="accent1">
              <a:lumMod val="50000"/>
            </a:schemeClr>
          </a:solidFill>
          <a:ln>
            <a:solidFill>
              <a:srgbClr val="FF0000"/>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b="1" dirty="0" smtClean="0"/>
              <a:t>DIFFERENCES IN TEMP. SURFACE</a:t>
            </a:r>
            <a:endParaRPr lang="hr-HR" b="1" dirty="0">
              <a:effectLst>
                <a:outerShdw blurRad="38100" dist="38100" dir="2700000" algn="tl">
                  <a:srgbClr val="000000">
                    <a:alpha val="43137"/>
                  </a:srgbClr>
                </a:outerShdw>
              </a:effectLst>
            </a:endParaRPr>
          </a:p>
        </p:txBody>
      </p:sp>
      <p:cxnSp>
        <p:nvCxnSpPr>
          <p:cNvPr id="13" name="Elbow Connector 12"/>
          <p:cNvCxnSpPr/>
          <p:nvPr/>
        </p:nvCxnSpPr>
        <p:spPr>
          <a:xfrm>
            <a:off x="1728192" y="3526532"/>
            <a:ext cx="864096" cy="504056"/>
          </a:xfrm>
          <a:prstGeom prst="bentConnector3">
            <a:avLst>
              <a:gd name="adj1" fmla="val 50000"/>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592288" y="3598540"/>
            <a:ext cx="1728192" cy="936104"/>
          </a:xfrm>
          <a:prstGeom prst="rect">
            <a:avLst/>
          </a:prstGeom>
          <a:solidFill>
            <a:schemeClr val="accent1">
              <a:lumMod val="50000"/>
            </a:schemeClr>
          </a:solidFill>
          <a:ln>
            <a:solidFill>
              <a:srgbClr val="FF0000"/>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effectLst>
                  <a:outerShdw blurRad="38100" dist="38100" dir="2700000" algn="tl">
                    <a:srgbClr val="000000">
                      <a:alpha val="43137"/>
                    </a:srgbClr>
                  </a:outerShdw>
                </a:effectLst>
              </a:rPr>
              <a:t>DIFFERENCES IN ATM. PRESSURE</a:t>
            </a:r>
            <a:endParaRPr lang="hr-HR" b="1" dirty="0">
              <a:effectLst>
                <a:outerShdw blurRad="38100" dist="38100" dir="2700000" algn="tl">
                  <a:srgbClr val="000000">
                    <a:alpha val="43137"/>
                  </a:srgbClr>
                </a:outerShdw>
              </a:effectLst>
            </a:endParaRPr>
          </a:p>
        </p:txBody>
      </p:sp>
      <p:cxnSp>
        <p:nvCxnSpPr>
          <p:cNvPr id="15" name="Elbow Connector 14"/>
          <p:cNvCxnSpPr/>
          <p:nvPr/>
        </p:nvCxnSpPr>
        <p:spPr>
          <a:xfrm>
            <a:off x="4320480" y="4030588"/>
            <a:ext cx="864096" cy="504056"/>
          </a:xfrm>
          <a:prstGeom prst="bentConnector3">
            <a:avLst>
              <a:gd name="adj1" fmla="val 50000"/>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184576" y="4093071"/>
            <a:ext cx="2664296" cy="936104"/>
          </a:xfrm>
          <a:prstGeom prst="rect">
            <a:avLst/>
          </a:prstGeom>
          <a:solidFill>
            <a:schemeClr val="accent1">
              <a:lumMod val="50000"/>
            </a:schemeClr>
          </a:solidFill>
          <a:ln>
            <a:solidFill>
              <a:srgbClr val="FF0000"/>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b="1" dirty="0" smtClean="0"/>
              <a:t>ATM. ADJUSTING PRESSURE</a:t>
            </a:r>
            <a:endParaRPr lang="hr-HR" b="1" dirty="0">
              <a:effectLst>
                <a:outerShdw blurRad="38100" dist="38100" dir="2700000" algn="tl">
                  <a:srgbClr val="000000">
                    <a:alpha val="43137"/>
                  </a:srgbClr>
                </a:outerShdw>
              </a:effectLst>
            </a:endParaRPr>
          </a:p>
        </p:txBody>
      </p:sp>
      <p:cxnSp>
        <p:nvCxnSpPr>
          <p:cNvPr id="17" name="Straight Arrow Connector 16"/>
          <p:cNvCxnSpPr/>
          <p:nvPr/>
        </p:nvCxnSpPr>
        <p:spPr>
          <a:xfrm>
            <a:off x="6552728" y="5038700"/>
            <a:ext cx="0" cy="576064"/>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256584" y="5614764"/>
            <a:ext cx="2664296" cy="576064"/>
          </a:xfrm>
          <a:prstGeom prst="rect">
            <a:avLst/>
          </a:prstGeom>
          <a:solidFill>
            <a:schemeClr val="accent1">
              <a:lumMod val="50000"/>
            </a:schemeClr>
          </a:solidFill>
          <a:ln>
            <a:solidFill>
              <a:srgbClr val="FF0000"/>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effectLst>
                  <a:outerShdw blurRad="38100" dist="38100" dir="2700000" algn="tl">
                    <a:srgbClr val="000000">
                      <a:alpha val="43137"/>
                    </a:srgbClr>
                  </a:outerShdw>
                </a:effectLst>
              </a:rPr>
              <a:t>CREATION OF THE WIND</a:t>
            </a:r>
            <a:endParaRPr lang="hr-HR" b="1" dirty="0">
              <a:effectLst>
                <a:outerShdw blurRad="38100" dist="38100" dir="2700000" algn="tl">
                  <a:srgbClr val="000000">
                    <a:alpha val="43137"/>
                  </a:srgbClr>
                </a:outerShdw>
              </a:effectLst>
            </a:endParaRPr>
          </a:p>
        </p:txBody>
      </p:sp>
      <p:sp>
        <p:nvSpPr>
          <p:cNvPr id="19" name="Slide Number Placeholder 18"/>
          <p:cNvSpPr>
            <a:spLocks noGrp="1"/>
          </p:cNvSpPr>
          <p:nvPr>
            <p:ph type="sldNum" sz="quarter" idx="12"/>
          </p:nvPr>
        </p:nvSpPr>
        <p:spPr/>
        <p:txBody>
          <a:bodyPr/>
          <a:lstStyle/>
          <a:p>
            <a:pPr>
              <a:defRPr/>
            </a:pPr>
            <a:fld id="{60743F40-157C-4097-B33E-49A278C4E3AD}" type="slidenum">
              <a:rPr lang="hr-HR" smtClean="0"/>
              <a:pPr>
                <a:defRPr/>
              </a:pPr>
              <a:t>4</a:t>
            </a:fld>
            <a:endParaRPr lang="hr-HR"/>
          </a:p>
        </p:txBody>
      </p:sp>
      <p:pic>
        <p:nvPicPr>
          <p:cNvPr id="20" name="Picture 3"/>
          <p:cNvPicPr>
            <a:picLocks noChangeAspect="1" noChangeArrowheads="1"/>
          </p:cNvPicPr>
          <p:nvPr/>
        </p:nvPicPr>
        <p:blipFill>
          <a:blip r:embed="rId3" cstate="print"/>
          <a:srcRect/>
          <a:stretch>
            <a:fillRect/>
          </a:stretch>
        </p:blipFill>
        <p:spPr bwMode="auto">
          <a:xfrm>
            <a:off x="12914" y="6077688"/>
            <a:ext cx="4767263" cy="592137"/>
          </a:xfrm>
          <a:prstGeom prst="rect">
            <a:avLst/>
          </a:prstGeom>
          <a:noFill/>
          <a:ln w="9525">
            <a:noFill/>
            <a:miter lim="800000"/>
            <a:headEnd/>
            <a:tailEnd/>
          </a:ln>
          <a:effectLst/>
        </p:spPr>
      </p:pic>
      <p:sp>
        <p:nvSpPr>
          <p:cNvPr id="21"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95536" y="1484784"/>
            <a:ext cx="8424614" cy="461665"/>
          </a:xfrm>
          <a:prstGeom prst="rect">
            <a:avLst/>
          </a:prstGeom>
          <a:noFill/>
        </p:spPr>
        <p:txBody>
          <a:bodyPr wrap="square" rtlCol="0">
            <a:spAutoFit/>
          </a:bodyPr>
          <a:lstStyle/>
          <a:p>
            <a:r>
              <a:rPr lang="en-US" sz="2400" b="1" smtClean="0">
                <a:solidFill>
                  <a:schemeClr val="accent6">
                    <a:lumMod val="75000"/>
                  </a:schemeClr>
                </a:solidFill>
              </a:rPr>
              <a:t>Vertical air flow and atmospheric stability</a:t>
            </a:r>
            <a:endParaRPr lang="hr-HR" sz="2400" b="1" dirty="0">
              <a:solidFill>
                <a:schemeClr val="accent6">
                  <a:lumMod val="75000"/>
                </a:schemeClr>
              </a:solidFill>
            </a:endParaRPr>
          </a:p>
        </p:txBody>
      </p:sp>
      <p:sp>
        <p:nvSpPr>
          <p:cNvPr id="10" name="TextBox 9"/>
          <p:cNvSpPr txBox="1"/>
          <p:nvPr/>
        </p:nvSpPr>
        <p:spPr>
          <a:xfrm>
            <a:off x="323528" y="4941168"/>
            <a:ext cx="8496944" cy="1323439"/>
          </a:xfrm>
          <a:prstGeom prst="rect">
            <a:avLst/>
          </a:prstGeom>
          <a:noFill/>
        </p:spPr>
        <p:txBody>
          <a:bodyPr wrap="square" rtlCol="0">
            <a:spAutoFit/>
          </a:bodyPr>
          <a:lstStyle/>
          <a:p>
            <a:r>
              <a:rPr lang="en-US" sz="2000" b="1" dirty="0" smtClean="0">
                <a:solidFill>
                  <a:schemeClr val="accent1">
                    <a:lumMod val="75000"/>
                  </a:schemeClr>
                </a:solidFill>
              </a:rPr>
              <a:t>As the height divergence becomes larger than the surface convergence, the surface pressure in the center decreases. Such a situation increases the pressure gradient, and with it the force of the pressure gradient which enhances the strength of the surface winds.</a:t>
            </a:r>
            <a:endParaRPr lang="hr-HR" sz="2000" b="1" dirty="0">
              <a:solidFill>
                <a:schemeClr val="accent1">
                  <a:lumMod val="75000"/>
                </a:schemeClr>
              </a:solidFill>
            </a:endParaRPr>
          </a:p>
        </p:txBody>
      </p:sp>
      <p:pic>
        <p:nvPicPr>
          <p:cNvPr id="12" name="Picture 2"/>
          <p:cNvPicPr>
            <a:picLocks noChangeAspect="1" noChangeArrowheads="1"/>
          </p:cNvPicPr>
          <p:nvPr/>
        </p:nvPicPr>
        <p:blipFill>
          <a:blip r:embed="rId3" cstate="print"/>
          <a:srcRect/>
          <a:stretch>
            <a:fillRect/>
          </a:stretch>
        </p:blipFill>
        <p:spPr bwMode="auto">
          <a:xfrm>
            <a:off x="539552" y="2420888"/>
            <a:ext cx="3960440" cy="2275146"/>
          </a:xfrm>
          <a:prstGeom prst="rect">
            <a:avLst/>
          </a:prstGeom>
          <a:noFill/>
          <a:ln w="9525">
            <a:noFill/>
            <a:miter lim="800000"/>
            <a:headEnd/>
            <a:tailEnd/>
          </a:ln>
        </p:spPr>
      </p:pic>
      <p:sp>
        <p:nvSpPr>
          <p:cNvPr id="13" name="Rectangle 12"/>
          <p:cNvSpPr/>
          <p:nvPr/>
        </p:nvSpPr>
        <p:spPr>
          <a:xfrm>
            <a:off x="4499992" y="3212976"/>
            <a:ext cx="4176464" cy="646331"/>
          </a:xfrm>
          <a:prstGeom prst="rect">
            <a:avLst/>
          </a:prstGeom>
          <a:noFill/>
        </p:spPr>
        <p:txBody>
          <a:bodyPr wrap="square">
            <a:spAutoFit/>
          </a:bodyPr>
          <a:lstStyle/>
          <a:p>
            <a:r>
              <a:rPr lang="en-US" b="1" dirty="0" smtClean="0"/>
              <a:t>The influence of air pressure and vertical air flow </a:t>
            </a:r>
            <a:r>
              <a:rPr lang="hr-HR" b="1" dirty="0" smtClean="0"/>
              <a:t>on</a:t>
            </a:r>
            <a:r>
              <a:rPr lang="en-US" b="1" dirty="0" smtClean="0"/>
              <a:t> the wind</a:t>
            </a:r>
            <a:endParaRPr lang="hr-HR" b="1" dirty="0"/>
          </a:p>
        </p:txBody>
      </p:sp>
      <p:sp>
        <p:nvSpPr>
          <p:cNvPr id="14" name="Rectangle 13"/>
          <p:cNvSpPr/>
          <p:nvPr/>
        </p:nvSpPr>
        <p:spPr>
          <a:xfrm>
            <a:off x="971600" y="2420888"/>
            <a:ext cx="1512168" cy="22322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5" name="Slide Number Placeholder 14"/>
          <p:cNvSpPr>
            <a:spLocks noGrp="1"/>
          </p:cNvSpPr>
          <p:nvPr>
            <p:ph type="sldNum" sz="quarter" idx="12"/>
          </p:nvPr>
        </p:nvSpPr>
        <p:spPr/>
        <p:txBody>
          <a:bodyPr/>
          <a:lstStyle/>
          <a:p>
            <a:pPr>
              <a:defRPr/>
            </a:pPr>
            <a:fld id="{60743F40-157C-4097-B33E-49A278C4E3AD}" type="slidenum">
              <a:rPr lang="hr-HR" smtClean="0"/>
              <a:pPr>
                <a:defRPr/>
              </a:pPr>
              <a:t>40</a:t>
            </a:fld>
            <a:endParaRPr lang="hr-HR"/>
          </a:p>
        </p:txBody>
      </p:sp>
      <p:sp>
        <p:nvSpPr>
          <p:cNvPr id="16" name="Rectangle 15"/>
          <p:cNvSpPr/>
          <p:nvPr/>
        </p:nvSpPr>
        <p:spPr>
          <a:xfrm>
            <a:off x="1038225" y="4343400"/>
            <a:ext cx="1266825" cy="29527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t>Surface convergence</a:t>
            </a:r>
            <a:endParaRPr lang="hr-HR" sz="1200" b="1" dirty="0"/>
          </a:p>
        </p:txBody>
      </p:sp>
      <p:sp>
        <p:nvSpPr>
          <p:cNvPr id="17" name="Rectangle 16"/>
          <p:cNvSpPr/>
          <p:nvPr/>
        </p:nvSpPr>
        <p:spPr>
          <a:xfrm>
            <a:off x="2667000" y="4343400"/>
            <a:ext cx="1266825" cy="29527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t>Surface divergence</a:t>
            </a:r>
            <a:endParaRPr lang="hr-HR" sz="1200" b="1" dirty="0"/>
          </a:p>
        </p:txBody>
      </p:sp>
      <p:sp>
        <p:nvSpPr>
          <p:cNvPr id="18" name="Rectangle 17"/>
          <p:cNvSpPr/>
          <p:nvPr/>
        </p:nvSpPr>
        <p:spPr>
          <a:xfrm>
            <a:off x="1352550" y="2495550"/>
            <a:ext cx="1066800" cy="3429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t>Height divergence</a:t>
            </a:r>
            <a:endParaRPr lang="hr-HR" sz="1200" b="1" dirty="0"/>
          </a:p>
        </p:txBody>
      </p:sp>
      <p:sp>
        <p:nvSpPr>
          <p:cNvPr id="19" name="Rectangle 18"/>
          <p:cNvSpPr/>
          <p:nvPr/>
        </p:nvSpPr>
        <p:spPr>
          <a:xfrm>
            <a:off x="2895600" y="2476499"/>
            <a:ext cx="1066800" cy="37147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t>Height convergence</a:t>
            </a:r>
            <a:endParaRPr lang="hr-HR" sz="1200" b="1" dirty="0"/>
          </a:p>
        </p:txBody>
      </p:sp>
      <p:pic>
        <p:nvPicPr>
          <p:cNvPr id="20" name="Picture 3"/>
          <p:cNvPicPr>
            <a:picLocks noChangeAspect="1" noChangeArrowheads="1"/>
          </p:cNvPicPr>
          <p:nvPr/>
        </p:nvPicPr>
        <p:blipFill>
          <a:blip r:embed="rId4" cstate="print"/>
          <a:srcRect/>
          <a:stretch>
            <a:fillRect/>
          </a:stretch>
        </p:blipFill>
        <p:spPr bwMode="auto">
          <a:xfrm>
            <a:off x="0" y="6265863"/>
            <a:ext cx="4767263" cy="592137"/>
          </a:xfrm>
          <a:prstGeom prst="rect">
            <a:avLst/>
          </a:prstGeom>
          <a:noFill/>
          <a:ln w="9525">
            <a:noFill/>
            <a:miter lim="800000"/>
            <a:headEnd/>
            <a:tailEnd/>
          </a:ln>
          <a:effectLst/>
        </p:spPr>
      </p:pic>
      <p:sp>
        <p:nvSpPr>
          <p:cNvPr id="21"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Rectangle 8"/>
          <p:cNvSpPr/>
          <p:nvPr/>
        </p:nvSpPr>
        <p:spPr>
          <a:xfrm>
            <a:off x="4355975" y="2492896"/>
            <a:ext cx="4619295" cy="3785652"/>
          </a:xfrm>
          <a:prstGeom prst="rect">
            <a:avLst/>
          </a:prstGeom>
        </p:spPr>
        <p:txBody>
          <a:bodyPr wrap="square">
            <a:spAutoFit/>
          </a:bodyPr>
          <a:lstStyle/>
          <a:p>
            <a:r>
              <a:rPr lang="en-US" sz="2000" b="1" dirty="0" smtClean="0">
                <a:solidFill>
                  <a:schemeClr val="accent1">
                    <a:lumMod val="75000"/>
                  </a:schemeClr>
                </a:solidFill>
              </a:rPr>
              <a:t>When high pressure (anticyclone) is found in the center of an area, surface winds are centered outwards (surface divergence). In order to equalize the air pressures, convergence occurs - lowering the air from the height to the surface.</a:t>
            </a:r>
            <a:endParaRPr lang="hr-HR" sz="2000" b="1" dirty="0" smtClean="0">
              <a:solidFill>
                <a:schemeClr val="accent1">
                  <a:lumMod val="75000"/>
                </a:schemeClr>
              </a:solidFill>
            </a:endParaRPr>
          </a:p>
          <a:p>
            <a:endParaRPr lang="hr-HR" sz="2000" b="1" dirty="0" smtClean="0">
              <a:solidFill>
                <a:schemeClr val="accent1">
                  <a:lumMod val="75000"/>
                </a:schemeClr>
              </a:solidFill>
            </a:endParaRPr>
          </a:p>
          <a:p>
            <a:r>
              <a:rPr lang="en-US" sz="2000" b="1" dirty="0" smtClean="0">
                <a:solidFill>
                  <a:schemeClr val="accent1">
                    <a:lumMod val="75000"/>
                  </a:schemeClr>
                </a:solidFill>
              </a:rPr>
              <a:t>With high currents in cyclone areas the air will be cooled and condensed, and descending in the anticyclone areas will heat up and overcome the</a:t>
            </a:r>
            <a:r>
              <a:rPr lang="hr-HR" sz="2000" b="1" dirty="0" smtClean="0">
                <a:solidFill>
                  <a:schemeClr val="accent1">
                    <a:lumMod val="75000"/>
                  </a:schemeClr>
                </a:solidFill>
              </a:rPr>
              <a:t> brightly</a:t>
            </a:r>
            <a:r>
              <a:rPr lang="en-US" sz="2000" b="1" dirty="0" smtClean="0">
                <a:solidFill>
                  <a:schemeClr val="accent1">
                    <a:lumMod val="75000"/>
                  </a:schemeClr>
                </a:solidFill>
              </a:rPr>
              <a:t> weather.</a:t>
            </a:r>
            <a:endParaRPr lang="hr-HR" sz="2000" b="1" dirty="0">
              <a:solidFill>
                <a:schemeClr val="accent1">
                  <a:lumMod val="75000"/>
                </a:schemeClr>
              </a:solidFill>
            </a:endParaRPr>
          </a:p>
        </p:txBody>
      </p:sp>
      <p:sp>
        <p:nvSpPr>
          <p:cNvPr id="10" name="TextBox 9"/>
          <p:cNvSpPr txBox="1"/>
          <p:nvPr/>
        </p:nvSpPr>
        <p:spPr>
          <a:xfrm>
            <a:off x="395535" y="1484784"/>
            <a:ext cx="8376990" cy="461665"/>
          </a:xfrm>
          <a:prstGeom prst="rect">
            <a:avLst/>
          </a:prstGeom>
          <a:noFill/>
        </p:spPr>
        <p:txBody>
          <a:bodyPr wrap="square" rtlCol="0">
            <a:spAutoFit/>
          </a:bodyPr>
          <a:lstStyle/>
          <a:p>
            <a:r>
              <a:rPr lang="en-US" sz="2400" b="1" smtClean="0">
                <a:solidFill>
                  <a:schemeClr val="accent6">
                    <a:lumMod val="75000"/>
                  </a:schemeClr>
                </a:solidFill>
              </a:rPr>
              <a:t>Vertical air flow and atmospheric stability</a:t>
            </a:r>
            <a:endParaRPr lang="hr-HR" sz="2400" b="1" dirty="0">
              <a:solidFill>
                <a:schemeClr val="accent6">
                  <a:lumMod val="75000"/>
                </a:schemeClr>
              </a:solidFill>
            </a:endParaRPr>
          </a:p>
        </p:txBody>
      </p:sp>
      <p:pic>
        <p:nvPicPr>
          <p:cNvPr id="12" name="Picture 2"/>
          <p:cNvPicPr>
            <a:picLocks noChangeAspect="1" noChangeArrowheads="1"/>
          </p:cNvPicPr>
          <p:nvPr/>
        </p:nvPicPr>
        <p:blipFill>
          <a:blip r:embed="rId3" cstate="print"/>
          <a:srcRect/>
          <a:stretch>
            <a:fillRect/>
          </a:stretch>
        </p:blipFill>
        <p:spPr bwMode="auto">
          <a:xfrm>
            <a:off x="251520" y="2852936"/>
            <a:ext cx="4020498" cy="2304256"/>
          </a:xfrm>
          <a:prstGeom prst="rect">
            <a:avLst/>
          </a:prstGeom>
          <a:noFill/>
          <a:ln w="9525">
            <a:noFill/>
            <a:miter lim="800000"/>
            <a:headEnd/>
            <a:tailEnd/>
          </a:ln>
        </p:spPr>
      </p:pic>
      <p:sp>
        <p:nvSpPr>
          <p:cNvPr id="13" name="Rectangle 12"/>
          <p:cNvSpPr/>
          <p:nvPr/>
        </p:nvSpPr>
        <p:spPr>
          <a:xfrm>
            <a:off x="2411760" y="2852936"/>
            <a:ext cx="1515706" cy="2304256"/>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41</a:t>
            </a:fld>
            <a:endParaRPr lang="hr-HR"/>
          </a:p>
        </p:txBody>
      </p:sp>
      <p:sp>
        <p:nvSpPr>
          <p:cNvPr id="15" name="Rectangle 14"/>
          <p:cNvSpPr/>
          <p:nvPr/>
        </p:nvSpPr>
        <p:spPr>
          <a:xfrm>
            <a:off x="762000" y="4800600"/>
            <a:ext cx="1266825" cy="29527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t>Surface convergence</a:t>
            </a:r>
            <a:endParaRPr lang="hr-HR" sz="1200" b="1" dirty="0"/>
          </a:p>
        </p:txBody>
      </p:sp>
      <p:sp>
        <p:nvSpPr>
          <p:cNvPr id="16" name="Rectangle 15"/>
          <p:cNvSpPr/>
          <p:nvPr/>
        </p:nvSpPr>
        <p:spPr>
          <a:xfrm>
            <a:off x="2543175" y="4800600"/>
            <a:ext cx="1266825" cy="29527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t>Surface divergence</a:t>
            </a:r>
            <a:endParaRPr lang="hr-HR" sz="1200" b="1" dirty="0"/>
          </a:p>
        </p:txBody>
      </p:sp>
      <p:sp>
        <p:nvSpPr>
          <p:cNvPr id="17" name="Rectangle 16"/>
          <p:cNvSpPr/>
          <p:nvPr/>
        </p:nvSpPr>
        <p:spPr>
          <a:xfrm>
            <a:off x="1104900" y="2933700"/>
            <a:ext cx="1066800" cy="3429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t>Height divergence</a:t>
            </a:r>
            <a:endParaRPr lang="hr-HR" sz="1200" b="1" dirty="0"/>
          </a:p>
        </p:txBody>
      </p:sp>
      <p:sp>
        <p:nvSpPr>
          <p:cNvPr id="18" name="Rectangle 17"/>
          <p:cNvSpPr/>
          <p:nvPr/>
        </p:nvSpPr>
        <p:spPr>
          <a:xfrm>
            <a:off x="2657475" y="2981324"/>
            <a:ext cx="1066800" cy="37147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t>Height convergence</a:t>
            </a:r>
            <a:endParaRPr lang="hr-HR" sz="1200" b="1" dirty="0"/>
          </a:p>
        </p:txBody>
      </p:sp>
      <p:pic>
        <p:nvPicPr>
          <p:cNvPr id="19" name="Picture 3"/>
          <p:cNvPicPr>
            <a:picLocks noChangeAspect="1" noChangeArrowheads="1"/>
          </p:cNvPicPr>
          <p:nvPr/>
        </p:nvPicPr>
        <p:blipFill>
          <a:blip r:embed="rId4" cstate="print"/>
          <a:srcRect/>
          <a:stretch>
            <a:fillRect/>
          </a:stretch>
        </p:blipFill>
        <p:spPr bwMode="auto">
          <a:xfrm>
            <a:off x="12914" y="6077688"/>
            <a:ext cx="4767263" cy="592137"/>
          </a:xfrm>
          <a:prstGeom prst="rect">
            <a:avLst/>
          </a:prstGeom>
          <a:noFill/>
          <a:ln w="9525">
            <a:noFill/>
            <a:miter lim="800000"/>
            <a:headEnd/>
            <a:tailEnd/>
          </a:ln>
          <a:effectLst/>
        </p:spPr>
      </p:pic>
      <p:sp>
        <p:nvSpPr>
          <p:cNvPr id="20"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405061" y="1399059"/>
            <a:ext cx="5544616" cy="461665"/>
          </a:xfrm>
          <a:prstGeom prst="rect">
            <a:avLst/>
          </a:prstGeom>
          <a:noFill/>
        </p:spPr>
        <p:txBody>
          <a:bodyPr wrap="square" rtlCol="0">
            <a:spAutoFit/>
          </a:bodyPr>
          <a:lstStyle/>
          <a:p>
            <a:r>
              <a:rPr lang="hr-HR" sz="2400" b="1" dirty="0" smtClean="0">
                <a:solidFill>
                  <a:schemeClr val="accent6">
                    <a:lumMod val="75000"/>
                  </a:schemeClr>
                </a:solidFill>
              </a:rPr>
              <a:t>A</a:t>
            </a:r>
            <a:r>
              <a:rPr lang="en-US" sz="2400" b="1" dirty="0" err="1" smtClean="0">
                <a:solidFill>
                  <a:schemeClr val="accent6">
                    <a:lumMod val="75000"/>
                  </a:schemeClr>
                </a:solidFill>
              </a:rPr>
              <a:t>diabatic</a:t>
            </a:r>
            <a:r>
              <a:rPr lang="en-US" sz="2400" b="1" dirty="0" smtClean="0">
                <a:solidFill>
                  <a:schemeClr val="accent6">
                    <a:lumMod val="75000"/>
                  </a:schemeClr>
                </a:solidFill>
              </a:rPr>
              <a:t> change of temperature</a:t>
            </a:r>
            <a:endParaRPr lang="hr-HR" sz="2400" b="1" dirty="0">
              <a:solidFill>
                <a:schemeClr val="accent6">
                  <a:lumMod val="75000"/>
                </a:schemeClr>
              </a:solidFill>
            </a:endParaRPr>
          </a:p>
        </p:txBody>
      </p:sp>
      <p:sp>
        <p:nvSpPr>
          <p:cNvPr id="10" name="TextBox 9"/>
          <p:cNvSpPr txBox="1"/>
          <p:nvPr/>
        </p:nvSpPr>
        <p:spPr>
          <a:xfrm>
            <a:off x="357436" y="1923306"/>
            <a:ext cx="8280920" cy="3477875"/>
          </a:xfrm>
          <a:prstGeom prst="rect">
            <a:avLst/>
          </a:prstGeom>
          <a:noFill/>
        </p:spPr>
        <p:txBody>
          <a:bodyPr wrap="square" rtlCol="0">
            <a:spAutoFit/>
          </a:bodyPr>
          <a:lstStyle/>
          <a:p>
            <a:r>
              <a:rPr lang="en-US" sz="2000" b="1" dirty="0" smtClean="0">
                <a:solidFill>
                  <a:schemeClr val="accent1">
                    <a:lumMod val="75000"/>
                  </a:schemeClr>
                </a:solidFill>
              </a:rPr>
              <a:t>An adiabatic temperature changes is an essential factor in determining the stability of the atmosphere.</a:t>
            </a:r>
            <a:endParaRPr lang="hr-HR" sz="2000" b="1" dirty="0" smtClean="0">
              <a:solidFill>
                <a:schemeClr val="accent1">
                  <a:lumMod val="75000"/>
                </a:schemeClr>
              </a:solidFill>
            </a:endParaRPr>
          </a:p>
          <a:p>
            <a:endParaRPr lang="hr-HR" sz="2000" b="1" dirty="0" smtClean="0">
              <a:solidFill>
                <a:schemeClr val="accent1">
                  <a:lumMod val="75000"/>
                </a:schemeClr>
              </a:solidFill>
            </a:endParaRPr>
          </a:p>
          <a:p>
            <a:r>
              <a:rPr lang="en-US" sz="2000" b="1" dirty="0" smtClean="0">
                <a:solidFill>
                  <a:schemeClr val="accent1">
                    <a:lumMod val="75000"/>
                  </a:schemeClr>
                </a:solidFill>
              </a:rPr>
              <a:t>In thermodynamics, adiabatic process is a process that takes place without the exchange of heat with the environment.</a:t>
            </a:r>
            <a:endParaRPr lang="hr-HR" sz="2000" b="1" dirty="0" smtClean="0">
              <a:solidFill>
                <a:schemeClr val="accent1">
                  <a:lumMod val="75000"/>
                </a:schemeClr>
              </a:solidFill>
            </a:endParaRPr>
          </a:p>
          <a:p>
            <a:endParaRPr lang="hr-HR" sz="2000" b="1" dirty="0" smtClean="0">
              <a:solidFill>
                <a:schemeClr val="accent1">
                  <a:lumMod val="75000"/>
                </a:schemeClr>
              </a:solidFill>
            </a:endParaRPr>
          </a:p>
          <a:p>
            <a:r>
              <a:rPr lang="en-US" sz="2000" b="1" dirty="0" smtClean="0">
                <a:solidFill>
                  <a:schemeClr val="accent1">
                    <a:lumMod val="75000"/>
                  </a:schemeClr>
                </a:solidFill>
              </a:rPr>
              <a:t>The term "adiabatic" literally means the absence of heat transfer. Generally, adiabatic processes cause a drop or rise in the temperature of the system.</a:t>
            </a:r>
            <a:endParaRPr lang="hr-HR" sz="2000" b="1" dirty="0" smtClean="0">
              <a:solidFill>
                <a:schemeClr val="accent1">
                  <a:lumMod val="75000"/>
                </a:schemeClr>
              </a:solidFill>
            </a:endParaRPr>
          </a:p>
          <a:p>
            <a:endParaRPr lang="hr-HR" sz="2000" b="1" dirty="0" smtClean="0">
              <a:solidFill>
                <a:schemeClr val="accent1">
                  <a:lumMod val="75000"/>
                </a:schemeClr>
              </a:solidFill>
            </a:endParaRPr>
          </a:p>
          <a:p>
            <a:r>
              <a:rPr lang="en-US" sz="2000" b="1" dirty="0" smtClean="0">
                <a:solidFill>
                  <a:schemeClr val="accent1">
                    <a:lumMod val="75000"/>
                  </a:schemeClr>
                </a:solidFill>
              </a:rPr>
              <a:t>Adiabatic cooling and adiabatic air heating are adiabatic processes in the atmosphere.</a:t>
            </a:r>
            <a:endParaRPr lang="hr-HR" sz="2000" b="1" dirty="0">
              <a:solidFill>
                <a:schemeClr val="accent1">
                  <a:lumMod val="75000"/>
                </a:schemeClr>
              </a:solidFill>
            </a:endParaRPr>
          </a:p>
        </p:txBody>
      </p:sp>
      <p:sp>
        <p:nvSpPr>
          <p:cNvPr id="12" name="Slide Number Placeholder 11"/>
          <p:cNvSpPr>
            <a:spLocks noGrp="1"/>
          </p:cNvSpPr>
          <p:nvPr>
            <p:ph type="sldNum" sz="quarter" idx="12"/>
          </p:nvPr>
        </p:nvSpPr>
        <p:spPr/>
        <p:txBody>
          <a:bodyPr/>
          <a:lstStyle/>
          <a:p>
            <a:pPr>
              <a:defRPr/>
            </a:pPr>
            <a:fld id="{60743F40-157C-4097-B33E-49A278C4E3AD}" type="slidenum">
              <a:rPr lang="hr-HR" smtClean="0"/>
              <a:pPr>
                <a:defRPr/>
              </a:pPr>
              <a:t>42</a:t>
            </a:fld>
            <a:endParaRPr lang="hr-HR"/>
          </a:p>
        </p:txBody>
      </p:sp>
      <p:pic>
        <p:nvPicPr>
          <p:cNvPr id="13" name="Picture 3"/>
          <p:cNvPicPr>
            <a:picLocks noChangeAspect="1" noChangeArrowheads="1"/>
          </p:cNvPicPr>
          <p:nvPr/>
        </p:nvPicPr>
        <p:blipFill>
          <a:blip r:embed="rId3" cstate="print"/>
          <a:srcRect/>
          <a:stretch>
            <a:fillRect/>
          </a:stretch>
        </p:blipFill>
        <p:spPr bwMode="auto">
          <a:xfrm>
            <a:off x="12914" y="6077688"/>
            <a:ext cx="4767263" cy="592137"/>
          </a:xfrm>
          <a:prstGeom prst="rect">
            <a:avLst/>
          </a:prstGeom>
          <a:noFill/>
          <a:ln w="9525">
            <a:noFill/>
            <a:miter lim="800000"/>
            <a:headEnd/>
            <a:tailEnd/>
          </a:ln>
          <a:effectLst/>
        </p:spPr>
      </p:pic>
      <p:sp>
        <p:nvSpPr>
          <p:cNvPr id="14"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95536" y="1484784"/>
            <a:ext cx="8215064" cy="461665"/>
          </a:xfrm>
          <a:prstGeom prst="rect">
            <a:avLst/>
          </a:prstGeom>
          <a:noFill/>
        </p:spPr>
        <p:txBody>
          <a:bodyPr wrap="square" rtlCol="0">
            <a:spAutoFit/>
          </a:bodyPr>
          <a:lstStyle/>
          <a:p>
            <a:r>
              <a:rPr lang="hr-HR" sz="2400" b="1" dirty="0" smtClean="0">
                <a:solidFill>
                  <a:schemeClr val="accent6">
                    <a:lumMod val="75000"/>
                  </a:schemeClr>
                </a:solidFill>
              </a:rPr>
              <a:t>A</a:t>
            </a:r>
            <a:r>
              <a:rPr lang="en-US" sz="2400" b="1" dirty="0" err="1" smtClean="0">
                <a:solidFill>
                  <a:schemeClr val="accent6">
                    <a:lumMod val="75000"/>
                  </a:schemeClr>
                </a:solidFill>
              </a:rPr>
              <a:t>diabatic</a:t>
            </a:r>
            <a:r>
              <a:rPr lang="en-US" sz="2400" b="1" dirty="0" smtClean="0">
                <a:solidFill>
                  <a:schemeClr val="accent6">
                    <a:lumMod val="75000"/>
                  </a:schemeClr>
                </a:solidFill>
              </a:rPr>
              <a:t> change of temperature</a:t>
            </a:r>
            <a:endParaRPr lang="hr-HR" sz="2400" b="1" dirty="0">
              <a:solidFill>
                <a:schemeClr val="accent6">
                  <a:lumMod val="75000"/>
                </a:schemeClr>
              </a:solidFill>
            </a:endParaRPr>
          </a:p>
        </p:txBody>
      </p:sp>
      <p:sp>
        <p:nvSpPr>
          <p:cNvPr id="10" name="TextBox 9"/>
          <p:cNvSpPr txBox="1"/>
          <p:nvPr/>
        </p:nvSpPr>
        <p:spPr>
          <a:xfrm>
            <a:off x="400869" y="1929780"/>
            <a:ext cx="8496944" cy="1200329"/>
          </a:xfrm>
          <a:prstGeom prst="rect">
            <a:avLst/>
          </a:prstGeom>
          <a:noFill/>
        </p:spPr>
        <p:txBody>
          <a:bodyPr wrap="square" rtlCol="0">
            <a:spAutoFit/>
          </a:bodyPr>
          <a:lstStyle/>
          <a:p>
            <a:r>
              <a:rPr lang="en-US" sz="2400" b="1" dirty="0" smtClean="0">
                <a:solidFill>
                  <a:schemeClr val="accent1">
                    <a:lumMod val="75000"/>
                  </a:schemeClr>
                </a:solidFill>
              </a:rPr>
              <a:t>When it is dry or moist air (but not saturated with water vapor) adiabatic rises, its temperature falls adiabatic. This dry air drop is 10°C every 1 </a:t>
            </a:r>
            <a:r>
              <a:rPr lang="hr-HR" sz="2400" b="1" dirty="0" smtClean="0">
                <a:solidFill>
                  <a:schemeClr val="accent1">
                    <a:lumMod val="75000"/>
                  </a:schemeClr>
                </a:solidFill>
              </a:rPr>
              <a:t>km</a:t>
            </a:r>
            <a:r>
              <a:rPr lang="en-US" sz="2400" b="1" dirty="0" smtClean="0">
                <a:solidFill>
                  <a:schemeClr val="accent1">
                    <a:lumMod val="75000"/>
                  </a:schemeClr>
                </a:solidFill>
              </a:rPr>
              <a:t> uphill.</a:t>
            </a:r>
            <a:endParaRPr lang="pl-PL" sz="2400" b="1" dirty="0" smtClean="0">
              <a:solidFill>
                <a:schemeClr val="accent1">
                  <a:lumMod val="75000"/>
                </a:schemeClr>
              </a:solidFill>
            </a:endParaRPr>
          </a:p>
        </p:txBody>
      </p:sp>
      <p:pic>
        <p:nvPicPr>
          <p:cNvPr id="12" name="Picture 2"/>
          <p:cNvPicPr>
            <a:picLocks noChangeAspect="1" noChangeArrowheads="1"/>
          </p:cNvPicPr>
          <p:nvPr/>
        </p:nvPicPr>
        <p:blipFill>
          <a:blip r:embed="rId3" cstate="print"/>
          <a:srcRect/>
          <a:stretch>
            <a:fillRect/>
          </a:stretch>
        </p:blipFill>
        <p:spPr bwMode="auto">
          <a:xfrm>
            <a:off x="4619625" y="3089740"/>
            <a:ext cx="4121419" cy="2872910"/>
          </a:xfrm>
          <a:prstGeom prst="rect">
            <a:avLst/>
          </a:prstGeom>
          <a:noFill/>
          <a:ln w="9525">
            <a:noFill/>
            <a:miter lim="800000"/>
            <a:headEnd/>
            <a:tailEnd/>
          </a:ln>
        </p:spPr>
      </p:pic>
      <p:sp>
        <p:nvSpPr>
          <p:cNvPr id="13" name="TextBox 12"/>
          <p:cNvSpPr txBox="1"/>
          <p:nvPr/>
        </p:nvSpPr>
        <p:spPr>
          <a:xfrm>
            <a:off x="467544" y="3645024"/>
            <a:ext cx="3888432" cy="1015663"/>
          </a:xfrm>
          <a:prstGeom prst="rect">
            <a:avLst/>
          </a:prstGeom>
          <a:noFill/>
        </p:spPr>
        <p:txBody>
          <a:bodyPr wrap="square" rtlCol="0">
            <a:spAutoFit/>
          </a:bodyPr>
          <a:lstStyle/>
          <a:p>
            <a:r>
              <a:rPr lang="en-US" sz="2000" b="1" dirty="0" smtClean="0">
                <a:solidFill>
                  <a:schemeClr val="accent1">
                    <a:lumMod val="75000"/>
                  </a:schemeClr>
                </a:solidFill>
              </a:rPr>
              <a:t>Value of temperature drop in air at 1 ° C of 100 m height difference is called </a:t>
            </a:r>
            <a:r>
              <a:rPr lang="hr-HR" sz="2000" b="1" dirty="0" smtClean="0">
                <a:solidFill>
                  <a:schemeClr val="accent1">
                    <a:lumMod val="75000"/>
                  </a:schemeClr>
                </a:solidFill>
              </a:rPr>
              <a:t>dry adiabatic </a:t>
            </a:r>
            <a:r>
              <a:rPr lang="en-US" sz="2000" b="1" dirty="0" smtClean="0">
                <a:solidFill>
                  <a:schemeClr val="accent1">
                    <a:lumMod val="75000"/>
                  </a:schemeClr>
                </a:solidFill>
              </a:rPr>
              <a:t>cooling rate.</a:t>
            </a:r>
            <a:endParaRPr lang="hr-HR" sz="2000" b="1" dirty="0">
              <a:solidFill>
                <a:schemeClr val="accent1">
                  <a:lumMod val="75000"/>
                </a:schemeClr>
              </a:solidFill>
            </a:endParaRPr>
          </a:p>
        </p:txBody>
      </p:sp>
      <p:sp>
        <p:nvSpPr>
          <p:cNvPr id="14" name="TextBox 13"/>
          <p:cNvSpPr txBox="1"/>
          <p:nvPr/>
        </p:nvSpPr>
        <p:spPr>
          <a:xfrm>
            <a:off x="2362225" y="5234905"/>
            <a:ext cx="2232248" cy="707886"/>
          </a:xfrm>
          <a:prstGeom prst="rect">
            <a:avLst/>
          </a:prstGeom>
          <a:solidFill>
            <a:srgbClr val="FFC000"/>
          </a:solidFill>
          <a:ln>
            <a:solidFill>
              <a:schemeClr val="tx1"/>
            </a:solidFill>
          </a:ln>
        </p:spPr>
        <p:txBody>
          <a:bodyPr wrap="square" rtlCol="0">
            <a:spAutoFit/>
          </a:bodyPr>
          <a:lstStyle/>
          <a:p>
            <a:r>
              <a:rPr lang="hr-HR" sz="2000" b="1" dirty="0" smtClean="0">
                <a:solidFill>
                  <a:schemeClr val="accent1">
                    <a:lumMod val="75000"/>
                  </a:schemeClr>
                </a:solidFill>
              </a:rPr>
              <a:t>Dry adiabatic rate (</a:t>
            </a:r>
            <a:r>
              <a:rPr lang="el-GR" sz="2000" b="1" dirty="0" smtClean="0">
                <a:solidFill>
                  <a:schemeClr val="accent1">
                    <a:lumMod val="75000"/>
                  </a:schemeClr>
                </a:solidFill>
              </a:rPr>
              <a:t>δ</a:t>
            </a:r>
            <a:r>
              <a:rPr lang="hr-HR" sz="2000" b="1" dirty="0" smtClean="0">
                <a:solidFill>
                  <a:schemeClr val="accent1">
                    <a:lumMod val="75000"/>
                  </a:schemeClr>
                </a:solidFill>
              </a:rPr>
              <a:t>a)</a:t>
            </a:r>
            <a:endParaRPr lang="hr-HR" sz="2000" b="1" dirty="0">
              <a:solidFill>
                <a:schemeClr val="accent1">
                  <a:lumMod val="75000"/>
                </a:schemeClr>
              </a:solidFill>
            </a:endParaRPr>
          </a:p>
        </p:txBody>
      </p:sp>
      <p:sp>
        <p:nvSpPr>
          <p:cNvPr id="15" name="Slide Number Placeholder 14"/>
          <p:cNvSpPr>
            <a:spLocks noGrp="1"/>
          </p:cNvSpPr>
          <p:nvPr>
            <p:ph type="sldNum" sz="quarter" idx="12"/>
          </p:nvPr>
        </p:nvSpPr>
        <p:spPr/>
        <p:txBody>
          <a:bodyPr/>
          <a:lstStyle/>
          <a:p>
            <a:pPr>
              <a:defRPr/>
            </a:pPr>
            <a:fld id="{60743F40-157C-4097-B33E-49A278C4E3AD}" type="slidenum">
              <a:rPr lang="hr-HR" smtClean="0"/>
              <a:pPr>
                <a:defRPr/>
              </a:pPr>
              <a:t>43</a:t>
            </a:fld>
            <a:endParaRPr lang="hr-HR"/>
          </a:p>
        </p:txBody>
      </p:sp>
      <p:sp>
        <p:nvSpPr>
          <p:cNvPr id="16" name="Rectangle 15"/>
          <p:cNvSpPr/>
          <p:nvPr/>
        </p:nvSpPr>
        <p:spPr>
          <a:xfrm>
            <a:off x="5229225" y="4191000"/>
            <a:ext cx="1323975" cy="685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accent1">
                    <a:lumMod val="75000"/>
                  </a:schemeClr>
                </a:solidFill>
              </a:rPr>
              <a:t>Raising air particles, expansion, cooling</a:t>
            </a:r>
            <a:endParaRPr lang="hr-HR" sz="1200" b="1" dirty="0">
              <a:solidFill>
                <a:schemeClr val="accent1">
                  <a:lumMod val="75000"/>
                </a:schemeClr>
              </a:solidFill>
            </a:endParaRPr>
          </a:p>
        </p:txBody>
      </p:sp>
      <p:sp>
        <p:nvSpPr>
          <p:cNvPr id="17" name="Rectangle 16"/>
          <p:cNvSpPr/>
          <p:nvPr/>
        </p:nvSpPr>
        <p:spPr>
          <a:xfrm>
            <a:off x="7286625" y="4057650"/>
            <a:ext cx="1323975" cy="74295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accent1">
                    <a:lumMod val="75000"/>
                  </a:schemeClr>
                </a:solidFill>
              </a:rPr>
              <a:t>Lowering air particles, compression, heating</a:t>
            </a:r>
            <a:endParaRPr lang="hr-HR" sz="1200" b="1" dirty="0">
              <a:solidFill>
                <a:schemeClr val="accent1">
                  <a:lumMod val="75000"/>
                </a:schemeClr>
              </a:solidFill>
            </a:endParaRPr>
          </a:p>
        </p:txBody>
      </p:sp>
      <p:sp>
        <p:nvSpPr>
          <p:cNvPr id="18" name="Rectangle 17"/>
          <p:cNvSpPr/>
          <p:nvPr/>
        </p:nvSpPr>
        <p:spPr>
          <a:xfrm>
            <a:off x="7258050" y="3390900"/>
            <a:ext cx="1381125" cy="24765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r-HR" sz="1200" b="1" dirty="0" smtClean="0">
                <a:solidFill>
                  <a:schemeClr val="accent1">
                    <a:lumMod val="75000"/>
                  </a:schemeClr>
                </a:solidFill>
              </a:rPr>
              <a:t>Lower air pressure</a:t>
            </a:r>
            <a:endParaRPr lang="hr-HR" sz="1200" b="1" dirty="0">
              <a:solidFill>
                <a:schemeClr val="accent1">
                  <a:lumMod val="75000"/>
                </a:schemeClr>
              </a:solidFill>
            </a:endParaRPr>
          </a:p>
        </p:txBody>
      </p:sp>
      <p:sp>
        <p:nvSpPr>
          <p:cNvPr id="19" name="Rectangle 18"/>
          <p:cNvSpPr/>
          <p:nvPr/>
        </p:nvSpPr>
        <p:spPr>
          <a:xfrm>
            <a:off x="7153276" y="5467350"/>
            <a:ext cx="1524000" cy="24765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r-HR" sz="1200" b="1" dirty="0" smtClean="0">
                <a:solidFill>
                  <a:schemeClr val="accent1">
                    <a:lumMod val="75000"/>
                  </a:schemeClr>
                </a:solidFill>
              </a:rPr>
              <a:t>Higher air pressure</a:t>
            </a:r>
            <a:endParaRPr lang="hr-HR" sz="1200" b="1" dirty="0">
              <a:solidFill>
                <a:schemeClr val="accent1">
                  <a:lumMod val="75000"/>
                </a:schemeClr>
              </a:solidFill>
            </a:endParaRPr>
          </a:p>
        </p:txBody>
      </p:sp>
      <p:sp>
        <p:nvSpPr>
          <p:cNvPr id="20" name="Rectangle 19"/>
          <p:cNvSpPr/>
          <p:nvPr/>
        </p:nvSpPr>
        <p:spPr>
          <a:xfrm>
            <a:off x="5133975" y="5724525"/>
            <a:ext cx="3524250" cy="1143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1" name="Rectangle 20"/>
          <p:cNvSpPr/>
          <p:nvPr/>
        </p:nvSpPr>
        <p:spPr>
          <a:xfrm>
            <a:off x="4667250" y="4543425"/>
            <a:ext cx="171450" cy="4572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pic>
        <p:nvPicPr>
          <p:cNvPr id="22" name="Picture 3"/>
          <p:cNvPicPr>
            <a:picLocks noChangeAspect="1" noChangeArrowheads="1"/>
          </p:cNvPicPr>
          <p:nvPr/>
        </p:nvPicPr>
        <p:blipFill>
          <a:blip r:embed="rId4" cstate="print"/>
          <a:srcRect/>
          <a:stretch>
            <a:fillRect/>
          </a:stretch>
        </p:blipFill>
        <p:spPr bwMode="auto">
          <a:xfrm>
            <a:off x="12914" y="6077688"/>
            <a:ext cx="4767263" cy="592137"/>
          </a:xfrm>
          <a:prstGeom prst="rect">
            <a:avLst/>
          </a:prstGeom>
          <a:noFill/>
          <a:ln w="9525">
            <a:noFill/>
            <a:miter lim="800000"/>
            <a:headEnd/>
            <a:tailEnd/>
          </a:ln>
          <a:effectLst/>
        </p:spPr>
      </p:pic>
      <p:sp>
        <p:nvSpPr>
          <p:cNvPr id="23"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232470" y="1798340"/>
            <a:ext cx="8676456" cy="1015663"/>
          </a:xfrm>
          <a:prstGeom prst="rect">
            <a:avLst/>
          </a:prstGeom>
          <a:noFill/>
        </p:spPr>
        <p:txBody>
          <a:bodyPr wrap="square" rtlCol="0">
            <a:spAutoFit/>
          </a:bodyPr>
          <a:lstStyle/>
          <a:p>
            <a:r>
              <a:rPr lang="en-US" sz="2000" b="1" dirty="0" smtClean="0">
                <a:solidFill>
                  <a:schemeClr val="accent1">
                    <a:lumMod val="75000"/>
                  </a:schemeClr>
                </a:solidFill>
              </a:rPr>
              <a:t>By lifting and cooling the moist air particles away from the dew, the water vapor, which particle of air contains, begins to condense or sublimate. This releases a large amount of latent heat which reduces further cooling of frequent air.</a:t>
            </a:r>
            <a:endParaRPr lang="hr-HR" sz="2000" b="1" dirty="0" smtClean="0">
              <a:solidFill>
                <a:schemeClr val="accent1">
                  <a:lumMod val="75000"/>
                </a:schemeClr>
              </a:solidFill>
            </a:endParaRPr>
          </a:p>
        </p:txBody>
      </p:sp>
      <p:sp>
        <p:nvSpPr>
          <p:cNvPr id="12" name="TextBox 11"/>
          <p:cNvSpPr txBox="1"/>
          <p:nvPr/>
        </p:nvSpPr>
        <p:spPr>
          <a:xfrm>
            <a:off x="304799" y="2894350"/>
            <a:ext cx="3895726" cy="3170099"/>
          </a:xfrm>
          <a:prstGeom prst="rect">
            <a:avLst/>
          </a:prstGeom>
          <a:solidFill>
            <a:schemeClr val="accent6">
              <a:lumMod val="60000"/>
              <a:lumOff val="40000"/>
            </a:schemeClr>
          </a:solidFill>
          <a:scene3d>
            <a:camera prst="orthographicFront"/>
            <a:lightRig rig="threePt" dir="t"/>
          </a:scene3d>
          <a:sp3d>
            <a:bevelT w="114300" prst="artDeco"/>
          </a:sp3d>
        </p:spPr>
        <p:txBody>
          <a:bodyPr wrap="square" rtlCol="0">
            <a:spAutoFit/>
          </a:bodyPr>
          <a:lstStyle/>
          <a:p>
            <a:r>
              <a:rPr lang="en-US" sz="2000" b="1" dirty="0" smtClean="0">
                <a:solidFill>
                  <a:schemeClr val="accent1">
                    <a:lumMod val="75000"/>
                  </a:schemeClr>
                </a:solidFill>
              </a:rPr>
              <a:t>As a result, the rising air particle temperature does not fall further by 1 ° C to 100 m, but by about 0.5 to 0.7 ° C per 100 m. In this case, the air is said to cool down by wet adiabatic and the temperature changes to the </a:t>
            </a:r>
            <a:r>
              <a:rPr lang="hr-HR" sz="2000" b="1" dirty="0" smtClean="0">
                <a:solidFill>
                  <a:schemeClr val="accent1">
                    <a:lumMod val="75000"/>
                  </a:schemeClr>
                </a:solidFill>
              </a:rPr>
              <a:t>wet</a:t>
            </a:r>
            <a:r>
              <a:rPr lang="en-US" sz="2000" b="1" dirty="0" smtClean="0">
                <a:solidFill>
                  <a:schemeClr val="accent1">
                    <a:lumMod val="75000"/>
                  </a:schemeClr>
                </a:solidFill>
              </a:rPr>
              <a:t> adiabatic rate. The height at which the rising air temperature rises to the dew point is called the condensation level.</a:t>
            </a:r>
            <a:endParaRPr lang="hr-HR" sz="2000" b="1" dirty="0">
              <a:solidFill>
                <a:schemeClr val="accent1">
                  <a:lumMod val="75000"/>
                </a:schemeClr>
              </a:solidFill>
            </a:endParaRPr>
          </a:p>
        </p:txBody>
      </p:sp>
      <p:pic>
        <p:nvPicPr>
          <p:cNvPr id="13" name="Picture 2"/>
          <p:cNvPicPr>
            <a:picLocks noChangeAspect="1" noChangeArrowheads="1"/>
          </p:cNvPicPr>
          <p:nvPr/>
        </p:nvPicPr>
        <p:blipFill>
          <a:blip r:embed="rId3" cstate="print"/>
          <a:srcRect/>
          <a:stretch>
            <a:fillRect/>
          </a:stretch>
        </p:blipFill>
        <p:spPr bwMode="auto">
          <a:xfrm>
            <a:off x="4196445" y="3284984"/>
            <a:ext cx="4947555" cy="2032248"/>
          </a:xfrm>
          <a:prstGeom prst="rect">
            <a:avLst/>
          </a:prstGeom>
          <a:noFill/>
          <a:ln w="9525">
            <a:noFill/>
            <a:miter lim="800000"/>
            <a:headEnd/>
            <a:tailEnd/>
          </a:ln>
        </p:spPr>
      </p:pic>
      <p:sp>
        <p:nvSpPr>
          <p:cNvPr id="14" name="TextBox 13"/>
          <p:cNvSpPr txBox="1"/>
          <p:nvPr/>
        </p:nvSpPr>
        <p:spPr>
          <a:xfrm>
            <a:off x="4499992" y="5301208"/>
            <a:ext cx="4464496" cy="400110"/>
          </a:xfrm>
          <a:prstGeom prst="rect">
            <a:avLst/>
          </a:prstGeom>
          <a:solidFill>
            <a:schemeClr val="accent6">
              <a:lumMod val="60000"/>
              <a:lumOff val="40000"/>
            </a:schemeClr>
          </a:solidFill>
          <a:ln>
            <a:solidFill>
              <a:schemeClr val="tx1"/>
            </a:solidFill>
          </a:ln>
          <a:scene3d>
            <a:camera prst="orthographicFront"/>
            <a:lightRig rig="threePt" dir="t"/>
          </a:scene3d>
          <a:sp3d>
            <a:bevelT w="114300" prst="artDeco"/>
          </a:sp3d>
        </p:spPr>
        <p:txBody>
          <a:bodyPr wrap="square" rtlCol="0">
            <a:spAutoFit/>
          </a:bodyPr>
          <a:lstStyle/>
          <a:p>
            <a:pPr algn="ctr"/>
            <a:r>
              <a:rPr lang="hr-HR" sz="2000" b="1" dirty="0" smtClean="0">
                <a:solidFill>
                  <a:schemeClr val="accent1">
                    <a:lumMod val="75000"/>
                  </a:schemeClr>
                </a:solidFill>
              </a:rPr>
              <a:t>Dry adiabatic and wet adiabatic rate</a:t>
            </a:r>
            <a:endParaRPr lang="hr-HR" sz="2000" b="1" dirty="0">
              <a:solidFill>
                <a:schemeClr val="accent1">
                  <a:lumMod val="75000"/>
                </a:schemeClr>
              </a:solidFill>
            </a:endParaRPr>
          </a:p>
        </p:txBody>
      </p:sp>
      <p:sp>
        <p:nvSpPr>
          <p:cNvPr id="15" name="Slide Number Placeholder 14"/>
          <p:cNvSpPr>
            <a:spLocks noGrp="1"/>
          </p:cNvSpPr>
          <p:nvPr>
            <p:ph type="sldNum" sz="quarter" idx="12"/>
          </p:nvPr>
        </p:nvSpPr>
        <p:spPr/>
        <p:txBody>
          <a:bodyPr/>
          <a:lstStyle/>
          <a:p>
            <a:pPr>
              <a:defRPr/>
            </a:pPr>
            <a:fld id="{60743F40-157C-4097-B33E-49A278C4E3AD}" type="slidenum">
              <a:rPr lang="hr-HR" smtClean="0"/>
              <a:pPr>
                <a:defRPr/>
              </a:pPr>
              <a:t>44</a:t>
            </a:fld>
            <a:endParaRPr lang="hr-HR"/>
          </a:p>
        </p:txBody>
      </p:sp>
      <p:sp>
        <p:nvSpPr>
          <p:cNvPr id="16" name="TextBox 15"/>
          <p:cNvSpPr txBox="1"/>
          <p:nvPr/>
        </p:nvSpPr>
        <p:spPr>
          <a:xfrm>
            <a:off x="395536" y="1332384"/>
            <a:ext cx="8215064" cy="461665"/>
          </a:xfrm>
          <a:prstGeom prst="rect">
            <a:avLst/>
          </a:prstGeom>
          <a:noFill/>
        </p:spPr>
        <p:txBody>
          <a:bodyPr wrap="square" rtlCol="0">
            <a:spAutoFit/>
          </a:bodyPr>
          <a:lstStyle/>
          <a:p>
            <a:r>
              <a:rPr lang="hr-HR" sz="2400" b="1" dirty="0" smtClean="0">
                <a:solidFill>
                  <a:schemeClr val="accent6">
                    <a:lumMod val="75000"/>
                  </a:schemeClr>
                </a:solidFill>
              </a:rPr>
              <a:t>A</a:t>
            </a:r>
            <a:r>
              <a:rPr lang="en-US" sz="2400" b="1" dirty="0" err="1" smtClean="0">
                <a:solidFill>
                  <a:schemeClr val="accent6">
                    <a:lumMod val="75000"/>
                  </a:schemeClr>
                </a:solidFill>
              </a:rPr>
              <a:t>diabatic</a:t>
            </a:r>
            <a:r>
              <a:rPr lang="en-US" sz="2400" b="1" dirty="0" smtClean="0">
                <a:solidFill>
                  <a:schemeClr val="accent6">
                    <a:lumMod val="75000"/>
                  </a:schemeClr>
                </a:solidFill>
              </a:rPr>
              <a:t> change of temperature</a:t>
            </a:r>
            <a:endParaRPr lang="hr-HR" sz="2400" b="1" dirty="0">
              <a:solidFill>
                <a:schemeClr val="accent6">
                  <a:lumMod val="75000"/>
                </a:schemeClr>
              </a:solidFill>
            </a:endParaRPr>
          </a:p>
        </p:txBody>
      </p:sp>
      <p:sp>
        <p:nvSpPr>
          <p:cNvPr id="17" name="Rectangle 16"/>
          <p:cNvSpPr/>
          <p:nvPr/>
        </p:nvSpPr>
        <p:spPr>
          <a:xfrm>
            <a:off x="6029325" y="3657600"/>
            <a:ext cx="809625" cy="35242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accent1">
                    <a:lumMod val="75000"/>
                  </a:schemeClr>
                </a:solidFill>
              </a:rPr>
              <a:t>Wet adiabatic</a:t>
            </a:r>
            <a:endParaRPr lang="hr-HR" sz="1200" b="1" dirty="0">
              <a:solidFill>
                <a:schemeClr val="accent1">
                  <a:lumMod val="75000"/>
                </a:schemeClr>
              </a:solidFill>
            </a:endParaRPr>
          </a:p>
        </p:txBody>
      </p:sp>
      <p:sp>
        <p:nvSpPr>
          <p:cNvPr id="18" name="Rectangle 17"/>
          <p:cNvSpPr/>
          <p:nvPr/>
        </p:nvSpPr>
        <p:spPr>
          <a:xfrm>
            <a:off x="6057900" y="4505325"/>
            <a:ext cx="809625" cy="35242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accent1">
                    <a:lumMod val="75000"/>
                  </a:schemeClr>
                </a:solidFill>
              </a:rPr>
              <a:t>Dry adiabatic</a:t>
            </a:r>
            <a:endParaRPr lang="hr-HR" sz="1200" b="1" dirty="0">
              <a:solidFill>
                <a:schemeClr val="accent1">
                  <a:lumMod val="75000"/>
                </a:schemeClr>
              </a:solidFill>
            </a:endParaRPr>
          </a:p>
        </p:txBody>
      </p:sp>
      <p:sp>
        <p:nvSpPr>
          <p:cNvPr id="20" name="Rectangle 19"/>
          <p:cNvSpPr/>
          <p:nvPr/>
        </p:nvSpPr>
        <p:spPr>
          <a:xfrm>
            <a:off x="7848600" y="3609975"/>
            <a:ext cx="981075" cy="352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accent1">
                    <a:lumMod val="75000"/>
                  </a:schemeClr>
                </a:solidFill>
              </a:rPr>
              <a:t>Wet adiabatic</a:t>
            </a:r>
            <a:endParaRPr lang="hr-HR" sz="1200" b="1" dirty="0">
              <a:solidFill>
                <a:schemeClr val="accent1">
                  <a:lumMod val="75000"/>
                </a:schemeClr>
              </a:solidFill>
            </a:endParaRPr>
          </a:p>
        </p:txBody>
      </p:sp>
      <p:sp>
        <p:nvSpPr>
          <p:cNvPr id="21" name="Rectangle 20"/>
          <p:cNvSpPr/>
          <p:nvPr/>
        </p:nvSpPr>
        <p:spPr>
          <a:xfrm>
            <a:off x="8086725" y="4343400"/>
            <a:ext cx="809625" cy="352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accent1">
                    <a:lumMod val="75000"/>
                  </a:schemeClr>
                </a:solidFill>
              </a:rPr>
              <a:t>Dry adiabatic</a:t>
            </a:r>
            <a:endParaRPr lang="hr-HR" sz="1200" b="1" dirty="0">
              <a:solidFill>
                <a:schemeClr val="accent1">
                  <a:lumMod val="75000"/>
                </a:schemeClr>
              </a:solidFill>
            </a:endParaRPr>
          </a:p>
        </p:txBody>
      </p:sp>
      <p:pic>
        <p:nvPicPr>
          <p:cNvPr id="19" name="Picture 3"/>
          <p:cNvPicPr>
            <a:picLocks noChangeAspect="1" noChangeArrowheads="1"/>
          </p:cNvPicPr>
          <p:nvPr/>
        </p:nvPicPr>
        <p:blipFill>
          <a:blip r:embed="rId4" cstate="print"/>
          <a:srcRect/>
          <a:stretch>
            <a:fillRect/>
          </a:stretch>
        </p:blipFill>
        <p:spPr bwMode="auto">
          <a:xfrm>
            <a:off x="12914" y="6077688"/>
            <a:ext cx="4767263" cy="592137"/>
          </a:xfrm>
          <a:prstGeom prst="rect">
            <a:avLst/>
          </a:prstGeom>
          <a:noFill/>
          <a:ln w="9525">
            <a:noFill/>
            <a:miter lim="800000"/>
            <a:headEnd/>
            <a:tailEnd/>
          </a:ln>
          <a:effectLst/>
        </p:spPr>
      </p:pic>
      <p:sp>
        <p:nvSpPr>
          <p:cNvPr id="22"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95536" y="1484784"/>
            <a:ext cx="5544616" cy="461665"/>
          </a:xfrm>
          <a:prstGeom prst="rect">
            <a:avLst/>
          </a:prstGeom>
          <a:noFill/>
        </p:spPr>
        <p:txBody>
          <a:bodyPr wrap="square" rtlCol="0">
            <a:spAutoFit/>
          </a:bodyPr>
          <a:lstStyle/>
          <a:p>
            <a:r>
              <a:rPr lang="hr-HR" sz="2400" b="1" smtClean="0">
                <a:solidFill>
                  <a:schemeClr val="accent6">
                    <a:lumMod val="75000"/>
                  </a:schemeClr>
                </a:solidFill>
              </a:rPr>
              <a:t>Atmospheric stability</a:t>
            </a:r>
            <a:endParaRPr lang="hr-HR" sz="2400" b="1" dirty="0">
              <a:solidFill>
                <a:schemeClr val="accent6">
                  <a:lumMod val="75000"/>
                </a:schemeClr>
              </a:solidFill>
            </a:endParaRPr>
          </a:p>
        </p:txBody>
      </p:sp>
      <p:sp>
        <p:nvSpPr>
          <p:cNvPr id="10" name="TextBox 9"/>
          <p:cNvSpPr txBox="1"/>
          <p:nvPr/>
        </p:nvSpPr>
        <p:spPr>
          <a:xfrm>
            <a:off x="467544" y="2420888"/>
            <a:ext cx="8496944" cy="830997"/>
          </a:xfrm>
          <a:prstGeom prst="rect">
            <a:avLst/>
          </a:prstGeom>
          <a:noFill/>
        </p:spPr>
        <p:txBody>
          <a:bodyPr wrap="square" rtlCol="0">
            <a:spAutoFit/>
          </a:bodyPr>
          <a:lstStyle/>
          <a:p>
            <a:r>
              <a:rPr lang="en-US" sz="2400" b="1" dirty="0" smtClean="0">
                <a:solidFill>
                  <a:schemeClr val="accent1">
                    <a:lumMod val="75000"/>
                  </a:schemeClr>
                </a:solidFill>
              </a:rPr>
              <a:t>Depending on the vertical temperature gradient, the atmosphere can be located in one of the three equilibrium </a:t>
            </a:r>
            <a:r>
              <a:rPr lang="hr-HR" sz="2400" b="1" dirty="0" smtClean="0">
                <a:solidFill>
                  <a:schemeClr val="accent1">
                    <a:lumMod val="75000"/>
                  </a:schemeClr>
                </a:solidFill>
              </a:rPr>
              <a:t>s</a:t>
            </a:r>
            <a:r>
              <a:rPr lang="en-US" sz="2400" b="1" dirty="0" err="1" smtClean="0">
                <a:solidFill>
                  <a:schemeClr val="accent1">
                    <a:lumMod val="75000"/>
                  </a:schemeClr>
                </a:solidFill>
              </a:rPr>
              <a:t>tates</a:t>
            </a:r>
            <a:r>
              <a:rPr lang="en-US" sz="2400" b="1" dirty="0" smtClean="0">
                <a:solidFill>
                  <a:schemeClr val="accent1">
                    <a:lumMod val="75000"/>
                  </a:schemeClr>
                </a:solidFill>
              </a:rPr>
              <a:t>:</a:t>
            </a:r>
            <a:endParaRPr lang="hr-HR" sz="2400" b="1" dirty="0" smtClean="0">
              <a:solidFill>
                <a:schemeClr val="accent1">
                  <a:lumMod val="75000"/>
                </a:schemeClr>
              </a:solidFill>
            </a:endParaRPr>
          </a:p>
        </p:txBody>
      </p:sp>
      <p:sp>
        <p:nvSpPr>
          <p:cNvPr id="12" name="TextBox 11"/>
          <p:cNvSpPr txBox="1"/>
          <p:nvPr/>
        </p:nvSpPr>
        <p:spPr>
          <a:xfrm>
            <a:off x="2884562" y="3415283"/>
            <a:ext cx="2376264" cy="1938992"/>
          </a:xfrm>
          <a:prstGeom prst="rect">
            <a:avLst/>
          </a:prstGeom>
          <a:noFill/>
        </p:spPr>
        <p:txBody>
          <a:bodyPr wrap="square" rtlCol="0">
            <a:spAutoFit/>
          </a:bodyPr>
          <a:lstStyle/>
          <a:p>
            <a:endParaRPr lang="hr-HR" sz="2400" b="1" dirty="0" smtClean="0">
              <a:solidFill>
                <a:schemeClr val="accent1">
                  <a:lumMod val="75000"/>
                </a:schemeClr>
              </a:solidFill>
            </a:endParaRPr>
          </a:p>
          <a:p>
            <a:pPr>
              <a:buFont typeface="Arial" pitchFamily="34" charset="0"/>
              <a:buChar char="•"/>
            </a:pPr>
            <a:r>
              <a:rPr lang="hr-HR" sz="2400" b="1" dirty="0" smtClean="0">
                <a:solidFill>
                  <a:schemeClr val="accent1">
                    <a:lumMod val="75000"/>
                  </a:schemeClr>
                </a:solidFill>
              </a:rPr>
              <a:t> stable</a:t>
            </a:r>
          </a:p>
          <a:p>
            <a:pPr>
              <a:buFont typeface="Arial" pitchFamily="34" charset="0"/>
              <a:buChar char="•"/>
            </a:pPr>
            <a:r>
              <a:rPr lang="hr-HR" sz="2400" b="1" dirty="0" smtClean="0">
                <a:solidFill>
                  <a:schemeClr val="accent1">
                    <a:lumMod val="75000"/>
                  </a:schemeClr>
                </a:solidFill>
              </a:rPr>
              <a:t> unstable</a:t>
            </a:r>
          </a:p>
          <a:p>
            <a:pPr>
              <a:buFont typeface="Arial" pitchFamily="34" charset="0"/>
              <a:buChar char="•"/>
            </a:pPr>
            <a:r>
              <a:rPr lang="hr-HR" sz="2400" b="1" dirty="0" smtClean="0">
                <a:solidFill>
                  <a:schemeClr val="accent1">
                    <a:lumMod val="75000"/>
                  </a:schemeClr>
                </a:solidFill>
              </a:rPr>
              <a:t> neutral</a:t>
            </a:r>
          </a:p>
          <a:p>
            <a:endParaRPr lang="hr-HR" sz="2400" dirty="0">
              <a:solidFill>
                <a:schemeClr val="accent1">
                  <a:lumMod val="75000"/>
                </a:schemeClr>
              </a:solidFill>
            </a:endParaRPr>
          </a:p>
        </p:txBody>
      </p:sp>
      <p:sp>
        <p:nvSpPr>
          <p:cNvPr id="13" name="Slide Number Placeholder 12"/>
          <p:cNvSpPr>
            <a:spLocks noGrp="1"/>
          </p:cNvSpPr>
          <p:nvPr>
            <p:ph type="sldNum" sz="quarter" idx="12"/>
          </p:nvPr>
        </p:nvSpPr>
        <p:spPr/>
        <p:txBody>
          <a:bodyPr/>
          <a:lstStyle/>
          <a:p>
            <a:pPr>
              <a:defRPr/>
            </a:pPr>
            <a:fld id="{60743F40-157C-4097-B33E-49A278C4E3AD}" type="slidenum">
              <a:rPr lang="hr-HR" smtClean="0"/>
              <a:pPr>
                <a:defRPr/>
              </a:pPr>
              <a:t>45</a:t>
            </a:fld>
            <a:endParaRPr lang="hr-HR"/>
          </a:p>
        </p:txBody>
      </p:sp>
      <p:pic>
        <p:nvPicPr>
          <p:cNvPr id="14" name="Picture 3"/>
          <p:cNvPicPr>
            <a:picLocks noChangeAspect="1" noChangeArrowheads="1"/>
          </p:cNvPicPr>
          <p:nvPr/>
        </p:nvPicPr>
        <p:blipFill>
          <a:blip r:embed="rId3" cstate="print"/>
          <a:srcRect/>
          <a:stretch>
            <a:fillRect/>
          </a:stretch>
        </p:blipFill>
        <p:spPr bwMode="auto">
          <a:xfrm>
            <a:off x="12914" y="6077688"/>
            <a:ext cx="4767263" cy="592137"/>
          </a:xfrm>
          <a:prstGeom prst="rect">
            <a:avLst/>
          </a:prstGeom>
          <a:noFill/>
          <a:ln w="9525">
            <a:noFill/>
            <a:miter lim="800000"/>
            <a:headEnd/>
            <a:tailEnd/>
          </a:ln>
          <a:effectLst/>
        </p:spPr>
      </p:pic>
      <p:sp>
        <p:nvSpPr>
          <p:cNvPr id="15"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Rectangle 8"/>
          <p:cNvSpPr/>
          <p:nvPr/>
        </p:nvSpPr>
        <p:spPr>
          <a:xfrm>
            <a:off x="287016" y="2060848"/>
            <a:ext cx="8856984" cy="1938992"/>
          </a:xfrm>
          <a:prstGeom prst="rect">
            <a:avLst/>
          </a:prstGeom>
        </p:spPr>
        <p:txBody>
          <a:bodyPr wrap="square">
            <a:spAutoFit/>
          </a:bodyPr>
          <a:lstStyle/>
          <a:p>
            <a:r>
              <a:rPr lang="en-US" sz="2000" b="1" dirty="0" smtClean="0">
                <a:solidFill>
                  <a:schemeClr val="accent1">
                    <a:lumMod val="75000"/>
                  </a:schemeClr>
                </a:solidFill>
              </a:rPr>
              <a:t>The atmosphere is stable when the vertical gradient of the temperature (γ) is lower than the adiabatic rate (</a:t>
            </a:r>
            <a:r>
              <a:rPr lang="en-US" sz="2000" b="1" dirty="0" err="1" smtClean="0">
                <a:solidFill>
                  <a:schemeClr val="accent1">
                    <a:lumMod val="75000"/>
                  </a:schemeClr>
                </a:solidFill>
              </a:rPr>
              <a:t>δa</a:t>
            </a:r>
            <a:r>
              <a:rPr lang="en-US" sz="2000" b="1" dirty="0" smtClean="0">
                <a:solidFill>
                  <a:schemeClr val="accent1">
                    <a:lumMod val="75000"/>
                  </a:schemeClr>
                </a:solidFill>
              </a:rPr>
              <a:t>), </a:t>
            </a:r>
            <a:r>
              <a:rPr lang="en-US" sz="2000" b="1" dirty="0" err="1" smtClean="0">
                <a:solidFill>
                  <a:schemeClr val="accent1">
                    <a:lumMod val="75000"/>
                  </a:schemeClr>
                </a:solidFill>
              </a:rPr>
              <a:t>ie</a:t>
            </a:r>
            <a:r>
              <a:rPr lang="en-US" sz="2000" b="1" dirty="0" smtClean="0">
                <a:solidFill>
                  <a:schemeClr val="accent1">
                    <a:lumMod val="75000"/>
                  </a:schemeClr>
                </a:solidFill>
              </a:rPr>
              <a:t> less than 1 ° C to 100 m in height difference. Stability is special when there are inverse layers in the atmosphere. In a stable atmosphere, weak horizontal flows and vertical </a:t>
            </a:r>
            <a:r>
              <a:rPr lang="en-US" sz="2000" b="1" dirty="0" err="1" smtClean="0">
                <a:solidFill>
                  <a:schemeClr val="accent1">
                    <a:lumMod val="75000"/>
                  </a:schemeClr>
                </a:solidFill>
              </a:rPr>
              <a:t>downflows</a:t>
            </a:r>
            <a:r>
              <a:rPr lang="en-US" sz="2000" b="1" dirty="0" smtClean="0">
                <a:solidFill>
                  <a:schemeClr val="accent1">
                    <a:lumMod val="75000"/>
                  </a:schemeClr>
                </a:solidFill>
              </a:rPr>
              <a:t> can occur, but vertical airflows can not occur from Earth's surface to height. Such a case occurs in anticyclones.</a:t>
            </a:r>
            <a:endParaRPr lang="hr-HR" sz="2000" b="1" dirty="0">
              <a:solidFill>
                <a:schemeClr val="accent1">
                  <a:lumMod val="75000"/>
                </a:schemeClr>
              </a:solidFill>
            </a:endParaRPr>
          </a:p>
        </p:txBody>
      </p:sp>
      <p:sp>
        <p:nvSpPr>
          <p:cNvPr id="10" name="TextBox 9"/>
          <p:cNvSpPr txBox="1"/>
          <p:nvPr/>
        </p:nvSpPr>
        <p:spPr>
          <a:xfrm>
            <a:off x="395536" y="1484784"/>
            <a:ext cx="5544616" cy="461665"/>
          </a:xfrm>
          <a:prstGeom prst="rect">
            <a:avLst/>
          </a:prstGeom>
          <a:noFill/>
        </p:spPr>
        <p:txBody>
          <a:bodyPr wrap="square" rtlCol="0">
            <a:spAutoFit/>
          </a:bodyPr>
          <a:lstStyle/>
          <a:p>
            <a:r>
              <a:rPr lang="hr-HR" sz="2400" b="1" smtClean="0">
                <a:solidFill>
                  <a:schemeClr val="accent6">
                    <a:lumMod val="75000"/>
                  </a:schemeClr>
                </a:solidFill>
              </a:rPr>
              <a:t>Atmospheric stability</a:t>
            </a:r>
            <a:endParaRPr lang="hr-HR" sz="2400" b="1" dirty="0">
              <a:solidFill>
                <a:schemeClr val="accent6">
                  <a:lumMod val="75000"/>
                </a:schemeClr>
              </a:solidFill>
            </a:endParaRPr>
          </a:p>
        </p:txBody>
      </p:sp>
      <p:pic>
        <p:nvPicPr>
          <p:cNvPr id="12" name="Picture 2"/>
          <p:cNvPicPr>
            <a:picLocks noChangeAspect="1" noChangeArrowheads="1"/>
          </p:cNvPicPr>
          <p:nvPr/>
        </p:nvPicPr>
        <p:blipFill>
          <a:blip r:embed="rId3" cstate="print"/>
          <a:srcRect/>
          <a:stretch>
            <a:fillRect/>
          </a:stretch>
        </p:blipFill>
        <p:spPr bwMode="auto">
          <a:xfrm>
            <a:off x="2843807" y="3879677"/>
            <a:ext cx="3052167" cy="2978324"/>
          </a:xfrm>
          <a:prstGeom prst="rect">
            <a:avLst/>
          </a:prstGeom>
          <a:noFill/>
          <a:ln w="9525">
            <a:noFill/>
            <a:miter lim="800000"/>
            <a:headEnd/>
            <a:tailEnd/>
          </a:ln>
        </p:spPr>
      </p:pic>
      <p:sp>
        <p:nvSpPr>
          <p:cNvPr id="13" name="TextBox 12"/>
          <p:cNvSpPr txBox="1"/>
          <p:nvPr/>
        </p:nvSpPr>
        <p:spPr>
          <a:xfrm>
            <a:off x="5827762" y="4371975"/>
            <a:ext cx="3096344" cy="707886"/>
          </a:xfrm>
          <a:prstGeom prst="rect">
            <a:avLst/>
          </a:prstGeom>
          <a:solidFill>
            <a:schemeClr val="accent6">
              <a:lumMod val="60000"/>
              <a:lumOff val="40000"/>
            </a:schemeClr>
          </a:solidFill>
          <a:scene3d>
            <a:camera prst="orthographicFront"/>
            <a:lightRig rig="threePt" dir="t"/>
          </a:scene3d>
          <a:sp3d>
            <a:bevelT w="114300" prst="artDeco"/>
          </a:sp3d>
        </p:spPr>
        <p:txBody>
          <a:bodyPr wrap="square" rtlCol="0">
            <a:spAutoFit/>
          </a:bodyPr>
          <a:lstStyle/>
          <a:p>
            <a:pPr algn="ctr"/>
            <a:r>
              <a:rPr lang="en-US" sz="2000" b="1" dirty="0" smtClean="0">
                <a:solidFill>
                  <a:schemeClr val="accent1">
                    <a:lumMod val="75000"/>
                  </a:schemeClr>
                </a:solidFill>
              </a:rPr>
              <a:t>Stable conditions in the atmosphere</a:t>
            </a:r>
            <a:r>
              <a:rPr lang="hr-HR" sz="2000" b="1" dirty="0" smtClean="0">
                <a:solidFill>
                  <a:schemeClr val="accent1">
                    <a:lumMod val="75000"/>
                  </a:schemeClr>
                </a:solidFill>
              </a:rPr>
              <a:t> (</a:t>
            </a:r>
            <a:r>
              <a:rPr lang="el-GR" sz="2000" b="1" dirty="0" smtClean="0">
                <a:solidFill>
                  <a:schemeClr val="accent1">
                    <a:lumMod val="75000"/>
                  </a:schemeClr>
                </a:solidFill>
              </a:rPr>
              <a:t>γ &lt; δ</a:t>
            </a:r>
            <a:r>
              <a:rPr lang="hr-HR" sz="2000" b="1" dirty="0" smtClean="0">
                <a:solidFill>
                  <a:schemeClr val="accent1">
                    <a:lumMod val="75000"/>
                  </a:schemeClr>
                </a:solidFill>
              </a:rPr>
              <a:t>a)</a:t>
            </a:r>
            <a:endParaRPr lang="hr-HR" sz="2000" b="1" dirty="0">
              <a:solidFill>
                <a:schemeClr val="accent1">
                  <a:lumMod val="75000"/>
                </a:schemeClr>
              </a:solidFill>
            </a:endParaRPr>
          </a:p>
        </p:txBody>
      </p:sp>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46</a:t>
            </a:fld>
            <a:endParaRPr lang="hr-HR"/>
          </a:p>
        </p:txBody>
      </p:sp>
      <p:sp>
        <p:nvSpPr>
          <p:cNvPr id="15" name="Rectangle 14"/>
          <p:cNvSpPr/>
          <p:nvPr/>
        </p:nvSpPr>
        <p:spPr>
          <a:xfrm>
            <a:off x="3648075" y="4457700"/>
            <a:ext cx="771525"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accent1">
                    <a:lumMod val="75000"/>
                  </a:schemeClr>
                </a:solidFill>
              </a:rPr>
              <a:t>STABLE</a:t>
            </a:r>
            <a:endParaRPr lang="hr-HR" sz="1200" b="1" dirty="0">
              <a:solidFill>
                <a:schemeClr val="accent1">
                  <a:lumMod val="75000"/>
                </a:schemeClr>
              </a:solidFill>
            </a:endParaRPr>
          </a:p>
        </p:txBody>
      </p:sp>
      <p:sp>
        <p:nvSpPr>
          <p:cNvPr id="16" name="Rectangle 15"/>
          <p:cNvSpPr/>
          <p:nvPr/>
        </p:nvSpPr>
        <p:spPr>
          <a:xfrm>
            <a:off x="4352925" y="4105275"/>
            <a:ext cx="1247775" cy="171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accent1">
                    <a:lumMod val="75000"/>
                  </a:schemeClr>
                </a:solidFill>
              </a:rPr>
              <a:t>VERY STABLE</a:t>
            </a:r>
            <a:endParaRPr lang="hr-HR" sz="1200" b="1" dirty="0">
              <a:solidFill>
                <a:schemeClr val="accent1">
                  <a:lumMod val="75000"/>
                </a:schemeClr>
              </a:solidFill>
            </a:endParaRPr>
          </a:p>
        </p:txBody>
      </p:sp>
      <p:sp>
        <p:nvSpPr>
          <p:cNvPr id="17" name="Rectangle 16"/>
          <p:cNvSpPr/>
          <p:nvPr/>
        </p:nvSpPr>
        <p:spPr>
          <a:xfrm>
            <a:off x="4648201" y="4533900"/>
            <a:ext cx="1000124" cy="409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accent1">
                    <a:lumMod val="75000"/>
                  </a:schemeClr>
                </a:solidFill>
              </a:rPr>
              <a:t>Temperature inversion</a:t>
            </a:r>
            <a:endParaRPr lang="hr-HR" sz="1200" b="1" dirty="0">
              <a:solidFill>
                <a:schemeClr val="accent1">
                  <a:lumMod val="75000"/>
                </a:schemeClr>
              </a:solidFill>
            </a:endParaRPr>
          </a:p>
        </p:txBody>
      </p:sp>
      <p:sp>
        <p:nvSpPr>
          <p:cNvPr id="18" name="Rectangle 17"/>
          <p:cNvSpPr/>
          <p:nvPr/>
        </p:nvSpPr>
        <p:spPr>
          <a:xfrm>
            <a:off x="3733800" y="6524625"/>
            <a:ext cx="1133475" cy="200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accent1">
                    <a:lumMod val="75000"/>
                  </a:schemeClr>
                </a:solidFill>
              </a:rPr>
              <a:t>Temperature</a:t>
            </a:r>
            <a:endParaRPr lang="hr-HR" sz="1200" b="1" dirty="0">
              <a:solidFill>
                <a:schemeClr val="accent1">
                  <a:lumMod val="75000"/>
                </a:schemeClr>
              </a:solidFill>
            </a:endParaRPr>
          </a:p>
        </p:txBody>
      </p:sp>
      <p:sp>
        <p:nvSpPr>
          <p:cNvPr id="19" name="Rectangle 18"/>
          <p:cNvSpPr/>
          <p:nvPr/>
        </p:nvSpPr>
        <p:spPr>
          <a:xfrm rot="16200000">
            <a:off x="2671763" y="5510212"/>
            <a:ext cx="876300"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hr-HR" sz="1200" b="1" dirty="0" smtClean="0">
                <a:solidFill>
                  <a:schemeClr val="accent1">
                    <a:lumMod val="75000"/>
                  </a:schemeClr>
                </a:solidFill>
              </a:rPr>
              <a:t>Altitude</a:t>
            </a:r>
            <a:endParaRPr lang="hr-HR" sz="1200" b="1" dirty="0">
              <a:solidFill>
                <a:schemeClr val="accent1">
                  <a:lumMod val="75000"/>
                </a:schemeClr>
              </a:solidFill>
            </a:endParaRPr>
          </a:p>
        </p:txBody>
      </p:sp>
      <p:pic>
        <p:nvPicPr>
          <p:cNvPr id="20" name="Picture 3"/>
          <p:cNvPicPr>
            <a:picLocks noChangeAspect="1" noChangeArrowheads="1"/>
          </p:cNvPicPr>
          <p:nvPr/>
        </p:nvPicPr>
        <p:blipFill>
          <a:blip r:embed="rId4" cstate="print"/>
          <a:srcRect/>
          <a:stretch>
            <a:fillRect/>
          </a:stretch>
        </p:blipFill>
        <p:spPr bwMode="auto">
          <a:xfrm>
            <a:off x="0" y="6325338"/>
            <a:ext cx="3054136" cy="379351"/>
          </a:xfrm>
          <a:prstGeom prst="rect">
            <a:avLst/>
          </a:prstGeom>
          <a:noFill/>
          <a:ln w="9525">
            <a:noFill/>
            <a:miter lim="800000"/>
            <a:headEnd/>
            <a:tailEnd/>
          </a:ln>
          <a:effectLst/>
        </p:spPr>
      </p:pic>
      <p:sp>
        <p:nvSpPr>
          <p:cNvPr id="21"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95536" y="1484784"/>
            <a:ext cx="5544616" cy="461665"/>
          </a:xfrm>
          <a:prstGeom prst="rect">
            <a:avLst/>
          </a:prstGeom>
          <a:noFill/>
        </p:spPr>
        <p:txBody>
          <a:bodyPr wrap="square" rtlCol="0">
            <a:spAutoFit/>
          </a:bodyPr>
          <a:lstStyle/>
          <a:p>
            <a:r>
              <a:rPr lang="hr-HR" sz="2400" b="1" smtClean="0">
                <a:solidFill>
                  <a:schemeClr val="accent6">
                    <a:lumMod val="75000"/>
                  </a:schemeClr>
                </a:solidFill>
              </a:rPr>
              <a:t>Atmospheric stability</a:t>
            </a:r>
            <a:endParaRPr lang="hr-HR" sz="2400" b="1" dirty="0">
              <a:solidFill>
                <a:schemeClr val="accent6">
                  <a:lumMod val="75000"/>
                </a:schemeClr>
              </a:solidFill>
            </a:endParaRPr>
          </a:p>
        </p:txBody>
      </p:sp>
      <p:sp>
        <p:nvSpPr>
          <p:cNvPr id="10" name="TextBox 9"/>
          <p:cNvSpPr txBox="1"/>
          <p:nvPr/>
        </p:nvSpPr>
        <p:spPr>
          <a:xfrm>
            <a:off x="251520" y="2132856"/>
            <a:ext cx="8712968" cy="1323439"/>
          </a:xfrm>
          <a:prstGeom prst="rect">
            <a:avLst/>
          </a:prstGeom>
          <a:noFill/>
        </p:spPr>
        <p:txBody>
          <a:bodyPr wrap="square" rtlCol="0">
            <a:spAutoFit/>
          </a:bodyPr>
          <a:lstStyle/>
          <a:p>
            <a:r>
              <a:rPr lang="en-US" sz="2000" b="1" dirty="0" smtClean="0">
                <a:solidFill>
                  <a:schemeClr val="accent1">
                    <a:lumMod val="75000"/>
                  </a:schemeClr>
                </a:solidFill>
              </a:rPr>
              <a:t>The atmosphere is unstable when the vertical gradient of the temperature is greater than the adiabatic, i.e. greater than 1 ° C to 100 m. Contrary to the previous case, vertical ascending streams occur in the unstable atmosphere. Such a case occurs in cyclone (depression).</a:t>
            </a:r>
            <a:endParaRPr lang="hr-HR" sz="2000" b="1" dirty="0">
              <a:solidFill>
                <a:schemeClr val="accent1">
                  <a:lumMod val="75000"/>
                </a:schemeClr>
              </a:solidFill>
            </a:endParaRPr>
          </a:p>
        </p:txBody>
      </p:sp>
      <p:pic>
        <p:nvPicPr>
          <p:cNvPr id="12" name="Picture 2"/>
          <p:cNvPicPr>
            <a:picLocks noChangeAspect="1" noChangeArrowheads="1"/>
          </p:cNvPicPr>
          <p:nvPr/>
        </p:nvPicPr>
        <p:blipFill>
          <a:blip r:embed="rId3" cstate="print"/>
          <a:srcRect/>
          <a:stretch>
            <a:fillRect/>
          </a:stretch>
        </p:blipFill>
        <p:spPr bwMode="auto">
          <a:xfrm>
            <a:off x="2220491" y="3440807"/>
            <a:ext cx="2880320" cy="2810068"/>
          </a:xfrm>
          <a:prstGeom prst="rect">
            <a:avLst/>
          </a:prstGeom>
          <a:noFill/>
          <a:ln w="9525">
            <a:noFill/>
            <a:miter lim="800000"/>
            <a:headEnd/>
            <a:tailEnd/>
          </a:ln>
        </p:spPr>
      </p:pic>
      <p:sp>
        <p:nvSpPr>
          <p:cNvPr id="13" name="Rectangle 12"/>
          <p:cNvSpPr/>
          <p:nvPr/>
        </p:nvSpPr>
        <p:spPr>
          <a:xfrm>
            <a:off x="5228828" y="4354041"/>
            <a:ext cx="3096344" cy="707886"/>
          </a:xfrm>
          <a:prstGeom prst="rect">
            <a:avLst/>
          </a:prstGeom>
          <a:solidFill>
            <a:schemeClr val="accent6">
              <a:lumMod val="60000"/>
              <a:lumOff val="40000"/>
            </a:schemeClr>
          </a:solidFill>
          <a:scene3d>
            <a:camera prst="orthographicFront"/>
            <a:lightRig rig="threePt" dir="t"/>
          </a:scene3d>
          <a:sp3d>
            <a:bevelT w="114300" prst="artDeco"/>
          </a:sp3d>
        </p:spPr>
        <p:txBody>
          <a:bodyPr wrap="square">
            <a:spAutoFit/>
          </a:bodyPr>
          <a:lstStyle/>
          <a:p>
            <a:pPr algn="ctr"/>
            <a:r>
              <a:rPr lang="hr-HR" sz="2000" b="1" dirty="0" smtClean="0"/>
              <a:t>U</a:t>
            </a:r>
            <a:r>
              <a:rPr lang="en-US" sz="2000" b="1" dirty="0" err="1" smtClean="0"/>
              <a:t>nstable</a:t>
            </a:r>
            <a:r>
              <a:rPr lang="en-US" sz="2000" b="1" dirty="0" smtClean="0"/>
              <a:t> conditions in the atmosphere</a:t>
            </a:r>
            <a:r>
              <a:rPr lang="hr-HR" sz="2000" b="1" dirty="0" smtClean="0"/>
              <a:t>(</a:t>
            </a:r>
            <a:r>
              <a:rPr lang="el-GR" sz="2000" b="1" dirty="0" smtClean="0"/>
              <a:t>γ &gt; δ</a:t>
            </a:r>
            <a:r>
              <a:rPr lang="hr-HR" sz="2000" b="1" dirty="0" smtClean="0"/>
              <a:t>a)</a:t>
            </a:r>
            <a:endParaRPr lang="hr-HR" sz="2000" b="1" dirty="0"/>
          </a:p>
        </p:txBody>
      </p:sp>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47</a:t>
            </a:fld>
            <a:endParaRPr lang="hr-HR"/>
          </a:p>
        </p:txBody>
      </p:sp>
      <p:sp>
        <p:nvSpPr>
          <p:cNvPr id="15" name="Rectangle 14"/>
          <p:cNvSpPr/>
          <p:nvPr/>
        </p:nvSpPr>
        <p:spPr>
          <a:xfrm>
            <a:off x="3333750" y="3667125"/>
            <a:ext cx="895350" cy="180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accent1">
                    <a:lumMod val="75000"/>
                  </a:schemeClr>
                </a:solidFill>
              </a:rPr>
              <a:t>UNSTABLE</a:t>
            </a:r>
            <a:endParaRPr lang="hr-HR" sz="1200" b="1" dirty="0">
              <a:solidFill>
                <a:schemeClr val="accent1">
                  <a:lumMod val="75000"/>
                </a:schemeClr>
              </a:solidFill>
            </a:endParaRPr>
          </a:p>
        </p:txBody>
      </p:sp>
      <p:sp>
        <p:nvSpPr>
          <p:cNvPr id="16" name="Rectangle 15"/>
          <p:cNvSpPr/>
          <p:nvPr/>
        </p:nvSpPr>
        <p:spPr>
          <a:xfrm>
            <a:off x="2800350" y="5343525"/>
            <a:ext cx="895350" cy="295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accent1">
                    <a:lumMod val="75000"/>
                  </a:schemeClr>
                </a:solidFill>
              </a:rPr>
              <a:t>VERY UNSTABLE</a:t>
            </a:r>
            <a:endParaRPr lang="hr-HR" sz="1200" b="1" dirty="0">
              <a:solidFill>
                <a:schemeClr val="accent1">
                  <a:lumMod val="75000"/>
                </a:schemeClr>
              </a:solidFill>
            </a:endParaRPr>
          </a:p>
        </p:txBody>
      </p:sp>
      <p:sp>
        <p:nvSpPr>
          <p:cNvPr id="17" name="Rectangle 16"/>
          <p:cNvSpPr/>
          <p:nvPr/>
        </p:nvSpPr>
        <p:spPr>
          <a:xfrm>
            <a:off x="3038475" y="6010275"/>
            <a:ext cx="1133475" cy="200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accent1">
                    <a:lumMod val="75000"/>
                  </a:schemeClr>
                </a:solidFill>
              </a:rPr>
              <a:t>Temperature</a:t>
            </a:r>
            <a:endParaRPr lang="hr-HR" sz="1200" b="1" dirty="0">
              <a:solidFill>
                <a:schemeClr val="accent1">
                  <a:lumMod val="75000"/>
                </a:schemeClr>
              </a:solidFill>
            </a:endParaRPr>
          </a:p>
        </p:txBody>
      </p:sp>
      <p:sp>
        <p:nvSpPr>
          <p:cNvPr id="18" name="Rectangle 17"/>
          <p:cNvSpPr/>
          <p:nvPr/>
        </p:nvSpPr>
        <p:spPr>
          <a:xfrm rot="16200000">
            <a:off x="1947864" y="4995862"/>
            <a:ext cx="876300"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hr-HR" sz="1200" b="1" dirty="0" smtClean="0">
                <a:solidFill>
                  <a:schemeClr val="accent1">
                    <a:lumMod val="75000"/>
                  </a:schemeClr>
                </a:solidFill>
              </a:rPr>
              <a:t>Altitude</a:t>
            </a:r>
            <a:endParaRPr lang="hr-HR" sz="1200" b="1" dirty="0">
              <a:solidFill>
                <a:schemeClr val="accent1">
                  <a:lumMod val="75000"/>
                </a:schemeClr>
              </a:solidFill>
            </a:endParaRPr>
          </a:p>
        </p:txBody>
      </p:sp>
      <p:pic>
        <p:nvPicPr>
          <p:cNvPr id="19" name="Picture 3"/>
          <p:cNvPicPr>
            <a:picLocks noChangeAspect="1" noChangeArrowheads="1"/>
          </p:cNvPicPr>
          <p:nvPr/>
        </p:nvPicPr>
        <p:blipFill>
          <a:blip r:embed="rId4" cstate="print"/>
          <a:srcRect/>
          <a:stretch>
            <a:fillRect/>
          </a:stretch>
        </p:blipFill>
        <p:spPr bwMode="auto">
          <a:xfrm>
            <a:off x="0" y="6265863"/>
            <a:ext cx="4767263" cy="592137"/>
          </a:xfrm>
          <a:prstGeom prst="rect">
            <a:avLst/>
          </a:prstGeom>
          <a:noFill/>
          <a:ln w="9525">
            <a:noFill/>
            <a:miter lim="800000"/>
            <a:headEnd/>
            <a:tailEnd/>
          </a:ln>
          <a:effectLst/>
        </p:spPr>
      </p:pic>
      <p:sp>
        <p:nvSpPr>
          <p:cNvPr id="20"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95536" y="1484784"/>
            <a:ext cx="5544616" cy="461665"/>
          </a:xfrm>
          <a:prstGeom prst="rect">
            <a:avLst/>
          </a:prstGeom>
          <a:noFill/>
        </p:spPr>
        <p:txBody>
          <a:bodyPr wrap="square" rtlCol="0">
            <a:spAutoFit/>
          </a:bodyPr>
          <a:lstStyle/>
          <a:p>
            <a:r>
              <a:rPr lang="hr-HR" sz="2400" b="1" smtClean="0">
                <a:solidFill>
                  <a:schemeClr val="accent6">
                    <a:lumMod val="75000"/>
                  </a:schemeClr>
                </a:solidFill>
              </a:rPr>
              <a:t>Atmospheric stability</a:t>
            </a:r>
            <a:endParaRPr lang="hr-HR" sz="2400" b="1" dirty="0">
              <a:solidFill>
                <a:schemeClr val="accent6">
                  <a:lumMod val="75000"/>
                </a:schemeClr>
              </a:solidFill>
            </a:endParaRPr>
          </a:p>
        </p:txBody>
      </p:sp>
      <p:sp>
        <p:nvSpPr>
          <p:cNvPr id="10" name="TextBox 9"/>
          <p:cNvSpPr txBox="1"/>
          <p:nvPr/>
        </p:nvSpPr>
        <p:spPr>
          <a:xfrm>
            <a:off x="467544" y="2132856"/>
            <a:ext cx="8280920" cy="1015663"/>
          </a:xfrm>
          <a:prstGeom prst="rect">
            <a:avLst/>
          </a:prstGeom>
          <a:noFill/>
        </p:spPr>
        <p:txBody>
          <a:bodyPr wrap="square" rtlCol="0">
            <a:spAutoFit/>
          </a:bodyPr>
          <a:lstStyle/>
          <a:p>
            <a:r>
              <a:rPr lang="en-US" sz="2000" b="1" dirty="0" smtClean="0">
                <a:solidFill>
                  <a:schemeClr val="accent1">
                    <a:lumMod val="75000"/>
                  </a:schemeClr>
                </a:solidFill>
              </a:rPr>
              <a:t>The atmosphere is neutral when the vertical gradient of the temperature is equal to the adiabatic gradient, </a:t>
            </a:r>
            <a:r>
              <a:rPr lang="en-US" sz="2000" b="1" dirty="0" err="1" smtClean="0">
                <a:solidFill>
                  <a:schemeClr val="accent1">
                    <a:lumMod val="75000"/>
                  </a:schemeClr>
                </a:solidFill>
              </a:rPr>
              <a:t>ie</a:t>
            </a:r>
            <a:r>
              <a:rPr lang="en-US" sz="2000" b="1" dirty="0" smtClean="0">
                <a:solidFill>
                  <a:schemeClr val="accent1">
                    <a:lumMod val="75000"/>
                  </a:schemeClr>
                </a:solidFill>
              </a:rPr>
              <a:t> equal to 1 ° C to 100 m in height difference. There are no conditions for any airflow.</a:t>
            </a:r>
            <a:endParaRPr lang="hr-HR" sz="2000" b="1" dirty="0">
              <a:solidFill>
                <a:schemeClr val="accent1">
                  <a:lumMod val="75000"/>
                </a:schemeClr>
              </a:solidFill>
            </a:endParaRPr>
          </a:p>
        </p:txBody>
      </p:sp>
      <p:pic>
        <p:nvPicPr>
          <p:cNvPr id="12" name="Picture 2"/>
          <p:cNvPicPr>
            <a:picLocks noChangeAspect="1" noChangeArrowheads="1"/>
          </p:cNvPicPr>
          <p:nvPr/>
        </p:nvPicPr>
        <p:blipFill>
          <a:blip r:embed="rId3" cstate="print"/>
          <a:srcRect/>
          <a:stretch>
            <a:fillRect/>
          </a:stretch>
        </p:blipFill>
        <p:spPr bwMode="auto">
          <a:xfrm>
            <a:off x="2987824" y="3429000"/>
            <a:ext cx="3096344" cy="3108299"/>
          </a:xfrm>
          <a:prstGeom prst="rect">
            <a:avLst/>
          </a:prstGeom>
          <a:noFill/>
          <a:ln w="9525">
            <a:noFill/>
            <a:miter lim="800000"/>
            <a:headEnd/>
            <a:tailEnd/>
          </a:ln>
        </p:spPr>
      </p:pic>
      <p:sp>
        <p:nvSpPr>
          <p:cNvPr id="13" name="Rectangle 12"/>
          <p:cNvSpPr/>
          <p:nvPr/>
        </p:nvSpPr>
        <p:spPr>
          <a:xfrm>
            <a:off x="6012160" y="4351759"/>
            <a:ext cx="2808312" cy="707886"/>
          </a:xfrm>
          <a:prstGeom prst="rect">
            <a:avLst/>
          </a:prstGeom>
          <a:solidFill>
            <a:schemeClr val="accent6">
              <a:lumMod val="60000"/>
              <a:lumOff val="40000"/>
            </a:schemeClr>
          </a:solidFill>
          <a:scene3d>
            <a:camera prst="orthographicFront"/>
            <a:lightRig rig="threePt" dir="t"/>
          </a:scene3d>
          <a:sp3d>
            <a:bevelT w="114300" prst="artDeco"/>
          </a:sp3d>
        </p:spPr>
        <p:txBody>
          <a:bodyPr wrap="square">
            <a:spAutoFit/>
          </a:bodyPr>
          <a:lstStyle/>
          <a:p>
            <a:pPr algn="ctr"/>
            <a:r>
              <a:rPr lang="en-US" sz="2000" b="1" smtClean="0">
                <a:solidFill>
                  <a:schemeClr val="accent1">
                    <a:lumMod val="75000"/>
                  </a:schemeClr>
                </a:solidFill>
              </a:rPr>
              <a:t>Neutral conditions in the atmosphere (γ = δa).</a:t>
            </a:r>
            <a:endParaRPr lang="hr-HR" sz="2000" b="1" dirty="0">
              <a:solidFill>
                <a:schemeClr val="accent1">
                  <a:lumMod val="75000"/>
                </a:schemeClr>
              </a:solidFill>
            </a:endParaRPr>
          </a:p>
        </p:txBody>
      </p:sp>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48</a:t>
            </a:fld>
            <a:endParaRPr lang="hr-HR"/>
          </a:p>
        </p:txBody>
      </p:sp>
      <p:sp>
        <p:nvSpPr>
          <p:cNvPr id="15" name="Rectangle 14"/>
          <p:cNvSpPr/>
          <p:nvPr/>
        </p:nvSpPr>
        <p:spPr>
          <a:xfrm>
            <a:off x="3962401" y="6238877"/>
            <a:ext cx="1133475" cy="200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accent1">
                    <a:lumMod val="75000"/>
                  </a:schemeClr>
                </a:solidFill>
              </a:rPr>
              <a:t>Temperature</a:t>
            </a:r>
            <a:endParaRPr lang="hr-HR" sz="1200" b="1" dirty="0">
              <a:solidFill>
                <a:schemeClr val="accent1">
                  <a:lumMod val="75000"/>
                </a:schemeClr>
              </a:solidFill>
            </a:endParaRPr>
          </a:p>
        </p:txBody>
      </p:sp>
      <p:sp>
        <p:nvSpPr>
          <p:cNvPr id="16" name="Rectangle 15"/>
          <p:cNvSpPr/>
          <p:nvPr/>
        </p:nvSpPr>
        <p:spPr>
          <a:xfrm rot="16200000">
            <a:off x="2786066" y="5157789"/>
            <a:ext cx="876300"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hr-HR" sz="1200" b="1" dirty="0" smtClean="0">
                <a:solidFill>
                  <a:schemeClr val="accent1">
                    <a:lumMod val="75000"/>
                  </a:schemeClr>
                </a:solidFill>
              </a:rPr>
              <a:t>Altitude</a:t>
            </a:r>
            <a:endParaRPr lang="hr-HR" sz="1200" b="1" dirty="0">
              <a:solidFill>
                <a:schemeClr val="accent1">
                  <a:lumMod val="75000"/>
                </a:schemeClr>
              </a:solidFill>
            </a:endParaRPr>
          </a:p>
        </p:txBody>
      </p:sp>
      <p:pic>
        <p:nvPicPr>
          <p:cNvPr id="17" name="Picture 3"/>
          <p:cNvPicPr>
            <a:picLocks noChangeAspect="1" noChangeArrowheads="1"/>
          </p:cNvPicPr>
          <p:nvPr/>
        </p:nvPicPr>
        <p:blipFill>
          <a:blip r:embed="rId4" cstate="print"/>
          <a:srcRect/>
          <a:stretch>
            <a:fillRect/>
          </a:stretch>
        </p:blipFill>
        <p:spPr bwMode="auto">
          <a:xfrm>
            <a:off x="0" y="6265864"/>
            <a:ext cx="3686175" cy="457856"/>
          </a:xfrm>
          <a:prstGeom prst="rect">
            <a:avLst/>
          </a:prstGeom>
          <a:noFill/>
          <a:ln w="9525">
            <a:noFill/>
            <a:miter lim="800000"/>
            <a:headEnd/>
            <a:tailEnd/>
          </a:ln>
          <a:effectLst/>
        </p:spPr>
      </p:pic>
      <p:sp>
        <p:nvSpPr>
          <p:cNvPr id="18" name="Podnaslov 2"/>
          <p:cNvSpPr txBox="1">
            <a:spLocks/>
          </p:cNvSpPr>
          <p:nvPr/>
        </p:nvSpPr>
        <p:spPr>
          <a:xfrm>
            <a:off x="12914" y="177227"/>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95535" y="1628800"/>
            <a:ext cx="8624639" cy="461665"/>
          </a:xfrm>
          <a:prstGeom prst="rect">
            <a:avLst/>
          </a:prstGeom>
          <a:noFill/>
        </p:spPr>
        <p:txBody>
          <a:bodyPr wrap="square" rtlCol="0">
            <a:spAutoFit/>
          </a:bodyPr>
          <a:lstStyle/>
          <a:p>
            <a:r>
              <a:rPr lang="en-US" sz="2400" b="1" dirty="0" smtClean="0">
                <a:solidFill>
                  <a:schemeClr val="accent6">
                    <a:lumMod val="75000"/>
                  </a:schemeClr>
                </a:solidFill>
              </a:rPr>
              <a:t>The influence of atmospheric stability on the </a:t>
            </a:r>
            <a:r>
              <a:rPr lang="hr-HR" sz="2400" b="1" dirty="0" smtClean="0">
                <a:solidFill>
                  <a:schemeClr val="accent6">
                    <a:lumMod val="75000"/>
                  </a:schemeClr>
                </a:solidFill>
              </a:rPr>
              <a:t>plume o</a:t>
            </a:r>
            <a:r>
              <a:rPr lang="en-US" sz="2400" b="1" dirty="0" smtClean="0">
                <a:solidFill>
                  <a:schemeClr val="accent6">
                    <a:lumMod val="75000"/>
                  </a:schemeClr>
                </a:solidFill>
              </a:rPr>
              <a:t>f smoke</a:t>
            </a:r>
            <a:endParaRPr lang="hr-HR" sz="2400" b="1" dirty="0">
              <a:solidFill>
                <a:schemeClr val="accent6">
                  <a:lumMod val="75000"/>
                </a:schemeClr>
              </a:solidFill>
            </a:endParaRPr>
          </a:p>
        </p:txBody>
      </p:sp>
      <p:sp>
        <p:nvSpPr>
          <p:cNvPr id="10" name="TextBox 9"/>
          <p:cNvSpPr txBox="1"/>
          <p:nvPr/>
        </p:nvSpPr>
        <p:spPr>
          <a:xfrm>
            <a:off x="539551" y="2703016"/>
            <a:ext cx="8310507" cy="3416320"/>
          </a:xfrm>
          <a:prstGeom prst="rect">
            <a:avLst/>
          </a:prstGeom>
          <a:noFill/>
        </p:spPr>
        <p:txBody>
          <a:bodyPr wrap="square" rtlCol="0">
            <a:spAutoFit/>
          </a:bodyPr>
          <a:lstStyle/>
          <a:p>
            <a:r>
              <a:rPr lang="en-US" sz="2400" b="1" dirty="0" smtClean="0">
                <a:solidFill>
                  <a:schemeClr val="accent1">
                    <a:lumMod val="75000"/>
                  </a:schemeClr>
                </a:solidFill>
              </a:rPr>
              <a:t>The dispersion of pollutants in the atmosphere depends on the physical condition of the atmosphere which includes:</a:t>
            </a:r>
            <a:r>
              <a:rPr lang="hr-HR" sz="2400" b="1" dirty="0" smtClean="0">
                <a:solidFill>
                  <a:schemeClr val="accent1">
                    <a:lumMod val="75000"/>
                  </a:schemeClr>
                </a:solidFill>
                <a:effectLst>
                  <a:outerShdw blurRad="38100" dist="38100" dir="2700000" algn="tl">
                    <a:srgbClr val="000000">
                      <a:alpha val="43137"/>
                    </a:srgbClr>
                  </a:outerShdw>
                </a:effectLst>
              </a:rPr>
              <a:t> </a:t>
            </a:r>
          </a:p>
          <a:p>
            <a:pPr>
              <a:buFont typeface="Arial" pitchFamily="34" charset="0"/>
              <a:buChar char="•"/>
            </a:pPr>
            <a:r>
              <a:rPr lang="hr-HR" sz="2400" b="1" dirty="0" smtClean="0">
                <a:solidFill>
                  <a:schemeClr val="accent6">
                    <a:lumMod val="75000"/>
                  </a:schemeClr>
                </a:solidFill>
              </a:rPr>
              <a:t> </a:t>
            </a:r>
            <a:r>
              <a:rPr lang="en-US" sz="2400" b="1" dirty="0" smtClean="0">
                <a:solidFill>
                  <a:schemeClr val="accent6">
                    <a:lumMod val="75000"/>
                  </a:schemeClr>
                </a:solidFill>
              </a:rPr>
              <a:t>the distribution of temperature in height</a:t>
            </a:r>
            <a:endParaRPr lang="hr-HR" sz="2400" b="1" dirty="0" smtClean="0">
              <a:solidFill>
                <a:schemeClr val="accent6">
                  <a:lumMod val="75000"/>
                </a:schemeClr>
              </a:solidFill>
            </a:endParaRPr>
          </a:p>
          <a:p>
            <a:pPr>
              <a:buFont typeface="Arial" pitchFamily="34" charset="0"/>
              <a:buChar char="•"/>
            </a:pPr>
            <a:r>
              <a:rPr lang="hr-HR" sz="2400" b="1" dirty="0" smtClean="0">
                <a:solidFill>
                  <a:schemeClr val="accent6">
                    <a:lumMod val="75000"/>
                  </a:schemeClr>
                </a:solidFill>
              </a:rPr>
              <a:t> turbulence</a:t>
            </a:r>
          </a:p>
          <a:p>
            <a:pPr>
              <a:buFont typeface="Arial" pitchFamily="34" charset="0"/>
              <a:buChar char="•"/>
            </a:pPr>
            <a:r>
              <a:rPr lang="hr-HR" sz="2400" b="1" dirty="0" smtClean="0">
                <a:solidFill>
                  <a:schemeClr val="accent6">
                    <a:lumMod val="75000"/>
                  </a:schemeClr>
                </a:solidFill>
              </a:rPr>
              <a:t> the winds</a:t>
            </a:r>
          </a:p>
          <a:p>
            <a:endParaRPr lang="hr-HR" sz="2400" b="1" dirty="0" smtClean="0">
              <a:solidFill>
                <a:schemeClr val="accent1">
                  <a:lumMod val="75000"/>
                </a:schemeClr>
              </a:solidFill>
            </a:endParaRPr>
          </a:p>
          <a:p>
            <a:r>
              <a:rPr lang="en-US" sz="2400" b="1" dirty="0" smtClean="0">
                <a:solidFill>
                  <a:schemeClr val="accent1">
                    <a:lumMod val="75000"/>
                  </a:schemeClr>
                </a:solidFill>
              </a:rPr>
              <a:t>One of the important indicators that characterized the </a:t>
            </a:r>
            <a:r>
              <a:rPr lang="hr-HR" sz="2400" b="1" dirty="0" smtClean="0">
                <a:solidFill>
                  <a:schemeClr val="accent1">
                    <a:lumMod val="75000"/>
                  </a:schemeClr>
                </a:solidFill>
              </a:rPr>
              <a:t>s</a:t>
            </a:r>
            <a:r>
              <a:rPr lang="en-US" sz="2400" b="1" dirty="0" err="1" smtClean="0">
                <a:solidFill>
                  <a:schemeClr val="accent1">
                    <a:lumMod val="75000"/>
                  </a:schemeClr>
                </a:solidFill>
              </a:rPr>
              <a:t>tate</a:t>
            </a:r>
            <a:r>
              <a:rPr lang="en-US" sz="2400" b="1" dirty="0" smtClean="0">
                <a:solidFill>
                  <a:schemeClr val="accent1">
                    <a:lumMod val="75000"/>
                  </a:schemeClr>
                </a:solidFill>
              </a:rPr>
              <a:t> of the atmosphere is to change the temperature and air pressure with height.</a:t>
            </a:r>
            <a:endParaRPr lang="hr-HR" sz="2400" b="1" dirty="0">
              <a:solidFill>
                <a:schemeClr val="accent1">
                  <a:lumMod val="75000"/>
                </a:schemeClr>
              </a:solidFill>
            </a:endParaRPr>
          </a:p>
        </p:txBody>
      </p:sp>
      <p:sp>
        <p:nvSpPr>
          <p:cNvPr id="12" name="Slide Number Placeholder 11"/>
          <p:cNvSpPr>
            <a:spLocks noGrp="1"/>
          </p:cNvSpPr>
          <p:nvPr>
            <p:ph type="sldNum" sz="quarter" idx="12"/>
          </p:nvPr>
        </p:nvSpPr>
        <p:spPr/>
        <p:txBody>
          <a:bodyPr/>
          <a:lstStyle/>
          <a:p>
            <a:pPr>
              <a:defRPr/>
            </a:pPr>
            <a:fld id="{60743F40-157C-4097-B33E-49A278C4E3AD}" type="slidenum">
              <a:rPr lang="hr-HR" smtClean="0"/>
              <a:pPr>
                <a:defRPr/>
              </a:pPr>
              <a:t>49</a:t>
            </a:fld>
            <a:endParaRPr lang="hr-HR" dirty="0"/>
          </a:p>
        </p:txBody>
      </p:sp>
      <p:pic>
        <p:nvPicPr>
          <p:cNvPr id="13" name="Picture 3"/>
          <p:cNvPicPr>
            <a:picLocks noChangeAspect="1" noChangeArrowheads="1"/>
          </p:cNvPicPr>
          <p:nvPr/>
        </p:nvPicPr>
        <p:blipFill>
          <a:blip r:embed="rId3" cstate="print"/>
          <a:srcRect/>
          <a:stretch>
            <a:fillRect/>
          </a:stretch>
        </p:blipFill>
        <p:spPr bwMode="auto">
          <a:xfrm>
            <a:off x="12914" y="6077688"/>
            <a:ext cx="4767263" cy="592137"/>
          </a:xfrm>
          <a:prstGeom prst="rect">
            <a:avLst/>
          </a:prstGeom>
          <a:noFill/>
          <a:ln w="9525">
            <a:noFill/>
            <a:miter lim="800000"/>
            <a:headEnd/>
            <a:tailEnd/>
          </a:ln>
          <a:effectLst/>
        </p:spPr>
      </p:pic>
      <p:sp>
        <p:nvSpPr>
          <p:cNvPr id="14"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467544" y="2276872"/>
            <a:ext cx="8424936" cy="3785652"/>
          </a:xfrm>
          <a:prstGeom prst="rect">
            <a:avLst/>
          </a:prstGeom>
          <a:noFill/>
        </p:spPr>
        <p:txBody>
          <a:bodyPr wrap="square" rtlCol="0">
            <a:spAutoFit/>
          </a:bodyPr>
          <a:lstStyle/>
          <a:p>
            <a:r>
              <a:rPr lang="en-US" sz="2400" b="1" dirty="0" smtClean="0">
                <a:solidFill>
                  <a:schemeClr val="accent1">
                    <a:lumMod val="75000"/>
                  </a:schemeClr>
                </a:solidFill>
              </a:rPr>
              <a:t>The energy received from the Sun absorbs the Earth's surface to varying degrees.</a:t>
            </a:r>
            <a:endParaRPr lang="hr-HR" sz="2400" b="1" dirty="0" smtClean="0">
              <a:solidFill>
                <a:schemeClr val="accent1">
                  <a:lumMod val="75000"/>
                </a:schemeClr>
              </a:solidFill>
            </a:endParaRPr>
          </a:p>
          <a:p>
            <a:r>
              <a:rPr lang="hr-HR" sz="2400" b="1" dirty="0" smtClean="0">
                <a:solidFill>
                  <a:schemeClr val="accent6">
                    <a:lumMod val="75000"/>
                  </a:schemeClr>
                </a:solidFill>
              </a:rPr>
              <a:t>Example:</a:t>
            </a:r>
          </a:p>
          <a:p>
            <a:r>
              <a:rPr lang="en-US" sz="2400" b="1" dirty="0" smtClean="0">
                <a:solidFill>
                  <a:schemeClr val="accent1">
                    <a:lumMod val="75000"/>
                  </a:schemeClr>
                </a:solidFill>
              </a:rPr>
              <a:t>The land is absorbed and stored energy different from the water. Dry surface heated and cooled faster than the water surface, while the water surface will heat and cool more slowly than the land for several reasons:</a:t>
            </a:r>
            <a:endParaRPr lang="hr-HR" sz="2400" b="1" dirty="0" smtClean="0">
              <a:solidFill>
                <a:schemeClr val="accent1">
                  <a:lumMod val="75000"/>
                </a:schemeClr>
              </a:solidFill>
            </a:endParaRPr>
          </a:p>
          <a:p>
            <a:r>
              <a:rPr lang="hr-HR" sz="2400" b="1" dirty="0" smtClean="0">
                <a:solidFill>
                  <a:schemeClr val="accent6">
                    <a:lumMod val="75000"/>
                  </a:schemeClr>
                </a:solidFill>
              </a:rPr>
              <a:t>• </a:t>
            </a:r>
            <a:r>
              <a:rPr lang="en-US" sz="2400" b="1" dirty="0" smtClean="0">
                <a:solidFill>
                  <a:schemeClr val="accent6">
                    <a:lumMod val="75000"/>
                  </a:schemeClr>
                </a:solidFill>
              </a:rPr>
              <a:t>constant movement of water distributed the heat</a:t>
            </a:r>
            <a:endParaRPr lang="hr-HR" sz="2400" b="1" dirty="0" smtClean="0">
              <a:solidFill>
                <a:schemeClr val="accent6">
                  <a:lumMod val="75000"/>
                </a:schemeClr>
              </a:solidFill>
            </a:endParaRPr>
          </a:p>
          <a:p>
            <a:r>
              <a:rPr lang="hr-HR" sz="2400" b="1" dirty="0" smtClean="0">
                <a:solidFill>
                  <a:schemeClr val="accent6">
                    <a:lumMod val="75000"/>
                  </a:schemeClr>
                </a:solidFill>
              </a:rPr>
              <a:t>• </a:t>
            </a:r>
            <a:r>
              <a:rPr lang="en-US" sz="2400" b="1" dirty="0" smtClean="0">
                <a:solidFill>
                  <a:schemeClr val="accent6">
                    <a:lumMod val="75000"/>
                  </a:schemeClr>
                </a:solidFill>
              </a:rPr>
              <a:t>The Sun's rays penetrate through the surface of the water and thus warm the water to a certain depth</a:t>
            </a:r>
            <a:endParaRPr lang="hr-HR" sz="2400" b="1" dirty="0">
              <a:solidFill>
                <a:schemeClr val="accent6">
                  <a:lumMod val="75000"/>
                </a:schemeClr>
              </a:solidFill>
            </a:endParaRPr>
          </a:p>
        </p:txBody>
      </p:sp>
      <p:sp>
        <p:nvSpPr>
          <p:cNvPr id="10" name="TextBox 9"/>
          <p:cNvSpPr txBox="1"/>
          <p:nvPr/>
        </p:nvSpPr>
        <p:spPr>
          <a:xfrm>
            <a:off x="539552" y="1628800"/>
            <a:ext cx="7632898" cy="461665"/>
          </a:xfrm>
          <a:prstGeom prst="rect">
            <a:avLst/>
          </a:prstGeom>
          <a:noFill/>
        </p:spPr>
        <p:txBody>
          <a:bodyPr wrap="square" rtlCol="0">
            <a:spAutoFit/>
          </a:bodyPr>
          <a:lstStyle/>
          <a:p>
            <a:r>
              <a:rPr lang="en-US" sz="2400" b="1" dirty="0" smtClean="0">
                <a:solidFill>
                  <a:schemeClr val="accent6">
                    <a:lumMod val="75000"/>
                  </a:schemeClr>
                </a:solidFill>
              </a:rPr>
              <a:t>The differences in the warming of the Earth's surface</a:t>
            </a:r>
            <a:endParaRPr lang="hr-HR" sz="2400" b="1" dirty="0">
              <a:solidFill>
                <a:schemeClr val="accent6">
                  <a:lumMod val="75000"/>
                </a:schemeClr>
              </a:solidFill>
            </a:endParaRPr>
          </a:p>
        </p:txBody>
      </p:sp>
      <p:sp>
        <p:nvSpPr>
          <p:cNvPr id="12" name="Slide Number Placeholder 11"/>
          <p:cNvSpPr>
            <a:spLocks noGrp="1"/>
          </p:cNvSpPr>
          <p:nvPr>
            <p:ph type="sldNum" sz="quarter" idx="12"/>
          </p:nvPr>
        </p:nvSpPr>
        <p:spPr/>
        <p:txBody>
          <a:bodyPr/>
          <a:lstStyle/>
          <a:p>
            <a:pPr>
              <a:defRPr/>
            </a:pPr>
            <a:fld id="{60743F40-157C-4097-B33E-49A278C4E3AD}" type="slidenum">
              <a:rPr lang="hr-HR" smtClean="0"/>
              <a:pPr>
                <a:defRPr/>
              </a:pPr>
              <a:t>5</a:t>
            </a:fld>
            <a:endParaRPr lang="hr-HR"/>
          </a:p>
        </p:txBody>
      </p:sp>
      <p:pic>
        <p:nvPicPr>
          <p:cNvPr id="13" name="Picture 3"/>
          <p:cNvPicPr>
            <a:picLocks noChangeAspect="1" noChangeArrowheads="1"/>
          </p:cNvPicPr>
          <p:nvPr/>
        </p:nvPicPr>
        <p:blipFill>
          <a:blip r:embed="rId3" cstate="print"/>
          <a:srcRect/>
          <a:stretch>
            <a:fillRect/>
          </a:stretch>
        </p:blipFill>
        <p:spPr bwMode="auto">
          <a:xfrm>
            <a:off x="12914" y="6077688"/>
            <a:ext cx="4767263" cy="592137"/>
          </a:xfrm>
          <a:prstGeom prst="rect">
            <a:avLst/>
          </a:prstGeom>
          <a:noFill/>
          <a:ln w="9525">
            <a:noFill/>
            <a:miter lim="800000"/>
            <a:headEnd/>
            <a:tailEnd/>
          </a:ln>
          <a:effectLst/>
        </p:spPr>
      </p:pic>
      <p:sp>
        <p:nvSpPr>
          <p:cNvPr id="14"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179512" y="2274962"/>
            <a:ext cx="8784976" cy="1323439"/>
          </a:xfrm>
          <a:prstGeom prst="rect">
            <a:avLst/>
          </a:prstGeom>
          <a:noFill/>
        </p:spPr>
        <p:txBody>
          <a:bodyPr wrap="square" rtlCol="0">
            <a:spAutoFit/>
          </a:bodyPr>
          <a:lstStyle/>
          <a:p>
            <a:r>
              <a:rPr lang="hr-HR" sz="2000" b="1" i="1" dirty="0" smtClean="0">
                <a:solidFill>
                  <a:srgbClr val="92D050"/>
                </a:solidFill>
              </a:rPr>
              <a:t>looping plume </a:t>
            </a:r>
            <a:r>
              <a:rPr lang="en-US" sz="2000" b="1" dirty="0" smtClean="0">
                <a:solidFill>
                  <a:schemeClr val="accent1">
                    <a:lumMod val="75000"/>
                  </a:schemeClr>
                </a:solidFill>
              </a:rPr>
              <a:t>occurs under strong convective conditions when the pollutant is caught in upward and downward curvature due to vertical motion of the air under unstable atmospheric conditions. </a:t>
            </a:r>
            <a:r>
              <a:rPr lang="en-US" sz="2000" b="1" dirty="0" smtClean="0">
                <a:solidFill>
                  <a:srgbClr val="FF0000"/>
                </a:solidFill>
              </a:rPr>
              <a:t>Such a case is very advantageous for the dispersion of pollutants. </a:t>
            </a:r>
            <a:endParaRPr lang="hr-HR" sz="2000" b="1" dirty="0">
              <a:solidFill>
                <a:srgbClr val="FF0000"/>
              </a:solidFill>
            </a:endParaRPr>
          </a:p>
        </p:txBody>
      </p:sp>
      <p:pic>
        <p:nvPicPr>
          <p:cNvPr id="12" name="Picture 2"/>
          <p:cNvPicPr>
            <a:picLocks noChangeAspect="1" noChangeArrowheads="1"/>
          </p:cNvPicPr>
          <p:nvPr/>
        </p:nvPicPr>
        <p:blipFill>
          <a:blip r:embed="rId3" cstate="print"/>
          <a:srcRect/>
          <a:stretch>
            <a:fillRect/>
          </a:stretch>
        </p:blipFill>
        <p:spPr bwMode="auto">
          <a:xfrm>
            <a:off x="0" y="3726929"/>
            <a:ext cx="4958695" cy="2492896"/>
          </a:xfrm>
          <a:prstGeom prst="rect">
            <a:avLst/>
          </a:prstGeom>
          <a:noFill/>
          <a:ln w="9525">
            <a:noFill/>
            <a:miter lim="800000"/>
            <a:headEnd/>
            <a:tailEnd/>
          </a:ln>
        </p:spPr>
      </p:pic>
      <p:sp>
        <p:nvSpPr>
          <p:cNvPr id="13" name="TextBox 12"/>
          <p:cNvSpPr txBox="1"/>
          <p:nvPr/>
        </p:nvSpPr>
        <p:spPr>
          <a:xfrm>
            <a:off x="5076824" y="4391000"/>
            <a:ext cx="3857625" cy="400110"/>
          </a:xfrm>
          <a:prstGeom prst="rect">
            <a:avLst/>
          </a:prstGeom>
          <a:solidFill>
            <a:schemeClr val="accent6">
              <a:lumMod val="60000"/>
              <a:lumOff val="40000"/>
            </a:schemeClr>
          </a:solidFill>
          <a:scene3d>
            <a:camera prst="orthographicFront"/>
            <a:lightRig rig="threePt" dir="t"/>
          </a:scene3d>
          <a:sp3d>
            <a:bevelT w="114300" prst="artDeco"/>
          </a:sp3d>
        </p:spPr>
        <p:txBody>
          <a:bodyPr wrap="square" rtlCol="0">
            <a:spAutoFit/>
          </a:bodyPr>
          <a:lstStyle/>
          <a:p>
            <a:pPr algn="ctr"/>
            <a:r>
              <a:rPr lang="hr-HR" sz="2000" b="1" i="1" dirty="0" smtClean="0">
                <a:solidFill>
                  <a:schemeClr val="accent1">
                    <a:lumMod val="75000"/>
                  </a:schemeClr>
                </a:solidFill>
              </a:rPr>
              <a:t>looping plume </a:t>
            </a:r>
            <a:endParaRPr lang="hr-HR" sz="2000" b="1" dirty="0">
              <a:solidFill>
                <a:schemeClr val="accent1">
                  <a:lumMod val="75000"/>
                </a:schemeClr>
              </a:solidFill>
            </a:endParaRPr>
          </a:p>
        </p:txBody>
      </p:sp>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50</a:t>
            </a:fld>
            <a:endParaRPr lang="hr-HR"/>
          </a:p>
        </p:txBody>
      </p:sp>
      <p:sp>
        <p:nvSpPr>
          <p:cNvPr id="15" name="TextBox 14"/>
          <p:cNvSpPr txBox="1"/>
          <p:nvPr/>
        </p:nvSpPr>
        <p:spPr>
          <a:xfrm>
            <a:off x="395535" y="1628800"/>
            <a:ext cx="8624639" cy="461665"/>
          </a:xfrm>
          <a:prstGeom prst="rect">
            <a:avLst/>
          </a:prstGeom>
          <a:noFill/>
        </p:spPr>
        <p:txBody>
          <a:bodyPr wrap="square" rtlCol="0">
            <a:spAutoFit/>
          </a:bodyPr>
          <a:lstStyle/>
          <a:p>
            <a:r>
              <a:rPr lang="en-US" sz="2400" b="1" dirty="0" smtClean="0">
                <a:solidFill>
                  <a:schemeClr val="accent6">
                    <a:lumMod val="75000"/>
                  </a:schemeClr>
                </a:solidFill>
              </a:rPr>
              <a:t>The influence of atmospheric stability on the </a:t>
            </a:r>
            <a:r>
              <a:rPr lang="hr-HR" sz="2400" b="1" dirty="0" smtClean="0">
                <a:solidFill>
                  <a:schemeClr val="accent6">
                    <a:lumMod val="75000"/>
                  </a:schemeClr>
                </a:solidFill>
              </a:rPr>
              <a:t>plume o</a:t>
            </a:r>
            <a:r>
              <a:rPr lang="en-US" sz="2400" b="1" dirty="0" smtClean="0">
                <a:solidFill>
                  <a:schemeClr val="accent6">
                    <a:lumMod val="75000"/>
                  </a:schemeClr>
                </a:solidFill>
              </a:rPr>
              <a:t>f smoke</a:t>
            </a:r>
            <a:endParaRPr lang="hr-HR" sz="2400" b="1" dirty="0">
              <a:solidFill>
                <a:schemeClr val="accent6">
                  <a:lumMod val="75000"/>
                </a:schemeClr>
              </a:solidFill>
            </a:endParaRPr>
          </a:p>
        </p:txBody>
      </p:sp>
      <p:sp>
        <p:nvSpPr>
          <p:cNvPr id="17" name="Rectangle 16"/>
          <p:cNvSpPr/>
          <p:nvPr/>
        </p:nvSpPr>
        <p:spPr>
          <a:xfrm>
            <a:off x="1085850" y="4210050"/>
            <a:ext cx="895350" cy="180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accent1">
                    <a:lumMod val="75000"/>
                  </a:schemeClr>
                </a:solidFill>
              </a:rPr>
              <a:t>UNSTABLE</a:t>
            </a:r>
            <a:endParaRPr lang="hr-HR" sz="1200" b="1" dirty="0">
              <a:solidFill>
                <a:schemeClr val="accent1">
                  <a:lumMod val="75000"/>
                </a:schemeClr>
              </a:solidFill>
            </a:endParaRPr>
          </a:p>
        </p:txBody>
      </p:sp>
      <p:sp>
        <p:nvSpPr>
          <p:cNvPr id="18" name="Rectangle 17"/>
          <p:cNvSpPr/>
          <p:nvPr/>
        </p:nvSpPr>
        <p:spPr>
          <a:xfrm>
            <a:off x="552451" y="6000752"/>
            <a:ext cx="1133475" cy="200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accent1">
                    <a:lumMod val="75000"/>
                  </a:schemeClr>
                </a:solidFill>
              </a:rPr>
              <a:t>Temperature</a:t>
            </a:r>
            <a:endParaRPr lang="hr-HR" sz="1200" b="1" dirty="0">
              <a:solidFill>
                <a:schemeClr val="accent1">
                  <a:lumMod val="75000"/>
                </a:schemeClr>
              </a:solidFill>
            </a:endParaRPr>
          </a:p>
        </p:txBody>
      </p:sp>
      <p:sp>
        <p:nvSpPr>
          <p:cNvPr id="19" name="Rectangle 18"/>
          <p:cNvSpPr/>
          <p:nvPr/>
        </p:nvSpPr>
        <p:spPr>
          <a:xfrm rot="16200000">
            <a:off x="-233360" y="5129214"/>
            <a:ext cx="876300"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hr-HR" sz="1200" b="1" dirty="0" smtClean="0">
                <a:solidFill>
                  <a:schemeClr val="accent1">
                    <a:lumMod val="75000"/>
                  </a:schemeClr>
                </a:solidFill>
              </a:rPr>
              <a:t>Altitude</a:t>
            </a:r>
            <a:endParaRPr lang="hr-HR" sz="1200" b="1" dirty="0">
              <a:solidFill>
                <a:schemeClr val="accent1">
                  <a:lumMod val="75000"/>
                </a:schemeClr>
              </a:solidFill>
            </a:endParaRPr>
          </a:p>
        </p:txBody>
      </p:sp>
      <p:pic>
        <p:nvPicPr>
          <p:cNvPr id="20" name="Picture 3"/>
          <p:cNvPicPr>
            <a:picLocks noChangeAspect="1" noChangeArrowheads="1"/>
          </p:cNvPicPr>
          <p:nvPr/>
        </p:nvPicPr>
        <p:blipFill>
          <a:blip r:embed="rId4" cstate="print"/>
          <a:srcRect/>
          <a:stretch>
            <a:fillRect/>
          </a:stretch>
        </p:blipFill>
        <p:spPr bwMode="auto">
          <a:xfrm>
            <a:off x="0" y="6265863"/>
            <a:ext cx="4767263" cy="592137"/>
          </a:xfrm>
          <a:prstGeom prst="rect">
            <a:avLst/>
          </a:prstGeom>
          <a:noFill/>
          <a:ln w="9525">
            <a:noFill/>
            <a:miter lim="800000"/>
            <a:headEnd/>
            <a:tailEnd/>
          </a:ln>
          <a:effectLst/>
        </p:spPr>
      </p:pic>
      <p:sp>
        <p:nvSpPr>
          <p:cNvPr id="21"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386011" y="2083321"/>
            <a:ext cx="8586388" cy="2246769"/>
          </a:xfrm>
          <a:prstGeom prst="rect">
            <a:avLst/>
          </a:prstGeom>
          <a:noFill/>
        </p:spPr>
        <p:txBody>
          <a:bodyPr wrap="square" rtlCol="0">
            <a:spAutoFit/>
          </a:bodyPr>
          <a:lstStyle/>
          <a:p>
            <a:r>
              <a:rPr lang="hr-HR" sz="2000" b="1" i="1" dirty="0" smtClean="0">
                <a:solidFill>
                  <a:schemeClr val="accent6">
                    <a:lumMod val="75000"/>
                  </a:schemeClr>
                </a:solidFill>
              </a:rPr>
              <a:t>fanning plume </a:t>
            </a:r>
            <a:r>
              <a:rPr lang="en-US" sz="2000" b="1" dirty="0" smtClean="0">
                <a:solidFill>
                  <a:schemeClr val="accent1">
                    <a:lumMod val="75000"/>
                  </a:schemeClr>
                </a:solidFill>
              </a:rPr>
              <a:t>occurs under stable conditions in the atmosphere. Viewed from the side is a very thin shape with barely visible conical spread, while viewed from the top or bottom there is a form of flake extending from the top of the chimney. Since there is no atmospheric motion, the smoke spreads very slowly and because of the high chimney height it does not have to touch the ground for several kilometers. Often occurs in early morning during the temperature inversion.</a:t>
            </a:r>
            <a:endParaRPr lang="hr-HR" sz="2000" b="1" dirty="0">
              <a:solidFill>
                <a:schemeClr val="accent1">
                  <a:lumMod val="75000"/>
                </a:schemeClr>
              </a:solidFill>
            </a:endParaRPr>
          </a:p>
        </p:txBody>
      </p:sp>
      <p:pic>
        <p:nvPicPr>
          <p:cNvPr id="12" name="Picture 2"/>
          <p:cNvPicPr>
            <a:picLocks noChangeAspect="1" noChangeArrowheads="1"/>
          </p:cNvPicPr>
          <p:nvPr/>
        </p:nvPicPr>
        <p:blipFill>
          <a:blip r:embed="rId4" cstate="print"/>
          <a:srcRect/>
          <a:stretch>
            <a:fillRect/>
          </a:stretch>
        </p:blipFill>
        <p:spPr bwMode="auto">
          <a:xfrm>
            <a:off x="-1" y="4430226"/>
            <a:ext cx="4381501" cy="2427774"/>
          </a:xfrm>
          <a:prstGeom prst="rect">
            <a:avLst/>
          </a:prstGeom>
          <a:noFill/>
          <a:ln w="9525">
            <a:noFill/>
            <a:miter lim="800000"/>
            <a:headEnd/>
            <a:tailEnd/>
          </a:ln>
        </p:spPr>
      </p:pic>
      <p:sp>
        <p:nvSpPr>
          <p:cNvPr id="13" name="TextBox 12"/>
          <p:cNvSpPr txBox="1"/>
          <p:nvPr/>
        </p:nvSpPr>
        <p:spPr>
          <a:xfrm>
            <a:off x="4702695" y="4830663"/>
            <a:ext cx="4257117" cy="400110"/>
          </a:xfrm>
          <a:prstGeom prst="rect">
            <a:avLst/>
          </a:prstGeom>
          <a:solidFill>
            <a:schemeClr val="accent6">
              <a:lumMod val="60000"/>
              <a:lumOff val="40000"/>
            </a:schemeClr>
          </a:solidFill>
          <a:scene3d>
            <a:camera prst="orthographicFront"/>
            <a:lightRig rig="threePt" dir="t"/>
          </a:scene3d>
          <a:sp3d>
            <a:bevelT w="114300" prst="artDeco"/>
          </a:sp3d>
        </p:spPr>
        <p:txBody>
          <a:bodyPr wrap="square" rtlCol="0">
            <a:spAutoFit/>
          </a:bodyPr>
          <a:lstStyle/>
          <a:p>
            <a:pPr algn="ctr"/>
            <a:r>
              <a:rPr lang="hr-HR" sz="2000" b="1" i="1" dirty="0" smtClean="0">
                <a:solidFill>
                  <a:schemeClr val="accent6">
                    <a:lumMod val="75000"/>
                  </a:schemeClr>
                </a:solidFill>
              </a:rPr>
              <a:t>fanning plume </a:t>
            </a:r>
            <a:endParaRPr lang="hr-HR" sz="2000" b="1" dirty="0"/>
          </a:p>
        </p:txBody>
      </p:sp>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51</a:t>
            </a:fld>
            <a:endParaRPr lang="hr-HR"/>
          </a:p>
        </p:txBody>
      </p:sp>
      <p:sp>
        <p:nvSpPr>
          <p:cNvPr id="15" name="TextBox 14"/>
          <p:cNvSpPr txBox="1"/>
          <p:nvPr/>
        </p:nvSpPr>
        <p:spPr>
          <a:xfrm>
            <a:off x="395535" y="1628800"/>
            <a:ext cx="8624639" cy="461665"/>
          </a:xfrm>
          <a:prstGeom prst="rect">
            <a:avLst/>
          </a:prstGeom>
          <a:noFill/>
        </p:spPr>
        <p:txBody>
          <a:bodyPr wrap="square" rtlCol="0">
            <a:spAutoFit/>
          </a:bodyPr>
          <a:lstStyle/>
          <a:p>
            <a:r>
              <a:rPr lang="en-US" sz="2400" b="1" dirty="0" smtClean="0">
                <a:solidFill>
                  <a:schemeClr val="accent6">
                    <a:lumMod val="75000"/>
                  </a:schemeClr>
                </a:solidFill>
              </a:rPr>
              <a:t>The influence of atmospheric stability on the </a:t>
            </a:r>
            <a:r>
              <a:rPr lang="hr-HR" sz="2400" b="1" dirty="0" smtClean="0">
                <a:solidFill>
                  <a:schemeClr val="accent6">
                    <a:lumMod val="75000"/>
                  </a:schemeClr>
                </a:solidFill>
              </a:rPr>
              <a:t>plume o</a:t>
            </a:r>
            <a:r>
              <a:rPr lang="en-US" sz="2400" b="1" dirty="0" smtClean="0">
                <a:solidFill>
                  <a:schemeClr val="accent6">
                    <a:lumMod val="75000"/>
                  </a:schemeClr>
                </a:solidFill>
              </a:rPr>
              <a:t>f smoke</a:t>
            </a:r>
            <a:endParaRPr lang="hr-HR" sz="2400" b="1" dirty="0">
              <a:solidFill>
                <a:schemeClr val="accent6">
                  <a:lumMod val="75000"/>
                </a:schemeClr>
              </a:solidFill>
            </a:endParaRPr>
          </a:p>
        </p:txBody>
      </p:sp>
      <p:sp>
        <p:nvSpPr>
          <p:cNvPr id="16" name="Rectangle 15"/>
          <p:cNvSpPr/>
          <p:nvPr/>
        </p:nvSpPr>
        <p:spPr>
          <a:xfrm>
            <a:off x="1400175" y="5581650"/>
            <a:ext cx="771525"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accent1">
                    <a:lumMod val="75000"/>
                  </a:schemeClr>
                </a:solidFill>
              </a:rPr>
              <a:t>STABLE</a:t>
            </a:r>
            <a:endParaRPr lang="hr-HR" sz="1200" b="1" dirty="0">
              <a:solidFill>
                <a:schemeClr val="accent1">
                  <a:lumMod val="75000"/>
                </a:schemeClr>
              </a:solidFill>
            </a:endParaRPr>
          </a:p>
        </p:txBody>
      </p:sp>
      <p:sp>
        <p:nvSpPr>
          <p:cNvPr id="17" name="Rectangle 16"/>
          <p:cNvSpPr/>
          <p:nvPr/>
        </p:nvSpPr>
        <p:spPr>
          <a:xfrm>
            <a:off x="523875" y="6657975"/>
            <a:ext cx="1133475" cy="200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accent1">
                    <a:lumMod val="75000"/>
                  </a:schemeClr>
                </a:solidFill>
              </a:rPr>
              <a:t>Temperature</a:t>
            </a:r>
            <a:endParaRPr lang="hr-HR" sz="1200" b="1" dirty="0">
              <a:solidFill>
                <a:schemeClr val="accent1">
                  <a:lumMod val="75000"/>
                </a:schemeClr>
              </a:solidFill>
            </a:endParaRPr>
          </a:p>
        </p:txBody>
      </p:sp>
      <p:sp>
        <p:nvSpPr>
          <p:cNvPr id="18" name="Rectangle 17"/>
          <p:cNvSpPr/>
          <p:nvPr/>
        </p:nvSpPr>
        <p:spPr>
          <a:xfrm rot="16200000">
            <a:off x="-357189" y="5843587"/>
            <a:ext cx="876300"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hr-HR" sz="1200" b="1" dirty="0" smtClean="0">
                <a:solidFill>
                  <a:schemeClr val="accent1">
                    <a:lumMod val="75000"/>
                  </a:schemeClr>
                </a:solidFill>
              </a:rPr>
              <a:t>Altitude</a:t>
            </a:r>
            <a:endParaRPr lang="hr-HR" sz="1200" b="1" dirty="0">
              <a:solidFill>
                <a:schemeClr val="accent1">
                  <a:lumMod val="75000"/>
                </a:schemeClr>
              </a:solidFill>
            </a:endParaRPr>
          </a:p>
        </p:txBody>
      </p:sp>
      <p:pic>
        <p:nvPicPr>
          <p:cNvPr id="19" name="Picture 3"/>
          <p:cNvPicPr>
            <a:picLocks noChangeAspect="1" noChangeArrowheads="1"/>
          </p:cNvPicPr>
          <p:nvPr/>
        </p:nvPicPr>
        <p:blipFill>
          <a:blip r:embed="rId5" cstate="print"/>
          <a:srcRect/>
          <a:stretch>
            <a:fillRect/>
          </a:stretch>
        </p:blipFill>
        <p:spPr bwMode="auto">
          <a:xfrm>
            <a:off x="4356314" y="6406480"/>
            <a:ext cx="3635161" cy="451520"/>
          </a:xfrm>
          <a:prstGeom prst="rect">
            <a:avLst/>
          </a:prstGeom>
          <a:noFill/>
          <a:ln w="9525">
            <a:noFill/>
            <a:miter lim="800000"/>
            <a:headEnd/>
            <a:tailEnd/>
          </a:ln>
          <a:effectLst/>
        </p:spPr>
      </p:pic>
      <p:sp>
        <p:nvSpPr>
          <p:cNvPr id="20"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395536" y="2636912"/>
            <a:ext cx="8640960" cy="1323439"/>
          </a:xfrm>
          <a:prstGeom prst="rect">
            <a:avLst/>
          </a:prstGeom>
          <a:noFill/>
        </p:spPr>
        <p:txBody>
          <a:bodyPr wrap="square" rtlCol="0">
            <a:spAutoFit/>
          </a:bodyPr>
          <a:lstStyle/>
          <a:p>
            <a:r>
              <a:rPr lang="hr-HR" sz="2000" b="1" i="1" dirty="0" smtClean="0">
                <a:solidFill>
                  <a:schemeClr val="accent6">
                    <a:lumMod val="75000"/>
                  </a:schemeClr>
                </a:solidFill>
              </a:rPr>
              <a:t>coning plume </a:t>
            </a:r>
            <a:r>
              <a:rPr lang="en-US" sz="2000" b="1" dirty="0" smtClean="0">
                <a:solidFill>
                  <a:schemeClr val="accent1">
                    <a:lumMod val="75000"/>
                  </a:schemeClr>
                </a:solidFill>
              </a:rPr>
              <a:t>is the basic shape of the smoke path under neutral and slightly unstable conditions. Such conditions occur for cloudy days. The smoke spreads </a:t>
            </a:r>
            <a:r>
              <a:rPr lang="hr-HR" sz="2000" b="1" dirty="0" smtClean="0">
                <a:solidFill>
                  <a:schemeClr val="accent1">
                    <a:lumMod val="75000"/>
                  </a:schemeClr>
                </a:solidFill>
              </a:rPr>
              <a:t>as </a:t>
            </a:r>
            <a:r>
              <a:rPr lang="en-US" sz="2000" b="1" dirty="0" smtClean="0">
                <a:solidFill>
                  <a:schemeClr val="accent1">
                    <a:lumMod val="75000"/>
                  </a:schemeClr>
                </a:solidFill>
              </a:rPr>
              <a:t> a chimney-shaped cone. </a:t>
            </a:r>
            <a:r>
              <a:rPr lang="en-US" sz="2000" b="1" dirty="0" smtClean="0">
                <a:solidFill>
                  <a:srgbClr val="FF0000"/>
                </a:solidFill>
              </a:rPr>
              <a:t>Under such conditions, concentrations of pollutants in the air vary slightly.</a:t>
            </a:r>
            <a:r>
              <a:rPr lang="hr-HR" sz="2000" b="1" dirty="0" smtClean="0">
                <a:solidFill>
                  <a:srgbClr val="FF0000"/>
                </a:solidFill>
              </a:rPr>
              <a:t> </a:t>
            </a:r>
            <a:endParaRPr lang="hr-HR" sz="2000" b="1" dirty="0">
              <a:solidFill>
                <a:srgbClr val="FF0000"/>
              </a:solidFill>
            </a:endParaRPr>
          </a:p>
        </p:txBody>
      </p:sp>
      <p:pic>
        <p:nvPicPr>
          <p:cNvPr id="12" name="Picture 2"/>
          <p:cNvPicPr>
            <a:picLocks noChangeAspect="1" noChangeArrowheads="1"/>
          </p:cNvPicPr>
          <p:nvPr/>
        </p:nvPicPr>
        <p:blipFill>
          <a:blip r:embed="rId4" cstate="print"/>
          <a:srcRect/>
          <a:stretch>
            <a:fillRect/>
          </a:stretch>
        </p:blipFill>
        <p:spPr bwMode="auto">
          <a:xfrm>
            <a:off x="0" y="4324297"/>
            <a:ext cx="4943475" cy="2533703"/>
          </a:xfrm>
          <a:prstGeom prst="rect">
            <a:avLst/>
          </a:prstGeom>
          <a:noFill/>
          <a:ln w="9525">
            <a:noFill/>
            <a:miter lim="800000"/>
            <a:headEnd/>
            <a:tailEnd/>
          </a:ln>
        </p:spPr>
      </p:pic>
      <p:sp>
        <p:nvSpPr>
          <p:cNvPr id="13" name="TextBox 12"/>
          <p:cNvSpPr txBox="1"/>
          <p:nvPr/>
        </p:nvSpPr>
        <p:spPr>
          <a:xfrm>
            <a:off x="4972050" y="4581128"/>
            <a:ext cx="3920430" cy="400110"/>
          </a:xfrm>
          <a:prstGeom prst="rect">
            <a:avLst/>
          </a:prstGeom>
          <a:solidFill>
            <a:schemeClr val="accent6">
              <a:lumMod val="60000"/>
              <a:lumOff val="40000"/>
            </a:schemeClr>
          </a:solidFill>
          <a:scene3d>
            <a:camera prst="orthographicFront"/>
            <a:lightRig rig="threePt" dir="t"/>
          </a:scene3d>
          <a:sp3d>
            <a:bevelT w="114300" prst="artDeco"/>
          </a:sp3d>
        </p:spPr>
        <p:txBody>
          <a:bodyPr wrap="square" rtlCol="0">
            <a:spAutoFit/>
          </a:bodyPr>
          <a:lstStyle/>
          <a:p>
            <a:pPr algn="ctr"/>
            <a:r>
              <a:rPr lang="hr-HR" sz="2000" b="1" i="1" dirty="0" smtClean="0">
                <a:solidFill>
                  <a:schemeClr val="accent6">
                    <a:lumMod val="75000"/>
                  </a:schemeClr>
                </a:solidFill>
              </a:rPr>
              <a:t>coning plume </a:t>
            </a:r>
            <a:endParaRPr lang="hr-HR" sz="2000" b="1" dirty="0"/>
          </a:p>
        </p:txBody>
      </p:sp>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52</a:t>
            </a:fld>
            <a:endParaRPr lang="hr-HR"/>
          </a:p>
        </p:txBody>
      </p:sp>
      <p:sp>
        <p:nvSpPr>
          <p:cNvPr id="15" name="TextBox 14"/>
          <p:cNvSpPr txBox="1"/>
          <p:nvPr/>
        </p:nvSpPr>
        <p:spPr>
          <a:xfrm>
            <a:off x="395535" y="1628800"/>
            <a:ext cx="8624639" cy="461665"/>
          </a:xfrm>
          <a:prstGeom prst="rect">
            <a:avLst/>
          </a:prstGeom>
          <a:noFill/>
        </p:spPr>
        <p:txBody>
          <a:bodyPr wrap="square" rtlCol="0">
            <a:spAutoFit/>
          </a:bodyPr>
          <a:lstStyle/>
          <a:p>
            <a:r>
              <a:rPr lang="en-US" sz="2400" b="1" dirty="0" smtClean="0">
                <a:solidFill>
                  <a:schemeClr val="accent6">
                    <a:lumMod val="75000"/>
                  </a:schemeClr>
                </a:solidFill>
              </a:rPr>
              <a:t>The influence of atmospheric stability on the </a:t>
            </a:r>
            <a:r>
              <a:rPr lang="hr-HR" sz="2400" b="1" dirty="0" smtClean="0">
                <a:solidFill>
                  <a:schemeClr val="accent6">
                    <a:lumMod val="75000"/>
                  </a:schemeClr>
                </a:solidFill>
              </a:rPr>
              <a:t>plume o</a:t>
            </a:r>
            <a:r>
              <a:rPr lang="en-US" sz="2400" b="1" dirty="0" smtClean="0">
                <a:solidFill>
                  <a:schemeClr val="accent6">
                    <a:lumMod val="75000"/>
                  </a:schemeClr>
                </a:solidFill>
              </a:rPr>
              <a:t>f smoke</a:t>
            </a:r>
            <a:endParaRPr lang="hr-HR" sz="2400" b="1" dirty="0">
              <a:solidFill>
                <a:schemeClr val="accent6">
                  <a:lumMod val="75000"/>
                </a:schemeClr>
              </a:solidFill>
            </a:endParaRPr>
          </a:p>
        </p:txBody>
      </p:sp>
      <p:sp>
        <p:nvSpPr>
          <p:cNvPr id="16" name="Rectangle 15"/>
          <p:cNvSpPr/>
          <p:nvPr/>
        </p:nvSpPr>
        <p:spPr>
          <a:xfrm>
            <a:off x="1228727" y="5210175"/>
            <a:ext cx="942973" cy="209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accent1">
                    <a:lumMod val="75000"/>
                  </a:schemeClr>
                </a:solidFill>
              </a:rPr>
              <a:t>NEUTRAL</a:t>
            </a:r>
            <a:endParaRPr lang="hr-HR" sz="1200" b="1" dirty="0">
              <a:solidFill>
                <a:schemeClr val="accent1">
                  <a:lumMod val="75000"/>
                </a:schemeClr>
              </a:solidFill>
            </a:endParaRPr>
          </a:p>
        </p:txBody>
      </p:sp>
      <p:sp>
        <p:nvSpPr>
          <p:cNvPr id="17" name="Rectangle 16"/>
          <p:cNvSpPr/>
          <p:nvPr/>
        </p:nvSpPr>
        <p:spPr>
          <a:xfrm>
            <a:off x="581027" y="6657975"/>
            <a:ext cx="1133475" cy="200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accent1">
                    <a:lumMod val="75000"/>
                  </a:schemeClr>
                </a:solidFill>
              </a:rPr>
              <a:t>Temperature</a:t>
            </a:r>
            <a:endParaRPr lang="hr-HR" sz="1200" b="1" dirty="0">
              <a:solidFill>
                <a:schemeClr val="accent1">
                  <a:lumMod val="75000"/>
                </a:schemeClr>
              </a:solidFill>
            </a:endParaRPr>
          </a:p>
        </p:txBody>
      </p:sp>
      <p:sp>
        <p:nvSpPr>
          <p:cNvPr id="18" name="Rectangle 17"/>
          <p:cNvSpPr/>
          <p:nvPr/>
        </p:nvSpPr>
        <p:spPr>
          <a:xfrm rot="16200000">
            <a:off x="-242885" y="5805489"/>
            <a:ext cx="876300"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hr-HR" sz="1200" b="1" dirty="0" smtClean="0">
                <a:solidFill>
                  <a:schemeClr val="accent1">
                    <a:lumMod val="75000"/>
                  </a:schemeClr>
                </a:solidFill>
              </a:rPr>
              <a:t>Altitude</a:t>
            </a:r>
            <a:endParaRPr lang="hr-HR" sz="1200" b="1" dirty="0">
              <a:solidFill>
                <a:schemeClr val="accent1">
                  <a:lumMod val="75000"/>
                </a:schemeClr>
              </a:solidFill>
            </a:endParaRPr>
          </a:p>
        </p:txBody>
      </p:sp>
      <p:pic>
        <p:nvPicPr>
          <p:cNvPr id="19" name="Picture 3"/>
          <p:cNvPicPr>
            <a:picLocks noChangeAspect="1" noChangeArrowheads="1"/>
          </p:cNvPicPr>
          <p:nvPr/>
        </p:nvPicPr>
        <p:blipFill>
          <a:blip r:embed="rId5" cstate="print"/>
          <a:srcRect/>
          <a:stretch>
            <a:fillRect/>
          </a:stretch>
        </p:blipFill>
        <p:spPr bwMode="auto">
          <a:xfrm>
            <a:off x="4908765" y="6490480"/>
            <a:ext cx="2958886" cy="367520"/>
          </a:xfrm>
          <a:prstGeom prst="rect">
            <a:avLst/>
          </a:prstGeom>
          <a:noFill/>
          <a:ln w="9525">
            <a:noFill/>
            <a:miter lim="800000"/>
            <a:headEnd/>
            <a:tailEnd/>
          </a:ln>
          <a:effectLst/>
        </p:spPr>
      </p:pic>
      <p:sp>
        <p:nvSpPr>
          <p:cNvPr id="20"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467544" y="2564904"/>
            <a:ext cx="8352928" cy="1323439"/>
          </a:xfrm>
          <a:prstGeom prst="rect">
            <a:avLst/>
          </a:prstGeom>
          <a:noFill/>
        </p:spPr>
        <p:txBody>
          <a:bodyPr wrap="square" rtlCol="0">
            <a:spAutoFit/>
          </a:bodyPr>
          <a:lstStyle/>
          <a:p>
            <a:r>
              <a:rPr lang="hr-HR" sz="2000" b="1" i="1" dirty="0" smtClean="0">
                <a:solidFill>
                  <a:srgbClr val="92D050"/>
                </a:solidFill>
              </a:rPr>
              <a:t>lofting plume  </a:t>
            </a:r>
            <a:r>
              <a:rPr lang="en-US" sz="2000" b="1" dirty="0" smtClean="0">
                <a:solidFill>
                  <a:schemeClr val="accent1">
                    <a:lumMod val="75000"/>
                  </a:schemeClr>
                </a:solidFill>
              </a:rPr>
              <a:t>is created by releasing smoke into the atmosphere whose lower part is in inversion, and above it there is an unstable layer.</a:t>
            </a:r>
            <a:r>
              <a:rPr lang="en-US" sz="2000" dirty="0" smtClean="0"/>
              <a:t> </a:t>
            </a:r>
            <a:r>
              <a:rPr lang="en-US" sz="2000" b="1" dirty="0" smtClean="0">
                <a:solidFill>
                  <a:srgbClr val="FF0000"/>
                </a:solidFill>
              </a:rPr>
              <a:t>Temperature inversion is a barrier to vertical air mixing which negatively affects the dispersion of pollutants.</a:t>
            </a:r>
            <a:r>
              <a:rPr lang="hr-HR" sz="2000" b="1" dirty="0" smtClean="0">
                <a:solidFill>
                  <a:srgbClr val="FF0000"/>
                </a:solidFill>
              </a:rPr>
              <a:t> </a:t>
            </a:r>
            <a:endParaRPr lang="hr-HR" sz="2000" b="1" dirty="0">
              <a:solidFill>
                <a:srgbClr val="FF0000"/>
              </a:solidFill>
            </a:endParaRPr>
          </a:p>
        </p:txBody>
      </p:sp>
      <p:pic>
        <p:nvPicPr>
          <p:cNvPr id="12" name="Picture 2"/>
          <p:cNvPicPr>
            <a:picLocks noChangeAspect="1" noChangeArrowheads="1"/>
          </p:cNvPicPr>
          <p:nvPr/>
        </p:nvPicPr>
        <p:blipFill>
          <a:blip r:embed="rId3" cstate="print"/>
          <a:srcRect/>
          <a:stretch>
            <a:fillRect/>
          </a:stretch>
        </p:blipFill>
        <p:spPr bwMode="auto">
          <a:xfrm>
            <a:off x="123825" y="4057254"/>
            <a:ext cx="4589885" cy="2276872"/>
          </a:xfrm>
          <a:prstGeom prst="rect">
            <a:avLst/>
          </a:prstGeom>
          <a:noFill/>
          <a:ln w="9525">
            <a:noFill/>
            <a:miter lim="800000"/>
            <a:headEnd/>
            <a:tailEnd/>
          </a:ln>
        </p:spPr>
      </p:pic>
      <p:sp>
        <p:nvSpPr>
          <p:cNvPr id="13" name="TextBox 12"/>
          <p:cNvSpPr txBox="1"/>
          <p:nvPr/>
        </p:nvSpPr>
        <p:spPr>
          <a:xfrm>
            <a:off x="4876799" y="4601691"/>
            <a:ext cx="3713931" cy="400110"/>
          </a:xfrm>
          <a:prstGeom prst="rect">
            <a:avLst/>
          </a:prstGeom>
          <a:solidFill>
            <a:schemeClr val="accent6">
              <a:lumMod val="60000"/>
              <a:lumOff val="40000"/>
            </a:schemeClr>
          </a:solidFill>
          <a:scene3d>
            <a:camera prst="orthographicFront"/>
            <a:lightRig rig="threePt" dir="t"/>
          </a:scene3d>
          <a:sp3d>
            <a:bevelT w="114300" prst="artDeco"/>
          </a:sp3d>
        </p:spPr>
        <p:txBody>
          <a:bodyPr wrap="square" rtlCol="0">
            <a:spAutoFit/>
          </a:bodyPr>
          <a:lstStyle/>
          <a:p>
            <a:pPr algn="ctr"/>
            <a:r>
              <a:rPr lang="hr-HR" sz="2000" b="1" i="1" dirty="0" smtClean="0">
                <a:solidFill>
                  <a:srgbClr val="92D050"/>
                </a:solidFill>
              </a:rPr>
              <a:t>lofting plume </a:t>
            </a:r>
            <a:endParaRPr lang="hr-HR" sz="2000" b="1" dirty="0"/>
          </a:p>
        </p:txBody>
      </p:sp>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53</a:t>
            </a:fld>
            <a:endParaRPr lang="hr-HR"/>
          </a:p>
        </p:txBody>
      </p:sp>
      <p:sp>
        <p:nvSpPr>
          <p:cNvPr id="15" name="TextBox 14"/>
          <p:cNvSpPr txBox="1"/>
          <p:nvPr/>
        </p:nvSpPr>
        <p:spPr>
          <a:xfrm>
            <a:off x="395535" y="1628800"/>
            <a:ext cx="8624639" cy="461665"/>
          </a:xfrm>
          <a:prstGeom prst="rect">
            <a:avLst/>
          </a:prstGeom>
          <a:noFill/>
        </p:spPr>
        <p:txBody>
          <a:bodyPr wrap="square" rtlCol="0">
            <a:spAutoFit/>
          </a:bodyPr>
          <a:lstStyle/>
          <a:p>
            <a:r>
              <a:rPr lang="en-US" sz="2400" b="1" dirty="0" smtClean="0">
                <a:solidFill>
                  <a:schemeClr val="accent6">
                    <a:lumMod val="75000"/>
                  </a:schemeClr>
                </a:solidFill>
              </a:rPr>
              <a:t>The influence of atmospheric stability on the </a:t>
            </a:r>
            <a:r>
              <a:rPr lang="hr-HR" sz="2400" b="1" dirty="0" smtClean="0">
                <a:solidFill>
                  <a:schemeClr val="accent6">
                    <a:lumMod val="75000"/>
                  </a:schemeClr>
                </a:solidFill>
              </a:rPr>
              <a:t>plume o</a:t>
            </a:r>
            <a:r>
              <a:rPr lang="en-US" sz="2400" b="1" dirty="0" smtClean="0">
                <a:solidFill>
                  <a:schemeClr val="accent6">
                    <a:lumMod val="75000"/>
                  </a:schemeClr>
                </a:solidFill>
              </a:rPr>
              <a:t>f smoke</a:t>
            </a:r>
            <a:endParaRPr lang="hr-HR" sz="2400" b="1" dirty="0">
              <a:solidFill>
                <a:schemeClr val="accent6">
                  <a:lumMod val="75000"/>
                </a:schemeClr>
              </a:solidFill>
            </a:endParaRPr>
          </a:p>
        </p:txBody>
      </p:sp>
      <p:sp>
        <p:nvSpPr>
          <p:cNvPr id="16" name="Rectangle 15"/>
          <p:cNvSpPr/>
          <p:nvPr/>
        </p:nvSpPr>
        <p:spPr>
          <a:xfrm>
            <a:off x="1114425" y="5000625"/>
            <a:ext cx="942973" cy="209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accent1">
                    <a:lumMod val="75000"/>
                  </a:schemeClr>
                </a:solidFill>
              </a:rPr>
              <a:t>INVERSION</a:t>
            </a:r>
            <a:endParaRPr lang="hr-HR" sz="1200" b="1" dirty="0">
              <a:solidFill>
                <a:schemeClr val="accent1">
                  <a:lumMod val="75000"/>
                </a:schemeClr>
              </a:solidFill>
            </a:endParaRPr>
          </a:p>
        </p:txBody>
      </p:sp>
      <p:sp>
        <p:nvSpPr>
          <p:cNvPr id="17" name="Rectangle 16"/>
          <p:cNvSpPr/>
          <p:nvPr/>
        </p:nvSpPr>
        <p:spPr>
          <a:xfrm>
            <a:off x="542925" y="6124575"/>
            <a:ext cx="1133475" cy="200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accent1">
                    <a:lumMod val="75000"/>
                  </a:schemeClr>
                </a:solidFill>
              </a:rPr>
              <a:t>Temperature</a:t>
            </a:r>
            <a:endParaRPr lang="hr-HR" sz="1200" b="1" dirty="0">
              <a:solidFill>
                <a:schemeClr val="accent1">
                  <a:lumMod val="75000"/>
                </a:schemeClr>
              </a:solidFill>
            </a:endParaRPr>
          </a:p>
        </p:txBody>
      </p:sp>
      <p:sp>
        <p:nvSpPr>
          <p:cNvPr id="18" name="Rectangle 17"/>
          <p:cNvSpPr/>
          <p:nvPr/>
        </p:nvSpPr>
        <p:spPr>
          <a:xfrm rot="16200000">
            <a:off x="-119061" y="5424490"/>
            <a:ext cx="876300"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hr-HR" sz="1200" b="1" dirty="0" smtClean="0">
                <a:solidFill>
                  <a:schemeClr val="accent1">
                    <a:lumMod val="75000"/>
                  </a:schemeClr>
                </a:solidFill>
              </a:rPr>
              <a:t>Altitude</a:t>
            </a:r>
            <a:endParaRPr lang="hr-HR" sz="1200" b="1" dirty="0">
              <a:solidFill>
                <a:schemeClr val="accent1">
                  <a:lumMod val="75000"/>
                </a:schemeClr>
              </a:solidFill>
            </a:endParaRPr>
          </a:p>
        </p:txBody>
      </p:sp>
      <p:pic>
        <p:nvPicPr>
          <p:cNvPr id="19" name="Picture 3"/>
          <p:cNvPicPr>
            <a:picLocks noChangeAspect="1" noChangeArrowheads="1"/>
          </p:cNvPicPr>
          <p:nvPr/>
        </p:nvPicPr>
        <p:blipFill>
          <a:blip r:embed="rId4" cstate="print"/>
          <a:srcRect/>
          <a:stretch>
            <a:fillRect/>
          </a:stretch>
        </p:blipFill>
        <p:spPr bwMode="auto">
          <a:xfrm>
            <a:off x="4242015" y="6381635"/>
            <a:ext cx="3835186" cy="476365"/>
          </a:xfrm>
          <a:prstGeom prst="rect">
            <a:avLst/>
          </a:prstGeom>
          <a:noFill/>
          <a:ln w="9525">
            <a:noFill/>
            <a:miter lim="800000"/>
            <a:headEnd/>
            <a:tailEnd/>
          </a:ln>
          <a:effectLst/>
        </p:spPr>
      </p:pic>
      <p:sp>
        <p:nvSpPr>
          <p:cNvPr id="20"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501452" y="2448694"/>
            <a:ext cx="8006879" cy="2677656"/>
          </a:xfrm>
          <a:prstGeom prst="rect">
            <a:avLst/>
          </a:prstGeom>
          <a:noFill/>
        </p:spPr>
        <p:txBody>
          <a:bodyPr wrap="square" rtlCol="0">
            <a:spAutoFit/>
          </a:bodyPr>
          <a:lstStyle/>
          <a:p>
            <a:r>
              <a:rPr lang="hr-HR" sz="2400" b="1" i="1" dirty="0" smtClean="0">
                <a:solidFill>
                  <a:schemeClr val="accent6">
                    <a:lumMod val="75000"/>
                  </a:schemeClr>
                </a:solidFill>
              </a:rPr>
              <a:t>fumigating plume</a:t>
            </a:r>
            <a:r>
              <a:rPr lang="en-US" sz="2400" dirty="0" smtClean="0"/>
              <a:t> </a:t>
            </a:r>
            <a:r>
              <a:rPr lang="en-US" sz="2400" b="1" dirty="0" smtClean="0">
                <a:solidFill>
                  <a:schemeClr val="accent1">
                    <a:lumMod val="75000"/>
                  </a:schemeClr>
                </a:solidFill>
              </a:rPr>
              <a:t>occurs when the inverse layer is above the smoke center and the unstable layer beneath it. </a:t>
            </a:r>
            <a:r>
              <a:rPr lang="en-US" sz="2400" b="1" dirty="0" smtClean="0">
                <a:solidFill>
                  <a:srgbClr val="FF0000"/>
                </a:solidFill>
              </a:rPr>
              <a:t>As a result, the smoke is dispersed downward causing an increase in ground level concentrations of pollutants.</a:t>
            </a:r>
            <a:r>
              <a:rPr lang="en-US" sz="2400" b="1" dirty="0" smtClean="0">
                <a:solidFill>
                  <a:schemeClr val="accent1">
                    <a:lumMod val="75000"/>
                  </a:schemeClr>
                </a:solidFill>
              </a:rPr>
              <a:t> </a:t>
            </a:r>
            <a:r>
              <a:rPr lang="hr-HR" sz="2400" b="1" dirty="0" smtClean="0">
                <a:solidFill>
                  <a:schemeClr val="accent1">
                    <a:lumMod val="75000"/>
                  </a:schemeClr>
                </a:solidFill>
              </a:rPr>
              <a:t>A fumigating plume </a:t>
            </a:r>
            <a:r>
              <a:rPr lang="en-US" sz="2400" b="1" dirty="0" smtClean="0">
                <a:solidFill>
                  <a:schemeClr val="accent1">
                    <a:lumMod val="75000"/>
                  </a:schemeClr>
                </a:solidFill>
              </a:rPr>
              <a:t>occurs every day when the night inversion begins to surface with the morning heat of the sun when the lower stable layer in less than one hour becomes very unstable.</a:t>
            </a:r>
            <a:r>
              <a:rPr lang="hr-HR" sz="2400" b="1" i="1" dirty="0" smtClean="0">
                <a:solidFill>
                  <a:schemeClr val="accent1">
                    <a:lumMod val="75000"/>
                  </a:schemeClr>
                </a:solidFill>
              </a:rPr>
              <a:t> </a:t>
            </a:r>
            <a:endParaRPr lang="hr-HR" sz="2400" b="1" dirty="0">
              <a:solidFill>
                <a:schemeClr val="accent1">
                  <a:lumMod val="75000"/>
                </a:schemeClr>
              </a:solidFill>
            </a:endParaRPr>
          </a:p>
        </p:txBody>
      </p:sp>
      <p:sp>
        <p:nvSpPr>
          <p:cNvPr id="12" name="Slide Number Placeholder 11"/>
          <p:cNvSpPr>
            <a:spLocks noGrp="1"/>
          </p:cNvSpPr>
          <p:nvPr>
            <p:ph type="sldNum" sz="quarter" idx="12"/>
          </p:nvPr>
        </p:nvSpPr>
        <p:spPr/>
        <p:txBody>
          <a:bodyPr/>
          <a:lstStyle/>
          <a:p>
            <a:pPr>
              <a:defRPr/>
            </a:pPr>
            <a:fld id="{60743F40-157C-4097-B33E-49A278C4E3AD}" type="slidenum">
              <a:rPr lang="hr-HR" smtClean="0"/>
              <a:pPr>
                <a:defRPr/>
              </a:pPr>
              <a:t>54</a:t>
            </a:fld>
            <a:endParaRPr lang="hr-HR"/>
          </a:p>
        </p:txBody>
      </p:sp>
      <p:sp>
        <p:nvSpPr>
          <p:cNvPr id="13" name="TextBox 12"/>
          <p:cNvSpPr txBox="1"/>
          <p:nvPr/>
        </p:nvSpPr>
        <p:spPr>
          <a:xfrm>
            <a:off x="395535" y="1628800"/>
            <a:ext cx="8624639" cy="461665"/>
          </a:xfrm>
          <a:prstGeom prst="rect">
            <a:avLst/>
          </a:prstGeom>
          <a:noFill/>
        </p:spPr>
        <p:txBody>
          <a:bodyPr wrap="square" rtlCol="0">
            <a:spAutoFit/>
          </a:bodyPr>
          <a:lstStyle/>
          <a:p>
            <a:r>
              <a:rPr lang="en-US" sz="2400" b="1" dirty="0" smtClean="0">
                <a:solidFill>
                  <a:schemeClr val="accent6">
                    <a:lumMod val="75000"/>
                  </a:schemeClr>
                </a:solidFill>
              </a:rPr>
              <a:t>The influence of atmospheric stability on the </a:t>
            </a:r>
            <a:r>
              <a:rPr lang="hr-HR" sz="2400" b="1" dirty="0" smtClean="0">
                <a:solidFill>
                  <a:schemeClr val="accent6">
                    <a:lumMod val="75000"/>
                  </a:schemeClr>
                </a:solidFill>
              </a:rPr>
              <a:t>plume o</a:t>
            </a:r>
            <a:r>
              <a:rPr lang="en-US" sz="2400" b="1" dirty="0" smtClean="0">
                <a:solidFill>
                  <a:schemeClr val="accent6">
                    <a:lumMod val="75000"/>
                  </a:schemeClr>
                </a:solidFill>
              </a:rPr>
              <a:t>f smoke</a:t>
            </a:r>
            <a:endParaRPr lang="hr-HR" sz="2400" b="1" dirty="0">
              <a:solidFill>
                <a:schemeClr val="accent6">
                  <a:lumMod val="75000"/>
                </a:schemeClr>
              </a:solidFill>
            </a:endParaRPr>
          </a:p>
        </p:txBody>
      </p:sp>
      <p:pic>
        <p:nvPicPr>
          <p:cNvPr id="14" name="Picture 3"/>
          <p:cNvPicPr>
            <a:picLocks noChangeAspect="1" noChangeArrowheads="1"/>
          </p:cNvPicPr>
          <p:nvPr/>
        </p:nvPicPr>
        <p:blipFill>
          <a:blip r:embed="rId3" cstate="print"/>
          <a:srcRect/>
          <a:stretch>
            <a:fillRect/>
          </a:stretch>
        </p:blipFill>
        <p:spPr bwMode="auto">
          <a:xfrm>
            <a:off x="12914" y="6077688"/>
            <a:ext cx="4767263" cy="592137"/>
          </a:xfrm>
          <a:prstGeom prst="rect">
            <a:avLst/>
          </a:prstGeom>
          <a:noFill/>
          <a:ln w="9525">
            <a:noFill/>
            <a:miter lim="800000"/>
            <a:headEnd/>
            <a:tailEnd/>
          </a:ln>
          <a:effectLst/>
        </p:spPr>
      </p:pic>
      <p:sp>
        <p:nvSpPr>
          <p:cNvPr id="15"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486594" y="2466602"/>
            <a:ext cx="8208912" cy="1200329"/>
          </a:xfrm>
          <a:prstGeom prst="rect">
            <a:avLst/>
          </a:prstGeom>
          <a:noFill/>
        </p:spPr>
        <p:txBody>
          <a:bodyPr wrap="square" rtlCol="0">
            <a:spAutoFit/>
          </a:bodyPr>
          <a:lstStyle/>
          <a:p>
            <a:r>
              <a:rPr lang="en-US" sz="2400" b="1" dirty="0" smtClean="0">
                <a:solidFill>
                  <a:srgbClr val="FF0000"/>
                </a:solidFill>
              </a:rPr>
              <a:t>In the case of increased cloudiness, the transition from stable to unstable, can last for hours, while maintaining increased </a:t>
            </a:r>
            <a:r>
              <a:rPr lang="hr-HR" sz="2400" b="1" dirty="0" smtClean="0">
                <a:solidFill>
                  <a:srgbClr val="FF0000"/>
                </a:solidFill>
              </a:rPr>
              <a:t>high </a:t>
            </a:r>
            <a:r>
              <a:rPr lang="en-US" sz="2400" b="1" dirty="0" smtClean="0">
                <a:solidFill>
                  <a:srgbClr val="FF0000"/>
                </a:solidFill>
              </a:rPr>
              <a:t>concentrations of pollutants at the Earth's surface.</a:t>
            </a:r>
            <a:endParaRPr lang="hr-HR" sz="2400" b="1" dirty="0">
              <a:solidFill>
                <a:srgbClr val="FF0000"/>
              </a:solidFill>
            </a:endParaRPr>
          </a:p>
        </p:txBody>
      </p:sp>
      <p:pic>
        <p:nvPicPr>
          <p:cNvPr id="12" name="Picture 2"/>
          <p:cNvPicPr>
            <a:picLocks noChangeAspect="1" noChangeArrowheads="1"/>
          </p:cNvPicPr>
          <p:nvPr/>
        </p:nvPicPr>
        <p:blipFill>
          <a:blip r:embed="rId4" cstate="print"/>
          <a:srcRect/>
          <a:stretch>
            <a:fillRect/>
          </a:stretch>
        </p:blipFill>
        <p:spPr bwMode="auto">
          <a:xfrm>
            <a:off x="0" y="4365104"/>
            <a:ext cx="4948211" cy="2492896"/>
          </a:xfrm>
          <a:prstGeom prst="rect">
            <a:avLst/>
          </a:prstGeom>
          <a:noFill/>
          <a:ln w="9525">
            <a:noFill/>
            <a:miter lim="800000"/>
            <a:headEnd/>
            <a:tailEnd/>
          </a:ln>
        </p:spPr>
      </p:pic>
      <p:sp>
        <p:nvSpPr>
          <p:cNvPr id="13" name="TextBox 12"/>
          <p:cNvSpPr txBox="1"/>
          <p:nvPr/>
        </p:nvSpPr>
        <p:spPr>
          <a:xfrm>
            <a:off x="5257800" y="4509120"/>
            <a:ext cx="3346648" cy="400110"/>
          </a:xfrm>
          <a:prstGeom prst="rect">
            <a:avLst/>
          </a:prstGeom>
          <a:solidFill>
            <a:schemeClr val="accent6">
              <a:lumMod val="60000"/>
              <a:lumOff val="40000"/>
            </a:schemeClr>
          </a:solidFill>
          <a:scene3d>
            <a:camera prst="orthographicFront"/>
            <a:lightRig rig="threePt" dir="t"/>
          </a:scene3d>
          <a:sp3d>
            <a:bevelT w="114300" prst="artDeco"/>
          </a:sp3d>
        </p:spPr>
        <p:txBody>
          <a:bodyPr wrap="square" rtlCol="0">
            <a:spAutoFit/>
          </a:bodyPr>
          <a:lstStyle/>
          <a:p>
            <a:pPr algn="ctr"/>
            <a:r>
              <a:rPr lang="hr-HR" sz="2000" b="1" i="1" dirty="0" smtClean="0">
                <a:solidFill>
                  <a:schemeClr val="accent6">
                    <a:lumMod val="75000"/>
                  </a:schemeClr>
                </a:solidFill>
              </a:rPr>
              <a:t>fumigating plume</a:t>
            </a:r>
            <a:r>
              <a:rPr lang="en-US" sz="2000" dirty="0" smtClean="0"/>
              <a:t> </a:t>
            </a:r>
            <a:endParaRPr lang="hr-HR" sz="2000" b="1" dirty="0"/>
          </a:p>
        </p:txBody>
      </p:sp>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55</a:t>
            </a:fld>
            <a:endParaRPr lang="hr-HR"/>
          </a:p>
        </p:txBody>
      </p:sp>
      <p:sp>
        <p:nvSpPr>
          <p:cNvPr id="15" name="TextBox 14"/>
          <p:cNvSpPr txBox="1"/>
          <p:nvPr/>
        </p:nvSpPr>
        <p:spPr>
          <a:xfrm>
            <a:off x="395535" y="1628800"/>
            <a:ext cx="8624639" cy="461665"/>
          </a:xfrm>
          <a:prstGeom prst="rect">
            <a:avLst/>
          </a:prstGeom>
          <a:noFill/>
        </p:spPr>
        <p:txBody>
          <a:bodyPr wrap="square" rtlCol="0">
            <a:spAutoFit/>
          </a:bodyPr>
          <a:lstStyle/>
          <a:p>
            <a:r>
              <a:rPr lang="en-US" sz="2400" b="1" dirty="0" smtClean="0">
                <a:solidFill>
                  <a:schemeClr val="accent6">
                    <a:lumMod val="75000"/>
                  </a:schemeClr>
                </a:solidFill>
              </a:rPr>
              <a:t>The influence of atmospheric stability on the </a:t>
            </a:r>
            <a:r>
              <a:rPr lang="hr-HR" sz="2400" b="1" dirty="0" smtClean="0">
                <a:solidFill>
                  <a:schemeClr val="accent6">
                    <a:lumMod val="75000"/>
                  </a:schemeClr>
                </a:solidFill>
              </a:rPr>
              <a:t>plume o</a:t>
            </a:r>
            <a:r>
              <a:rPr lang="en-US" sz="2400" b="1" dirty="0" smtClean="0">
                <a:solidFill>
                  <a:schemeClr val="accent6">
                    <a:lumMod val="75000"/>
                  </a:schemeClr>
                </a:solidFill>
              </a:rPr>
              <a:t>f smoke</a:t>
            </a:r>
            <a:endParaRPr lang="hr-HR" sz="2400" b="1" dirty="0">
              <a:solidFill>
                <a:schemeClr val="accent6">
                  <a:lumMod val="75000"/>
                </a:schemeClr>
              </a:solidFill>
            </a:endParaRPr>
          </a:p>
        </p:txBody>
      </p:sp>
      <p:sp>
        <p:nvSpPr>
          <p:cNvPr id="16" name="Rectangle 15"/>
          <p:cNvSpPr/>
          <p:nvPr/>
        </p:nvSpPr>
        <p:spPr>
          <a:xfrm>
            <a:off x="1276350" y="5000625"/>
            <a:ext cx="942973" cy="209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accent1">
                    <a:lumMod val="75000"/>
                  </a:schemeClr>
                </a:solidFill>
              </a:rPr>
              <a:t>INVERSION</a:t>
            </a:r>
            <a:endParaRPr lang="hr-HR" sz="1200" b="1" dirty="0">
              <a:solidFill>
                <a:schemeClr val="accent1">
                  <a:lumMod val="75000"/>
                </a:schemeClr>
              </a:solidFill>
            </a:endParaRPr>
          </a:p>
        </p:txBody>
      </p:sp>
      <p:sp>
        <p:nvSpPr>
          <p:cNvPr id="17" name="Rectangle 16"/>
          <p:cNvSpPr/>
          <p:nvPr/>
        </p:nvSpPr>
        <p:spPr>
          <a:xfrm>
            <a:off x="561975" y="6657975"/>
            <a:ext cx="1133475" cy="200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accent1">
                    <a:lumMod val="75000"/>
                  </a:schemeClr>
                </a:solidFill>
              </a:rPr>
              <a:t>Temperature</a:t>
            </a:r>
            <a:endParaRPr lang="hr-HR" sz="1200" b="1" dirty="0">
              <a:solidFill>
                <a:schemeClr val="accent1">
                  <a:lumMod val="75000"/>
                </a:schemeClr>
              </a:solidFill>
            </a:endParaRPr>
          </a:p>
        </p:txBody>
      </p:sp>
      <p:sp>
        <p:nvSpPr>
          <p:cNvPr id="18" name="Rectangle 17"/>
          <p:cNvSpPr/>
          <p:nvPr/>
        </p:nvSpPr>
        <p:spPr>
          <a:xfrm rot="16200000">
            <a:off x="-242885" y="5815016"/>
            <a:ext cx="876300"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hr-HR" sz="1200" b="1" dirty="0" smtClean="0">
                <a:solidFill>
                  <a:schemeClr val="accent1">
                    <a:lumMod val="75000"/>
                  </a:schemeClr>
                </a:solidFill>
              </a:rPr>
              <a:t>Altitude</a:t>
            </a:r>
            <a:endParaRPr lang="hr-HR" sz="1200" b="1" dirty="0">
              <a:solidFill>
                <a:schemeClr val="accent1">
                  <a:lumMod val="75000"/>
                </a:schemeClr>
              </a:solidFill>
            </a:endParaRPr>
          </a:p>
        </p:txBody>
      </p:sp>
      <p:pic>
        <p:nvPicPr>
          <p:cNvPr id="19" name="Picture 3"/>
          <p:cNvPicPr>
            <a:picLocks noChangeAspect="1" noChangeArrowheads="1"/>
          </p:cNvPicPr>
          <p:nvPr/>
        </p:nvPicPr>
        <p:blipFill>
          <a:blip r:embed="rId5" cstate="print"/>
          <a:srcRect/>
          <a:stretch>
            <a:fillRect/>
          </a:stretch>
        </p:blipFill>
        <p:spPr bwMode="auto">
          <a:xfrm>
            <a:off x="4746839" y="6457950"/>
            <a:ext cx="3220780" cy="400050"/>
          </a:xfrm>
          <a:prstGeom prst="rect">
            <a:avLst/>
          </a:prstGeom>
          <a:noFill/>
          <a:ln w="9525">
            <a:noFill/>
            <a:miter lim="800000"/>
            <a:headEnd/>
            <a:tailEnd/>
          </a:ln>
          <a:effectLst/>
        </p:spPr>
      </p:pic>
      <p:sp>
        <p:nvSpPr>
          <p:cNvPr id="20"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Rectangle 8"/>
          <p:cNvSpPr/>
          <p:nvPr/>
        </p:nvSpPr>
        <p:spPr>
          <a:xfrm>
            <a:off x="395536" y="2780928"/>
            <a:ext cx="8352928" cy="1200329"/>
          </a:xfrm>
          <a:prstGeom prst="rect">
            <a:avLst/>
          </a:prstGeom>
          <a:solidFill>
            <a:srgbClr val="C00000"/>
          </a:solidFill>
          <a:scene3d>
            <a:camera prst="orthographicFront"/>
            <a:lightRig rig="threePt" dir="t"/>
          </a:scene3d>
          <a:sp3d>
            <a:bevelT w="114300" prst="artDeco"/>
          </a:sp3d>
        </p:spPr>
        <p:txBody>
          <a:bodyPr wrap="square">
            <a:spAutoFit/>
          </a:bodyPr>
          <a:lstStyle/>
          <a:p>
            <a:r>
              <a:rPr lang="en-US" sz="2400" b="1" dirty="0" smtClean="0">
                <a:solidFill>
                  <a:schemeClr val="bg1"/>
                </a:solidFill>
              </a:rPr>
              <a:t>In the end we can conclude that knowledge of the underlying processes in the atmosphere is of utmost importance for making conclusions about transport and spread of pollutants in the air. </a:t>
            </a:r>
            <a:endParaRPr lang="hr-HR" sz="2400" b="1" dirty="0">
              <a:solidFill>
                <a:schemeClr val="bg1"/>
              </a:solidFill>
              <a:effectLst>
                <a:outerShdw blurRad="38100" dist="38100" dir="2700000" algn="tl">
                  <a:srgbClr val="000000">
                    <a:alpha val="43137"/>
                  </a:srgbClr>
                </a:outerShdw>
              </a:effectLst>
            </a:endParaRPr>
          </a:p>
        </p:txBody>
      </p:sp>
      <p:sp>
        <p:nvSpPr>
          <p:cNvPr id="10" name="Slide Number Placeholder 9"/>
          <p:cNvSpPr>
            <a:spLocks noGrp="1"/>
          </p:cNvSpPr>
          <p:nvPr>
            <p:ph type="sldNum" sz="quarter" idx="12"/>
          </p:nvPr>
        </p:nvSpPr>
        <p:spPr/>
        <p:txBody>
          <a:bodyPr/>
          <a:lstStyle/>
          <a:p>
            <a:pPr>
              <a:defRPr/>
            </a:pPr>
            <a:fld id="{60743F40-157C-4097-B33E-49A278C4E3AD}" type="slidenum">
              <a:rPr lang="hr-HR" smtClean="0"/>
              <a:pPr>
                <a:defRPr/>
              </a:pPr>
              <a:t>56</a:t>
            </a:fld>
            <a:endParaRPr lang="hr-HR"/>
          </a:p>
        </p:txBody>
      </p:sp>
      <p:pic>
        <p:nvPicPr>
          <p:cNvPr id="12" name="Picture 3"/>
          <p:cNvPicPr>
            <a:picLocks noChangeAspect="1" noChangeArrowheads="1"/>
          </p:cNvPicPr>
          <p:nvPr/>
        </p:nvPicPr>
        <p:blipFill>
          <a:blip r:embed="rId3" cstate="print"/>
          <a:srcRect/>
          <a:stretch>
            <a:fillRect/>
          </a:stretch>
        </p:blipFill>
        <p:spPr bwMode="auto">
          <a:xfrm>
            <a:off x="12914" y="6077688"/>
            <a:ext cx="4767263" cy="592137"/>
          </a:xfrm>
          <a:prstGeom prst="rect">
            <a:avLst/>
          </a:prstGeom>
          <a:noFill/>
          <a:ln w="9525">
            <a:noFill/>
            <a:miter lim="800000"/>
            <a:headEnd/>
            <a:tailEnd/>
          </a:ln>
          <a:effectLst/>
        </p:spPr>
      </p:pic>
      <p:sp>
        <p:nvSpPr>
          <p:cNvPr id="13"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8" descr="Znak_1024x7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sp>
        <p:nvSpPr>
          <p:cNvPr id="8" name="Slide Number Placeholder 7"/>
          <p:cNvSpPr>
            <a:spLocks noGrp="1"/>
          </p:cNvSpPr>
          <p:nvPr>
            <p:ph type="sldNum" sz="quarter" idx="12"/>
          </p:nvPr>
        </p:nvSpPr>
        <p:spPr/>
        <p:txBody>
          <a:bodyPr/>
          <a:lstStyle/>
          <a:p>
            <a:pPr>
              <a:defRPr/>
            </a:pPr>
            <a:fld id="{60743F40-157C-4097-B33E-49A278C4E3AD}" type="slidenum">
              <a:rPr lang="hr-HR" smtClean="0"/>
              <a:pPr>
                <a:defRPr/>
              </a:pPr>
              <a:t>57</a:t>
            </a:fld>
            <a:endParaRPr lang="hr-HR"/>
          </a:p>
        </p:txBody>
      </p:sp>
      <p:pic>
        <p:nvPicPr>
          <p:cNvPr id="10" name="Picture 3"/>
          <p:cNvPicPr>
            <a:picLocks noChangeAspect="1" noChangeArrowheads="1"/>
          </p:cNvPicPr>
          <p:nvPr/>
        </p:nvPicPr>
        <p:blipFill>
          <a:blip r:embed="rId4" cstate="print"/>
          <a:srcRect/>
          <a:stretch>
            <a:fillRect/>
          </a:stretch>
        </p:blipFill>
        <p:spPr bwMode="auto">
          <a:xfrm>
            <a:off x="1181100" y="803578"/>
            <a:ext cx="5972175" cy="741798"/>
          </a:xfrm>
          <a:prstGeom prst="rect">
            <a:avLst/>
          </a:prstGeom>
          <a:noFill/>
          <a:ln w="9525">
            <a:noFill/>
            <a:miter lim="800000"/>
            <a:headEnd/>
            <a:tailEnd/>
          </a:ln>
          <a:effectLst/>
        </p:spPr>
      </p:pic>
      <p:sp>
        <p:nvSpPr>
          <p:cNvPr id="16" name="Title 1"/>
          <p:cNvSpPr txBox="1">
            <a:spLocks/>
          </p:cNvSpPr>
          <p:nvPr/>
        </p:nvSpPr>
        <p:spPr bwMode="auto">
          <a:xfrm>
            <a:off x="485775" y="25812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1200" cap="none" spc="0" normalizeH="0" baseline="0" noProof="0" smtClean="0">
                <a:ln>
                  <a:noFill/>
                </a:ln>
                <a:solidFill>
                  <a:schemeClr val="tx2"/>
                </a:solidFill>
                <a:effectLst>
                  <a:glow rad="228600">
                    <a:schemeClr val="bg1">
                      <a:lumMod val="50000"/>
                      <a:alpha val="20000"/>
                    </a:schemeClr>
                  </a:glow>
                </a:effectLst>
                <a:uLnTx/>
                <a:uFillTx/>
                <a:latin typeface="+mj-lt"/>
                <a:ea typeface="+mj-ea"/>
                <a:cs typeface="+mj-cs"/>
              </a:rPr>
              <a:t>THANK YOU FOR YOUR ATTENTION</a:t>
            </a:r>
            <a:r>
              <a:rPr kumimoji="0" lang="hr-HR" sz="3600" b="1" i="0" u="none" strike="noStrike" kern="1200" cap="none" spc="0" normalizeH="0" baseline="0" noProof="0" smtClean="0">
                <a:ln>
                  <a:noFill/>
                </a:ln>
                <a:solidFill>
                  <a:schemeClr val="tx2"/>
                </a:solidFill>
                <a:effectLst>
                  <a:glow rad="228600">
                    <a:schemeClr val="bg1">
                      <a:lumMod val="50000"/>
                      <a:alpha val="20000"/>
                    </a:schemeClr>
                  </a:glow>
                </a:effectLst>
                <a:uLnTx/>
                <a:uFillTx/>
                <a:latin typeface="+mj-lt"/>
                <a:ea typeface="+mj-ea"/>
                <a:cs typeface="+mj-cs"/>
              </a:rPr>
              <a:t> !</a:t>
            </a:r>
            <a:endParaRPr kumimoji="0" lang="hr-HR" sz="3600" b="1" i="0" u="none" strike="noStrike" kern="1200" cap="none" spc="0" normalizeH="0" baseline="0" noProof="0" dirty="0" smtClean="0">
              <a:ln>
                <a:noFill/>
              </a:ln>
              <a:solidFill>
                <a:schemeClr val="tx2"/>
              </a:solidFill>
              <a:effectLst>
                <a:glow rad="228600">
                  <a:schemeClr val="bg1">
                    <a:lumMod val="50000"/>
                    <a:alpha val="20000"/>
                  </a:schemeClr>
                </a:glow>
              </a:effectLst>
              <a:uLnTx/>
              <a:uFillTx/>
              <a:latin typeface="+mj-lt"/>
              <a:ea typeface="+mj-ea"/>
              <a:cs typeface="+mj-cs"/>
            </a:endParaRPr>
          </a:p>
        </p:txBody>
      </p:sp>
      <p:sp>
        <p:nvSpPr>
          <p:cNvPr id="17" name="Content Placeholder 8"/>
          <p:cNvSpPr>
            <a:spLocks/>
          </p:cNvSpPr>
          <p:nvPr/>
        </p:nvSpPr>
        <p:spPr bwMode="auto">
          <a:xfrm>
            <a:off x="353039" y="4387645"/>
            <a:ext cx="8229601" cy="92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gn="just">
              <a:spcBef>
                <a:spcPct val="20000"/>
              </a:spcBef>
            </a:pPr>
            <a:r>
              <a:rPr lang="en-US" sz="1600" b="1" i="1" u="sng" dirty="0">
                <a:solidFill>
                  <a:schemeClr val="tx2"/>
                </a:solidFill>
              </a:rPr>
              <a:t>Disclaimer:</a:t>
            </a:r>
            <a:r>
              <a:rPr lang="en-US" sz="1600" b="1" i="1" dirty="0">
                <a:solidFill>
                  <a:schemeClr val="tx2"/>
                </a:solidFill>
              </a:rPr>
              <a:t> The </a:t>
            </a:r>
            <a:r>
              <a:rPr lang="en-US" sz="1600" b="1" i="1" dirty="0" smtClean="0">
                <a:solidFill>
                  <a:schemeClr val="tx2"/>
                </a:solidFill>
              </a:rPr>
              <a:t>content</a:t>
            </a:r>
            <a:r>
              <a:rPr lang="hr-HR" sz="1600" b="1" i="1" dirty="0" smtClean="0">
                <a:solidFill>
                  <a:schemeClr val="tx2"/>
                </a:solidFill>
              </a:rPr>
              <a:t>s</a:t>
            </a:r>
            <a:r>
              <a:rPr lang="en-US" sz="1600" b="1" i="1" dirty="0" smtClean="0">
                <a:solidFill>
                  <a:schemeClr val="tx2"/>
                </a:solidFill>
              </a:rPr>
              <a:t> </a:t>
            </a:r>
            <a:r>
              <a:rPr lang="en-US" sz="1600" b="1" i="1" dirty="0">
                <a:solidFill>
                  <a:schemeClr val="tx2"/>
                </a:solidFill>
              </a:rPr>
              <a:t>of this </a:t>
            </a:r>
            <a:r>
              <a:rPr lang="en-US" sz="1600" b="1" i="1" dirty="0" smtClean="0">
                <a:solidFill>
                  <a:schemeClr val="tx2"/>
                </a:solidFill>
              </a:rPr>
              <a:t>publication</a:t>
            </a:r>
            <a:r>
              <a:rPr lang="hr-HR" sz="1600" b="1" i="1" dirty="0" smtClean="0">
                <a:solidFill>
                  <a:schemeClr val="tx2"/>
                </a:solidFill>
              </a:rPr>
              <a:t> are </a:t>
            </a:r>
            <a:r>
              <a:rPr lang="en-US" sz="1600" b="1" i="1" dirty="0" smtClean="0">
                <a:solidFill>
                  <a:schemeClr val="tx2"/>
                </a:solidFill>
              </a:rPr>
              <a:t>the</a:t>
            </a:r>
            <a:r>
              <a:rPr lang="hr-HR" sz="1600" b="1" i="1" dirty="0" smtClean="0">
                <a:solidFill>
                  <a:schemeClr val="tx2"/>
                </a:solidFill>
              </a:rPr>
              <a:t> sole </a:t>
            </a:r>
            <a:r>
              <a:rPr lang="en-US" sz="1600" b="1" i="1" dirty="0" smtClean="0">
                <a:solidFill>
                  <a:schemeClr val="tx2"/>
                </a:solidFill>
              </a:rPr>
              <a:t>responsibility </a:t>
            </a:r>
            <a:r>
              <a:rPr lang="en-US" sz="1600" b="1" i="1" dirty="0">
                <a:solidFill>
                  <a:schemeClr val="tx2"/>
                </a:solidFill>
              </a:rPr>
              <a:t>of EKONERG </a:t>
            </a:r>
            <a:r>
              <a:rPr lang="hr-HR" sz="1600" b="1" i="1" dirty="0" smtClean="0">
                <a:solidFill>
                  <a:schemeClr val="tx2"/>
                </a:solidFill>
              </a:rPr>
              <a:t>– </a:t>
            </a:r>
            <a:r>
              <a:rPr lang="en-US" sz="1600" b="1" i="1" dirty="0" smtClean="0">
                <a:solidFill>
                  <a:schemeClr val="tx2"/>
                </a:solidFill>
              </a:rPr>
              <a:t>Energy</a:t>
            </a:r>
            <a:r>
              <a:rPr lang="hr-HR" sz="1600" b="1" i="1" dirty="0" smtClean="0">
                <a:solidFill>
                  <a:schemeClr val="tx2"/>
                </a:solidFill>
              </a:rPr>
              <a:t> </a:t>
            </a:r>
            <a:r>
              <a:rPr lang="en-US" sz="1600" b="1" i="1" dirty="0" smtClean="0">
                <a:solidFill>
                  <a:schemeClr val="tx2"/>
                </a:solidFill>
              </a:rPr>
              <a:t>Research </a:t>
            </a:r>
            <a:r>
              <a:rPr lang="en-US" sz="1600" b="1" i="1" dirty="0">
                <a:solidFill>
                  <a:schemeClr val="tx2"/>
                </a:solidFill>
              </a:rPr>
              <a:t>and </a:t>
            </a:r>
            <a:r>
              <a:rPr lang="en-US" sz="1600" b="1" i="1" dirty="0" smtClean="0">
                <a:solidFill>
                  <a:schemeClr val="tx2"/>
                </a:solidFill>
              </a:rPr>
              <a:t>Environmental</a:t>
            </a:r>
            <a:r>
              <a:rPr lang="hr-HR" sz="1600" b="1" i="1" dirty="0" smtClean="0">
                <a:solidFill>
                  <a:schemeClr val="tx2"/>
                </a:solidFill>
              </a:rPr>
              <a:t> </a:t>
            </a:r>
            <a:r>
              <a:rPr lang="en-US" sz="1600" b="1" i="1" dirty="0" smtClean="0">
                <a:solidFill>
                  <a:schemeClr val="tx2"/>
                </a:solidFill>
              </a:rPr>
              <a:t>Protection</a:t>
            </a:r>
            <a:r>
              <a:rPr lang="hr-HR" sz="1600" b="1" i="1" dirty="0" smtClean="0">
                <a:solidFill>
                  <a:schemeClr val="tx2"/>
                </a:solidFill>
              </a:rPr>
              <a:t> Institute</a:t>
            </a:r>
            <a:r>
              <a:rPr lang="en-US" sz="1600" b="1" i="1" dirty="0" smtClean="0">
                <a:solidFill>
                  <a:schemeClr val="tx2"/>
                </a:solidFill>
              </a:rPr>
              <a:t>, </a:t>
            </a:r>
            <a:r>
              <a:rPr lang="en-US" sz="1600" b="1" i="1" dirty="0">
                <a:solidFill>
                  <a:schemeClr val="tx2"/>
                </a:solidFill>
              </a:rPr>
              <a:t>Ltd. </a:t>
            </a:r>
            <a:r>
              <a:rPr lang="en-US" sz="1600" b="1" i="1" dirty="0" smtClean="0">
                <a:solidFill>
                  <a:schemeClr val="tx2"/>
                </a:solidFill>
              </a:rPr>
              <a:t>and</a:t>
            </a:r>
            <a:r>
              <a:rPr lang="hr-HR" sz="1600" b="1" i="1" dirty="0" smtClean="0">
                <a:solidFill>
                  <a:schemeClr val="tx2"/>
                </a:solidFill>
              </a:rPr>
              <a:t> </a:t>
            </a:r>
            <a:r>
              <a:rPr lang="en-US" sz="1600" b="1" i="1" dirty="0" smtClean="0">
                <a:solidFill>
                  <a:schemeClr val="tx2"/>
                </a:solidFill>
              </a:rPr>
              <a:t>can in</a:t>
            </a:r>
            <a:r>
              <a:rPr lang="hr-HR" sz="1600" b="1" i="1" dirty="0" smtClean="0">
                <a:solidFill>
                  <a:schemeClr val="tx2"/>
                </a:solidFill>
              </a:rPr>
              <a:t> no </a:t>
            </a:r>
            <a:r>
              <a:rPr lang="en-US" sz="1600" b="1" i="1" dirty="0" smtClean="0">
                <a:solidFill>
                  <a:schemeClr val="tx2"/>
                </a:solidFill>
              </a:rPr>
              <a:t>way be taken </a:t>
            </a:r>
            <a:r>
              <a:rPr lang="hr-HR" sz="1600" b="1" i="1" dirty="0" smtClean="0">
                <a:solidFill>
                  <a:schemeClr val="tx2"/>
                </a:solidFill>
              </a:rPr>
              <a:t>t</a:t>
            </a:r>
            <a:r>
              <a:rPr lang="en-US" sz="1600" b="1" i="1" dirty="0" smtClean="0">
                <a:solidFill>
                  <a:schemeClr val="tx2"/>
                </a:solidFill>
              </a:rPr>
              <a:t>o reflect the </a:t>
            </a:r>
            <a:r>
              <a:rPr lang="en-US" sz="1600" b="1" i="1" dirty="0">
                <a:solidFill>
                  <a:schemeClr val="tx2"/>
                </a:solidFill>
              </a:rPr>
              <a:t>views of the European Union</a:t>
            </a:r>
            <a:endParaRPr lang="hr-HR" sz="1600" b="1" i="1" dirty="0">
              <a:solidFill>
                <a:schemeClr val="tx2"/>
              </a:solidFill>
            </a:endParaRPr>
          </a:p>
        </p:txBody>
      </p:sp>
      <p:sp>
        <p:nvSpPr>
          <p:cNvPr id="19" name="Podnaslov 2"/>
          <p:cNvSpPr txBox="1">
            <a:spLocks/>
          </p:cNvSpPr>
          <p:nvPr/>
        </p:nvSpPr>
        <p:spPr>
          <a:xfrm>
            <a:off x="3421626" y="6263557"/>
            <a:ext cx="2448231" cy="290947"/>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000" dirty="0">
                <a:solidFill>
                  <a:schemeClr val="accent1">
                    <a:lumMod val="50000"/>
                  </a:schemeClr>
                </a:solidFill>
              </a:rPr>
              <a:t>This project is funded by the European Union</a:t>
            </a:r>
            <a:endParaRPr lang="en-GB" sz="1000" dirty="0">
              <a:solidFill>
                <a:schemeClr val="accent1">
                  <a:lumMod val="50000"/>
                </a:schemeClr>
              </a:solidFill>
            </a:endParaRPr>
          </a:p>
        </p:txBody>
      </p:sp>
      <p:pic>
        <p:nvPicPr>
          <p:cNvPr id="20" name="Slika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53934" y="5557402"/>
            <a:ext cx="917009" cy="618958"/>
          </a:xfrm>
          <a:prstGeom prst="rect">
            <a:avLst/>
          </a:prstGeom>
        </p:spPr>
      </p:pic>
    </p:spTree>
    <p:extLst>
      <p:ext uri="{BB962C8B-B14F-4D97-AF65-F5344CB8AC3E}">
        <p14:creationId xmlns:p14="http://schemas.microsoft.com/office/powerpoint/2010/main" val="1609641600"/>
      </p:ext>
    </p:extLst>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95536" y="1844824"/>
            <a:ext cx="8568952" cy="1938992"/>
          </a:xfrm>
          <a:prstGeom prst="rect">
            <a:avLst/>
          </a:prstGeom>
          <a:noFill/>
        </p:spPr>
        <p:txBody>
          <a:bodyPr wrap="square" rtlCol="0">
            <a:spAutoFit/>
          </a:bodyPr>
          <a:lstStyle/>
          <a:p>
            <a:r>
              <a:rPr lang="hr-HR" sz="2400" b="1" dirty="0" smtClean="0">
                <a:solidFill>
                  <a:schemeClr val="accent6">
                    <a:lumMod val="75000"/>
                  </a:schemeClr>
                </a:solidFill>
              </a:rPr>
              <a:t>• </a:t>
            </a:r>
            <a:r>
              <a:rPr lang="en-US" sz="2400" b="1" dirty="0" smtClean="0">
                <a:solidFill>
                  <a:schemeClr val="accent6">
                    <a:lumMod val="75000"/>
                  </a:schemeClr>
                </a:solidFill>
              </a:rPr>
              <a:t>due to the different thermal capacity</a:t>
            </a:r>
            <a:r>
              <a:rPr lang="hr-HR" sz="2400" b="1" dirty="0" smtClean="0">
                <a:solidFill>
                  <a:schemeClr val="accent6">
                    <a:lumMod val="75000"/>
                  </a:schemeClr>
                </a:solidFill>
              </a:rPr>
              <a:t>,</a:t>
            </a:r>
            <a:r>
              <a:rPr lang="en-US" sz="2400" b="1" dirty="0" smtClean="0">
                <a:solidFill>
                  <a:schemeClr val="accent6">
                    <a:lumMod val="75000"/>
                  </a:schemeClr>
                </a:solidFill>
              </a:rPr>
              <a:t> requires a greater amount of energy to heat water in relation to the same mass of soil</a:t>
            </a:r>
            <a:endParaRPr lang="hr-HR" sz="2400" b="1" dirty="0" smtClean="0">
              <a:solidFill>
                <a:schemeClr val="accent6">
                  <a:lumMod val="75000"/>
                </a:schemeClr>
              </a:solidFill>
            </a:endParaRPr>
          </a:p>
          <a:p>
            <a:endParaRPr lang="hr-HR" sz="2400" b="1" dirty="0" smtClean="0">
              <a:solidFill>
                <a:schemeClr val="accent6">
                  <a:lumMod val="75000"/>
                </a:schemeClr>
              </a:solidFill>
            </a:endParaRPr>
          </a:p>
          <a:p>
            <a:r>
              <a:rPr lang="hr-HR" sz="2400" b="1" dirty="0" smtClean="0">
                <a:solidFill>
                  <a:schemeClr val="accent6">
                    <a:lumMod val="75000"/>
                  </a:schemeClr>
                </a:solidFill>
              </a:rPr>
              <a:t>•</a:t>
            </a:r>
            <a:r>
              <a:rPr lang="en-US" sz="2400" dirty="0" smtClean="0"/>
              <a:t> </a:t>
            </a:r>
            <a:r>
              <a:rPr lang="en-US" sz="2400" b="1" dirty="0" smtClean="0">
                <a:solidFill>
                  <a:schemeClr val="accent6">
                    <a:lumMod val="75000"/>
                  </a:schemeClr>
                </a:solidFill>
              </a:rPr>
              <a:t>water evaporation process cools the water surface.</a:t>
            </a:r>
            <a:endParaRPr lang="hr-HR" sz="2400" b="1" dirty="0" smtClean="0">
              <a:solidFill>
                <a:schemeClr val="accent6">
                  <a:lumMod val="75000"/>
                </a:schemeClr>
              </a:solidFill>
            </a:endParaRPr>
          </a:p>
          <a:p>
            <a:endParaRPr lang="hr-HR" sz="2400" b="1" dirty="0" smtClean="0">
              <a:solidFill>
                <a:schemeClr val="accent6">
                  <a:lumMod val="75000"/>
                </a:schemeClr>
              </a:solidFill>
            </a:endParaRPr>
          </a:p>
        </p:txBody>
      </p:sp>
      <p:sp>
        <p:nvSpPr>
          <p:cNvPr id="10" name="TextBox 9"/>
          <p:cNvSpPr txBox="1"/>
          <p:nvPr/>
        </p:nvSpPr>
        <p:spPr>
          <a:xfrm>
            <a:off x="409575" y="3727698"/>
            <a:ext cx="8353425" cy="1569660"/>
          </a:xfrm>
          <a:prstGeom prst="rect">
            <a:avLst/>
          </a:prstGeom>
          <a:noFill/>
        </p:spPr>
        <p:txBody>
          <a:bodyPr wrap="square" rtlCol="0">
            <a:spAutoFit/>
          </a:bodyPr>
          <a:lstStyle/>
          <a:p>
            <a:r>
              <a:rPr lang="en-US" sz="2400" b="1" dirty="0" smtClean="0">
                <a:solidFill>
                  <a:schemeClr val="accent1">
                    <a:lumMod val="75000"/>
                  </a:schemeClr>
                </a:solidFill>
              </a:rPr>
              <a:t>The different types of land surfaces have different ability of absorption and storage energy.</a:t>
            </a:r>
            <a:endParaRPr lang="hr-HR" sz="2400" b="1" dirty="0" smtClean="0">
              <a:solidFill>
                <a:schemeClr val="accent1">
                  <a:lumMod val="75000"/>
                </a:schemeClr>
              </a:solidFill>
            </a:endParaRPr>
          </a:p>
          <a:p>
            <a:r>
              <a:rPr lang="en-US" sz="2400" b="1" dirty="0" smtClean="0">
                <a:solidFill>
                  <a:schemeClr val="accent1">
                    <a:lumMod val="75000"/>
                  </a:schemeClr>
                </a:solidFill>
              </a:rPr>
              <a:t>Color, shape, texture of the surface, vegetation and </a:t>
            </a:r>
            <a:r>
              <a:rPr lang="hr-HR" sz="2400" b="1" dirty="0" smtClean="0">
                <a:solidFill>
                  <a:schemeClr val="accent1">
                    <a:lumMod val="75000"/>
                  </a:schemeClr>
                </a:solidFill>
              </a:rPr>
              <a:t>vicinity </a:t>
            </a:r>
            <a:r>
              <a:rPr lang="en-US" sz="2400" b="1" dirty="0" smtClean="0">
                <a:solidFill>
                  <a:schemeClr val="accent1">
                    <a:lumMod val="75000"/>
                  </a:schemeClr>
                </a:solidFill>
              </a:rPr>
              <a:t>to buildings affect the warming and cooling the soil.</a:t>
            </a:r>
            <a:endParaRPr lang="hr-HR" sz="2400" dirty="0">
              <a:solidFill>
                <a:schemeClr val="accent1">
                  <a:lumMod val="75000"/>
                </a:schemeClr>
              </a:solidFill>
            </a:endParaRPr>
          </a:p>
        </p:txBody>
      </p:sp>
      <p:sp>
        <p:nvSpPr>
          <p:cNvPr id="12" name="Slide Number Placeholder 11"/>
          <p:cNvSpPr>
            <a:spLocks noGrp="1"/>
          </p:cNvSpPr>
          <p:nvPr>
            <p:ph type="sldNum" sz="quarter" idx="12"/>
          </p:nvPr>
        </p:nvSpPr>
        <p:spPr/>
        <p:txBody>
          <a:bodyPr/>
          <a:lstStyle/>
          <a:p>
            <a:pPr>
              <a:defRPr/>
            </a:pPr>
            <a:fld id="{60743F40-157C-4097-B33E-49A278C4E3AD}" type="slidenum">
              <a:rPr lang="hr-HR" smtClean="0"/>
              <a:pPr>
                <a:defRPr/>
              </a:pPr>
              <a:t>6</a:t>
            </a:fld>
            <a:endParaRPr lang="hr-HR"/>
          </a:p>
        </p:txBody>
      </p:sp>
      <p:pic>
        <p:nvPicPr>
          <p:cNvPr id="13" name="Picture 3"/>
          <p:cNvPicPr>
            <a:picLocks noChangeAspect="1" noChangeArrowheads="1"/>
          </p:cNvPicPr>
          <p:nvPr/>
        </p:nvPicPr>
        <p:blipFill>
          <a:blip r:embed="rId3" cstate="print"/>
          <a:srcRect/>
          <a:stretch>
            <a:fillRect/>
          </a:stretch>
        </p:blipFill>
        <p:spPr bwMode="auto">
          <a:xfrm>
            <a:off x="12914" y="6077688"/>
            <a:ext cx="4767263" cy="592137"/>
          </a:xfrm>
          <a:prstGeom prst="rect">
            <a:avLst/>
          </a:prstGeom>
          <a:noFill/>
          <a:ln w="9525">
            <a:noFill/>
            <a:miter lim="800000"/>
            <a:headEnd/>
            <a:tailEnd/>
          </a:ln>
          <a:effectLst/>
        </p:spPr>
      </p:pic>
      <p:sp>
        <p:nvSpPr>
          <p:cNvPr id="14"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Rectangle 8"/>
          <p:cNvSpPr/>
          <p:nvPr/>
        </p:nvSpPr>
        <p:spPr>
          <a:xfrm>
            <a:off x="395536" y="2060848"/>
            <a:ext cx="8352928" cy="3046988"/>
          </a:xfrm>
          <a:prstGeom prst="rect">
            <a:avLst/>
          </a:prstGeom>
        </p:spPr>
        <p:txBody>
          <a:bodyPr wrap="square">
            <a:spAutoFit/>
          </a:bodyPr>
          <a:lstStyle/>
          <a:p>
            <a:pPr>
              <a:buFont typeface="Arial" pitchFamily="34" charset="0"/>
              <a:buChar char="•"/>
            </a:pPr>
            <a:r>
              <a:rPr lang="hr-HR" sz="2400" b="1" dirty="0" smtClean="0">
                <a:solidFill>
                  <a:schemeClr val="accent1">
                    <a:lumMod val="75000"/>
                  </a:schemeClr>
                </a:solidFill>
              </a:rPr>
              <a:t> </a:t>
            </a:r>
            <a:r>
              <a:rPr lang="en-US" sz="2400" b="1" dirty="0" smtClean="0">
                <a:solidFill>
                  <a:schemeClr val="accent1">
                    <a:lumMod val="75000"/>
                  </a:schemeClr>
                </a:solidFill>
              </a:rPr>
              <a:t>The sandy coast, roads and buildings are quickly become warm during the day, resulting in a higher temperature of the air above them</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pPr>
              <a:buFont typeface="Arial" pitchFamily="34" charset="0"/>
              <a:buChar char="•"/>
            </a:pPr>
            <a:r>
              <a:rPr lang="hr-HR" sz="2400" b="1" dirty="0" smtClean="0">
                <a:solidFill>
                  <a:schemeClr val="accent1">
                    <a:lumMod val="75000"/>
                  </a:schemeClr>
                </a:solidFill>
              </a:rPr>
              <a:t> </a:t>
            </a:r>
            <a:r>
              <a:rPr lang="en-US" sz="2400" b="1" dirty="0" smtClean="0">
                <a:solidFill>
                  <a:schemeClr val="accent1">
                    <a:lumMod val="75000"/>
                  </a:schemeClr>
                </a:solidFill>
              </a:rPr>
              <a:t>The area under the vegetation (forests and meadows) heat up more slowly, and the air temperature over them</a:t>
            </a:r>
            <a:r>
              <a:rPr lang="hr-HR" sz="2400" b="1" dirty="0" smtClean="0">
                <a:solidFill>
                  <a:schemeClr val="accent1">
                    <a:lumMod val="75000"/>
                  </a:schemeClr>
                </a:solidFill>
              </a:rPr>
              <a:t> is</a:t>
            </a:r>
            <a:r>
              <a:rPr lang="en-US" sz="2400" b="1" dirty="0" smtClean="0">
                <a:solidFill>
                  <a:schemeClr val="accent1">
                    <a:lumMod val="75000"/>
                  </a:schemeClr>
                </a:solidFill>
              </a:rPr>
              <a:t> lower</a:t>
            </a:r>
            <a:endParaRPr lang="pl-PL" sz="2400" b="1" dirty="0" smtClean="0">
              <a:solidFill>
                <a:schemeClr val="accent1">
                  <a:lumMod val="75000"/>
                </a:schemeClr>
              </a:solidFill>
            </a:endParaRPr>
          </a:p>
          <a:p>
            <a:r>
              <a:rPr lang="pl-PL" sz="2400" b="1" dirty="0" smtClean="0">
                <a:solidFill>
                  <a:schemeClr val="accent1">
                    <a:lumMod val="75000"/>
                  </a:schemeClr>
                </a:solidFill>
              </a:rPr>
              <a:t>                                </a:t>
            </a:r>
          </a:p>
          <a:p>
            <a:r>
              <a:rPr lang="en-US" sz="2400" b="1" dirty="0" smtClean="0">
                <a:solidFill>
                  <a:schemeClr val="accent6">
                    <a:lumMod val="75000"/>
                  </a:schemeClr>
                </a:solidFill>
              </a:rPr>
              <a:t>During the night, the situation is reversed.</a:t>
            </a:r>
            <a:endParaRPr lang="hr-HR" sz="2400" b="1" dirty="0">
              <a:solidFill>
                <a:schemeClr val="accent1">
                  <a:lumMod val="75000"/>
                </a:schemeClr>
              </a:solidFill>
            </a:endParaRPr>
          </a:p>
        </p:txBody>
      </p:sp>
      <p:sp>
        <p:nvSpPr>
          <p:cNvPr id="10" name="Slide Number Placeholder 9"/>
          <p:cNvSpPr>
            <a:spLocks noGrp="1"/>
          </p:cNvSpPr>
          <p:nvPr>
            <p:ph type="sldNum" sz="quarter" idx="12"/>
          </p:nvPr>
        </p:nvSpPr>
        <p:spPr/>
        <p:txBody>
          <a:bodyPr/>
          <a:lstStyle/>
          <a:p>
            <a:pPr>
              <a:defRPr/>
            </a:pPr>
            <a:fld id="{60743F40-157C-4097-B33E-49A278C4E3AD}" type="slidenum">
              <a:rPr lang="hr-HR" smtClean="0"/>
              <a:pPr>
                <a:defRPr/>
              </a:pPr>
              <a:t>7</a:t>
            </a:fld>
            <a:endParaRPr lang="hr-HR"/>
          </a:p>
        </p:txBody>
      </p:sp>
      <p:pic>
        <p:nvPicPr>
          <p:cNvPr id="12" name="Picture 3"/>
          <p:cNvPicPr>
            <a:picLocks noChangeAspect="1" noChangeArrowheads="1"/>
          </p:cNvPicPr>
          <p:nvPr/>
        </p:nvPicPr>
        <p:blipFill>
          <a:blip r:embed="rId3" cstate="print"/>
          <a:srcRect/>
          <a:stretch>
            <a:fillRect/>
          </a:stretch>
        </p:blipFill>
        <p:spPr bwMode="auto">
          <a:xfrm>
            <a:off x="12914" y="6077688"/>
            <a:ext cx="4767263" cy="592137"/>
          </a:xfrm>
          <a:prstGeom prst="rect">
            <a:avLst/>
          </a:prstGeom>
          <a:noFill/>
          <a:ln w="9525">
            <a:noFill/>
            <a:miter lim="800000"/>
            <a:headEnd/>
            <a:tailEnd/>
          </a:ln>
          <a:effectLst/>
        </p:spPr>
      </p:pic>
      <p:sp>
        <p:nvSpPr>
          <p:cNvPr id="13"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482402" y="1619275"/>
            <a:ext cx="6336704" cy="461665"/>
          </a:xfrm>
          <a:prstGeom prst="rect">
            <a:avLst/>
          </a:prstGeom>
          <a:noFill/>
        </p:spPr>
        <p:txBody>
          <a:bodyPr wrap="square" rtlCol="0">
            <a:spAutoFit/>
          </a:bodyPr>
          <a:lstStyle/>
          <a:p>
            <a:r>
              <a:rPr lang="hr-HR" sz="2400" b="1" smtClean="0">
                <a:solidFill>
                  <a:schemeClr val="accent6">
                    <a:lumMod val="75000"/>
                  </a:schemeClr>
                </a:solidFill>
              </a:rPr>
              <a:t>Heat transfer</a:t>
            </a:r>
            <a:endParaRPr lang="hr-HR" sz="2400" b="1" dirty="0">
              <a:solidFill>
                <a:schemeClr val="accent6">
                  <a:lumMod val="75000"/>
                </a:schemeClr>
              </a:solidFill>
            </a:endParaRPr>
          </a:p>
        </p:txBody>
      </p:sp>
      <p:sp>
        <p:nvSpPr>
          <p:cNvPr id="10" name="TextBox 9"/>
          <p:cNvSpPr txBox="1"/>
          <p:nvPr/>
        </p:nvSpPr>
        <p:spPr>
          <a:xfrm>
            <a:off x="338386" y="2267347"/>
            <a:ext cx="8568952" cy="3785652"/>
          </a:xfrm>
          <a:prstGeom prst="rect">
            <a:avLst/>
          </a:prstGeom>
          <a:noFill/>
        </p:spPr>
        <p:txBody>
          <a:bodyPr wrap="square" rtlCol="0">
            <a:spAutoFit/>
          </a:bodyPr>
          <a:lstStyle/>
          <a:p>
            <a:r>
              <a:rPr lang="en-US" sz="2400" b="1" dirty="0" smtClean="0">
                <a:solidFill>
                  <a:schemeClr val="accent1">
                    <a:lumMod val="75000"/>
                  </a:schemeClr>
                </a:solidFill>
              </a:rPr>
              <a:t>Heat energy in the atmosphere, except the radiation spreads </a:t>
            </a:r>
            <a:r>
              <a:rPr lang="hr-HR" sz="2400" b="1" dirty="0" smtClean="0">
                <a:solidFill>
                  <a:schemeClr val="accent1">
                    <a:lumMod val="75000"/>
                  </a:schemeClr>
                </a:solidFill>
              </a:rPr>
              <a:t>in </a:t>
            </a:r>
            <a:r>
              <a:rPr lang="en-US" sz="2400" b="1" dirty="0" smtClean="0">
                <a:solidFill>
                  <a:schemeClr val="accent1">
                    <a:lumMod val="75000"/>
                  </a:schemeClr>
                </a:solidFill>
              </a:rPr>
              <a:t>processes:</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endParaRPr lang="hr-HR" sz="2400" b="1" dirty="0" smtClean="0">
              <a:solidFill>
                <a:schemeClr val="accent1">
                  <a:lumMod val="75000"/>
                </a:schemeClr>
              </a:solidFill>
            </a:endParaRPr>
          </a:p>
          <a:p>
            <a:endParaRPr lang="hr-HR" sz="2400" b="1" dirty="0" smtClean="0">
              <a:solidFill>
                <a:schemeClr val="accent1">
                  <a:lumMod val="75000"/>
                </a:schemeClr>
              </a:solidFill>
            </a:endParaRPr>
          </a:p>
          <a:p>
            <a:endParaRPr lang="hr-HR" sz="2400" b="1" dirty="0" smtClean="0">
              <a:solidFill>
                <a:schemeClr val="accent1">
                  <a:lumMod val="75000"/>
                </a:schemeClr>
              </a:solidFill>
            </a:endParaRPr>
          </a:p>
          <a:p>
            <a:r>
              <a:rPr lang="en-US" sz="2400" b="1" dirty="0" smtClean="0">
                <a:solidFill>
                  <a:schemeClr val="accent6">
                    <a:lumMod val="75000"/>
                  </a:schemeClr>
                </a:solidFill>
              </a:rPr>
              <a:t>Conduction is the spontaneous transfer of heat energy through matter from areas of higher temperatures in the area of the lower temperatures, and therefore it acts for the purpose of compensating for temperature difference.</a:t>
            </a:r>
            <a:endParaRPr lang="hr-HR" sz="2400" b="1" dirty="0">
              <a:solidFill>
                <a:schemeClr val="accent1">
                  <a:lumMod val="75000"/>
                </a:schemeClr>
              </a:solidFill>
            </a:endParaRPr>
          </a:p>
        </p:txBody>
      </p:sp>
      <p:sp>
        <p:nvSpPr>
          <p:cNvPr id="12" name="Rectangle 11"/>
          <p:cNvSpPr/>
          <p:nvPr/>
        </p:nvSpPr>
        <p:spPr>
          <a:xfrm>
            <a:off x="2623592" y="3000375"/>
            <a:ext cx="3456384" cy="1224136"/>
          </a:xfrm>
          <a:prstGeom prst="rect">
            <a:avLst/>
          </a:prstGeom>
          <a:solidFill>
            <a:srgbClr val="00B050"/>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solidFill>
                <a:schemeClr val="accent1">
                  <a:lumMod val="75000"/>
                </a:schemeClr>
              </a:solidFill>
            </a:endParaRPr>
          </a:p>
        </p:txBody>
      </p:sp>
      <p:sp>
        <p:nvSpPr>
          <p:cNvPr id="13" name="TextBox 12"/>
          <p:cNvSpPr txBox="1"/>
          <p:nvPr/>
        </p:nvSpPr>
        <p:spPr>
          <a:xfrm>
            <a:off x="2762275" y="3009900"/>
            <a:ext cx="3240360" cy="1200329"/>
          </a:xfrm>
          <a:prstGeom prst="rect">
            <a:avLst/>
          </a:prstGeom>
          <a:noFill/>
        </p:spPr>
        <p:txBody>
          <a:bodyPr wrap="square" rtlCol="0">
            <a:spAutoFit/>
          </a:bodyPr>
          <a:lstStyle/>
          <a:p>
            <a:pPr algn="ctr"/>
            <a:r>
              <a:rPr lang="hr-HR" sz="2400" b="1" dirty="0" smtClean="0">
                <a:solidFill>
                  <a:schemeClr val="bg1"/>
                </a:solidFill>
                <a:effectLst>
                  <a:outerShdw blurRad="38100" dist="38100" dir="2700000" algn="tl">
                    <a:srgbClr val="000000">
                      <a:alpha val="43137"/>
                    </a:srgbClr>
                  </a:outerShdw>
                </a:effectLst>
              </a:rPr>
              <a:t>CONDUCTION CONVECTION ADVEKCTION</a:t>
            </a:r>
            <a:endParaRPr lang="hr-HR" sz="2400" b="1" dirty="0">
              <a:solidFill>
                <a:schemeClr val="bg1"/>
              </a:solidFill>
              <a:effectLst>
                <a:outerShdw blurRad="38100" dist="38100" dir="2700000" algn="tl">
                  <a:srgbClr val="000000">
                    <a:alpha val="43137"/>
                  </a:srgbClr>
                </a:outerShdw>
              </a:effectLst>
            </a:endParaRPr>
          </a:p>
        </p:txBody>
      </p:sp>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8</a:t>
            </a:fld>
            <a:endParaRPr lang="hr-HR"/>
          </a:p>
        </p:txBody>
      </p:sp>
      <p:pic>
        <p:nvPicPr>
          <p:cNvPr id="15" name="Picture 3"/>
          <p:cNvPicPr>
            <a:picLocks noChangeAspect="1" noChangeArrowheads="1"/>
          </p:cNvPicPr>
          <p:nvPr/>
        </p:nvPicPr>
        <p:blipFill>
          <a:blip r:embed="rId3" cstate="print"/>
          <a:srcRect/>
          <a:stretch>
            <a:fillRect/>
          </a:stretch>
        </p:blipFill>
        <p:spPr bwMode="auto">
          <a:xfrm>
            <a:off x="12914" y="6077688"/>
            <a:ext cx="4767263" cy="592137"/>
          </a:xfrm>
          <a:prstGeom prst="rect">
            <a:avLst/>
          </a:prstGeom>
          <a:noFill/>
          <a:ln w="9525">
            <a:noFill/>
            <a:miter lim="800000"/>
            <a:headEnd/>
            <a:tailEnd/>
          </a:ln>
          <a:effectLst/>
        </p:spPr>
      </p:pic>
      <p:sp>
        <p:nvSpPr>
          <p:cNvPr id="16"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1.4 METEOROLOGICAL FACTORS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Rectangle 8"/>
          <p:cNvSpPr/>
          <p:nvPr/>
        </p:nvSpPr>
        <p:spPr>
          <a:xfrm>
            <a:off x="533400" y="4462636"/>
            <a:ext cx="8210872" cy="1471439"/>
          </a:xfrm>
          <a:prstGeom prst="rect">
            <a:avLst/>
          </a:prstGeom>
          <a:solidFill>
            <a:schemeClr val="accent6">
              <a:lumMod val="60000"/>
              <a:lumOff val="40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solidFill>
                <a:schemeClr val="accent1">
                  <a:lumMod val="75000"/>
                </a:schemeClr>
              </a:solidFill>
            </a:endParaRPr>
          </a:p>
        </p:txBody>
      </p:sp>
      <p:sp>
        <p:nvSpPr>
          <p:cNvPr id="10" name="Rectangle 9"/>
          <p:cNvSpPr/>
          <p:nvPr/>
        </p:nvSpPr>
        <p:spPr>
          <a:xfrm>
            <a:off x="539552" y="1628800"/>
            <a:ext cx="6336704" cy="1080120"/>
          </a:xfrm>
          <a:prstGeom prst="rect">
            <a:avLst/>
          </a:prstGeom>
          <a:solidFill>
            <a:schemeClr val="accent6">
              <a:lumMod val="60000"/>
              <a:lumOff val="40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solidFill>
                <a:schemeClr val="accent1">
                  <a:lumMod val="75000"/>
                </a:schemeClr>
              </a:solidFill>
            </a:endParaRPr>
          </a:p>
        </p:txBody>
      </p:sp>
      <p:sp>
        <p:nvSpPr>
          <p:cNvPr id="12" name="TextBox 11"/>
          <p:cNvSpPr txBox="1"/>
          <p:nvPr/>
        </p:nvSpPr>
        <p:spPr>
          <a:xfrm>
            <a:off x="558602" y="1685950"/>
            <a:ext cx="6336704" cy="461665"/>
          </a:xfrm>
          <a:prstGeom prst="rect">
            <a:avLst/>
          </a:prstGeom>
          <a:noFill/>
        </p:spPr>
        <p:txBody>
          <a:bodyPr wrap="square" rtlCol="0">
            <a:spAutoFit/>
          </a:bodyPr>
          <a:lstStyle/>
          <a:p>
            <a:r>
              <a:rPr lang="hr-HR" sz="2400" b="1" dirty="0" smtClean="0">
                <a:solidFill>
                  <a:schemeClr val="accent6">
                    <a:lumMod val="75000"/>
                  </a:schemeClr>
                </a:solidFill>
              </a:rPr>
              <a:t>Example of conduction:</a:t>
            </a:r>
            <a:endParaRPr lang="hr-HR" sz="2400" b="1" dirty="0">
              <a:solidFill>
                <a:schemeClr val="accent6">
                  <a:lumMod val="75000"/>
                </a:schemeClr>
              </a:solidFill>
            </a:endParaRPr>
          </a:p>
        </p:txBody>
      </p:sp>
      <p:sp>
        <p:nvSpPr>
          <p:cNvPr id="13" name="TextBox 12"/>
          <p:cNvSpPr txBox="1"/>
          <p:nvPr/>
        </p:nvSpPr>
        <p:spPr>
          <a:xfrm>
            <a:off x="611560" y="2132856"/>
            <a:ext cx="7920880" cy="461665"/>
          </a:xfrm>
          <a:prstGeom prst="rect">
            <a:avLst/>
          </a:prstGeom>
          <a:noFill/>
        </p:spPr>
        <p:txBody>
          <a:bodyPr wrap="square" rtlCol="0">
            <a:spAutoFit/>
          </a:bodyPr>
          <a:lstStyle/>
          <a:p>
            <a:r>
              <a:rPr lang="en-US" sz="2400" b="1" dirty="0" smtClean="0">
                <a:solidFill>
                  <a:schemeClr val="accent1">
                    <a:lumMod val="75000"/>
                  </a:schemeClr>
                </a:solidFill>
              </a:rPr>
              <a:t>Heated ground heats the air conduction.</a:t>
            </a:r>
            <a:endParaRPr lang="hr-HR" sz="2400" b="1" dirty="0">
              <a:solidFill>
                <a:schemeClr val="accent1">
                  <a:lumMod val="75000"/>
                </a:schemeClr>
              </a:solidFill>
            </a:endParaRPr>
          </a:p>
        </p:txBody>
      </p:sp>
      <p:sp>
        <p:nvSpPr>
          <p:cNvPr id="14" name="TextBox 13"/>
          <p:cNvSpPr txBox="1"/>
          <p:nvPr/>
        </p:nvSpPr>
        <p:spPr>
          <a:xfrm>
            <a:off x="611560" y="3140968"/>
            <a:ext cx="7920880" cy="1200329"/>
          </a:xfrm>
          <a:prstGeom prst="rect">
            <a:avLst/>
          </a:prstGeom>
          <a:noFill/>
        </p:spPr>
        <p:txBody>
          <a:bodyPr wrap="square" rtlCol="0">
            <a:spAutoFit/>
          </a:bodyPr>
          <a:lstStyle/>
          <a:p>
            <a:r>
              <a:rPr lang="en-US" sz="2400" b="1" dirty="0" smtClean="0">
                <a:solidFill>
                  <a:schemeClr val="accent6">
                    <a:lumMod val="75000"/>
                  </a:schemeClr>
                </a:solidFill>
              </a:rPr>
              <a:t>Convection is the directed motion, i.e. fluid flow (liquid and gas), where the hotter fluid moves according to the colder and </a:t>
            </a:r>
            <a:r>
              <a:rPr lang="hr-HR" sz="2400" b="1" dirty="0" smtClean="0">
                <a:solidFill>
                  <a:schemeClr val="accent6">
                    <a:lumMod val="75000"/>
                  </a:schemeClr>
                </a:solidFill>
              </a:rPr>
              <a:t>transfers </a:t>
            </a:r>
            <a:r>
              <a:rPr lang="en-US" sz="2400" b="1" dirty="0" smtClean="0">
                <a:solidFill>
                  <a:schemeClr val="accent6">
                    <a:lumMod val="75000"/>
                  </a:schemeClr>
                </a:solidFill>
              </a:rPr>
              <a:t>the warmth of the area.</a:t>
            </a:r>
            <a:endParaRPr lang="hr-HR" sz="2400" b="1" dirty="0">
              <a:solidFill>
                <a:schemeClr val="accent1">
                  <a:lumMod val="75000"/>
                </a:schemeClr>
              </a:solidFill>
            </a:endParaRPr>
          </a:p>
        </p:txBody>
      </p:sp>
      <p:sp>
        <p:nvSpPr>
          <p:cNvPr id="15" name="TextBox 14"/>
          <p:cNvSpPr txBox="1"/>
          <p:nvPr/>
        </p:nvSpPr>
        <p:spPr>
          <a:xfrm>
            <a:off x="601241" y="4529312"/>
            <a:ext cx="3168352" cy="461665"/>
          </a:xfrm>
          <a:prstGeom prst="rect">
            <a:avLst/>
          </a:prstGeom>
          <a:noFill/>
        </p:spPr>
        <p:txBody>
          <a:bodyPr wrap="square" rtlCol="0">
            <a:spAutoFit/>
          </a:bodyPr>
          <a:lstStyle/>
          <a:p>
            <a:r>
              <a:rPr lang="hr-HR" sz="2400" b="1" dirty="0" smtClean="0">
                <a:solidFill>
                  <a:schemeClr val="accent6">
                    <a:lumMod val="75000"/>
                  </a:schemeClr>
                </a:solidFill>
              </a:rPr>
              <a:t>Example of convection:</a:t>
            </a:r>
            <a:endParaRPr lang="hr-HR" sz="2400" b="1" dirty="0">
              <a:solidFill>
                <a:schemeClr val="accent6">
                  <a:lumMod val="75000"/>
                </a:schemeClr>
              </a:solidFill>
            </a:endParaRPr>
          </a:p>
        </p:txBody>
      </p:sp>
      <p:sp>
        <p:nvSpPr>
          <p:cNvPr id="16" name="TextBox 15"/>
          <p:cNvSpPr txBox="1"/>
          <p:nvPr/>
        </p:nvSpPr>
        <p:spPr>
          <a:xfrm>
            <a:off x="657226" y="5038701"/>
            <a:ext cx="8020050" cy="830997"/>
          </a:xfrm>
          <a:prstGeom prst="rect">
            <a:avLst/>
          </a:prstGeom>
          <a:noFill/>
        </p:spPr>
        <p:txBody>
          <a:bodyPr wrap="square" rtlCol="0">
            <a:spAutoFit/>
          </a:bodyPr>
          <a:lstStyle/>
          <a:p>
            <a:r>
              <a:rPr lang="en-US" sz="2400" b="1" dirty="0" smtClean="0">
                <a:solidFill>
                  <a:schemeClr val="accent1">
                    <a:lumMod val="75000"/>
                  </a:schemeClr>
                </a:solidFill>
              </a:rPr>
              <a:t>Heated air, since it is lighter than the surrounding cold air, raises up and transfers the heat vertically by convection.</a:t>
            </a:r>
            <a:endParaRPr lang="hr-HR" sz="2400" b="1" dirty="0">
              <a:solidFill>
                <a:schemeClr val="accent1">
                  <a:lumMod val="75000"/>
                </a:schemeClr>
              </a:solidFill>
            </a:endParaRPr>
          </a:p>
        </p:txBody>
      </p:sp>
      <p:sp>
        <p:nvSpPr>
          <p:cNvPr id="17" name="Slide Number Placeholder 16"/>
          <p:cNvSpPr>
            <a:spLocks noGrp="1"/>
          </p:cNvSpPr>
          <p:nvPr>
            <p:ph type="sldNum" sz="quarter" idx="12"/>
          </p:nvPr>
        </p:nvSpPr>
        <p:spPr/>
        <p:txBody>
          <a:bodyPr/>
          <a:lstStyle/>
          <a:p>
            <a:pPr>
              <a:defRPr/>
            </a:pPr>
            <a:fld id="{60743F40-157C-4097-B33E-49A278C4E3AD}" type="slidenum">
              <a:rPr lang="hr-HR" smtClean="0"/>
              <a:pPr>
                <a:defRPr/>
              </a:pPr>
              <a:t>9</a:t>
            </a:fld>
            <a:endParaRPr lang="hr-HR"/>
          </a:p>
        </p:txBody>
      </p:sp>
      <p:pic>
        <p:nvPicPr>
          <p:cNvPr id="18" name="Picture 3"/>
          <p:cNvPicPr>
            <a:picLocks noChangeAspect="1" noChangeArrowheads="1"/>
          </p:cNvPicPr>
          <p:nvPr/>
        </p:nvPicPr>
        <p:blipFill>
          <a:blip r:embed="rId3" cstate="print"/>
          <a:srcRect/>
          <a:stretch>
            <a:fillRect/>
          </a:stretch>
        </p:blipFill>
        <p:spPr bwMode="auto">
          <a:xfrm>
            <a:off x="12914" y="6077688"/>
            <a:ext cx="4767263" cy="592137"/>
          </a:xfrm>
          <a:prstGeom prst="rect">
            <a:avLst/>
          </a:prstGeom>
          <a:noFill/>
          <a:ln w="9525">
            <a:noFill/>
            <a:miter lim="800000"/>
            <a:headEnd/>
            <a:tailEnd/>
          </a:ln>
          <a:effectLst/>
        </p:spPr>
      </p:pic>
      <p:sp>
        <p:nvSpPr>
          <p:cNvPr id="19"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10030</TotalTime>
  <Words>4667</Words>
  <Application>Microsoft Office PowerPoint</Application>
  <PresentationFormat>On-screen Show (4:3)</PresentationFormat>
  <Paragraphs>505</Paragraphs>
  <Slides>57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Arial Narrow</vt:lpstr>
      <vt:lpstr>Calibri</vt:lpstr>
      <vt:lpstr>Office Theme</vt:lpstr>
      <vt:lpstr>PowerPoint Presentation</vt:lpstr>
      <vt:lpstr>THEME 1: Pollution of the atmosphere</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1.4 METEOROLOGICAL FACTORS</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Berislav Markovic</dc:creator>
  <cp:lastModifiedBy>Bojan Abramović</cp:lastModifiedBy>
  <cp:revision>809</cp:revision>
  <dcterms:created xsi:type="dcterms:W3CDTF">2011-04-14T13:56:18Z</dcterms:created>
  <dcterms:modified xsi:type="dcterms:W3CDTF">2018-06-04T11:32:44Z</dcterms:modified>
</cp:coreProperties>
</file>