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36" r:id="rId2"/>
    <p:sldId id="337" r:id="rId3"/>
    <p:sldId id="344" r:id="rId4"/>
    <p:sldId id="355" r:id="rId5"/>
    <p:sldId id="354" r:id="rId6"/>
    <p:sldId id="353" r:id="rId7"/>
    <p:sldId id="352" r:id="rId8"/>
    <p:sldId id="351" r:id="rId9"/>
    <p:sldId id="350" r:id="rId10"/>
    <p:sldId id="349" r:id="rId11"/>
    <p:sldId id="345" r:id="rId12"/>
    <p:sldId id="361" r:id="rId13"/>
    <p:sldId id="366" r:id="rId14"/>
    <p:sldId id="365" r:id="rId15"/>
    <p:sldId id="364" r:id="rId16"/>
    <p:sldId id="368" r:id="rId17"/>
    <p:sldId id="367" r:id="rId18"/>
    <p:sldId id="360" r:id="rId19"/>
    <p:sldId id="359" r:id="rId20"/>
    <p:sldId id="358" r:id="rId21"/>
    <p:sldId id="362" r:id="rId22"/>
    <p:sldId id="348" r:id="rId23"/>
    <p:sldId id="347" r:id="rId24"/>
    <p:sldId id="346" r:id="rId25"/>
    <p:sldId id="357" r:id="rId26"/>
    <p:sldId id="356" r:id="rId27"/>
    <p:sldId id="363" r:id="rId28"/>
    <p:sldId id="338" r:id="rId29"/>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87" d="100"/>
          <a:sy n="87" d="100"/>
        </p:scale>
        <p:origin x="1488"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6/4/2018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4.6.2018.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4.6.2018.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4.6.2018.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4.6.2018.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pic>
        <p:nvPicPr>
          <p:cNvPr id="11" name="Slika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
        <p:nvSpPr>
          <p:cNvPr id="15" name="Podnaslov 2"/>
          <p:cNvSpPr txBox="1">
            <a:spLocks/>
          </p:cNvSpPr>
          <p:nvPr/>
        </p:nvSpPr>
        <p:spPr bwMode="auto">
          <a:xfrm>
            <a:off x="623088" y="1980621"/>
            <a:ext cx="8520912" cy="426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Enhanced environmental protection inspection for efficient control of air quality monitoring and of all entities under obligation within system of greenhouse gas emission allowance trading, in order to achieve better quality of air in Republic of Croatia</a:t>
            </a:r>
            <a:endParaRPr kumimoji="0" lang="hr-HR" sz="32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hr-HR"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3" name="Podnaslov 2"/>
          <p:cNvSpPr txBox="1">
            <a:spLocks/>
          </p:cNvSpPr>
          <p:nvPr/>
        </p:nvSpPr>
        <p:spPr>
          <a:xfrm>
            <a:off x="6795639" y="6648544"/>
            <a:ext cx="2421513" cy="27825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smtClean="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6" name="Slika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30027" y="2388518"/>
            <a:ext cx="576064" cy="646331"/>
          </a:xfrm>
          <a:prstGeom prst="rect">
            <a:avLst/>
          </a:prstGeom>
          <a:noFill/>
        </p:spPr>
        <p:txBody>
          <a:bodyPr wrap="square" rtlCol="0">
            <a:spAutoFit/>
          </a:bodyPr>
          <a:lstStyle/>
          <a:p>
            <a:r>
              <a:rPr lang="hr-HR" sz="3600" dirty="0">
                <a:solidFill>
                  <a:srgbClr val="FF0000"/>
                </a:solidFill>
                <a:sym typeface="Wingdings"/>
              </a:rPr>
              <a:t></a:t>
            </a:r>
            <a:endParaRPr lang="hr-HR" sz="3600" dirty="0">
              <a:solidFill>
                <a:srgbClr val="FF0000"/>
              </a:solidFill>
            </a:endParaRPr>
          </a:p>
        </p:txBody>
      </p:sp>
      <p:sp>
        <p:nvSpPr>
          <p:cNvPr id="13" name="TextBox 12"/>
          <p:cNvSpPr txBox="1"/>
          <p:nvPr/>
        </p:nvSpPr>
        <p:spPr>
          <a:xfrm>
            <a:off x="1106091" y="2532534"/>
            <a:ext cx="7364869" cy="1200329"/>
          </a:xfrm>
          <a:prstGeom prst="rect">
            <a:avLst/>
          </a:prstGeom>
          <a:noFill/>
        </p:spPr>
        <p:txBody>
          <a:bodyPr wrap="square" rtlCol="0">
            <a:spAutoFit/>
          </a:bodyPr>
          <a:lstStyle/>
          <a:p>
            <a:r>
              <a:rPr lang="hr-HR" sz="2400" b="1" dirty="0" smtClean="0">
                <a:solidFill>
                  <a:schemeClr val="accent1">
                    <a:lumMod val="75000"/>
                  </a:schemeClr>
                </a:solidFill>
              </a:rPr>
              <a:t>Pointed</a:t>
            </a:r>
            <a:r>
              <a:rPr lang="en-US" sz="2400" b="1" dirty="0" smtClean="0">
                <a:solidFill>
                  <a:schemeClr val="accent1">
                    <a:lumMod val="75000"/>
                  </a:schemeClr>
                </a:solidFill>
              </a:rPr>
              <a:t> sources of emissions are those that are located within the area of site bordered by a length of 1 km or less.</a:t>
            </a:r>
            <a:endParaRPr lang="hr-HR" sz="2400" b="1" dirty="0">
              <a:solidFill>
                <a:schemeClr val="accent1">
                  <a:lumMod val="75000"/>
                </a:schemeClr>
              </a:solidFill>
            </a:endParaRPr>
          </a:p>
        </p:txBody>
      </p:sp>
      <p:sp>
        <p:nvSpPr>
          <p:cNvPr id="14" name="Rectangle 13"/>
          <p:cNvSpPr/>
          <p:nvPr/>
        </p:nvSpPr>
        <p:spPr>
          <a:xfrm>
            <a:off x="537245" y="3703712"/>
            <a:ext cx="596638" cy="646331"/>
          </a:xfrm>
          <a:prstGeom prst="rect">
            <a:avLst/>
          </a:prstGeom>
        </p:spPr>
        <p:txBody>
          <a:bodyPr wrap="none">
            <a:spAutoFit/>
          </a:bodyPr>
          <a:lstStyle/>
          <a:p>
            <a:r>
              <a:rPr lang="hr-HR" sz="3600" dirty="0">
                <a:solidFill>
                  <a:srgbClr val="FF0000"/>
                </a:solidFill>
                <a:sym typeface="Wingdings"/>
              </a:rPr>
              <a:t></a:t>
            </a:r>
            <a:endParaRPr lang="hr-HR" sz="3600" dirty="0">
              <a:solidFill>
                <a:srgbClr val="FF0000"/>
              </a:solidFill>
            </a:endParaRPr>
          </a:p>
        </p:txBody>
      </p:sp>
      <p:sp>
        <p:nvSpPr>
          <p:cNvPr id="15" name="TextBox 14"/>
          <p:cNvSpPr txBox="1"/>
          <p:nvPr/>
        </p:nvSpPr>
        <p:spPr>
          <a:xfrm>
            <a:off x="1179984" y="3613795"/>
            <a:ext cx="7106766" cy="830997"/>
          </a:xfrm>
          <a:prstGeom prst="rect">
            <a:avLst/>
          </a:prstGeom>
          <a:noFill/>
        </p:spPr>
        <p:txBody>
          <a:bodyPr wrap="square" rtlCol="0">
            <a:spAutoFit/>
          </a:bodyPr>
          <a:lstStyle/>
          <a:p>
            <a:r>
              <a:rPr lang="en-US" sz="2400" b="1" smtClean="0">
                <a:solidFill>
                  <a:schemeClr val="accent1">
                    <a:lumMod val="75000"/>
                  </a:schemeClr>
                </a:solidFill>
              </a:rPr>
              <a:t>In-line sources refer primarily to road and rail traffic that takes place by the line routes.</a:t>
            </a:r>
            <a:endParaRPr lang="hr-HR" sz="2400" b="1" dirty="0">
              <a:solidFill>
                <a:schemeClr val="accent1">
                  <a:lumMod val="75000"/>
                </a:schemeClr>
              </a:solidFill>
            </a:endParaRPr>
          </a:p>
        </p:txBody>
      </p:sp>
      <p:sp>
        <p:nvSpPr>
          <p:cNvPr id="16" name="Rectangle 15"/>
          <p:cNvSpPr/>
          <p:nvPr/>
        </p:nvSpPr>
        <p:spPr>
          <a:xfrm>
            <a:off x="562372" y="4825355"/>
            <a:ext cx="596638" cy="646331"/>
          </a:xfrm>
          <a:prstGeom prst="rect">
            <a:avLst/>
          </a:prstGeom>
        </p:spPr>
        <p:txBody>
          <a:bodyPr wrap="none">
            <a:spAutoFit/>
          </a:bodyPr>
          <a:lstStyle/>
          <a:p>
            <a:r>
              <a:rPr lang="hr-HR" sz="3600" dirty="0">
                <a:solidFill>
                  <a:srgbClr val="FF0000"/>
                </a:solidFill>
                <a:sym typeface="Wingdings"/>
              </a:rPr>
              <a:t></a:t>
            </a:r>
            <a:endParaRPr lang="hr-HR" sz="3600" dirty="0">
              <a:solidFill>
                <a:srgbClr val="FF0000"/>
              </a:solidFill>
            </a:endParaRPr>
          </a:p>
        </p:txBody>
      </p:sp>
      <p:sp>
        <p:nvSpPr>
          <p:cNvPr id="17" name="TextBox 16"/>
          <p:cNvSpPr txBox="1"/>
          <p:nvPr/>
        </p:nvSpPr>
        <p:spPr>
          <a:xfrm>
            <a:off x="1171103" y="4603408"/>
            <a:ext cx="7610475" cy="1569660"/>
          </a:xfrm>
          <a:prstGeom prst="rect">
            <a:avLst/>
          </a:prstGeom>
          <a:noFill/>
        </p:spPr>
        <p:txBody>
          <a:bodyPr wrap="square" rtlCol="0">
            <a:spAutoFit/>
          </a:bodyPr>
          <a:lstStyle/>
          <a:p>
            <a:r>
              <a:rPr lang="en-US" sz="2400" b="1" dirty="0" smtClean="0">
                <a:solidFill>
                  <a:schemeClr val="accent1">
                    <a:lumMod val="75000"/>
                  </a:schemeClr>
                </a:solidFill>
              </a:rPr>
              <a:t>Surface sources refer to the total emissions from households, transportation and industry that are homogenous and densely arranged on a particular to a larger area.</a:t>
            </a:r>
            <a:endParaRPr lang="hr-HR" sz="2400" b="1" dirty="0">
              <a:solidFill>
                <a:schemeClr val="accent1">
                  <a:lumMod val="75000"/>
                </a:schemeClr>
              </a:solidFill>
            </a:endParaRPr>
          </a:p>
        </p:txBody>
      </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23"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en-US" sz="2800" b="1" dirty="0" smtClean="0">
                <a:solidFill>
                  <a:schemeClr val="tx2"/>
                </a:solidFill>
                <a:effectLst>
                  <a:glow>
                    <a:srgbClr val="7F7F7F">
                      <a:alpha val="35000"/>
                    </a:srgbClr>
                  </a:glow>
                </a:effectLst>
              </a:rPr>
              <a:t>1.5 SOURCES</a:t>
            </a:r>
            <a:r>
              <a:rPr lang="hr-HR" sz="2800" b="1" dirty="0" smtClean="0">
                <a:solidFill>
                  <a:schemeClr val="tx2"/>
                </a:solidFill>
                <a:effectLst>
                  <a:glow>
                    <a:srgbClr val="7F7F7F">
                      <a:alpha val="35000"/>
                    </a:srgbClr>
                  </a:glow>
                </a:effectLst>
              </a:rPr>
              <a:t> AND TYPES OF</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4" name="TextBox 23"/>
          <p:cNvSpPr txBox="1"/>
          <p:nvPr/>
        </p:nvSpPr>
        <p:spPr>
          <a:xfrm>
            <a:off x="323528" y="1313731"/>
            <a:ext cx="8568952" cy="954107"/>
          </a:xfrm>
          <a:prstGeom prst="rect">
            <a:avLst/>
          </a:prstGeom>
          <a:noFill/>
        </p:spPr>
        <p:txBody>
          <a:bodyPr wrap="square" rtlCol="0">
            <a:spAutoFit/>
          </a:bodyPr>
          <a:lstStyle/>
          <a:p>
            <a:r>
              <a:rPr lang="en-US" sz="2800" b="1" dirty="0" err="1" smtClean="0">
                <a:solidFill>
                  <a:schemeClr val="accent6">
                    <a:lumMod val="75000"/>
                  </a:schemeClr>
                </a:solidFill>
              </a:rPr>
              <a:t>Categori</a:t>
            </a:r>
            <a:r>
              <a:rPr lang="hr-HR" sz="2800" b="1" dirty="0" smtClean="0">
                <a:solidFill>
                  <a:schemeClr val="accent6">
                    <a:lumMod val="75000"/>
                  </a:schemeClr>
                </a:solidFill>
              </a:rPr>
              <a:t>z</a:t>
            </a:r>
            <a:r>
              <a:rPr lang="en-US" sz="2800" b="1" dirty="0" err="1" smtClean="0">
                <a:solidFill>
                  <a:schemeClr val="accent6">
                    <a:lumMod val="75000"/>
                  </a:schemeClr>
                </a:solidFill>
              </a:rPr>
              <a:t>ation</a:t>
            </a:r>
            <a:r>
              <a:rPr lang="en-US" sz="2800" b="1" dirty="0" smtClean="0">
                <a:solidFill>
                  <a:schemeClr val="accent6">
                    <a:lumMod val="75000"/>
                  </a:schemeClr>
                </a:solidFill>
              </a:rPr>
              <a:t> of sources of pollution for the purpose of making the </a:t>
            </a:r>
            <a:r>
              <a:rPr lang="en-US" sz="2800" b="1" dirty="0" err="1" smtClean="0">
                <a:solidFill>
                  <a:schemeClr val="accent6">
                    <a:lumMod val="75000"/>
                  </a:schemeClr>
                </a:solidFill>
              </a:rPr>
              <a:t>cadast</a:t>
            </a:r>
            <a:r>
              <a:rPr lang="hr-HR" sz="2800" b="1" dirty="0" smtClean="0">
                <a:solidFill>
                  <a:schemeClr val="accent6">
                    <a:lumMod val="75000"/>
                  </a:schemeClr>
                </a:solidFill>
              </a:rPr>
              <a:t>re</a:t>
            </a:r>
            <a:r>
              <a:rPr lang="en-US" sz="2800" b="1" dirty="0" smtClean="0">
                <a:solidFill>
                  <a:schemeClr val="accent6">
                    <a:lumMod val="75000"/>
                  </a:schemeClr>
                </a:solidFill>
              </a:rPr>
              <a:t> of emissions</a:t>
            </a:r>
            <a:endParaRPr lang="hr-HR" sz="2800" b="1" dirty="0">
              <a:solidFill>
                <a:schemeClr val="accent6">
                  <a:lumMod val="75000"/>
                </a:schemeClr>
              </a:solidFill>
            </a:endParaRPr>
          </a:p>
        </p:txBody>
      </p:sp>
      <p:pic>
        <p:nvPicPr>
          <p:cNvPr id="22" name="Picture 3"/>
          <p:cNvPicPr>
            <a:picLocks noChangeAspect="1" noChangeArrowheads="1"/>
          </p:cNvPicPr>
          <p:nvPr/>
        </p:nvPicPr>
        <p:blipFill>
          <a:blip r:embed="rId3"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POLLUTORS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47675" y="2238375"/>
            <a:ext cx="8372475" cy="2308324"/>
          </a:xfrm>
          <a:prstGeom prst="rect">
            <a:avLst/>
          </a:prstGeom>
          <a:noFill/>
        </p:spPr>
        <p:txBody>
          <a:bodyPr wrap="square" rtlCol="0">
            <a:spAutoFit/>
          </a:bodyPr>
          <a:lstStyle/>
          <a:p>
            <a:r>
              <a:rPr lang="en-US" sz="2400" b="1" dirty="0" smtClean="0">
                <a:solidFill>
                  <a:schemeClr val="accent1">
                    <a:lumMod val="75000"/>
                  </a:schemeClr>
                </a:solidFill>
              </a:rPr>
              <a:t>The most practical </a:t>
            </a:r>
            <a:r>
              <a:rPr lang="hr-HR" sz="2400" b="1" dirty="0" smtClean="0">
                <a:solidFill>
                  <a:schemeClr val="accent1">
                    <a:lumMod val="75000"/>
                  </a:schemeClr>
                </a:solidFill>
              </a:rPr>
              <a:t>categorization</a:t>
            </a:r>
            <a:r>
              <a:rPr lang="en-US" sz="2400" b="1" dirty="0" smtClean="0">
                <a:solidFill>
                  <a:schemeClr val="accent1">
                    <a:lumMod val="75000"/>
                  </a:schemeClr>
                </a:solidFill>
              </a:rPr>
              <a:t> of pollutants is shown in the Decree on limit values of emissions from stationary sources in which </a:t>
            </a:r>
            <a:r>
              <a:rPr lang="en-US" sz="2400" b="1" dirty="0" err="1" smtClean="0">
                <a:solidFill>
                  <a:schemeClr val="accent1">
                    <a:lumMod val="75000"/>
                  </a:schemeClr>
                </a:solidFill>
              </a:rPr>
              <a:t>pollut</a:t>
            </a:r>
            <a:r>
              <a:rPr lang="hr-HR" sz="2400" b="1" dirty="0" smtClean="0">
                <a:solidFill>
                  <a:schemeClr val="accent1">
                    <a:lumMod val="75000"/>
                  </a:schemeClr>
                </a:solidFill>
              </a:rPr>
              <a:t>o</a:t>
            </a:r>
            <a:r>
              <a:rPr lang="en-US" sz="2400" b="1" dirty="0" err="1" smtClean="0">
                <a:solidFill>
                  <a:schemeClr val="accent1">
                    <a:lumMod val="75000"/>
                  </a:schemeClr>
                </a:solidFill>
              </a:rPr>
              <a:t>rs</a:t>
            </a:r>
            <a:r>
              <a:rPr lang="en-US" sz="2400" b="1" dirty="0" smtClean="0">
                <a:solidFill>
                  <a:schemeClr val="accent1">
                    <a:lumMod val="75000"/>
                  </a:schemeClr>
                </a:solidFill>
              </a:rPr>
              <a:t> are divided into groups according to the technological process.  This should be added a large group of pollutants – motor vehicles whose emissions are subject to special regulations.</a:t>
            </a:r>
            <a:endParaRPr lang="hr-HR" sz="2400" b="1" dirty="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9"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POLLUTORS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601018" y="1896701"/>
            <a:ext cx="8086725" cy="3046988"/>
          </a:xfrm>
          <a:prstGeom prst="rect">
            <a:avLst/>
          </a:prstGeom>
          <a:noFill/>
        </p:spPr>
        <p:txBody>
          <a:bodyPr wrap="square" rtlCol="0">
            <a:spAutoFit/>
          </a:bodyPr>
          <a:lstStyle/>
          <a:p>
            <a:r>
              <a:rPr lang="hr-HR" sz="2400" b="1" dirty="0" smtClean="0">
                <a:solidFill>
                  <a:schemeClr val="accent6">
                    <a:lumMod val="75000"/>
                  </a:schemeClr>
                </a:solidFill>
              </a:rPr>
              <a:t>MANUFACTURE  OF NON-METALLIC MINERAL RAW MATERIALS  AND METAL-PROCESSING </a:t>
            </a:r>
          </a:p>
          <a:p>
            <a:endParaRPr lang="hr-HR" sz="2400" b="1" dirty="0" smtClean="0">
              <a:solidFill>
                <a:schemeClr val="accent6">
                  <a:lumMod val="75000"/>
                </a:schemeClr>
              </a:solidFill>
            </a:endParaRPr>
          </a:p>
          <a:p>
            <a:r>
              <a:rPr lang="hr-HR" sz="2400" b="1" dirty="0" smtClean="0">
                <a:solidFill>
                  <a:schemeClr val="tx2"/>
                </a:solidFill>
              </a:rPr>
              <a:t>Installations for the production of cement in rotary kilns with a dry or wet process cement manufacturing plant in domed furnaces burning bauxite, dolomite, magnesite, limestone, gypsum, quarcite and chamotte treatment of perlite, shale or clay for oxides of sulphur.</a:t>
            </a:r>
            <a:endParaRPr lang="hr-HR" sz="2400" b="1" dirty="0">
              <a:solidFill>
                <a:schemeClr val="tx2"/>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POLLUTORS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8" descr="Image result for cementara"/>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3525" y="3858098"/>
            <a:ext cx="3329035" cy="2126243"/>
          </a:xfrm>
          <a:prstGeom prst="rect">
            <a:avLst/>
          </a:prstGeom>
          <a:noFill/>
          <a:ln>
            <a:noFill/>
          </a:ln>
        </p:spPr>
      </p:pic>
      <p:sp>
        <p:nvSpPr>
          <p:cNvPr id="10" name="Rectangle 9"/>
          <p:cNvSpPr/>
          <p:nvPr/>
        </p:nvSpPr>
        <p:spPr>
          <a:xfrm>
            <a:off x="295275" y="1812489"/>
            <a:ext cx="8629650" cy="1938992"/>
          </a:xfrm>
          <a:prstGeom prst="rect">
            <a:avLst/>
          </a:prstGeom>
        </p:spPr>
        <p:txBody>
          <a:bodyPr wrap="square">
            <a:spAutoFit/>
          </a:bodyPr>
          <a:lstStyle/>
          <a:p>
            <a:pPr lvl="0"/>
            <a:r>
              <a:rPr lang="hr-HR" sz="2400" b="1" dirty="0" smtClean="0">
                <a:solidFill>
                  <a:schemeClr val="accent1">
                    <a:lumMod val="75000"/>
                  </a:schemeClr>
                </a:solidFill>
              </a:rPr>
              <a:t>T</a:t>
            </a:r>
            <a:r>
              <a:rPr lang="en-US" sz="2400" b="1" dirty="0" err="1" smtClean="0">
                <a:solidFill>
                  <a:schemeClr val="accent1">
                    <a:lumMod val="75000"/>
                  </a:schemeClr>
                </a:solidFill>
              </a:rPr>
              <a:t>reatment</a:t>
            </a:r>
            <a:r>
              <a:rPr lang="en-US" sz="2400" b="1" dirty="0" smtClean="0">
                <a:solidFill>
                  <a:schemeClr val="accent1">
                    <a:lumMod val="75000"/>
                  </a:schemeClr>
                </a:solidFill>
              </a:rPr>
              <a:t> of </a:t>
            </a:r>
            <a:r>
              <a:rPr lang="en-US" sz="2400" b="1" dirty="0" err="1" smtClean="0">
                <a:solidFill>
                  <a:schemeClr val="accent1">
                    <a:lumMod val="75000"/>
                  </a:schemeClr>
                </a:solidFill>
              </a:rPr>
              <a:t>perlite</a:t>
            </a:r>
            <a:r>
              <a:rPr lang="en-US" sz="2400" b="1" dirty="0" smtClean="0">
                <a:solidFill>
                  <a:schemeClr val="accent1">
                    <a:lumMod val="75000"/>
                  </a:schemeClr>
                </a:solidFill>
              </a:rPr>
              <a:t>, shale or clay for oxides of </a:t>
            </a:r>
            <a:r>
              <a:rPr lang="en-US" sz="2400" b="1" dirty="0" err="1" smtClean="0">
                <a:solidFill>
                  <a:schemeClr val="accent1">
                    <a:lumMod val="75000"/>
                  </a:schemeClr>
                </a:solidFill>
              </a:rPr>
              <a:t>sulphur</a:t>
            </a:r>
            <a:r>
              <a:rPr lang="en-US" sz="2400" b="1" dirty="0" smtClean="0">
                <a:solidFill>
                  <a:schemeClr val="accent1">
                    <a:lumMod val="75000"/>
                  </a:schemeClr>
                </a:solidFill>
              </a:rPr>
              <a:t> furnace for melting glass, the technological process of baking the clay-based ceramic products</a:t>
            </a:r>
            <a:r>
              <a:rPr lang="hr-HR" sz="2400" b="1" dirty="0" smtClean="0">
                <a:solidFill>
                  <a:schemeClr val="accent1">
                    <a:lumMod val="75000"/>
                  </a:schemeClr>
                </a:solidFill>
              </a:rPr>
              <a:t>,</a:t>
            </a:r>
            <a:r>
              <a:rPr lang="en-US" sz="2400" b="1" dirty="0" smtClean="0">
                <a:solidFill>
                  <a:schemeClr val="accent1">
                    <a:lumMod val="75000"/>
                  </a:schemeClr>
                </a:solidFill>
              </a:rPr>
              <a:t> technological process by hot galvanizing</a:t>
            </a:r>
            <a:r>
              <a:rPr lang="hr-HR" sz="2400" b="1" dirty="0" smtClean="0">
                <a:solidFill>
                  <a:schemeClr val="accent1">
                    <a:lumMod val="75000"/>
                  </a:schemeClr>
                </a:solidFill>
              </a:rPr>
              <a:t>,</a:t>
            </a:r>
            <a:r>
              <a:rPr lang="en-US" sz="2400" b="1" dirty="0" smtClean="0">
                <a:solidFill>
                  <a:schemeClr val="accent1">
                    <a:lumMod val="75000"/>
                  </a:schemeClr>
                </a:solidFill>
              </a:rPr>
              <a:t> the technological process of production, melting and alloying copper and zinc etc.</a:t>
            </a:r>
            <a:endParaRPr lang="hr-HR" sz="2400" b="1" dirty="0" smtClean="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POLLUTORS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238125" y="1325166"/>
            <a:ext cx="8715375" cy="4524315"/>
          </a:xfrm>
          <a:prstGeom prst="rect">
            <a:avLst/>
          </a:prstGeom>
        </p:spPr>
        <p:txBody>
          <a:bodyPr wrap="square">
            <a:spAutoFit/>
          </a:bodyPr>
          <a:lstStyle/>
          <a:p>
            <a:r>
              <a:rPr lang="en-US" sz="2400" b="1" dirty="0" smtClean="0">
                <a:solidFill>
                  <a:schemeClr val="accent6">
                    <a:lumMod val="75000"/>
                  </a:schemeClr>
                </a:solidFill>
              </a:rPr>
              <a:t>C</a:t>
            </a:r>
            <a:r>
              <a:rPr lang="hr-HR" sz="2400" b="1" dirty="0" smtClean="0">
                <a:solidFill>
                  <a:schemeClr val="accent6">
                    <a:lumMod val="75000"/>
                  </a:schemeClr>
                </a:solidFill>
              </a:rPr>
              <a:t>HEMICAL AND</a:t>
            </a:r>
            <a:r>
              <a:rPr lang="en-US" sz="2400" b="1" dirty="0" smtClean="0">
                <a:solidFill>
                  <a:schemeClr val="accent6">
                    <a:lumMod val="75000"/>
                  </a:schemeClr>
                </a:solidFill>
              </a:rPr>
              <a:t> FOOD INDUSTRY </a:t>
            </a:r>
            <a:endParaRPr lang="hr-HR" sz="2400" b="1" dirty="0" smtClean="0">
              <a:solidFill>
                <a:schemeClr val="accent6">
                  <a:lumMod val="75000"/>
                </a:schemeClr>
              </a:solidFill>
            </a:endParaRPr>
          </a:p>
          <a:p>
            <a:endParaRPr lang="hr-HR" sz="2400" b="1" dirty="0" smtClean="0">
              <a:solidFill>
                <a:schemeClr val="accent6">
                  <a:lumMod val="75000"/>
                </a:schemeClr>
              </a:solidFill>
            </a:endParaRPr>
          </a:p>
          <a:p>
            <a:endParaRPr lang="hr-HR" sz="2400" b="1" dirty="0" smtClean="0">
              <a:solidFill>
                <a:schemeClr val="accent6">
                  <a:lumMod val="75000"/>
                </a:schemeClr>
              </a:solidFill>
            </a:endParaRPr>
          </a:p>
          <a:p>
            <a:endParaRPr lang="hr-HR" sz="2400" b="1" dirty="0" smtClean="0">
              <a:solidFill>
                <a:schemeClr val="accent6">
                  <a:lumMod val="75000"/>
                </a:schemeClr>
              </a:solidFill>
            </a:endParaRPr>
          </a:p>
          <a:p>
            <a:r>
              <a:rPr lang="en-US" sz="2400" b="1" dirty="0" smtClean="0">
                <a:solidFill>
                  <a:schemeClr val="tx2"/>
                </a:solidFill>
              </a:rPr>
              <a:t>the technological process of obtaining </a:t>
            </a:r>
            <a:r>
              <a:rPr lang="en-US" sz="2400" b="1" dirty="0" err="1" smtClean="0">
                <a:solidFill>
                  <a:schemeClr val="tx2"/>
                </a:solidFill>
              </a:rPr>
              <a:t>sulphur</a:t>
            </a:r>
            <a:r>
              <a:rPr lang="hr-HR" sz="2400" b="1" dirty="0" smtClean="0">
                <a:solidFill>
                  <a:schemeClr val="tx2"/>
                </a:solidFill>
              </a:rPr>
              <a:t>,</a:t>
            </a:r>
          </a:p>
          <a:p>
            <a:r>
              <a:rPr lang="en-US" sz="2400" b="1" dirty="0" smtClean="0">
                <a:solidFill>
                  <a:schemeClr val="tx2"/>
                </a:solidFill>
              </a:rPr>
              <a:t>the technological process of production of oil and gas</a:t>
            </a:r>
            <a:r>
              <a:rPr lang="hr-HR" sz="2400" b="1" dirty="0" smtClean="0">
                <a:solidFill>
                  <a:schemeClr val="tx2"/>
                </a:solidFill>
              </a:rPr>
              <a:t>,</a:t>
            </a:r>
            <a:r>
              <a:rPr lang="en-US" sz="2400" b="1" dirty="0" smtClean="0">
                <a:solidFill>
                  <a:schemeClr val="tx2"/>
                </a:solidFill>
              </a:rPr>
              <a:t> </a:t>
            </a:r>
            <a:endParaRPr lang="hr-HR" sz="2400" b="1" dirty="0" smtClean="0">
              <a:solidFill>
                <a:schemeClr val="tx2"/>
              </a:solidFill>
            </a:endParaRPr>
          </a:p>
          <a:p>
            <a:r>
              <a:rPr lang="hr-HR" sz="2400" b="1" dirty="0" smtClean="0">
                <a:solidFill>
                  <a:schemeClr val="tx2"/>
                </a:solidFill>
              </a:rPr>
              <a:t>the </a:t>
            </a:r>
            <a:r>
              <a:rPr lang="en-US" sz="2400" b="1" dirty="0" smtClean="0">
                <a:solidFill>
                  <a:schemeClr val="tx2"/>
                </a:solidFill>
              </a:rPr>
              <a:t>technological process of getting the soot</a:t>
            </a:r>
            <a:r>
              <a:rPr lang="hr-HR" sz="2400" b="1" dirty="0" smtClean="0">
                <a:solidFill>
                  <a:schemeClr val="tx2"/>
                </a:solidFill>
              </a:rPr>
              <a:t>,</a:t>
            </a:r>
            <a:r>
              <a:rPr lang="en-US" sz="2400" b="1" dirty="0" smtClean="0">
                <a:solidFill>
                  <a:schemeClr val="tx2"/>
                </a:solidFill>
              </a:rPr>
              <a:t> the technological process of obtaining carbon and at the technological process sugar beet processing and refining of sugar</a:t>
            </a:r>
            <a:r>
              <a:rPr lang="hr-HR" sz="2400" b="1" dirty="0" smtClean="0">
                <a:solidFill>
                  <a:schemeClr val="tx2"/>
                </a:solidFill>
              </a:rPr>
              <a:t>,</a:t>
            </a:r>
            <a:r>
              <a:rPr lang="en-US" sz="2400" b="1" dirty="0" smtClean="0">
                <a:solidFill>
                  <a:schemeClr val="tx2"/>
                </a:solidFill>
              </a:rPr>
              <a:t> the technological process of drying grass, the technological process of roasting coffee, coffee substitutes, grain and cocoa</a:t>
            </a:r>
            <a:r>
              <a:rPr lang="hr-HR" sz="2400" b="1" dirty="0" smtClean="0">
                <a:solidFill>
                  <a:schemeClr val="tx2"/>
                </a:solidFill>
              </a:rPr>
              <a:t>,</a:t>
            </a:r>
            <a:r>
              <a:rPr lang="en-US" sz="2400" b="1" dirty="0" smtClean="0">
                <a:solidFill>
                  <a:schemeClr val="tx2"/>
                </a:solidFill>
              </a:rPr>
              <a:t> drying oven in which combustion are used directly in the production process</a:t>
            </a:r>
            <a:r>
              <a:rPr lang="hr-HR" sz="2400" b="1" dirty="0" smtClean="0">
                <a:solidFill>
                  <a:schemeClr val="tx2"/>
                </a:solidFill>
              </a:rPr>
              <a:t>.</a:t>
            </a:r>
            <a:endParaRPr lang="hr-HR" sz="2400" b="1" dirty="0">
              <a:solidFill>
                <a:schemeClr val="tx2"/>
              </a:solidFill>
            </a:endParaRPr>
          </a:p>
        </p:txBody>
      </p:sp>
      <p:pic>
        <p:nvPicPr>
          <p:cNvPr id="10" name="Picture 9" descr="Image result for šećerana"/>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9674" y="361950"/>
            <a:ext cx="3160026" cy="2116295"/>
          </a:xfrm>
          <a:prstGeom prst="rect">
            <a:avLst/>
          </a:prstGeom>
          <a:noFill/>
          <a:ln>
            <a:noFill/>
          </a:ln>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POLLUTORS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09575" y="1504950"/>
            <a:ext cx="8334375" cy="2677656"/>
          </a:xfrm>
          <a:prstGeom prst="rect">
            <a:avLst/>
          </a:prstGeom>
          <a:noFill/>
        </p:spPr>
        <p:txBody>
          <a:bodyPr wrap="square" rtlCol="0">
            <a:spAutoFit/>
          </a:bodyPr>
          <a:lstStyle/>
          <a:p>
            <a:r>
              <a:rPr lang="en-US" sz="2400" b="1" dirty="0" smtClean="0">
                <a:solidFill>
                  <a:schemeClr val="accent6">
                    <a:lumMod val="75000"/>
                  </a:schemeClr>
                </a:solidFill>
              </a:rPr>
              <a:t>VOLATILE ORGANIC COMPOUNDS </a:t>
            </a:r>
            <a:r>
              <a:rPr lang="hr-HR" sz="2400" b="1" dirty="0" smtClean="0">
                <a:solidFill>
                  <a:schemeClr val="accent6">
                    <a:lumMod val="75000"/>
                  </a:schemeClr>
                </a:solidFill>
              </a:rPr>
              <a:t>FOR</a:t>
            </a:r>
            <a:r>
              <a:rPr lang="en-US" sz="2400" b="1" dirty="0" smtClean="0">
                <a:solidFill>
                  <a:schemeClr val="accent6">
                    <a:lumMod val="75000"/>
                  </a:schemeClr>
                </a:solidFill>
              </a:rPr>
              <a:t> SPECIFIC ACTIVITIES</a:t>
            </a:r>
            <a:endParaRPr lang="hr-HR" sz="2400" b="1" dirty="0" smtClean="0">
              <a:solidFill>
                <a:schemeClr val="accent6">
                  <a:lumMod val="75000"/>
                </a:schemeClr>
              </a:solidFill>
            </a:endParaRPr>
          </a:p>
          <a:p>
            <a:endParaRPr lang="hr-HR" sz="2400" b="1" dirty="0" smtClean="0">
              <a:solidFill>
                <a:schemeClr val="accent6">
                  <a:lumMod val="75000"/>
                </a:schemeClr>
              </a:solidFill>
            </a:endParaRPr>
          </a:p>
          <a:p>
            <a:r>
              <a:rPr lang="en-US" sz="2400" b="1" dirty="0" smtClean="0">
                <a:solidFill>
                  <a:schemeClr val="tx2"/>
                </a:solidFill>
              </a:rPr>
              <a:t>glue (adhesive) manufacture of wooden and plastic laminate</a:t>
            </a:r>
            <a:r>
              <a:rPr lang="hr-HR" sz="2400" b="1" dirty="0" smtClean="0">
                <a:solidFill>
                  <a:schemeClr val="tx2"/>
                </a:solidFill>
              </a:rPr>
              <a:t>,</a:t>
            </a:r>
            <a:r>
              <a:rPr lang="en-US" sz="2400" b="1" dirty="0" smtClean="0">
                <a:solidFill>
                  <a:schemeClr val="tx2"/>
                </a:solidFill>
              </a:rPr>
              <a:t> coating processes – painting metal, paper, leather, textiles, plastic</a:t>
            </a:r>
            <a:r>
              <a:rPr lang="hr-HR" sz="2400" b="1" dirty="0" smtClean="0">
                <a:solidFill>
                  <a:schemeClr val="tx2"/>
                </a:solidFill>
              </a:rPr>
              <a:t>,</a:t>
            </a:r>
            <a:r>
              <a:rPr lang="en-US" sz="2400" b="1" dirty="0" smtClean="0">
                <a:solidFill>
                  <a:schemeClr val="tx2"/>
                </a:solidFill>
              </a:rPr>
              <a:t> wood coating coil</a:t>
            </a:r>
            <a:r>
              <a:rPr lang="hr-HR" sz="2400" b="1" dirty="0" smtClean="0">
                <a:solidFill>
                  <a:schemeClr val="tx2"/>
                </a:solidFill>
              </a:rPr>
              <a:t>,</a:t>
            </a:r>
            <a:r>
              <a:rPr lang="en-US" sz="2400" b="1" dirty="0" smtClean="0">
                <a:solidFill>
                  <a:schemeClr val="tx2"/>
                </a:solidFill>
              </a:rPr>
              <a:t> dry cleaning manufacture of footwear manufacturing of coatings, varnishes, paint and glue</a:t>
            </a:r>
            <a:r>
              <a:rPr lang="hr-HR" sz="2400" b="1" dirty="0" smtClean="0">
                <a:solidFill>
                  <a:schemeClr val="tx2"/>
                </a:solidFill>
              </a:rPr>
              <a:t>,</a:t>
            </a:r>
            <a:r>
              <a:rPr lang="en-US" sz="2400" b="1" dirty="0" smtClean="0">
                <a:solidFill>
                  <a:schemeClr val="tx2"/>
                </a:solidFill>
              </a:rPr>
              <a:t> manufacture of pharmaceutical products, printing</a:t>
            </a:r>
            <a:endParaRPr lang="hr-HR" sz="2400" b="1" dirty="0">
              <a:solidFill>
                <a:schemeClr val="tx2"/>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POLLUTORS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685800" y="1878594"/>
            <a:ext cx="7991475" cy="1569660"/>
          </a:xfrm>
          <a:prstGeom prst="rect">
            <a:avLst/>
          </a:prstGeom>
          <a:noFill/>
        </p:spPr>
        <p:txBody>
          <a:bodyPr wrap="square" rtlCol="0">
            <a:spAutoFit/>
          </a:bodyPr>
          <a:lstStyle/>
          <a:p>
            <a:pPr lvl="0"/>
            <a:r>
              <a:rPr lang="en-US" sz="2400" b="1" dirty="0" smtClean="0">
                <a:solidFill>
                  <a:schemeClr val="accent1">
                    <a:lumMod val="75000"/>
                  </a:schemeClr>
                </a:solidFill>
              </a:rPr>
              <a:t>production of rubber mixtures and products of rubber</a:t>
            </a:r>
            <a:r>
              <a:rPr lang="hr-HR" sz="2400" b="1" dirty="0" smtClean="0">
                <a:solidFill>
                  <a:schemeClr val="accent1">
                    <a:lumMod val="75000"/>
                  </a:schemeClr>
                </a:solidFill>
              </a:rPr>
              <a:t>,</a:t>
            </a:r>
            <a:r>
              <a:rPr lang="en-US" sz="2400" b="1" dirty="0" smtClean="0">
                <a:solidFill>
                  <a:schemeClr val="accent1">
                    <a:lumMod val="75000"/>
                  </a:schemeClr>
                </a:solidFill>
              </a:rPr>
              <a:t> surface cleaning of the extraction of vegetable oil and animal fat and finishing (varnishing) impregnation of wooden surfaces</a:t>
            </a:r>
            <a:r>
              <a:rPr lang="hr-HR" sz="2400" b="1" dirty="0" smtClean="0">
                <a:solidFill>
                  <a:schemeClr val="accent1">
                    <a:lumMod val="75000"/>
                  </a:schemeClr>
                </a:solidFill>
              </a:rPr>
              <a:t>,</a:t>
            </a:r>
            <a:r>
              <a:rPr lang="en-US" sz="2400" b="1" dirty="0" smtClean="0">
                <a:solidFill>
                  <a:schemeClr val="accent1">
                    <a:lumMod val="75000"/>
                  </a:schemeClr>
                </a:solidFill>
              </a:rPr>
              <a:t> surface coating wire thread</a:t>
            </a:r>
            <a:endParaRPr lang="hr-HR" sz="2400" b="1" dirty="0">
              <a:solidFill>
                <a:schemeClr val="accent1">
                  <a:lumMod val="75000"/>
                </a:schemeClr>
              </a:solidFill>
            </a:endParaRPr>
          </a:p>
        </p:txBody>
      </p:sp>
      <p:pic>
        <p:nvPicPr>
          <p:cNvPr id="10" name="Picture 9" descr="Image result for pliva novi maro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8135" y="4085282"/>
            <a:ext cx="3619311" cy="2025807"/>
          </a:xfrm>
          <a:prstGeom prst="rect">
            <a:avLst/>
          </a:prstGeom>
          <a:noFill/>
          <a:ln>
            <a:noFill/>
          </a:ln>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POLLUTORS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228600" y="1728311"/>
            <a:ext cx="8553450" cy="2308324"/>
          </a:xfrm>
          <a:prstGeom prst="rect">
            <a:avLst/>
          </a:prstGeom>
        </p:spPr>
        <p:txBody>
          <a:bodyPr wrap="square">
            <a:spAutoFit/>
          </a:bodyPr>
          <a:lstStyle/>
          <a:p>
            <a:r>
              <a:rPr lang="en-US" sz="2400" b="1" dirty="0" smtClean="0">
                <a:solidFill>
                  <a:schemeClr val="accent6">
                    <a:lumMod val="75000"/>
                  </a:schemeClr>
                </a:solidFill>
              </a:rPr>
              <a:t>DEVICES </a:t>
            </a:r>
            <a:r>
              <a:rPr lang="hr-HR" sz="2400" b="1" dirty="0" smtClean="0">
                <a:solidFill>
                  <a:schemeClr val="accent6">
                    <a:lumMod val="75000"/>
                  </a:schemeClr>
                </a:solidFill>
              </a:rPr>
              <a:t>FOR</a:t>
            </a:r>
            <a:r>
              <a:rPr lang="en-US" sz="2400" b="1" dirty="0" smtClean="0">
                <a:solidFill>
                  <a:schemeClr val="accent6">
                    <a:lumMod val="75000"/>
                  </a:schemeClr>
                </a:solidFill>
              </a:rPr>
              <a:t> COMBUSTION GAS TURBINE </a:t>
            </a:r>
            <a:endParaRPr lang="hr-HR" sz="2400" b="1" dirty="0" smtClean="0">
              <a:solidFill>
                <a:schemeClr val="accent6">
                  <a:lumMod val="75000"/>
                </a:schemeClr>
              </a:solidFill>
            </a:endParaRPr>
          </a:p>
          <a:p>
            <a:endParaRPr lang="hr-HR" sz="2400" b="1" dirty="0" smtClean="0">
              <a:solidFill>
                <a:schemeClr val="accent6">
                  <a:lumMod val="75000"/>
                </a:schemeClr>
              </a:solidFill>
            </a:endParaRPr>
          </a:p>
          <a:p>
            <a:r>
              <a:rPr lang="en-US" sz="2400" b="1" dirty="0" smtClean="0">
                <a:solidFill>
                  <a:schemeClr val="tx2"/>
                </a:solidFill>
              </a:rPr>
              <a:t>small, medium and large combustion chamber with liquid of solid and gas fuels, </a:t>
            </a:r>
            <a:endParaRPr lang="hr-HR" sz="2400" b="1" dirty="0" smtClean="0">
              <a:solidFill>
                <a:schemeClr val="tx2"/>
              </a:solidFill>
            </a:endParaRPr>
          </a:p>
          <a:p>
            <a:r>
              <a:rPr lang="en-US" sz="2400" b="1" dirty="0" smtClean="0">
                <a:solidFill>
                  <a:schemeClr val="tx2"/>
                </a:solidFill>
              </a:rPr>
              <a:t>small, medium and large gas turbine</a:t>
            </a:r>
            <a:r>
              <a:rPr lang="hr-HR" sz="2400" b="1" dirty="0" smtClean="0">
                <a:solidFill>
                  <a:schemeClr val="tx2"/>
                </a:solidFill>
              </a:rPr>
              <a:t>,</a:t>
            </a:r>
          </a:p>
          <a:p>
            <a:r>
              <a:rPr lang="en-US" sz="2400" b="1" dirty="0" smtClean="0">
                <a:solidFill>
                  <a:schemeClr val="tx2"/>
                </a:solidFill>
              </a:rPr>
              <a:t>combustion of waste</a:t>
            </a:r>
            <a:endParaRPr lang="hr-HR" sz="2400" b="1" dirty="0">
              <a:solidFill>
                <a:schemeClr val="tx2"/>
              </a:solidFill>
            </a:endParaRPr>
          </a:p>
        </p:txBody>
      </p:sp>
      <p:pic>
        <p:nvPicPr>
          <p:cNvPr id="10" name="Picture 9" descr="Image result for elto zagreb"/>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8423" y="4425541"/>
            <a:ext cx="3689287" cy="1748922"/>
          </a:xfrm>
          <a:prstGeom prst="rect">
            <a:avLst/>
          </a:prstGeom>
          <a:noFill/>
          <a:ln>
            <a:noFill/>
          </a:ln>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POLLUTORS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04800" y="1371600"/>
            <a:ext cx="8562975" cy="2677656"/>
          </a:xfrm>
          <a:prstGeom prst="rect">
            <a:avLst/>
          </a:prstGeom>
          <a:noFill/>
        </p:spPr>
        <p:txBody>
          <a:bodyPr wrap="square" rtlCol="0">
            <a:spAutoFit/>
          </a:bodyPr>
          <a:lstStyle/>
          <a:p>
            <a:r>
              <a:rPr lang="en-US" sz="2400" b="1" dirty="0" smtClean="0">
                <a:solidFill>
                  <a:schemeClr val="accent6">
                    <a:lumMod val="75000"/>
                  </a:schemeClr>
                </a:solidFill>
              </a:rPr>
              <a:t>E</a:t>
            </a:r>
            <a:r>
              <a:rPr lang="hr-HR" sz="2400" b="1" dirty="0" smtClean="0">
                <a:solidFill>
                  <a:schemeClr val="accent6">
                    <a:lumMod val="75000"/>
                  </a:schemeClr>
                </a:solidFill>
              </a:rPr>
              <a:t>NGINES WITH</a:t>
            </a:r>
            <a:r>
              <a:rPr lang="en-US" sz="2400" b="1" dirty="0" smtClean="0">
                <a:solidFill>
                  <a:schemeClr val="accent6">
                    <a:lumMod val="75000"/>
                  </a:schemeClr>
                </a:solidFill>
              </a:rPr>
              <a:t> INTERNAL COMBUSTION</a:t>
            </a:r>
            <a:endParaRPr lang="hr-HR" sz="2400" b="1" dirty="0" smtClean="0">
              <a:solidFill>
                <a:schemeClr val="accent6">
                  <a:lumMod val="75000"/>
                </a:schemeClr>
              </a:solidFill>
            </a:endParaRPr>
          </a:p>
          <a:p>
            <a:endParaRPr lang="hr-HR" sz="2400" b="1" dirty="0" smtClean="0">
              <a:solidFill>
                <a:schemeClr val="accent6">
                  <a:lumMod val="75000"/>
                </a:schemeClr>
              </a:solidFill>
            </a:endParaRPr>
          </a:p>
          <a:p>
            <a:r>
              <a:rPr lang="en-US" sz="2400" b="1" dirty="0" smtClean="0">
                <a:solidFill>
                  <a:schemeClr val="tx2"/>
                </a:solidFill>
              </a:rPr>
              <a:t>engines that are used for the production of electricity, heat or mechanical energy production </a:t>
            </a:r>
            <a:endParaRPr lang="hr-HR" sz="2400" b="1" dirty="0" smtClean="0">
              <a:solidFill>
                <a:schemeClr val="tx2"/>
              </a:solidFill>
            </a:endParaRPr>
          </a:p>
          <a:p>
            <a:endParaRPr lang="hr-HR" sz="2400" b="1" dirty="0" smtClean="0">
              <a:solidFill>
                <a:schemeClr val="accent6">
                  <a:lumMod val="75000"/>
                </a:schemeClr>
              </a:solidFill>
            </a:endParaRPr>
          </a:p>
          <a:p>
            <a:r>
              <a:rPr lang="en-US" sz="2400" b="1" dirty="0" smtClean="0">
                <a:solidFill>
                  <a:schemeClr val="accent6">
                    <a:lumMod val="75000"/>
                  </a:schemeClr>
                </a:solidFill>
              </a:rPr>
              <a:t>PLANTS </a:t>
            </a:r>
            <a:r>
              <a:rPr lang="hr-HR" sz="2400" b="1" dirty="0" smtClean="0">
                <a:solidFill>
                  <a:schemeClr val="accent6">
                    <a:lumMod val="75000"/>
                  </a:schemeClr>
                </a:solidFill>
              </a:rPr>
              <a:t>FOR THE </a:t>
            </a:r>
            <a:r>
              <a:rPr lang="en-US" sz="2400" b="1" dirty="0" smtClean="0">
                <a:solidFill>
                  <a:schemeClr val="accent6">
                    <a:lumMod val="75000"/>
                  </a:schemeClr>
                </a:solidFill>
              </a:rPr>
              <a:t>INCINERATION </a:t>
            </a:r>
            <a:r>
              <a:rPr lang="hr-HR" sz="2400" b="1" dirty="0" smtClean="0">
                <a:solidFill>
                  <a:schemeClr val="accent6">
                    <a:lumMod val="75000"/>
                  </a:schemeClr>
                </a:solidFill>
              </a:rPr>
              <a:t>OF WASTE AND</a:t>
            </a:r>
            <a:r>
              <a:rPr lang="en-US" sz="2400" b="1" dirty="0" smtClean="0">
                <a:solidFill>
                  <a:schemeClr val="accent6">
                    <a:lumMod val="75000"/>
                  </a:schemeClr>
                </a:solidFill>
              </a:rPr>
              <a:t> PLANTS </a:t>
            </a:r>
            <a:r>
              <a:rPr lang="hr-HR" sz="2400" b="1" dirty="0" smtClean="0">
                <a:solidFill>
                  <a:schemeClr val="accent6">
                    <a:lumMod val="75000"/>
                  </a:schemeClr>
                </a:solidFill>
              </a:rPr>
              <a:t>FOR THE</a:t>
            </a:r>
            <a:r>
              <a:rPr lang="en-US" sz="2400" b="1" dirty="0" smtClean="0">
                <a:solidFill>
                  <a:schemeClr val="accent6">
                    <a:lumMod val="75000"/>
                  </a:schemeClr>
                </a:solidFill>
              </a:rPr>
              <a:t> </a:t>
            </a:r>
            <a:r>
              <a:rPr lang="hr-HR" sz="2400" b="1" dirty="0" smtClean="0">
                <a:solidFill>
                  <a:schemeClr val="accent6">
                    <a:lumMod val="75000"/>
                  </a:schemeClr>
                </a:solidFill>
              </a:rPr>
              <a:t>COMBUSTION</a:t>
            </a:r>
            <a:r>
              <a:rPr lang="en-US" sz="2400" b="1" dirty="0" smtClean="0">
                <a:solidFill>
                  <a:schemeClr val="accent6">
                    <a:lumMod val="75000"/>
                  </a:schemeClr>
                </a:solidFill>
              </a:rPr>
              <a:t> WASTE</a:t>
            </a:r>
            <a:endParaRPr lang="hr-HR" sz="2400" b="1" dirty="0">
              <a:solidFill>
                <a:schemeClr val="accent1">
                  <a:lumMod val="75000"/>
                </a:schemeClr>
              </a:solidFill>
            </a:endParaRPr>
          </a:p>
        </p:txBody>
      </p:sp>
      <p:pic>
        <p:nvPicPr>
          <p:cNvPr id="10" name="Picture 9" descr="Image result for spalionica otpada u beču"/>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2289" y="4162426"/>
            <a:ext cx="3594886" cy="2012038"/>
          </a:xfrm>
          <a:prstGeom prst="rect">
            <a:avLst/>
          </a:prstGeom>
          <a:noFill/>
          <a:ln>
            <a:noFill/>
          </a:ln>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POLLUTORS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8" descr="Image result for prome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5309" y="2466976"/>
            <a:ext cx="4095466" cy="3041884"/>
          </a:xfrm>
          <a:prstGeom prst="rect">
            <a:avLst/>
          </a:prstGeom>
          <a:noFill/>
          <a:ln>
            <a:noFill/>
          </a:ln>
        </p:spPr>
      </p:pic>
      <p:sp>
        <p:nvSpPr>
          <p:cNvPr id="10" name="TextBox 9"/>
          <p:cNvSpPr txBox="1"/>
          <p:nvPr/>
        </p:nvSpPr>
        <p:spPr>
          <a:xfrm>
            <a:off x="533400" y="1762125"/>
            <a:ext cx="5514975" cy="461665"/>
          </a:xfrm>
          <a:prstGeom prst="rect">
            <a:avLst/>
          </a:prstGeom>
          <a:noFill/>
        </p:spPr>
        <p:txBody>
          <a:bodyPr wrap="square" rtlCol="0">
            <a:spAutoFit/>
          </a:bodyPr>
          <a:lstStyle/>
          <a:p>
            <a:r>
              <a:rPr lang="hr-HR" sz="2400" b="1" smtClean="0">
                <a:solidFill>
                  <a:schemeClr val="accent6">
                    <a:lumMod val="75000"/>
                  </a:schemeClr>
                </a:solidFill>
              </a:rPr>
              <a:t>MOTOR VEHICLES</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22" name="Title 1"/>
          <p:cNvSpPr txBox="1">
            <a:spLocks/>
          </p:cNvSpPr>
          <p:nvPr/>
        </p:nvSpPr>
        <p:spPr bwMode="auto">
          <a:xfrm>
            <a:off x="457200" y="25812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THEME 1: </a:t>
            </a:r>
            <a:r>
              <a:rPr kumimoji="0" lang="hr-HR"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T</a:t>
            </a:r>
            <a:r>
              <a:rPr kumimoji="0" lang="en-US"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he pollution of the atmosphere</a:t>
            </a:r>
            <a:endParaRPr kumimoji="0" lang="hr-HR" sz="3600" b="1" i="0" u="none" strike="noStrike" kern="1200" cap="none" spc="0" normalizeH="0" baseline="0" noProof="0" dirty="0" smtClean="0">
              <a:ln>
                <a:noFill/>
              </a:ln>
              <a:solidFill>
                <a:schemeClr val="tx2"/>
              </a:solidFill>
              <a:effectLst>
                <a:glow rad="228600">
                  <a:schemeClr val="bg1">
                    <a:lumMod val="50000"/>
                    <a:alpha val="20000"/>
                  </a:schemeClr>
                </a:glow>
              </a:effectLst>
              <a:uLnTx/>
              <a:uFillTx/>
              <a:latin typeface="+mj-lt"/>
              <a:ea typeface="+mj-ea"/>
              <a:cs typeface="+mj-cs"/>
            </a:endParaRPr>
          </a:p>
        </p:txBody>
      </p:sp>
      <p:pic>
        <p:nvPicPr>
          <p:cNvPr id="9" name="Picture 3"/>
          <p:cNvPicPr>
            <a:picLocks noChangeAspect="1" noChangeArrowheads="1"/>
          </p:cNvPicPr>
          <p:nvPr/>
        </p:nvPicPr>
        <p:blipFill>
          <a:blip r:embed="rId4" cstate="print"/>
          <a:srcRect/>
          <a:stretch>
            <a:fillRect/>
          </a:stretch>
        </p:blipFill>
        <p:spPr bwMode="auto">
          <a:xfrm>
            <a:off x="1145499" y="823866"/>
            <a:ext cx="5475287" cy="699600"/>
          </a:xfrm>
          <a:prstGeom prst="rect">
            <a:avLst/>
          </a:prstGeom>
          <a:noFill/>
          <a:ln w="9525">
            <a:noFill/>
            <a:miter lim="800000"/>
            <a:headEnd/>
            <a:tailEnd/>
          </a:ln>
          <a:effectLst/>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POLLUTANTS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6725" y="1924050"/>
            <a:ext cx="8315325" cy="3416320"/>
          </a:xfrm>
          <a:prstGeom prst="rect">
            <a:avLst/>
          </a:prstGeom>
          <a:noFill/>
        </p:spPr>
        <p:txBody>
          <a:bodyPr wrap="square" rtlCol="0">
            <a:spAutoFit/>
          </a:bodyPr>
          <a:lstStyle/>
          <a:p>
            <a:r>
              <a:rPr lang="en-US" sz="2400" b="1" dirty="0" smtClean="0">
                <a:solidFill>
                  <a:schemeClr val="accent1">
                    <a:lumMod val="75000"/>
                  </a:schemeClr>
                </a:solidFill>
              </a:rPr>
              <a:t>Pollutants in the atmosphere there are in the two basic physical </a:t>
            </a:r>
            <a:r>
              <a:rPr lang="hr-HR" sz="2400" b="1" dirty="0" smtClean="0">
                <a:solidFill>
                  <a:schemeClr val="accent1">
                    <a:lumMod val="75000"/>
                  </a:schemeClr>
                </a:solidFill>
              </a:rPr>
              <a:t>s</a:t>
            </a:r>
            <a:r>
              <a:rPr lang="en-US" sz="2400" b="1" dirty="0" err="1" smtClean="0">
                <a:solidFill>
                  <a:schemeClr val="accent1">
                    <a:lumMod val="75000"/>
                  </a:schemeClr>
                </a:solidFill>
              </a:rPr>
              <a:t>tates</a:t>
            </a:r>
            <a:r>
              <a:rPr lang="en-US" sz="2400" b="1" dirty="0" smtClean="0">
                <a:solidFill>
                  <a:schemeClr val="accent1">
                    <a:lumMod val="75000"/>
                  </a:schemeClr>
                </a:solidFill>
              </a:rPr>
              <a:t>: gas and solid (particles). In the air are tracked 3000 chemical compounds harmful to health, but for less than 200 of them are regulated by emissions from sources. The most commonly used standards for determining the air quality the following pollutants: particles, nitrogen oxides (</a:t>
            </a:r>
            <a:r>
              <a:rPr lang="en-US" sz="2400" b="1" dirty="0" err="1" smtClean="0">
                <a:solidFill>
                  <a:schemeClr val="accent1">
                    <a:lumMod val="75000"/>
                  </a:schemeClr>
                </a:solidFill>
              </a:rPr>
              <a:t>NOx</a:t>
            </a:r>
            <a:r>
              <a:rPr lang="en-US" sz="2400" b="1" dirty="0" smtClean="0">
                <a:solidFill>
                  <a:schemeClr val="accent1">
                    <a:lumMod val="75000"/>
                  </a:schemeClr>
                </a:solidFill>
              </a:rPr>
              <a:t>), ozone (O</a:t>
            </a:r>
            <a:r>
              <a:rPr lang="en-US" sz="2400" b="1" baseline="-25000" dirty="0" smtClean="0">
                <a:solidFill>
                  <a:schemeClr val="accent1">
                    <a:lumMod val="75000"/>
                  </a:schemeClr>
                </a:solidFill>
              </a:rPr>
              <a:t>3</a:t>
            </a:r>
            <a:r>
              <a:rPr lang="en-US" sz="2400" b="1" dirty="0" smtClean="0">
                <a:solidFill>
                  <a:schemeClr val="accent1">
                    <a:lumMod val="75000"/>
                  </a:schemeClr>
                </a:solidFill>
              </a:rPr>
              <a:t>), benzene (C</a:t>
            </a:r>
            <a:r>
              <a:rPr lang="en-US" sz="2400" b="1" baseline="-25000" dirty="0" smtClean="0">
                <a:solidFill>
                  <a:schemeClr val="accent1">
                    <a:lumMod val="75000"/>
                  </a:schemeClr>
                </a:solidFill>
              </a:rPr>
              <a:t>6</a:t>
            </a:r>
            <a:r>
              <a:rPr lang="en-US" sz="2400" b="1" dirty="0" smtClean="0">
                <a:solidFill>
                  <a:schemeClr val="accent1">
                    <a:lumMod val="75000"/>
                  </a:schemeClr>
                </a:solidFill>
              </a:rPr>
              <a:t>H</a:t>
            </a:r>
            <a:r>
              <a:rPr lang="en-US" sz="2400" b="1" baseline="-25000" dirty="0" smtClean="0">
                <a:solidFill>
                  <a:schemeClr val="accent1">
                    <a:lumMod val="75000"/>
                  </a:schemeClr>
                </a:solidFill>
              </a:rPr>
              <a:t>6</a:t>
            </a:r>
            <a:r>
              <a:rPr lang="en-US" sz="2400" b="1" dirty="0" smtClean="0">
                <a:solidFill>
                  <a:schemeClr val="accent1">
                    <a:lumMod val="75000"/>
                  </a:schemeClr>
                </a:solidFill>
              </a:rPr>
              <a:t>) and </a:t>
            </a:r>
            <a:r>
              <a:rPr lang="en-US" sz="2400" b="1" dirty="0" err="1" smtClean="0">
                <a:solidFill>
                  <a:schemeClr val="accent1">
                    <a:lumMod val="75000"/>
                  </a:schemeClr>
                </a:solidFill>
              </a:rPr>
              <a:t>sulphur</a:t>
            </a:r>
            <a:r>
              <a:rPr lang="en-US" sz="2400" b="1" dirty="0" smtClean="0">
                <a:solidFill>
                  <a:schemeClr val="accent1">
                    <a:lumMod val="75000"/>
                  </a:schemeClr>
                </a:solidFill>
              </a:rPr>
              <a:t> dioxide (SO</a:t>
            </a:r>
            <a:r>
              <a:rPr lang="en-US" sz="2400" b="1" baseline="-25000" dirty="0" smtClean="0">
                <a:solidFill>
                  <a:schemeClr val="accent1">
                    <a:lumMod val="75000"/>
                  </a:schemeClr>
                </a:solidFill>
              </a:rPr>
              <a:t>2</a:t>
            </a:r>
            <a:r>
              <a:rPr lang="en-US" sz="2400" b="1" dirty="0" smtClean="0">
                <a:solidFill>
                  <a:schemeClr val="accent1">
                    <a:lumMod val="75000"/>
                  </a:schemeClr>
                </a:solidFill>
              </a:rPr>
              <a:t>), while on the quality of life can negatively affect smelly gases like hydrogen sulfide (H</a:t>
            </a:r>
            <a:r>
              <a:rPr lang="en-US" sz="2400" b="1" baseline="-25000" dirty="0" smtClean="0">
                <a:solidFill>
                  <a:schemeClr val="accent1">
                    <a:lumMod val="75000"/>
                  </a:schemeClr>
                </a:solidFill>
              </a:rPr>
              <a:t>2</a:t>
            </a:r>
            <a:r>
              <a:rPr lang="en-US" sz="2400" b="1" dirty="0" smtClean="0">
                <a:solidFill>
                  <a:schemeClr val="accent1">
                    <a:lumMod val="75000"/>
                  </a:schemeClr>
                </a:solidFill>
              </a:rPr>
              <a:t>S) and other </a:t>
            </a:r>
            <a:r>
              <a:rPr lang="en-US" sz="2400" b="1" dirty="0" err="1" smtClean="0">
                <a:solidFill>
                  <a:schemeClr val="accent1">
                    <a:lumMod val="75000"/>
                  </a:schemeClr>
                </a:solidFill>
              </a:rPr>
              <a:t>reducib</a:t>
            </a:r>
            <a:r>
              <a:rPr lang="hr-HR" sz="2400" b="1" dirty="0" smtClean="0">
                <a:solidFill>
                  <a:schemeClr val="accent1">
                    <a:lumMod val="75000"/>
                  </a:schemeClr>
                </a:solidFill>
              </a:rPr>
              <a:t>e </a:t>
            </a:r>
            <a:r>
              <a:rPr lang="en-US" sz="2400" b="1" dirty="0" smtClean="0">
                <a:solidFill>
                  <a:schemeClr val="accent1">
                    <a:lumMod val="75000"/>
                  </a:schemeClr>
                </a:solidFill>
              </a:rPr>
              <a:t>sulfur compounds.</a:t>
            </a:r>
            <a:endParaRPr lang="hr-HR" sz="2400" b="1" dirty="0">
              <a:solidFill>
                <a:schemeClr val="accent1">
                  <a:lumMod val="75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POLLUTANTS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276225" y="1762125"/>
            <a:ext cx="8220075" cy="1938992"/>
          </a:xfrm>
          <a:prstGeom prst="rect">
            <a:avLst/>
          </a:prstGeom>
          <a:noFill/>
        </p:spPr>
        <p:txBody>
          <a:bodyPr wrap="square" rtlCol="0">
            <a:spAutoFit/>
          </a:bodyPr>
          <a:lstStyle/>
          <a:p>
            <a:r>
              <a:rPr lang="hr-HR" sz="2400" b="1" dirty="0" smtClean="0">
                <a:solidFill>
                  <a:schemeClr val="accent1">
                    <a:lumMod val="75000"/>
                  </a:schemeClr>
                </a:solidFill>
              </a:rPr>
              <a:t>Primary pollutants (sulphur dioxide-SO</a:t>
            </a:r>
            <a:r>
              <a:rPr lang="hr-HR" sz="2400" b="1" baseline="-25000" dirty="0" smtClean="0">
                <a:solidFill>
                  <a:schemeClr val="accent1">
                    <a:lumMod val="75000"/>
                  </a:schemeClr>
                </a:solidFill>
              </a:rPr>
              <a:t>2</a:t>
            </a:r>
            <a:r>
              <a:rPr lang="hr-HR" sz="2400" b="1" dirty="0" smtClean="0">
                <a:solidFill>
                  <a:schemeClr val="accent1">
                    <a:lumMod val="75000"/>
                  </a:schemeClr>
                </a:solidFill>
              </a:rPr>
              <a:t>, 5% of the total emission nitrogen oxides-NOx, carbon monoxide-CO, volatile organic compounds – VOC, carbon and noncarbon particles) will be emitted directly into the atmosphere from sources of pollution</a:t>
            </a:r>
            <a:endParaRPr lang="hr-HR" sz="2400" b="1" dirty="0">
              <a:solidFill>
                <a:schemeClr val="accent1">
                  <a:lumMod val="75000"/>
                </a:schemeClr>
              </a:solidFill>
            </a:endParaRPr>
          </a:p>
        </p:txBody>
      </p:sp>
      <p:sp>
        <p:nvSpPr>
          <p:cNvPr id="12" name="TextBox 11"/>
          <p:cNvSpPr txBox="1"/>
          <p:nvPr/>
        </p:nvSpPr>
        <p:spPr>
          <a:xfrm>
            <a:off x="733425" y="1323975"/>
            <a:ext cx="4010025" cy="461665"/>
          </a:xfrm>
          <a:prstGeom prst="rect">
            <a:avLst/>
          </a:prstGeom>
          <a:noFill/>
        </p:spPr>
        <p:txBody>
          <a:bodyPr wrap="square" rtlCol="0">
            <a:spAutoFit/>
          </a:bodyPr>
          <a:lstStyle/>
          <a:p>
            <a:r>
              <a:rPr lang="hr-HR" sz="2400" b="1" smtClean="0">
                <a:solidFill>
                  <a:schemeClr val="accent6">
                    <a:lumMod val="75000"/>
                  </a:schemeClr>
                </a:solidFill>
              </a:rPr>
              <a:t>Primary pollutants</a:t>
            </a:r>
            <a:endParaRPr lang="hr-HR" sz="2400" dirty="0">
              <a:solidFill>
                <a:schemeClr val="accent6">
                  <a:lumMod val="75000"/>
                </a:schemeClr>
              </a:solidFill>
            </a:endParaRPr>
          </a:p>
        </p:txBody>
      </p:sp>
      <p:sp>
        <p:nvSpPr>
          <p:cNvPr id="13" name="TextBox 12"/>
          <p:cNvSpPr txBox="1"/>
          <p:nvPr/>
        </p:nvSpPr>
        <p:spPr>
          <a:xfrm>
            <a:off x="313382" y="4210427"/>
            <a:ext cx="8448675" cy="1938992"/>
          </a:xfrm>
          <a:prstGeom prst="rect">
            <a:avLst/>
          </a:prstGeom>
          <a:noFill/>
        </p:spPr>
        <p:txBody>
          <a:bodyPr wrap="square" rtlCol="0">
            <a:spAutoFit/>
          </a:bodyPr>
          <a:lstStyle/>
          <a:p>
            <a:r>
              <a:rPr lang="en-US" sz="2400" b="1" dirty="0" smtClean="0">
                <a:solidFill>
                  <a:schemeClr val="accent1">
                    <a:lumMod val="75000"/>
                  </a:schemeClr>
                </a:solidFill>
              </a:rPr>
              <a:t>Secondary pollutants are created by chemical reactions in the atmosphere from primary pollutants.  Among them is a very important nitrogen dioxide (NO</a:t>
            </a:r>
            <a:r>
              <a:rPr lang="en-US" sz="2400" b="1" baseline="-25000" dirty="0" smtClean="0">
                <a:solidFill>
                  <a:schemeClr val="accent1">
                    <a:lumMod val="75000"/>
                  </a:schemeClr>
                </a:solidFill>
              </a:rPr>
              <a:t>2</a:t>
            </a:r>
            <a:r>
              <a:rPr lang="en-US" sz="2400" b="1" dirty="0" smtClean="0">
                <a:solidFill>
                  <a:schemeClr val="accent1">
                    <a:lumMod val="75000"/>
                  </a:schemeClr>
                </a:solidFill>
              </a:rPr>
              <a:t>) which is extremely harmful to human health, and his conversion in the atmosphere is associated with atmospheric ozone (O</a:t>
            </a:r>
            <a:r>
              <a:rPr lang="en-US" sz="2400" b="1" baseline="-25000" dirty="0" smtClean="0">
                <a:solidFill>
                  <a:schemeClr val="accent1">
                    <a:lumMod val="75000"/>
                  </a:schemeClr>
                </a:solidFill>
              </a:rPr>
              <a:t>3</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4" name="TextBox 13"/>
          <p:cNvSpPr txBox="1"/>
          <p:nvPr/>
        </p:nvSpPr>
        <p:spPr>
          <a:xfrm>
            <a:off x="866775" y="3663730"/>
            <a:ext cx="5019675" cy="461665"/>
          </a:xfrm>
          <a:prstGeom prst="rect">
            <a:avLst/>
          </a:prstGeom>
          <a:noFill/>
        </p:spPr>
        <p:txBody>
          <a:bodyPr wrap="square" rtlCol="0">
            <a:spAutoFit/>
          </a:bodyPr>
          <a:lstStyle/>
          <a:p>
            <a:r>
              <a:rPr lang="hr-HR" sz="2400" b="1" smtClean="0">
                <a:solidFill>
                  <a:schemeClr val="accent6">
                    <a:lumMod val="75000"/>
                  </a:schemeClr>
                </a:solidFill>
              </a:rPr>
              <a:t>Secondary pollutants</a:t>
            </a:r>
            <a:endParaRPr lang="hr-HR" sz="2400"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3"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POLLUTANTS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32781"/>
            <a:ext cx="8820472" cy="461665"/>
          </a:xfrm>
          <a:prstGeom prst="rect">
            <a:avLst/>
          </a:prstGeom>
          <a:noFill/>
        </p:spPr>
        <p:txBody>
          <a:bodyPr wrap="square" rtlCol="0">
            <a:spAutoFit/>
          </a:bodyPr>
          <a:lstStyle/>
          <a:p>
            <a:r>
              <a:rPr lang="hr-HR" sz="2400" b="1" smtClean="0">
                <a:solidFill>
                  <a:schemeClr val="accent6">
                    <a:lumMod val="75000"/>
                  </a:schemeClr>
                </a:solidFill>
              </a:rPr>
              <a:t>Secondary pollutants (continued)</a:t>
            </a:r>
            <a:endParaRPr lang="hr-HR" sz="2400" b="1" dirty="0">
              <a:solidFill>
                <a:schemeClr val="accent6">
                  <a:lumMod val="75000"/>
                </a:schemeClr>
              </a:solidFill>
            </a:endParaRPr>
          </a:p>
        </p:txBody>
      </p:sp>
      <p:sp>
        <p:nvSpPr>
          <p:cNvPr id="12" name="TextBox 11"/>
          <p:cNvSpPr txBox="1"/>
          <p:nvPr/>
        </p:nvSpPr>
        <p:spPr>
          <a:xfrm>
            <a:off x="132631" y="2159521"/>
            <a:ext cx="1872208" cy="461665"/>
          </a:xfrm>
          <a:prstGeom prst="rect">
            <a:avLst/>
          </a:prstGeom>
          <a:noFill/>
        </p:spPr>
        <p:txBody>
          <a:bodyPr wrap="square" rtlCol="0">
            <a:spAutoFit/>
          </a:bodyPr>
          <a:lstStyle/>
          <a:p>
            <a:pPr algn="ctr"/>
            <a:r>
              <a:rPr lang="hr-HR" sz="2400" b="1" smtClean="0">
                <a:solidFill>
                  <a:schemeClr val="accent6">
                    <a:lumMod val="75000"/>
                  </a:schemeClr>
                </a:solidFill>
              </a:rPr>
              <a:t>Example 1.</a:t>
            </a:r>
            <a:endParaRPr lang="hr-HR" sz="2400" b="1" dirty="0">
              <a:solidFill>
                <a:schemeClr val="accent6">
                  <a:lumMod val="75000"/>
                </a:schemeClr>
              </a:solidFill>
            </a:endParaRPr>
          </a:p>
        </p:txBody>
      </p:sp>
      <p:sp>
        <p:nvSpPr>
          <p:cNvPr id="13" name="Folded Corner 12"/>
          <p:cNvSpPr/>
          <p:nvPr/>
        </p:nvSpPr>
        <p:spPr>
          <a:xfrm>
            <a:off x="2064271" y="2121421"/>
            <a:ext cx="5256584" cy="1656184"/>
          </a:xfrm>
          <a:prstGeom prst="foldedCorner">
            <a:avLst/>
          </a:prstGeom>
          <a:solidFill>
            <a:schemeClr val="accent6">
              <a:lumMod val="60000"/>
              <a:lumOff val="4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1">
                  <a:lumMod val="75000"/>
                </a:schemeClr>
              </a:solidFill>
            </a:endParaRPr>
          </a:p>
        </p:txBody>
      </p:sp>
      <p:sp>
        <p:nvSpPr>
          <p:cNvPr id="14" name="TextBox 13"/>
          <p:cNvSpPr txBox="1"/>
          <p:nvPr/>
        </p:nvSpPr>
        <p:spPr>
          <a:xfrm>
            <a:off x="2188915" y="2238375"/>
            <a:ext cx="5040560" cy="1219007"/>
          </a:xfrm>
          <a:prstGeom prst="rect">
            <a:avLst/>
          </a:prstGeom>
          <a:noFill/>
        </p:spPr>
        <p:txBody>
          <a:bodyPr wrap="square" rtlCol="0">
            <a:spAutoFit/>
          </a:bodyPr>
          <a:lstStyle/>
          <a:p>
            <a:r>
              <a:rPr lang="hr-HR" sz="2400" b="1" dirty="0">
                <a:solidFill>
                  <a:schemeClr val="accent1">
                    <a:lumMod val="75000"/>
                  </a:schemeClr>
                </a:solidFill>
              </a:rPr>
              <a:t>NO + O</a:t>
            </a:r>
            <a:r>
              <a:rPr lang="hr-HR" sz="2400" b="1" baseline="-25000" dirty="0">
                <a:solidFill>
                  <a:schemeClr val="accent1">
                    <a:lumMod val="75000"/>
                  </a:schemeClr>
                </a:solidFill>
              </a:rPr>
              <a:t>3</a:t>
            </a:r>
            <a:r>
              <a:rPr lang="hr-HR" sz="2400" b="1" dirty="0">
                <a:solidFill>
                  <a:schemeClr val="accent1">
                    <a:lumMod val="75000"/>
                  </a:schemeClr>
                </a:solidFill>
              </a:rPr>
              <a:t> </a:t>
            </a:r>
            <a:r>
              <a:rPr lang="hr-HR" sz="2400" b="1" dirty="0">
                <a:solidFill>
                  <a:schemeClr val="accent1">
                    <a:lumMod val="75000"/>
                  </a:schemeClr>
                </a:solidFill>
                <a:sym typeface="Wingdings 3"/>
              </a:rPr>
              <a:t></a:t>
            </a:r>
            <a:r>
              <a:rPr lang="hr-HR" sz="2400" b="1" dirty="0">
                <a:solidFill>
                  <a:schemeClr val="accent1">
                    <a:lumMod val="75000"/>
                  </a:schemeClr>
                </a:solidFill>
                <a:sym typeface="Wingdings"/>
              </a:rPr>
              <a:t> NO</a:t>
            </a:r>
            <a:r>
              <a:rPr lang="hr-HR" sz="2400" b="1" baseline="-25000" dirty="0">
                <a:solidFill>
                  <a:schemeClr val="accent1">
                    <a:lumMod val="75000"/>
                  </a:schemeClr>
                </a:solidFill>
                <a:sym typeface="Wingdings"/>
              </a:rPr>
              <a:t>2</a:t>
            </a:r>
            <a:r>
              <a:rPr lang="hr-HR" sz="2400" b="1" dirty="0">
                <a:solidFill>
                  <a:schemeClr val="accent1">
                    <a:lumMod val="75000"/>
                  </a:schemeClr>
                </a:solidFill>
                <a:sym typeface="Wingdings"/>
              </a:rPr>
              <a:t> + O</a:t>
            </a:r>
            <a:r>
              <a:rPr lang="hr-HR" sz="2400" b="1" baseline="-25000" dirty="0">
                <a:solidFill>
                  <a:schemeClr val="accent1">
                    <a:lumMod val="75000"/>
                  </a:schemeClr>
                </a:solidFill>
                <a:sym typeface="Wingdings"/>
              </a:rPr>
              <a:t>2</a:t>
            </a:r>
          </a:p>
          <a:p>
            <a:r>
              <a:rPr lang="hr-HR" sz="2400" b="1" dirty="0">
                <a:solidFill>
                  <a:schemeClr val="accent1">
                    <a:lumMod val="75000"/>
                  </a:schemeClr>
                </a:solidFill>
                <a:sym typeface="Wingdings"/>
              </a:rPr>
              <a:t>NO</a:t>
            </a:r>
            <a:r>
              <a:rPr lang="hr-HR" sz="2400" b="1" baseline="-25000" dirty="0">
                <a:solidFill>
                  <a:schemeClr val="accent1">
                    <a:lumMod val="75000"/>
                  </a:schemeClr>
                </a:solidFill>
                <a:sym typeface="Wingdings"/>
              </a:rPr>
              <a:t>2</a:t>
            </a:r>
            <a:r>
              <a:rPr lang="hr-HR" sz="2400" b="1" dirty="0">
                <a:solidFill>
                  <a:schemeClr val="accent1">
                    <a:lumMod val="75000"/>
                  </a:schemeClr>
                </a:solidFill>
                <a:sym typeface="Wingdings"/>
              </a:rPr>
              <a:t> + </a:t>
            </a:r>
            <a:r>
              <a:rPr lang="hr-HR" sz="2400" b="1" dirty="0" smtClean="0">
                <a:solidFill>
                  <a:schemeClr val="accent1">
                    <a:lumMod val="75000"/>
                  </a:schemeClr>
                </a:solidFill>
                <a:sym typeface="Wingdings"/>
              </a:rPr>
              <a:t>The Sun's light</a:t>
            </a:r>
            <a:r>
              <a:rPr lang="hr-HR" sz="2400" b="1" dirty="0" smtClean="0">
                <a:solidFill>
                  <a:schemeClr val="accent1">
                    <a:lumMod val="75000"/>
                  </a:schemeClr>
                </a:solidFill>
                <a:sym typeface="Wingdings 3"/>
              </a:rPr>
              <a:t></a:t>
            </a:r>
            <a:r>
              <a:rPr lang="hr-HR" sz="2400" b="1" dirty="0">
                <a:solidFill>
                  <a:schemeClr val="accent1">
                    <a:lumMod val="75000"/>
                  </a:schemeClr>
                </a:solidFill>
                <a:sym typeface="Wingdings 3"/>
              </a:rPr>
              <a:t>NO + O</a:t>
            </a:r>
          </a:p>
          <a:p>
            <a:r>
              <a:rPr lang="hr-HR" sz="2400" b="1" dirty="0">
                <a:solidFill>
                  <a:schemeClr val="accent1">
                    <a:lumMod val="75000"/>
                  </a:schemeClr>
                </a:solidFill>
                <a:sym typeface="Wingdings 3"/>
              </a:rPr>
              <a:t>O + O</a:t>
            </a:r>
            <a:r>
              <a:rPr lang="hr-HR" sz="2400" b="1" baseline="-25000" dirty="0">
                <a:solidFill>
                  <a:schemeClr val="accent1">
                    <a:lumMod val="75000"/>
                  </a:schemeClr>
                </a:solidFill>
                <a:sym typeface="Wingdings 3"/>
              </a:rPr>
              <a:t>2</a:t>
            </a:r>
            <a:r>
              <a:rPr lang="hr-HR" sz="2400" b="1" dirty="0">
                <a:solidFill>
                  <a:schemeClr val="accent1">
                    <a:lumMod val="75000"/>
                  </a:schemeClr>
                </a:solidFill>
                <a:sym typeface="Wingdings 3"/>
              </a:rPr>
              <a:t>  O</a:t>
            </a:r>
            <a:r>
              <a:rPr lang="hr-HR" sz="2400" b="1" baseline="-25000" dirty="0">
                <a:solidFill>
                  <a:schemeClr val="accent1">
                    <a:lumMod val="75000"/>
                  </a:schemeClr>
                </a:solidFill>
                <a:sym typeface="Wingdings 3"/>
              </a:rPr>
              <a:t>3</a:t>
            </a:r>
            <a:r>
              <a:rPr lang="hr-HR" sz="2400" b="1" dirty="0">
                <a:solidFill>
                  <a:schemeClr val="accent1">
                    <a:lumMod val="75000"/>
                  </a:schemeClr>
                </a:solidFill>
                <a:sym typeface="Wingdings"/>
              </a:rPr>
              <a:t> </a:t>
            </a:r>
            <a:endParaRPr lang="hr-HR" sz="2400" b="1" dirty="0">
              <a:solidFill>
                <a:schemeClr val="accent1">
                  <a:lumMod val="75000"/>
                </a:schemeClr>
              </a:solidFill>
            </a:endParaRPr>
          </a:p>
        </p:txBody>
      </p:sp>
      <p:sp>
        <p:nvSpPr>
          <p:cNvPr id="15" name="TextBox 14"/>
          <p:cNvSpPr txBox="1"/>
          <p:nvPr/>
        </p:nvSpPr>
        <p:spPr>
          <a:xfrm>
            <a:off x="2102371" y="4088879"/>
            <a:ext cx="5256584" cy="1323439"/>
          </a:xfrm>
          <a:prstGeom prst="rect">
            <a:avLst/>
          </a:prstGeom>
          <a:noFill/>
        </p:spPr>
        <p:txBody>
          <a:bodyPr wrap="square" rtlCol="0">
            <a:spAutoFit/>
          </a:bodyPr>
          <a:lstStyle/>
          <a:p>
            <a:r>
              <a:rPr lang="en-US" sz="2000" b="1" dirty="0" smtClean="0">
                <a:solidFill>
                  <a:schemeClr val="accent1">
                    <a:lumMod val="75000"/>
                  </a:schemeClr>
                </a:solidFill>
              </a:rPr>
              <a:t>Conclusion: </a:t>
            </a:r>
            <a:endParaRPr lang="hr-HR" sz="2000" b="1" dirty="0" smtClean="0">
              <a:solidFill>
                <a:schemeClr val="accent1">
                  <a:lumMod val="75000"/>
                </a:schemeClr>
              </a:solidFill>
            </a:endParaRPr>
          </a:p>
          <a:p>
            <a:r>
              <a:rPr lang="en-US" sz="2000" b="1" dirty="0" smtClean="0">
                <a:solidFill>
                  <a:schemeClr val="accent1">
                    <a:lumMod val="75000"/>
                  </a:schemeClr>
                </a:solidFill>
              </a:rPr>
              <a:t>If you want to reduce the concentration of NO</a:t>
            </a:r>
            <a:r>
              <a:rPr lang="en-US" sz="2000" b="1" baseline="-25000" dirty="0" smtClean="0">
                <a:solidFill>
                  <a:schemeClr val="accent1">
                    <a:lumMod val="75000"/>
                  </a:schemeClr>
                </a:solidFill>
              </a:rPr>
              <a:t>2</a:t>
            </a:r>
            <a:r>
              <a:rPr lang="en-US" sz="2000" b="1" dirty="0" smtClean="0">
                <a:solidFill>
                  <a:schemeClr val="accent1">
                    <a:lumMod val="75000"/>
                  </a:schemeClr>
                </a:solidFill>
              </a:rPr>
              <a:t> in air, it takes a very big reduction of emissions</a:t>
            </a:r>
            <a:r>
              <a:rPr lang="hr-HR" sz="2000" b="1" dirty="0" smtClean="0">
                <a:solidFill>
                  <a:schemeClr val="accent1">
                    <a:lumMod val="75000"/>
                  </a:schemeClr>
                </a:solidFill>
              </a:rPr>
              <a:t> NO</a:t>
            </a:r>
            <a:r>
              <a:rPr lang="en-US" sz="2000" b="1" dirty="0" smtClean="0">
                <a:solidFill>
                  <a:schemeClr val="accent1">
                    <a:lumMod val="75000"/>
                  </a:schemeClr>
                </a:solidFill>
              </a:rPr>
              <a:t> into the atmosphere </a:t>
            </a:r>
            <a:endParaRPr lang="hr-HR" sz="2000" b="1" dirty="0">
              <a:solidFill>
                <a:schemeClr val="accent1">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3000"/>
                                  </p:stCondLst>
                                  <p:iterate type="lt">
                                    <p:tmPct val="50000"/>
                                  </p:iterate>
                                  <p:childTnLst>
                                    <p:set>
                                      <p:cBhvr>
                                        <p:cTn id="6" dur="1" fill="hold">
                                          <p:stCondLst>
                                            <p:cond delay="0"/>
                                          </p:stCondLst>
                                        </p:cTn>
                                        <p:tgtEl>
                                          <p:spTgt spid="15"/>
                                        </p:tgtEl>
                                        <p:attrNameLst>
                                          <p:attrName>style.visibility</p:attrName>
                                        </p:attrNameLst>
                                      </p:cBhvr>
                                      <p:to>
                                        <p:strVal val="visible"/>
                                      </p:to>
                                    </p:set>
                                    <p:anim calcmode="discrete" valueType="clr">
                                      <p:cBhvr override="childStyle">
                                        <p:cTn id="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gtEl>
                                        <p:attrNameLst>
                                          <p:attrName>fillcolor</p:attrName>
                                        </p:attrNameLst>
                                      </p:cBhvr>
                                      <p:tavLst>
                                        <p:tav tm="0">
                                          <p:val>
                                            <p:clrVal>
                                              <a:schemeClr val="accent2"/>
                                            </p:clrVal>
                                          </p:val>
                                        </p:tav>
                                        <p:tav tm="50000">
                                          <p:val>
                                            <p:clrVal>
                                              <a:schemeClr val="hlink"/>
                                            </p:clrVal>
                                          </p:val>
                                        </p:tav>
                                      </p:tavLst>
                                    </p:anim>
                                    <p:set>
                                      <p:cBhvr>
                                        <p:cTn id="9"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POLLUTANTS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228600" y="1380406"/>
            <a:ext cx="7077075" cy="461665"/>
          </a:xfrm>
          <a:prstGeom prst="rect">
            <a:avLst/>
          </a:prstGeom>
          <a:noFill/>
        </p:spPr>
        <p:txBody>
          <a:bodyPr wrap="square" rtlCol="0">
            <a:spAutoFit/>
          </a:bodyPr>
          <a:lstStyle/>
          <a:p>
            <a:r>
              <a:rPr lang="hr-HR" sz="2400" b="1" smtClean="0">
                <a:solidFill>
                  <a:schemeClr val="accent6">
                    <a:lumMod val="75000"/>
                  </a:schemeClr>
                </a:solidFill>
              </a:rPr>
              <a:t>Secondary pollutants (continued)</a:t>
            </a:r>
            <a:endParaRPr lang="hr-HR" sz="2400" b="1" dirty="0">
              <a:solidFill>
                <a:schemeClr val="accent6">
                  <a:lumMod val="75000"/>
                </a:schemeClr>
              </a:solidFill>
            </a:endParaRPr>
          </a:p>
        </p:txBody>
      </p:sp>
      <p:sp>
        <p:nvSpPr>
          <p:cNvPr id="10" name="TextBox 9"/>
          <p:cNvSpPr txBox="1"/>
          <p:nvPr/>
        </p:nvSpPr>
        <p:spPr>
          <a:xfrm>
            <a:off x="0" y="3768477"/>
            <a:ext cx="1872208" cy="461665"/>
          </a:xfrm>
          <a:prstGeom prst="rect">
            <a:avLst/>
          </a:prstGeom>
          <a:noFill/>
        </p:spPr>
        <p:txBody>
          <a:bodyPr wrap="square" rtlCol="0">
            <a:spAutoFit/>
          </a:bodyPr>
          <a:lstStyle/>
          <a:p>
            <a:pPr algn="r"/>
            <a:r>
              <a:rPr lang="hr-HR" sz="2400" b="1" dirty="0">
                <a:solidFill>
                  <a:schemeClr val="accent6">
                    <a:lumMod val="75000"/>
                  </a:schemeClr>
                </a:solidFill>
              </a:rPr>
              <a:t>Primjer 2</a:t>
            </a:r>
            <a:r>
              <a:rPr lang="hr-HR" sz="2400" b="1" dirty="0" smtClean="0">
                <a:solidFill>
                  <a:schemeClr val="accent6">
                    <a:lumMod val="75000"/>
                  </a:schemeClr>
                </a:solidFill>
              </a:rPr>
              <a:t>.</a:t>
            </a:r>
            <a:endParaRPr lang="hr-HR" sz="2400" b="1" dirty="0">
              <a:solidFill>
                <a:schemeClr val="accent6">
                  <a:lumMod val="75000"/>
                </a:schemeClr>
              </a:solidFill>
            </a:endParaRPr>
          </a:p>
        </p:txBody>
      </p:sp>
      <p:sp>
        <p:nvSpPr>
          <p:cNvPr id="12" name="Folded Corner 11"/>
          <p:cNvSpPr/>
          <p:nvPr/>
        </p:nvSpPr>
        <p:spPr>
          <a:xfrm>
            <a:off x="1954113" y="3762374"/>
            <a:ext cx="6637626" cy="876301"/>
          </a:xfrm>
          <a:prstGeom prst="foldedCorner">
            <a:avLst/>
          </a:prstGeom>
          <a:solidFill>
            <a:schemeClr val="accent6">
              <a:lumMod val="60000"/>
              <a:lumOff val="4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1">
                  <a:lumMod val="75000"/>
                </a:schemeClr>
              </a:solidFill>
            </a:endParaRPr>
          </a:p>
        </p:txBody>
      </p:sp>
      <p:sp>
        <p:nvSpPr>
          <p:cNvPr id="13" name="TextBox 12"/>
          <p:cNvSpPr txBox="1"/>
          <p:nvPr/>
        </p:nvSpPr>
        <p:spPr>
          <a:xfrm>
            <a:off x="148208" y="2020094"/>
            <a:ext cx="8640960" cy="1569660"/>
          </a:xfrm>
          <a:prstGeom prst="rect">
            <a:avLst/>
          </a:prstGeom>
          <a:noFill/>
        </p:spPr>
        <p:txBody>
          <a:bodyPr wrap="square" rtlCol="0">
            <a:spAutoFit/>
          </a:bodyPr>
          <a:lstStyle/>
          <a:p>
            <a:r>
              <a:rPr lang="en-US" sz="2400" b="1" dirty="0" smtClean="0">
                <a:solidFill>
                  <a:schemeClr val="accent1">
                    <a:lumMod val="75000"/>
                  </a:schemeClr>
                </a:solidFill>
              </a:rPr>
              <a:t>In situations when it comes to antioxidants reactive hydrocarbons in photochemical reactions, it creates a highly reactive peroxide radicals who in the polluted atmosphere react with </a:t>
            </a:r>
            <a:r>
              <a:rPr lang="hr-HR" sz="2400" b="1" dirty="0" smtClean="0">
                <a:solidFill>
                  <a:schemeClr val="accent1">
                    <a:lumMod val="75000"/>
                  </a:schemeClr>
                </a:solidFill>
              </a:rPr>
              <a:t>NO</a:t>
            </a:r>
            <a:r>
              <a:rPr lang="en-US" sz="2400" b="1" dirty="0" smtClean="0">
                <a:solidFill>
                  <a:schemeClr val="accent1">
                    <a:lumMod val="75000"/>
                  </a:schemeClr>
                </a:solidFill>
              </a:rPr>
              <a:t> </a:t>
            </a:r>
            <a:r>
              <a:rPr lang="hr-HR" sz="2400" b="1" dirty="0" smtClean="0">
                <a:solidFill>
                  <a:schemeClr val="accent1">
                    <a:lumMod val="75000"/>
                  </a:schemeClr>
                </a:solidFill>
              </a:rPr>
              <a:t>producing</a:t>
            </a:r>
            <a:r>
              <a:rPr lang="en-US" sz="2400" b="1" dirty="0" smtClean="0">
                <a:solidFill>
                  <a:schemeClr val="accent1">
                    <a:lumMod val="75000"/>
                  </a:schemeClr>
                </a:solidFill>
              </a:rPr>
              <a:t> NO</a:t>
            </a:r>
            <a:r>
              <a:rPr lang="en-US" sz="2400" b="1" baseline="-25000" dirty="0" smtClean="0">
                <a:solidFill>
                  <a:schemeClr val="accent1">
                    <a:lumMod val="75000"/>
                  </a:schemeClr>
                </a:solidFill>
              </a:rPr>
              <a:t>2</a:t>
            </a:r>
            <a:endParaRPr lang="hr-HR" sz="2400" b="1" baseline="-25000" dirty="0">
              <a:solidFill>
                <a:schemeClr val="accent1">
                  <a:lumMod val="75000"/>
                </a:schemeClr>
              </a:solidFill>
            </a:endParaRPr>
          </a:p>
        </p:txBody>
      </p:sp>
      <p:sp>
        <p:nvSpPr>
          <p:cNvPr id="14" name="TextBox 13"/>
          <p:cNvSpPr txBox="1"/>
          <p:nvPr/>
        </p:nvSpPr>
        <p:spPr>
          <a:xfrm>
            <a:off x="2592288" y="3767708"/>
            <a:ext cx="6120680" cy="461665"/>
          </a:xfrm>
          <a:prstGeom prst="rect">
            <a:avLst/>
          </a:prstGeom>
          <a:noFill/>
        </p:spPr>
        <p:txBody>
          <a:bodyPr wrap="square" rtlCol="0">
            <a:spAutoFit/>
          </a:bodyPr>
          <a:lstStyle/>
          <a:p>
            <a:r>
              <a:rPr lang="hr-HR" sz="2400" b="1" dirty="0">
                <a:solidFill>
                  <a:schemeClr val="accent1">
                    <a:lumMod val="75000"/>
                  </a:schemeClr>
                </a:solidFill>
              </a:rPr>
              <a:t>NO + RO</a:t>
            </a:r>
            <a:r>
              <a:rPr lang="hr-HR" sz="2400" b="1" baseline="-25000" dirty="0">
                <a:solidFill>
                  <a:schemeClr val="accent1">
                    <a:lumMod val="75000"/>
                  </a:schemeClr>
                </a:solidFill>
              </a:rPr>
              <a:t>2</a:t>
            </a:r>
            <a:r>
              <a:rPr lang="hr-HR" sz="2400" b="1" dirty="0">
                <a:solidFill>
                  <a:schemeClr val="accent1">
                    <a:lumMod val="75000"/>
                  </a:schemeClr>
                </a:solidFill>
              </a:rPr>
              <a:t> (</a:t>
            </a:r>
            <a:r>
              <a:rPr lang="hr-HR" sz="2400" b="1" dirty="0" smtClean="0">
                <a:solidFill>
                  <a:schemeClr val="accent1">
                    <a:lumMod val="75000"/>
                  </a:schemeClr>
                </a:solidFill>
              </a:rPr>
              <a:t>alkil peroxide) </a:t>
            </a:r>
            <a:r>
              <a:rPr lang="hr-HR" sz="2400" b="1" dirty="0">
                <a:solidFill>
                  <a:schemeClr val="accent1">
                    <a:lumMod val="75000"/>
                  </a:schemeClr>
                </a:solidFill>
                <a:sym typeface="Wingdings 3"/>
              </a:rPr>
              <a:t> NO</a:t>
            </a:r>
            <a:r>
              <a:rPr lang="hr-HR" sz="2400" b="1" baseline="-25000" dirty="0">
                <a:solidFill>
                  <a:schemeClr val="accent1">
                    <a:lumMod val="75000"/>
                  </a:schemeClr>
                </a:solidFill>
                <a:sym typeface="Wingdings 3"/>
              </a:rPr>
              <a:t>2</a:t>
            </a:r>
            <a:r>
              <a:rPr lang="hr-HR" sz="2400" b="1" dirty="0">
                <a:solidFill>
                  <a:schemeClr val="accent1">
                    <a:lumMod val="75000"/>
                  </a:schemeClr>
                </a:solidFill>
                <a:sym typeface="Wingdings 3"/>
              </a:rPr>
              <a:t> + RO</a:t>
            </a:r>
            <a:r>
              <a:rPr lang="hr-HR" sz="2400" b="1" dirty="0">
                <a:solidFill>
                  <a:schemeClr val="accent1">
                    <a:lumMod val="75000"/>
                  </a:schemeClr>
                </a:solidFill>
              </a:rPr>
              <a:t> </a:t>
            </a:r>
          </a:p>
        </p:txBody>
      </p:sp>
      <p:sp>
        <p:nvSpPr>
          <p:cNvPr id="15" name="TextBox 14"/>
          <p:cNvSpPr txBox="1"/>
          <p:nvPr/>
        </p:nvSpPr>
        <p:spPr>
          <a:xfrm>
            <a:off x="2045170" y="4903068"/>
            <a:ext cx="6528461" cy="1323439"/>
          </a:xfrm>
          <a:prstGeom prst="rect">
            <a:avLst/>
          </a:prstGeom>
          <a:noFill/>
        </p:spPr>
        <p:txBody>
          <a:bodyPr wrap="square" rtlCol="0">
            <a:spAutoFit/>
          </a:bodyPr>
          <a:lstStyle/>
          <a:p>
            <a:r>
              <a:rPr lang="en-US" sz="2000" b="1" dirty="0" smtClean="0">
                <a:solidFill>
                  <a:schemeClr val="accent1">
                    <a:lumMod val="75000"/>
                  </a:schemeClr>
                </a:solidFill>
              </a:rPr>
              <a:t>In this reaction</a:t>
            </a:r>
            <a:r>
              <a:rPr lang="hr-HR" sz="2000" b="1" dirty="0" smtClean="0">
                <a:solidFill>
                  <a:schemeClr val="accent1">
                    <a:lumMod val="75000"/>
                  </a:schemeClr>
                </a:solidFill>
              </a:rPr>
              <a:t> </a:t>
            </a:r>
            <a:r>
              <a:rPr lang="en-US" sz="2000" b="1" dirty="0" smtClean="0">
                <a:solidFill>
                  <a:schemeClr val="accent1">
                    <a:lumMod val="75000"/>
                  </a:schemeClr>
                </a:solidFill>
              </a:rPr>
              <a:t>RO</a:t>
            </a:r>
            <a:r>
              <a:rPr lang="en-US" sz="2000" b="1" baseline="-25000" dirty="0" smtClean="0">
                <a:solidFill>
                  <a:schemeClr val="accent1">
                    <a:lumMod val="75000"/>
                  </a:schemeClr>
                </a:solidFill>
              </a:rPr>
              <a:t>2</a:t>
            </a:r>
            <a:r>
              <a:rPr lang="en-US" sz="2000" b="1" dirty="0" smtClean="0">
                <a:solidFill>
                  <a:schemeClr val="accent1">
                    <a:lumMod val="75000"/>
                  </a:schemeClr>
                </a:solidFill>
              </a:rPr>
              <a:t> converts </a:t>
            </a:r>
            <a:r>
              <a:rPr lang="hr-HR" sz="2000" b="1" dirty="0" smtClean="0">
                <a:solidFill>
                  <a:schemeClr val="accent1">
                    <a:lumMod val="75000"/>
                  </a:schemeClr>
                </a:solidFill>
              </a:rPr>
              <a:t>NO </a:t>
            </a:r>
            <a:r>
              <a:rPr lang="en-US" sz="2000" b="1" dirty="0" smtClean="0">
                <a:solidFill>
                  <a:schemeClr val="accent1">
                    <a:lumMod val="75000"/>
                  </a:schemeClr>
                </a:solidFill>
              </a:rPr>
              <a:t>in NO</a:t>
            </a:r>
            <a:r>
              <a:rPr lang="en-US" sz="2000" b="1" baseline="-25000" dirty="0" smtClean="0">
                <a:solidFill>
                  <a:schemeClr val="accent1">
                    <a:lumMod val="75000"/>
                  </a:schemeClr>
                </a:solidFill>
              </a:rPr>
              <a:t>2</a:t>
            </a:r>
            <a:r>
              <a:rPr lang="en-US" sz="2000" b="1" dirty="0" smtClean="0">
                <a:solidFill>
                  <a:schemeClr val="accent1">
                    <a:lumMod val="75000"/>
                  </a:schemeClr>
                </a:solidFill>
              </a:rPr>
              <a:t> without spending molecules of ozone. In a very polluted atmosphere in the big cities the concentration of RO</a:t>
            </a:r>
            <a:r>
              <a:rPr lang="en-US" sz="2000" b="1" baseline="-25000" dirty="0" smtClean="0">
                <a:solidFill>
                  <a:schemeClr val="accent1">
                    <a:lumMod val="75000"/>
                  </a:schemeClr>
                </a:solidFill>
              </a:rPr>
              <a:t>2</a:t>
            </a:r>
            <a:r>
              <a:rPr lang="en-US" sz="2000" b="1" dirty="0" smtClean="0">
                <a:solidFill>
                  <a:schemeClr val="accent1">
                    <a:lumMod val="75000"/>
                  </a:schemeClr>
                </a:solidFill>
              </a:rPr>
              <a:t> are high because they originate from anthropogenic sources.</a:t>
            </a:r>
            <a:endParaRPr lang="hr-HR" sz="2000" b="1" dirty="0">
              <a:solidFill>
                <a:schemeClr val="accent1">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3000"/>
                                  </p:stCondLst>
                                  <p:iterate type="lt">
                                    <p:tmPct val="50000"/>
                                  </p:iterate>
                                  <p:childTnLst>
                                    <p:set>
                                      <p:cBhvr>
                                        <p:cTn id="6" dur="1" fill="hold">
                                          <p:stCondLst>
                                            <p:cond delay="0"/>
                                          </p:stCondLst>
                                        </p:cTn>
                                        <p:tgtEl>
                                          <p:spTgt spid="15"/>
                                        </p:tgtEl>
                                        <p:attrNameLst>
                                          <p:attrName>style.visibility</p:attrName>
                                        </p:attrNameLst>
                                      </p:cBhvr>
                                      <p:to>
                                        <p:strVal val="visible"/>
                                      </p:to>
                                    </p:set>
                                    <p:anim calcmode="discrete" valueType="clr">
                                      <p:cBhvr override="childStyle">
                                        <p:cTn id="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gtEl>
                                        <p:attrNameLst>
                                          <p:attrName>fillcolor</p:attrName>
                                        </p:attrNameLst>
                                      </p:cBhvr>
                                      <p:tavLst>
                                        <p:tav tm="0">
                                          <p:val>
                                            <p:clrVal>
                                              <a:schemeClr val="accent2"/>
                                            </p:clrVal>
                                          </p:val>
                                        </p:tav>
                                        <p:tav tm="50000">
                                          <p:val>
                                            <p:clrVal>
                                              <a:schemeClr val="hlink"/>
                                            </p:clrVal>
                                          </p:val>
                                        </p:tav>
                                      </p:tavLst>
                                    </p:anim>
                                    <p:set>
                                      <p:cBhvr>
                                        <p:cTn id="9"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POLLUTANTS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68346" y="1428030"/>
            <a:ext cx="8623253" cy="461665"/>
          </a:xfrm>
          <a:prstGeom prst="rect">
            <a:avLst/>
          </a:prstGeom>
          <a:noFill/>
        </p:spPr>
        <p:txBody>
          <a:bodyPr wrap="square" rtlCol="0">
            <a:spAutoFit/>
          </a:bodyPr>
          <a:lstStyle/>
          <a:p>
            <a:r>
              <a:rPr lang="hr-HR" sz="2400" b="1" smtClean="0">
                <a:solidFill>
                  <a:schemeClr val="accent6">
                    <a:lumMod val="75000"/>
                  </a:schemeClr>
                </a:solidFill>
              </a:rPr>
              <a:t>Secondary pollutants (continued)</a:t>
            </a:r>
            <a:endParaRPr lang="hr-HR" sz="2400" b="1" dirty="0">
              <a:solidFill>
                <a:schemeClr val="accent6">
                  <a:lumMod val="75000"/>
                </a:schemeClr>
              </a:solidFill>
            </a:endParaRPr>
          </a:p>
        </p:txBody>
      </p:sp>
      <p:sp>
        <p:nvSpPr>
          <p:cNvPr id="10" name="TextBox 9"/>
          <p:cNvSpPr txBox="1"/>
          <p:nvPr/>
        </p:nvSpPr>
        <p:spPr>
          <a:xfrm>
            <a:off x="471692" y="2023574"/>
            <a:ext cx="8306959" cy="1569660"/>
          </a:xfrm>
          <a:prstGeom prst="rect">
            <a:avLst/>
          </a:prstGeom>
          <a:noFill/>
        </p:spPr>
        <p:txBody>
          <a:bodyPr wrap="square" rtlCol="0">
            <a:spAutoFit/>
          </a:bodyPr>
          <a:lstStyle/>
          <a:p>
            <a:r>
              <a:rPr lang="en-US" sz="2400" b="1" dirty="0" smtClean="0">
                <a:solidFill>
                  <a:schemeClr val="accent1">
                    <a:lumMod val="75000"/>
                  </a:schemeClr>
                </a:solidFill>
              </a:rPr>
              <a:t>In the appropriate chemical and physical conditions in the atmosphere caused the secondary particles. In some parts of the country secondary created particles make up more than 50% of the total concentration of particulate matter in the air.</a:t>
            </a:r>
            <a:endParaRPr lang="hr-HR" sz="2400" b="1" dirty="0">
              <a:solidFill>
                <a:schemeClr val="accent1">
                  <a:lumMod val="75000"/>
                </a:schemeClr>
              </a:solidFill>
            </a:endParaRPr>
          </a:p>
        </p:txBody>
      </p:sp>
      <p:sp>
        <p:nvSpPr>
          <p:cNvPr id="12" name="Oval 11"/>
          <p:cNvSpPr/>
          <p:nvPr/>
        </p:nvSpPr>
        <p:spPr>
          <a:xfrm>
            <a:off x="3743324" y="4725143"/>
            <a:ext cx="1548755" cy="1380381"/>
          </a:xfrm>
          <a:prstGeom prst="ellipse">
            <a:avLst/>
          </a:prstGeom>
          <a:solidFill>
            <a:schemeClr val="accent6">
              <a:lumMod val="20000"/>
              <a:lumOff val="80000"/>
            </a:schemeClr>
          </a:solidFill>
          <a:ln>
            <a:solidFill>
              <a:schemeClr val="accent6">
                <a:lumMod val="20000"/>
                <a:lumOff val="8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SULFATE</a:t>
            </a:r>
            <a:endParaRPr lang="hr-HR" sz="1400" b="1" dirty="0">
              <a:solidFill>
                <a:schemeClr val="accent1">
                  <a:lumMod val="75000"/>
                </a:schemeClr>
              </a:solidFill>
            </a:endParaRPr>
          </a:p>
        </p:txBody>
      </p:sp>
      <p:sp>
        <p:nvSpPr>
          <p:cNvPr id="13" name="Oval 12"/>
          <p:cNvSpPr/>
          <p:nvPr/>
        </p:nvSpPr>
        <p:spPr>
          <a:xfrm>
            <a:off x="6841278" y="4653135"/>
            <a:ext cx="1619153" cy="1358483"/>
          </a:xfrm>
          <a:prstGeom prst="ellipse">
            <a:avLst/>
          </a:prstGeom>
          <a:solidFill>
            <a:srgbClr val="92D050"/>
          </a:solidFill>
          <a:ln>
            <a:solidFill>
              <a:srgbClr val="92D05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smtClean="0">
                <a:solidFill>
                  <a:schemeClr val="accent1">
                    <a:lumMod val="75000"/>
                  </a:schemeClr>
                </a:solidFill>
              </a:rPr>
              <a:t>ORGANIC AEROSOL</a:t>
            </a:r>
            <a:endParaRPr lang="hr-HR" sz="1400" b="1" dirty="0">
              <a:solidFill>
                <a:schemeClr val="accent1">
                  <a:lumMod val="75000"/>
                </a:schemeClr>
              </a:solidFill>
            </a:endParaRPr>
          </a:p>
        </p:txBody>
      </p:sp>
      <p:sp>
        <p:nvSpPr>
          <p:cNvPr id="14" name="Oval 13"/>
          <p:cNvSpPr/>
          <p:nvPr/>
        </p:nvSpPr>
        <p:spPr>
          <a:xfrm>
            <a:off x="5327500" y="5373215"/>
            <a:ext cx="1548755" cy="1380381"/>
          </a:xfrm>
          <a:prstGeom prst="ellipse">
            <a:avLst/>
          </a:prstGeom>
          <a:solidFill>
            <a:schemeClr val="accent1">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smtClean="0">
                <a:solidFill>
                  <a:schemeClr val="accent1">
                    <a:lumMod val="75000"/>
                  </a:schemeClr>
                </a:solidFill>
              </a:rPr>
              <a:t>NITRIC</a:t>
            </a:r>
            <a:endParaRPr lang="hr-HR" sz="1400" b="1" dirty="0">
              <a:solidFill>
                <a:schemeClr val="accent1">
                  <a:lumMod val="75000"/>
                </a:schemeClr>
              </a:solidFill>
            </a:endParaRPr>
          </a:p>
        </p:txBody>
      </p:sp>
      <p:sp>
        <p:nvSpPr>
          <p:cNvPr id="15" name="Oval 14"/>
          <p:cNvSpPr/>
          <p:nvPr/>
        </p:nvSpPr>
        <p:spPr>
          <a:xfrm>
            <a:off x="4703580" y="3645024"/>
            <a:ext cx="2604724" cy="1888942"/>
          </a:xfrm>
          <a:prstGeom prst="ellipse">
            <a:avLst/>
          </a:prstGeom>
          <a:solidFill>
            <a:srgbClr val="7030A0"/>
          </a:solidFill>
          <a:ln>
            <a:solidFill>
              <a:srgbClr val="7030A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bg1"/>
                </a:solidFill>
              </a:rPr>
              <a:t>THE SECONDARY PARTICLES</a:t>
            </a:r>
            <a:endParaRPr lang="hr-HR" b="1" dirty="0">
              <a:solidFill>
                <a:schemeClr val="bg1"/>
              </a:solidFill>
            </a:endParaRPr>
          </a:p>
        </p:txBody>
      </p:sp>
      <p:sp>
        <p:nvSpPr>
          <p:cNvPr id="16" name="TextBox 15"/>
          <p:cNvSpPr txBox="1"/>
          <p:nvPr/>
        </p:nvSpPr>
        <p:spPr>
          <a:xfrm>
            <a:off x="542925" y="4419600"/>
            <a:ext cx="3162300" cy="1200329"/>
          </a:xfrm>
          <a:prstGeom prst="rect">
            <a:avLst/>
          </a:prstGeom>
          <a:noFill/>
        </p:spPr>
        <p:txBody>
          <a:bodyPr wrap="square" rtlCol="0">
            <a:spAutoFit/>
          </a:bodyPr>
          <a:lstStyle/>
          <a:p>
            <a:r>
              <a:rPr lang="en-US" sz="2400" b="1" smtClean="0">
                <a:solidFill>
                  <a:schemeClr val="accent6">
                    <a:lumMod val="75000"/>
                  </a:schemeClr>
                </a:solidFill>
              </a:rPr>
              <a:t>Basic components of the secondary particulate created</a:t>
            </a:r>
            <a:endParaRPr lang="hr-HR" sz="2400" dirty="0">
              <a:solidFill>
                <a:schemeClr val="accent6">
                  <a:lumMod val="75000"/>
                </a:schemeClr>
              </a:solidFill>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1" name="Picture 3"/>
          <p:cNvPicPr>
            <a:picLocks noChangeAspect="1" noChangeArrowheads="1"/>
          </p:cNvPicPr>
          <p:nvPr/>
        </p:nvPicPr>
        <p:blipFill>
          <a:blip r:embed="rId3" cstate="print"/>
          <a:srcRect/>
          <a:stretch>
            <a:fillRect/>
          </a:stretch>
        </p:blipFill>
        <p:spPr bwMode="auto">
          <a:xfrm>
            <a:off x="0" y="6150116"/>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POLLUTANTS </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28625" y="2038350"/>
            <a:ext cx="8248650" cy="2677656"/>
          </a:xfrm>
          <a:prstGeom prst="rect">
            <a:avLst/>
          </a:prstGeom>
          <a:noFill/>
        </p:spPr>
        <p:txBody>
          <a:bodyPr wrap="square" rtlCol="0">
            <a:spAutoFit/>
          </a:bodyPr>
          <a:lstStyle/>
          <a:p>
            <a:pPr>
              <a:buClr>
                <a:srgbClr val="FF0000"/>
              </a:buClr>
              <a:buFont typeface="Wingdings" pitchFamily="2" charset="2"/>
              <a:buChar char="§"/>
            </a:pPr>
            <a:r>
              <a:rPr lang="en-US" sz="2400" b="1" dirty="0" smtClean="0">
                <a:solidFill>
                  <a:schemeClr val="accent1">
                    <a:lumMod val="75000"/>
                  </a:schemeClr>
                </a:solidFill>
              </a:rPr>
              <a:t>The first are the sulfa</a:t>
            </a:r>
            <a:r>
              <a:rPr lang="hr-HR" sz="2400" b="1" dirty="0" smtClean="0">
                <a:solidFill>
                  <a:schemeClr val="accent1">
                    <a:lumMod val="75000"/>
                  </a:schemeClr>
                </a:solidFill>
              </a:rPr>
              <a:t>te particles</a:t>
            </a:r>
            <a:r>
              <a:rPr lang="en-US" sz="2400" b="1" dirty="0" smtClean="0">
                <a:solidFill>
                  <a:schemeClr val="accent1">
                    <a:lumMod val="75000"/>
                  </a:schemeClr>
                </a:solidFill>
              </a:rPr>
              <a:t> which are created in an atmosphere </a:t>
            </a:r>
            <a:r>
              <a:rPr lang="hr-HR" sz="2400" b="1" dirty="0" smtClean="0">
                <a:solidFill>
                  <a:schemeClr val="accent1">
                    <a:lumMod val="75000"/>
                  </a:schemeClr>
                </a:solidFill>
              </a:rPr>
              <a:t>by oxidation </a:t>
            </a:r>
            <a:r>
              <a:rPr lang="en-US" sz="2400" b="1" dirty="0" smtClean="0">
                <a:solidFill>
                  <a:schemeClr val="accent1">
                    <a:lumMod val="75000"/>
                  </a:schemeClr>
                </a:solidFill>
              </a:rPr>
              <a:t>from sulfur dioxide and participate in the creation of </a:t>
            </a:r>
            <a:r>
              <a:rPr lang="en-US" sz="2400" b="1" dirty="0" err="1" smtClean="0">
                <a:solidFill>
                  <a:schemeClr val="accent1">
                    <a:lumMod val="75000"/>
                  </a:schemeClr>
                </a:solidFill>
              </a:rPr>
              <a:t>sulphur</a:t>
            </a:r>
            <a:r>
              <a:rPr lang="en-US" sz="2400" b="1" dirty="0" smtClean="0">
                <a:solidFill>
                  <a:schemeClr val="accent1">
                    <a:lumMod val="75000"/>
                  </a:schemeClr>
                </a:solidFill>
              </a:rPr>
              <a:t> trioxide which very quickly reacts with water to produce sulfuric acid. In areas with low emissions of ammonia</a:t>
            </a:r>
            <a:r>
              <a:rPr lang="hr-HR" sz="2400" b="1" dirty="0" smtClean="0">
                <a:solidFill>
                  <a:schemeClr val="accent1">
                    <a:lumMod val="75000"/>
                  </a:schemeClr>
                </a:solidFill>
              </a:rPr>
              <a:t>,</a:t>
            </a:r>
            <a:r>
              <a:rPr lang="en-US" sz="2400" b="1" dirty="0" smtClean="0">
                <a:solidFill>
                  <a:schemeClr val="accent1">
                    <a:lumMod val="75000"/>
                  </a:schemeClr>
                </a:solidFill>
              </a:rPr>
              <a:t> sulfuric acid produces the largest part of the sulfate. In areas with heavy emissions of ammonia, which neutralizes the sulfuric acid, ammonium sulfate particles are created.</a:t>
            </a:r>
            <a:endParaRPr lang="hr-HR" sz="2400" b="1" dirty="0" smtClean="0">
              <a:solidFill>
                <a:schemeClr val="accent1">
                  <a:lumMod val="75000"/>
                </a:schemeClr>
              </a:solidFill>
            </a:endParaRPr>
          </a:p>
        </p:txBody>
      </p:sp>
      <p:sp>
        <p:nvSpPr>
          <p:cNvPr id="10" name="TextBox 9"/>
          <p:cNvSpPr txBox="1"/>
          <p:nvPr/>
        </p:nvSpPr>
        <p:spPr>
          <a:xfrm>
            <a:off x="368346" y="1428030"/>
            <a:ext cx="8623253" cy="461665"/>
          </a:xfrm>
          <a:prstGeom prst="rect">
            <a:avLst/>
          </a:prstGeom>
          <a:noFill/>
        </p:spPr>
        <p:txBody>
          <a:bodyPr wrap="square" rtlCol="0">
            <a:spAutoFit/>
          </a:bodyPr>
          <a:lstStyle/>
          <a:p>
            <a:r>
              <a:rPr lang="hr-HR" sz="2400" b="1" smtClean="0">
                <a:solidFill>
                  <a:schemeClr val="accent6">
                    <a:lumMod val="75000"/>
                  </a:schemeClr>
                </a:solidFill>
              </a:rPr>
              <a:t>Secondary pollutants (continued)</a:t>
            </a:r>
            <a:endParaRPr lang="hr-HR" sz="2400" b="1" dirty="0">
              <a:solidFill>
                <a:schemeClr val="accent6">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04813" y="4267201"/>
            <a:ext cx="7064639" cy="1157288"/>
          </a:xfrm>
          <a:prstGeom prst="rect">
            <a:avLst/>
          </a:prstGeom>
          <a:noFill/>
          <a:ln w="9525">
            <a:noFill/>
            <a:miter lim="800000"/>
            <a:headEnd/>
            <a:tailEnd/>
          </a:ln>
        </p:spPr>
      </p:pic>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POLLUTANTS</a:t>
            </a:r>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71029" y="1795416"/>
            <a:ext cx="8401050" cy="2677656"/>
          </a:xfrm>
          <a:prstGeom prst="rect">
            <a:avLst/>
          </a:prstGeom>
          <a:noFill/>
        </p:spPr>
        <p:txBody>
          <a:bodyPr wrap="square" rtlCol="0">
            <a:spAutoFit/>
          </a:bodyPr>
          <a:lstStyle/>
          <a:p>
            <a:pPr>
              <a:buClr>
                <a:srgbClr val="FF0000"/>
              </a:buClr>
              <a:buFont typeface="Wingdings" pitchFamily="2" charset="2"/>
              <a:buChar char="§"/>
            </a:pPr>
            <a:r>
              <a:rPr lang="en-US" sz="2400" b="1" dirty="0" smtClean="0">
                <a:solidFill>
                  <a:schemeClr val="accent1">
                    <a:lumMod val="75000"/>
                  </a:schemeClr>
                </a:solidFill>
              </a:rPr>
              <a:t>Nitric oxide in the reaction with water in the atmosphere creates nitric acid that is present in the air in the form of </a:t>
            </a:r>
            <a:r>
              <a:rPr lang="hr-HR" sz="2400" b="1" dirty="0" smtClean="0">
                <a:solidFill>
                  <a:schemeClr val="accent1">
                    <a:lumMod val="75000"/>
                  </a:schemeClr>
                </a:solidFill>
              </a:rPr>
              <a:t>vapour</a:t>
            </a:r>
            <a:r>
              <a:rPr lang="en-US" sz="2400" b="1" dirty="0" smtClean="0">
                <a:solidFill>
                  <a:schemeClr val="accent1">
                    <a:lumMod val="75000"/>
                  </a:schemeClr>
                </a:solidFill>
              </a:rPr>
              <a:t>. Nitric acid (HNO</a:t>
            </a:r>
            <a:r>
              <a:rPr lang="en-US" sz="2400" b="1" baseline="-25000" dirty="0" smtClean="0">
                <a:solidFill>
                  <a:schemeClr val="accent1">
                    <a:lumMod val="75000"/>
                  </a:schemeClr>
                </a:solidFill>
              </a:rPr>
              <a:t>3</a:t>
            </a:r>
            <a:r>
              <a:rPr lang="en-US" sz="2400" b="1" dirty="0" smtClean="0">
                <a:solidFill>
                  <a:schemeClr val="accent1">
                    <a:lumMod val="75000"/>
                  </a:schemeClr>
                </a:solidFill>
              </a:rPr>
              <a:t>) </a:t>
            </a:r>
            <a:r>
              <a:rPr lang="hr-HR" sz="2400" b="1" dirty="0" smtClean="0">
                <a:solidFill>
                  <a:schemeClr val="accent1">
                    <a:lumMod val="75000"/>
                  </a:schemeClr>
                </a:solidFill>
              </a:rPr>
              <a:t>react</a:t>
            </a:r>
            <a:r>
              <a:rPr lang="en-US" sz="2400" b="1" dirty="0" smtClean="0">
                <a:solidFill>
                  <a:schemeClr val="accent1">
                    <a:lumMod val="75000"/>
                  </a:schemeClr>
                </a:solidFill>
              </a:rPr>
              <a:t> or with ammonia (NH</a:t>
            </a:r>
            <a:r>
              <a:rPr lang="en-US" sz="2400" b="1" baseline="-25000" dirty="0" smtClean="0">
                <a:solidFill>
                  <a:schemeClr val="accent1">
                    <a:lumMod val="75000"/>
                  </a:schemeClr>
                </a:solidFill>
              </a:rPr>
              <a:t>3</a:t>
            </a:r>
            <a:r>
              <a:rPr lang="en-US" sz="2400" b="1" dirty="0" smtClean="0">
                <a:solidFill>
                  <a:schemeClr val="accent1">
                    <a:lumMod val="75000"/>
                  </a:schemeClr>
                </a:solidFill>
              </a:rPr>
              <a:t>) or with calcium carbonate (CaCO</a:t>
            </a:r>
            <a:r>
              <a:rPr lang="en-US" sz="2400" b="1" baseline="-25000" dirty="0" smtClean="0">
                <a:solidFill>
                  <a:schemeClr val="accent1">
                    <a:lumMod val="75000"/>
                  </a:schemeClr>
                </a:solidFill>
              </a:rPr>
              <a:t>3</a:t>
            </a:r>
            <a:r>
              <a:rPr lang="en-US" sz="2400" b="1" dirty="0" smtClean="0">
                <a:solidFill>
                  <a:schemeClr val="accent1">
                    <a:lumMod val="75000"/>
                  </a:schemeClr>
                </a:solidFill>
              </a:rPr>
              <a:t>) or sodium chloride (</a:t>
            </a:r>
            <a:r>
              <a:rPr lang="en-US" sz="2400" b="1" dirty="0" err="1" smtClean="0">
                <a:solidFill>
                  <a:schemeClr val="accent1">
                    <a:lumMod val="75000"/>
                  </a:schemeClr>
                </a:solidFill>
              </a:rPr>
              <a:t>NaCl</a:t>
            </a:r>
            <a:r>
              <a:rPr lang="en-US" sz="2400" b="1" dirty="0" smtClean="0">
                <a:solidFill>
                  <a:schemeClr val="accent1">
                    <a:lumMod val="75000"/>
                  </a:schemeClr>
                </a:solidFill>
              </a:rPr>
              <a:t>) product </a:t>
            </a:r>
            <a:r>
              <a:rPr lang="hr-HR" sz="2400" b="1" dirty="0" smtClean="0">
                <a:solidFill>
                  <a:schemeClr val="accent1">
                    <a:lumMod val="75000"/>
                  </a:schemeClr>
                </a:solidFill>
              </a:rPr>
              <a:t>solid</a:t>
            </a:r>
            <a:r>
              <a:rPr lang="en-US" sz="2400" b="1" dirty="0" smtClean="0">
                <a:solidFill>
                  <a:schemeClr val="accent1">
                    <a:lumMod val="75000"/>
                  </a:schemeClr>
                </a:solidFill>
              </a:rPr>
              <a:t> particle nitrate. It is the second most common component of the secondary particles are created. If it creates ammonium nitrate (NH</a:t>
            </a:r>
            <a:r>
              <a:rPr lang="en-US" sz="2400" b="1" baseline="-25000" dirty="0" smtClean="0">
                <a:solidFill>
                  <a:schemeClr val="accent1">
                    <a:lumMod val="75000"/>
                  </a:schemeClr>
                </a:solidFill>
              </a:rPr>
              <a:t>4</a:t>
            </a:r>
            <a:r>
              <a:rPr lang="en-US" sz="2400" b="1" dirty="0" smtClean="0">
                <a:solidFill>
                  <a:schemeClr val="accent1">
                    <a:lumMod val="75000"/>
                  </a:schemeClr>
                </a:solidFill>
              </a:rPr>
              <a:t>NO</a:t>
            </a:r>
            <a:r>
              <a:rPr lang="en-US" sz="2400" b="1" baseline="-25000" dirty="0" smtClean="0">
                <a:solidFill>
                  <a:schemeClr val="accent1">
                    <a:lumMod val="75000"/>
                  </a:schemeClr>
                </a:solidFill>
              </a:rPr>
              <a:t>3</a:t>
            </a:r>
            <a:r>
              <a:rPr lang="en-US" sz="2400" b="1" dirty="0" smtClean="0">
                <a:solidFill>
                  <a:schemeClr val="accent1">
                    <a:lumMod val="75000"/>
                  </a:schemeClr>
                </a:solidFill>
              </a:rPr>
              <a:t>), that the process is reversible.</a:t>
            </a:r>
            <a:endParaRPr lang="hr-HR" sz="2400" dirty="0"/>
          </a:p>
        </p:txBody>
      </p:sp>
      <p:sp>
        <p:nvSpPr>
          <p:cNvPr id="13" name="TextBox 12"/>
          <p:cNvSpPr txBox="1"/>
          <p:nvPr/>
        </p:nvSpPr>
        <p:spPr>
          <a:xfrm>
            <a:off x="552450" y="5170645"/>
            <a:ext cx="8039100" cy="1200329"/>
          </a:xfrm>
          <a:prstGeom prst="rect">
            <a:avLst/>
          </a:prstGeom>
          <a:noFill/>
        </p:spPr>
        <p:txBody>
          <a:bodyPr wrap="square" rtlCol="0">
            <a:spAutoFit/>
          </a:bodyPr>
          <a:lstStyle/>
          <a:p>
            <a:r>
              <a:rPr lang="en-US" sz="2400" b="1" dirty="0" smtClean="0">
                <a:solidFill>
                  <a:schemeClr val="accent1">
                    <a:lumMod val="75000"/>
                  </a:schemeClr>
                </a:solidFill>
              </a:rPr>
              <a:t>In the conditions of high temperature and low relative humidity</a:t>
            </a:r>
            <a:r>
              <a:rPr lang="hr-HR" sz="2400" b="1" dirty="0" smtClean="0">
                <a:solidFill>
                  <a:schemeClr val="accent1">
                    <a:lumMod val="75000"/>
                  </a:schemeClr>
                </a:solidFill>
              </a:rPr>
              <a:t>,</a:t>
            </a:r>
            <a:r>
              <a:rPr lang="en-US" sz="2400" b="1" dirty="0" smtClean="0">
                <a:solidFill>
                  <a:schemeClr val="accent1">
                    <a:lumMod val="75000"/>
                  </a:schemeClr>
                </a:solidFill>
              </a:rPr>
              <a:t> ammonium nitrate can be </a:t>
            </a:r>
            <a:r>
              <a:rPr lang="hr-HR" sz="2400" b="1" dirty="0" smtClean="0">
                <a:solidFill>
                  <a:schemeClr val="tx2"/>
                </a:solidFill>
              </a:rPr>
              <a:t>dissociated</a:t>
            </a:r>
            <a:r>
              <a:rPr lang="hr-HR" sz="2400" dirty="0" smtClean="0"/>
              <a:t> </a:t>
            </a:r>
            <a:r>
              <a:rPr lang="en-US" sz="2400" b="1" dirty="0" smtClean="0">
                <a:solidFill>
                  <a:schemeClr val="accent1">
                    <a:lumMod val="75000"/>
                  </a:schemeClr>
                </a:solidFill>
              </a:rPr>
              <a:t>in nitric acid</a:t>
            </a:r>
            <a:r>
              <a:rPr lang="hr-HR" sz="2400" b="1" dirty="0" smtClean="0">
                <a:solidFill>
                  <a:schemeClr val="accent1">
                    <a:lumMod val="75000"/>
                  </a:schemeClr>
                </a:solidFill>
              </a:rPr>
              <a:t>.</a:t>
            </a:r>
            <a:r>
              <a:rPr lang="en-US" sz="2400" b="1" dirty="0" smtClean="0">
                <a:solidFill>
                  <a:schemeClr val="accent1">
                    <a:lumMod val="75000"/>
                  </a:schemeClr>
                </a:solidFill>
              </a:rPr>
              <a:t> and ammonia.</a:t>
            </a:r>
            <a:endParaRPr lang="hr-HR" sz="2400" b="1" dirty="0">
              <a:solidFill>
                <a:schemeClr val="accent1">
                  <a:lumMod val="75000"/>
                </a:schemeClr>
              </a:solidFill>
            </a:endParaRPr>
          </a:p>
        </p:txBody>
      </p:sp>
      <p:sp>
        <p:nvSpPr>
          <p:cNvPr id="14" name="TextBox 13"/>
          <p:cNvSpPr txBox="1"/>
          <p:nvPr/>
        </p:nvSpPr>
        <p:spPr>
          <a:xfrm>
            <a:off x="359764" y="1288456"/>
            <a:ext cx="8623253" cy="527897"/>
          </a:xfrm>
          <a:prstGeom prst="rect">
            <a:avLst/>
          </a:prstGeom>
          <a:noFill/>
        </p:spPr>
        <p:txBody>
          <a:bodyPr wrap="square" rtlCol="0">
            <a:spAutoFit/>
          </a:bodyPr>
          <a:lstStyle/>
          <a:p>
            <a:r>
              <a:rPr lang="hr-HR" sz="2800" b="1" dirty="0" smtClean="0">
                <a:solidFill>
                  <a:schemeClr val="accent6">
                    <a:lumMod val="75000"/>
                  </a:schemeClr>
                </a:solidFill>
              </a:rPr>
              <a:t>Secondary pollutants (continued)</a:t>
            </a:r>
            <a:endParaRPr lang="hr-HR" sz="28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POLLUTANTS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77871" y="1351830"/>
            <a:ext cx="8623253" cy="527897"/>
          </a:xfrm>
          <a:prstGeom prst="rect">
            <a:avLst/>
          </a:prstGeom>
          <a:noFill/>
        </p:spPr>
        <p:txBody>
          <a:bodyPr wrap="square" rtlCol="0">
            <a:spAutoFit/>
          </a:bodyPr>
          <a:lstStyle/>
          <a:p>
            <a:r>
              <a:rPr lang="hr-HR" sz="2800" b="1" smtClean="0">
                <a:solidFill>
                  <a:schemeClr val="accent6">
                    <a:lumMod val="75000"/>
                  </a:schemeClr>
                </a:solidFill>
              </a:rPr>
              <a:t>Secondary pollutants (continued)</a:t>
            </a:r>
            <a:endParaRPr lang="hr-HR" sz="2800" b="1" dirty="0">
              <a:solidFill>
                <a:schemeClr val="accent6">
                  <a:lumMod val="75000"/>
                </a:schemeClr>
              </a:solidFill>
            </a:endParaRPr>
          </a:p>
        </p:txBody>
      </p:sp>
      <p:sp>
        <p:nvSpPr>
          <p:cNvPr id="14" name="TextBox 13"/>
          <p:cNvSpPr txBox="1"/>
          <p:nvPr/>
        </p:nvSpPr>
        <p:spPr>
          <a:xfrm>
            <a:off x="457200" y="2047026"/>
            <a:ext cx="8343900" cy="3477875"/>
          </a:xfrm>
          <a:prstGeom prst="rect">
            <a:avLst/>
          </a:prstGeom>
          <a:noFill/>
        </p:spPr>
        <p:txBody>
          <a:bodyPr wrap="square" rtlCol="0">
            <a:spAutoFit/>
          </a:bodyPr>
          <a:lstStyle/>
          <a:p>
            <a:pPr>
              <a:buClr>
                <a:srgbClr val="FF0000"/>
              </a:buClr>
              <a:buFont typeface="Wingdings" pitchFamily="2" charset="2"/>
              <a:buChar char="§"/>
            </a:pPr>
            <a:r>
              <a:rPr lang="en-US" sz="2000" b="1" dirty="0" smtClean="0">
                <a:solidFill>
                  <a:schemeClr val="accent1">
                    <a:lumMod val="75000"/>
                  </a:schemeClr>
                </a:solidFill>
              </a:rPr>
              <a:t>The third basic form</a:t>
            </a:r>
            <a:r>
              <a:rPr lang="hr-HR" sz="2000" b="1" dirty="0" smtClean="0">
                <a:solidFill>
                  <a:schemeClr val="accent1">
                    <a:lumMod val="75000"/>
                  </a:schemeClr>
                </a:solidFill>
              </a:rPr>
              <a:t> of</a:t>
            </a:r>
            <a:r>
              <a:rPr lang="en-US" sz="2000" b="1" dirty="0" smtClean="0">
                <a:solidFill>
                  <a:schemeClr val="accent1">
                    <a:lumMod val="75000"/>
                  </a:schemeClr>
                </a:solidFill>
              </a:rPr>
              <a:t> secondary particulate is a secondary organic aerosol that occurs </a:t>
            </a:r>
            <a:r>
              <a:rPr lang="hr-HR" sz="2000" b="1" dirty="0" smtClean="0">
                <a:solidFill>
                  <a:schemeClr val="accent1">
                    <a:lumMod val="75000"/>
                  </a:schemeClr>
                </a:solidFill>
              </a:rPr>
              <a:t>by oxidation of </a:t>
            </a:r>
            <a:r>
              <a:rPr lang="en-US" sz="2000" b="1" dirty="0" smtClean="0">
                <a:solidFill>
                  <a:schemeClr val="accent1">
                    <a:lumMod val="75000"/>
                  </a:schemeClr>
                </a:solidFill>
              </a:rPr>
              <a:t>organic substances that are created in the atmosphere in reactions with </a:t>
            </a:r>
            <a:r>
              <a:rPr lang="hr-HR" sz="2000" b="1" dirty="0" smtClean="0">
                <a:solidFill>
                  <a:schemeClr val="accent1">
                    <a:lumMod val="75000"/>
                  </a:schemeClr>
                </a:solidFill>
              </a:rPr>
              <a:t>volatile</a:t>
            </a:r>
            <a:r>
              <a:rPr lang="en-US" sz="2000" b="1" dirty="0" smtClean="0">
                <a:solidFill>
                  <a:schemeClr val="accent1">
                    <a:lumMod val="75000"/>
                  </a:schemeClr>
                </a:solidFill>
              </a:rPr>
              <a:t> organic compounds (VOC). Natural VOC as </a:t>
            </a:r>
            <a:r>
              <a:rPr lang="hr-HR" sz="2000" b="1" dirty="0" smtClean="0">
                <a:solidFill>
                  <a:schemeClr val="accent1">
                    <a:lumMod val="75000"/>
                  </a:schemeClr>
                </a:solidFill>
              </a:rPr>
              <a:t>al</a:t>
            </a:r>
            <a:r>
              <a:rPr lang="en-US" sz="2000" b="1" dirty="0" err="1" smtClean="0">
                <a:solidFill>
                  <a:schemeClr val="accent1">
                    <a:lumMod val="75000"/>
                  </a:schemeClr>
                </a:solidFill>
              </a:rPr>
              <a:t>pha</a:t>
            </a:r>
            <a:r>
              <a:rPr lang="en-US" sz="2000" b="1" dirty="0" smtClean="0">
                <a:solidFill>
                  <a:schemeClr val="accent1">
                    <a:lumMod val="75000"/>
                  </a:schemeClr>
                </a:solidFill>
              </a:rPr>
              <a:t> </a:t>
            </a:r>
            <a:r>
              <a:rPr lang="en-US" sz="2000" b="1" dirty="0" err="1" smtClean="0">
                <a:solidFill>
                  <a:schemeClr val="accent1">
                    <a:lumMod val="75000"/>
                  </a:schemeClr>
                </a:solidFill>
              </a:rPr>
              <a:t>pinene</a:t>
            </a:r>
            <a:r>
              <a:rPr lang="en-US" sz="2000" b="1" dirty="0" smtClean="0">
                <a:solidFill>
                  <a:schemeClr val="accent1">
                    <a:lumMod val="75000"/>
                  </a:schemeClr>
                </a:solidFill>
              </a:rPr>
              <a:t> which emits the trees it is very reactive and in forested areas represents an important source of secondary organic aerosols. Anthropogenic VOC</a:t>
            </a:r>
            <a:r>
              <a:rPr lang="hr-HR" sz="2000" b="1" smtClean="0">
                <a:solidFill>
                  <a:schemeClr val="accent1">
                    <a:lumMod val="75000"/>
                  </a:schemeClr>
                </a:solidFill>
              </a:rPr>
              <a:t>s</a:t>
            </a:r>
            <a:r>
              <a:rPr lang="en-US" sz="2000" b="1" smtClean="0">
                <a:solidFill>
                  <a:schemeClr val="accent1">
                    <a:lumMod val="75000"/>
                  </a:schemeClr>
                </a:solidFill>
              </a:rPr>
              <a:t>-these </a:t>
            </a:r>
            <a:r>
              <a:rPr lang="en-US" sz="2000" b="1" dirty="0" smtClean="0">
                <a:solidFill>
                  <a:schemeClr val="accent1">
                    <a:lumMod val="75000"/>
                  </a:schemeClr>
                </a:solidFill>
              </a:rPr>
              <a:t>in contaminated areas also produce secondary organic aerosol. The speed of creation of secondary particulate in the atmosphere is different, depending on their species and the physical conditions in the atmosphere. The formation of secondary aerosols is relatively slow process (24 hours or more), while the nitrates in the atmosphere produce much faster.</a:t>
            </a:r>
            <a:endParaRPr lang="hr-HR" sz="2000" b="1" dirty="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17" name="Title 1"/>
          <p:cNvSpPr txBox="1">
            <a:spLocks/>
          </p:cNvSpPr>
          <p:nvPr/>
        </p:nvSpPr>
        <p:spPr bwMode="auto">
          <a:xfrm>
            <a:off x="457200" y="25812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THANK YOU FOR YOUR ATTENTION</a:t>
            </a:r>
            <a:r>
              <a:rPr kumimoji="0" lang="hr-HR"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 !</a:t>
            </a:r>
            <a:endParaRPr kumimoji="0" lang="hr-HR" sz="3600" b="1" i="0" u="none" strike="noStrike" kern="1200" cap="none" spc="0" normalizeH="0" baseline="0" noProof="0" dirty="0" smtClean="0">
              <a:ln>
                <a:noFill/>
              </a:ln>
              <a:solidFill>
                <a:schemeClr val="tx2"/>
              </a:solidFill>
              <a:effectLst>
                <a:glow rad="228600">
                  <a:schemeClr val="bg1">
                    <a:lumMod val="50000"/>
                    <a:alpha val="20000"/>
                  </a:schemeClr>
                </a:glow>
              </a:effectLst>
              <a:uLnTx/>
              <a:uFillTx/>
              <a:latin typeface="+mj-lt"/>
              <a:ea typeface="+mj-ea"/>
              <a:cs typeface="+mj-cs"/>
            </a:endParaRPr>
          </a:p>
        </p:txBody>
      </p:sp>
      <p:sp>
        <p:nvSpPr>
          <p:cNvPr id="19"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a:spcBef>
                <a:spcPct val="20000"/>
              </a:spcBef>
            </a:pPr>
            <a:r>
              <a:rPr lang="en-US" sz="1600" b="1" i="1" u="sng" dirty="0">
                <a:solidFill>
                  <a:schemeClr val="tx2"/>
                </a:solidFill>
              </a:rPr>
              <a:t>Disclaimer:</a:t>
            </a:r>
            <a:r>
              <a:rPr lang="en-US" sz="1600" b="1" i="1" dirty="0">
                <a:solidFill>
                  <a:schemeClr val="tx2"/>
                </a:solidFill>
              </a:rPr>
              <a:t> The </a:t>
            </a:r>
            <a:r>
              <a:rPr lang="en-US" sz="1600" b="1" i="1" dirty="0" smtClean="0">
                <a:solidFill>
                  <a:schemeClr val="tx2"/>
                </a:solidFill>
              </a:rPr>
              <a:t>content</a:t>
            </a:r>
            <a:r>
              <a:rPr lang="hr-HR" sz="1600" b="1" i="1" dirty="0" smtClean="0">
                <a:solidFill>
                  <a:schemeClr val="tx2"/>
                </a:solidFill>
              </a:rPr>
              <a:t>s</a:t>
            </a:r>
            <a:r>
              <a:rPr lang="en-US" sz="1600" b="1" i="1" dirty="0" smtClean="0">
                <a:solidFill>
                  <a:schemeClr val="tx2"/>
                </a:solidFill>
              </a:rPr>
              <a:t> </a:t>
            </a:r>
            <a:r>
              <a:rPr lang="en-US" sz="1600" b="1" i="1" dirty="0">
                <a:solidFill>
                  <a:schemeClr val="tx2"/>
                </a:solidFill>
              </a:rPr>
              <a:t>of this </a:t>
            </a:r>
            <a:r>
              <a:rPr lang="en-US" sz="1600" b="1" i="1" dirty="0" smtClean="0">
                <a:solidFill>
                  <a:schemeClr val="tx2"/>
                </a:solidFill>
              </a:rPr>
              <a:t>publication</a:t>
            </a:r>
            <a:r>
              <a:rPr lang="hr-HR" sz="1600" b="1" i="1" dirty="0" smtClean="0">
                <a:solidFill>
                  <a:schemeClr val="tx2"/>
                </a:solidFill>
              </a:rPr>
              <a:t> are </a:t>
            </a:r>
            <a:r>
              <a:rPr lang="en-US" sz="1600" b="1" i="1" dirty="0" smtClean="0">
                <a:solidFill>
                  <a:schemeClr val="tx2"/>
                </a:solidFill>
              </a:rPr>
              <a:t>the</a:t>
            </a:r>
            <a:r>
              <a:rPr lang="hr-HR" sz="1600" b="1" i="1" dirty="0" smtClean="0">
                <a:solidFill>
                  <a:schemeClr val="tx2"/>
                </a:solidFill>
              </a:rPr>
              <a:t> sole </a:t>
            </a:r>
            <a:r>
              <a:rPr lang="en-US" sz="1600" b="1" i="1" dirty="0" smtClean="0">
                <a:solidFill>
                  <a:schemeClr val="tx2"/>
                </a:solidFill>
              </a:rPr>
              <a:t>responsibility </a:t>
            </a:r>
            <a:r>
              <a:rPr lang="en-US" sz="1600" b="1" i="1" dirty="0">
                <a:solidFill>
                  <a:schemeClr val="tx2"/>
                </a:solidFill>
              </a:rPr>
              <a:t>of EKONERG </a:t>
            </a:r>
            <a:r>
              <a:rPr lang="hr-HR" sz="1600" b="1" i="1" dirty="0" smtClean="0">
                <a:solidFill>
                  <a:schemeClr val="tx2"/>
                </a:solidFill>
              </a:rPr>
              <a:t>– </a:t>
            </a:r>
            <a:r>
              <a:rPr lang="en-US" sz="1600" b="1" i="1" dirty="0" smtClean="0">
                <a:solidFill>
                  <a:schemeClr val="tx2"/>
                </a:solidFill>
              </a:rPr>
              <a:t>Energy</a:t>
            </a:r>
            <a:r>
              <a:rPr lang="hr-HR" sz="1600" b="1" i="1" dirty="0" smtClean="0">
                <a:solidFill>
                  <a:schemeClr val="tx2"/>
                </a:solidFill>
              </a:rPr>
              <a:t> </a:t>
            </a:r>
            <a:r>
              <a:rPr lang="en-US" sz="1600" b="1" i="1" dirty="0" smtClean="0">
                <a:solidFill>
                  <a:schemeClr val="tx2"/>
                </a:solidFill>
              </a:rPr>
              <a:t>Research </a:t>
            </a:r>
            <a:r>
              <a:rPr lang="en-US" sz="1600" b="1" i="1" dirty="0">
                <a:solidFill>
                  <a:schemeClr val="tx2"/>
                </a:solidFill>
              </a:rPr>
              <a:t>and </a:t>
            </a:r>
            <a:r>
              <a:rPr lang="en-US" sz="1600" b="1" i="1" dirty="0" smtClean="0">
                <a:solidFill>
                  <a:schemeClr val="tx2"/>
                </a:solidFill>
              </a:rPr>
              <a:t>Environmental</a:t>
            </a:r>
            <a:r>
              <a:rPr lang="hr-HR" sz="1600" b="1" i="1" dirty="0" smtClean="0">
                <a:solidFill>
                  <a:schemeClr val="tx2"/>
                </a:solidFill>
              </a:rPr>
              <a:t> </a:t>
            </a:r>
            <a:r>
              <a:rPr lang="en-US" sz="1600" b="1" i="1" dirty="0" smtClean="0">
                <a:solidFill>
                  <a:schemeClr val="tx2"/>
                </a:solidFill>
              </a:rPr>
              <a:t>Protection</a:t>
            </a:r>
            <a:r>
              <a:rPr lang="hr-HR" sz="1600" b="1" i="1" dirty="0" smtClean="0">
                <a:solidFill>
                  <a:schemeClr val="tx2"/>
                </a:solidFill>
              </a:rPr>
              <a:t> Institute</a:t>
            </a:r>
            <a:r>
              <a:rPr lang="en-US" sz="1600" b="1" i="1" dirty="0" smtClean="0">
                <a:solidFill>
                  <a:schemeClr val="tx2"/>
                </a:solidFill>
              </a:rPr>
              <a:t>, </a:t>
            </a:r>
            <a:r>
              <a:rPr lang="en-US" sz="1600" b="1" i="1" dirty="0">
                <a:solidFill>
                  <a:schemeClr val="tx2"/>
                </a:solidFill>
              </a:rPr>
              <a:t>Ltd. </a:t>
            </a:r>
            <a:r>
              <a:rPr lang="en-US" sz="1600" b="1" i="1" dirty="0" smtClean="0">
                <a:solidFill>
                  <a:schemeClr val="tx2"/>
                </a:solidFill>
              </a:rPr>
              <a:t>and</a:t>
            </a:r>
            <a:r>
              <a:rPr lang="hr-HR" sz="1600" b="1" i="1" dirty="0" smtClean="0">
                <a:solidFill>
                  <a:schemeClr val="tx2"/>
                </a:solidFill>
              </a:rPr>
              <a:t> </a:t>
            </a:r>
            <a:r>
              <a:rPr lang="en-US" sz="1600" b="1" i="1" dirty="0" smtClean="0">
                <a:solidFill>
                  <a:schemeClr val="tx2"/>
                </a:solidFill>
              </a:rPr>
              <a:t>can in</a:t>
            </a:r>
            <a:r>
              <a:rPr lang="hr-HR" sz="1600" b="1" i="1" dirty="0" smtClean="0">
                <a:solidFill>
                  <a:schemeClr val="tx2"/>
                </a:solidFill>
              </a:rPr>
              <a:t> no </a:t>
            </a:r>
            <a:r>
              <a:rPr lang="en-US" sz="1600" b="1" i="1" dirty="0" smtClean="0">
                <a:solidFill>
                  <a:schemeClr val="tx2"/>
                </a:solidFill>
              </a:rPr>
              <a:t>way be taken </a:t>
            </a:r>
            <a:r>
              <a:rPr lang="hr-HR" sz="1600" b="1" i="1" dirty="0" smtClean="0">
                <a:solidFill>
                  <a:schemeClr val="tx2"/>
                </a:solidFill>
              </a:rPr>
              <a:t>t</a:t>
            </a:r>
            <a:r>
              <a:rPr lang="en-US" sz="1600" b="1" i="1" dirty="0" smtClean="0">
                <a:solidFill>
                  <a:schemeClr val="tx2"/>
                </a:solidFill>
              </a:rPr>
              <a:t>o reflect the </a:t>
            </a:r>
            <a:r>
              <a:rPr lang="en-US" sz="1600" b="1" i="1" dirty="0">
                <a:solidFill>
                  <a:schemeClr val="tx2"/>
                </a:solidFill>
              </a:rPr>
              <a:t>views of the European Union</a:t>
            </a:r>
            <a:endParaRPr lang="hr-HR" sz="1600" b="1" i="1" dirty="0">
              <a:solidFill>
                <a:schemeClr val="tx2"/>
              </a:solidFill>
            </a:endParaRPr>
          </a:p>
        </p:txBody>
      </p:sp>
      <p:sp>
        <p:nvSpPr>
          <p:cNvPr id="20"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21" name="Slika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5359" y="5557402"/>
            <a:ext cx="917009" cy="618958"/>
          </a:xfrm>
          <a:prstGeom prst="rect">
            <a:avLst/>
          </a:prstGeom>
        </p:spPr>
      </p:pic>
      <p:pic>
        <p:nvPicPr>
          <p:cNvPr id="11" name="Picture 3"/>
          <p:cNvPicPr>
            <a:picLocks noChangeAspect="1" noChangeArrowheads="1"/>
          </p:cNvPicPr>
          <p:nvPr/>
        </p:nvPicPr>
        <p:blipFill>
          <a:blip r:embed="rId5" cstate="print"/>
          <a:srcRect/>
          <a:stretch>
            <a:fillRect/>
          </a:stretch>
        </p:blipFill>
        <p:spPr bwMode="auto">
          <a:xfrm>
            <a:off x="1158844" y="805758"/>
            <a:ext cx="6101901" cy="757911"/>
          </a:xfrm>
          <a:prstGeom prst="rect">
            <a:avLst/>
          </a:prstGeom>
          <a:noFill/>
          <a:ln w="9525">
            <a:noFill/>
            <a:miter lim="800000"/>
            <a:headEnd/>
            <a:tailEnd/>
          </a:ln>
          <a:effectLst/>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en-US" sz="2800" b="1" dirty="0" smtClean="0">
                <a:solidFill>
                  <a:schemeClr val="tx2"/>
                </a:solidFill>
                <a:effectLst>
                  <a:glow>
                    <a:srgbClr val="7F7F7F">
                      <a:alpha val="35000"/>
                    </a:srgbClr>
                  </a:glow>
                </a:effectLst>
              </a:rPr>
              <a:t>1.5 SOURCES </a:t>
            </a:r>
            <a:r>
              <a:rPr lang="hr-HR" sz="2800" b="1" dirty="0" smtClean="0">
                <a:solidFill>
                  <a:schemeClr val="tx2"/>
                </a:solidFill>
                <a:effectLst>
                  <a:glow>
                    <a:srgbClr val="7F7F7F">
                      <a:alpha val="35000"/>
                    </a:srgbClr>
                  </a:glow>
                </a:effectLst>
              </a:rPr>
              <a:t>AND TYPES OF </a:t>
            </a:r>
            <a:r>
              <a:rPr lang="en-US" sz="2800" b="1" dirty="0" smtClean="0">
                <a:solidFill>
                  <a:schemeClr val="tx2"/>
                </a:solidFill>
                <a:effectLst>
                  <a:glow>
                    <a:srgbClr val="7F7F7F">
                      <a:alpha val="35000"/>
                    </a:srgbClr>
                  </a:glow>
                </a:effectLst>
              </a:rPr>
              <a:t>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7" name="TextBox 16"/>
          <p:cNvSpPr txBox="1"/>
          <p:nvPr/>
        </p:nvSpPr>
        <p:spPr>
          <a:xfrm>
            <a:off x="515169" y="1512928"/>
            <a:ext cx="8280920" cy="1384995"/>
          </a:xfrm>
          <a:prstGeom prst="rect">
            <a:avLst/>
          </a:prstGeom>
          <a:solidFill>
            <a:schemeClr val="accent6">
              <a:lumMod val="60000"/>
              <a:lumOff val="40000"/>
            </a:schemeClr>
          </a:solidFill>
          <a:ln w="19050">
            <a:noFill/>
          </a:ln>
          <a:effectLst>
            <a:innerShdw blurRad="63500" dist="50800" dir="18900000">
              <a:prstClr val="black">
                <a:alpha val="50000"/>
              </a:prstClr>
            </a:innerShdw>
          </a:effectLst>
          <a:scene3d>
            <a:camera prst="orthographicFront"/>
            <a:lightRig rig="threePt" dir="t"/>
          </a:scene3d>
          <a:sp3d>
            <a:bevelT w="165100" prst="coolSlant"/>
          </a:sp3d>
        </p:spPr>
        <p:txBody>
          <a:bodyPr wrap="square" rtlCol="0">
            <a:spAutoFit/>
          </a:bodyPr>
          <a:lstStyle/>
          <a:p>
            <a:r>
              <a:rPr lang="en-US" sz="2800" b="1" dirty="0" smtClean="0">
                <a:ln>
                  <a:solidFill>
                    <a:schemeClr val="bg1"/>
                  </a:solidFill>
                </a:ln>
                <a:solidFill>
                  <a:schemeClr val="tx2">
                    <a:lumMod val="75000"/>
                  </a:schemeClr>
                </a:solidFill>
              </a:rPr>
              <a:t>The atmosphere is considered </a:t>
            </a:r>
            <a:r>
              <a:rPr lang="hr-HR" sz="2800" b="1" dirty="0" smtClean="0">
                <a:ln>
                  <a:solidFill>
                    <a:schemeClr val="bg1"/>
                  </a:solidFill>
                </a:ln>
                <a:solidFill>
                  <a:schemeClr val="tx2">
                    <a:lumMod val="75000"/>
                  </a:schemeClr>
                </a:solidFill>
              </a:rPr>
              <a:t>polluted i</a:t>
            </a:r>
            <a:r>
              <a:rPr lang="en-US" sz="2800" b="1" dirty="0" smtClean="0">
                <a:ln>
                  <a:solidFill>
                    <a:schemeClr val="bg1"/>
                  </a:solidFill>
                </a:ln>
                <a:solidFill>
                  <a:schemeClr val="tx2">
                    <a:lumMod val="75000"/>
                  </a:schemeClr>
                </a:solidFill>
              </a:rPr>
              <a:t>f air quality is such that it can harm the health, quality of life and/or adversely affect any component of the environment.</a:t>
            </a:r>
            <a:endParaRPr lang="hr-HR" sz="2800" b="1" dirty="0">
              <a:ln>
                <a:solidFill>
                  <a:schemeClr val="bg1"/>
                </a:solidFill>
              </a:ln>
              <a:solidFill>
                <a:schemeClr val="tx2">
                  <a:lumMod val="75000"/>
                </a:schemeClr>
              </a:solidFill>
            </a:endParaRPr>
          </a:p>
        </p:txBody>
      </p:sp>
      <p:sp>
        <p:nvSpPr>
          <p:cNvPr id="25" name="TextBox 24"/>
          <p:cNvSpPr txBox="1"/>
          <p:nvPr/>
        </p:nvSpPr>
        <p:spPr>
          <a:xfrm>
            <a:off x="476250" y="3457203"/>
            <a:ext cx="8238306" cy="2308324"/>
          </a:xfrm>
          <a:prstGeom prst="rect">
            <a:avLst/>
          </a:prstGeom>
          <a:noFill/>
        </p:spPr>
        <p:txBody>
          <a:bodyPr wrap="square" rtlCol="0">
            <a:spAutoFit/>
          </a:bodyPr>
          <a:lstStyle/>
          <a:p>
            <a:r>
              <a:rPr lang="en-US" sz="2400" b="1" dirty="0" smtClean="0">
                <a:solidFill>
                  <a:schemeClr val="accent1">
                    <a:lumMod val="75000"/>
                  </a:schemeClr>
                </a:solidFill>
              </a:rPr>
              <a:t>Air quality is a qualitative and quantitative evaluation of chemical composition of the atmosphere with respect to its impact on the environment and the health of the people and is directly connected to the global emissions of pollutants into the atmosphere that it can </a:t>
            </a:r>
            <a:r>
              <a:rPr lang="hr-HR" sz="2400" b="1" dirty="0" smtClean="0">
                <a:solidFill>
                  <a:schemeClr val="accent1">
                    <a:lumMod val="75000"/>
                  </a:schemeClr>
                </a:solidFill>
              </a:rPr>
              <a:t>emitted </a:t>
            </a:r>
            <a:r>
              <a:rPr lang="en-US" sz="2400" b="1" dirty="0" smtClean="0">
                <a:solidFill>
                  <a:schemeClr val="accent1">
                    <a:lumMod val="75000"/>
                  </a:schemeClr>
                </a:solidFill>
              </a:rPr>
              <a:t>from natural sources or direct and indirect human action.</a:t>
            </a:r>
            <a:endParaRPr lang="hr-HR" sz="2400" b="1" dirty="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en-US" sz="2800" b="1" dirty="0" smtClean="0">
                <a:solidFill>
                  <a:schemeClr val="tx2"/>
                </a:solidFill>
                <a:effectLst>
                  <a:glow>
                    <a:srgbClr val="7F7F7F">
                      <a:alpha val="35000"/>
                    </a:srgbClr>
                  </a:glow>
                </a:effectLst>
              </a:rPr>
              <a:t>1.5 SOURCES</a:t>
            </a:r>
            <a:r>
              <a:rPr lang="hr-HR" sz="2800" b="1" dirty="0" smtClean="0">
                <a:solidFill>
                  <a:schemeClr val="tx2"/>
                </a:solidFill>
                <a:effectLst>
                  <a:glow>
                    <a:srgbClr val="7F7F7F">
                      <a:alpha val="35000"/>
                    </a:srgbClr>
                  </a:glow>
                </a:effectLst>
              </a:rPr>
              <a:t> AND TYPES OF</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860079" y="1838325"/>
            <a:ext cx="8112471" cy="3416320"/>
          </a:xfrm>
          <a:prstGeom prst="rect">
            <a:avLst/>
          </a:prstGeom>
          <a:noFill/>
        </p:spPr>
        <p:txBody>
          <a:bodyPr wrap="square" rtlCol="0">
            <a:spAutoFit/>
          </a:bodyPr>
          <a:lstStyle/>
          <a:p>
            <a:r>
              <a:rPr lang="en-US" sz="2400" b="1" dirty="0" smtClean="0">
                <a:solidFill>
                  <a:schemeClr val="accent1">
                    <a:lumMod val="75000"/>
                  </a:schemeClr>
                </a:solidFill>
              </a:rPr>
              <a:t>Pollutants in the air are divided: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according to the way that arise </a:t>
            </a:r>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according to the physical condition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Sources of pollution are divided:</a:t>
            </a:r>
            <a:endParaRPr lang="hr-HR" sz="2400" b="1" dirty="0" smtClean="0">
              <a:solidFill>
                <a:schemeClr val="accent1">
                  <a:lumMod val="75000"/>
                </a:schemeClr>
              </a:solidFill>
            </a:endParaRPr>
          </a:p>
          <a:p>
            <a:r>
              <a:rPr lang="en-US" sz="2400" b="1" dirty="0" smtClean="0">
                <a:solidFill>
                  <a:schemeClr val="accent1">
                    <a:lumMod val="75000"/>
                  </a:schemeClr>
                </a:solidFill>
              </a:rPr>
              <a:t> </a:t>
            </a:r>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according to the origin </a:t>
            </a:r>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according to the manner of release to the atmosphere</a:t>
            </a:r>
            <a:endParaRPr lang="hr-HR" sz="2400" b="1" dirty="0">
              <a:solidFill>
                <a:schemeClr val="accent1">
                  <a:lumMod val="75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9"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6271617" y="3406527"/>
            <a:ext cx="2664296" cy="1935018"/>
          </a:xfrm>
          <a:prstGeom prst="rect">
            <a:avLst/>
          </a:prstGeom>
          <a:solidFill>
            <a:schemeClr val="accent6">
              <a:lumMod val="60000"/>
              <a:lumOff val="40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rPr>
              <a:t>The SECONDARY are created in the atmosphere by chemical reactions from primary pollutants</a:t>
            </a:r>
            <a:endParaRPr lang="hr-HR" sz="2000" b="1" dirty="0">
              <a:solidFill>
                <a:schemeClr val="tx2">
                  <a:lumMod val="75000"/>
                </a:schemeClr>
              </a:solidFill>
            </a:endParaRPr>
          </a:p>
        </p:txBody>
      </p:sp>
      <p:sp>
        <p:nvSpPr>
          <p:cNvPr id="10" name="TextBox 9"/>
          <p:cNvSpPr txBox="1"/>
          <p:nvPr/>
        </p:nvSpPr>
        <p:spPr>
          <a:xfrm>
            <a:off x="228278" y="1647106"/>
            <a:ext cx="8568952" cy="954107"/>
          </a:xfrm>
          <a:prstGeom prst="rect">
            <a:avLst/>
          </a:prstGeom>
          <a:noFill/>
        </p:spPr>
        <p:txBody>
          <a:bodyPr wrap="square" rtlCol="0">
            <a:spAutoFit/>
          </a:bodyPr>
          <a:lstStyle/>
          <a:p>
            <a:r>
              <a:rPr lang="hr-HR" sz="2800" b="1" dirty="0" smtClean="0">
                <a:solidFill>
                  <a:schemeClr val="accent6">
                    <a:lumMod val="75000"/>
                  </a:schemeClr>
                </a:solidFill>
              </a:rPr>
              <a:t>Clasification</a:t>
            </a:r>
            <a:r>
              <a:rPr lang="en-US" sz="2800" b="1" dirty="0" smtClean="0">
                <a:solidFill>
                  <a:schemeClr val="accent6">
                    <a:lumMod val="75000"/>
                  </a:schemeClr>
                </a:solidFill>
              </a:rPr>
              <a:t> of the pollutants in the air according to the manner in which arise</a:t>
            </a:r>
            <a:endParaRPr lang="hr-HR" sz="2800" b="1" dirty="0">
              <a:solidFill>
                <a:schemeClr val="accent6">
                  <a:lumMod val="75000"/>
                </a:schemeClr>
              </a:solidFill>
            </a:endParaRPr>
          </a:p>
        </p:txBody>
      </p:sp>
      <p:sp>
        <p:nvSpPr>
          <p:cNvPr id="12" name="Rectangle 11"/>
          <p:cNvSpPr/>
          <p:nvPr/>
        </p:nvSpPr>
        <p:spPr>
          <a:xfrm>
            <a:off x="338386" y="3438525"/>
            <a:ext cx="2592288" cy="1495426"/>
          </a:xfrm>
          <a:prstGeom prst="rect">
            <a:avLst/>
          </a:prstGeom>
          <a:solidFill>
            <a:schemeClr val="accent6">
              <a:lumMod val="60000"/>
              <a:lumOff val="40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rPr>
              <a:t>The PRIMARY will be emitted directly into the atmosphere from sources of pollution</a:t>
            </a:r>
            <a:endParaRPr lang="hr-HR" sz="2000" b="1" dirty="0">
              <a:solidFill>
                <a:schemeClr val="tx2">
                  <a:lumMod val="75000"/>
                </a:schemeClr>
              </a:solidFill>
            </a:endParaRPr>
          </a:p>
        </p:txBody>
      </p:sp>
      <p:sp>
        <p:nvSpPr>
          <p:cNvPr id="13" name="Left-Right Arrow Callout 12"/>
          <p:cNvSpPr/>
          <p:nvPr/>
        </p:nvSpPr>
        <p:spPr>
          <a:xfrm>
            <a:off x="2849141" y="3749427"/>
            <a:ext cx="3456384" cy="1008112"/>
          </a:xfrm>
          <a:prstGeom prst="leftRightArrowCallout">
            <a:avLst>
              <a:gd name="adj1" fmla="val 25000"/>
              <a:gd name="adj2" fmla="val 25000"/>
              <a:gd name="adj3" fmla="val 25000"/>
              <a:gd name="adj4" fmla="val 64357"/>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smtClean="0">
                <a:solidFill>
                  <a:schemeClr val="bg1"/>
                </a:solidFill>
              </a:rPr>
              <a:t>POLLUTANTS</a:t>
            </a:r>
            <a:endParaRPr lang="hr-HR" sz="2000" b="1" dirty="0">
              <a:solidFill>
                <a:schemeClr val="bg1"/>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2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en-US" sz="2800" b="1" dirty="0" smtClean="0">
                <a:solidFill>
                  <a:schemeClr val="tx2"/>
                </a:solidFill>
                <a:effectLst>
                  <a:glow>
                    <a:srgbClr val="7F7F7F">
                      <a:alpha val="35000"/>
                    </a:srgbClr>
                  </a:glow>
                </a:effectLst>
              </a:rPr>
              <a:t>1.5 SOURCES</a:t>
            </a:r>
            <a:r>
              <a:rPr lang="hr-HR" sz="2800" b="1" dirty="0" smtClean="0">
                <a:solidFill>
                  <a:schemeClr val="tx2"/>
                </a:solidFill>
                <a:effectLst>
                  <a:glow>
                    <a:srgbClr val="7F7F7F">
                      <a:alpha val="35000"/>
                    </a:srgbClr>
                  </a:glow>
                </a:effectLst>
              </a:rPr>
              <a:t> AND TYPES OF</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pic>
        <p:nvPicPr>
          <p:cNvPr id="18" name="Picture 3"/>
          <p:cNvPicPr>
            <a:picLocks noChangeAspect="1" noChangeArrowheads="1"/>
          </p:cNvPicPr>
          <p:nvPr/>
        </p:nvPicPr>
        <p:blipFill>
          <a:blip r:embed="rId3" cstate="print"/>
          <a:srcRect/>
          <a:stretch>
            <a:fillRect/>
          </a:stretch>
        </p:blipFill>
        <p:spPr bwMode="auto">
          <a:xfrm>
            <a:off x="0" y="6032421"/>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247328" y="1628056"/>
            <a:ext cx="8568952" cy="954107"/>
          </a:xfrm>
          <a:prstGeom prst="rect">
            <a:avLst/>
          </a:prstGeom>
          <a:noFill/>
        </p:spPr>
        <p:txBody>
          <a:bodyPr wrap="square" rtlCol="0">
            <a:spAutoFit/>
          </a:bodyPr>
          <a:lstStyle/>
          <a:p>
            <a:r>
              <a:rPr lang="hr-HR" sz="2800" b="1" dirty="0" smtClean="0">
                <a:solidFill>
                  <a:schemeClr val="accent6">
                    <a:lumMod val="75000"/>
                  </a:schemeClr>
                </a:solidFill>
              </a:rPr>
              <a:t>Clasification</a:t>
            </a:r>
            <a:r>
              <a:rPr lang="en-US" sz="2800" b="1" dirty="0" smtClean="0">
                <a:solidFill>
                  <a:schemeClr val="accent6">
                    <a:lumMod val="75000"/>
                  </a:schemeClr>
                </a:solidFill>
              </a:rPr>
              <a:t> of the pollutants in the air according to the physical condition</a:t>
            </a:r>
            <a:endParaRPr lang="hr-HR" sz="2800" b="1" dirty="0">
              <a:solidFill>
                <a:schemeClr val="accent6">
                  <a:lumMod val="75000"/>
                </a:schemeClr>
              </a:solidFill>
            </a:endParaRPr>
          </a:p>
        </p:txBody>
      </p:sp>
      <p:sp>
        <p:nvSpPr>
          <p:cNvPr id="10" name="Rectangle 9"/>
          <p:cNvSpPr/>
          <p:nvPr/>
        </p:nvSpPr>
        <p:spPr>
          <a:xfrm>
            <a:off x="1183432" y="3788296"/>
            <a:ext cx="1728192" cy="1008112"/>
          </a:xfrm>
          <a:prstGeom prst="rect">
            <a:avLst/>
          </a:prstGeom>
          <a:solidFill>
            <a:schemeClr val="accent6">
              <a:lumMod val="60000"/>
              <a:lumOff val="40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smtClean="0">
                <a:solidFill>
                  <a:schemeClr val="tx1"/>
                </a:solidFill>
              </a:rPr>
              <a:t>GASEOUS</a:t>
            </a:r>
            <a:endParaRPr lang="hr-HR" sz="2000" b="1" dirty="0">
              <a:solidFill>
                <a:schemeClr val="tx1"/>
              </a:solidFill>
            </a:endParaRPr>
          </a:p>
        </p:txBody>
      </p:sp>
      <p:sp>
        <p:nvSpPr>
          <p:cNvPr id="12" name="Rectangle 11"/>
          <p:cNvSpPr/>
          <p:nvPr/>
        </p:nvSpPr>
        <p:spPr>
          <a:xfrm>
            <a:off x="6151984" y="3860304"/>
            <a:ext cx="1728192" cy="1008112"/>
          </a:xfrm>
          <a:prstGeom prst="rect">
            <a:avLst/>
          </a:prstGeom>
          <a:solidFill>
            <a:schemeClr val="accent6">
              <a:lumMod val="60000"/>
              <a:lumOff val="40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tx1"/>
                </a:solidFill>
              </a:rPr>
              <a:t>SOLID</a:t>
            </a:r>
            <a:endParaRPr lang="hr-HR" sz="2000" b="1" dirty="0">
              <a:solidFill>
                <a:schemeClr val="tx1"/>
              </a:solidFill>
            </a:endParaRPr>
          </a:p>
        </p:txBody>
      </p:sp>
      <p:sp>
        <p:nvSpPr>
          <p:cNvPr id="13" name="Left-Right Arrow Callout 12"/>
          <p:cNvSpPr/>
          <p:nvPr/>
        </p:nvSpPr>
        <p:spPr>
          <a:xfrm>
            <a:off x="2839616" y="3788296"/>
            <a:ext cx="3456384" cy="1008112"/>
          </a:xfrm>
          <a:prstGeom prst="leftRightArrowCallout">
            <a:avLst>
              <a:gd name="adj1" fmla="val 25000"/>
              <a:gd name="adj2" fmla="val 25000"/>
              <a:gd name="adj3" fmla="val 25000"/>
              <a:gd name="adj4" fmla="val 64357"/>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smtClean="0">
                <a:solidFill>
                  <a:schemeClr val="bg1"/>
                </a:solidFill>
              </a:rPr>
              <a:t>POLLUTANTS</a:t>
            </a:r>
            <a:endParaRPr lang="hr-HR" sz="2000" b="1" dirty="0">
              <a:solidFill>
                <a:schemeClr val="bg1"/>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en-US" sz="2800" b="1" dirty="0" smtClean="0">
                <a:solidFill>
                  <a:schemeClr val="tx2"/>
                </a:solidFill>
                <a:effectLst>
                  <a:glow>
                    <a:srgbClr val="7F7F7F">
                      <a:alpha val="35000"/>
                    </a:srgbClr>
                  </a:glow>
                </a:effectLst>
              </a:rPr>
              <a:t>1.5 SOURCES</a:t>
            </a:r>
            <a:r>
              <a:rPr lang="hr-HR" sz="2800" b="1" dirty="0" smtClean="0">
                <a:solidFill>
                  <a:schemeClr val="tx2"/>
                </a:solidFill>
                <a:effectLst>
                  <a:glow>
                    <a:srgbClr val="7F7F7F">
                      <a:alpha val="35000"/>
                    </a:srgbClr>
                  </a:glow>
                </a:effectLst>
              </a:rPr>
              <a:t> AND TYPES OF</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pic>
        <p:nvPicPr>
          <p:cNvPr id="18"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9728" y="1742356"/>
            <a:ext cx="8568952" cy="954107"/>
          </a:xfrm>
          <a:prstGeom prst="rect">
            <a:avLst/>
          </a:prstGeom>
          <a:noFill/>
        </p:spPr>
        <p:txBody>
          <a:bodyPr wrap="square" rtlCol="0">
            <a:spAutoFit/>
          </a:bodyPr>
          <a:lstStyle/>
          <a:p>
            <a:r>
              <a:rPr lang="en-US" sz="2800" b="1" dirty="0" smtClean="0">
                <a:solidFill>
                  <a:schemeClr val="accent6">
                    <a:lumMod val="75000"/>
                  </a:schemeClr>
                </a:solidFill>
              </a:rPr>
              <a:t>The </a:t>
            </a:r>
            <a:r>
              <a:rPr lang="hr-HR" sz="2800" b="1" dirty="0" smtClean="0">
                <a:solidFill>
                  <a:schemeClr val="accent6">
                    <a:lumMod val="75000"/>
                  </a:schemeClr>
                </a:solidFill>
              </a:rPr>
              <a:t>clasification</a:t>
            </a:r>
            <a:r>
              <a:rPr lang="en-US" sz="2800" b="1" dirty="0" smtClean="0">
                <a:solidFill>
                  <a:schemeClr val="accent6">
                    <a:lumMod val="75000"/>
                  </a:schemeClr>
                </a:solidFill>
              </a:rPr>
              <a:t> of the sources of pollution according to origin</a:t>
            </a:r>
            <a:endParaRPr lang="hr-HR" sz="2800" b="1" dirty="0">
              <a:solidFill>
                <a:schemeClr val="accent6">
                  <a:lumMod val="75000"/>
                </a:schemeClr>
              </a:solidFill>
            </a:endParaRPr>
          </a:p>
        </p:txBody>
      </p:sp>
      <p:sp>
        <p:nvSpPr>
          <p:cNvPr id="10" name="Rectangle 9"/>
          <p:cNvSpPr/>
          <p:nvPr/>
        </p:nvSpPr>
        <p:spPr>
          <a:xfrm>
            <a:off x="928167" y="2981325"/>
            <a:ext cx="2016224" cy="1943100"/>
          </a:xfrm>
          <a:prstGeom prst="rect">
            <a:avLst/>
          </a:prstGeom>
          <a:solidFill>
            <a:schemeClr val="accent1">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60000"/>
                    <a:lumOff val="40000"/>
                  </a:schemeClr>
                </a:solidFill>
                <a:effectLst>
                  <a:outerShdw blurRad="38100" dist="38100" dir="2700000" algn="tl">
                    <a:srgbClr val="000000">
                      <a:alpha val="43137"/>
                    </a:srgbClr>
                  </a:outerShdw>
                </a:effectLst>
              </a:rPr>
              <a:t>NATURAL volcanic eruptions, forest fires, sand storm</a:t>
            </a:r>
            <a:endParaRPr lang="hr-HR" sz="2000" b="1" dirty="0">
              <a:solidFill>
                <a:schemeClr val="bg1"/>
              </a:solidFill>
              <a:effectLst>
                <a:outerShdw blurRad="38100" dist="38100" dir="2700000" algn="tl">
                  <a:srgbClr val="000000">
                    <a:alpha val="43137"/>
                  </a:srgbClr>
                </a:outerShdw>
              </a:effectLst>
            </a:endParaRPr>
          </a:p>
        </p:txBody>
      </p:sp>
      <p:sp>
        <p:nvSpPr>
          <p:cNvPr id="12" name="Rectangle 11"/>
          <p:cNvSpPr/>
          <p:nvPr/>
        </p:nvSpPr>
        <p:spPr>
          <a:xfrm>
            <a:off x="6294859" y="3714750"/>
            <a:ext cx="2088232" cy="1809750"/>
          </a:xfrm>
          <a:prstGeom prst="rect">
            <a:avLst/>
          </a:prstGeom>
          <a:solidFill>
            <a:schemeClr val="accent1">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60000"/>
                    <a:lumOff val="40000"/>
                  </a:schemeClr>
                </a:solidFill>
                <a:effectLst>
                  <a:outerShdw blurRad="38100" dist="38100" dir="2700000" algn="tl">
                    <a:srgbClr val="000000">
                      <a:alpha val="43137"/>
                    </a:srgbClr>
                  </a:outerShdw>
                </a:effectLst>
              </a:rPr>
              <a:t>ANTHROPOGENIC factory, transport, waste disposal</a:t>
            </a:r>
            <a:endParaRPr lang="hr-HR" sz="2000" b="1" dirty="0">
              <a:solidFill>
                <a:schemeClr val="bg1"/>
              </a:solidFill>
              <a:effectLst>
                <a:outerShdw blurRad="38100" dist="38100" dir="2700000" algn="tl">
                  <a:srgbClr val="000000">
                    <a:alpha val="43137"/>
                  </a:srgbClr>
                </a:outerShdw>
              </a:effectLst>
            </a:endParaRPr>
          </a:p>
        </p:txBody>
      </p:sp>
      <p:sp>
        <p:nvSpPr>
          <p:cNvPr id="13" name="Left-Right Arrow Callout 12"/>
          <p:cNvSpPr/>
          <p:nvPr/>
        </p:nvSpPr>
        <p:spPr>
          <a:xfrm>
            <a:off x="2872383" y="3958977"/>
            <a:ext cx="3456384" cy="1008112"/>
          </a:xfrm>
          <a:prstGeom prst="leftRightArrowCallout">
            <a:avLst>
              <a:gd name="adj1" fmla="val 25000"/>
              <a:gd name="adj2" fmla="val 25000"/>
              <a:gd name="adj3" fmla="val 25000"/>
              <a:gd name="adj4" fmla="val 64357"/>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smtClean="0">
                <a:solidFill>
                  <a:schemeClr val="tx1"/>
                </a:solidFill>
              </a:rPr>
              <a:t>SOURCES OF POLLUTION</a:t>
            </a:r>
            <a:endParaRPr lang="hr-HR" sz="2000" b="1" dirty="0">
              <a:solidFill>
                <a:schemeClr val="tx1"/>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en-US" sz="2800" b="1" dirty="0" smtClean="0">
                <a:solidFill>
                  <a:schemeClr val="tx2"/>
                </a:solidFill>
                <a:effectLst>
                  <a:glow>
                    <a:srgbClr val="7F7F7F">
                      <a:alpha val="35000"/>
                    </a:srgbClr>
                  </a:glow>
                </a:effectLst>
              </a:rPr>
              <a:t>1.5 SOURCES</a:t>
            </a:r>
            <a:r>
              <a:rPr lang="hr-HR" sz="2800" b="1" dirty="0" smtClean="0">
                <a:solidFill>
                  <a:schemeClr val="tx2"/>
                </a:solidFill>
                <a:effectLst>
                  <a:glow>
                    <a:srgbClr val="7F7F7F">
                      <a:alpha val="35000"/>
                    </a:srgbClr>
                  </a:glow>
                </a:effectLst>
              </a:rPr>
              <a:t> AND TYPES OF</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pic>
        <p:nvPicPr>
          <p:cNvPr id="18"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6" name="Rectangle 15"/>
          <p:cNvSpPr/>
          <p:nvPr/>
        </p:nvSpPr>
        <p:spPr>
          <a:xfrm>
            <a:off x="5271492" y="5350496"/>
            <a:ext cx="2232248" cy="1507504"/>
          </a:xfrm>
          <a:prstGeom prst="rect">
            <a:avLst/>
          </a:prstGeom>
          <a:solidFill>
            <a:schemeClr val="accent1">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60000"/>
                    <a:lumOff val="40000"/>
                  </a:schemeClr>
                </a:solidFill>
              </a:rPr>
              <a:t>DIFFUSE </a:t>
            </a:r>
            <a:endParaRPr lang="hr-HR" sz="2000" b="1" dirty="0" smtClean="0">
              <a:solidFill>
                <a:schemeClr val="accent6">
                  <a:lumMod val="60000"/>
                  <a:lumOff val="40000"/>
                </a:schemeClr>
              </a:solidFill>
            </a:endParaRPr>
          </a:p>
          <a:p>
            <a:pPr algn="ctr"/>
            <a:r>
              <a:rPr lang="en-US" sz="2000" b="1" dirty="0" smtClean="0">
                <a:solidFill>
                  <a:schemeClr val="accent6">
                    <a:lumMod val="60000"/>
                    <a:lumOff val="40000"/>
                  </a:schemeClr>
                </a:solidFill>
              </a:rPr>
              <a:t>pollutants NOT be emitted through the discharge</a:t>
            </a:r>
            <a:endParaRPr lang="hr-HR" sz="2000" b="1" dirty="0">
              <a:solidFill>
                <a:schemeClr val="bg1"/>
              </a:solidFill>
              <a:effectLst>
                <a:outerShdw blurRad="38100" dist="38100" dir="2700000" algn="tl">
                  <a:srgbClr val="000000">
                    <a:alpha val="43137"/>
                  </a:srgbClr>
                </a:outerShdw>
              </a:effectLst>
            </a:endParaRPr>
          </a:p>
        </p:txBody>
      </p:sp>
      <p:sp>
        <p:nvSpPr>
          <p:cNvPr id="17" name="Rectangle 16"/>
          <p:cNvSpPr/>
          <p:nvPr/>
        </p:nvSpPr>
        <p:spPr>
          <a:xfrm>
            <a:off x="5271492" y="2038350"/>
            <a:ext cx="2304256" cy="1579290"/>
          </a:xfrm>
          <a:prstGeom prst="rect">
            <a:avLst/>
          </a:prstGeom>
          <a:solidFill>
            <a:schemeClr val="accent1">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bg1"/>
                </a:solidFill>
              </a:rPr>
              <a:t>POINTED</a:t>
            </a:r>
          </a:p>
          <a:p>
            <a:pPr algn="ctr"/>
            <a:r>
              <a:rPr lang="en-US" sz="2000" b="1" dirty="0" smtClean="0">
                <a:solidFill>
                  <a:schemeClr val="bg1"/>
                </a:solidFill>
              </a:rPr>
              <a:t> pollutants emitted through the discharge</a:t>
            </a:r>
            <a:endParaRPr lang="hr-HR" sz="2000" b="1" dirty="0">
              <a:solidFill>
                <a:schemeClr val="bg1"/>
              </a:solidFill>
            </a:endParaRPr>
          </a:p>
        </p:txBody>
      </p:sp>
      <p:sp>
        <p:nvSpPr>
          <p:cNvPr id="18" name="Left-Right Arrow Callout 17"/>
          <p:cNvSpPr/>
          <p:nvPr/>
        </p:nvSpPr>
        <p:spPr>
          <a:xfrm rot="5400000">
            <a:off x="5382613" y="3368721"/>
            <a:ext cx="2010005" cy="2232248"/>
          </a:xfrm>
          <a:prstGeom prst="leftRightArrowCallout">
            <a:avLst>
              <a:gd name="adj1" fmla="val 16422"/>
              <a:gd name="adj2" fmla="val 25000"/>
              <a:gd name="adj3" fmla="val 26526"/>
              <a:gd name="adj4" fmla="val 64357"/>
            </a:avLst>
          </a:prstGeom>
          <a:solidFill>
            <a:schemeClr val="accent2">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000" b="1" dirty="0">
              <a:solidFill>
                <a:schemeClr val="tx1"/>
              </a:solidFill>
            </a:endParaRPr>
          </a:p>
        </p:txBody>
      </p:sp>
      <p:sp>
        <p:nvSpPr>
          <p:cNvPr id="19" name="Rectangle 18"/>
          <p:cNvSpPr/>
          <p:nvPr/>
        </p:nvSpPr>
        <p:spPr>
          <a:xfrm>
            <a:off x="86916" y="2616856"/>
            <a:ext cx="1872208" cy="2368935"/>
          </a:xfrm>
          <a:prstGeom prst="rect">
            <a:avLst/>
          </a:prstGeom>
          <a:solidFill>
            <a:schemeClr val="accent2">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60000"/>
                    <a:lumOff val="40000"/>
                  </a:schemeClr>
                </a:solidFill>
              </a:rPr>
              <a:t> MO</a:t>
            </a:r>
            <a:r>
              <a:rPr lang="hr-HR" sz="2000" b="1" dirty="0" smtClean="0">
                <a:solidFill>
                  <a:schemeClr val="accent6">
                    <a:lumMod val="60000"/>
                    <a:lumOff val="40000"/>
                  </a:schemeClr>
                </a:solidFill>
              </a:rPr>
              <a:t>BILE</a:t>
            </a:r>
          </a:p>
          <a:p>
            <a:pPr algn="ctr"/>
            <a:r>
              <a:rPr lang="en-US" sz="2000" b="1" dirty="0" smtClean="0">
                <a:solidFill>
                  <a:schemeClr val="accent6">
                    <a:lumMod val="60000"/>
                    <a:lumOff val="40000"/>
                  </a:schemeClr>
                </a:solidFill>
              </a:rPr>
              <a:t> Motor v., locomotives, boats, aircrafts</a:t>
            </a:r>
            <a:endParaRPr lang="hr-HR" sz="2000" b="1" dirty="0">
              <a:solidFill>
                <a:schemeClr val="bg1"/>
              </a:solidFill>
              <a:effectLst>
                <a:outerShdw blurRad="38100" dist="38100" dir="2700000" algn="tl">
                  <a:srgbClr val="000000">
                    <a:alpha val="43137"/>
                  </a:srgbClr>
                </a:outerShdw>
              </a:effectLst>
            </a:endParaRPr>
          </a:p>
        </p:txBody>
      </p:sp>
      <p:sp>
        <p:nvSpPr>
          <p:cNvPr id="20" name="TextBox 19"/>
          <p:cNvSpPr txBox="1"/>
          <p:nvPr/>
        </p:nvSpPr>
        <p:spPr>
          <a:xfrm>
            <a:off x="171128" y="1306802"/>
            <a:ext cx="8568952" cy="830997"/>
          </a:xfrm>
          <a:prstGeom prst="rect">
            <a:avLst/>
          </a:prstGeom>
          <a:noFill/>
        </p:spPr>
        <p:txBody>
          <a:bodyPr wrap="square" rtlCol="0">
            <a:spAutoFit/>
          </a:bodyPr>
          <a:lstStyle/>
          <a:p>
            <a:r>
              <a:rPr lang="hr-HR" sz="2400" b="1" dirty="0" smtClean="0">
                <a:solidFill>
                  <a:schemeClr val="accent6">
                    <a:lumMod val="75000"/>
                  </a:schemeClr>
                </a:solidFill>
              </a:rPr>
              <a:t>Clasification</a:t>
            </a:r>
            <a:r>
              <a:rPr lang="en-US" sz="2400" b="1" dirty="0" smtClean="0">
                <a:solidFill>
                  <a:schemeClr val="accent6">
                    <a:lumMod val="75000"/>
                  </a:schemeClr>
                </a:solidFill>
              </a:rPr>
              <a:t> of the sources of pollution according to the manner of release to the atmosphere</a:t>
            </a:r>
            <a:endParaRPr lang="hr-HR" sz="2400" b="1" dirty="0">
              <a:solidFill>
                <a:schemeClr val="accent6">
                  <a:lumMod val="75000"/>
                </a:schemeClr>
              </a:solidFill>
            </a:endParaRPr>
          </a:p>
        </p:txBody>
      </p:sp>
      <p:sp>
        <p:nvSpPr>
          <p:cNvPr id="21" name="Left-Right Arrow Callout 20"/>
          <p:cNvSpPr/>
          <p:nvPr/>
        </p:nvSpPr>
        <p:spPr>
          <a:xfrm>
            <a:off x="1887116" y="3980788"/>
            <a:ext cx="3456384" cy="1005003"/>
          </a:xfrm>
          <a:prstGeom prst="leftRightArrowCallout">
            <a:avLst>
              <a:gd name="adj1" fmla="val 25000"/>
              <a:gd name="adj2" fmla="val 25000"/>
              <a:gd name="adj3" fmla="val 25000"/>
              <a:gd name="adj4" fmla="val 64357"/>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smtClean="0">
                <a:solidFill>
                  <a:schemeClr val="tx1"/>
                </a:solidFill>
              </a:rPr>
              <a:t>SOURCES OF POLLUTION</a:t>
            </a:r>
            <a:endParaRPr lang="hr-HR" sz="2000" b="1" dirty="0">
              <a:solidFill>
                <a:schemeClr val="tx1"/>
              </a:solidFill>
            </a:endParaRPr>
          </a:p>
        </p:txBody>
      </p:sp>
      <p:sp>
        <p:nvSpPr>
          <p:cNvPr id="22" name="TextBox 21"/>
          <p:cNvSpPr txBox="1"/>
          <p:nvPr/>
        </p:nvSpPr>
        <p:spPr>
          <a:xfrm>
            <a:off x="5343500" y="4266946"/>
            <a:ext cx="2088232" cy="398876"/>
          </a:xfrm>
          <a:prstGeom prst="rect">
            <a:avLst/>
          </a:prstGeom>
          <a:noFill/>
        </p:spPr>
        <p:txBody>
          <a:bodyPr wrap="square" rtlCol="0">
            <a:spAutoFit/>
          </a:bodyPr>
          <a:lstStyle/>
          <a:p>
            <a:pPr algn="ctr"/>
            <a:r>
              <a:rPr lang="hr-HR" sz="2000" b="1" smtClean="0">
                <a:solidFill>
                  <a:schemeClr val="accent6">
                    <a:lumMod val="60000"/>
                    <a:lumOff val="40000"/>
                  </a:schemeClr>
                </a:solidFill>
              </a:rPr>
              <a:t>STATIONARY</a:t>
            </a:r>
            <a:endParaRPr lang="hr-HR" sz="2000" b="1" dirty="0">
              <a:solidFill>
                <a:schemeClr val="accent6">
                  <a:lumMod val="60000"/>
                  <a:lumOff val="40000"/>
                </a:schemeClr>
              </a:solidFill>
            </a:endParaRPr>
          </a:p>
        </p:txBody>
      </p:sp>
      <p:sp>
        <p:nvSpPr>
          <p:cNvPr id="2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28"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en-US" sz="2800" b="1" dirty="0" smtClean="0">
                <a:solidFill>
                  <a:schemeClr val="tx2"/>
                </a:solidFill>
                <a:effectLst>
                  <a:glow>
                    <a:srgbClr val="7F7F7F">
                      <a:alpha val="35000"/>
                    </a:srgbClr>
                  </a:glow>
                </a:effectLst>
              </a:rPr>
              <a:t>1.5 SOURCES</a:t>
            </a:r>
            <a:r>
              <a:rPr lang="hr-HR" sz="2800" b="1" dirty="0" smtClean="0">
                <a:solidFill>
                  <a:schemeClr val="tx2"/>
                </a:solidFill>
                <a:effectLst>
                  <a:glow>
                    <a:srgbClr val="7F7F7F">
                      <a:alpha val="35000"/>
                    </a:srgbClr>
                  </a:glow>
                </a:effectLst>
              </a:rPr>
              <a:t> AND TYPES OF</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pic>
        <p:nvPicPr>
          <p:cNvPr id="15"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677419" y="4341490"/>
            <a:ext cx="1656184" cy="936104"/>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bg1"/>
                </a:solidFill>
                <a:effectLst>
                  <a:outerShdw blurRad="38100" dist="38100" dir="2700000" algn="tl">
                    <a:srgbClr val="000000">
                      <a:alpha val="43137"/>
                    </a:srgbClr>
                  </a:outerShdw>
                </a:effectLst>
              </a:rPr>
              <a:t> SURFACE</a:t>
            </a:r>
            <a:endParaRPr lang="hr-HR" sz="2000" b="1" dirty="0">
              <a:solidFill>
                <a:schemeClr val="bg1"/>
              </a:solidFill>
              <a:effectLst>
                <a:outerShdw blurRad="38100" dist="38100" dir="2700000" algn="tl">
                  <a:srgbClr val="000000">
                    <a:alpha val="43137"/>
                  </a:srgbClr>
                </a:outerShdw>
              </a:effectLst>
            </a:endParaRPr>
          </a:p>
        </p:txBody>
      </p:sp>
      <p:sp>
        <p:nvSpPr>
          <p:cNvPr id="20" name="Down Arrow 19"/>
          <p:cNvSpPr/>
          <p:nvPr/>
        </p:nvSpPr>
        <p:spPr>
          <a:xfrm>
            <a:off x="4253483" y="3477394"/>
            <a:ext cx="484632" cy="978408"/>
          </a:xfrm>
          <a:prstGeom prst="downArrow">
            <a:avLst/>
          </a:prstGeom>
          <a:solidFill>
            <a:schemeClr val="accent2">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13731"/>
            <a:ext cx="8568952" cy="954107"/>
          </a:xfrm>
          <a:prstGeom prst="rect">
            <a:avLst/>
          </a:prstGeom>
          <a:noFill/>
        </p:spPr>
        <p:txBody>
          <a:bodyPr wrap="square" rtlCol="0">
            <a:spAutoFit/>
          </a:bodyPr>
          <a:lstStyle/>
          <a:p>
            <a:r>
              <a:rPr lang="en-US" sz="2800" b="1" dirty="0" err="1" smtClean="0">
                <a:solidFill>
                  <a:schemeClr val="accent6">
                    <a:lumMod val="75000"/>
                  </a:schemeClr>
                </a:solidFill>
              </a:rPr>
              <a:t>Categorisation</a:t>
            </a:r>
            <a:r>
              <a:rPr lang="en-US" sz="2800" b="1" dirty="0" smtClean="0">
                <a:solidFill>
                  <a:schemeClr val="accent6">
                    <a:lumMod val="75000"/>
                  </a:schemeClr>
                </a:solidFill>
              </a:rPr>
              <a:t> of sources of pollution for the purpose of making the </a:t>
            </a:r>
            <a:r>
              <a:rPr lang="en-US" sz="2800" b="1" dirty="0" err="1" smtClean="0">
                <a:solidFill>
                  <a:schemeClr val="accent6">
                    <a:lumMod val="75000"/>
                  </a:schemeClr>
                </a:solidFill>
              </a:rPr>
              <a:t>cadast</a:t>
            </a:r>
            <a:r>
              <a:rPr lang="hr-HR" sz="2800" b="1" dirty="0" smtClean="0">
                <a:solidFill>
                  <a:schemeClr val="accent6">
                    <a:lumMod val="75000"/>
                  </a:schemeClr>
                </a:solidFill>
              </a:rPr>
              <a:t>er</a:t>
            </a:r>
            <a:r>
              <a:rPr lang="en-US" sz="2800" b="1" dirty="0" smtClean="0">
                <a:solidFill>
                  <a:schemeClr val="accent6">
                    <a:lumMod val="75000"/>
                  </a:schemeClr>
                </a:solidFill>
              </a:rPr>
              <a:t> of emissions</a:t>
            </a:r>
            <a:endParaRPr lang="hr-HR" sz="2800" b="1" dirty="0">
              <a:solidFill>
                <a:schemeClr val="accent6">
                  <a:lumMod val="75000"/>
                </a:schemeClr>
              </a:solidFill>
            </a:endParaRPr>
          </a:p>
        </p:txBody>
      </p:sp>
      <p:sp>
        <p:nvSpPr>
          <p:cNvPr id="10" name="Rectangle 9"/>
          <p:cNvSpPr/>
          <p:nvPr/>
        </p:nvSpPr>
        <p:spPr>
          <a:xfrm>
            <a:off x="1301155" y="2973338"/>
            <a:ext cx="1656184" cy="936104"/>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bg1"/>
                </a:solidFill>
                <a:effectLst>
                  <a:outerShdw blurRad="38100" dist="38100" dir="2700000" algn="tl">
                    <a:srgbClr val="000000">
                      <a:alpha val="43137"/>
                    </a:srgbClr>
                  </a:outerShdw>
                </a:effectLst>
              </a:rPr>
              <a:t>POINTED</a:t>
            </a:r>
            <a:endParaRPr lang="hr-HR" sz="2000" b="1" dirty="0">
              <a:solidFill>
                <a:schemeClr val="bg1"/>
              </a:solidFill>
              <a:effectLst>
                <a:outerShdw blurRad="38100" dist="38100" dir="2700000" algn="tl">
                  <a:srgbClr val="000000">
                    <a:alpha val="43137"/>
                  </a:srgbClr>
                </a:outerShdw>
              </a:effectLst>
            </a:endParaRPr>
          </a:p>
        </p:txBody>
      </p:sp>
      <p:sp>
        <p:nvSpPr>
          <p:cNvPr id="13" name="Rectangle 12"/>
          <p:cNvSpPr/>
          <p:nvPr/>
        </p:nvSpPr>
        <p:spPr>
          <a:xfrm>
            <a:off x="5981675" y="2973338"/>
            <a:ext cx="1656184" cy="936104"/>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bg1"/>
                </a:solidFill>
                <a:effectLst>
                  <a:outerShdw blurRad="38100" dist="38100" dir="2700000" algn="tl">
                    <a:srgbClr val="000000">
                      <a:alpha val="43137"/>
                    </a:srgbClr>
                  </a:outerShdw>
                </a:effectLst>
              </a:rPr>
              <a:t>IN-LINE</a:t>
            </a:r>
            <a:endParaRPr lang="hr-HR" sz="2000" b="1" dirty="0">
              <a:solidFill>
                <a:schemeClr val="bg1"/>
              </a:solidFill>
              <a:effectLst>
                <a:outerShdw blurRad="38100" dist="38100" dir="2700000" algn="tl">
                  <a:srgbClr val="000000">
                    <a:alpha val="43137"/>
                  </a:srgbClr>
                </a:outerShdw>
              </a:effectLst>
            </a:endParaRPr>
          </a:p>
        </p:txBody>
      </p:sp>
      <p:sp>
        <p:nvSpPr>
          <p:cNvPr id="14" name="Right Arrow 13"/>
          <p:cNvSpPr/>
          <p:nvPr/>
        </p:nvSpPr>
        <p:spPr>
          <a:xfrm>
            <a:off x="5117579" y="3189362"/>
            <a:ext cx="978408" cy="484632"/>
          </a:xfrm>
          <a:prstGeom prst="rightArrow">
            <a:avLst/>
          </a:prstGeom>
          <a:solidFill>
            <a:schemeClr val="accent2">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Left Arrow 14"/>
          <p:cNvSpPr/>
          <p:nvPr/>
        </p:nvSpPr>
        <p:spPr>
          <a:xfrm>
            <a:off x="2885331" y="3189362"/>
            <a:ext cx="978408" cy="484632"/>
          </a:xfrm>
          <a:prstGeom prst="leftArrow">
            <a:avLst/>
          </a:prstGeom>
          <a:solidFill>
            <a:schemeClr val="accent2">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Rectangle 15"/>
          <p:cNvSpPr/>
          <p:nvPr/>
        </p:nvSpPr>
        <p:spPr>
          <a:xfrm>
            <a:off x="3389387" y="2973338"/>
            <a:ext cx="2160240" cy="936104"/>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smtClean="0">
                <a:solidFill>
                  <a:schemeClr val="tx1"/>
                </a:solidFill>
              </a:rPr>
              <a:t>SOURCES OF POLLUTION</a:t>
            </a:r>
            <a:endParaRPr lang="hr-HR" sz="2000" b="1" dirty="0">
              <a:solidFill>
                <a:schemeClr val="tx1"/>
              </a:solidFill>
            </a:endParaRPr>
          </a:p>
        </p:txBody>
      </p:sp>
      <p:sp>
        <p:nvSpPr>
          <p:cNvPr id="17" name="TextBox 16"/>
          <p:cNvSpPr txBox="1"/>
          <p:nvPr/>
        </p:nvSpPr>
        <p:spPr>
          <a:xfrm>
            <a:off x="1805211" y="3909442"/>
            <a:ext cx="576064" cy="646331"/>
          </a:xfrm>
          <a:prstGeom prst="rect">
            <a:avLst/>
          </a:prstGeom>
          <a:noFill/>
        </p:spPr>
        <p:txBody>
          <a:bodyPr wrap="square" rtlCol="0">
            <a:spAutoFit/>
          </a:bodyPr>
          <a:lstStyle/>
          <a:p>
            <a:r>
              <a:rPr lang="hr-HR" sz="3600" dirty="0">
                <a:solidFill>
                  <a:srgbClr val="CC0000"/>
                </a:solidFill>
                <a:sym typeface="Wingdings"/>
              </a:rPr>
              <a:t></a:t>
            </a:r>
            <a:endParaRPr lang="hr-HR" sz="3600" dirty="0">
              <a:solidFill>
                <a:srgbClr val="CC0000"/>
              </a:solidFill>
            </a:endParaRPr>
          </a:p>
        </p:txBody>
      </p:sp>
      <p:sp>
        <p:nvSpPr>
          <p:cNvPr id="18" name="Rectangle 17"/>
          <p:cNvSpPr/>
          <p:nvPr/>
        </p:nvSpPr>
        <p:spPr>
          <a:xfrm>
            <a:off x="6485731" y="3909442"/>
            <a:ext cx="596638" cy="646331"/>
          </a:xfrm>
          <a:prstGeom prst="rect">
            <a:avLst/>
          </a:prstGeom>
        </p:spPr>
        <p:txBody>
          <a:bodyPr wrap="none">
            <a:spAutoFit/>
          </a:bodyPr>
          <a:lstStyle/>
          <a:p>
            <a:r>
              <a:rPr lang="hr-HR" sz="3600" dirty="0">
                <a:solidFill>
                  <a:srgbClr val="CC0000"/>
                </a:solidFill>
                <a:sym typeface="Wingdings"/>
              </a:rPr>
              <a:t></a:t>
            </a:r>
            <a:endParaRPr lang="hr-HR" sz="3600" dirty="0">
              <a:solidFill>
                <a:srgbClr val="CC0000"/>
              </a:solidFill>
            </a:endParaRPr>
          </a:p>
        </p:txBody>
      </p:sp>
      <p:sp>
        <p:nvSpPr>
          <p:cNvPr id="19" name="Rectangle 18"/>
          <p:cNvSpPr/>
          <p:nvPr/>
        </p:nvSpPr>
        <p:spPr>
          <a:xfrm>
            <a:off x="4253483" y="5277594"/>
            <a:ext cx="576064" cy="646331"/>
          </a:xfrm>
          <a:prstGeom prst="rect">
            <a:avLst/>
          </a:prstGeom>
        </p:spPr>
        <p:txBody>
          <a:bodyPr wrap="square">
            <a:spAutoFit/>
          </a:bodyPr>
          <a:lstStyle/>
          <a:p>
            <a:r>
              <a:rPr lang="hr-HR" sz="3600" dirty="0">
                <a:solidFill>
                  <a:srgbClr val="FF0000"/>
                </a:solidFill>
                <a:sym typeface="Wingdings"/>
              </a:rPr>
              <a:t></a:t>
            </a:r>
            <a:endParaRPr lang="hr-HR" sz="3600" dirty="0"/>
          </a:p>
        </p:txBody>
      </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26"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en-US" sz="2800" b="1" dirty="0" smtClean="0">
                <a:solidFill>
                  <a:schemeClr val="tx2"/>
                </a:solidFill>
                <a:effectLst>
                  <a:glow>
                    <a:srgbClr val="7F7F7F">
                      <a:alpha val="35000"/>
                    </a:srgbClr>
                  </a:glow>
                </a:effectLst>
              </a:rPr>
              <a:t>1.5 SOURCES</a:t>
            </a:r>
            <a:r>
              <a:rPr lang="hr-HR" sz="2800" b="1" dirty="0" smtClean="0">
                <a:solidFill>
                  <a:schemeClr val="tx2"/>
                </a:solidFill>
                <a:effectLst>
                  <a:glow>
                    <a:srgbClr val="7F7F7F">
                      <a:alpha val="35000"/>
                    </a:srgbClr>
                  </a:glow>
                </a:effectLst>
              </a:rPr>
              <a:t> AND TYPES OF</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pic>
        <p:nvPicPr>
          <p:cNvPr id="25"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10014</TotalTime>
  <Words>1861</Words>
  <Application>Microsoft Office PowerPoint</Application>
  <PresentationFormat>On-screen Show (4:3)</PresentationFormat>
  <Paragraphs>162</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Wingdings</vt:lpstr>
      <vt:lpstr>Wingdings 3</vt:lpstr>
      <vt:lpstr>Office Theme</vt:lpstr>
      <vt:lpstr>PowerPoint Presentation</vt:lpstr>
      <vt:lpstr>PowerPoint Presentation</vt:lpstr>
      <vt:lpstr>1.5 SOURCES AND TYPES OF POLLUTION</vt:lpstr>
      <vt:lpstr>1.5 SOURCES AND TYPES OF POLLUTION</vt:lpstr>
      <vt:lpstr>1.5 SOURCES AND TYPES OF POLLUTION</vt:lpstr>
      <vt:lpstr>1.5 SOURCES AND TYPES OF POLLUTION</vt:lpstr>
      <vt:lpstr>1.5 SOURCES AND TYPES OF POLLUTION</vt:lpstr>
      <vt:lpstr>1.5 SOURCES AND TYPES OF POLLUTION</vt:lpstr>
      <vt:lpstr>1.5 SOURCES AND TYPES OF POLLUTION</vt:lpstr>
      <vt:lpstr>1.5 SOURCES AND TYPES OF POLLUTION</vt:lpstr>
      <vt:lpstr>    1.6 POLLUTORS</vt:lpstr>
      <vt:lpstr>    1.6 POLLUTORS</vt:lpstr>
      <vt:lpstr>    1.6 POLLUTORS</vt:lpstr>
      <vt:lpstr>    1.6 POLLUTORS</vt:lpstr>
      <vt:lpstr>    1.6 POLLUTORS</vt:lpstr>
      <vt:lpstr>    1.6 POLLUTORS</vt:lpstr>
      <vt:lpstr>    1.6 POLLUTORS</vt:lpstr>
      <vt:lpstr>    1.6 POLLUTORS</vt:lpstr>
      <vt:lpstr>    1.6 POLLUTORS</vt:lpstr>
      <vt:lpstr>    1.7 POLLUTANTS</vt:lpstr>
      <vt:lpstr>    1.7 POLLUTANTS</vt:lpstr>
      <vt:lpstr>    1.7 POLLUTANTS</vt:lpstr>
      <vt:lpstr>    1.7 POLLUTANTS</vt:lpstr>
      <vt:lpstr>    1.7 POLLUTANTS</vt:lpstr>
      <vt:lpstr>    1.7  POLLUTANTS </vt:lpstr>
      <vt:lpstr>    1.7 POLLUTANTS</vt:lpstr>
      <vt:lpstr>    1.7 POLLUTANTS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Bojan Abramović</cp:lastModifiedBy>
  <cp:revision>802</cp:revision>
  <dcterms:created xsi:type="dcterms:W3CDTF">2011-04-14T13:56:18Z</dcterms:created>
  <dcterms:modified xsi:type="dcterms:W3CDTF">2018-06-04T11:33:19Z</dcterms:modified>
</cp:coreProperties>
</file>