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336" r:id="rId2"/>
    <p:sldId id="337" r:id="rId3"/>
    <p:sldId id="344" r:id="rId4"/>
    <p:sldId id="353" r:id="rId5"/>
    <p:sldId id="354" r:id="rId6"/>
    <p:sldId id="359" r:id="rId7"/>
    <p:sldId id="358" r:id="rId8"/>
    <p:sldId id="357" r:id="rId9"/>
    <p:sldId id="356" r:id="rId10"/>
    <p:sldId id="352" r:id="rId11"/>
    <p:sldId id="351" r:id="rId12"/>
    <p:sldId id="360" r:id="rId13"/>
    <p:sldId id="363" r:id="rId14"/>
    <p:sldId id="418" r:id="rId15"/>
    <p:sldId id="419" r:id="rId16"/>
    <p:sldId id="362" r:id="rId17"/>
    <p:sldId id="366" r:id="rId18"/>
    <p:sldId id="420" r:id="rId19"/>
    <p:sldId id="421" r:id="rId20"/>
    <p:sldId id="350" r:id="rId21"/>
    <p:sldId id="361" r:id="rId22"/>
    <p:sldId id="376" r:id="rId23"/>
    <p:sldId id="375" r:id="rId24"/>
    <p:sldId id="374" r:id="rId25"/>
    <p:sldId id="373" r:id="rId26"/>
    <p:sldId id="384" r:id="rId27"/>
    <p:sldId id="383" r:id="rId28"/>
    <p:sldId id="382" r:id="rId29"/>
    <p:sldId id="381" r:id="rId30"/>
    <p:sldId id="380" r:id="rId31"/>
    <p:sldId id="379" r:id="rId32"/>
    <p:sldId id="378" r:id="rId33"/>
    <p:sldId id="377" r:id="rId34"/>
    <p:sldId id="372" r:id="rId35"/>
    <p:sldId id="371" r:id="rId36"/>
    <p:sldId id="370" r:id="rId37"/>
    <p:sldId id="369" r:id="rId38"/>
    <p:sldId id="368" r:id="rId39"/>
    <p:sldId id="367" r:id="rId40"/>
    <p:sldId id="392" r:id="rId41"/>
    <p:sldId id="391" r:id="rId42"/>
    <p:sldId id="390" r:id="rId43"/>
    <p:sldId id="389" r:id="rId44"/>
    <p:sldId id="388" r:id="rId45"/>
    <p:sldId id="387" r:id="rId46"/>
    <p:sldId id="386" r:id="rId47"/>
    <p:sldId id="385" r:id="rId48"/>
    <p:sldId id="355" r:id="rId49"/>
    <p:sldId id="349" r:id="rId50"/>
    <p:sldId id="348" r:id="rId51"/>
    <p:sldId id="347" r:id="rId52"/>
    <p:sldId id="396" r:id="rId53"/>
    <p:sldId id="395" r:id="rId54"/>
    <p:sldId id="394" r:id="rId55"/>
    <p:sldId id="393" r:id="rId56"/>
    <p:sldId id="346" r:id="rId57"/>
    <p:sldId id="345" r:id="rId58"/>
    <p:sldId id="397" r:id="rId59"/>
    <p:sldId id="398" r:id="rId60"/>
    <p:sldId id="402" r:id="rId61"/>
    <p:sldId id="401" r:id="rId62"/>
    <p:sldId id="400" r:id="rId63"/>
    <p:sldId id="403" r:id="rId64"/>
    <p:sldId id="404" r:id="rId65"/>
    <p:sldId id="407" r:id="rId66"/>
    <p:sldId id="406" r:id="rId67"/>
    <p:sldId id="405" r:id="rId68"/>
    <p:sldId id="408" r:id="rId69"/>
    <p:sldId id="409" r:id="rId70"/>
    <p:sldId id="412" r:id="rId71"/>
    <p:sldId id="411" r:id="rId72"/>
    <p:sldId id="410" r:id="rId73"/>
    <p:sldId id="414" r:id="rId74"/>
    <p:sldId id="417" r:id="rId75"/>
    <p:sldId id="416" r:id="rId76"/>
    <p:sldId id="415" r:id="rId77"/>
    <p:sldId id="338" r:id="rId78"/>
  </p:sldIdLst>
  <p:sldSz cx="9144000" cy="6858000" type="screen4x3"/>
  <p:notesSz cx="6858000" cy="9144000"/>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9751"/>
    <a:srgbClr val="7F7F7F"/>
    <a:srgbClr val="1F497D"/>
    <a:srgbClr val="696969"/>
    <a:srgbClr val="B2B2B2"/>
    <a:srgbClr val="FFFF00"/>
    <a:srgbClr val="FF3300"/>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8" autoAdjust="0"/>
    <p:restoredTop sz="94041" autoAdjust="0"/>
  </p:normalViewPr>
  <p:slideViewPr>
    <p:cSldViewPr snapToGrid="0">
      <p:cViewPr varScale="1">
        <p:scale>
          <a:sx n="87" d="100"/>
          <a:sy n="87" d="100"/>
        </p:scale>
        <p:origin x="1488" y="6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4"/>
    </mc:Choice>
    <mc:Fallback>
      <c:style val="44"/>
    </mc:Fallback>
  </mc:AlternateContent>
  <c:chart>
    <c:autoTitleDeleted val="0"/>
    <c:view3D>
      <c:rotX val="30"/>
      <c:rotY val="0"/>
      <c:rAngAx val="0"/>
    </c:view3D>
    <c:floor>
      <c:thickness val="0"/>
    </c:floor>
    <c:sideWall>
      <c:thickness val="0"/>
    </c:sideWall>
    <c:backWall>
      <c:thickness val="0"/>
    </c:backWall>
    <c:plotArea>
      <c:layout>
        <c:manualLayout>
          <c:layoutTarget val="inner"/>
          <c:xMode val="edge"/>
          <c:yMode val="edge"/>
          <c:x val="0.15309064266307876"/>
          <c:y val="0"/>
          <c:w val="0.65312510936132984"/>
          <c:h val="1"/>
        </c:manualLayout>
      </c:layout>
      <c:pie3DChart>
        <c:varyColors val="1"/>
        <c:ser>
          <c:idx val="0"/>
          <c:order val="0"/>
          <c:explosion val="4"/>
          <c:dLbls>
            <c:spPr>
              <a:noFill/>
              <a:ln>
                <a:noFill/>
              </a:ln>
              <a:effectLst/>
            </c:spPr>
            <c:txPr>
              <a:bodyPr/>
              <a:lstStyle/>
              <a:p>
                <a:pPr>
                  <a:defRPr sz="2000" b="1"/>
                </a:pPr>
                <a:endParaRPr lang="en-US"/>
              </a:p>
            </c:txPr>
            <c:showLegendKey val="0"/>
            <c:showVal val="1"/>
            <c:showCatName val="0"/>
            <c:showSerName val="0"/>
            <c:showPercent val="0"/>
            <c:showBubbleSize val="0"/>
            <c:showLeaderLines val="1"/>
            <c:extLst>
              <c:ext xmlns:c15="http://schemas.microsoft.com/office/drawing/2012/chart" uri="{CE6537A1-D6FC-4f65-9D91-7224C49458BB}"/>
            </c:extLst>
          </c:dLbls>
          <c:cat>
            <c:strRef>
              <c:f>Sheet1!$B$5:$B$6</c:f>
              <c:strCache>
                <c:ptCount val="2"/>
                <c:pt idx="0">
                  <c:v>PRIRODNI IZVORI </c:v>
                </c:pt>
                <c:pt idx="1">
                  <c:v>ANTROPOGENI IZVORI</c:v>
                </c:pt>
              </c:strCache>
            </c:strRef>
          </c:cat>
          <c:val>
            <c:numRef>
              <c:f>Sheet1!$C$5:$C$6</c:f>
              <c:numCache>
                <c:formatCode>0%</c:formatCode>
                <c:ptCount val="2"/>
                <c:pt idx="0">
                  <c:v>0.60000000000000064</c:v>
                </c:pt>
                <c:pt idx="1">
                  <c:v>0.4</c:v>
                </c:pt>
              </c:numCache>
            </c:numRef>
          </c:val>
          <c:extLst>
            <c:ext xmlns:c16="http://schemas.microsoft.com/office/drawing/2014/chart" uri="{C3380CC4-5D6E-409C-BE32-E72D297353CC}">
              <c16:uniqueId val="{00000000-90F9-4DB4-AA0F-DD43FC0315A5}"/>
            </c:ext>
          </c:extLst>
        </c:ser>
        <c:dLbls>
          <c:showLegendKey val="0"/>
          <c:showVal val="0"/>
          <c:showCatName val="0"/>
          <c:showSerName val="0"/>
          <c:showPercent val="0"/>
          <c:showBubbleSize val="0"/>
          <c:showLeaderLines val="1"/>
        </c:dLbls>
      </c:pie3DChart>
    </c:plotArea>
    <c:legend>
      <c:legendPos val="r"/>
      <c:layout>
        <c:manualLayout>
          <c:xMode val="edge"/>
          <c:yMode val="edge"/>
          <c:x val="0.46549204249905696"/>
          <c:y val="0.81631519963713306"/>
          <c:w val="0.53445908694530009"/>
          <c:h val="0.18368474773986584"/>
        </c:manualLayout>
      </c:layout>
      <c:overlay val="0"/>
      <c:txPr>
        <a:bodyPr/>
        <a:lstStyle/>
        <a:p>
          <a:pPr>
            <a:defRPr sz="1400" b="1"/>
          </a:pPr>
          <a:endParaRPr lang="en-US"/>
        </a:p>
      </c:txPr>
    </c:legend>
    <c:plotVisOnly val="1"/>
    <c:dispBlanksAs val="zero"/>
    <c:showDLblsOverMax val="0"/>
  </c:chart>
  <c:spPr>
    <a:solidFill>
      <a:schemeClr val="tx1"/>
    </a:solidFill>
    <a:ln>
      <a:solidFill>
        <a:schemeClr val="bg1"/>
      </a:solidFill>
    </a:ln>
  </c:sp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0.56891</cdr:x>
      <cdr:y>0.90084</cdr:y>
    </cdr:from>
    <cdr:to>
      <cdr:x>1</cdr:x>
      <cdr:y>0.98583</cdr:y>
    </cdr:to>
    <cdr:sp macro="" textlink="">
      <cdr:nvSpPr>
        <cdr:cNvPr id="2" name="Rectangle 1"/>
        <cdr:cNvSpPr/>
      </cdr:nvSpPr>
      <cdr:spPr>
        <a:xfrm xmlns:a="http://schemas.openxmlformats.org/drawingml/2006/main">
          <a:off x="2516863" y="2302971"/>
          <a:ext cx="1907169" cy="217283"/>
        </a:xfrm>
        <a:prstGeom xmlns:a="http://schemas.openxmlformats.org/drawingml/2006/main" prst="rect">
          <a:avLst/>
        </a:prstGeom>
        <a:solidFill xmlns:a="http://schemas.openxmlformats.org/drawingml/2006/main">
          <a:schemeClr val="tx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sr-Latn-CS" sz="1100" b="1" dirty="0" smtClean="0">
              <a:solidFill>
                <a:schemeClr val="bg1"/>
              </a:solidFill>
            </a:rPr>
            <a:t>ANTHROPOGENIC SOURCES</a:t>
          </a:r>
          <a:endParaRPr lang="sr-Latn-CS" sz="1100" b="1" dirty="0">
            <a:solidFill>
              <a:schemeClr val="bg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0BD311-196A-45E2-A9B8-227934A99DF1}" type="datetimeFigureOut">
              <a:rPr lang="en-US" smtClean="0"/>
              <a:pPr/>
              <a:t>6/4/2018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82F69-6CD6-4349-8579-1B7D032BC079}" type="slidenum">
              <a:rPr lang="en-US" smtClean="0"/>
              <a:pPr/>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8905BACC-D375-49FC-911B-EF24970D5446}" type="slidenum">
              <a:rPr lang="hr-HR" smtClean="0"/>
              <a:pPr/>
              <a:t>1</a:t>
            </a:fld>
            <a:endParaRPr lang="hr-HR"/>
          </a:p>
        </p:txBody>
      </p:sp>
    </p:spTree>
    <p:extLst>
      <p:ext uri="{BB962C8B-B14F-4D97-AF65-F5344CB8AC3E}">
        <p14:creationId xmlns:p14="http://schemas.microsoft.com/office/powerpoint/2010/main" val="384485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A1D0BCA0-563C-4ECB-891E-143C791F8712}"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3BFA4906-CED9-493C-9311-90D244E124DC}"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EFB402DD-79E8-4BA1-9465-93B101B66986}"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B38F4E4C-56CE-4BC1-8B4E-EFCA00374510}"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1878EBD-FAAF-42BE-B697-E0377B782DB5}" type="datetime1">
              <a:rPr lang="hr-HR" smtClean="0"/>
              <a:pPr>
                <a:defRPr/>
              </a:pPr>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3"/>
          <p:cNvSpPr>
            <a:spLocks noGrp="1"/>
          </p:cNvSpPr>
          <p:nvPr>
            <p:ph type="dt" sz="half" idx="10"/>
          </p:nvPr>
        </p:nvSpPr>
        <p:spPr/>
        <p:txBody>
          <a:bodyPr/>
          <a:lstStyle>
            <a:lvl1pPr>
              <a:defRPr/>
            </a:lvl1pPr>
          </a:lstStyle>
          <a:p>
            <a:pPr>
              <a:defRPr/>
            </a:pPr>
            <a:fld id="{C6D33333-585C-4E2D-97A6-49055A9F4572}" type="datetime1">
              <a:rPr lang="hr-HR" smtClean="0"/>
              <a:pPr>
                <a:defRPr/>
              </a:pPr>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3"/>
          <p:cNvSpPr>
            <a:spLocks noGrp="1"/>
          </p:cNvSpPr>
          <p:nvPr>
            <p:ph type="dt" sz="half" idx="10"/>
          </p:nvPr>
        </p:nvSpPr>
        <p:spPr/>
        <p:txBody>
          <a:bodyPr/>
          <a:lstStyle>
            <a:lvl1pPr>
              <a:defRPr/>
            </a:lvl1pPr>
          </a:lstStyle>
          <a:p>
            <a:pPr>
              <a:defRPr/>
            </a:pPr>
            <a:fld id="{957558F8-4A2C-40B3-9550-81AACDE4863C}" type="datetime1">
              <a:rPr lang="hr-HR" smtClean="0"/>
              <a:pPr>
                <a:defRPr/>
              </a:pPr>
              <a:t>4.6.2018.</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8858F3C8-4BAA-4CBA-BCC7-C3E8C7222CD2}" type="datetime1">
              <a:rPr lang="hr-HR" smtClean="0"/>
              <a:pPr>
                <a:defRPr/>
              </a:pPr>
              <a:t>4.6.2018.</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D1C0599-CFB7-4A4C-80CB-90C19FBC0CB7}" type="datetime1">
              <a:rPr lang="hr-HR" smtClean="0"/>
              <a:pPr>
                <a:defRPr/>
              </a:pPr>
              <a:t>4.6.2018.</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FFF737-4DD0-4985-B37A-00AF07753BAD}" type="datetime1">
              <a:rPr lang="hr-HR" smtClean="0"/>
              <a:pPr>
                <a:defRPr/>
              </a:pPr>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E8BE04-4A1E-4A0C-9F6E-684DB9E78A3D}" type="datetime1">
              <a:rPr lang="hr-HR" smtClean="0"/>
              <a:pPr>
                <a:defRPr/>
              </a:pPr>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hr-HR"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174A350-F1CA-49AF-A624-9C63BC283B27}" type="datetime1">
              <a:rPr lang="hr-HR" smtClean="0"/>
              <a:pPr>
                <a:defRPr/>
              </a:pPr>
              <a:t>4.6.2018.</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ncbi.nlm.nih.gov/pubmed/10730486" TargetMode="Externa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https://abdn.pure.elsevier.com/en/publications/acute-effects-of-particulate-air-pollution-on-respiratory-admissi" TargetMode="Externa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hyperlink" Target="http://www.euro.who.int/__data/assets/pdf_file/0019/331660/Evolution-air-quality.pdf" TargetMode="Externa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euro.who.int/en/health-topics/environment-and-health/air-quality/publications/pre2009/air-quality-guidelines-for-europ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euro.who.int/en/health-topics/environment-and-health/air-quality/publications/pre2009/air-quality-guidelines.-global-update-2005.-particulate-matter,-ozone,-nitrogen-dioxide-and-sulfur-dioxide" TargetMode="External"/><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3.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6.png"/><Relationship Id="rId4" Type="http://schemas.openxmlformats.org/officeDocument/2006/relationships/image" Target="../media/image25.png"/></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pic>
        <p:nvPicPr>
          <p:cNvPr id="10" name="Slika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85251" y="6029586"/>
            <a:ext cx="857019" cy="618958"/>
          </a:xfrm>
          <a:prstGeom prst="rect">
            <a:avLst/>
          </a:prstGeom>
        </p:spPr>
      </p:pic>
      <p:pic>
        <p:nvPicPr>
          <p:cNvPr id="11" name="Slika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29988" y="6039112"/>
            <a:ext cx="674471" cy="701599"/>
          </a:xfrm>
          <a:prstGeom prst="rect">
            <a:avLst/>
          </a:prstGeom>
        </p:spPr>
      </p:pic>
      <p:sp>
        <p:nvSpPr>
          <p:cNvPr id="15" name="Podnaslov 2"/>
          <p:cNvSpPr txBox="1">
            <a:spLocks/>
          </p:cNvSpPr>
          <p:nvPr/>
        </p:nvSpPr>
        <p:spPr bwMode="auto">
          <a:xfrm>
            <a:off x="623088" y="1980621"/>
            <a:ext cx="8520912" cy="426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Enhanced environmental protection inspection for efficient control of air quality monitoring and of all entities under obligation within system of greenhouse gas emission allowance trading, in order to achieve better quality of air in Republic of Croatia</a:t>
            </a:r>
            <a:endParaRPr kumimoji="0" lang="hr-HR" sz="32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hr-HR"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6" name="Podnaslov 2"/>
          <p:cNvSpPr txBox="1">
            <a:spLocks/>
          </p:cNvSpPr>
          <p:nvPr/>
        </p:nvSpPr>
        <p:spPr>
          <a:xfrm>
            <a:off x="6839713" y="6648544"/>
            <a:ext cx="2296294" cy="26816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smtClean="0">
                <a:solidFill>
                  <a:schemeClr val="accent1">
                    <a:lumMod val="50000"/>
                  </a:schemeClr>
                </a:solidFill>
              </a:rPr>
              <a:t>This project is funded by the European Union</a:t>
            </a:r>
            <a:endParaRPr lang="en-GB" sz="1000" dirty="0">
              <a:solidFill>
                <a:schemeClr val="accent1">
                  <a:lumMod val="50000"/>
                </a:schemeClr>
              </a:solidFill>
            </a:endParaRPr>
          </a:p>
        </p:txBody>
      </p:sp>
      <p:sp>
        <p:nvSpPr>
          <p:cNvPr id="17" name="Slide Number Placeholder 16"/>
          <p:cNvSpPr>
            <a:spLocks noGrp="1"/>
          </p:cNvSpPr>
          <p:nvPr>
            <p:ph type="sldNum" sz="quarter" idx="12"/>
          </p:nvPr>
        </p:nvSpPr>
        <p:spPr/>
        <p:txBody>
          <a:bodyPr/>
          <a:lstStyle/>
          <a:p>
            <a:pPr>
              <a:defRPr/>
            </a:pPr>
            <a:fld id="{A9DA49DB-6967-4B0E-AC43-751D0026E287}" type="slidenum">
              <a:rPr lang="hr-HR" smtClean="0"/>
              <a:pPr>
                <a:defRPr/>
              </a:pPr>
              <a:t>1</a:t>
            </a:fld>
            <a:endParaRPr lang="hr-HR"/>
          </a:p>
        </p:txBody>
      </p:sp>
    </p:spTree>
    <p:extLst>
      <p:ext uri="{BB962C8B-B14F-4D97-AF65-F5344CB8AC3E}">
        <p14:creationId xmlns:p14="http://schemas.microsoft.com/office/powerpoint/2010/main" val="553821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23528" y="1332781"/>
            <a:ext cx="8820472" cy="461665"/>
          </a:xfrm>
          <a:prstGeom prst="rect">
            <a:avLst/>
          </a:prstGeom>
          <a:noFill/>
        </p:spPr>
        <p:txBody>
          <a:bodyPr wrap="square" rtlCol="0">
            <a:spAutoFit/>
          </a:bodyPr>
          <a:lstStyle/>
          <a:p>
            <a:r>
              <a:rPr lang="en-US" sz="2400" b="1" smtClean="0">
                <a:solidFill>
                  <a:schemeClr val="accent6">
                    <a:lumMod val="75000"/>
                  </a:schemeClr>
                </a:solidFill>
              </a:rPr>
              <a:t>Short-term variations in levels of pollutants in the air</a:t>
            </a:r>
            <a:endParaRPr lang="hr-HR" sz="2400" b="1" dirty="0">
              <a:solidFill>
                <a:schemeClr val="accent6">
                  <a:lumMod val="75000"/>
                </a:schemeClr>
              </a:solidFill>
            </a:endParaRPr>
          </a:p>
        </p:txBody>
      </p:sp>
      <p:sp>
        <p:nvSpPr>
          <p:cNvPr id="10" name="TextBox 9"/>
          <p:cNvSpPr txBox="1"/>
          <p:nvPr/>
        </p:nvSpPr>
        <p:spPr>
          <a:xfrm>
            <a:off x="395536" y="1833017"/>
            <a:ext cx="8496944" cy="1569660"/>
          </a:xfrm>
          <a:prstGeom prst="rect">
            <a:avLst/>
          </a:prstGeom>
          <a:noFill/>
        </p:spPr>
        <p:txBody>
          <a:bodyPr wrap="square" rtlCol="0">
            <a:spAutoFit/>
          </a:bodyPr>
          <a:lstStyle/>
          <a:p>
            <a:r>
              <a:rPr lang="en-US" sz="2400" b="1" dirty="0" smtClean="0">
                <a:solidFill>
                  <a:schemeClr val="accent1">
                    <a:lumMod val="75000"/>
                  </a:schemeClr>
                </a:solidFill>
              </a:rPr>
              <a:t>Short-term variations in levels of pollutants in the air are very large, and they relate to variations</a:t>
            </a:r>
            <a:r>
              <a:rPr lang="hr-HR" sz="2400" b="1" dirty="0" smtClean="0">
                <a:solidFill>
                  <a:schemeClr val="accent1">
                    <a:lumMod val="75000"/>
                  </a:schemeClr>
                </a:solidFill>
              </a:rPr>
              <a:t>      </a:t>
            </a:r>
          </a:p>
          <a:p>
            <a:r>
              <a:rPr lang="en-US" sz="2400" b="1" dirty="0" smtClean="0">
                <a:solidFill>
                  <a:srgbClr val="FF0000"/>
                </a:solidFill>
              </a:rPr>
              <a:t>FROM A FEW MINUTES TO A FEW HOURS</a:t>
            </a:r>
            <a:endParaRPr lang="hr-HR" sz="2400" b="1" dirty="0" smtClean="0">
              <a:solidFill>
                <a:schemeClr val="accent1">
                  <a:lumMod val="75000"/>
                </a:schemeClr>
              </a:solidFill>
            </a:endParaRPr>
          </a:p>
          <a:p>
            <a:r>
              <a:rPr lang="hr-HR" sz="2400" b="1" dirty="0" smtClean="0">
                <a:solidFill>
                  <a:schemeClr val="accent6">
                    <a:lumMod val="75000"/>
                  </a:schemeClr>
                </a:solidFill>
              </a:rPr>
              <a:t>Example:</a:t>
            </a:r>
            <a:endParaRPr lang="hr-HR" sz="2400" b="1" dirty="0">
              <a:solidFill>
                <a:schemeClr val="accent1">
                  <a:lumMod val="75000"/>
                </a:schemeClr>
              </a:solidFill>
            </a:endParaRPr>
          </a:p>
        </p:txBody>
      </p:sp>
      <p:sp>
        <p:nvSpPr>
          <p:cNvPr id="12" name="Folded Corner 11"/>
          <p:cNvSpPr/>
          <p:nvPr/>
        </p:nvSpPr>
        <p:spPr>
          <a:xfrm>
            <a:off x="1835696" y="3028950"/>
            <a:ext cx="7128792" cy="1264146"/>
          </a:xfrm>
          <a:prstGeom prst="foldedCorner">
            <a:avLst/>
          </a:prstGeom>
          <a:solidFill>
            <a:schemeClr val="accent1">
              <a:lumMod val="75000"/>
            </a:schemeClr>
          </a:solidFill>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3" name="TextBox 12"/>
          <p:cNvSpPr txBox="1"/>
          <p:nvPr/>
        </p:nvSpPr>
        <p:spPr>
          <a:xfrm>
            <a:off x="1907704" y="2996952"/>
            <a:ext cx="6984776" cy="1323439"/>
          </a:xfrm>
          <a:prstGeom prst="rect">
            <a:avLst/>
          </a:prstGeom>
          <a:noFill/>
        </p:spPr>
        <p:txBody>
          <a:bodyPr wrap="square" rtlCol="0">
            <a:spAutoFit/>
          </a:bodyPr>
          <a:lstStyle/>
          <a:p>
            <a:r>
              <a:rPr lang="en-US" sz="2000" b="1" dirty="0" smtClean="0">
                <a:solidFill>
                  <a:schemeClr val="bg1"/>
                </a:solidFill>
              </a:rPr>
              <a:t>Hourly concentrations of PM10 vary, such as for example:</a:t>
            </a:r>
            <a:r>
              <a:rPr lang="hr-HR" sz="2000" b="1" dirty="0" smtClean="0">
                <a:solidFill>
                  <a:schemeClr val="bg1"/>
                </a:solidFill>
              </a:rPr>
              <a:t> </a:t>
            </a:r>
          </a:p>
          <a:p>
            <a:pPr>
              <a:buFont typeface="Arial" pitchFamily="34" charset="0"/>
              <a:buChar char="•"/>
            </a:pPr>
            <a:r>
              <a:rPr lang="hr-HR" sz="2000" b="1" dirty="0" smtClean="0">
                <a:solidFill>
                  <a:schemeClr val="bg1"/>
                </a:solidFill>
              </a:rPr>
              <a:t> t</a:t>
            </a:r>
            <a:r>
              <a:rPr lang="en-US" sz="2000" b="1" dirty="0" smtClean="0">
                <a:solidFill>
                  <a:schemeClr val="bg1"/>
                </a:solidFill>
              </a:rPr>
              <a:t>he </a:t>
            </a:r>
            <a:r>
              <a:rPr lang="hr-HR" sz="2000" b="1" dirty="0" smtClean="0">
                <a:solidFill>
                  <a:schemeClr val="bg1"/>
                </a:solidFill>
              </a:rPr>
              <a:t> </a:t>
            </a:r>
            <a:r>
              <a:rPr lang="en-US" sz="2000" b="1" dirty="0" smtClean="0">
                <a:solidFill>
                  <a:schemeClr val="bg1"/>
                </a:solidFill>
              </a:rPr>
              <a:t>current number of cars on the road</a:t>
            </a:r>
            <a:endParaRPr lang="hr-HR" sz="2000" b="1" dirty="0" smtClean="0">
              <a:solidFill>
                <a:schemeClr val="bg1"/>
              </a:solidFill>
            </a:endParaRPr>
          </a:p>
          <a:p>
            <a:pPr>
              <a:buFont typeface="Arial" pitchFamily="34" charset="0"/>
              <a:buChar char="•"/>
            </a:pPr>
            <a:r>
              <a:rPr lang="hr-HR" sz="2000" b="1" dirty="0" smtClean="0">
                <a:solidFill>
                  <a:schemeClr val="bg1"/>
                </a:solidFill>
              </a:rPr>
              <a:t> </a:t>
            </a:r>
            <a:r>
              <a:rPr lang="en-US" sz="2000" b="1" dirty="0" smtClean="0">
                <a:solidFill>
                  <a:schemeClr val="bg1"/>
                </a:solidFill>
              </a:rPr>
              <a:t>the speed at which the traffic carried</a:t>
            </a:r>
            <a:endParaRPr lang="hr-HR" sz="2000" b="1" dirty="0" smtClean="0">
              <a:solidFill>
                <a:schemeClr val="bg1"/>
              </a:solidFill>
            </a:endParaRPr>
          </a:p>
          <a:p>
            <a:pPr>
              <a:buFont typeface="Arial" pitchFamily="34" charset="0"/>
              <a:buChar char="•"/>
            </a:pPr>
            <a:r>
              <a:rPr lang="hr-HR" sz="2000" b="1" dirty="0" smtClean="0">
                <a:solidFill>
                  <a:schemeClr val="bg1"/>
                </a:solidFill>
              </a:rPr>
              <a:t> </a:t>
            </a:r>
            <a:r>
              <a:rPr lang="en-US" sz="2000" b="1" dirty="0" smtClean="0">
                <a:solidFill>
                  <a:schemeClr val="bg1"/>
                </a:solidFill>
              </a:rPr>
              <a:t>the direction and speed of the wind</a:t>
            </a:r>
            <a:endParaRPr lang="hr-HR" sz="2000" b="1" dirty="0">
              <a:solidFill>
                <a:schemeClr val="bg1"/>
              </a:solidFill>
            </a:endParaRPr>
          </a:p>
        </p:txBody>
      </p:sp>
      <p:pic>
        <p:nvPicPr>
          <p:cNvPr id="14" name="Picture 2"/>
          <p:cNvPicPr>
            <a:picLocks noChangeAspect="1" noChangeArrowheads="1"/>
          </p:cNvPicPr>
          <p:nvPr/>
        </p:nvPicPr>
        <p:blipFill>
          <a:blip r:embed="rId3" cstate="print"/>
          <a:srcRect/>
          <a:stretch>
            <a:fillRect/>
          </a:stretch>
        </p:blipFill>
        <p:spPr bwMode="auto">
          <a:xfrm>
            <a:off x="3059832" y="4509120"/>
            <a:ext cx="4800600" cy="2200275"/>
          </a:xfrm>
          <a:prstGeom prst="rect">
            <a:avLst/>
          </a:prstGeom>
          <a:noFill/>
          <a:ln w="9525">
            <a:noFill/>
            <a:miter lim="800000"/>
            <a:headEnd/>
            <a:tailEnd/>
          </a:ln>
        </p:spPr>
      </p:pic>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10</a:t>
            </a:fld>
            <a:endParaRPr lang="hr-HR"/>
          </a:p>
        </p:txBody>
      </p:sp>
      <p:sp>
        <p:nvSpPr>
          <p:cNvPr id="17"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1.8 </a:t>
            </a:r>
            <a:r>
              <a:rPr lang="hr-HR" sz="2800" b="1" dirty="0" smtClean="0">
                <a:solidFill>
                  <a:schemeClr val="tx2"/>
                </a:solidFill>
                <a:effectLst>
                  <a:glow>
                    <a:srgbClr val="7F7F7F">
                      <a:alpha val="35000"/>
                    </a:srgbClr>
                  </a:glow>
                </a:effectLst>
              </a:rPr>
              <a:t>THE TEMPORAL AND</a:t>
            </a:r>
            <a:r>
              <a:rPr lang="en-US" sz="2800" b="1" dirty="0" smtClean="0">
                <a:solidFill>
                  <a:schemeClr val="tx2"/>
                </a:solidFill>
                <a:effectLst>
                  <a:glow>
                    <a:srgbClr val="7F7F7F">
                      <a:alpha val="35000"/>
                    </a:srgbClr>
                  </a:glow>
                </a:effectLst>
              </a:rPr>
              <a:t> SPATIAL DISTRIBUTION OF POLLUTANTS</a:t>
            </a:r>
            <a:endParaRPr lang="hr-HR" sz="2800" b="1" dirty="0" smtClean="0">
              <a:solidFill>
                <a:schemeClr val="tx2"/>
              </a:solidFill>
              <a:effectLst>
                <a:glow>
                  <a:srgbClr val="7F7F7F">
                    <a:alpha val="35000"/>
                  </a:srgbClr>
                </a:glow>
              </a:effectLst>
            </a:endParaRP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8" name="Picture 3"/>
          <p:cNvPicPr>
            <a:picLocks noChangeAspect="1" noChangeArrowheads="1"/>
          </p:cNvPicPr>
          <p:nvPr/>
        </p:nvPicPr>
        <p:blipFill>
          <a:blip r:embed="rId4" cstate="print"/>
          <a:srcRect/>
          <a:stretch>
            <a:fillRect/>
          </a:stretch>
        </p:blipFill>
        <p:spPr bwMode="auto">
          <a:xfrm>
            <a:off x="0" y="6265864"/>
            <a:ext cx="3232087" cy="401454"/>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23528" y="1418506"/>
            <a:ext cx="8820472" cy="461665"/>
          </a:xfrm>
          <a:prstGeom prst="rect">
            <a:avLst/>
          </a:prstGeom>
          <a:noFill/>
        </p:spPr>
        <p:txBody>
          <a:bodyPr wrap="square" rtlCol="0">
            <a:spAutoFit/>
          </a:bodyPr>
          <a:lstStyle/>
          <a:p>
            <a:r>
              <a:rPr lang="en-US" sz="2400" b="1" dirty="0" smtClean="0">
                <a:solidFill>
                  <a:schemeClr val="accent6">
                    <a:lumMod val="75000"/>
                  </a:schemeClr>
                </a:solidFill>
              </a:rPr>
              <a:t>Long-term</a:t>
            </a:r>
            <a:r>
              <a:rPr lang="hr-HR" sz="2400" b="1" dirty="0" smtClean="0">
                <a:solidFill>
                  <a:schemeClr val="accent6">
                    <a:lumMod val="75000"/>
                  </a:schemeClr>
                </a:solidFill>
              </a:rPr>
              <a:t> </a:t>
            </a:r>
            <a:r>
              <a:rPr lang="en-US" sz="2400" b="1" dirty="0" smtClean="0">
                <a:solidFill>
                  <a:schemeClr val="accent6">
                    <a:lumMod val="75000"/>
                  </a:schemeClr>
                </a:solidFill>
              </a:rPr>
              <a:t>level trends of pollutants in the air</a:t>
            </a:r>
            <a:endParaRPr lang="hr-HR" sz="2400" b="1" dirty="0">
              <a:solidFill>
                <a:schemeClr val="accent6">
                  <a:lumMod val="75000"/>
                </a:schemeClr>
              </a:solidFill>
            </a:endParaRPr>
          </a:p>
        </p:txBody>
      </p:sp>
      <p:sp>
        <p:nvSpPr>
          <p:cNvPr id="10" name="TextBox 9"/>
          <p:cNvSpPr txBox="1"/>
          <p:nvPr/>
        </p:nvSpPr>
        <p:spPr>
          <a:xfrm>
            <a:off x="366961" y="2071142"/>
            <a:ext cx="8496944" cy="1569660"/>
          </a:xfrm>
          <a:prstGeom prst="rect">
            <a:avLst/>
          </a:prstGeom>
          <a:noFill/>
        </p:spPr>
        <p:txBody>
          <a:bodyPr wrap="square" rtlCol="0">
            <a:spAutoFit/>
          </a:bodyPr>
          <a:lstStyle/>
          <a:p>
            <a:r>
              <a:rPr lang="en-US" sz="2400" b="1" dirty="0" smtClean="0">
                <a:solidFill>
                  <a:schemeClr val="accent1">
                    <a:lumMod val="75000"/>
                  </a:schemeClr>
                </a:solidFill>
              </a:rPr>
              <a:t>Long-term trends in the level of pollutants in the air are related to monitoring the concentration</a:t>
            </a:r>
            <a:r>
              <a:rPr lang="hr-HR" sz="2400" b="1" dirty="0" smtClean="0">
                <a:solidFill>
                  <a:schemeClr val="accent1">
                    <a:lumMod val="75000"/>
                  </a:schemeClr>
                </a:solidFill>
              </a:rPr>
              <a:t>s</a:t>
            </a:r>
            <a:r>
              <a:rPr lang="en-US" sz="2400" b="1" dirty="0" smtClean="0">
                <a:solidFill>
                  <a:schemeClr val="accent1">
                    <a:lumMod val="75000"/>
                  </a:schemeClr>
                </a:solidFill>
              </a:rPr>
              <a:t> of several years</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hr-HR" sz="2400" b="1" dirty="0" smtClean="0">
                <a:solidFill>
                  <a:schemeClr val="accent6">
                    <a:lumMod val="75000"/>
                  </a:schemeClr>
                </a:solidFill>
              </a:rPr>
              <a:t>Example: </a:t>
            </a:r>
            <a:endParaRPr lang="hr-HR" sz="2400" b="1" dirty="0">
              <a:solidFill>
                <a:schemeClr val="accent6">
                  <a:lumMod val="75000"/>
                </a:schemeClr>
              </a:solidFill>
            </a:endParaRPr>
          </a:p>
        </p:txBody>
      </p:sp>
      <p:sp>
        <p:nvSpPr>
          <p:cNvPr id="12" name="Folded Corner 11"/>
          <p:cNvSpPr/>
          <p:nvPr/>
        </p:nvSpPr>
        <p:spPr>
          <a:xfrm>
            <a:off x="1835696" y="2924944"/>
            <a:ext cx="7128792" cy="1368152"/>
          </a:xfrm>
          <a:prstGeom prst="foldedCorner">
            <a:avLst/>
          </a:prstGeom>
          <a:solidFill>
            <a:srgbClr val="919163"/>
          </a:solidFill>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solidFill>
                <a:schemeClr val="accent1">
                  <a:lumMod val="75000"/>
                </a:schemeClr>
              </a:solidFill>
            </a:endParaRPr>
          </a:p>
        </p:txBody>
      </p:sp>
      <p:sp>
        <p:nvSpPr>
          <p:cNvPr id="13" name="TextBox 12"/>
          <p:cNvSpPr txBox="1"/>
          <p:nvPr/>
        </p:nvSpPr>
        <p:spPr>
          <a:xfrm>
            <a:off x="1907704" y="3068960"/>
            <a:ext cx="6984776" cy="1015663"/>
          </a:xfrm>
          <a:prstGeom prst="rect">
            <a:avLst/>
          </a:prstGeom>
          <a:noFill/>
        </p:spPr>
        <p:txBody>
          <a:bodyPr wrap="square" rtlCol="0">
            <a:spAutoFit/>
          </a:bodyPr>
          <a:lstStyle/>
          <a:p>
            <a:r>
              <a:rPr lang="en-US" sz="2000" b="1" dirty="0" smtClean="0">
                <a:solidFill>
                  <a:schemeClr val="bg1"/>
                </a:solidFill>
              </a:rPr>
              <a:t>The negative trend of the concentration of SO</a:t>
            </a:r>
            <a:r>
              <a:rPr lang="en-US" sz="2000" b="1" baseline="-25000" dirty="0" smtClean="0">
                <a:solidFill>
                  <a:schemeClr val="bg1"/>
                </a:solidFill>
              </a:rPr>
              <a:t>2</a:t>
            </a:r>
            <a:r>
              <a:rPr lang="en-US" sz="2000" b="1" dirty="0" smtClean="0">
                <a:solidFill>
                  <a:schemeClr val="bg1"/>
                </a:solidFill>
              </a:rPr>
              <a:t> in the air in the period of 2001-1997. The results of measurement </a:t>
            </a:r>
            <a:r>
              <a:rPr lang="hr-HR" sz="2000" b="1" dirty="0" smtClean="0">
                <a:solidFill>
                  <a:schemeClr val="bg1"/>
                </a:solidFill>
              </a:rPr>
              <a:t>at </a:t>
            </a:r>
            <a:r>
              <a:rPr lang="en-US" sz="2000" b="1" dirty="0" smtClean="0">
                <a:solidFill>
                  <a:schemeClr val="bg1"/>
                </a:solidFill>
              </a:rPr>
              <a:t>a measuring station </a:t>
            </a:r>
            <a:r>
              <a:rPr lang="en-US" sz="2000" b="1" dirty="0" err="1" smtClean="0">
                <a:solidFill>
                  <a:schemeClr val="bg1"/>
                </a:solidFill>
              </a:rPr>
              <a:t>AirBasea</a:t>
            </a:r>
            <a:r>
              <a:rPr lang="en-US" sz="2000" b="1" dirty="0" smtClean="0">
                <a:solidFill>
                  <a:schemeClr val="bg1"/>
                </a:solidFill>
              </a:rPr>
              <a:t> in Europe. Source: AIRNET</a:t>
            </a:r>
            <a:endParaRPr lang="hr-HR" sz="2000" b="1" dirty="0">
              <a:solidFill>
                <a:schemeClr val="bg1"/>
              </a:solidFill>
            </a:endParaRPr>
          </a:p>
        </p:txBody>
      </p:sp>
      <p:pic>
        <p:nvPicPr>
          <p:cNvPr id="14" name="Picture 2"/>
          <p:cNvPicPr>
            <a:picLocks noChangeAspect="1" noChangeArrowheads="1"/>
          </p:cNvPicPr>
          <p:nvPr/>
        </p:nvPicPr>
        <p:blipFill>
          <a:blip r:embed="rId3" cstate="print"/>
          <a:srcRect/>
          <a:stretch>
            <a:fillRect/>
          </a:stretch>
        </p:blipFill>
        <p:spPr bwMode="auto">
          <a:xfrm>
            <a:off x="3923928" y="4494094"/>
            <a:ext cx="3384376" cy="2267420"/>
          </a:xfrm>
          <a:prstGeom prst="rect">
            <a:avLst/>
          </a:prstGeom>
          <a:noFill/>
          <a:ln w="9525">
            <a:noFill/>
            <a:miter lim="800000"/>
            <a:headEnd/>
            <a:tailEnd/>
          </a:ln>
        </p:spPr>
      </p:pic>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11</a:t>
            </a:fld>
            <a:endParaRPr lang="hr-HR"/>
          </a:p>
        </p:txBody>
      </p:sp>
      <p:sp>
        <p:nvSpPr>
          <p:cNvPr id="17"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1.8 </a:t>
            </a:r>
            <a:r>
              <a:rPr lang="hr-HR" sz="2800" b="1" dirty="0" smtClean="0">
                <a:solidFill>
                  <a:schemeClr val="tx2"/>
                </a:solidFill>
                <a:effectLst>
                  <a:glow>
                    <a:srgbClr val="7F7F7F">
                      <a:alpha val="35000"/>
                    </a:srgbClr>
                  </a:glow>
                </a:effectLst>
              </a:rPr>
              <a:t>THE TEMPORAL AND</a:t>
            </a:r>
            <a:r>
              <a:rPr lang="en-US" sz="2800" b="1" dirty="0" smtClean="0">
                <a:solidFill>
                  <a:schemeClr val="tx2"/>
                </a:solidFill>
                <a:effectLst>
                  <a:glow>
                    <a:srgbClr val="7F7F7F">
                      <a:alpha val="35000"/>
                    </a:srgbClr>
                  </a:glow>
                </a:effectLst>
              </a:rPr>
              <a:t> SPATIAL DISTRIBUTION OF POLLUTANTS</a:t>
            </a:r>
            <a:endParaRPr lang="hr-HR" sz="2800" b="1" dirty="0" smtClean="0">
              <a:solidFill>
                <a:schemeClr val="tx2"/>
              </a:solidFill>
              <a:effectLst>
                <a:glow>
                  <a:srgbClr val="7F7F7F">
                    <a:alpha val="35000"/>
                  </a:srgbClr>
                </a:glow>
              </a:effectLst>
            </a:endParaRPr>
          </a:p>
        </p:txBody>
      </p:sp>
      <p:sp>
        <p:nvSpPr>
          <p:cNvPr id="18" name="Rectangle 17"/>
          <p:cNvSpPr/>
          <p:nvPr/>
        </p:nvSpPr>
        <p:spPr>
          <a:xfrm>
            <a:off x="3992579" y="4617267"/>
            <a:ext cx="1665838" cy="3168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0" name="Rectangle 19"/>
          <p:cNvSpPr/>
          <p:nvPr/>
        </p:nvSpPr>
        <p:spPr>
          <a:xfrm>
            <a:off x="3983525" y="4671588"/>
            <a:ext cx="190123" cy="19736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9"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1" name="Picture 3"/>
          <p:cNvPicPr>
            <a:picLocks noChangeAspect="1" noChangeArrowheads="1"/>
          </p:cNvPicPr>
          <p:nvPr/>
        </p:nvPicPr>
        <p:blipFill>
          <a:blip r:embed="rId4" cstate="print"/>
          <a:srcRect/>
          <a:stretch>
            <a:fillRect/>
          </a:stretch>
        </p:blipFill>
        <p:spPr bwMode="auto">
          <a:xfrm>
            <a:off x="1" y="6265863"/>
            <a:ext cx="4001632" cy="497039"/>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23528" y="1351831"/>
            <a:ext cx="8820472" cy="461665"/>
          </a:xfrm>
          <a:prstGeom prst="rect">
            <a:avLst/>
          </a:prstGeom>
          <a:noFill/>
        </p:spPr>
        <p:txBody>
          <a:bodyPr wrap="square" rtlCol="0">
            <a:spAutoFit/>
          </a:bodyPr>
          <a:lstStyle/>
          <a:p>
            <a:r>
              <a:rPr lang="en-US" sz="2400" b="1" smtClean="0">
                <a:solidFill>
                  <a:schemeClr val="accent6">
                    <a:lumMod val="75000"/>
                  </a:schemeClr>
                </a:solidFill>
              </a:rPr>
              <a:t>Spatial distribution of pollutants in the air</a:t>
            </a:r>
            <a:endParaRPr lang="hr-HR" sz="2400" b="1" dirty="0">
              <a:solidFill>
                <a:schemeClr val="accent6">
                  <a:lumMod val="75000"/>
                </a:schemeClr>
              </a:solidFill>
            </a:endParaRPr>
          </a:p>
        </p:txBody>
      </p:sp>
      <p:sp>
        <p:nvSpPr>
          <p:cNvPr id="10" name="TextBox 9"/>
          <p:cNvSpPr txBox="1"/>
          <p:nvPr/>
        </p:nvSpPr>
        <p:spPr>
          <a:xfrm>
            <a:off x="376486" y="1981994"/>
            <a:ext cx="8424936" cy="461665"/>
          </a:xfrm>
          <a:prstGeom prst="rect">
            <a:avLst/>
          </a:prstGeom>
          <a:noFill/>
        </p:spPr>
        <p:txBody>
          <a:bodyPr wrap="square" rtlCol="0">
            <a:spAutoFit/>
          </a:bodyPr>
          <a:lstStyle/>
          <a:p>
            <a:r>
              <a:rPr lang="en-US" sz="2400" b="1" smtClean="0">
                <a:solidFill>
                  <a:schemeClr val="accent1">
                    <a:lumMod val="75000"/>
                  </a:schemeClr>
                </a:solidFill>
              </a:rPr>
              <a:t>Spatial distribution of pollutants in the air depends on the:</a:t>
            </a:r>
            <a:endParaRPr lang="hr-HR" sz="2400" b="1" dirty="0">
              <a:solidFill>
                <a:schemeClr val="accent1">
                  <a:lumMod val="75000"/>
                </a:schemeClr>
              </a:solidFill>
            </a:endParaRPr>
          </a:p>
        </p:txBody>
      </p:sp>
      <p:sp>
        <p:nvSpPr>
          <p:cNvPr id="12" name="Rectangle 11"/>
          <p:cNvSpPr/>
          <p:nvPr/>
        </p:nvSpPr>
        <p:spPr>
          <a:xfrm>
            <a:off x="370756" y="2654449"/>
            <a:ext cx="7128792" cy="504056"/>
          </a:xfrm>
          <a:prstGeom prst="rect">
            <a:avLst/>
          </a:prstGeom>
          <a:solidFill>
            <a:schemeClr val="accent6">
              <a:lumMod val="20000"/>
              <a:lumOff val="80000"/>
            </a:schemeClr>
          </a:solidFill>
          <a:ln>
            <a:solidFill>
              <a:schemeClr val="accent6">
                <a:lumMod val="20000"/>
                <a:lumOff val="8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1">
                    <a:lumMod val="75000"/>
                  </a:schemeClr>
                </a:solidFill>
              </a:rPr>
              <a:t>Topographic characteristics of the terrain</a:t>
            </a:r>
            <a:endParaRPr lang="hr-HR" sz="2000" b="1" dirty="0">
              <a:solidFill>
                <a:schemeClr val="accent1">
                  <a:lumMod val="75000"/>
                </a:schemeClr>
              </a:solidFill>
            </a:endParaRPr>
          </a:p>
        </p:txBody>
      </p:sp>
      <p:sp>
        <p:nvSpPr>
          <p:cNvPr id="13" name="Rectangle 12"/>
          <p:cNvSpPr/>
          <p:nvPr/>
        </p:nvSpPr>
        <p:spPr>
          <a:xfrm>
            <a:off x="380281" y="3256037"/>
            <a:ext cx="7128792" cy="504056"/>
          </a:xfrm>
          <a:prstGeom prst="rect">
            <a:avLst/>
          </a:prstGeom>
          <a:solidFill>
            <a:schemeClr val="accent6">
              <a:lumMod val="40000"/>
              <a:lumOff val="60000"/>
            </a:schemeClr>
          </a:solidFill>
          <a:ln>
            <a:solidFill>
              <a:schemeClr val="accent6">
                <a:lumMod val="20000"/>
                <a:lumOff val="8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solidFill>
                  <a:schemeClr val="accent1">
                    <a:lumMod val="75000"/>
                  </a:schemeClr>
                </a:solidFill>
              </a:rPr>
              <a:t>EMISSION SOURCES (urban, rural)</a:t>
            </a:r>
            <a:endParaRPr lang="hr-HR" sz="2000" b="1" dirty="0">
              <a:solidFill>
                <a:schemeClr val="accent1">
                  <a:lumMod val="75000"/>
                </a:schemeClr>
              </a:solidFill>
            </a:endParaRPr>
          </a:p>
        </p:txBody>
      </p:sp>
      <p:sp>
        <p:nvSpPr>
          <p:cNvPr id="14" name="TextBox 13"/>
          <p:cNvSpPr txBox="1"/>
          <p:nvPr/>
        </p:nvSpPr>
        <p:spPr>
          <a:xfrm>
            <a:off x="429444" y="3904109"/>
            <a:ext cx="8136904" cy="830997"/>
          </a:xfrm>
          <a:prstGeom prst="rect">
            <a:avLst/>
          </a:prstGeom>
          <a:noFill/>
        </p:spPr>
        <p:txBody>
          <a:bodyPr wrap="square" rtlCol="0">
            <a:spAutoFit/>
          </a:bodyPr>
          <a:lstStyle/>
          <a:p>
            <a:r>
              <a:rPr lang="en-US" sz="2400" b="1" dirty="0" smtClean="0">
                <a:solidFill>
                  <a:schemeClr val="accent1">
                    <a:lumMod val="75000"/>
                  </a:schemeClr>
                </a:solidFill>
              </a:rPr>
              <a:t>For many pollutants such as SO</a:t>
            </a:r>
            <a:r>
              <a:rPr lang="en-US" sz="2400" b="1" baseline="-25000" dirty="0" smtClean="0">
                <a:solidFill>
                  <a:schemeClr val="accent1">
                    <a:lumMod val="75000"/>
                  </a:schemeClr>
                </a:solidFill>
              </a:rPr>
              <a:t>2</a:t>
            </a:r>
            <a:r>
              <a:rPr lang="en-US" sz="2400" b="1" dirty="0" smtClean="0">
                <a:solidFill>
                  <a:schemeClr val="accent1">
                    <a:lumMod val="75000"/>
                  </a:schemeClr>
                </a:solidFill>
              </a:rPr>
              <a:t>, NO, NO</a:t>
            </a:r>
            <a:r>
              <a:rPr lang="en-US" sz="2400" b="1" baseline="-25000" dirty="0" smtClean="0">
                <a:solidFill>
                  <a:schemeClr val="accent1">
                    <a:lumMod val="75000"/>
                  </a:schemeClr>
                </a:solidFill>
              </a:rPr>
              <a:t>2</a:t>
            </a:r>
            <a:r>
              <a:rPr lang="en-US" sz="2400" b="1" dirty="0" smtClean="0">
                <a:solidFill>
                  <a:schemeClr val="accent1">
                    <a:lumMod val="75000"/>
                  </a:schemeClr>
                </a:solidFill>
              </a:rPr>
              <a:t>, CO and VOC main determinants of spatial and temporal variations are:</a:t>
            </a:r>
            <a:endParaRPr lang="hr-HR" sz="2400" b="1" dirty="0">
              <a:solidFill>
                <a:schemeClr val="accent1">
                  <a:lumMod val="75000"/>
                </a:schemeClr>
              </a:solidFill>
            </a:endParaRPr>
          </a:p>
        </p:txBody>
      </p:sp>
      <p:sp>
        <p:nvSpPr>
          <p:cNvPr id="15" name="Rectangle 14"/>
          <p:cNvSpPr/>
          <p:nvPr/>
        </p:nvSpPr>
        <p:spPr>
          <a:xfrm>
            <a:off x="1397149" y="5159102"/>
            <a:ext cx="5616624" cy="504056"/>
          </a:xfrm>
          <a:prstGeom prst="rect">
            <a:avLst/>
          </a:prstGeom>
          <a:solidFill>
            <a:schemeClr val="accent6">
              <a:lumMod val="60000"/>
              <a:lumOff val="40000"/>
            </a:schemeClr>
          </a:solidFill>
          <a:ln>
            <a:solidFill>
              <a:schemeClr val="accent6">
                <a:lumMod val="60000"/>
                <a:lumOff val="4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1">
                    <a:lumMod val="75000"/>
                  </a:schemeClr>
                </a:solidFill>
              </a:rPr>
              <a:t>THE ACTIVITY OF THE EMISSION SOURCE</a:t>
            </a:r>
            <a:endParaRPr lang="hr-HR" sz="2000" b="1" dirty="0">
              <a:solidFill>
                <a:schemeClr val="accent1">
                  <a:lumMod val="75000"/>
                </a:schemeClr>
              </a:solidFill>
            </a:endParaRPr>
          </a:p>
        </p:txBody>
      </p:sp>
      <p:sp>
        <p:nvSpPr>
          <p:cNvPr id="16" name="Rectangle 15"/>
          <p:cNvSpPr/>
          <p:nvPr/>
        </p:nvSpPr>
        <p:spPr>
          <a:xfrm>
            <a:off x="1406674" y="5808315"/>
            <a:ext cx="5616624" cy="504056"/>
          </a:xfrm>
          <a:prstGeom prst="rect">
            <a:avLst/>
          </a:prstGeom>
          <a:solidFill>
            <a:schemeClr val="accent6">
              <a:lumMod val="75000"/>
            </a:schemeClr>
          </a:solidFill>
          <a:ln>
            <a:solidFill>
              <a:schemeClr val="accent6">
                <a:lumMod val="60000"/>
                <a:lumOff val="4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1">
                    <a:lumMod val="75000"/>
                  </a:schemeClr>
                </a:solidFill>
              </a:rPr>
              <a:t>DISTANCE FROM THE SOURCE OF EMISSION</a:t>
            </a:r>
            <a:endParaRPr lang="hr-HR" sz="2000" b="1" dirty="0">
              <a:solidFill>
                <a:schemeClr val="accent1">
                  <a:lumMod val="75000"/>
                </a:schemeClr>
              </a:solidFill>
            </a:endParaRPr>
          </a:p>
        </p:txBody>
      </p:sp>
      <p:sp>
        <p:nvSpPr>
          <p:cNvPr id="17" name="Slide Number Placeholder 16"/>
          <p:cNvSpPr>
            <a:spLocks noGrp="1"/>
          </p:cNvSpPr>
          <p:nvPr>
            <p:ph type="sldNum" sz="quarter" idx="12"/>
          </p:nvPr>
        </p:nvSpPr>
        <p:spPr/>
        <p:txBody>
          <a:bodyPr/>
          <a:lstStyle/>
          <a:p>
            <a:pPr>
              <a:defRPr/>
            </a:pPr>
            <a:fld id="{60743F40-157C-4097-B33E-49A278C4E3AD}" type="slidenum">
              <a:rPr lang="hr-HR" smtClean="0"/>
              <a:pPr>
                <a:defRPr/>
              </a:pPr>
              <a:t>12</a:t>
            </a:fld>
            <a:endParaRPr lang="hr-HR"/>
          </a:p>
        </p:txBody>
      </p:sp>
      <p:sp>
        <p:nvSpPr>
          <p:cNvPr id="19"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1.8 </a:t>
            </a:r>
            <a:r>
              <a:rPr lang="hr-HR" sz="2800" b="1" dirty="0" smtClean="0">
                <a:solidFill>
                  <a:schemeClr val="tx2"/>
                </a:solidFill>
                <a:effectLst>
                  <a:glow>
                    <a:srgbClr val="7F7F7F">
                      <a:alpha val="35000"/>
                    </a:srgbClr>
                  </a:glow>
                </a:effectLst>
              </a:rPr>
              <a:t>THE TEMPORAL AND</a:t>
            </a:r>
            <a:r>
              <a:rPr lang="en-US" sz="2800" b="1" dirty="0" smtClean="0">
                <a:solidFill>
                  <a:schemeClr val="tx2"/>
                </a:solidFill>
                <a:effectLst>
                  <a:glow>
                    <a:srgbClr val="7F7F7F">
                      <a:alpha val="35000"/>
                    </a:srgbClr>
                  </a:glow>
                </a:effectLst>
              </a:rPr>
              <a:t> SPATIAL DISTRIBUTION OF POLLUTANTS</a:t>
            </a:r>
            <a:endParaRPr lang="hr-HR" sz="2800" b="1" dirty="0" smtClean="0">
              <a:solidFill>
                <a:schemeClr val="tx2"/>
              </a:solidFill>
              <a:effectLst>
                <a:glow>
                  <a:srgbClr val="7F7F7F">
                    <a:alpha val="35000"/>
                  </a:srgbClr>
                </a:glow>
              </a:effectLst>
            </a:endParaRPr>
          </a:p>
        </p:txBody>
      </p:sp>
      <p:sp>
        <p:nvSpPr>
          <p:cNvPr id="18" name="Podnaslov 2"/>
          <p:cNvSpPr txBox="1">
            <a:spLocks/>
          </p:cNvSpPr>
          <p:nvPr/>
        </p:nvSpPr>
        <p:spPr>
          <a:xfrm>
            <a:off x="12914"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 name="Picture 3"/>
          <p:cNvPicPr>
            <a:picLocks noChangeAspect="1" noChangeArrowheads="1"/>
          </p:cNvPicPr>
          <p:nvPr/>
        </p:nvPicPr>
        <p:blipFill>
          <a:blip r:embed="rId3" cstate="print"/>
          <a:srcRect/>
          <a:stretch>
            <a:fillRect/>
          </a:stretch>
        </p:blipFill>
        <p:spPr bwMode="auto">
          <a:xfrm>
            <a:off x="1" y="6285618"/>
            <a:ext cx="4608214" cy="572382"/>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142553" y="1523281"/>
            <a:ext cx="8820472" cy="461665"/>
          </a:xfrm>
          <a:prstGeom prst="rect">
            <a:avLst/>
          </a:prstGeom>
          <a:noFill/>
        </p:spPr>
        <p:txBody>
          <a:bodyPr wrap="square" rtlCol="0">
            <a:spAutoFit/>
          </a:bodyPr>
          <a:lstStyle/>
          <a:p>
            <a:r>
              <a:rPr lang="en-US" sz="2400" b="1" smtClean="0">
                <a:solidFill>
                  <a:schemeClr val="accent6">
                    <a:lumMod val="75000"/>
                  </a:schemeClr>
                </a:solidFill>
              </a:rPr>
              <a:t>Spatial distribution of pollutants in the air (continued)</a:t>
            </a:r>
            <a:endParaRPr lang="hr-HR" sz="2400" b="1" dirty="0">
              <a:solidFill>
                <a:schemeClr val="accent6">
                  <a:lumMod val="75000"/>
                </a:schemeClr>
              </a:solidFill>
            </a:endParaRPr>
          </a:p>
        </p:txBody>
      </p:sp>
      <p:sp>
        <p:nvSpPr>
          <p:cNvPr id="10" name="TextBox 9"/>
          <p:cNvSpPr txBox="1"/>
          <p:nvPr/>
        </p:nvSpPr>
        <p:spPr>
          <a:xfrm>
            <a:off x="386011" y="2640360"/>
            <a:ext cx="8352928" cy="461665"/>
          </a:xfrm>
          <a:prstGeom prst="rect">
            <a:avLst/>
          </a:prstGeom>
          <a:noFill/>
        </p:spPr>
        <p:txBody>
          <a:bodyPr wrap="square" rtlCol="0">
            <a:spAutoFit/>
          </a:bodyPr>
          <a:lstStyle/>
          <a:p>
            <a:r>
              <a:rPr lang="en-US" sz="2400" b="1" dirty="0" smtClean="0">
                <a:solidFill>
                  <a:schemeClr val="accent1">
                    <a:lumMod val="75000"/>
                  </a:schemeClr>
                </a:solidFill>
              </a:rPr>
              <a:t>For ground level ozone (O</a:t>
            </a:r>
            <a:r>
              <a:rPr lang="en-US" sz="2400" b="1" baseline="-25000" dirty="0" smtClean="0">
                <a:solidFill>
                  <a:schemeClr val="accent1">
                    <a:lumMod val="75000"/>
                  </a:schemeClr>
                </a:solidFill>
              </a:rPr>
              <a:t>3</a:t>
            </a:r>
            <a:r>
              <a:rPr lang="en-US" sz="2400" b="1" dirty="0" smtClean="0">
                <a:solidFill>
                  <a:schemeClr val="accent1">
                    <a:lumMod val="75000"/>
                  </a:schemeClr>
                </a:solidFill>
              </a:rPr>
              <a:t>) and particulate are:</a:t>
            </a:r>
            <a:endParaRPr lang="hr-HR" sz="2400" b="1" dirty="0">
              <a:solidFill>
                <a:schemeClr val="accent1">
                  <a:lumMod val="75000"/>
                </a:schemeClr>
              </a:solidFill>
            </a:endParaRPr>
          </a:p>
        </p:txBody>
      </p:sp>
      <p:sp>
        <p:nvSpPr>
          <p:cNvPr id="12" name="Rectangle 11"/>
          <p:cNvSpPr/>
          <p:nvPr/>
        </p:nvSpPr>
        <p:spPr>
          <a:xfrm>
            <a:off x="1330860" y="3376439"/>
            <a:ext cx="6491334" cy="504056"/>
          </a:xfrm>
          <a:prstGeom prst="rect">
            <a:avLst/>
          </a:prstGeom>
          <a:solidFill>
            <a:schemeClr val="accent1">
              <a:lumMod val="50000"/>
            </a:schemeClr>
          </a:solidFill>
          <a:ln>
            <a:solidFill>
              <a:schemeClr val="accent6">
                <a:lumMod val="60000"/>
                <a:lumOff val="4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CHEMICAL REACTIONS IN THE ATMOSPHERE</a:t>
            </a:r>
            <a:endParaRPr lang="hr-HR" sz="2400" b="1" dirty="0">
              <a:solidFill>
                <a:schemeClr val="bg1"/>
              </a:solidFill>
            </a:endParaRPr>
          </a:p>
        </p:txBody>
      </p:sp>
      <p:sp>
        <p:nvSpPr>
          <p:cNvPr id="13" name="TextBox 12"/>
          <p:cNvSpPr txBox="1"/>
          <p:nvPr/>
        </p:nvSpPr>
        <p:spPr>
          <a:xfrm>
            <a:off x="467544" y="4670673"/>
            <a:ext cx="8064896" cy="954107"/>
          </a:xfrm>
          <a:prstGeom prst="rect">
            <a:avLst/>
          </a:prstGeom>
          <a:noFill/>
        </p:spPr>
        <p:txBody>
          <a:bodyPr wrap="square" rtlCol="0">
            <a:spAutoFit/>
          </a:bodyPr>
          <a:lstStyle/>
          <a:p>
            <a:pPr algn="ctr"/>
            <a:r>
              <a:rPr lang="en-US" sz="2800" b="1" dirty="0" smtClean="0">
                <a:solidFill>
                  <a:schemeClr val="accent1">
                    <a:lumMod val="75000"/>
                  </a:schemeClr>
                </a:solidFill>
                <a:effectLst>
                  <a:outerShdw blurRad="38100" dist="38100" dir="2700000" algn="tl">
                    <a:srgbClr val="000000">
                      <a:alpha val="43137"/>
                    </a:srgbClr>
                  </a:outerShdw>
                </a:effectLst>
              </a:rPr>
              <a:t>Time and space, act on the variations of the concentration of pollutants in the air.</a:t>
            </a:r>
            <a:endParaRPr lang="hr-HR" sz="2800" b="1" dirty="0">
              <a:solidFill>
                <a:schemeClr val="accent1">
                  <a:lumMod val="75000"/>
                </a:schemeClr>
              </a:solidFill>
              <a:effectLst>
                <a:outerShdw blurRad="38100" dist="38100" dir="2700000" algn="tl">
                  <a:srgbClr val="000000">
                    <a:alpha val="43137"/>
                  </a:srgbClr>
                </a:outerShdw>
              </a:effectLst>
            </a:endParaRPr>
          </a:p>
        </p:txBody>
      </p:sp>
      <p:sp>
        <p:nvSpPr>
          <p:cNvPr id="14" name="Oval 13"/>
          <p:cNvSpPr/>
          <p:nvPr/>
        </p:nvSpPr>
        <p:spPr>
          <a:xfrm>
            <a:off x="486594" y="4090417"/>
            <a:ext cx="8352928" cy="216024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solidFill>
                <a:schemeClr val="accent1">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13</a:t>
            </a:fld>
            <a:endParaRPr lang="hr-HR"/>
          </a:p>
        </p:txBody>
      </p:sp>
      <p:sp>
        <p:nvSpPr>
          <p:cNvPr id="17"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1.8 </a:t>
            </a:r>
            <a:r>
              <a:rPr lang="hr-HR" sz="2800" b="1" dirty="0" smtClean="0">
                <a:solidFill>
                  <a:schemeClr val="tx2"/>
                </a:solidFill>
                <a:effectLst>
                  <a:glow>
                    <a:srgbClr val="7F7F7F">
                      <a:alpha val="35000"/>
                    </a:srgbClr>
                  </a:glow>
                </a:effectLst>
              </a:rPr>
              <a:t>THE TEMPORAL AND</a:t>
            </a:r>
            <a:r>
              <a:rPr lang="en-US" sz="2800" b="1" dirty="0" smtClean="0">
                <a:solidFill>
                  <a:schemeClr val="tx2"/>
                </a:solidFill>
                <a:effectLst>
                  <a:glow>
                    <a:srgbClr val="7F7F7F">
                      <a:alpha val="35000"/>
                    </a:srgbClr>
                  </a:glow>
                </a:effectLst>
              </a:rPr>
              <a:t> SPATIAL DISTRIBUTION OF POLLUTANTS</a:t>
            </a:r>
            <a:endParaRPr lang="hr-HR" sz="2800" b="1" dirty="0" smtClean="0">
              <a:solidFill>
                <a:schemeClr val="tx2"/>
              </a:solidFill>
              <a:effectLst>
                <a:glow>
                  <a:srgbClr val="7F7F7F">
                    <a:alpha val="35000"/>
                  </a:srgbClr>
                </a:glow>
              </a:effectLst>
            </a:endParaRPr>
          </a:p>
        </p:txBody>
      </p:sp>
      <p:sp>
        <p:nvSpPr>
          <p:cNvPr id="16" name="Podnaslov 2"/>
          <p:cNvSpPr txBox="1">
            <a:spLocks/>
          </p:cNvSpPr>
          <p:nvPr/>
        </p:nvSpPr>
        <p:spPr>
          <a:xfrm>
            <a:off x="12914" y="18477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8" name="Picture 3"/>
          <p:cNvPicPr>
            <a:picLocks noChangeAspect="1" noChangeArrowheads="1"/>
          </p:cNvPicPr>
          <p:nvPr/>
        </p:nvPicPr>
        <p:blipFill>
          <a:blip r:embed="rId3"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300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smtClean="0">
                <a:solidFill>
                  <a:schemeClr val="tx2"/>
                </a:solidFill>
                <a:effectLst>
                  <a:glow>
                    <a:srgbClr val="7F7F7F">
                      <a:alpha val="35000"/>
                    </a:srgbClr>
                  </a:glow>
                </a:effectLst>
              </a:rPr>
              <a:t>    1.9 </a:t>
            </a:r>
            <a:r>
              <a:rPr lang="hr-HR" sz="2800" b="1" dirty="0" smtClean="0">
                <a:solidFill>
                  <a:schemeClr val="accent1">
                    <a:lumMod val="75000"/>
                  </a:schemeClr>
                </a:solidFill>
              </a:rPr>
              <a:t>METASTUDIES-NATIONAL AIR QUALITY STANDARDS</a:t>
            </a:r>
            <a:endParaRPr lang="hr-HR" sz="2800" b="1" dirty="0" smtClean="0">
              <a:solidFill>
                <a:schemeClr val="accent1">
                  <a:lumMod val="75000"/>
                </a:schemeClr>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312864" y="2456461"/>
            <a:ext cx="8352928" cy="3416320"/>
          </a:xfrm>
          <a:prstGeom prst="rect">
            <a:avLst/>
          </a:prstGeom>
          <a:noFill/>
        </p:spPr>
        <p:txBody>
          <a:bodyPr wrap="square" rtlCol="0">
            <a:spAutoFit/>
          </a:bodyPr>
          <a:lstStyle/>
          <a:p>
            <a:endParaRPr lang="hr-HR" sz="2400" b="1" dirty="0" smtClean="0">
              <a:solidFill>
                <a:schemeClr val="accent1">
                  <a:lumMod val="75000"/>
                </a:schemeClr>
              </a:solidFill>
            </a:endParaRPr>
          </a:p>
          <a:p>
            <a:r>
              <a:rPr lang="en-US" sz="2400" b="1" dirty="0" smtClean="0">
                <a:solidFill>
                  <a:schemeClr val="accent1">
                    <a:lumMod val="75000"/>
                  </a:schemeClr>
                </a:solidFill>
              </a:rPr>
              <a:t>So in the 1990s, the European Union funded two studies like these:</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1 APHEA (Air Pollution and Health: a European Approach) that is on more than 25 million people in 15 European cities studied the short-term effects of exposure (several days) of increased air pollution to people's health and the impact on public health</a:t>
            </a:r>
            <a:endParaRPr lang="hr-HR" sz="2400" b="1" dirty="0" smtClean="0">
              <a:solidFill>
                <a:schemeClr val="accent1">
                  <a:lumMod val="75000"/>
                </a:schemeClr>
              </a:solidFill>
              <a:hlinkClick r:id="rId3"/>
            </a:endParaRPr>
          </a:p>
          <a:p>
            <a:r>
              <a:rPr lang="hr-HR" sz="2400" b="1" dirty="0" smtClean="0">
                <a:solidFill>
                  <a:schemeClr val="accent1">
                    <a:lumMod val="75000"/>
                  </a:schemeClr>
                </a:solidFill>
                <a:hlinkClick r:id="rId3"/>
              </a:rPr>
              <a:t>https</a:t>
            </a:r>
            <a:r>
              <a:rPr lang="hr-HR" sz="2400" b="1" dirty="0">
                <a:solidFill>
                  <a:schemeClr val="accent1">
                    <a:lumMod val="75000"/>
                  </a:schemeClr>
                </a:solidFill>
                <a:hlinkClick r:id="rId3"/>
              </a:rPr>
              <a:t>://</a:t>
            </a:r>
            <a:r>
              <a:rPr lang="hr-HR" sz="2400" b="1" dirty="0" smtClean="0">
                <a:solidFill>
                  <a:schemeClr val="accent1">
                    <a:lumMod val="75000"/>
                  </a:schemeClr>
                </a:solidFill>
                <a:hlinkClick r:id="rId3"/>
              </a:rPr>
              <a:t>www.ncbi.nlm.nih.gov/pubmed/10730486</a:t>
            </a:r>
            <a:endParaRPr lang="hr-HR" sz="2400" b="1" dirty="0" smtClean="0">
              <a:solidFill>
                <a:schemeClr val="accent1">
                  <a:lumMod val="75000"/>
                </a:schemeClr>
              </a:solidFill>
            </a:endParaRPr>
          </a:p>
        </p:txBody>
      </p:sp>
      <p:sp>
        <p:nvSpPr>
          <p:cNvPr id="12" name="Slide Number Placeholder 11"/>
          <p:cNvSpPr>
            <a:spLocks noGrp="1"/>
          </p:cNvSpPr>
          <p:nvPr>
            <p:ph type="sldNum" sz="quarter" idx="12"/>
          </p:nvPr>
        </p:nvSpPr>
        <p:spPr/>
        <p:txBody>
          <a:bodyPr/>
          <a:lstStyle/>
          <a:p>
            <a:pPr>
              <a:defRPr/>
            </a:pPr>
            <a:fld id="{60743F40-157C-4097-B33E-49A278C4E3AD}" type="slidenum">
              <a:rPr lang="hr-HR" smtClean="0"/>
              <a:pPr>
                <a:defRPr/>
              </a:pPr>
              <a:t>14</a:t>
            </a:fld>
            <a:endParaRPr lang="hr-HR"/>
          </a:p>
        </p:txBody>
      </p:sp>
      <p:sp>
        <p:nvSpPr>
          <p:cNvPr id="13" name="Rectangle 12"/>
          <p:cNvSpPr/>
          <p:nvPr/>
        </p:nvSpPr>
        <p:spPr>
          <a:xfrm>
            <a:off x="402879" y="1880919"/>
            <a:ext cx="8134538" cy="830997"/>
          </a:xfrm>
          <a:prstGeom prst="rect">
            <a:avLst/>
          </a:prstGeom>
        </p:spPr>
        <p:txBody>
          <a:bodyPr wrap="square">
            <a:spAutoFit/>
          </a:bodyPr>
          <a:lstStyle/>
          <a:p>
            <a:r>
              <a:rPr lang="en-US" sz="2400" b="1" dirty="0" smtClean="0">
                <a:solidFill>
                  <a:schemeClr val="accent1">
                    <a:lumMod val="75000"/>
                  </a:schemeClr>
                </a:solidFill>
              </a:rPr>
              <a:t>The meta-studies are major projects that combine many toxicological and epidemiological studies.</a:t>
            </a:r>
            <a:endParaRPr lang="hr-HR" sz="2400" b="1" dirty="0">
              <a:solidFill>
                <a:schemeClr val="accent1">
                  <a:lumMod val="75000"/>
                </a:schemeClr>
              </a:solidFill>
            </a:endParaRP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5"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33362805"/>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376239" y="2157697"/>
            <a:ext cx="8352928" cy="2554545"/>
          </a:xfrm>
          <a:prstGeom prst="rect">
            <a:avLst/>
          </a:prstGeom>
          <a:noFill/>
        </p:spPr>
        <p:txBody>
          <a:bodyPr wrap="square" rtlCol="0">
            <a:spAutoFit/>
          </a:bodyPr>
          <a:lstStyle/>
          <a:p>
            <a:r>
              <a:rPr lang="en-US" sz="2400" b="1" dirty="0" smtClean="0">
                <a:solidFill>
                  <a:schemeClr val="accent1">
                    <a:lumMod val="75000"/>
                  </a:schemeClr>
                </a:solidFill>
              </a:rPr>
              <a:t>APHEA 2 which is in 8 European cities linked episodes of excessive air pollution with increasing admission of pulmonary patients in the hospital.</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hr-HR" sz="2000" b="1" dirty="0">
                <a:solidFill>
                  <a:schemeClr val="accent1">
                    <a:lumMod val="75000"/>
                  </a:schemeClr>
                </a:solidFill>
                <a:hlinkClick r:id="rId3"/>
              </a:rPr>
              <a:t>https://abdn.pure.elsevier.com/en/publications/acute-effects-of-particulate-air-pollution-on-respiratory-admissi</a:t>
            </a:r>
            <a:endParaRPr lang="hr-HR" sz="2000" b="1" dirty="0">
              <a:solidFill>
                <a:schemeClr val="accent1">
                  <a:lumMod val="75000"/>
                </a:schemeClr>
              </a:solidFill>
            </a:endParaRPr>
          </a:p>
          <a:p>
            <a:endParaRPr lang="hr-HR" sz="2400" b="1" dirty="0">
              <a:solidFill>
                <a:schemeClr val="accent1">
                  <a:lumMod val="75000"/>
                </a:schemeClr>
              </a:solidFill>
            </a:endParaRPr>
          </a:p>
        </p:txBody>
      </p:sp>
      <p:sp>
        <p:nvSpPr>
          <p:cNvPr id="12" name="Slide Number Placeholder 11"/>
          <p:cNvSpPr>
            <a:spLocks noGrp="1"/>
          </p:cNvSpPr>
          <p:nvPr>
            <p:ph type="sldNum" sz="quarter" idx="12"/>
          </p:nvPr>
        </p:nvSpPr>
        <p:spPr/>
        <p:txBody>
          <a:bodyPr/>
          <a:lstStyle/>
          <a:p>
            <a:pPr>
              <a:defRPr/>
            </a:pPr>
            <a:fld id="{60743F40-157C-4097-B33E-49A278C4E3AD}" type="slidenum">
              <a:rPr lang="hr-HR" smtClean="0"/>
              <a:pPr>
                <a:defRPr/>
              </a:pPr>
              <a:t>15</a:t>
            </a:fld>
            <a:endParaRPr lang="hr-HR"/>
          </a:p>
        </p:txBody>
      </p:sp>
      <p:sp>
        <p:nvSpPr>
          <p:cNvPr id="1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smtClean="0">
                <a:solidFill>
                  <a:schemeClr val="tx2"/>
                </a:solidFill>
                <a:effectLst>
                  <a:glow>
                    <a:srgbClr val="7F7F7F">
                      <a:alpha val="35000"/>
                    </a:srgbClr>
                  </a:glow>
                </a:effectLst>
              </a:rPr>
              <a:t>    1.9 </a:t>
            </a:r>
            <a:r>
              <a:rPr lang="hr-HR" sz="2800" b="1" dirty="0" smtClean="0">
                <a:solidFill>
                  <a:schemeClr val="accent1">
                    <a:lumMod val="75000"/>
                  </a:schemeClr>
                </a:solidFill>
              </a:rPr>
              <a:t>METASTUDIES-NATIONAL AIR QUALITY STANDARDS</a:t>
            </a:r>
            <a:endParaRPr lang="hr-HR" sz="2800" b="1" dirty="0" smtClean="0">
              <a:solidFill>
                <a:schemeClr val="accent1">
                  <a:lumMod val="75000"/>
                </a:schemeClr>
              </a:solidFill>
              <a:effectLst>
                <a:glow>
                  <a:srgbClr val="7F7F7F">
                    <a:alpha val="35000"/>
                  </a:srgbClr>
                </a:glow>
              </a:effectLst>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5"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312428471"/>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403400" y="1397206"/>
            <a:ext cx="8352928" cy="5139869"/>
          </a:xfrm>
          <a:prstGeom prst="rect">
            <a:avLst/>
          </a:prstGeom>
          <a:noFill/>
        </p:spPr>
        <p:txBody>
          <a:bodyPr wrap="square" rtlCol="0">
            <a:spAutoFit/>
          </a:bodyPr>
          <a:lstStyle/>
          <a:p>
            <a:r>
              <a:rPr lang="en-US" sz="2400" b="1" dirty="0" smtClean="0">
                <a:solidFill>
                  <a:schemeClr val="accent1">
                    <a:lumMod val="75000"/>
                  </a:schemeClr>
                </a:solidFill>
              </a:rPr>
              <a:t>Certainly the most well-known meta-studies of the PKZ area are those that have since World Health Organization (WHO) been periodically formulated since 1957 and may be placed under the common name "WHO Air Quality Guidelines“.</a:t>
            </a:r>
            <a:endParaRPr lang="hr-HR" sz="2400" b="1" dirty="0" smtClean="0">
              <a:solidFill>
                <a:schemeClr val="accent1">
                  <a:lumMod val="75000"/>
                </a:schemeClr>
              </a:solidFill>
            </a:endParaRPr>
          </a:p>
          <a:p>
            <a:endParaRPr lang="hr-HR" sz="2400" b="1" dirty="0">
              <a:solidFill>
                <a:schemeClr val="accent1">
                  <a:lumMod val="75000"/>
                </a:schemeClr>
              </a:solidFill>
            </a:endParaRPr>
          </a:p>
          <a:p>
            <a:r>
              <a:rPr lang="en-US" sz="2400" b="1" dirty="0" smtClean="0">
                <a:solidFill>
                  <a:schemeClr val="accent1">
                    <a:lumMod val="75000"/>
                  </a:schemeClr>
                </a:solidFill>
              </a:rPr>
              <a:t>This publication</a:t>
            </a:r>
            <a:r>
              <a:rPr lang="hr-HR" sz="2400" b="1" dirty="0" smtClean="0">
                <a:solidFill>
                  <a:schemeClr val="accent1">
                    <a:lumMod val="75000"/>
                  </a:schemeClr>
                </a:solidFill>
              </a:rPr>
              <a:t> are used</a:t>
            </a:r>
            <a:r>
              <a:rPr lang="en-US" sz="2400" b="1" dirty="0" smtClean="0">
                <a:solidFill>
                  <a:schemeClr val="accent1">
                    <a:lumMod val="75000"/>
                  </a:schemeClr>
                </a:solidFill>
              </a:rPr>
              <a:t> for decades as reference documents in the development of strategies and policies in the area of air quality in many countries around the world.</a:t>
            </a:r>
            <a:endParaRPr lang="hr-HR" sz="2400" b="1" dirty="0" smtClean="0">
              <a:solidFill>
                <a:schemeClr val="accent1">
                  <a:lumMod val="75000"/>
                </a:schemeClr>
              </a:solidFill>
            </a:endParaRPr>
          </a:p>
          <a:p>
            <a:r>
              <a:rPr lang="en-US" sz="2400" b="1" dirty="0" smtClean="0">
                <a:solidFill>
                  <a:schemeClr val="accent1">
                    <a:lumMod val="75000"/>
                  </a:schemeClr>
                </a:solidFill>
              </a:rPr>
              <a:t>An overview of all the studies from 1957 to 2006 can be found at</a:t>
            </a:r>
            <a:r>
              <a:rPr lang="hr-HR" sz="2400" b="1" dirty="0" smtClean="0">
                <a:solidFill>
                  <a:schemeClr val="accent1">
                    <a:lumMod val="75000"/>
                  </a:schemeClr>
                </a:solidFill>
              </a:rPr>
              <a:t>:</a:t>
            </a:r>
          </a:p>
          <a:p>
            <a:r>
              <a:rPr lang="en-US" sz="2000" b="1" dirty="0" smtClean="0">
                <a:solidFill>
                  <a:schemeClr val="accent1">
                    <a:lumMod val="75000"/>
                  </a:schemeClr>
                </a:solidFill>
                <a:hlinkClick r:id="rId3"/>
              </a:rPr>
              <a:t>http</a:t>
            </a:r>
            <a:r>
              <a:rPr lang="en-US" sz="2000" b="1" dirty="0">
                <a:solidFill>
                  <a:schemeClr val="accent1">
                    <a:lumMod val="75000"/>
                  </a:schemeClr>
                </a:solidFill>
                <a:hlinkClick r:id="rId3"/>
              </a:rPr>
              <a:t>://www.euro.who.int/__</a:t>
            </a:r>
            <a:r>
              <a:rPr lang="en-US" sz="2000" b="1" dirty="0" smtClean="0">
                <a:solidFill>
                  <a:schemeClr val="accent1">
                    <a:lumMod val="75000"/>
                  </a:schemeClr>
                </a:solidFill>
                <a:hlinkClick r:id="rId3"/>
              </a:rPr>
              <a:t>data/assets/pdf_file/0019/331660/Evolution-air-quality.pdf</a:t>
            </a:r>
            <a:endParaRPr lang="hr-HR" sz="2000" b="1" dirty="0" smtClean="0">
              <a:solidFill>
                <a:schemeClr val="accent1">
                  <a:lumMod val="75000"/>
                </a:schemeClr>
              </a:solidFill>
            </a:endParaRPr>
          </a:p>
          <a:p>
            <a:endParaRPr lang="en-US" sz="2400" b="1" dirty="0" smtClean="0">
              <a:solidFill>
                <a:schemeClr val="accent1">
                  <a:lumMod val="75000"/>
                </a:schemeClr>
              </a:solidFill>
            </a:endParaRPr>
          </a:p>
          <a:p>
            <a:endParaRPr lang="hr-HR" sz="2400" b="1" dirty="0">
              <a:solidFill>
                <a:schemeClr val="accent1">
                  <a:lumMod val="75000"/>
                </a:schemeClr>
              </a:solidFill>
            </a:endParaRPr>
          </a:p>
        </p:txBody>
      </p:sp>
      <p:sp>
        <p:nvSpPr>
          <p:cNvPr id="12" name="Slide Number Placeholder 11"/>
          <p:cNvSpPr>
            <a:spLocks noGrp="1"/>
          </p:cNvSpPr>
          <p:nvPr>
            <p:ph type="sldNum" sz="quarter" idx="12"/>
          </p:nvPr>
        </p:nvSpPr>
        <p:spPr/>
        <p:txBody>
          <a:bodyPr/>
          <a:lstStyle/>
          <a:p>
            <a:pPr>
              <a:defRPr/>
            </a:pPr>
            <a:fld id="{60743F40-157C-4097-B33E-49A278C4E3AD}" type="slidenum">
              <a:rPr lang="hr-HR" smtClean="0"/>
              <a:pPr>
                <a:defRPr/>
              </a:pPr>
              <a:t>16</a:t>
            </a:fld>
            <a:endParaRPr lang="hr-HR"/>
          </a:p>
        </p:txBody>
      </p:sp>
      <p:sp>
        <p:nvSpPr>
          <p:cNvPr id="1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smtClean="0">
                <a:solidFill>
                  <a:schemeClr val="tx2"/>
                </a:solidFill>
                <a:effectLst>
                  <a:glow>
                    <a:srgbClr val="7F7F7F">
                      <a:alpha val="35000"/>
                    </a:srgbClr>
                  </a:glow>
                </a:effectLst>
              </a:rPr>
              <a:t>    1.9 </a:t>
            </a:r>
            <a:r>
              <a:rPr lang="hr-HR" sz="2800" b="1" dirty="0" smtClean="0">
                <a:solidFill>
                  <a:schemeClr val="accent1">
                    <a:lumMod val="75000"/>
                  </a:schemeClr>
                </a:solidFill>
              </a:rPr>
              <a:t>METASTUDIES-NATIONAL AIR QUALITY STANDARDS</a:t>
            </a:r>
            <a:endParaRPr lang="hr-HR" sz="2800" b="1" dirty="0" smtClean="0">
              <a:solidFill>
                <a:schemeClr val="accent1">
                  <a:lumMod val="75000"/>
                </a:schemeClr>
              </a:solidFill>
              <a:effectLst>
                <a:glow>
                  <a:srgbClr val="7F7F7F">
                    <a:alpha val="35000"/>
                  </a:srgbClr>
                </a:glow>
              </a:effectLst>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5"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Slide Number Placeholder 11"/>
          <p:cNvSpPr>
            <a:spLocks noGrp="1"/>
          </p:cNvSpPr>
          <p:nvPr>
            <p:ph type="sldNum" sz="quarter" idx="12"/>
          </p:nvPr>
        </p:nvSpPr>
        <p:spPr/>
        <p:txBody>
          <a:bodyPr/>
          <a:lstStyle/>
          <a:p>
            <a:pPr>
              <a:defRPr/>
            </a:pPr>
            <a:fld id="{60743F40-157C-4097-B33E-49A278C4E3AD}" type="slidenum">
              <a:rPr lang="hr-HR" smtClean="0"/>
              <a:pPr>
                <a:defRPr/>
              </a:pPr>
              <a:t>17</a:t>
            </a:fld>
            <a:endParaRPr lang="hr-HR"/>
          </a:p>
        </p:txBody>
      </p:sp>
      <p:sp>
        <p:nvSpPr>
          <p:cNvPr id="14" name="Title 1"/>
          <p:cNvSpPr>
            <a:spLocks noGrp="1"/>
          </p:cNvSpPr>
          <p:nvPr>
            <p:ph type="title"/>
          </p:nvPr>
        </p:nvSpPr>
        <p:spPr>
          <a:xfrm>
            <a:off x="0" y="303590"/>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smtClean="0">
                <a:solidFill>
                  <a:schemeClr val="tx2"/>
                </a:solidFill>
                <a:effectLst>
                  <a:glow>
                    <a:srgbClr val="7F7F7F">
                      <a:alpha val="35000"/>
                    </a:srgbClr>
                  </a:glow>
                </a:effectLst>
              </a:rPr>
              <a:t>    1.9 </a:t>
            </a:r>
            <a:r>
              <a:rPr lang="hr-HR" sz="2800" b="1" dirty="0" smtClean="0">
                <a:solidFill>
                  <a:schemeClr val="accent1">
                    <a:lumMod val="75000"/>
                  </a:schemeClr>
                </a:solidFill>
              </a:rPr>
              <a:t>METASTUDIES-NATIONAL AIR QUALITY STANDARDS</a:t>
            </a:r>
            <a:endParaRPr lang="hr-HR" sz="2800" b="1" dirty="0" smtClean="0">
              <a:solidFill>
                <a:schemeClr val="accent1">
                  <a:lumMod val="75000"/>
                </a:schemeClr>
              </a:solidFill>
              <a:effectLst>
                <a:glow>
                  <a:srgbClr val="7F7F7F">
                    <a:alpha val="35000"/>
                  </a:srgbClr>
                </a:glow>
              </a:effectLst>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2691" y="992535"/>
            <a:ext cx="1190625"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84687" y="1535460"/>
            <a:ext cx="8605404" cy="3293209"/>
          </a:xfrm>
          <a:prstGeom prst="rect">
            <a:avLst/>
          </a:prstGeom>
          <a:noFill/>
        </p:spPr>
        <p:txBody>
          <a:bodyPr wrap="square" rtlCol="0">
            <a:spAutoFit/>
          </a:bodyPr>
          <a:lstStyle/>
          <a:p>
            <a:r>
              <a:rPr lang="en-US" sz="2400" b="1" dirty="0" smtClean="0">
                <a:solidFill>
                  <a:schemeClr val="accent1">
                    <a:lumMod val="75000"/>
                  </a:schemeClr>
                </a:solidFill>
              </a:rPr>
              <a:t>For the participants of this training course, we recommend the two most recent publications of the WHO Air quality guidelines ".</a:t>
            </a:r>
            <a:endParaRPr lang="hr-HR" sz="2400" b="1" dirty="0" smtClean="0">
              <a:solidFill>
                <a:schemeClr val="accent1">
                  <a:lumMod val="75000"/>
                </a:schemeClr>
              </a:solidFill>
            </a:endParaRPr>
          </a:p>
          <a:p>
            <a:r>
              <a:rPr lang="hr-HR" sz="2400" b="1" dirty="0" smtClean="0">
                <a:solidFill>
                  <a:schemeClr val="accent1">
                    <a:lumMod val="75000"/>
                  </a:schemeClr>
                </a:solidFill>
              </a:rPr>
              <a:t>„WHO Air </a:t>
            </a:r>
            <a:r>
              <a:rPr lang="hr-HR" sz="2400" b="1" dirty="0" err="1" smtClean="0">
                <a:solidFill>
                  <a:schemeClr val="accent1">
                    <a:lumMod val="75000"/>
                  </a:schemeClr>
                </a:solidFill>
              </a:rPr>
              <a:t>quality</a:t>
            </a:r>
            <a:r>
              <a:rPr lang="hr-HR" sz="2400" b="1" dirty="0" smtClean="0">
                <a:solidFill>
                  <a:schemeClr val="accent1">
                    <a:lumMod val="75000"/>
                  </a:schemeClr>
                </a:solidFill>
              </a:rPr>
              <a:t> </a:t>
            </a:r>
            <a:r>
              <a:rPr lang="hr-HR" sz="2400" b="1" dirty="0" err="1" smtClean="0">
                <a:solidFill>
                  <a:schemeClr val="accent1">
                    <a:lumMod val="75000"/>
                  </a:schemeClr>
                </a:solidFill>
              </a:rPr>
              <a:t>guidelines</a:t>
            </a:r>
            <a:r>
              <a:rPr lang="hr-HR" sz="2400" b="1" dirty="0" smtClean="0">
                <a:solidFill>
                  <a:schemeClr val="accent1">
                    <a:lumMod val="75000"/>
                  </a:schemeClr>
                </a:solidFill>
              </a:rPr>
              <a:t> for Europe ; </a:t>
            </a:r>
            <a:r>
              <a:rPr lang="hr-HR" sz="2400" b="1" dirty="0" err="1" smtClean="0">
                <a:solidFill>
                  <a:schemeClr val="accent1">
                    <a:lumMod val="75000"/>
                  </a:schemeClr>
                </a:solidFill>
              </a:rPr>
              <a:t>second</a:t>
            </a:r>
            <a:r>
              <a:rPr lang="hr-HR" sz="2400" b="1" dirty="0" smtClean="0">
                <a:solidFill>
                  <a:schemeClr val="accent1">
                    <a:lumMod val="75000"/>
                  </a:schemeClr>
                </a:solidFill>
              </a:rPr>
              <a:t> </a:t>
            </a:r>
            <a:r>
              <a:rPr lang="hr-HR" sz="2400" b="1" dirty="0" err="1" smtClean="0">
                <a:solidFill>
                  <a:schemeClr val="accent1">
                    <a:lumMod val="75000"/>
                  </a:schemeClr>
                </a:solidFill>
              </a:rPr>
              <a:t>edition</a:t>
            </a:r>
            <a:r>
              <a:rPr lang="hr-HR" sz="2400" b="1" dirty="0" smtClean="0">
                <a:solidFill>
                  <a:schemeClr val="accent1">
                    <a:lumMod val="75000"/>
                  </a:schemeClr>
                </a:solidFill>
              </a:rPr>
              <a:t> 2000”.</a:t>
            </a:r>
            <a:endParaRPr lang="hr-HR" sz="2400" b="1" dirty="0">
              <a:solidFill>
                <a:schemeClr val="accent1">
                  <a:lumMod val="75000"/>
                </a:schemeClr>
              </a:solidFill>
            </a:endParaRPr>
          </a:p>
          <a:p>
            <a:r>
              <a:rPr lang="hr-HR" sz="2000" b="1" dirty="0">
                <a:solidFill>
                  <a:schemeClr val="accent1">
                    <a:lumMod val="75000"/>
                  </a:schemeClr>
                </a:solidFill>
                <a:hlinkClick r:id="rId4"/>
              </a:rPr>
              <a:t>http://</a:t>
            </a:r>
            <a:r>
              <a:rPr lang="hr-HR" sz="2000" b="1" dirty="0" smtClean="0">
                <a:solidFill>
                  <a:schemeClr val="accent1">
                    <a:lumMod val="75000"/>
                  </a:schemeClr>
                </a:solidFill>
                <a:hlinkClick r:id="rId4"/>
              </a:rPr>
              <a:t>www.euro.who.int/</a:t>
            </a:r>
            <a:r>
              <a:rPr lang="hr-HR" sz="2000" b="1" dirty="0" err="1" smtClean="0">
                <a:solidFill>
                  <a:schemeClr val="accent1">
                    <a:lumMod val="75000"/>
                  </a:schemeClr>
                </a:solidFill>
                <a:hlinkClick r:id="rId4"/>
              </a:rPr>
              <a:t>en</a:t>
            </a:r>
            <a:r>
              <a:rPr lang="hr-HR" sz="2000" b="1" dirty="0" smtClean="0">
                <a:solidFill>
                  <a:schemeClr val="accent1">
                    <a:lumMod val="75000"/>
                  </a:schemeClr>
                </a:solidFill>
                <a:hlinkClick r:id="rId4"/>
              </a:rPr>
              <a:t>/</a:t>
            </a:r>
            <a:r>
              <a:rPr lang="hr-HR" sz="2000" b="1" dirty="0" err="1" smtClean="0">
                <a:solidFill>
                  <a:schemeClr val="accent1">
                    <a:lumMod val="75000"/>
                  </a:schemeClr>
                </a:solidFill>
                <a:hlinkClick r:id="rId4"/>
              </a:rPr>
              <a:t>health</a:t>
            </a:r>
            <a:r>
              <a:rPr lang="hr-HR" sz="2000" b="1" dirty="0" smtClean="0">
                <a:solidFill>
                  <a:schemeClr val="accent1">
                    <a:lumMod val="75000"/>
                  </a:schemeClr>
                </a:solidFill>
                <a:hlinkClick r:id="rId4"/>
              </a:rPr>
              <a:t>-</a:t>
            </a:r>
            <a:r>
              <a:rPr lang="hr-HR" sz="2000" b="1" dirty="0" err="1" smtClean="0">
                <a:solidFill>
                  <a:schemeClr val="accent1">
                    <a:lumMod val="75000"/>
                  </a:schemeClr>
                </a:solidFill>
                <a:hlinkClick r:id="rId4"/>
              </a:rPr>
              <a:t>topics</a:t>
            </a:r>
            <a:r>
              <a:rPr lang="hr-HR" sz="2000" b="1" dirty="0" smtClean="0">
                <a:solidFill>
                  <a:schemeClr val="accent1">
                    <a:lumMod val="75000"/>
                  </a:schemeClr>
                </a:solidFill>
                <a:hlinkClick r:id="rId4"/>
              </a:rPr>
              <a:t>/</a:t>
            </a:r>
            <a:r>
              <a:rPr lang="hr-HR" sz="2000" b="1" dirty="0" err="1" smtClean="0">
                <a:solidFill>
                  <a:schemeClr val="accent1">
                    <a:lumMod val="75000"/>
                  </a:schemeClr>
                </a:solidFill>
                <a:hlinkClick r:id="rId4"/>
              </a:rPr>
              <a:t>environment</a:t>
            </a:r>
            <a:r>
              <a:rPr lang="hr-HR" sz="2000" b="1" dirty="0" smtClean="0">
                <a:solidFill>
                  <a:schemeClr val="accent1">
                    <a:lumMod val="75000"/>
                  </a:schemeClr>
                </a:solidFill>
                <a:hlinkClick r:id="rId4"/>
              </a:rPr>
              <a:t>-</a:t>
            </a:r>
            <a:r>
              <a:rPr lang="hr-HR" sz="2000" b="1" dirty="0" err="1" smtClean="0">
                <a:solidFill>
                  <a:schemeClr val="accent1">
                    <a:lumMod val="75000"/>
                  </a:schemeClr>
                </a:solidFill>
                <a:hlinkClick r:id="rId4"/>
              </a:rPr>
              <a:t>and</a:t>
            </a:r>
            <a:r>
              <a:rPr lang="hr-HR" sz="2000" b="1" dirty="0" smtClean="0">
                <a:solidFill>
                  <a:schemeClr val="accent1">
                    <a:lumMod val="75000"/>
                  </a:schemeClr>
                </a:solidFill>
                <a:hlinkClick r:id="rId4"/>
              </a:rPr>
              <a:t>-</a:t>
            </a:r>
            <a:r>
              <a:rPr lang="hr-HR" sz="2000" b="1" dirty="0" err="1" smtClean="0">
                <a:solidFill>
                  <a:schemeClr val="accent1">
                    <a:lumMod val="75000"/>
                  </a:schemeClr>
                </a:solidFill>
                <a:hlinkClick r:id="rId4"/>
              </a:rPr>
              <a:t>health</a:t>
            </a:r>
            <a:r>
              <a:rPr lang="hr-HR" sz="2000" b="1" dirty="0" smtClean="0">
                <a:solidFill>
                  <a:schemeClr val="accent1">
                    <a:lumMod val="75000"/>
                  </a:schemeClr>
                </a:solidFill>
                <a:hlinkClick r:id="rId4"/>
              </a:rPr>
              <a:t>/</a:t>
            </a:r>
            <a:r>
              <a:rPr lang="hr-HR" sz="2000" b="1" dirty="0" err="1" smtClean="0">
                <a:solidFill>
                  <a:schemeClr val="accent1">
                    <a:lumMod val="75000"/>
                  </a:schemeClr>
                </a:solidFill>
                <a:hlinkClick r:id="rId4"/>
              </a:rPr>
              <a:t>air</a:t>
            </a:r>
            <a:r>
              <a:rPr lang="hr-HR" sz="2000" b="1" dirty="0" smtClean="0">
                <a:solidFill>
                  <a:schemeClr val="accent1">
                    <a:lumMod val="75000"/>
                  </a:schemeClr>
                </a:solidFill>
                <a:hlinkClick r:id="rId4"/>
              </a:rPr>
              <a:t>-</a:t>
            </a:r>
            <a:r>
              <a:rPr lang="hr-HR" sz="2000" b="1" dirty="0" err="1" smtClean="0">
                <a:solidFill>
                  <a:schemeClr val="accent1">
                    <a:lumMod val="75000"/>
                  </a:schemeClr>
                </a:solidFill>
                <a:hlinkClick r:id="rId4"/>
              </a:rPr>
              <a:t>quality</a:t>
            </a:r>
            <a:r>
              <a:rPr lang="hr-HR" sz="2000" b="1" dirty="0" smtClean="0">
                <a:solidFill>
                  <a:schemeClr val="accent1">
                    <a:lumMod val="75000"/>
                  </a:schemeClr>
                </a:solidFill>
                <a:hlinkClick r:id="rId4"/>
              </a:rPr>
              <a:t>/</a:t>
            </a:r>
            <a:r>
              <a:rPr lang="hr-HR" sz="2000" b="1" dirty="0" err="1" smtClean="0">
                <a:solidFill>
                  <a:schemeClr val="accent1">
                    <a:lumMod val="75000"/>
                  </a:schemeClr>
                </a:solidFill>
                <a:hlinkClick r:id="rId4"/>
              </a:rPr>
              <a:t>publications</a:t>
            </a:r>
            <a:r>
              <a:rPr lang="hr-HR" sz="2000" b="1" dirty="0" smtClean="0">
                <a:solidFill>
                  <a:schemeClr val="accent1">
                    <a:lumMod val="75000"/>
                  </a:schemeClr>
                </a:solidFill>
                <a:hlinkClick r:id="rId4"/>
              </a:rPr>
              <a:t>/pre2009/</a:t>
            </a:r>
            <a:r>
              <a:rPr lang="hr-HR" sz="2000" b="1" dirty="0" err="1" smtClean="0">
                <a:solidFill>
                  <a:schemeClr val="accent1">
                    <a:lumMod val="75000"/>
                  </a:schemeClr>
                </a:solidFill>
                <a:hlinkClick r:id="rId4"/>
              </a:rPr>
              <a:t>air</a:t>
            </a:r>
            <a:r>
              <a:rPr lang="hr-HR" sz="2000" b="1" dirty="0" smtClean="0">
                <a:solidFill>
                  <a:schemeClr val="accent1">
                    <a:lumMod val="75000"/>
                  </a:schemeClr>
                </a:solidFill>
                <a:hlinkClick r:id="rId4"/>
              </a:rPr>
              <a:t>-</a:t>
            </a:r>
            <a:r>
              <a:rPr lang="hr-HR" sz="2000" b="1" dirty="0" err="1" smtClean="0">
                <a:solidFill>
                  <a:schemeClr val="accent1">
                    <a:lumMod val="75000"/>
                  </a:schemeClr>
                </a:solidFill>
                <a:hlinkClick r:id="rId4"/>
              </a:rPr>
              <a:t>quality</a:t>
            </a:r>
            <a:r>
              <a:rPr lang="hr-HR" sz="2000" b="1" dirty="0" smtClean="0">
                <a:solidFill>
                  <a:schemeClr val="accent1">
                    <a:lumMod val="75000"/>
                  </a:schemeClr>
                </a:solidFill>
                <a:hlinkClick r:id="rId4"/>
              </a:rPr>
              <a:t>-</a:t>
            </a:r>
            <a:r>
              <a:rPr lang="hr-HR" sz="2000" b="1" dirty="0" err="1" smtClean="0">
                <a:solidFill>
                  <a:schemeClr val="accent1">
                    <a:lumMod val="75000"/>
                  </a:schemeClr>
                </a:solidFill>
                <a:hlinkClick r:id="rId4"/>
              </a:rPr>
              <a:t>guidelines</a:t>
            </a:r>
            <a:r>
              <a:rPr lang="hr-HR" sz="2000" b="1" dirty="0" smtClean="0">
                <a:solidFill>
                  <a:schemeClr val="accent1">
                    <a:lumMod val="75000"/>
                  </a:schemeClr>
                </a:solidFill>
                <a:hlinkClick r:id="rId4"/>
              </a:rPr>
              <a:t>-for-</a:t>
            </a:r>
            <a:r>
              <a:rPr lang="hr-HR" sz="2000" b="1" dirty="0" err="1" smtClean="0">
                <a:solidFill>
                  <a:schemeClr val="accent1">
                    <a:lumMod val="75000"/>
                  </a:schemeClr>
                </a:solidFill>
                <a:hlinkClick r:id="rId4"/>
              </a:rPr>
              <a:t>europe</a:t>
            </a:r>
            <a:endParaRPr lang="hr-HR" sz="2000" b="1" dirty="0" smtClean="0">
              <a:solidFill>
                <a:schemeClr val="accent1">
                  <a:lumMod val="75000"/>
                </a:schemeClr>
              </a:solidFill>
            </a:endParaRPr>
          </a:p>
          <a:p>
            <a:endParaRPr lang="hr-HR" sz="2400" b="1" dirty="0" smtClean="0">
              <a:solidFill>
                <a:schemeClr val="accent1">
                  <a:lumMod val="75000"/>
                </a:schemeClr>
              </a:solidFill>
            </a:endParaRPr>
          </a:p>
          <a:p>
            <a:endParaRPr lang="hr-HR" sz="2400" b="1" dirty="0">
              <a:solidFill>
                <a:schemeClr val="accent1">
                  <a:lumMod val="75000"/>
                </a:schemeClr>
              </a:solidFill>
            </a:endParaRPr>
          </a:p>
          <a:p>
            <a:endParaRPr lang="en-US" sz="2400" b="1" dirty="0" smtClean="0">
              <a:solidFill>
                <a:schemeClr val="accent1">
                  <a:lumMod val="75000"/>
                </a:schemeClr>
              </a:solidFill>
            </a:endParaRPr>
          </a:p>
          <a:p>
            <a:endParaRPr lang="hr-HR" sz="2400" b="1" dirty="0">
              <a:solidFill>
                <a:schemeClr val="accent1">
                  <a:lumMod val="75000"/>
                </a:schemeClr>
              </a:solidFill>
            </a:endParaRPr>
          </a:p>
        </p:txBody>
      </p:sp>
      <p:sp>
        <p:nvSpPr>
          <p:cNvPr id="15" name="Rectangle 14"/>
          <p:cNvSpPr/>
          <p:nvPr/>
        </p:nvSpPr>
        <p:spPr>
          <a:xfrm>
            <a:off x="493413" y="3985942"/>
            <a:ext cx="8234127" cy="1631216"/>
          </a:xfrm>
          <a:prstGeom prst="rect">
            <a:avLst/>
          </a:prstGeom>
        </p:spPr>
        <p:txBody>
          <a:bodyPr wrap="square">
            <a:spAutoFit/>
          </a:bodyPr>
          <a:lstStyle/>
          <a:p>
            <a:r>
              <a:rPr lang="en-US" sz="2000" b="1" dirty="0" smtClean="0">
                <a:solidFill>
                  <a:schemeClr val="accent1">
                    <a:lumMod val="75000"/>
                  </a:schemeClr>
                </a:solidFill>
              </a:rPr>
              <a:t>In it you can find everything you will ever need to know in this area. The bulk of the second topic of these "Pollutants" lectures was derived from this publication, which deals with a large number of pollutants from the chemical, toxicological and public health aspects, and provides recommended levels of pollution for individual </a:t>
            </a:r>
            <a:r>
              <a:rPr lang="hr-HR" sz="2000" b="1" dirty="0" smtClean="0">
                <a:solidFill>
                  <a:schemeClr val="accent1">
                    <a:lumMod val="75000"/>
                  </a:schemeClr>
                </a:solidFill>
              </a:rPr>
              <a:t>pollutant.</a:t>
            </a:r>
            <a:endParaRPr lang="hr-HR" sz="2000" b="1" dirty="0">
              <a:solidFill>
                <a:schemeClr val="accent1">
                  <a:lumMod val="75000"/>
                </a:schemeClr>
              </a:solidFill>
            </a:endParaRPr>
          </a:p>
        </p:txBody>
      </p:sp>
      <p:sp>
        <p:nvSpPr>
          <p:cNvPr id="13" name="Podnaslov 2"/>
          <p:cNvSpPr txBox="1">
            <a:spLocks/>
          </p:cNvSpPr>
          <p:nvPr/>
        </p:nvSpPr>
        <p:spPr>
          <a:xfrm>
            <a:off x="0" y="0"/>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07648" y="1535460"/>
            <a:ext cx="8229941" cy="3139321"/>
          </a:xfrm>
          <a:prstGeom prst="rect">
            <a:avLst/>
          </a:prstGeom>
          <a:noFill/>
        </p:spPr>
        <p:txBody>
          <a:bodyPr wrap="square" rtlCol="0">
            <a:spAutoFit/>
          </a:bodyPr>
          <a:lstStyle/>
          <a:p>
            <a:r>
              <a:rPr lang="en-US" sz="2400" b="1" dirty="0" smtClean="0">
                <a:solidFill>
                  <a:schemeClr val="accent1">
                    <a:lumMod val="75000"/>
                  </a:schemeClr>
                </a:solidFill>
              </a:rPr>
              <a:t>The second and most recent WHO AQG publication is</a:t>
            </a:r>
            <a:br>
              <a:rPr lang="en-US" sz="2400" b="1" dirty="0" smtClean="0">
                <a:solidFill>
                  <a:schemeClr val="accent1">
                    <a:lumMod val="75000"/>
                  </a:schemeClr>
                </a:solidFill>
              </a:rPr>
            </a:br>
            <a:r>
              <a:rPr lang="en-US" sz="2400" b="1" dirty="0" smtClean="0">
                <a:solidFill>
                  <a:schemeClr val="accent1">
                    <a:lumMod val="75000"/>
                  </a:schemeClr>
                </a:solidFill>
              </a:rPr>
              <a:t>"Air Quality Guidelines. Global update 2005.</a:t>
            </a:r>
            <a:br>
              <a:rPr lang="en-US" sz="2400" b="1" dirty="0" smtClean="0">
                <a:solidFill>
                  <a:schemeClr val="accent1">
                    <a:lumMod val="75000"/>
                  </a:schemeClr>
                </a:solidFill>
              </a:rPr>
            </a:br>
            <a:r>
              <a:rPr lang="en-US" sz="2400" b="1" dirty="0" smtClean="0">
                <a:solidFill>
                  <a:schemeClr val="accent1">
                    <a:lumMod val="75000"/>
                  </a:schemeClr>
                </a:solidFill>
              </a:rPr>
              <a:t>Particulate matter, ozone, nitrogen dioxide and sulfur dioxide </a:t>
            </a:r>
            <a:endParaRPr lang="hr-HR" sz="2400" b="1" dirty="0" smtClean="0">
              <a:solidFill>
                <a:schemeClr val="accent1">
                  <a:lumMod val="75000"/>
                </a:schemeClr>
              </a:solidFill>
            </a:endParaRPr>
          </a:p>
          <a:p>
            <a:endParaRPr lang="hr-HR" sz="2400" b="1" dirty="0" smtClean="0">
              <a:solidFill>
                <a:schemeClr val="accent1">
                  <a:lumMod val="75000"/>
                </a:schemeClr>
              </a:solidFill>
              <a:hlinkClick r:id="rId3"/>
            </a:endParaRPr>
          </a:p>
          <a:p>
            <a:r>
              <a:rPr lang="hr-HR" b="1" dirty="0" smtClean="0">
                <a:solidFill>
                  <a:schemeClr val="accent1">
                    <a:lumMod val="75000"/>
                  </a:schemeClr>
                </a:solidFill>
                <a:hlinkClick r:id="rId3"/>
              </a:rPr>
              <a:t>http</a:t>
            </a:r>
            <a:r>
              <a:rPr lang="hr-HR" b="1" dirty="0">
                <a:solidFill>
                  <a:schemeClr val="accent1">
                    <a:lumMod val="75000"/>
                  </a:schemeClr>
                </a:solidFill>
                <a:hlinkClick r:id="rId3"/>
              </a:rPr>
              <a:t>://www.euro.who.int/en/health-topics/environment-and-health/air-quality/publications/pre2009/air-quality-guidelines.-global-update-2005.-particulate-matter,-ozone,-</a:t>
            </a:r>
            <a:r>
              <a:rPr lang="hr-HR" b="1" dirty="0" smtClean="0">
                <a:solidFill>
                  <a:schemeClr val="accent1">
                    <a:lumMod val="75000"/>
                  </a:schemeClr>
                </a:solidFill>
                <a:hlinkClick r:id="rId3"/>
              </a:rPr>
              <a:t>nitrogen-dioxide-and-sulfur-dioxide</a:t>
            </a:r>
            <a:endParaRPr lang="hr-HR" b="1" dirty="0" smtClean="0">
              <a:solidFill>
                <a:schemeClr val="accent1">
                  <a:lumMod val="75000"/>
                </a:schemeClr>
              </a:solidFill>
            </a:endParaRPr>
          </a:p>
          <a:p>
            <a:endParaRPr lang="hr-HR" sz="2400" b="1" dirty="0">
              <a:solidFill>
                <a:schemeClr val="accent1">
                  <a:lumMod val="75000"/>
                </a:schemeClr>
              </a:solidFill>
            </a:endParaRPr>
          </a:p>
          <a:p>
            <a:endParaRPr lang="hr-HR" sz="2400" b="1" dirty="0">
              <a:solidFill>
                <a:schemeClr val="accent1">
                  <a:lumMod val="75000"/>
                </a:schemeClr>
              </a:solidFill>
            </a:endParaRPr>
          </a:p>
        </p:txBody>
      </p:sp>
      <p:sp>
        <p:nvSpPr>
          <p:cNvPr id="12" name="Slide Number Placeholder 11"/>
          <p:cNvSpPr>
            <a:spLocks noGrp="1"/>
          </p:cNvSpPr>
          <p:nvPr>
            <p:ph type="sldNum" sz="quarter" idx="12"/>
          </p:nvPr>
        </p:nvSpPr>
        <p:spPr/>
        <p:txBody>
          <a:bodyPr/>
          <a:lstStyle/>
          <a:p>
            <a:pPr>
              <a:defRPr/>
            </a:pPr>
            <a:fld id="{60743F40-157C-4097-B33E-49A278C4E3AD}" type="slidenum">
              <a:rPr lang="hr-HR" smtClean="0"/>
              <a:pPr>
                <a:defRPr/>
              </a:pPr>
              <a:t>18</a:t>
            </a:fld>
            <a:endParaRPr lang="hr-HR"/>
          </a:p>
        </p:txBody>
      </p:sp>
      <p:sp>
        <p:nvSpPr>
          <p:cNvPr id="14" name="Title 1"/>
          <p:cNvSpPr>
            <a:spLocks noGrp="1"/>
          </p:cNvSpPr>
          <p:nvPr>
            <p:ph type="title"/>
          </p:nvPr>
        </p:nvSpPr>
        <p:spPr>
          <a:xfrm>
            <a:off x="0" y="303590"/>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smtClean="0">
                <a:solidFill>
                  <a:schemeClr val="tx2"/>
                </a:solidFill>
                <a:effectLst>
                  <a:glow>
                    <a:srgbClr val="7F7F7F">
                      <a:alpha val="35000"/>
                    </a:srgbClr>
                  </a:glow>
                </a:effectLst>
              </a:rPr>
              <a:t>    1.9 </a:t>
            </a:r>
            <a:r>
              <a:rPr lang="hr-HR" sz="2800" b="1" dirty="0" smtClean="0">
                <a:solidFill>
                  <a:schemeClr val="accent1">
                    <a:lumMod val="75000"/>
                  </a:schemeClr>
                </a:solidFill>
              </a:rPr>
              <a:t>METASTUDIES-NATIONAL AIR QUALITY STANDARDS</a:t>
            </a:r>
            <a:endParaRPr lang="hr-HR" sz="2800" b="1" dirty="0" smtClean="0">
              <a:solidFill>
                <a:schemeClr val="accent1">
                  <a:lumMod val="75000"/>
                </a:schemeClr>
              </a:solidFill>
              <a:effectLst>
                <a:glow>
                  <a:srgbClr val="7F7F7F">
                    <a:alpha val="35000"/>
                  </a:srgbClr>
                </a:glow>
              </a:effectLst>
            </a:endParaRP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8434" y="883919"/>
            <a:ext cx="1092574"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420985" y="4510082"/>
            <a:ext cx="8496677" cy="1015663"/>
          </a:xfrm>
          <a:prstGeom prst="rect">
            <a:avLst/>
          </a:prstGeom>
        </p:spPr>
        <p:txBody>
          <a:bodyPr wrap="square">
            <a:spAutoFit/>
          </a:bodyPr>
          <a:lstStyle/>
          <a:p>
            <a:r>
              <a:rPr lang="en-US" sz="2000" b="1" dirty="0" smtClean="0">
                <a:solidFill>
                  <a:schemeClr val="accent1">
                    <a:lumMod val="75000"/>
                  </a:schemeClr>
                </a:solidFill>
              </a:rPr>
              <a:t>It treats the above mentioned </a:t>
            </a:r>
            <a:r>
              <a:rPr lang="hr-HR" sz="2000" b="1" dirty="0" smtClean="0">
                <a:solidFill>
                  <a:schemeClr val="accent1">
                    <a:lumMod val="75000"/>
                  </a:schemeClr>
                </a:solidFill>
              </a:rPr>
              <a:t>pollutants</a:t>
            </a:r>
            <a:r>
              <a:rPr lang="en-US" sz="2000" b="1" dirty="0" smtClean="0">
                <a:solidFill>
                  <a:schemeClr val="accent1">
                    <a:lumMod val="75000"/>
                  </a:schemeClr>
                </a:solidFill>
              </a:rPr>
              <a:t> in the same way by providing the latest evidence of the impact of atmospheric pollution on humans. It also gives the recommended levels of contamination.</a:t>
            </a:r>
            <a:endParaRPr lang="hr-HR" sz="2000" b="1" dirty="0">
              <a:solidFill>
                <a:schemeClr val="accent1">
                  <a:lumMod val="75000"/>
                </a:schemeClr>
              </a:solidFill>
            </a:endParaRPr>
          </a:p>
        </p:txBody>
      </p:sp>
      <p:sp>
        <p:nvSpPr>
          <p:cNvPr id="13" name="Podnaslov 2"/>
          <p:cNvSpPr txBox="1">
            <a:spLocks/>
          </p:cNvSpPr>
          <p:nvPr/>
        </p:nvSpPr>
        <p:spPr>
          <a:xfrm>
            <a:off x="0" y="0"/>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5"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2818252648"/>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07648" y="1535460"/>
            <a:ext cx="8229941" cy="4154984"/>
          </a:xfrm>
          <a:prstGeom prst="rect">
            <a:avLst/>
          </a:prstGeom>
          <a:noFill/>
        </p:spPr>
        <p:txBody>
          <a:bodyPr wrap="square" rtlCol="0">
            <a:spAutoFit/>
          </a:bodyPr>
          <a:lstStyle/>
          <a:p>
            <a:r>
              <a:rPr lang="en-US" sz="2400" b="1" dirty="0" smtClean="0">
                <a:solidFill>
                  <a:schemeClr val="accent1">
                    <a:lumMod val="75000"/>
                  </a:schemeClr>
                </a:solidFill>
              </a:rPr>
              <a:t>So called air quality </a:t>
            </a:r>
            <a:r>
              <a:rPr lang="en-US" sz="2400" b="1" dirty="0" err="1" smtClean="0">
                <a:solidFill>
                  <a:schemeClr val="accent1">
                    <a:lumMod val="75000"/>
                  </a:schemeClr>
                </a:solidFill>
              </a:rPr>
              <a:t>gu</a:t>
            </a:r>
            <a:r>
              <a:rPr lang="hr-HR" sz="2400" b="1" dirty="0" smtClean="0">
                <a:solidFill>
                  <a:schemeClr val="accent1">
                    <a:lumMod val="75000"/>
                  </a:schemeClr>
                </a:solidFill>
              </a:rPr>
              <a:t>i</a:t>
            </a:r>
            <a:r>
              <a:rPr lang="en-US" sz="2400" b="1" dirty="0" err="1" smtClean="0">
                <a:solidFill>
                  <a:schemeClr val="accent1">
                    <a:lumMod val="75000"/>
                  </a:schemeClr>
                </a:solidFill>
              </a:rPr>
              <a:t>delines</a:t>
            </a:r>
            <a:r>
              <a:rPr lang="en-US" sz="2400" b="1" dirty="0" smtClean="0">
                <a:solidFill>
                  <a:schemeClr val="accent1">
                    <a:lumMod val="75000"/>
                  </a:schemeClr>
                </a:solidFill>
              </a:rPr>
              <a:t> are the values of concentrations of pollutants in the air (with varying </a:t>
            </a:r>
            <a:r>
              <a:rPr lang="hr-HR" sz="2400" b="1" dirty="0" smtClean="0">
                <a:solidFill>
                  <a:schemeClr val="accent1">
                    <a:lumMod val="75000"/>
                  </a:schemeClr>
                </a:solidFill>
              </a:rPr>
              <a:t>averaging </a:t>
            </a:r>
            <a:r>
              <a:rPr lang="en-US" sz="2400" b="1" dirty="0" smtClean="0">
                <a:solidFill>
                  <a:schemeClr val="accent1">
                    <a:lumMod val="75000"/>
                  </a:schemeClr>
                </a:solidFill>
              </a:rPr>
              <a:t>times) that have been shown not to harm human health throughout life.</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From these values were created and the limit values of air pollution in the European and Croatian regulations.</a:t>
            </a:r>
            <a:endParaRPr lang="hr-HR" sz="2400" b="1" dirty="0" smtClean="0">
              <a:solidFill>
                <a:schemeClr val="accent1">
                  <a:lumMod val="75000"/>
                </a:schemeClr>
              </a:solidFill>
            </a:endParaRPr>
          </a:p>
          <a:p>
            <a:endParaRPr lang="hr-HR" sz="2400" b="1" dirty="0">
              <a:solidFill>
                <a:schemeClr val="accent1">
                  <a:lumMod val="75000"/>
                </a:schemeClr>
              </a:solidFill>
            </a:endParaRPr>
          </a:p>
          <a:p>
            <a:r>
              <a:rPr lang="hr-HR" sz="2400" b="1" dirty="0" smtClean="0">
                <a:solidFill>
                  <a:schemeClr val="accent1">
                    <a:lumMod val="75000"/>
                  </a:schemeClr>
                </a:solidFill>
              </a:rPr>
              <a:t>Commission Directive (EU) 2015/1480, Directive 2008/50/EC and Directive 2004/107/EC</a:t>
            </a:r>
          </a:p>
          <a:p>
            <a:endParaRPr lang="hr-HR" sz="2400" b="1" dirty="0" smtClean="0">
              <a:solidFill>
                <a:schemeClr val="accent1">
                  <a:lumMod val="75000"/>
                </a:schemeClr>
              </a:solidFill>
            </a:endParaRPr>
          </a:p>
          <a:p>
            <a:r>
              <a:rPr lang="en-US" sz="2400" b="1" dirty="0" smtClean="0">
                <a:solidFill>
                  <a:schemeClr val="accent1">
                    <a:lumMod val="75000"/>
                  </a:schemeClr>
                </a:solidFill>
              </a:rPr>
              <a:t>Regulation on levels of pollutants in the air (</a:t>
            </a:r>
            <a:r>
              <a:rPr lang="hr-HR" sz="2400" b="1" dirty="0" smtClean="0">
                <a:solidFill>
                  <a:schemeClr val="accent1">
                    <a:lumMod val="75000"/>
                  </a:schemeClr>
                </a:solidFill>
              </a:rPr>
              <a:t>NN</a:t>
            </a:r>
            <a:r>
              <a:rPr lang="en-US" sz="2400" b="1" dirty="0" smtClean="0">
                <a:solidFill>
                  <a:schemeClr val="accent1">
                    <a:lumMod val="75000"/>
                  </a:schemeClr>
                </a:solidFill>
              </a:rPr>
              <a:t> 117/12, 84/17)</a:t>
            </a:r>
            <a:endParaRPr lang="hr-HR" sz="2400" b="1" dirty="0">
              <a:solidFill>
                <a:schemeClr val="accent1">
                  <a:lumMod val="75000"/>
                </a:schemeClr>
              </a:solidFill>
            </a:endParaRPr>
          </a:p>
        </p:txBody>
      </p:sp>
      <p:sp>
        <p:nvSpPr>
          <p:cNvPr id="10" name="Slide Number Placeholder 9"/>
          <p:cNvSpPr>
            <a:spLocks noGrp="1"/>
          </p:cNvSpPr>
          <p:nvPr>
            <p:ph type="sldNum" sz="quarter" idx="12"/>
          </p:nvPr>
        </p:nvSpPr>
        <p:spPr/>
        <p:txBody>
          <a:bodyPr/>
          <a:lstStyle/>
          <a:p>
            <a:pPr>
              <a:defRPr/>
            </a:pPr>
            <a:fld id="{60743F40-157C-4097-B33E-49A278C4E3AD}" type="slidenum">
              <a:rPr lang="hr-HR" smtClean="0"/>
              <a:pPr>
                <a:defRPr/>
              </a:pPr>
              <a:t>19</a:t>
            </a:fld>
            <a:endParaRPr lang="hr-HR"/>
          </a:p>
        </p:txBody>
      </p:sp>
      <p:sp>
        <p:nvSpPr>
          <p:cNvPr id="13" name="Title 1"/>
          <p:cNvSpPr>
            <a:spLocks noGrp="1"/>
          </p:cNvSpPr>
          <p:nvPr>
            <p:ph type="title"/>
          </p:nvPr>
        </p:nvSpPr>
        <p:spPr>
          <a:xfrm>
            <a:off x="0" y="376017"/>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smtClean="0">
                <a:solidFill>
                  <a:schemeClr val="tx2"/>
                </a:solidFill>
                <a:effectLst>
                  <a:glow>
                    <a:srgbClr val="7F7F7F">
                      <a:alpha val="35000"/>
                    </a:srgbClr>
                  </a:glow>
                </a:effectLst>
              </a:rPr>
              <a:t>    1.9 </a:t>
            </a:r>
            <a:r>
              <a:rPr lang="hr-HR" sz="2800" b="1" dirty="0" smtClean="0">
                <a:solidFill>
                  <a:schemeClr val="accent1">
                    <a:lumMod val="75000"/>
                  </a:schemeClr>
                </a:solidFill>
              </a:rPr>
              <a:t>METASTUDIES-NATIONAL AIR QUALITY STANDARDS</a:t>
            </a:r>
            <a:endParaRPr lang="hr-HR" sz="2800" b="1" dirty="0" smtClean="0">
              <a:solidFill>
                <a:schemeClr val="accent1">
                  <a:lumMod val="75000"/>
                </a:schemeClr>
              </a:solidFill>
              <a:effectLst>
                <a:glow>
                  <a:srgbClr val="7F7F7F">
                    <a:alpha val="35000"/>
                  </a:srgbClr>
                </a:glow>
              </a:effectLst>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4"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162338196"/>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en-US" sz="3600" b="1" dirty="0" smtClean="0">
                <a:solidFill>
                  <a:schemeClr val="tx2"/>
                </a:solidFill>
                <a:effectLst>
                  <a:glow rad="228600">
                    <a:schemeClr val="bg1">
                      <a:lumMod val="50000"/>
                      <a:alpha val="20000"/>
                    </a:schemeClr>
                  </a:glow>
                </a:effectLst>
              </a:rPr>
              <a:t>THEME 1: </a:t>
            </a:r>
            <a:r>
              <a:rPr lang="hr-HR" sz="3600" b="1" dirty="0" smtClean="0">
                <a:solidFill>
                  <a:schemeClr val="tx2"/>
                </a:solidFill>
                <a:effectLst>
                  <a:glow rad="228600">
                    <a:schemeClr val="bg1">
                      <a:lumMod val="50000"/>
                      <a:alpha val="20000"/>
                    </a:schemeClr>
                  </a:glow>
                </a:effectLst>
              </a:rPr>
              <a:t>P</a:t>
            </a:r>
            <a:r>
              <a:rPr lang="en-US" sz="3600" b="1" dirty="0" err="1" smtClean="0">
                <a:solidFill>
                  <a:schemeClr val="tx2"/>
                </a:solidFill>
                <a:effectLst>
                  <a:glow rad="228600">
                    <a:schemeClr val="bg1">
                      <a:lumMod val="50000"/>
                      <a:alpha val="20000"/>
                    </a:schemeClr>
                  </a:glow>
                </a:effectLst>
              </a:rPr>
              <a:t>ollution</a:t>
            </a:r>
            <a:r>
              <a:rPr lang="en-US" sz="3600" b="1" dirty="0" smtClean="0">
                <a:solidFill>
                  <a:schemeClr val="tx2"/>
                </a:solidFill>
                <a:effectLst>
                  <a:glow rad="228600">
                    <a:schemeClr val="bg1">
                      <a:lumMod val="50000"/>
                      <a:alpha val="20000"/>
                    </a:schemeClr>
                  </a:glow>
                </a:effectLst>
              </a:rPr>
              <a:t> of the atmosphere</a:t>
            </a:r>
            <a:endParaRPr lang="hr-HR" sz="3600" b="1" dirty="0" smtClean="0">
              <a:solidFill>
                <a:schemeClr val="tx2"/>
              </a:solidFill>
              <a:effectLst>
                <a:glow rad="228600">
                  <a:schemeClr val="bg1">
                    <a:lumMod val="50000"/>
                    <a:alpha val="20000"/>
                  </a:schemeClr>
                </a:glow>
              </a:effectLst>
            </a:endParaRPr>
          </a:p>
        </p:txBody>
      </p:sp>
      <p:pic>
        <p:nvPicPr>
          <p:cNvPr id="15" name="Picture 8" descr="Znak_1024x7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p:cNvSpPr>
          <p:nvPr/>
        </p:nvSpPr>
        <p:spPr bwMode="auto">
          <a:xfrm>
            <a:off x="457200" y="53736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hr-HR" b="1" dirty="0">
              <a:solidFill>
                <a:srgbClr val="1F497D"/>
              </a:solidFill>
              <a:effectLst>
                <a:glow>
                  <a:srgbClr val="7F7F7F">
                    <a:alpha val="35000"/>
                  </a:srgbClr>
                </a:glow>
              </a:effectLst>
            </a:endParaRPr>
          </a:p>
        </p:txBody>
      </p:sp>
      <p:pic>
        <p:nvPicPr>
          <p:cNvPr id="18"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pic>
        <p:nvPicPr>
          <p:cNvPr id="10" name="Picture 3"/>
          <p:cNvPicPr>
            <a:picLocks noChangeAspect="1" noChangeArrowheads="1"/>
          </p:cNvPicPr>
          <p:nvPr/>
        </p:nvPicPr>
        <p:blipFill>
          <a:blip r:embed="rId4" cstate="print"/>
          <a:srcRect/>
          <a:stretch>
            <a:fillRect/>
          </a:stretch>
        </p:blipFill>
        <p:spPr bwMode="auto">
          <a:xfrm>
            <a:off x="1145499" y="823866"/>
            <a:ext cx="5475287" cy="699600"/>
          </a:xfrm>
          <a:prstGeom prst="rect">
            <a:avLst/>
          </a:prstGeom>
          <a:noFill/>
          <a:ln w="9525">
            <a:noFill/>
            <a:miter lim="800000"/>
            <a:headEnd/>
            <a:tailEnd/>
          </a:ln>
          <a:effectLst/>
        </p:spPr>
      </p:pic>
      <p:sp>
        <p:nvSpPr>
          <p:cNvPr id="19" name="Slide Number Placeholder 18"/>
          <p:cNvSpPr>
            <a:spLocks noGrp="1"/>
          </p:cNvSpPr>
          <p:nvPr>
            <p:ph type="sldNum" sz="quarter" idx="12"/>
          </p:nvPr>
        </p:nvSpPr>
        <p:spPr/>
        <p:txBody>
          <a:bodyPr/>
          <a:lstStyle/>
          <a:p>
            <a:pPr>
              <a:defRPr/>
            </a:pPr>
            <a:fld id="{60743F40-157C-4097-B33E-49A278C4E3AD}" type="slidenum">
              <a:rPr lang="hr-HR" smtClean="0"/>
              <a:pPr>
                <a:defRPr/>
              </a:pPr>
              <a:t>2</a:t>
            </a:fld>
            <a:endParaRPr lang="hr-HR"/>
          </a:p>
        </p:txBody>
      </p:sp>
    </p:spTree>
    <p:extLst>
      <p:ext uri="{BB962C8B-B14F-4D97-AF65-F5344CB8AC3E}">
        <p14:creationId xmlns:p14="http://schemas.microsoft.com/office/powerpoint/2010/main" val="4118193170"/>
      </p:ext>
    </p:extLst>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3" name="TextBox 12"/>
          <p:cNvSpPr txBox="1"/>
          <p:nvPr/>
        </p:nvSpPr>
        <p:spPr>
          <a:xfrm>
            <a:off x="385785" y="2079526"/>
            <a:ext cx="8358487" cy="830997"/>
          </a:xfrm>
          <a:prstGeom prst="rect">
            <a:avLst/>
          </a:prstGeom>
          <a:solidFill>
            <a:srgbClr val="0070C0"/>
          </a:solidFill>
          <a:scene3d>
            <a:camera prst="orthographicFront"/>
            <a:lightRig rig="threePt" dir="t"/>
          </a:scene3d>
          <a:sp3d>
            <a:bevelT w="114300" prst="artDeco"/>
          </a:sp3d>
        </p:spPr>
        <p:txBody>
          <a:bodyPr wrap="square" rtlCol="0">
            <a:spAutoFit/>
          </a:bodyPr>
          <a:lstStyle/>
          <a:p>
            <a:r>
              <a:rPr lang="en-US" sz="2400" b="1" dirty="0" smtClean="0">
                <a:solidFill>
                  <a:schemeClr val="bg1"/>
                </a:solidFill>
                <a:effectLst>
                  <a:outerShdw blurRad="38100" dist="38100" dir="2700000" algn="tl">
                    <a:srgbClr val="000000">
                      <a:alpha val="43137"/>
                    </a:srgbClr>
                  </a:outerShdw>
                </a:effectLst>
              </a:rPr>
              <a:t>Acid precipitation are defined as precipitation whose acidity has a pH value less than 5.6.</a:t>
            </a:r>
            <a:endParaRPr lang="hr-HR" sz="2400" b="1" dirty="0">
              <a:solidFill>
                <a:schemeClr val="bg1"/>
              </a:solidFill>
              <a:effectLst>
                <a:outerShdw blurRad="38100" dist="38100" dir="2700000" algn="tl">
                  <a:srgbClr val="000000">
                    <a:alpha val="43137"/>
                  </a:srgbClr>
                </a:outerShdw>
              </a:effectLst>
            </a:endParaRPr>
          </a:p>
        </p:txBody>
      </p:sp>
      <p:sp>
        <p:nvSpPr>
          <p:cNvPr id="14" name="TextBox 13"/>
          <p:cNvSpPr txBox="1"/>
          <p:nvPr/>
        </p:nvSpPr>
        <p:spPr>
          <a:xfrm>
            <a:off x="452460" y="3185170"/>
            <a:ext cx="8358487" cy="1200329"/>
          </a:xfrm>
          <a:prstGeom prst="rect">
            <a:avLst/>
          </a:prstGeom>
          <a:noFill/>
        </p:spPr>
        <p:txBody>
          <a:bodyPr wrap="square" rtlCol="0">
            <a:spAutoFit/>
          </a:bodyPr>
          <a:lstStyle/>
          <a:p>
            <a:r>
              <a:rPr lang="en-US" sz="2400" b="1" dirty="0" smtClean="0">
                <a:solidFill>
                  <a:schemeClr val="accent1">
                    <a:lumMod val="75000"/>
                  </a:schemeClr>
                </a:solidFill>
              </a:rPr>
              <a:t>Acidic can be various types of precipitation: rain, snow, sleet, hail, but they can also be gases, mist and floating particles in the troposphere.</a:t>
            </a:r>
            <a:endParaRPr lang="hr-HR" sz="2400" b="1" dirty="0">
              <a:solidFill>
                <a:schemeClr val="accent1">
                  <a:lumMod val="75000"/>
                </a:schemeClr>
              </a:solidFill>
            </a:endParaRPr>
          </a:p>
        </p:txBody>
      </p:sp>
      <p:sp>
        <p:nvSpPr>
          <p:cNvPr id="15" name="TextBox 14"/>
          <p:cNvSpPr txBox="1"/>
          <p:nvPr/>
        </p:nvSpPr>
        <p:spPr>
          <a:xfrm>
            <a:off x="400051" y="4386064"/>
            <a:ext cx="8617396" cy="1323439"/>
          </a:xfrm>
          <a:prstGeom prst="rect">
            <a:avLst/>
          </a:prstGeom>
          <a:noFill/>
        </p:spPr>
        <p:txBody>
          <a:bodyPr wrap="square" rtlCol="0">
            <a:spAutoFit/>
          </a:bodyPr>
          <a:lstStyle/>
          <a:p>
            <a:r>
              <a:rPr lang="en-US" sz="2000" b="1" dirty="0" smtClean="0">
                <a:solidFill>
                  <a:schemeClr val="accent1">
                    <a:lumMod val="75000"/>
                  </a:schemeClr>
                </a:solidFill>
              </a:rPr>
              <a:t>Since the appearance of humans on Earth acidity precipitation varied due to time and space. In the 19th century, English chemist Robert Angus Smith first measured the acidity and content of sulfate in the rains of England, Scotland and Germany and was therefore named "the father of acid rain". </a:t>
            </a:r>
            <a:endParaRPr lang="hr-HR" sz="2000" b="1" dirty="0">
              <a:solidFill>
                <a:schemeClr val="accent1">
                  <a:lumMod val="75000"/>
                </a:schemeClr>
              </a:solidFill>
            </a:endParaRPr>
          </a:p>
        </p:txBody>
      </p:sp>
      <p:sp>
        <p:nvSpPr>
          <p:cNvPr id="16" name="Slide Number Placeholder 15"/>
          <p:cNvSpPr>
            <a:spLocks noGrp="1"/>
          </p:cNvSpPr>
          <p:nvPr>
            <p:ph type="sldNum" sz="quarter" idx="12"/>
          </p:nvPr>
        </p:nvSpPr>
        <p:spPr/>
        <p:txBody>
          <a:bodyPr/>
          <a:lstStyle/>
          <a:p>
            <a:pPr>
              <a:defRPr/>
            </a:pPr>
            <a:fld id="{60743F40-157C-4097-B33E-49A278C4E3AD}" type="slidenum">
              <a:rPr lang="hr-HR" smtClean="0"/>
              <a:pPr>
                <a:defRPr/>
              </a:pPr>
              <a:t>20</a:t>
            </a:fld>
            <a:endParaRPr lang="hr-HR"/>
          </a:p>
        </p:txBody>
      </p:sp>
      <p:sp>
        <p:nvSpPr>
          <p:cNvPr id="17" name="Rectangle 16"/>
          <p:cNvSpPr/>
          <p:nvPr/>
        </p:nvSpPr>
        <p:spPr>
          <a:xfrm>
            <a:off x="448147" y="1449051"/>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9"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458019" y="2097435"/>
            <a:ext cx="8352928" cy="2677656"/>
          </a:xfrm>
          <a:prstGeom prst="rect">
            <a:avLst/>
          </a:prstGeom>
          <a:noFill/>
        </p:spPr>
        <p:txBody>
          <a:bodyPr wrap="square" rtlCol="0">
            <a:spAutoFit/>
          </a:bodyPr>
          <a:lstStyle/>
          <a:p>
            <a:r>
              <a:rPr lang="en-US" sz="2400" b="1" dirty="0" smtClean="0">
                <a:solidFill>
                  <a:schemeClr val="accent1">
                    <a:lumMod val="75000"/>
                  </a:schemeClr>
                </a:solidFill>
              </a:rPr>
              <a:t>The results of his measurements </a:t>
            </a:r>
            <a:r>
              <a:rPr lang="hr-HR" sz="2400" b="1" dirty="0" smtClean="0">
                <a:solidFill>
                  <a:schemeClr val="accent1">
                    <a:lumMod val="75000"/>
                  </a:schemeClr>
                </a:solidFill>
              </a:rPr>
              <a:t>i</a:t>
            </a:r>
            <a:r>
              <a:rPr lang="en-US" sz="2400" b="1" dirty="0" smtClean="0">
                <a:solidFill>
                  <a:schemeClr val="accent1">
                    <a:lumMod val="75000"/>
                  </a:schemeClr>
                </a:solidFill>
              </a:rPr>
              <a:t>n 1872, Smith associated with variations of regional factors such as:</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pPr>
              <a:buFont typeface="Arial" pitchFamily="34" charset="0"/>
              <a:buChar char="•"/>
            </a:pPr>
            <a:r>
              <a:rPr lang="hr-HR" sz="2400" b="1" dirty="0" smtClean="0">
                <a:solidFill>
                  <a:schemeClr val="accent1">
                    <a:lumMod val="75000"/>
                  </a:schemeClr>
                </a:solidFill>
              </a:rPr>
              <a:t> combustion of coal</a:t>
            </a:r>
          </a:p>
          <a:p>
            <a:pPr>
              <a:buFont typeface="Arial" pitchFamily="34" charset="0"/>
              <a:buChar char="•"/>
            </a:pPr>
            <a:r>
              <a:rPr lang="hr-HR" sz="2400" b="1" dirty="0" smtClean="0">
                <a:solidFill>
                  <a:schemeClr val="accent1">
                    <a:lumMod val="75000"/>
                  </a:schemeClr>
                </a:solidFill>
              </a:rPr>
              <a:t> </a:t>
            </a:r>
            <a:r>
              <a:rPr lang="en-US" sz="2400" b="1" dirty="0" smtClean="0">
                <a:solidFill>
                  <a:schemeClr val="accent1">
                    <a:lumMod val="75000"/>
                  </a:schemeClr>
                </a:solidFill>
              </a:rPr>
              <a:t>the directions of the wind blowing</a:t>
            </a:r>
            <a:endParaRPr lang="hr-HR" sz="2400" b="1" dirty="0" smtClean="0">
              <a:solidFill>
                <a:schemeClr val="accent1">
                  <a:lumMod val="75000"/>
                </a:schemeClr>
              </a:solidFill>
            </a:endParaRPr>
          </a:p>
          <a:p>
            <a:pPr>
              <a:buFont typeface="Arial" pitchFamily="34" charset="0"/>
              <a:buChar char="•"/>
            </a:pPr>
            <a:r>
              <a:rPr lang="hr-HR" sz="2400" b="1" dirty="0" smtClean="0">
                <a:solidFill>
                  <a:schemeClr val="accent1">
                    <a:lumMod val="75000"/>
                  </a:schemeClr>
                </a:solidFill>
              </a:rPr>
              <a:t> </a:t>
            </a:r>
            <a:r>
              <a:rPr lang="en-US" sz="2400" b="1" dirty="0" smtClean="0">
                <a:solidFill>
                  <a:schemeClr val="accent1">
                    <a:lumMod val="75000"/>
                  </a:schemeClr>
                </a:solidFill>
              </a:rPr>
              <a:t>the amount and frequency of precipitation</a:t>
            </a:r>
            <a:endParaRPr lang="hr-HR" sz="2400" b="1" dirty="0" smtClean="0">
              <a:solidFill>
                <a:schemeClr val="accent1">
                  <a:lumMod val="75000"/>
                </a:schemeClr>
              </a:solidFill>
            </a:endParaRPr>
          </a:p>
          <a:p>
            <a:endParaRPr lang="hr-HR" sz="2400" b="1" dirty="0" smtClean="0">
              <a:solidFill>
                <a:schemeClr val="accent1">
                  <a:lumMod val="75000"/>
                </a:schemeClr>
              </a:solidFill>
            </a:endParaRPr>
          </a:p>
        </p:txBody>
      </p:sp>
      <p:sp>
        <p:nvSpPr>
          <p:cNvPr id="12" name="TextBox 11"/>
          <p:cNvSpPr txBox="1"/>
          <p:nvPr/>
        </p:nvSpPr>
        <p:spPr>
          <a:xfrm>
            <a:off x="428625" y="4671814"/>
            <a:ext cx="8291264" cy="1200329"/>
          </a:xfrm>
          <a:prstGeom prst="rect">
            <a:avLst/>
          </a:prstGeom>
          <a:noFill/>
        </p:spPr>
        <p:txBody>
          <a:bodyPr wrap="square" rtlCol="0">
            <a:spAutoFit/>
          </a:bodyPr>
          <a:lstStyle/>
          <a:p>
            <a:r>
              <a:rPr lang="hr-HR" sz="2400" b="1" dirty="0" smtClean="0">
                <a:solidFill>
                  <a:schemeClr val="accent1">
                    <a:lumMod val="75000"/>
                  </a:schemeClr>
                </a:solidFill>
              </a:rPr>
              <a:t>He</a:t>
            </a:r>
            <a:r>
              <a:rPr lang="en-US" sz="2400" b="1" dirty="0" smtClean="0">
                <a:solidFill>
                  <a:schemeClr val="accent1">
                    <a:lumMod val="75000"/>
                  </a:schemeClr>
                </a:solidFill>
              </a:rPr>
              <a:t> was also determined that the more acidic rain in those where there is a greater concentration of </a:t>
            </a:r>
            <a:r>
              <a:rPr lang="en-US" sz="2400" b="1" dirty="0" err="1" smtClean="0">
                <a:solidFill>
                  <a:schemeClr val="accent1">
                    <a:lumMod val="75000"/>
                  </a:schemeClr>
                </a:solidFill>
              </a:rPr>
              <a:t>sulphate</a:t>
            </a:r>
            <a:r>
              <a:rPr lang="en-US" sz="2400" b="1" dirty="0" smtClean="0">
                <a:solidFill>
                  <a:schemeClr val="accent1">
                    <a:lumMod val="75000"/>
                  </a:schemeClr>
                </a:solidFill>
              </a:rPr>
              <a:t> adversely affect trees and cereals on which spotted the damage.</a:t>
            </a:r>
            <a:endParaRPr lang="hr-HR" sz="2400" dirty="0">
              <a:solidFill>
                <a:schemeClr val="accent1">
                  <a:lumMod val="75000"/>
                </a:schemeClr>
              </a:solidFill>
            </a:endParaRPr>
          </a:p>
        </p:txBody>
      </p:sp>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21</a:t>
            </a:fld>
            <a:endParaRPr lang="hr-HR"/>
          </a:p>
        </p:txBody>
      </p:sp>
      <p:sp>
        <p:nvSpPr>
          <p:cNvPr id="15"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6" name="Rectangle 15"/>
          <p:cNvSpPr/>
          <p:nvPr/>
        </p:nvSpPr>
        <p:spPr>
          <a:xfrm>
            <a:off x="448147" y="1449051"/>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7"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380678" y="2471192"/>
            <a:ext cx="8640960" cy="1569660"/>
          </a:xfrm>
          <a:prstGeom prst="rect">
            <a:avLst/>
          </a:prstGeom>
          <a:noFill/>
        </p:spPr>
        <p:txBody>
          <a:bodyPr wrap="square" rtlCol="0">
            <a:spAutoFit/>
          </a:bodyPr>
          <a:lstStyle/>
          <a:p>
            <a:r>
              <a:rPr lang="en-US" sz="2400" b="1" dirty="0" smtClean="0">
                <a:solidFill>
                  <a:schemeClr val="accent1">
                    <a:lumMod val="75000"/>
                  </a:schemeClr>
                </a:solidFill>
              </a:rPr>
              <a:t>Smith's discovery was not seriously taken into account, so they remained in oblivion for a century while Norway did not launch an interdisciplinary research project aimed at identifying the effects of acid rainfall on forest and water ecosystems.</a:t>
            </a:r>
            <a:endParaRPr lang="pl-PL" sz="2400" b="1" dirty="0" smtClean="0">
              <a:solidFill>
                <a:schemeClr val="accent1">
                  <a:lumMod val="75000"/>
                </a:schemeClr>
              </a:solidFill>
            </a:endParaRPr>
          </a:p>
        </p:txBody>
      </p:sp>
      <p:sp>
        <p:nvSpPr>
          <p:cNvPr id="13" name="TextBox 12"/>
          <p:cNvSpPr txBox="1"/>
          <p:nvPr/>
        </p:nvSpPr>
        <p:spPr>
          <a:xfrm>
            <a:off x="409575" y="4500364"/>
            <a:ext cx="8482905" cy="1200329"/>
          </a:xfrm>
          <a:prstGeom prst="rect">
            <a:avLst/>
          </a:prstGeom>
          <a:noFill/>
        </p:spPr>
        <p:txBody>
          <a:bodyPr wrap="square" rtlCol="0">
            <a:spAutoFit/>
          </a:bodyPr>
          <a:lstStyle/>
          <a:p>
            <a:r>
              <a:rPr lang="en-US" sz="2400" b="1" dirty="0" smtClean="0">
                <a:solidFill>
                  <a:schemeClr val="accent1">
                    <a:lumMod val="75000"/>
                  </a:schemeClr>
                </a:solidFill>
              </a:rPr>
              <a:t>It has been established that in the period from 1940. to 1980. gone half of the fish population due to the adverse impact of the acidification of terrestrial water streams.</a:t>
            </a:r>
            <a:endParaRPr lang="hr-HR" sz="2400"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22</a:t>
            </a:fld>
            <a:endParaRPr lang="hr-HR"/>
          </a:p>
        </p:txBody>
      </p:sp>
      <p:sp>
        <p:nvSpPr>
          <p:cNvPr id="16"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7" name="Rectangle 16"/>
          <p:cNvSpPr/>
          <p:nvPr/>
        </p:nvSpPr>
        <p:spPr>
          <a:xfrm>
            <a:off x="448147" y="1449051"/>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8"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293628" y="2337842"/>
            <a:ext cx="8646477" cy="1569660"/>
          </a:xfrm>
          <a:prstGeom prst="rect">
            <a:avLst/>
          </a:prstGeom>
          <a:noFill/>
        </p:spPr>
        <p:txBody>
          <a:bodyPr wrap="square" rtlCol="0">
            <a:spAutoFit/>
          </a:bodyPr>
          <a:lstStyle/>
          <a:p>
            <a:r>
              <a:rPr lang="en-US" sz="2400" b="1" dirty="0" smtClean="0">
                <a:solidFill>
                  <a:schemeClr val="accent1">
                    <a:lumMod val="75000"/>
                  </a:schemeClr>
                </a:solidFill>
              </a:rPr>
              <a:t>Similar surveys are done</a:t>
            </a:r>
            <a:r>
              <a:rPr lang="hr-HR" sz="2400" b="1" dirty="0" smtClean="0">
                <a:solidFill>
                  <a:schemeClr val="accent1">
                    <a:lumMod val="75000"/>
                  </a:schemeClr>
                </a:solidFill>
              </a:rPr>
              <a:t> </a:t>
            </a:r>
            <a:r>
              <a:rPr lang="en-US" sz="2400" b="1" dirty="0" smtClean="0">
                <a:solidFill>
                  <a:schemeClr val="accent1">
                    <a:lumMod val="75000"/>
                  </a:schemeClr>
                </a:solidFill>
              </a:rPr>
              <a:t>in Sweden, and the results are more than disturbing. Namely, 18 000 Swedish lake water has a pH less than 5.5, which has incalculable ecological consequences for the wildlife in them.</a:t>
            </a:r>
            <a:endParaRPr lang="hr-HR" sz="2400" b="1" dirty="0" smtClean="0">
              <a:solidFill>
                <a:schemeClr val="accent1">
                  <a:lumMod val="75000"/>
                </a:schemeClr>
              </a:solidFill>
            </a:endParaRPr>
          </a:p>
        </p:txBody>
      </p:sp>
      <p:sp>
        <p:nvSpPr>
          <p:cNvPr id="13" name="TextBox 12"/>
          <p:cNvSpPr txBox="1"/>
          <p:nvPr/>
        </p:nvSpPr>
        <p:spPr>
          <a:xfrm>
            <a:off x="238125" y="4373116"/>
            <a:ext cx="8477250" cy="1200329"/>
          </a:xfrm>
          <a:prstGeom prst="rect">
            <a:avLst/>
          </a:prstGeom>
          <a:noFill/>
        </p:spPr>
        <p:txBody>
          <a:bodyPr wrap="square" rtlCol="0">
            <a:spAutoFit/>
          </a:bodyPr>
          <a:lstStyle/>
          <a:p>
            <a:r>
              <a:rPr lang="en-US" sz="2400" b="1" dirty="0" smtClean="0">
                <a:solidFill>
                  <a:schemeClr val="accent1">
                    <a:lumMod val="75000"/>
                  </a:schemeClr>
                </a:solidFill>
              </a:rPr>
              <a:t>In recent history, the pH value of lake water in some parts of the United States is less than 3 and the rainfall in Europe has fallen over Scotland in 1974 had a pH value of 2.4.</a:t>
            </a:r>
            <a:endParaRPr lang="hr-HR" sz="24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23</a:t>
            </a:fld>
            <a:endParaRPr lang="hr-HR"/>
          </a:p>
        </p:txBody>
      </p:sp>
      <p:sp>
        <p:nvSpPr>
          <p:cNvPr id="16"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7" name="Rectangle 16"/>
          <p:cNvSpPr/>
          <p:nvPr/>
        </p:nvSpPr>
        <p:spPr>
          <a:xfrm>
            <a:off x="448147" y="1449051"/>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8"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452686" y="1830735"/>
            <a:ext cx="4176464" cy="461665"/>
          </a:xfrm>
          <a:prstGeom prst="rect">
            <a:avLst/>
          </a:prstGeom>
          <a:solidFill>
            <a:schemeClr val="bg1"/>
          </a:solidFill>
        </p:spPr>
        <p:txBody>
          <a:bodyPr wrap="square" rtlCol="0">
            <a:spAutoFit/>
          </a:bodyPr>
          <a:lstStyle/>
          <a:p>
            <a:r>
              <a:rPr lang="hr-HR" sz="2400" b="1" dirty="0" smtClean="0">
                <a:solidFill>
                  <a:schemeClr val="accent6">
                    <a:lumMod val="75000"/>
                  </a:schemeClr>
                </a:solidFill>
              </a:rPr>
              <a:t>Sources of acid precipitation</a:t>
            </a:r>
            <a:endParaRPr lang="hr-HR" sz="2400" b="1" dirty="0">
              <a:solidFill>
                <a:schemeClr val="accent6">
                  <a:lumMod val="75000"/>
                </a:schemeClr>
              </a:solidFill>
            </a:endParaRPr>
          </a:p>
        </p:txBody>
      </p:sp>
      <p:sp>
        <p:nvSpPr>
          <p:cNvPr id="13" name="TextBox 12"/>
          <p:cNvSpPr txBox="1"/>
          <p:nvPr/>
        </p:nvSpPr>
        <p:spPr>
          <a:xfrm>
            <a:off x="371153" y="2312690"/>
            <a:ext cx="8640960" cy="3170099"/>
          </a:xfrm>
          <a:prstGeom prst="rect">
            <a:avLst/>
          </a:prstGeom>
          <a:noFill/>
        </p:spPr>
        <p:txBody>
          <a:bodyPr wrap="square" rtlCol="0">
            <a:spAutoFit/>
          </a:bodyPr>
          <a:lstStyle/>
          <a:p>
            <a:r>
              <a:rPr lang="en-US" sz="2000" b="1" dirty="0" smtClean="0">
                <a:solidFill>
                  <a:schemeClr val="accent1">
                    <a:lumMod val="75000"/>
                  </a:schemeClr>
                </a:solidFill>
              </a:rPr>
              <a:t>Acid precipitates are formed in the atmosphere from sulfur dioxide (SO</a:t>
            </a:r>
            <a:r>
              <a:rPr lang="en-US" sz="2000" b="1" baseline="-25000" dirty="0" smtClean="0">
                <a:solidFill>
                  <a:schemeClr val="accent1">
                    <a:lumMod val="75000"/>
                  </a:schemeClr>
                </a:solidFill>
              </a:rPr>
              <a:t>2</a:t>
            </a:r>
            <a:r>
              <a:rPr lang="en-US" sz="2000" b="1" dirty="0" smtClean="0">
                <a:solidFill>
                  <a:schemeClr val="accent1">
                    <a:lumMod val="75000"/>
                  </a:schemeClr>
                </a:solidFill>
              </a:rPr>
              <a:t>), nitrogen oxides (</a:t>
            </a:r>
            <a:r>
              <a:rPr lang="en-US" sz="2000" b="1" dirty="0" err="1" smtClean="0">
                <a:solidFill>
                  <a:schemeClr val="accent1">
                    <a:lumMod val="75000"/>
                  </a:schemeClr>
                </a:solidFill>
              </a:rPr>
              <a:t>NOx</a:t>
            </a:r>
            <a:r>
              <a:rPr lang="en-US" sz="2000" b="1" dirty="0" smtClean="0">
                <a:solidFill>
                  <a:schemeClr val="accent1">
                    <a:lumMod val="75000"/>
                  </a:schemeClr>
                </a:solidFill>
              </a:rPr>
              <a:t>) and carbon dioxide (CO</a:t>
            </a:r>
            <a:r>
              <a:rPr lang="en-US" sz="2000" b="1" baseline="-25000" dirty="0" smtClean="0">
                <a:solidFill>
                  <a:schemeClr val="accent1">
                    <a:lumMod val="75000"/>
                  </a:schemeClr>
                </a:solidFill>
              </a:rPr>
              <a:t>2</a:t>
            </a:r>
            <a:r>
              <a:rPr lang="en-US" sz="2000" b="1" dirty="0" smtClean="0">
                <a:solidFill>
                  <a:schemeClr val="accent1">
                    <a:lumMod val="75000"/>
                  </a:schemeClr>
                </a:solidFill>
              </a:rPr>
              <a:t>) whose sources can be natural and anthropogenic.</a:t>
            </a:r>
            <a:endParaRPr lang="hr-HR" sz="2000" b="1" dirty="0" smtClean="0">
              <a:solidFill>
                <a:schemeClr val="accent1">
                  <a:lumMod val="75000"/>
                </a:schemeClr>
              </a:solidFill>
            </a:endParaRPr>
          </a:p>
          <a:p>
            <a:endParaRPr lang="hr-HR" sz="2000" b="1" dirty="0" smtClean="0">
              <a:solidFill>
                <a:schemeClr val="accent1">
                  <a:lumMod val="75000"/>
                </a:schemeClr>
              </a:solidFill>
            </a:endParaRPr>
          </a:p>
          <a:p>
            <a:r>
              <a:rPr lang="en-US" sz="2000" b="1" dirty="0" smtClean="0">
                <a:solidFill>
                  <a:schemeClr val="accent1">
                    <a:lumMod val="75000"/>
                  </a:schemeClr>
                </a:solidFill>
              </a:rPr>
              <a:t>Looking globally, emissions from natural sources make up a share of 60%, while the share from anthropogenic sources 40%.</a:t>
            </a:r>
            <a:endParaRPr lang="hr-HR" sz="2000" b="1" dirty="0" smtClean="0">
              <a:solidFill>
                <a:schemeClr val="accent1">
                  <a:lumMod val="75000"/>
                </a:schemeClr>
              </a:solidFill>
            </a:endParaRPr>
          </a:p>
          <a:p>
            <a:endParaRPr lang="hr-HR" sz="2000" b="1" dirty="0" smtClean="0">
              <a:solidFill>
                <a:schemeClr val="accent1">
                  <a:lumMod val="75000"/>
                </a:schemeClr>
              </a:solidFill>
            </a:endParaRPr>
          </a:p>
          <a:p>
            <a:r>
              <a:rPr lang="en-US" sz="2000" b="1" dirty="0" smtClean="0">
                <a:solidFill>
                  <a:schemeClr val="accent1">
                    <a:lumMod val="75000"/>
                  </a:schemeClr>
                </a:solidFill>
              </a:rPr>
              <a:t>Natural sources of sulfur are marine aerosols that contain sulfates, volcanic eruptions, which release high amounts of hydrogen </a:t>
            </a:r>
            <a:r>
              <a:rPr lang="en-US" sz="2000" b="1" dirty="0" err="1" smtClean="0">
                <a:solidFill>
                  <a:schemeClr val="accent1">
                    <a:lumMod val="75000"/>
                  </a:schemeClr>
                </a:solidFill>
              </a:rPr>
              <a:t>sulphide</a:t>
            </a:r>
            <a:r>
              <a:rPr lang="en-US" sz="2000" b="1" dirty="0" smtClean="0">
                <a:solidFill>
                  <a:schemeClr val="accent1">
                    <a:lumMod val="75000"/>
                  </a:schemeClr>
                </a:solidFill>
              </a:rPr>
              <a:t> (H</a:t>
            </a:r>
            <a:r>
              <a:rPr lang="en-US" sz="2000" b="1" baseline="-25000" dirty="0" smtClean="0">
                <a:solidFill>
                  <a:schemeClr val="accent1">
                    <a:lumMod val="75000"/>
                  </a:schemeClr>
                </a:solidFill>
              </a:rPr>
              <a:t>2</a:t>
            </a:r>
            <a:r>
              <a:rPr lang="en-US" sz="2000" b="1" dirty="0" smtClean="0">
                <a:solidFill>
                  <a:schemeClr val="accent1">
                    <a:lumMod val="75000"/>
                  </a:schemeClr>
                </a:solidFill>
              </a:rPr>
              <a:t>S) and sulfur released into the atmosphere during bacterial degradation of organic matter.</a:t>
            </a:r>
            <a:endParaRPr lang="hr-HR" sz="20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24</a:t>
            </a:fld>
            <a:endParaRPr lang="hr-HR"/>
          </a:p>
        </p:txBody>
      </p:sp>
      <p:sp>
        <p:nvSpPr>
          <p:cNvPr id="16"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7" name="Rectangle 16"/>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8"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9" name="Chart 8"/>
          <p:cNvGraphicFramePr/>
          <p:nvPr/>
        </p:nvGraphicFramePr>
        <p:xfrm>
          <a:off x="2462543" y="3047628"/>
          <a:ext cx="4424032" cy="2556467"/>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p:nvPr/>
        </p:nvSpPr>
        <p:spPr>
          <a:xfrm>
            <a:off x="4932040" y="2492896"/>
            <a:ext cx="2952328" cy="1477328"/>
          </a:xfrm>
          <a:prstGeom prst="rect">
            <a:avLst/>
          </a:prstGeom>
          <a:solidFill>
            <a:schemeClr val="accent2">
              <a:lumMod val="75000"/>
            </a:schemeClr>
          </a:solidFill>
          <a:ln>
            <a:solidFill>
              <a:schemeClr val="bg1"/>
            </a:solidFill>
          </a:ln>
        </p:spPr>
        <p:txBody>
          <a:bodyPr wrap="square" rtlCol="0">
            <a:spAutoFit/>
          </a:bodyPr>
          <a:lstStyle/>
          <a:p>
            <a:r>
              <a:rPr lang="en-US" b="1" dirty="0" smtClean="0">
                <a:solidFill>
                  <a:schemeClr val="bg1"/>
                </a:solidFill>
              </a:rPr>
              <a:t>the marine aerosol (</a:t>
            </a:r>
            <a:r>
              <a:rPr lang="en-US" b="1" dirty="0" err="1" smtClean="0">
                <a:solidFill>
                  <a:schemeClr val="bg1"/>
                </a:solidFill>
              </a:rPr>
              <a:t>sulphates</a:t>
            </a:r>
            <a:r>
              <a:rPr lang="en-US" b="1" dirty="0" smtClean="0">
                <a:solidFill>
                  <a:schemeClr val="bg1"/>
                </a:solidFill>
              </a:rPr>
              <a:t>), volcanic eruptions (H</a:t>
            </a:r>
            <a:r>
              <a:rPr lang="en-US" b="1" baseline="-25000" dirty="0" smtClean="0">
                <a:solidFill>
                  <a:schemeClr val="bg1"/>
                </a:solidFill>
              </a:rPr>
              <a:t>2</a:t>
            </a:r>
            <a:r>
              <a:rPr lang="en-US" b="1" dirty="0" smtClean="0">
                <a:solidFill>
                  <a:schemeClr val="bg1"/>
                </a:solidFill>
              </a:rPr>
              <a:t>S), bacterial degradation of organic matter (S)</a:t>
            </a:r>
            <a:endParaRPr lang="hr-HR" dirty="0"/>
          </a:p>
        </p:txBody>
      </p:sp>
      <p:sp>
        <p:nvSpPr>
          <p:cNvPr id="13" name="TextBox 12"/>
          <p:cNvSpPr txBox="1"/>
          <p:nvPr/>
        </p:nvSpPr>
        <p:spPr>
          <a:xfrm>
            <a:off x="152352" y="2404460"/>
            <a:ext cx="3260804" cy="1477328"/>
          </a:xfrm>
          <a:prstGeom prst="rect">
            <a:avLst/>
          </a:prstGeom>
          <a:solidFill>
            <a:schemeClr val="accent6">
              <a:lumMod val="40000"/>
              <a:lumOff val="60000"/>
            </a:schemeClr>
          </a:solidFill>
          <a:ln>
            <a:solidFill>
              <a:schemeClr val="bg1"/>
            </a:solidFill>
          </a:ln>
        </p:spPr>
        <p:txBody>
          <a:bodyPr wrap="square" rtlCol="0">
            <a:spAutoFit/>
          </a:bodyPr>
          <a:lstStyle/>
          <a:p>
            <a:r>
              <a:rPr lang="en-US" b="1" smtClean="0">
                <a:solidFill>
                  <a:schemeClr val="accent1">
                    <a:lumMod val="75000"/>
                  </a:schemeClr>
                </a:solidFill>
              </a:rPr>
              <a:t>combustion of fossil fuels (coal, oil and natural gas), industrial processes (primary metal production) and thermal power plants</a:t>
            </a:r>
            <a:endParaRPr lang="hr-HR" b="1" dirty="0">
              <a:solidFill>
                <a:schemeClr val="accent1">
                  <a:lumMod val="75000"/>
                </a:schemeClr>
              </a:solidFill>
            </a:endParaRPr>
          </a:p>
        </p:txBody>
      </p:sp>
      <p:sp>
        <p:nvSpPr>
          <p:cNvPr id="16" name="Slide Number Placeholder 15"/>
          <p:cNvSpPr>
            <a:spLocks noGrp="1"/>
          </p:cNvSpPr>
          <p:nvPr>
            <p:ph type="sldNum" sz="quarter" idx="12"/>
          </p:nvPr>
        </p:nvSpPr>
        <p:spPr/>
        <p:txBody>
          <a:bodyPr/>
          <a:lstStyle/>
          <a:p>
            <a:pPr>
              <a:defRPr/>
            </a:pPr>
            <a:fld id="{60743F40-157C-4097-B33E-49A278C4E3AD}" type="slidenum">
              <a:rPr lang="hr-HR" smtClean="0"/>
              <a:pPr>
                <a:defRPr/>
              </a:pPr>
              <a:t>25</a:t>
            </a:fld>
            <a:endParaRPr lang="hr-HR"/>
          </a:p>
        </p:txBody>
      </p:sp>
      <p:sp>
        <p:nvSpPr>
          <p:cNvPr id="18"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9" name="TextBox 18"/>
          <p:cNvSpPr txBox="1"/>
          <p:nvPr/>
        </p:nvSpPr>
        <p:spPr>
          <a:xfrm>
            <a:off x="452686" y="1830735"/>
            <a:ext cx="4176464" cy="461665"/>
          </a:xfrm>
          <a:prstGeom prst="rect">
            <a:avLst/>
          </a:prstGeom>
          <a:solidFill>
            <a:schemeClr val="bg1"/>
          </a:solidFill>
        </p:spPr>
        <p:txBody>
          <a:bodyPr wrap="square" rtlCol="0">
            <a:spAutoFit/>
          </a:bodyPr>
          <a:lstStyle/>
          <a:p>
            <a:r>
              <a:rPr lang="hr-HR" sz="2400" b="1" dirty="0" smtClean="0">
                <a:solidFill>
                  <a:schemeClr val="accent6">
                    <a:lumMod val="75000"/>
                  </a:schemeClr>
                </a:solidFill>
              </a:rPr>
              <a:t>Sources of acid precipitation</a:t>
            </a:r>
            <a:endParaRPr lang="hr-HR" sz="2400" b="1" dirty="0">
              <a:solidFill>
                <a:schemeClr val="accent6">
                  <a:lumMod val="75000"/>
                </a:schemeClr>
              </a:solidFill>
            </a:endParaRPr>
          </a:p>
        </p:txBody>
      </p:sp>
      <p:sp>
        <p:nvSpPr>
          <p:cNvPr id="20" name="Rectangle 19"/>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21" name="Rectangle 20"/>
          <p:cNvSpPr/>
          <p:nvPr/>
        </p:nvSpPr>
        <p:spPr>
          <a:xfrm>
            <a:off x="4988459" y="5097101"/>
            <a:ext cx="1520983" cy="2625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r-HR" sz="1100" b="1" dirty="0" smtClean="0"/>
              <a:t>NATURAL SOURCES</a:t>
            </a:r>
            <a:endParaRPr lang="hr-HR" sz="1100" b="1" dirty="0"/>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67794" y="2387065"/>
            <a:ext cx="8498582" cy="1200329"/>
          </a:xfrm>
          <a:prstGeom prst="rect">
            <a:avLst/>
          </a:prstGeom>
          <a:noFill/>
        </p:spPr>
        <p:txBody>
          <a:bodyPr wrap="square" rtlCol="0">
            <a:spAutoFit/>
          </a:bodyPr>
          <a:lstStyle/>
          <a:p>
            <a:r>
              <a:rPr lang="en-US" sz="2400" b="1" dirty="0" smtClean="0">
                <a:solidFill>
                  <a:schemeClr val="accent1">
                    <a:lumMod val="75000"/>
                  </a:schemeClr>
                </a:solidFill>
              </a:rPr>
              <a:t>Gases and particles from the atmosphere are deposited on the land as acid precipitates with the help of two atmospheric processes:</a:t>
            </a:r>
            <a:endParaRPr lang="hr-HR" sz="2400" b="1" dirty="0">
              <a:solidFill>
                <a:schemeClr val="accent1">
                  <a:lumMod val="75000"/>
                </a:schemeClr>
              </a:solidFill>
            </a:endParaRPr>
          </a:p>
        </p:txBody>
      </p:sp>
      <p:sp>
        <p:nvSpPr>
          <p:cNvPr id="14" name="TextBox 13"/>
          <p:cNvSpPr txBox="1"/>
          <p:nvPr/>
        </p:nvSpPr>
        <p:spPr>
          <a:xfrm>
            <a:off x="552450" y="3549138"/>
            <a:ext cx="8431088" cy="2246769"/>
          </a:xfrm>
          <a:prstGeom prst="rect">
            <a:avLst/>
          </a:prstGeom>
          <a:noFill/>
        </p:spPr>
        <p:txBody>
          <a:bodyPr wrap="square" rtlCol="0">
            <a:spAutoFit/>
          </a:bodyPr>
          <a:lstStyle/>
          <a:p>
            <a:pPr marL="457200" indent="-457200">
              <a:buAutoNum type="alphaLcParenR"/>
            </a:pPr>
            <a:r>
              <a:rPr lang="en-US" sz="2000" b="1" dirty="0" smtClean="0">
                <a:solidFill>
                  <a:schemeClr val="accent1">
                    <a:lumMod val="75000"/>
                  </a:schemeClr>
                </a:solidFill>
              </a:rPr>
              <a:t>absorption of gases in the condensed water inside the steam clouds which then, in the form of acidic precipitation falling on the ground (the rainout)</a:t>
            </a:r>
            <a:endParaRPr lang="hr-HR" sz="2000" b="1" dirty="0" smtClean="0">
              <a:solidFill>
                <a:schemeClr val="accent1">
                  <a:lumMod val="75000"/>
                </a:schemeClr>
              </a:solidFill>
            </a:endParaRPr>
          </a:p>
          <a:p>
            <a:pPr marL="457200" indent="-457200">
              <a:buAutoNum type="alphaLcParenR"/>
            </a:pPr>
            <a:endParaRPr lang="hr-HR" sz="2000" b="1" dirty="0" smtClean="0">
              <a:solidFill>
                <a:schemeClr val="accent1">
                  <a:lumMod val="75000"/>
                </a:schemeClr>
              </a:solidFill>
            </a:endParaRPr>
          </a:p>
          <a:p>
            <a:pPr marL="457200" indent="-457200">
              <a:buAutoNum type="alphaLcParenR"/>
            </a:pPr>
            <a:r>
              <a:rPr lang="en-US" sz="2000" b="1" dirty="0" smtClean="0">
                <a:solidFill>
                  <a:schemeClr val="accent1">
                    <a:lumMod val="75000"/>
                  </a:schemeClr>
                </a:solidFill>
              </a:rPr>
              <a:t>absorption of gases in droplets below the clouds where the gases acidify precipitation after leaving the clouds (washout)</a:t>
            </a:r>
            <a:endParaRPr lang="hr-HR" sz="2000" b="1" dirty="0" smtClean="0">
              <a:solidFill>
                <a:schemeClr val="accent1">
                  <a:lumMod val="75000"/>
                </a:schemeClr>
              </a:solidFill>
            </a:endParaRPr>
          </a:p>
          <a:p>
            <a:pPr marL="457200" indent="-457200">
              <a:buAutoNum type="alphaLcParenR"/>
            </a:pPr>
            <a:endParaRPr lang="pl-PL" sz="2000" b="1" i="1" dirty="0" smtClean="0">
              <a:solidFill>
                <a:schemeClr val="accent1">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26</a:t>
            </a:fld>
            <a:endParaRPr lang="hr-HR"/>
          </a:p>
        </p:txBody>
      </p:sp>
      <p:sp>
        <p:nvSpPr>
          <p:cNvPr id="17"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8" name="TextBox 17"/>
          <p:cNvSpPr txBox="1"/>
          <p:nvPr/>
        </p:nvSpPr>
        <p:spPr>
          <a:xfrm>
            <a:off x="452686" y="1830735"/>
            <a:ext cx="4176464" cy="461665"/>
          </a:xfrm>
          <a:prstGeom prst="rect">
            <a:avLst/>
          </a:prstGeom>
          <a:solidFill>
            <a:schemeClr val="bg1"/>
          </a:solidFill>
        </p:spPr>
        <p:txBody>
          <a:bodyPr wrap="square" rtlCol="0">
            <a:spAutoFit/>
          </a:bodyPr>
          <a:lstStyle/>
          <a:p>
            <a:r>
              <a:rPr lang="hr-HR" sz="2400" b="1" dirty="0" smtClean="0">
                <a:solidFill>
                  <a:schemeClr val="accent6">
                    <a:lumMod val="75000"/>
                  </a:schemeClr>
                </a:solidFill>
              </a:rPr>
              <a:t>Sources of acid precipitation</a:t>
            </a:r>
            <a:endParaRPr lang="hr-HR" sz="2400" b="1" dirty="0">
              <a:solidFill>
                <a:schemeClr val="accent6">
                  <a:lumMod val="75000"/>
                </a:schemeClr>
              </a:solidFill>
            </a:endParaRPr>
          </a:p>
        </p:txBody>
      </p:sp>
      <p:sp>
        <p:nvSpPr>
          <p:cNvPr id="19" name="Rectangle 18"/>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3" name="Picture 2"/>
          <p:cNvPicPr>
            <a:picLocks noChangeAspect="1" noChangeArrowheads="1"/>
          </p:cNvPicPr>
          <p:nvPr/>
        </p:nvPicPr>
        <p:blipFill>
          <a:blip r:embed="rId3" cstate="print"/>
          <a:srcRect/>
          <a:stretch>
            <a:fillRect/>
          </a:stretch>
        </p:blipFill>
        <p:spPr bwMode="auto">
          <a:xfrm>
            <a:off x="1871208" y="2432323"/>
            <a:ext cx="4650392" cy="2377802"/>
          </a:xfrm>
          <a:prstGeom prst="rect">
            <a:avLst/>
          </a:prstGeom>
          <a:noFill/>
          <a:ln w="9525">
            <a:noFill/>
            <a:miter lim="800000"/>
            <a:headEnd/>
            <a:tailEnd/>
          </a:ln>
        </p:spPr>
      </p:pic>
      <p:sp>
        <p:nvSpPr>
          <p:cNvPr id="14" name="TextBox 13"/>
          <p:cNvSpPr txBox="1"/>
          <p:nvPr/>
        </p:nvSpPr>
        <p:spPr>
          <a:xfrm>
            <a:off x="1877988" y="4848200"/>
            <a:ext cx="1944216" cy="461665"/>
          </a:xfrm>
          <a:prstGeom prst="rect">
            <a:avLst/>
          </a:prstGeom>
          <a:solidFill>
            <a:srgbClr val="92D050"/>
          </a:solidFill>
        </p:spPr>
        <p:txBody>
          <a:bodyPr wrap="square" rtlCol="0">
            <a:spAutoFit/>
          </a:bodyPr>
          <a:lstStyle/>
          <a:p>
            <a:pPr algn="ctr"/>
            <a:r>
              <a:rPr lang="hr-HR" sz="2400" b="1" dirty="0" smtClean="0">
                <a:solidFill>
                  <a:schemeClr val="accent1">
                    <a:lumMod val="75000"/>
                  </a:schemeClr>
                </a:solidFill>
              </a:rPr>
              <a:t>RAINOUT</a:t>
            </a:r>
            <a:endParaRPr lang="hr-HR" sz="2400" b="1" dirty="0">
              <a:solidFill>
                <a:schemeClr val="accent1">
                  <a:lumMod val="75000"/>
                </a:schemeClr>
              </a:solidFill>
            </a:endParaRPr>
          </a:p>
        </p:txBody>
      </p:sp>
      <p:sp>
        <p:nvSpPr>
          <p:cNvPr id="15" name="TextBox 14"/>
          <p:cNvSpPr txBox="1"/>
          <p:nvPr/>
        </p:nvSpPr>
        <p:spPr>
          <a:xfrm>
            <a:off x="4578474" y="4857725"/>
            <a:ext cx="1944216" cy="461665"/>
          </a:xfrm>
          <a:prstGeom prst="rect">
            <a:avLst/>
          </a:prstGeom>
          <a:solidFill>
            <a:srgbClr val="FFC000"/>
          </a:solidFill>
        </p:spPr>
        <p:txBody>
          <a:bodyPr wrap="square" rtlCol="0">
            <a:spAutoFit/>
          </a:bodyPr>
          <a:lstStyle/>
          <a:p>
            <a:pPr algn="ctr"/>
            <a:r>
              <a:rPr lang="hr-HR" sz="2400" b="1" dirty="0" smtClean="0">
                <a:solidFill>
                  <a:schemeClr val="accent1">
                    <a:lumMod val="75000"/>
                  </a:schemeClr>
                </a:solidFill>
              </a:rPr>
              <a:t>WASHOUT</a:t>
            </a:r>
            <a:endParaRPr lang="hr-HR" sz="2400" b="1" dirty="0">
              <a:solidFill>
                <a:schemeClr val="accent1">
                  <a:lumMod val="75000"/>
                </a:schemeClr>
              </a:solidFill>
            </a:endParaRPr>
          </a:p>
        </p:txBody>
      </p:sp>
      <p:sp>
        <p:nvSpPr>
          <p:cNvPr id="16" name="TextBox 15"/>
          <p:cNvSpPr txBox="1"/>
          <p:nvPr/>
        </p:nvSpPr>
        <p:spPr>
          <a:xfrm>
            <a:off x="467544" y="5433789"/>
            <a:ext cx="8352928" cy="830997"/>
          </a:xfrm>
          <a:prstGeom prst="rect">
            <a:avLst/>
          </a:prstGeom>
          <a:noFill/>
        </p:spPr>
        <p:txBody>
          <a:bodyPr wrap="square" rtlCol="0">
            <a:spAutoFit/>
          </a:bodyPr>
          <a:lstStyle/>
          <a:p>
            <a:r>
              <a:rPr lang="en-US" sz="2400" b="1" smtClean="0">
                <a:solidFill>
                  <a:schemeClr val="accent1">
                    <a:lumMod val="75000"/>
                  </a:schemeClr>
                </a:solidFill>
              </a:rPr>
              <a:t>The two processes are related to the «wet» disposal of acid substances to the surface of the Earth.</a:t>
            </a:r>
            <a:endParaRPr lang="hr-HR" sz="2400" b="1" dirty="0">
              <a:solidFill>
                <a:schemeClr val="accent1">
                  <a:lumMod val="75000"/>
                </a:schemeClr>
              </a:solidFill>
            </a:endParaRPr>
          </a:p>
        </p:txBody>
      </p:sp>
      <p:sp>
        <p:nvSpPr>
          <p:cNvPr id="17" name="Slide Number Placeholder 16"/>
          <p:cNvSpPr>
            <a:spLocks noGrp="1"/>
          </p:cNvSpPr>
          <p:nvPr>
            <p:ph type="sldNum" sz="quarter" idx="12"/>
          </p:nvPr>
        </p:nvSpPr>
        <p:spPr/>
        <p:txBody>
          <a:bodyPr/>
          <a:lstStyle/>
          <a:p>
            <a:pPr>
              <a:defRPr/>
            </a:pPr>
            <a:fld id="{60743F40-157C-4097-B33E-49A278C4E3AD}" type="slidenum">
              <a:rPr lang="hr-HR" smtClean="0"/>
              <a:pPr>
                <a:defRPr/>
              </a:pPr>
              <a:t>27</a:t>
            </a:fld>
            <a:endParaRPr lang="hr-HR"/>
          </a:p>
        </p:txBody>
      </p:sp>
      <p:sp>
        <p:nvSpPr>
          <p:cNvPr id="19"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20" name="TextBox 19"/>
          <p:cNvSpPr txBox="1"/>
          <p:nvPr/>
        </p:nvSpPr>
        <p:spPr>
          <a:xfrm>
            <a:off x="452686" y="1830735"/>
            <a:ext cx="4176464" cy="461665"/>
          </a:xfrm>
          <a:prstGeom prst="rect">
            <a:avLst/>
          </a:prstGeom>
          <a:solidFill>
            <a:schemeClr val="bg1"/>
          </a:solidFill>
        </p:spPr>
        <p:txBody>
          <a:bodyPr wrap="square" rtlCol="0">
            <a:spAutoFit/>
          </a:bodyPr>
          <a:lstStyle/>
          <a:p>
            <a:r>
              <a:rPr lang="hr-HR" sz="2400" b="1" dirty="0" smtClean="0">
                <a:solidFill>
                  <a:schemeClr val="accent6">
                    <a:lumMod val="75000"/>
                  </a:schemeClr>
                </a:solidFill>
              </a:rPr>
              <a:t>Sources of acid precipitation</a:t>
            </a:r>
            <a:endParaRPr lang="hr-HR" sz="2400" b="1" dirty="0">
              <a:solidFill>
                <a:schemeClr val="accent6">
                  <a:lumMod val="75000"/>
                </a:schemeClr>
              </a:solidFill>
            </a:endParaRPr>
          </a:p>
        </p:txBody>
      </p:sp>
      <p:sp>
        <p:nvSpPr>
          <p:cNvPr id="21" name="Rectangle 20"/>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22" name="Rectangle 21"/>
          <p:cNvSpPr/>
          <p:nvPr/>
        </p:nvSpPr>
        <p:spPr>
          <a:xfrm>
            <a:off x="2245259" y="3621386"/>
            <a:ext cx="1385181" cy="19012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000" b="1" dirty="0" smtClean="0"/>
              <a:t>ACID PRECIPITATION</a:t>
            </a:r>
            <a:endParaRPr lang="hr-HR" sz="1000" b="1" dirty="0"/>
          </a:p>
        </p:txBody>
      </p:sp>
      <p:sp>
        <p:nvSpPr>
          <p:cNvPr id="23" name="Rectangle 22"/>
          <p:cNvSpPr/>
          <p:nvPr/>
        </p:nvSpPr>
        <p:spPr>
          <a:xfrm>
            <a:off x="4389421" y="4181192"/>
            <a:ext cx="1385181" cy="19012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000" b="1" dirty="0" smtClean="0"/>
              <a:t>ACID PRECIPITATION</a:t>
            </a:r>
            <a:endParaRPr lang="hr-HR" sz="1000" b="1" dirty="0"/>
          </a:p>
        </p:txBody>
      </p:sp>
      <p:sp>
        <p:nvSpPr>
          <p:cNvPr id="1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4"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319286" y="2455522"/>
            <a:ext cx="8670999" cy="1200329"/>
          </a:xfrm>
          <a:prstGeom prst="rect">
            <a:avLst/>
          </a:prstGeom>
          <a:noFill/>
        </p:spPr>
        <p:txBody>
          <a:bodyPr wrap="square" rtlCol="0">
            <a:spAutoFit/>
          </a:bodyPr>
          <a:lstStyle/>
          <a:p>
            <a:r>
              <a:rPr lang="en-US" sz="2400" b="1" dirty="0" smtClean="0">
                <a:solidFill>
                  <a:schemeClr val="accent1">
                    <a:lumMod val="75000"/>
                  </a:schemeClr>
                </a:solidFill>
              </a:rPr>
              <a:t>There is also so called. «dry» disposal of pollutants on the surface of the Earth. It occurs in the absence of precipitation, at in three ways:</a:t>
            </a:r>
            <a:endParaRPr lang="hr-HR" sz="2400" b="1" dirty="0">
              <a:solidFill>
                <a:schemeClr val="accent1">
                  <a:lumMod val="75000"/>
                </a:schemeClr>
              </a:solidFill>
            </a:endParaRPr>
          </a:p>
        </p:txBody>
      </p:sp>
      <p:sp>
        <p:nvSpPr>
          <p:cNvPr id="14" name="TextBox 13"/>
          <p:cNvSpPr txBox="1"/>
          <p:nvPr/>
        </p:nvSpPr>
        <p:spPr>
          <a:xfrm>
            <a:off x="409576" y="3786758"/>
            <a:ext cx="8530530" cy="1569660"/>
          </a:xfrm>
          <a:prstGeom prst="rect">
            <a:avLst/>
          </a:prstGeom>
          <a:noFill/>
        </p:spPr>
        <p:txBody>
          <a:bodyPr wrap="square" rtlCol="0">
            <a:spAutoFit/>
          </a:bodyPr>
          <a:lstStyle/>
          <a:p>
            <a:pPr marL="457200" indent="-457200">
              <a:buAutoNum type="alphaLcParenR"/>
            </a:pPr>
            <a:r>
              <a:rPr lang="en-US" sz="2400" b="1" dirty="0" smtClean="0">
                <a:solidFill>
                  <a:schemeClr val="accent6">
                    <a:lumMod val="75000"/>
                  </a:schemeClr>
                </a:solidFill>
              </a:rPr>
              <a:t>absorption of gases in the surface water or soil</a:t>
            </a:r>
            <a:endParaRPr lang="pt-BR" sz="2400" b="1" dirty="0" smtClean="0">
              <a:solidFill>
                <a:schemeClr val="accent6">
                  <a:lumMod val="75000"/>
                </a:schemeClr>
              </a:solidFill>
            </a:endParaRPr>
          </a:p>
          <a:p>
            <a:pPr marL="457200" indent="-457200">
              <a:buAutoNum type="alphaLcParenR" startAt="2"/>
            </a:pPr>
            <a:r>
              <a:rPr lang="en-US" sz="2400" b="1" dirty="0" smtClean="0">
                <a:solidFill>
                  <a:schemeClr val="accent6">
                    <a:lumMod val="75000"/>
                  </a:schemeClr>
                </a:solidFill>
              </a:rPr>
              <a:t>by gravitational sedimentation of larger particles</a:t>
            </a:r>
            <a:endParaRPr lang="hr-HR" sz="2400" b="1" dirty="0" smtClean="0">
              <a:solidFill>
                <a:schemeClr val="accent6">
                  <a:lumMod val="75000"/>
                </a:schemeClr>
              </a:solidFill>
            </a:endParaRPr>
          </a:p>
          <a:p>
            <a:pPr marL="457200" indent="-457200">
              <a:buAutoNum type="alphaLcParenR" startAt="2"/>
            </a:pPr>
            <a:r>
              <a:rPr lang="en-US" sz="2400" b="1" dirty="0" smtClean="0">
                <a:solidFill>
                  <a:schemeClr val="accent6">
                    <a:lumMod val="75000"/>
                  </a:schemeClr>
                </a:solidFill>
              </a:rPr>
              <a:t>direct contact with smaller particles with vegetation and other surfaces</a:t>
            </a:r>
            <a:endParaRPr lang="hr-HR" sz="2400" b="1" dirty="0">
              <a:solidFill>
                <a:schemeClr val="accent6">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28</a:t>
            </a:fld>
            <a:endParaRPr lang="hr-HR"/>
          </a:p>
        </p:txBody>
      </p:sp>
      <p:sp>
        <p:nvSpPr>
          <p:cNvPr id="17"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8" name="TextBox 17"/>
          <p:cNvSpPr txBox="1"/>
          <p:nvPr/>
        </p:nvSpPr>
        <p:spPr>
          <a:xfrm>
            <a:off x="452686" y="1830735"/>
            <a:ext cx="4176464" cy="461665"/>
          </a:xfrm>
          <a:prstGeom prst="rect">
            <a:avLst/>
          </a:prstGeom>
          <a:solidFill>
            <a:schemeClr val="bg1"/>
          </a:solidFill>
        </p:spPr>
        <p:txBody>
          <a:bodyPr wrap="square" rtlCol="0">
            <a:spAutoFit/>
          </a:bodyPr>
          <a:lstStyle/>
          <a:p>
            <a:r>
              <a:rPr lang="hr-HR" sz="2400" b="1" dirty="0" smtClean="0">
                <a:solidFill>
                  <a:schemeClr val="accent6">
                    <a:lumMod val="75000"/>
                  </a:schemeClr>
                </a:solidFill>
              </a:rPr>
              <a:t>Sources of acid precipitation</a:t>
            </a:r>
            <a:endParaRPr lang="hr-HR" sz="2400" b="1" dirty="0">
              <a:solidFill>
                <a:schemeClr val="accent6">
                  <a:lumMod val="75000"/>
                </a:schemeClr>
              </a:solidFill>
            </a:endParaRPr>
          </a:p>
        </p:txBody>
      </p:sp>
      <p:sp>
        <p:nvSpPr>
          <p:cNvPr id="19" name="Rectangle 18"/>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402284" y="2539550"/>
            <a:ext cx="8208912" cy="461665"/>
          </a:xfrm>
          <a:prstGeom prst="rect">
            <a:avLst/>
          </a:prstGeom>
          <a:solidFill>
            <a:schemeClr val="bg1"/>
          </a:solidFill>
        </p:spPr>
        <p:txBody>
          <a:bodyPr wrap="square" rtlCol="0">
            <a:spAutoFit/>
          </a:bodyPr>
          <a:lstStyle/>
          <a:p>
            <a:r>
              <a:rPr lang="en-US" sz="2400" b="1" dirty="0" smtClean="0">
                <a:solidFill>
                  <a:schemeClr val="accent1">
                    <a:lumMod val="75000"/>
                  </a:schemeClr>
                </a:solidFill>
              </a:rPr>
              <a:t>Un</a:t>
            </a:r>
            <a:r>
              <a:rPr lang="hr-HR" sz="2400" b="1" dirty="0" smtClean="0">
                <a:solidFill>
                  <a:schemeClr val="accent1">
                    <a:lumMod val="75000"/>
                  </a:schemeClr>
                </a:solidFill>
              </a:rPr>
              <a:t>polluted</a:t>
            </a:r>
            <a:r>
              <a:rPr lang="en-US" sz="2400" b="1" dirty="0" smtClean="0">
                <a:solidFill>
                  <a:schemeClr val="accent1">
                    <a:lumMod val="75000"/>
                  </a:schemeClr>
                </a:solidFill>
              </a:rPr>
              <a:t> rain is lightly acidic and has a pH range of 5.6 to 6.5.</a:t>
            </a:r>
            <a:endParaRPr lang="hr-HR" sz="2400" b="1" dirty="0" smtClean="0">
              <a:solidFill>
                <a:schemeClr val="accent1">
                  <a:lumMod val="75000"/>
                </a:schemeClr>
              </a:solidFill>
            </a:endParaRPr>
          </a:p>
        </p:txBody>
      </p:sp>
      <p:sp>
        <p:nvSpPr>
          <p:cNvPr id="14" name="TextBox 13"/>
          <p:cNvSpPr txBox="1"/>
          <p:nvPr/>
        </p:nvSpPr>
        <p:spPr>
          <a:xfrm>
            <a:off x="417685" y="3386836"/>
            <a:ext cx="8209731" cy="1938992"/>
          </a:xfrm>
          <a:prstGeom prst="rect">
            <a:avLst/>
          </a:prstGeom>
          <a:noFill/>
        </p:spPr>
        <p:txBody>
          <a:bodyPr wrap="square" rtlCol="0">
            <a:spAutoFit/>
          </a:bodyPr>
          <a:lstStyle/>
          <a:p>
            <a:r>
              <a:rPr lang="en-US" sz="2400" b="1" dirty="0" smtClean="0">
                <a:solidFill>
                  <a:schemeClr val="accent1">
                    <a:lumMod val="75000"/>
                  </a:schemeClr>
                </a:solidFill>
              </a:rPr>
              <a:t>The reason is that carbon dioxide (CO</a:t>
            </a:r>
            <a:r>
              <a:rPr lang="en-US" sz="2400" b="1" baseline="-25000" dirty="0" smtClean="0">
                <a:solidFill>
                  <a:schemeClr val="accent1">
                    <a:lumMod val="75000"/>
                  </a:schemeClr>
                </a:solidFill>
              </a:rPr>
              <a:t>2</a:t>
            </a:r>
            <a:r>
              <a:rPr lang="en-US" sz="2400" b="1" dirty="0" smtClean="0">
                <a:solidFill>
                  <a:schemeClr val="accent1">
                    <a:lumMod val="75000"/>
                  </a:schemeClr>
                </a:solidFill>
              </a:rPr>
              <a:t>) from the atmosphere is dissolved in water from the atmosphere creating carbonic acid. However, when the polluting gases (SO</a:t>
            </a:r>
            <a:r>
              <a:rPr lang="en-US" sz="2400" b="1" baseline="-25000" dirty="0" smtClean="0">
                <a:solidFill>
                  <a:schemeClr val="accent1">
                    <a:lumMod val="75000"/>
                  </a:schemeClr>
                </a:solidFill>
              </a:rPr>
              <a:t>2</a:t>
            </a:r>
            <a:r>
              <a:rPr lang="en-US" sz="2400" b="1" dirty="0" smtClean="0">
                <a:solidFill>
                  <a:schemeClr val="accent1">
                    <a:lumMod val="75000"/>
                  </a:schemeClr>
                </a:solidFill>
              </a:rPr>
              <a:t> and </a:t>
            </a:r>
            <a:r>
              <a:rPr lang="en-US" sz="2400" b="1" dirty="0" err="1" smtClean="0">
                <a:solidFill>
                  <a:schemeClr val="accent1">
                    <a:lumMod val="75000"/>
                  </a:schemeClr>
                </a:solidFill>
              </a:rPr>
              <a:t>NOx</a:t>
            </a:r>
            <a:r>
              <a:rPr lang="en-US" sz="2400" b="1" dirty="0" smtClean="0">
                <a:solidFill>
                  <a:schemeClr val="accent1">
                    <a:lumMod val="75000"/>
                  </a:schemeClr>
                </a:solidFill>
              </a:rPr>
              <a:t>) from the atmosphere dissolved in water, the acidity of rainfall substantially increase.</a:t>
            </a:r>
            <a:endParaRPr lang="hr-HR" sz="2400" b="1" dirty="0">
              <a:solidFill>
                <a:schemeClr val="accent1">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29</a:t>
            </a:fld>
            <a:endParaRPr lang="hr-HR" dirty="0"/>
          </a:p>
        </p:txBody>
      </p:sp>
      <p:sp>
        <p:nvSpPr>
          <p:cNvPr id="17"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8" name="TextBox 17"/>
          <p:cNvSpPr txBox="1"/>
          <p:nvPr/>
        </p:nvSpPr>
        <p:spPr>
          <a:xfrm>
            <a:off x="452686" y="1830735"/>
            <a:ext cx="4176464" cy="461665"/>
          </a:xfrm>
          <a:prstGeom prst="rect">
            <a:avLst/>
          </a:prstGeom>
          <a:solidFill>
            <a:schemeClr val="bg1"/>
          </a:solidFill>
        </p:spPr>
        <p:txBody>
          <a:bodyPr wrap="square" rtlCol="0">
            <a:spAutoFit/>
          </a:bodyPr>
          <a:lstStyle/>
          <a:p>
            <a:r>
              <a:rPr lang="hr-HR" sz="2400" b="1" dirty="0" smtClean="0">
                <a:solidFill>
                  <a:schemeClr val="accent6">
                    <a:lumMod val="75000"/>
                  </a:schemeClr>
                </a:solidFill>
              </a:rPr>
              <a:t>Sources of acid precipitation</a:t>
            </a:r>
            <a:endParaRPr lang="hr-HR" sz="2400" b="1" dirty="0">
              <a:solidFill>
                <a:schemeClr val="accent6">
                  <a:lumMod val="75000"/>
                </a:schemeClr>
              </a:solidFill>
            </a:endParaRPr>
          </a:p>
        </p:txBody>
      </p:sp>
      <p:sp>
        <p:nvSpPr>
          <p:cNvPr id="19" name="Rectangle 18"/>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1.8 </a:t>
            </a:r>
            <a:r>
              <a:rPr lang="hr-HR" sz="2800" b="1" dirty="0" smtClean="0">
                <a:solidFill>
                  <a:schemeClr val="tx2"/>
                </a:solidFill>
                <a:effectLst>
                  <a:glow>
                    <a:srgbClr val="7F7F7F">
                      <a:alpha val="35000"/>
                    </a:srgbClr>
                  </a:glow>
                </a:effectLst>
              </a:rPr>
              <a:t>THE TEMPORAL AND</a:t>
            </a:r>
            <a:r>
              <a:rPr lang="en-US" sz="2800" b="1" dirty="0" smtClean="0">
                <a:solidFill>
                  <a:schemeClr val="tx2"/>
                </a:solidFill>
                <a:effectLst>
                  <a:glow>
                    <a:srgbClr val="7F7F7F">
                      <a:alpha val="35000"/>
                    </a:srgbClr>
                  </a:glow>
                </a:effectLst>
              </a:rPr>
              <a:t> SPATIAL DISTRIBUTION OF POLLUTANTS</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467544" y="1556792"/>
            <a:ext cx="8280920" cy="1200329"/>
          </a:xfrm>
          <a:prstGeom prst="rect">
            <a:avLst/>
          </a:prstGeom>
          <a:noFill/>
        </p:spPr>
        <p:txBody>
          <a:bodyPr wrap="square" rtlCol="0">
            <a:spAutoFit/>
          </a:bodyPr>
          <a:lstStyle/>
          <a:p>
            <a:r>
              <a:rPr lang="en-US" sz="2400" b="1" smtClean="0">
                <a:solidFill>
                  <a:schemeClr val="accent1">
                    <a:lumMod val="75000"/>
                  </a:schemeClr>
                </a:solidFill>
              </a:rPr>
              <a:t>Levels of pollutants vary in time and with respect to the geographical location. Such variations are dependent on various factors:</a:t>
            </a:r>
            <a:endParaRPr lang="hr-HR" sz="2400" b="1" dirty="0">
              <a:solidFill>
                <a:schemeClr val="accent1">
                  <a:lumMod val="75000"/>
                </a:schemeClr>
              </a:solidFill>
            </a:endParaRPr>
          </a:p>
        </p:txBody>
      </p:sp>
      <p:sp>
        <p:nvSpPr>
          <p:cNvPr id="13" name="TextBox 12"/>
          <p:cNvSpPr txBox="1"/>
          <p:nvPr/>
        </p:nvSpPr>
        <p:spPr>
          <a:xfrm>
            <a:off x="2124075" y="2931418"/>
            <a:ext cx="6696397" cy="2308324"/>
          </a:xfrm>
          <a:prstGeom prst="rect">
            <a:avLst/>
          </a:prstGeom>
          <a:noFill/>
        </p:spPr>
        <p:txBody>
          <a:bodyPr wrap="square" rtlCol="0">
            <a:spAutoFit/>
          </a:bodyPr>
          <a:lstStyle/>
          <a:p>
            <a:pPr>
              <a:buFont typeface="Wingdings" pitchFamily="2" charset="2"/>
              <a:buChar char="Ø"/>
            </a:pPr>
            <a:r>
              <a:rPr lang="hr-HR" sz="2400" b="1" dirty="0">
                <a:solidFill>
                  <a:schemeClr val="accent6">
                    <a:lumMod val="75000"/>
                  </a:schemeClr>
                </a:solidFill>
              </a:rPr>
              <a:t> </a:t>
            </a:r>
            <a:r>
              <a:rPr lang="en-US" sz="2400" b="1" dirty="0" smtClean="0">
                <a:solidFill>
                  <a:schemeClr val="accent6">
                    <a:lumMod val="75000"/>
                  </a:schemeClr>
                </a:solidFill>
              </a:rPr>
              <a:t>distribution and activity of emission sources</a:t>
            </a:r>
            <a:endParaRPr lang="hr-HR" sz="2400" b="1" dirty="0" smtClean="0">
              <a:solidFill>
                <a:schemeClr val="accent6">
                  <a:lumMod val="75000"/>
                </a:schemeClr>
              </a:solidFill>
            </a:endParaRPr>
          </a:p>
          <a:p>
            <a:pPr>
              <a:buFont typeface="Wingdings" pitchFamily="2" charset="2"/>
              <a:buChar char="Ø"/>
            </a:pPr>
            <a:endParaRPr lang="hr-HR" sz="2400" b="1" dirty="0">
              <a:solidFill>
                <a:schemeClr val="accent6">
                  <a:lumMod val="75000"/>
                </a:schemeClr>
              </a:solidFill>
            </a:endParaRPr>
          </a:p>
          <a:p>
            <a:pPr>
              <a:buFont typeface="Wingdings" pitchFamily="2" charset="2"/>
              <a:buChar char="Ø"/>
            </a:pPr>
            <a:r>
              <a:rPr lang="hr-HR" sz="2400" b="1" dirty="0">
                <a:solidFill>
                  <a:schemeClr val="accent6">
                    <a:lumMod val="75000"/>
                  </a:schemeClr>
                </a:solidFill>
              </a:rPr>
              <a:t> </a:t>
            </a:r>
            <a:r>
              <a:rPr lang="hr-HR" sz="2400" b="1" dirty="0" smtClean="0">
                <a:solidFill>
                  <a:schemeClr val="accent6">
                    <a:lumMod val="75000"/>
                  </a:schemeClr>
                </a:solidFill>
              </a:rPr>
              <a:t>meteorological parameters</a:t>
            </a:r>
            <a:endParaRPr lang="hr-HR" sz="2400" b="1" dirty="0">
              <a:solidFill>
                <a:schemeClr val="accent6">
                  <a:lumMod val="75000"/>
                </a:schemeClr>
              </a:solidFill>
            </a:endParaRPr>
          </a:p>
          <a:p>
            <a:pPr>
              <a:buFont typeface="Wingdings" pitchFamily="2" charset="2"/>
              <a:buChar char="Ø"/>
            </a:pPr>
            <a:endParaRPr lang="hr-HR" sz="2400" b="1" dirty="0">
              <a:solidFill>
                <a:schemeClr val="accent6">
                  <a:lumMod val="75000"/>
                </a:schemeClr>
              </a:solidFill>
            </a:endParaRPr>
          </a:p>
          <a:p>
            <a:pPr>
              <a:buFont typeface="Wingdings" pitchFamily="2" charset="2"/>
              <a:buChar char="Ø"/>
            </a:pPr>
            <a:r>
              <a:rPr lang="hr-HR" sz="2400" b="1" dirty="0">
                <a:solidFill>
                  <a:schemeClr val="accent6">
                    <a:lumMod val="75000"/>
                  </a:schemeClr>
                </a:solidFill>
              </a:rPr>
              <a:t> </a:t>
            </a:r>
            <a:r>
              <a:rPr lang="en-US" sz="2400" b="1" dirty="0" smtClean="0">
                <a:solidFill>
                  <a:schemeClr val="accent6">
                    <a:lumMod val="75000"/>
                  </a:schemeClr>
                </a:solidFill>
              </a:rPr>
              <a:t>chemical reactions and transformations that are occurring during transport of pollutants</a:t>
            </a:r>
            <a:endParaRPr lang="hr-HR" sz="2400" b="1" dirty="0">
              <a:solidFill>
                <a:schemeClr val="accent6">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3</a:t>
            </a:fld>
            <a:endParaRPr lang="hr-H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271604" y="2981722"/>
            <a:ext cx="1433371" cy="461665"/>
          </a:xfrm>
          <a:prstGeom prst="rect">
            <a:avLst/>
          </a:prstGeom>
          <a:noFill/>
        </p:spPr>
        <p:txBody>
          <a:bodyPr wrap="square" rtlCol="0">
            <a:spAutoFit/>
          </a:bodyPr>
          <a:lstStyle/>
          <a:p>
            <a:r>
              <a:rPr lang="hr-HR" sz="2400" b="1" dirty="0" smtClean="0">
                <a:solidFill>
                  <a:schemeClr val="accent6">
                    <a:lumMod val="75000"/>
                  </a:schemeClr>
                </a:solidFill>
              </a:rPr>
              <a:t>Example:</a:t>
            </a:r>
            <a:endParaRPr lang="hr-HR" sz="2400" b="1" dirty="0">
              <a:solidFill>
                <a:schemeClr val="accent6">
                  <a:lumMod val="75000"/>
                </a:schemeClr>
              </a:solidFill>
            </a:endParaRPr>
          </a:p>
        </p:txBody>
      </p:sp>
      <p:sp>
        <p:nvSpPr>
          <p:cNvPr id="14" name="Folded Corner 13"/>
          <p:cNvSpPr/>
          <p:nvPr/>
        </p:nvSpPr>
        <p:spPr>
          <a:xfrm>
            <a:off x="1724000" y="2911624"/>
            <a:ext cx="6408712" cy="2565723"/>
          </a:xfrm>
          <a:prstGeom prst="foldedCorner">
            <a:avLst/>
          </a:prstGeom>
          <a:solidFill>
            <a:srgbClr val="9966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p>
        </p:txBody>
      </p:sp>
      <p:sp>
        <p:nvSpPr>
          <p:cNvPr id="15" name="TextBox 14"/>
          <p:cNvSpPr txBox="1"/>
          <p:nvPr/>
        </p:nvSpPr>
        <p:spPr>
          <a:xfrm>
            <a:off x="1829916" y="3179087"/>
            <a:ext cx="6291042" cy="2246769"/>
          </a:xfrm>
          <a:prstGeom prst="rect">
            <a:avLst/>
          </a:prstGeom>
          <a:noFill/>
        </p:spPr>
        <p:txBody>
          <a:bodyPr wrap="square" rtlCol="0">
            <a:spAutoFit/>
          </a:bodyPr>
          <a:lstStyle/>
          <a:p>
            <a:r>
              <a:rPr lang="en-US" sz="2000" b="1" dirty="0" smtClean="0">
                <a:solidFill>
                  <a:schemeClr val="bg1"/>
                </a:solidFill>
                <a:effectLst>
                  <a:outerShdw blurRad="38100" dist="38100" dir="2700000" algn="tl">
                    <a:srgbClr val="000000">
                      <a:alpha val="43137"/>
                    </a:srgbClr>
                  </a:outerShdw>
                </a:effectLst>
              </a:rPr>
              <a:t>When measuring the acidity of rain in North America, the pH of the rain amounted to 3.0 (which is the acidity of vinegar). The lowest values of acid rain in the North of the USA were measured in November 1964. amounted to 2.1, while in Europe the lowest value was recorded in the rain that is falling over the Scot</a:t>
            </a:r>
            <a:r>
              <a:rPr lang="hr-HR" sz="2000" b="1" dirty="0" smtClean="0">
                <a:solidFill>
                  <a:schemeClr val="bg1"/>
                </a:solidFill>
                <a:effectLst>
                  <a:outerShdw blurRad="38100" dist="38100" dir="2700000" algn="tl">
                    <a:srgbClr val="000000">
                      <a:alpha val="43137"/>
                    </a:srgbClr>
                  </a:outerShdw>
                </a:effectLst>
              </a:rPr>
              <a:t>land</a:t>
            </a:r>
            <a:r>
              <a:rPr lang="en-US" sz="2000" b="1" dirty="0" smtClean="0">
                <a:solidFill>
                  <a:schemeClr val="bg1"/>
                </a:solidFill>
                <a:effectLst>
                  <a:outerShdw blurRad="38100" dist="38100" dir="2700000" algn="tl">
                    <a:srgbClr val="000000">
                      <a:alpha val="43137"/>
                    </a:srgbClr>
                  </a:outerShdw>
                </a:effectLst>
              </a:rPr>
              <a:t> 1974. and amounted to 2.4.</a:t>
            </a:r>
            <a:endParaRPr lang="hr-HR" sz="2000" b="1" dirty="0">
              <a:solidFill>
                <a:schemeClr val="bg1"/>
              </a:solidFill>
              <a:effectLst>
                <a:outerShdw blurRad="38100" dist="38100" dir="2700000" algn="tl">
                  <a:srgbClr val="000000">
                    <a:alpha val="43137"/>
                  </a:srgbClr>
                </a:outerShdw>
              </a:effectLst>
            </a:endParaRPr>
          </a:p>
        </p:txBody>
      </p:sp>
      <p:sp>
        <p:nvSpPr>
          <p:cNvPr id="16" name="Slide Number Placeholder 15"/>
          <p:cNvSpPr>
            <a:spLocks noGrp="1"/>
          </p:cNvSpPr>
          <p:nvPr>
            <p:ph type="sldNum" sz="quarter" idx="12"/>
          </p:nvPr>
        </p:nvSpPr>
        <p:spPr/>
        <p:txBody>
          <a:bodyPr/>
          <a:lstStyle/>
          <a:p>
            <a:pPr>
              <a:defRPr/>
            </a:pPr>
            <a:fld id="{60743F40-157C-4097-B33E-49A278C4E3AD}" type="slidenum">
              <a:rPr lang="hr-HR" smtClean="0"/>
              <a:pPr>
                <a:defRPr/>
              </a:pPr>
              <a:t>30</a:t>
            </a:fld>
            <a:endParaRPr lang="hr-HR"/>
          </a:p>
        </p:txBody>
      </p:sp>
      <p:sp>
        <p:nvSpPr>
          <p:cNvPr id="18"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9" name="TextBox 18"/>
          <p:cNvSpPr txBox="1"/>
          <p:nvPr/>
        </p:nvSpPr>
        <p:spPr>
          <a:xfrm>
            <a:off x="452686" y="1830735"/>
            <a:ext cx="4176464" cy="461665"/>
          </a:xfrm>
          <a:prstGeom prst="rect">
            <a:avLst/>
          </a:prstGeom>
          <a:solidFill>
            <a:schemeClr val="bg1"/>
          </a:solidFill>
        </p:spPr>
        <p:txBody>
          <a:bodyPr wrap="square" rtlCol="0">
            <a:spAutoFit/>
          </a:bodyPr>
          <a:lstStyle/>
          <a:p>
            <a:r>
              <a:rPr lang="hr-HR" sz="2400" b="1" dirty="0" smtClean="0">
                <a:solidFill>
                  <a:schemeClr val="accent6">
                    <a:lumMod val="75000"/>
                  </a:schemeClr>
                </a:solidFill>
              </a:rPr>
              <a:t>Sources of acid precipitation</a:t>
            </a:r>
            <a:endParaRPr lang="hr-HR" sz="2400" b="1" dirty="0">
              <a:solidFill>
                <a:schemeClr val="accent6">
                  <a:lumMod val="75000"/>
                </a:schemeClr>
              </a:solidFill>
            </a:endParaRPr>
          </a:p>
        </p:txBody>
      </p:sp>
      <p:sp>
        <p:nvSpPr>
          <p:cNvPr id="20" name="Rectangle 19"/>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1"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501452" y="2803798"/>
            <a:ext cx="8496944" cy="3416320"/>
          </a:xfrm>
          <a:prstGeom prst="rect">
            <a:avLst/>
          </a:prstGeom>
          <a:noFill/>
        </p:spPr>
        <p:txBody>
          <a:bodyPr wrap="square" rtlCol="0">
            <a:spAutoFit/>
          </a:bodyPr>
          <a:lstStyle/>
          <a:p>
            <a:r>
              <a:rPr lang="en-US" sz="2400" b="1" dirty="0" smtClean="0">
                <a:solidFill>
                  <a:schemeClr val="accent1">
                    <a:lumMod val="75000"/>
                  </a:schemeClr>
                </a:solidFill>
              </a:rPr>
              <a:t>When one pollutant comes into the atmosphere, its destiny depends on physical processes:</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pPr>
              <a:buFont typeface="Arial" pitchFamily="34" charset="0"/>
              <a:buChar char="•"/>
            </a:pPr>
            <a:r>
              <a:rPr lang="hr-HR" sz="2400" b="1" dirty="0" smtClean="0">
                <a:solidFill>
                  <a:schemeClr val="accent6">
                    <a:lumMod val="75000"/>
                  </a:schemeClr>
                </a:solidFill>
              </a:rPr>
              <a:t> dispersing</a:t>
            </a:r>
          </a:p>
          <a:p>
            <a:pPr>
              <a:buFont typeface="Arial" pitchFamily="34" charset="0"/>
              <a:buChar char="•"/>
            </a:pPr>
            <a:r>
              <a:rPr lang="hr-HR" sz="2400" b="1" dirty="0" smtClean="0">
                <a:solidFill>
                  <a:schemeClr val="accent6">
                    <a:lumMod val="75000"/>
                  </a:schemeClr>
                </a:solidFill>
              </a:rPr>
              <a:t> transport </a:t>
            </a:r>
          </a:p>
          <a:p>
            <a:pPr>
              <a:buFont typeface="Arial" pitchFamily="34" charset="0"/>
              <a:buChar char="•"/>
            </a:pPr>
            <a:r>
              <a:rPr lang="hr-HR" sz="2400" b="1" dirty="0" smtClean="0">
                <a:solidFill>
                  <a:schemeClr val="accent6">
                    <a:lumMod val="75000"/>
                  </a:schemeClr>
                </a:solidFill>
              </a:rPr>
              <a:t> deposition</a:t>
            </a:r>
          </a:p>
          <a:p>
            <a:pPr>
              <a:buFont typeface="Arial" pitchFamily="34" charset="0"/>
              <a:buChar char="•"/>
            </a:pPr>
            <a:endParaRPr lang="hr-HR" sz="2400" b="1" dirty="0" smtClean="0">
              <a:solidFill>
                <a:schemeClr val="accent1">
                  <a:lumMod val="75000"/>
                </a:schemeClr>
              </a:solidFill>
            </a:endParaRPr>
          </a:p>
          <a:p>
            <a:r>
              <a:rPr lang="en-US" sz="2400" b="1" dirty="0" smtClean="0">
                <a:solidFill>
                  <a:schemeClr val="accent1">
                    <a:lumMod val="75000"/>
                  </a:schemeClr>
                </a:solidFill>
              </a:rPr>
              <a:t>and the complex chemical reactions that occur in the time between the emission and deposition on the surface of the Earth.</a:t>
            </a:r>
            <a:endParaRPr lang="hr-HR" sz="24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31</a:t>
            </a:fld>
            <a:endParaRPr lang="hr-HR"/>
          </a:p>
        </p:txBody>
      </p:sp>
      <p:sp>
        <p:nvSpPr>
          <p:cNvPr id="16"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7" name="TextBox 16"/>
          <p:cNvSpPr txBox="1"/>
          <p:nvPr/>
        </p:nvSpPr>
        <p:spPr>
          <a:xfrm>
            <a:off x="452686" y="1830735"/>
            <a:ext cx="4176464" cy="461665"/>
          </a:xfrm>
          <a:prstGeom prst="rect">
            <a:avLst/>
          </a:prstGeom>
          <a:solidFill>
            <a:schemeClr val="bg1"/>
          </a:solidFill>
        </p:spPr>
        <p:txBody>
          <a:bodyPr wrap="square" rtlCol="0">
            <a:spAutoFit/>
          </a:bodyPr>
          <a:lstStyle/>
          <a:p>
            <a:r>
              <a:rPr lang="hr-HR" sz="2400" b="1" dirty="0" smtClean="0">
                <a:solidFill>
                  <a:schemeClr val="accent6">
                    <a:lumMod val="75000"/>
                  </a:schemeClr>
                </a:solidFill>
              </a:rPr>
              <a:t>Sources of acid precipitation</a:t>
            </a:r>
            <a:endParaRPr lang="hr-HR" sz="2400" b="1" dirty="0">
              <a:solidFill>
                <a:schemeClr val="accent6">
                  <a:lumMod val="75000"/>
                </a:schemeClr>
              </a:solidFill>
            </a:endParaRPr>
          </a:p>
        </p:txBody>
      </p:sp>
      <p:sp>
        <p:nvSpPr>
          <p:cNvPr id="18" name="Rectangle 17"/>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9" name="Picture 3"/>
          <p:cNvPicPr>
            <a:picLocks noChangeAspect="1" noChangeArrowheads="1"/>
          </p:cNvPicPr>
          <p:nvPr/>
        </p:nvPicPr>
        <p:blipFill>
          <a:blip r:embed="rId3"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395536" y="2566814"/>
            <a:ext cx="8424936" cy="3046988"/>
          </a:xfrm>
          <a:prstGeom prst="rect">
            <a:avLst/>
          </a:prstGeom>
        </p:spPr>
        <p:txBody>
          <a:bodyPr wrap="square">
            <a:spAutoFit/>
          </a:bodyPr>
          <a:lstStyle/>
          <a:p>
            <a:r>
              <a:rPr lang="en-US" sz="2400" b="1" dirty="0" smtClean="0">
                <a:solidFill>
                  <a:schemeClr val="accent1">
                    <a:lumMod val="75000"/>
                  </a:schemeClr>
                </a:solidFill>
              </a:rPr>
              <a:t>Factors that influence the fate of pollutants include:</a:t>
            </a:r>
            <a:endParaRPr lang="hr-HR" sz="2400" b="1" dirty="0" smtClean="0">
              <a:solidFill>
                <a:schemeClr val="accent1">
                  <a:lumMod val="75000"/>
                </a:schemeClr>
              </a:solidFill>
              <a:effectLst>
                <a:outerShdw blurRad="38100" dist="38100" dir="2700000" algn="tl">
                  <a:srgbClr val="000000">
                    <a:alpha val="43137"/>
                  </a:srgbClr>
                </a:outerShdw>
              </a:effectLst>
            </a:endParaRPr>
          </a:p>
          <a:p>
            <a:pPr>
              <a:buFont typeface="Arial" pitchFamily="34" charset="0"/>
              <a:buChar char="•"/>
            </a:pPr>
            <a:r>
              <a:rPr lang="hr-HR" sz="2400" b="1" dirty="0" smtClean="0">
                <a:solidFill>
                  <a:schemeClr val="accent6">
                    <a:lumMod val="75000"/>
                  </a:schemeClr>
                </a:solidFill>
              </a:rPr>
              <a:t> </a:t>
            </a:r>
            <a:r>
              <a:rPr lang="en-US" sz="2400" b="1" dirty="0" smtClean="0">
                <a:solidFill>
                  <a:schemeClr val="accent6">
                    <a:lumMod val="75000"/>
                  </a:schemeClr>
                </a:solidFill>
              </a:rPr>
              <a:t>the height of the</a:t>
            </a:r>
            <a:r>
              <a:rPr lang="hr-HR" sz="2400" b="1" dirty="0" smtClean="0">
                <a:solidFill>
                  <a:schemeClr val="accent6">
                    <a:lumMod val="75000"/>
                  </a:schemeClr>
                </a:solidFill>
              </a:rPr>
              <a:t> emission</a:t>
            </a:r>
          </a:p>
          <a:p>
            <a:pPr>
              <a:buFont typeface="Arial" pitchFamily="34" charset="0"/>
              <a:buChar char="•"/>
            </a:pPr>
            <a:r>
              <a:rPr lang="hr-HR" sz="2400" b="1" dirty="0" smtClean="0">
                <a:solidFill>
                  <a:schemeClr val="accent6">
                    <a:lumMod val="75000"/>
                  </a:schemeClr>
                </a:solidFill>
              </a:rPr>
              <a:t> </a:t>
            </a:r>
            <a:r>
              <a:rPr lang="en-US" sz="2400" b="1" dirty="0" smtClean="0">
                <a:solidFill>
                  <a:schemeClr val="accent6">
                    <a:lumMod val="75000"/>
                  </a:schemeClr>
                </a:solidFill>
              </a:rPr>
              <a:t>the amount of Solar radiation</a:t>
            </a:r>
            <a:endParaRPr lang="hr-HR" sz="2400" b="1" dirty="0" smtClean="0">
              <a:solidFill>
                <a:schemeClr val="accent6">
                  <a:lumMod val="75000"/>
                </a:schemeClr>
              </a:solidFill>
            </a:endParaRPr>
          </a:p>
          <a:p>
            <a:pPr>
              <a:buFont typeface="Arial" pitchFamily="34" charset="0"/>
              <a:buChar char="•"/>
            </a:pPr>
            <a:r>
              <a:rPr lang="hr-HR" sz="2400" b="1" dirty="0" smtClean="0">
                <a:solidFill>
                  <a:schemeClr val="accent6">
                    <a:lumMod val="75000"/>
                  </a:schemeClr>
                </a:solidFill>
              </a:rPr>
              <a:t> the presence of precipitation</a:t>
            </a:r>
          </a:p>
          <a:p>
            <a:pPr>
              <a:buFont typeface="Arial" pitchFamily="34" charset="0"/>
              <a:buChar char="•"/>
            </a:pPr>
            <a:r>
              <a:rPr lang="hr-HR" sz="2400" b="1" dirty="0" smtClean="0">
                <a:solidFill>
                  <a:schemeClr val="accent6">
                    <a:lumMod val="75000"/>
                  </a:schemeClr>
                </a:solidFill>
              </a:rPr>
              <a:t> </a:t>
            </a:r>
            <a:r>
              <a:rPr lang="en-US" sz="2400" b="1" dirty="0" smtClean="0">
                <a:solidFill>
                  <a:schemeClr val="accent6">
                    <a:lumMod val="75000"/>
                  </a:schemeClr>
                </a:solidFill>
              </a:rPr>
              <a:t>the composition of the Earth's surface</a:t>
            </a:r>
            <a:endParaRPr lang="hr-HR" sz="2400" b="1" dirty="0" smtClean="0">
              <a:solidFill>
                <a:schemeClr val="accent6">
                  <a:lumMod val="75000"/>
                </a:schemeClr>
              </a:solidFill>
            </a:endParaRPr>
          </a:p>
          <a:p>
            <a:pPr>
              <a:buFont typeface="Arial" pitchFamily="34" charset="0"/>
              <a:buChar char="•"/>
            </a:pPr>
            <a:endParaRPr lang="hr-HR" sz="2400" b="1" dirty="0" smtClean="0">
              <a:solidFill>
                <a:schemeClr val="accent1">
                  <a:lumMod val="75000"/>
                </a:schemeClr>
              </a:solidFill>
              <a:effectLst>
                <a:outerShdw blurRad="38100" dist="38100" dir="2700000" algn="tl">
                  <a:srgbClr val="000000">
                    <a:alpha val="43137"/>
                  </a:srgbClr>
                </a:outerShdw>
              </a:effectLst>
            </a:endParaRPr>
          </a:p>
          <a:p>
            <a:r>
              <a:rPr lang="en-US" sz="2400" b="1" dirty="0" smtClean="0">
                <a:solidFill>
                  <a:schemeClr val="accent1">
                    <a:lumMod val="75000"/>
                  </a:schemeClr>
                </a:solidFill>
              </a:rPr>
              <a:t>The sulfur from the fuel and nitrogen, before they become acid, they enter into a series of chemical reactions in the atmosphere.</a:t>
            </a:r>
            <a:endParaRPr lang="hr-HR" sz="2400" b="1" dirty="0">
              <a:solidFill>
                <a:schemeClr val="accent1">
                  <a:lumMod val="75000"/>
                </a:schemeClr>
              </a:solidFill>
              <a:effectLst>
                <a:outerShdw blurRad="38100" dist="38100" dir="2700000" algn="tl">
                  <a:srgbClr val="000000">
                    <a:alpha val="43137"/>
                  </a:srgbClr>
                </a:outerShdw>
              </a:effectLst>
            </a:endParaRPr>
          </a:p>
        </p:txBody>
      </p:sp>
      <p:sp>
        <p:nvSpPr>
          <p:cNvPr id="13" name="TextBox 12"/>
          <p:cNvSpPr txBox="1"/>
          <p:nvPr/>
        </p:nvSpPr>
        <p:spPr>
          <a:xfrm>
            <a:off x="441274" y="1871570"/>
            <a:ext cx="5862389" cy="461665"/>
          </a:xfrm>
          <a:prstGeom prst="rect">
            <a:avLst/>
          </a:prstGeom>
          <a:noFill/>
        </p:spPr>
        <p:txBody>
          <a:bodyPr wrap="square" rtlCol="0">
            <a:spAutoFit/>
          </a:bodyPr>
          <a:lstStyle/>
          <a:p>
            <a:r>
              <a:rPr lang="en-US" sz="2400" b="1" dirty="0" smtClean="0">
                <a:solidFill>
                  <a:schemeClr val="accent6">
                    <a:lumMod val="75000"/>
                  </a:schemeClr>
                </a:solidFill>
              </a:rPr>
              <a:t>Chemistry of acidic precipitation </a:t>
            </a:r>
            <a:endParaRPr lang="hr-HR" sz="2400" b="1" dirty="0">
              <a:solidFill>
                <a:schemeClr val="accent6">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32</a:t>
            </a:fld>
            <a:endParaRPr lang="hr-HR"/>
          </a:p>
        </p:txBody>
      </p:sp>
      <p:sp>
        <p:nvSpPr>
          <p:cNvPr id="17"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8" name="Rectangle 17"/>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3" name="Picture 2"/>
          <p:cNvPicPr>
            <a:picLocks noChangeAspect="1" noChangeArrowheads="1"/>
          </p:cNvPicPr>
          <p:nvPr/>
        </p:nvPicPr>
        <p:blipFill>
          <a:blip r:embed="rId3" cstate="print"/>
          <a:srcRect/>
          <a:stretch>
            <a:fillRect/>
          </a:stretch>
        </p:blipFill>
        <p:spPr bwMode="auto">
          <a:xfrm>
            <a:off x="174179" y="2346598"/>
            <a:ext cx="5437657" cy="3891018"/>
          </a:xfrm>
          <a:prstGeom prst="rect">
            <a:avLst/>
          </a:prstGeom>
          <a:noFill/>
          <a:ln w="9525">
            <a:noFill/>
            <a:miter lim="800000"/>
            <a:headEnd/>
            <a:tailEnd/>
          </a:ln>
        </p:spPr>
      </p:pic>
      <p:sp>
        <p:nvSpPr>
          <p:cNvPr id="14" name="TextBox 13"/>
          <p:cNvSpPr txBox="1"/>
          <p:nvPr/>
        </p:nvSpPr>
        <p:spPr>
          <a:xfrm>
            <a:off x="5772696" y="3190488"/>
            <a:ext cx="3131840" cy="1569660"/>
          </a:xfrm>
          <a:prstGeom prst="rect">
            <a:avLst/>
          </a:prstGeom>
          <a:noFill/>
        </p:spPr>
        <p:txBody>
          <a:bodyPr wrap="square" rtlCol="0">
            <a:spAutoFit/>
          </a:bodyPr>
          <a:lstStyle/>
          <a:p>
            <a:r>
              <a:rPr lang="en-US" sz="2400" b="1" dirty="0" smtClean="0">
                <a:solidFill>
                  <a:schemeClr val="accent1">
                    <a:lumMod val="75000"/>
                  </a:schemeClr>
                </a:solidFill>
              </a:rPr>
              <a:t>The physical and chemical processes </a:t>
            </a:r>
            <a:r>
              <a:rPr lang="hr-HR" sz="2400" b="1" dirty="0" smtClean="0">
                <a:solidFill>
                  <a:schemeClr val="accent1">
                    <a:lumMod val="75000"/>
                  </a:schemeClr>
                </a:solidFill>
              </a:rPr>
              <a:t>in</a:t>
            </a:r>
            <a:r>
              <a:rPr lang="en-US" sz="2400" b="1" dirty="0" smtClean="0">
                <a:solidFill>
                  <a:schemeClr val="accent1">
                    <a:lumMod val="75000"/>
                  </a:schemeClr>
                </a:solidFill>
              </a:rPr>
              <a:t> creation of acid precipitation</a:t>
            </a:r>
            <a:endParaRPr lang="hr-HR" sz="2400" b="1" dirty="0">
              <a:solidFill>
                <a:schemeClr val="accent1">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33</a:t>
            </a:fld>
            <a:endParaRPr lang="hr-HR"/>
          </a:p>
        </p:txBody>
      </p:sp>
      <p:sp>
        <p:nvSpPr>
          <p:cNvPr id="17" name="TextBox 16"/>
          <p:cNvSpPr txBox="1"/>
          <p:nvPr/>
        </p:nvSpPr>
        <p:spPr>
          <a:xfrm>
            <a:off x="441274" y="1871570"/>
            <a:ext cx="5862389" cy="461665"/>
          </a:xfrm>
          <a:prstGeom prst="rect">
            <a:avLst/>
          </a:prstGeom>
          <a:noFill/>
        </p:spPr>
        <p:txBody>
          <a:bodyPr wrap="square" rtlCol="0">
            <a:spAutoFit/>
          </a:bodyPr>
          <a:lstStyle/>
          <a:p>
            <a:r>
              <a:rPr lang="en-US" sz="2400" b="1" dirty="0" smtClean="0">
                <a:solidFill>
                  <a:schemeClr val="accent6">
                    <a:lumMod val="75000"/>
                  </a:schemeClr>
                </a:solidFill>
              </a:rPr>
              <a:t>Chemistry of acidic precipitation </a:t>
            </a:r>
            <a:endParaRPr lang="hr-HR" sz="2400" b="1" dirty="0">
              <a:solidFill>
                <a:schemeClr val="accent6">
                  <a:lumMod val="75000"/>
                </a:schemeClr>
              </a:solidFill>
            </a:endParaRPr>
          </a:p>
        </p:txBody>
      </p:sp>
      <p:sp>
        <p:nvSpPr>
          <p:cNvPr id="18"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9" name="Rectangle 18"/>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20" name="Rectangle 19"/>
          <p:cNvSpPr/>
          <p:nvPr/>
        </p:nvSpPr>
        <p:spPr>
          <a:xfrm>
            <a:off x="2227152" y="2915216"/>
            <a:ext cx="1267486" cy="8329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accent1">
                    <a:lumMod val="75000"/>
                  </a:schemeClr>
                </a:solidFill>
              </a:rPr>
              <a:t>Gaseous pollutants in the atmosphere</a:t>
            </a:r>
            <a:endParaRPr lang="hr-HR" sz="1200" b="1" dirty="0">
              <a:solidFill>
                <a:schemeClr val="accent1">
                  <a:lumMod val="75000"/>
                </a:schemeClr>
              </a:solidFill>
            </a:endParaRPr>
          </a:p>
        </p:txBody>
      </p:sp>
      <p:sp>
        <p:nvSpPr>
          <p:cNvPr id="21" name="Rectangle 20"/>
          <p:cNvSpPr/>
          <p:nvPr/>
        </p:nvSpPr>
        <p:spPr>
          <a:xfrm>
            <a:off x="3992578" y="2897109"/>
            <a:ext cx="1330860" cy="869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accent1">
                    <a:lumMod val="75000"/>
                  </a:schemeClr>
                </a:solidFill>
              </a:rPr>
              <a:t>Pollutants in the form of particles in the atmosphere</a:t>
            </a:r>
            <a:endParaRPr lang="hr-HR" sz="1200" b="1" dirty="0">
              <a:solidFill>
                <a:schemeClr val="accent1">
                  <a:lumMod val="75000"/>
                </a:schemeClr>
              </a:solidFill>
            </a:endParaRPr>
          </a:p>
        </p:txBody>
      </p:sp>
      <p:sp>
        <p:nvSpPr>
          <p:cNvPr id="22" name="Rectangle 21"/>
          <p:cNvSpPr/>
          <p:nvPr/>
        </p:nvSpPr>
        <p:spPr>
          <a:xfrm>
            <a:off x="2688878" y="3883937"/>
            <a:ext cx="226337" cy="125843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3" name="Rectangle 22"/>
          <p:cNvSpPr/>
          <p:nvPr/>
        </p:nvSpPr>
        <p:spPr>
          <a:xfrm>
            <a:off x="4597650" y="3864321"/>
            <a:ext cx="226337" cy="125843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4" name="Rectangle 23"/>
          <p:cNvSpPr/>
          <p:nvPr/>
        </p:nvSpPr>
        <p:spPr>
          <a:xfrm>
            <a:off x="2118512" y="4237022"/>
            <a:ext cx="1131682" cy="2353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Dry deposition</a:t>
            </a:r>
            <a:endParaRPr lang="hr-HR" sz="1200" b="1" dirty="0">
              <a:solidFill>
                <a:schemeClr val="accent1">
                  <a:lumMod val="75000"/>
                </a:schemeClr>
              </a:solidFill>
            </a:endParaRPr>
          </a:p>
        </p:txBody>
      </p:sp>
      <p:sp>
        <p:nvSpPr>
          <p:cNvPr id="26" name="Rectangle 25"/>
          <p:cNvSpPr/>
          <p:nvPr/>
        </p:nvSpPr>
        <p:spPr>
          <a:xfrm>
            <a:off x="4398476" y="4289834"/>
            <a:ext cx="1131682" cy="2353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Dry deposition</a:t>
            </a:r>
            <a:endParaRPr lang="hr-HR" sz="1200" b="1" dirty="0">
              <a:solidFill>
                <a:schemeClr val="accent1">
                  <a:lumMod val="75000"/>
                </a:schemeClr>
              </a:solidFill>
            </a:endParaRPr>
          </a:p>
        </p:txBody>
      </p:sp>
      <p:sp>
        <p:nvSpPr>
          <p:cNvPr id="27" name="Rectangle 26"/>
          <p:cNvSpPr/>
          <p:nvPr/>
        </p:nvSpPr>
        <p:spPr>
          <a:xfrm>
            <a:off x="3121938" y="4950737"/>
            <a:ext cx="1513436" cy="255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Wet deposition</a:t>
            </a:r>
            <a:endParaRPr lang="hr-HR" sz="1200" b="1" dirty="0">
              <a:solidFill>
                <a:schemeClr val="accent1">
                  <a:lumMod val="75000"/>
                </a:schemeClr>
              </a:solidFill>
            </a:endParaRPr>
          </a:p>
        </p:txBody>
      </p:sp>
      <p:sp>
        <p:nvSpPr>
          <p:cNvPr id="28" name="Rectangle 27"/>
          <p:cNvSpPr/>
          <p:nvPr/>
        </p:nvSpPr>
        <p:spPr>
          <a:xfrm>
            <a:off x="298764" y="3395050"/>
            <a:ext cx="1566250" cy="4707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SOURCES OF POLLUTION</a:t>
            </a:r>
            <a:endParaRPr lang="hr-HR" sz="1200" b="1" dirty="0">
              <a:solidFill>
                <a:schemeClr val="accent1">
                  <a:lumMod val="75000"/>
                </a:schemeClr>
              </a:solidFill>
            </a:endParaRPr>
          </a:p>
        </p:txBody>
      </p:sp>
      <p:sp>
        <p:nvSpPr>
          <p:cNvPr id="29" name="Rectangle 28"/>
          <p:cNvSpPr/>
          <p:nvPr/>
        </p:nvSpPr>
        <p:spPr>
          <a:xfrm>
            <a:off x="199176" y="5975287"/>
            <a:ext cx="1367074" cy="199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ANTHROPOGENIC</a:t>
            </a:r>
            <a:endParaRPr lang="hr-HR" sz="1200" b="1" dirty="0">
              <a:solidFill>
                <a:schemeClr val="accent1">
                  <a:lumMod val="75000"/>
                </a:schemeClr>
              </a:solidFill>
            </a:endParaRPr>
          </a:p>
        </p:txBody>
      </p:sp>
      <p:sp>
        <p:nvSpPr>
          <p:cNvPr id="30" name="Rectangle 29"/>
          <p:cNvSpPr/>
          <p:nvPr/>
        </p:nvSpPr>
        <p:spPr>
          <a:xfrm>
            <a:off x="2163777" y="5982831"/>
            <a:ext cx="1032096" cy="191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200" b="1" dirty="0" smtClean="0">
                <a:solidFill>
                  <a:schemeClr val="accent1">
                    <a:lumMod val="75000"/>
                  </a:schemeClr>
                </a:solidFill>
              </a:rPr>
              <a:t>NATURAL</a:t>
            </a:r>
            <a:endParaRPr lang="hr-HR" sz="1200" b="1" dirty="0">
              <a:solidFill>
                <a:schemeClr val="accent1">
                  <a:lumMod val="75000"/>
                </a:schemeClr>
              </a:solidFill>
            </a:endParaRPr>
          </a:p>
        </p:txBody>
      </p:sp>
      <p:sp>
        <p:nvSpPr>
          <p:cNvPr id="2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31"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602035" y="5468466"/>
            <a:ext cx="7272808" cy="576064"/>
          </a:xfrm>
          <a:prstGeom prst="rect">
            <a:avLst/>
          </a:prstGeom>
          <a:solidFill>
            <a:srgbClr val="FF0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3" name="TextBox 12"/>
          <p:cNvSpPr txBox="1"/>
          <p:nvPr/>
        </p:nvSpPr>
        <p:spPr>
          <a:xfrm>
            <a:off x="481260" y="1764060"/>
            <a:ext cx="5690939" cy="461665"/>
          </a:xfrm>
          <a:prstGeom prst="rect">
            <a:avLst/>
          </a:prstGeom>
          <a:noFill/>
        </p:spPr>
        <p:txBody>
          <a:bodyPr wrap="square" rtlCol="0">
            <a:spAutoFit/>
          </a:bodyPr>
          <a:lstStyle/>
          <a:p>
            <a:r>
              <a:rPr lang="en-US" sz="2400" b="1" dirty="0" smtClean="0">
                <a:solidFill>
                  <a:schemeClr val="accent6">
                    <a:lumMod val="75000"/>
                  </a:schemeClr>
                </a:solidFill>
              </a:rPr>
              <a:t>SO</a:t>
            </a:r>
            <a:r>
              <a:rPr lang="en-US" sz="2400" b="1" baseline="-25000" dirty="0" smtClean="0">
                <a:solidFill>
                  <a:schemeClr val="accent6">
                    <a:lumMod val="75000"/>
                  </a:schemeClr>
                </a:solidFill>
              </a:rPr>
              <a:t>2</a:t>
            </a:r>
            <a:r>
              <a:rPr lang="en-US" sz="2400" b="1" dirty="0" smtClean="0">
                <a:solidFill>
                  <a:schemeClr val="accent6">
                    <a:lumMod val="75000"/>
                  </a:schemeClr>
                </a:solidFill>
              </a:rPr>
              <a:t> and combustion of coal</a:t>
            </a:r>
            <a:endParaRPr lang="hr-HR" sz="2400" b="1" dirty="0">
              <a:solidFill>
                <a:schemeClr val="accent6">
                  <a:lumMod val="75000"/>
                </a:schemeClr>
              </a:solidFill>
            </a:endParaRPr>
          </a:p>
        </p:txBody>
      </p:sp>
      <p:sp>
        <p:nvSpPr>
          <p:cNvPr id="14" name="TextBox 13"/>
          <p:cNvSpPr txBox="1"/>
          <p:nvPr/>
        </p:nvSpPr>
        <p:spPr>
          <a:xfrm>
            <a:off x="477069" y="2390031"/>
            <a:ext cx="8208912" cy="2677656"/>
          </a:xfrm>
          <a:prstGeom prst="rect">
            <a:avLst/>
          </a:prstGeom>
          <a:noFill/>
        </p:spPr>
        <p:txBody>
          <a:bodyPr wrap="square" rtlCol="0">
            <a:spAutoFit/>
          </a:bodyPr>
          <a:lstStyle/>
          <a:p>
            <a:r>
              <a:rPr lang="en-US" sz="2400" b="1" dirty="0" smtClean="0">
                <a:solidFill>
                  <a:schemeClr val="accent1">
                    <a:lumMod val="75000"/>
                  </a:schemeClr>
                </a:solidFill>
              </a:rPr>
              <a:t>Coal (fossil fuel) is chemically very different, but they share the following constituent elements: carbon (C), hydrogen (H), oxygen (O), nitrogen (N) and </a:t>
            </a:r>
            <a:r>
              <a:rPr lang="en-US" sz="2400" b="1" dirty="0" err="1" smtClean="0">
                <a:solidFill>
                  <a:schemeClr val="accent1">
                    <a:lumMod val="75000"/>
                  </a:schemeClr>
                </a:solidFill>
              </a:rPr>
              <a:t>sulphur</a:t>
            </a:r>
            <a:r>
              <a:rPr lang="en-US" sz="2400" b="1" dirty="0" smtClean="0">
                <a:solidFill>
                  <a:schemeClr val="accent1">
                    <a:lumMod val="75000"/>
                  </a:schemeClr>
                </a:solidFill>
              </a:rPr>
              <a:t> (S).</a:t>
            </a:r>
            <a:endParaRPr lang="hr-HR" sz="2400" b="1" dirty="0" smtClean="0">
              <a:solidFill>
                <a:schemeClr val="accent1">
                  <a:lumMod val="75000"/>
                </a:schemeClr>
              </a:solidFill>
            </a:endParaRPr>
          </a:p>
          <a:p>
            <a:r>
              <a:rPr lang="en-US" sz="2400" b="1" dirty="0" smtClean="0">
                <a:solidFill>
                  <a:schemeClr val="accent1">
                    <a:lumMod val="75000"/>
                  </a:schemeClr>
                </a:solidFill>
              </a:rPr>
              <a:t>In addition to the above mentioned elements, in very small quantities of coal also contains sodium (Na), calcium (Ca), </a:t>
            </a:r>
            <a:r>
              <a:rPr lang="en-US" sz="2400" b="1" dirty="0" err="1" smtClean="0">
                <a:solidFill>
                  <a:schemeClr val="accent1">
                    <a:lumMod val="75000"/>
                  </a:schemeClr>
                </a:solidFill>
              </a:rPr>
              <a:t>aluminium</a:t>
            </a:r>
            <a:r>
              <a:rPr lang="en-US" sz="2400" b="1" dirty="0" smtClean="0">
                <a:solidFill>
                  <a:schemeClr val="accent1">
                    <a:lumMod val="75000"/>
                  </a:schemeClr>
                </a:solidFill>
              </a:rPr>
              <a:t> (Al), nickel (Ni), copper (Cu), arsenic (As), lead (</a:t>
            </a:r>
            <a:r>
              <a:rPr lang="en-US" sz="2400" b="1" dirty="0" err="1" smtClean="0">
                <a:solidFill>
                  <a:schemeClr val="accent1">
                    <a:lumMod val="75000"/>
                  </a:schemeClr>
                </a:solidFill>
              </a:rPr>
              <a:t>Pb</a:t>
            </a:r>
            <a:r>
              <a:rPr lang="en-US" sz="2400" b="1" dirty="0" smtClean="0">
                <a:solidFill>
                  <a:schemeClr val="accent1">
                    <a:lumMod val="75000"/>
                  </a:schemeClr>
                </a:solidFill>
              </a:rPr>
              <a:t>) and mercury (Hg).</a:t>
            </a:r>
            <a:endParaRPr lang="hr-HR" sz="2400" b="1" dirty="0">
              <a:solidFill>
                <a:schemeClr val="accent1">
                  <a:lumMod val="75000"/>
                </a:schemeClr>
              </a:solidFill>
            </a:endParaRPr>
          </a:p>
        </p:txBody>
      </p:sp>
      <p:sp>
        <p:nvSpPr>
          <p:cNvPr id="15" name="TextBox 14"/>
          <p:cNvSpPr txBox="1"/>
          <p:nvPr/>
        </p:nvSpPr>
        <p:spPr>
          <a:xfrm>
            <a:off x="602035" y="5468466"/>
            <a:ext cx="8280920" cy="461665"/>
          </a:xfrm>
          <a:prstGeom prst="rect">
            <a:avLst/>
          </a:prstGeom>
          <a:noFill/>
        </p:spPr>
        <p:txBody>
          <a:bodyPr wrap="square" rtlCol="0">
            <a:spAutoFit/>
          </a:bodyPr>
          <a:lstStyle/>
          <a:p>
            <a:r>
              <a:rPr lang="en-US" sz="2400" b="1" dirty="0" smtClean="0">
                <a:solidFill>
                  <a:schemeClr val="bg1"/>
                </a:solidFill>
                <a:effectLst>
                  <a:outerShdw blurRad="38100" dist="38100" dir="2700000" algn="tl">
                    <a:srgbClr val="000000">
                      <a:alpha val="43137"/>
                    </a:srgbClr>
                  </a:outerShdw>
                </a:effectLst>
              </a:rPr>
              <a:t>Approximate formula of coal is C</a:t>
            </a:r>
            <a:r>
              <a:rPr lang="en-US" sz="2400" b="1" baseline="-25000" dirty="0" smtClean="0">
                <a:solidFill>
                  <a:schemeClr val="bg1"/>
                </a:solidFill>
                <a:effectLst>
                  <a:outerShdw blurRad="38100" dist="38100" dir="2700000" algn="tl">
                    <a:srgbClr val="000000">
                      <a:alpha val="43137"/>
                    </a:srgbClr>
                  </a:outerShdw>
                </a:effectLst>
              </a:rPr>
              <a:t>135</a:t>
            </a:r>
            <a:r>
              <a:rPr lang="en-US" sz="2400" b="1" dirty="0" smtClean="0">
                <a:solidFill>
                  <a:schemeClr val="bg1"/>
                </a:solidFill>
                <a:effectLst>
                  <a:outerShdw blurRad="38100" dist="38100" dir="2700000" algn="tl">
                    <a:srgbClr val="000000">
                      <a:alpha val="43137"/>
                    </a:srgbClr>
                  </a:outerShdw>
                </a:effectLst>
              </a:rPr>
              <a:t>H</a:t>
            </a:r>
            <a:r>
              <a:rPr lang="en-US" sz="2400" b="1" baseline="-25000" dirty="0" smtClean="0">
                <a:solidFill>
                  <a:schemeClr val="bg1"/>
                </a:solidFill>
                <a:effectLst>
                  <a:outerShdw blurRad="38100" dist="38100" dir="2700000" algn="tl">
                    <a:srgbClr val="000000">
                      <a:alpha val="43137"/>
                    </a:srgbClr>
                  </a:outerShdw>
                </a:effectLst>
              </a:rPr>
              <a:t>96</a:t>
            </a:r>
            <a:r>
              <a:rPr lang="en-US" sz="2400" b="1" dirty="0" smtClean="0">
                <a:solidFill>
                  <a:schemeClr val="bg1"/>
                </a:solidFill>
                <a:effectLst>
                  <a:outerShdw blurRad="38100" dist="38100" dir="2700000" algn="tl">
                    <a:srgbClr val="000000">
                      <a:alpha val="43137"/>
                    </a:srgbClr>
                  </a:outerShdw>
                </a:effectLst>
              </a:rPr>
              <a:t>O</a:t>
            </a:r>
            <a:r>
              <a:rPr lang="en-US" sz="2400" b="1" baseline="-25000" dirty="0" smtClean="0">
                <a:solidFill>
                  <a:schemeClr val="bg1"/>
                </a:solidFill>
                <a:effectLst>
                  <a:outerShdw blurRad="38100" dist="38100" dir="2700000" algn="tl">
                    <a:srgbClr val="000000">
                      <a:alpha val="43137"/>
                    </a:srgbClr>
                  </a:outerShdw>
                </a:effectLst>
              </a:rPr>
              <a:t>9</a:t>
            </a:r>
            <a:r>
              <a:rPr lang="en-US" sz="2400" b="1" dirty="0" smtClean="0">
                <a:solidFill>
                  <a:schemeClr val="bg1"/>
                </a:solidFill>
                <a:effectLst>
                  <a:outerShdw blurRad="38100" dist="38100" dir="2700000" algn="tl">
                    <a:srgbClr val="000000">
                      <a:alpha val="43137"/>
                    </a:srgbClr>
                  </a:outerShdw>
                </a:effectLst>
              </a:rPr>
              <a:t>NS</a:t>
            </a:r>
            <a:endParaRPr lang="hr-HR" sz="2400" b="1" dirty="0">
              <a:solidFill>
                <a:schemeClr val="bg1"/>
              </a:solidFill>
              <a:effectLst>
                <a:outerShdw blurRad="38100" dist="38100" dir="2700000" algn="tl">
                  <a:srgbClr val="000000">
                    <a:alpha val="43137"/>
                  </a:srgbClr>
                </a:outerShdw>
              </a:effectLst>
            </a:endParaRPr>
          </a:p>
        </p:txBody>
      </p:sp>
      <p:sp>
        <p:nvSpPr>
          <p:cNvPr id="16" name="Slide Number Placeholder 15"/>
          <p:cNvSpPr>
            <a:spLocks noGrp="1"/>
          </p:cNvSpPr>
          <p:nvPr>
            <p:ph type="sldNum" sz="quarter" idx="12"/>
          </p:nvPr>
        </p:nvSpPr>
        <p:spPr/>
        <p:txBody>
          <a:bodyPr/>
          <a:lstStyle/>
          <a:p>
            <a:pPr>
              <a:defRPr/>
            </a:pPr>
            <a:fld id="{60743F40-157C-4097-B33E-49A278C4E3AD}" type="slidenum">
              <a:rPr lang="hr-HR" smtClean="0"/>
              <a:pPr>
                <a:defRPr/>
              </a:pPr>
              <a:t>34</a:t>
            </a:fld>
            <a:endParaRPr lang="hr-HR" dirty="0"/>
          </a:p>
        </p:txBody>
      </p:sp>
      <p:sp>
        <p:nvSpPr>
          <p:cNvPr id="18"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9" name="Rectangle 18"/>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371351" y="2550301"/>
            <a:ext cx="8496944" cy="1200329"/>
          </a:xfrm>
          <a:prstGeom prst="rect">
            <a:avLst/>
          </a:prstGeom>
          <a:noFill/>
        </p:spPr>
        <p:txBody>
          <a:bodyPr wrap="square" rtlCol="0">
            <a:spAutoFit/>
          </a:bodyPr>
          <a:lstStyle/>
          <a:p>
            <a:r>
              <a:rPr lang="en-US" sz="2400" b="1" dirty="0" smtClean="0">
                <a:solidFill>
                  <a:schemeClr val="accent1">
                    <a:lumMod val="75000"/>
                  </a:schemeClr>
                </a:solidFill>
              </a:rPr>
              <a:t>Combustion of coal is coming to the oxidation of all the elements in it, and since they are C and H, the most created a large amount of CO</a:t>
            </a:r>
            <a:r>
              <a:rPr lang="en-US" sz="2400" b="1" baseline="-25000" dirty="0" smtClean="0">
                <a:solidFill>
                  <a:schemeClr val="accent1">
                    <a:lumMod val="75000"/>
                  </a:schemeClr>
                </a:solidFill>
              </a:rPr>
              <a:t>2</a:t>
            </a:r>
            <a:r>
              <a:rPr lang="en-US" sz="2400" b="1" dirty="0" smtClean="0">
                <a:solidFill>
                  <a:schemeClr val="accent1">
                    <a:lumMod val="75000"/>
                  </a:schemeClr>
                </a:solidFill>
              </a:rPr>
              <a:t> and H</a:t>
            </a:r>
            <a:r>
              <a:rPr lang="en-US" sz="2400" b="1" baseline="-25000" dirty="0" smtClean="0">
                <a:solidFill>
                  <a:schemeClr val="accent1">
                    <a:lumMod val="75000"/>
                  </a:schemeClr>
                </a:solidFill>
              </a:rPr>
              <a:t>2</a:t>
            </a:r>
            <a:r>
              <a:rPr lang="en-US" sz="2400" b="1" dirty="0" smtClean="0">
                <a:solidFill>
                  <a:schemeClr val="accent1">
                    <a:lumMod val="75000"/>
                  </a:schemeClr>
                </a:solidFill>
              </a:rPr>
              <a:t>O, but also a certain amount of SO</a:t>
            </a:r>
            <a:r>
              <a:rPr lang="en-US" sz="2400" b="1" baseline="-25000" dirty="0" smtClean="0">
                <a:solidFill>
                  <a:schemeClr val="accent1">
                    <a:lumMod val="75000"/>
                  </a:schemeClr>
                </a:solidFill>
              </a:rPr>
              <a:t>2</a:t>
            </a:r>
            <a:r>
              <a:rPr lang="hr-HR" sz="2400" b="1" dirty="0" smtClean="0">
                <a:solidFill>
                  <a:schemeClr val="accent1">
                    <a:lumMod val="75000"/>
                  </a:schemeClr>
                </a:solidFill>
              </a:rPr>
              <a:t>.</a:t>
            </a:r>
            <a:endParaRPr lang="hr-HR" sz="2400" b="1" dirty="0">
              <a:solidFill>
                <a:schemeClr val="accent1">
                  <a:lumMod val="75000"/>
                </a:schemeClr>
              </a:solidFill>
            </a:endParaRPr>
          </a:p>
        </p:txBody>
      </p:sp>
      <p:sp>
        <p:nvSpPr>
          <p:cNvPr id="14" name="TextBox 13"/>
          <p:cNvSpPr txBox="1"/>
          <p:nvPr/>
        </p:nvSpPr>
        <p:spPr>
          <a:xfrm>
            <a:off x="409575" y="4150990"/>
            <a:ext cx="8484046" cy="830997"/>
          </a:xfrm>
          <a:prstGeom prst="rect">
            <a:avLst/>
          </a:prstGeom>
          <a:noFill/>
        </p:spPr>
        <p:txBody>
          <a:bodyPr wrap="square" rtlCol="0">
            <a:spAutoFit/>
          </a:bodyPr>
          <a:lstStyle/>
          <a:p>
            <a:r>
              <a:rPr lang="en-US" sz="2400" b="1" dirty="0" smtClean="0">
                <a:solidFill>
                  <a:schemeClr val="accent1">
                    <a:lumMod val="75000"/>
                  </a:schemeClr>
                </a:solidFill>
              </a:rPr>
              <a:t>Released into the atmosphere, sulfur (S) reacts with oxygen (O</a:t>
            </a:r>
            <a:r>
              <a:rPr lang="en-US" sz="2400" b="1" baseline="-25000" dirty="0" smtClean="0">
                <a:solidFill>
                  <a:schemeClr val="accent1">
                    <a:lumMod val="75000"/>
                  </a:schemeClr>
                </a:solidFill>
              </a:rPr>
              <a:t>2</a:t>
            </a:r>
            <a:r>
              <a:rPr lang="en-US" sz="2400" b="1" dirty="0" smtClean="0">
                <a:solidFill>
                  <a:schemeClr val="accent1">
                    <a:lumMod val="75000"/>
                  </a:schemeClr>
                </a:solidFill>
              </a:rPr>
              <a:t>) and produced </a:t>
            </a:r>
            <a:r>
              <a:rPr lang="en-US" sz="2400" b="1" dirty="0" err="1" smtClean="0">
                <a:solidFill>
                  <a:schemeClr val="accent1">
                    <a:lumMod val="75000"/>
                  </a:schemeClr>
                </a:solidFill>
              </a:rPr>
              <a:t>sulphur</a:t>
            </a:r>
            <a:r>
              <a:rPr lang="en-US" sz="2400" b="1" dirty="0" smtClean="0">
                <a:solidFill>
                  <a:schemeClr val="accent1">
                    <a:lumMod val="75000"/>
                  </a:schemeClr>
                </a:solidFill>
              </a:rPr>
              <a:t> dioxide (SO</a:t>
            </a:r>
            <a:r>
              <a:rPr lang="en-US" sz="2400" b="1" baseline="-25000" dirty="0" smtClean="0">
                <a:solidFill>
                  <a:schemeClr val="accent1">
                    <a:lumMod val="75000"/>
                  </a:schemeClr>
                </a:solidFill>
              </a:rPr>
              <a:t>2</a:t>
            </a:r>
            <a:r>
              <a:rPr lang="en-US" sz="2400" b="1" dirty="0" smtClean="0">
                <a:solidFill>
                  <a:schemeClr val="accent1">
                    <a:lumMod val="75000"/>
                  </a:schemeClr>
                </a:solidFill>
              </a:rPr>
              <a:t>):</a:t>
            </a:r>
            <a:endParaRPr lang="hr-HR" sz="2400" b="1" dirty="0">
              <a:solidFill>
                <a:schemeClr val="accent1">
                  <a:lumMod val="75000"/>
                </a:schemeClr>
              </a:solidFill>
            </a:endParaRPr>
          </a:p>
        </p:txBody>
      </p:sp>
      <p:sp>
        <p:nvSpPr>
          <p:cNvPr id="15" name="Rectangle 14"/>
          <p:cNvSpPr/>
          <p:nvPr/>
        </p:nvSpPr>
        <p:spPr>
          <a:xfrm>
            <a:off x="1792238" y="5252442"/>
            <a:ext cx="4464496" cy="504056"/>
          </a:xfrm>
          <a:prstGeom prst="rect">
            <a:avLst/>
          </a:prstGeom>
          <a:solidFill>
            <a:srgbClr val="FF0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effectLst>
                  <a:outerShdw blurRad="38100" dist="38100" dir="2700000" algn="tl">
                    <a:srgbClr val="000000">
                      <a:alpha val="43137"/>
                    </a:srgbClr>
                  </a:outerShdw>
                </a:effectLst>
              </a:rPr>
              <a:t>S + O</a:t>
            </a:r>
            <a:r>
              <a:rPr lang="hr-HR" sz="2400" b="1" baseline="-25000" dirty="0" smtClean="0">
                <a:effectLst>
                  <a:outerShdw blurRad="38100" dist="38100" dir="2700000" algn="tl">
                    <a:srgbClr val="000000">
                      <a:alpha val="43137"/>
                    </a:srgbClr>
                  </a:outerShdw>
                </a:effectLst>
              </a:rPr>
              <a:t>2</a:t>
            </a:r>
            <a:r>
              <a:rPr lang="hr-HR" sz="2400" b="1" dirty="0" smtClean="0">
                <a:effectLst>
                  <a:outerShdw blurRad="38100" dist="38100" dir="2700000" algn="tl">
                    <a:srgbClr val="000000">
                      <a:alpha val="43137"/>
                    </a:srgbClr>
                  </a:outerShdw>
                </a:effectLst>
              </a:rPr>
              <a:t> </a:t>
            </a:r>
            <a:r>
              <a:rPr lang="hr-HR" sz="2400" b="1" dirty="0" smtClean="0">
                <a:effectLst>
                  <a:outerShdw blurRad="38100" dist="38100" dir="2700000" algn="tl">
                    <a:srgbClr val="000000">
                      <a:alpha val="43137"/>
                    </a:srgbClr>
                  </a:outerShdw>
                </a:effectLst>
                <a:sym typeface="Wingdings 3"/>
              </a:rPr>
              <a:t>SO</a:t>
            </a:r>
            <a:r>
              <a:rPr lang="hr-HR" sz="2400" b="1" baseline="-25000" dirty="0" smtClean="0">
                <a:effectLst>
                  <a:outerShdw blurRad="38100" dist="38100" dir="2700000" algn="tl">
                    <a:srgbClr val="000000">
                      <a:alpha val="43137"/>
                    </a:srgbClr>
                  </a:outerShdw>
                </a:effectLst>
                <a:sym typeface="Wingdings 3"/>
              </a:rPr>
              <a:t>2</a:t>
            </a:r>
            <a:endParaRPr lang="hr-HR" sz="2400" b="1" baseline="-25000" dirty="0">
              <a:effectLst>
                <a:outerShdw blurRad="38100" dist="38100" dir="2700000" algn="tl">
                  <a:srgbClr val="000000">
                    <a:alpha val="43137"/>
                  </a:srgbClr>
                </a:outerShdw>
              </a:effectLst>
            </a:endParaRPr>
          </a:p>
        </p:txBody>
      </p:sp>
      <p:sp>
        <p:nvSpPr>
          <p:cNvPr id="16" name="Slide Number Placeholder 15"/>
          <p:cNvSpPr>
            <a:spLocks noGrp="1"/>
          </p:cNvSpPr>
          <p:nvPr>
            <p:ph type="sldNum" sz="quarter" idx="12"/>
          </p:nvPr>
        </p:nvSpPr>
        <p:spPr/>
        <p:txBody>
          <a:bodyPr/>
          <a:lstStyle/>
          <a:p>
            <a:pPr>
              <a:defRPr/>
            </a:pPr>
            <a:fld id="{60743F40-157C-4097-B33E-49A278C4E3AD}" type="slidenum">
              <a:rPr lang="hr-HR" smtClean="0"/>
              <a:pPr>
                <a:defRPr/>
              </a:pPr>
              <a:t>35</a:t>
            </a:fld>
            <a:endParaRPr lang="hr-HR"/>
          </a:p>
        </p:txBody>
      </p:sp>
      <p:sp>
        <p:nvSpPr>
          <p:cNvPr id="18" name="TextBox 17"/>
          <p:cNvSpPr txBox="1"/>
          <p:nvPr/>
        </p:nvSpPr>
        <p:spPr>
          <a:xfrm>
            <a:off x="481260" y="1764060"/>
            <a:ext cx="5690939" cy="461665"/>
          </a:xfrm>
          <a:prstGeom prst="rect">
            <a:avLst/>
          </a:prstGeom>
          <a:noFill/>
        </p:spPr>
        <p:txBody>
          <a:bodyPr wrap="square" rtlCol="0">
            <a:spAutoFit/>
          </a:bodyPr>
          <a:lstStyle/>
          <a:p>
            <a:r>
              <a:rPr lang="en-US" sz="2400" b="1" dirty="0" smtClean="0">
                <a:solidFill>
                  <a:schemeClr val="accent6">
                    <a:lumMod val="75000"/>
                  </a:schemeClr>
                </a:solidFill>
              </a:rPr>
              <a:t>SO</a:t>
            </a:r>
            <a:r>
              <a:rPr lang="en-US" sz="2400" b="1" baseline="-25000" dirty="0" smtClean="0">
                <a:solidFill>
                  <a:schemeClr val="accent6">
                    <a:lumMod val="75000"/>
                  </a:schemeClr>
                </a:solidFill>
              </a:rPr>
              <a:t>2</a:t>
            </a:r>
            <a:r>
              <a:rPr lang="en-US" sz="2400" b="1" dirty="0" smtClean="0">
                <a:solidFill>
                  <a:schemeClr val="accent6">
                    <a:lumMod val="75000"/>
                  </a:schemeClr>
                </a:solidFill>
              </a:rPr>
              <a:t> and combustion of coal</a:t>
            </a:r>
            <a:endParaRPr lang="hr-HR" sz="2400" b="1" dirty="0">
              <a:solidFill>
                <a:schemeClr val="accent6">
                  <a:lumMod val="75000"/>
                </a:schemeClr>
              </a:solidFill>
            </a:endParaRPr>
          </a:p>
        </p:txBody>
      </p:sp>
      <p:sp>
        <p:nvSpPr>
          <p:cNvPr id="19"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20" name="Rectangle 19"/>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1"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314003" y="2546623"/>
            <a:ext cx="8424936" cy="1938992"/>
          </a:xfrm>
          <a:prstGeom prst="rect">
            <a:avLst/>
          </a:prstGeom>
          <a:noFill/>
        </p:spPr>
        <p:txBody>
          <a:bodyPr wrap="square" rtlCol="0">
            <a:spAutoFit/>
          </a:bodyPr>
          <a:lstStyle/>
          <a:p>
            <a:r>
              <a:rPr lang="en-US" sz="2400" b="1" dirty="0" err="1" smtClean="0">
                <a:solidFill>
                  <a:schemeClr val="accent1">
                    <a:lumMod val="75000"/>
                  </a:schemeClr>
                </a:solidFill>
              </a:rPr>
              <a:t>Sulphur</a:t>
            </a:r>
            <a:r>
              <a:rPr lang="en-US" sz="2400" b="1" dirty="0" smtClean="0">
                <a:solidFill>
                  <a:schemeClr val="accent1">
                    <a:lumMod val="75000"/>
                  </a:schemeClr>
                </a:solidFill>
              </a:rPr>
              <a:t> dioxide (SO</a:t>
            </a:r>
            <a:r>
              <a:rPr lang="en-US" sz="2400" b="1" baseline="-25000" dirty="0" smtClean="0">
                <a:solidFill>
                  <a:schemeClr val="accent1">
                    <a:lumMod val="75000"/>
                  </a:schemeClr>
                </a:solidFill>
              </a:rPr>
              <a:t>2</a:t>
            </a:r>
            <a:r>
              <a:rPr lang="en-US" sz="2400" b="1" dirty="0" smtClean="0">
                <a:solidFill>
                  <a:schemeClr val="accent1">
                    <a:lumMod val="75000"/>
                  </a:schemeClr>
                </a:solidFill>
              </a:rPr>
              <a:t>) in the atmosphere is oxidized, and as a product of the reaction is formed </a:t>
            </a:r>
            <a:r>
              <a:rPr lang="en-US" sz="2400" b="1" dirty="0" err="1" smtClean="0">
                <a:solidFill>
                  <a:schemeClr val="accent1">
                    <a:lumMod val="75000"/>
                  </a:schemeClr>
                </a:solidFill>
              </a:rPr>
              <a:t>sulphur</a:t>
            </a:r>
            <a:r>
              <a:rPr lang="en-US" sz="2400" b="1" dirty="0" smtClean="0">
                <a:solidFill>
                  <a:schemeClr val="accent1">
                    <a:lumMod val="75000"/>
                  </a:schemeClr>
                </a:solidFill>
              </a:rPr>
              <a:t> </a:t>
            </a:r>
            <a:r>
              <a:rPr lang="en-US" sz="2400" b="1" dirty="0" err="1" smtClean="0">
                <a:solidFill>
                  <a:schemeClr val="accent1">
                    <a:lumMod val="75000"/>
                  </a:schemeClr>
                </a:solidFill>
              </a:rPr>
              <a:t>trioksid</a:t>
            </a:r>
            <a:r>
              <a:rPr lang="en-US" sz="2400" b="1" dirty="0" smtClean="0">
                <a:solidFill>
                  <a:schemeClr val="accent1">
                    <a:lumMod val="75000"/>
                  </a:schemeClr>
                </a:solidFill>
              </a:rPr>
              <a:t> (SO</a:t>
            </a:r>
            <a:r>
              <a:rPr lang="en-US" sz="2400" b="1" baseline="-25000" dirty="0" smtClean="0">
                <a:solidFill>
                  <a:schemeClr val="accent1">
                    <a:lumMod val="75000"/>
                  </a:schemeClr>
                </a:solidFill>
              </a:rPr>
              <a:t>3</a:t>
            </a:r>
            <a:r>
              <a:rPr lang="en-US" sz="2400" b="1" dirty="0" smtClean="0">
                <a:solidFill>
                  <a:schemeClr val="accent1">
                    <a:lumMod val="75000"/>
                  </a:schemeClr>
                </a:solidFill>
              </a:rPr>
              <a:t>). This reaction is relatively slow, but if there are particles floating in the atmosphere, such as for example. the ashes, then the reaction speeds up because the ash acts as a catalyst:</a:t>
            </a:r>
            <a:endParaRPr lang="hr-HR" sz="2400" b="1" dirty="0">
              <a:solidFill>
                <a:schemeClr val="accent1">
                  <a:lumMod val="75000"/>
                </a:schemeClr>
              </a:solidFill>
            </a:endParaRPr>
          </a:p>
        </p:txBody>
      </p:sp>
      <p:sp>
        <p:nvSpPr>
          <p:cNvPr id="14" name="Rectangle 13"/>
          <p:cNvSpPr/>
          <p:nvPr/>
        </p:nvSpPr>
        <p:spPr>
          <a:xfrm>
            <a:off x="1943497" y="4892402"/>
            <a:ext cx="4464496" cy="504056"/>
          </a:xfrm>
          <a:prstGeom prst="rect">
            <a:avLst/>
          </a:prstGeom>
          <a:solidFill>
            <a:srgbClr val="FF0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effectLst>
                  <a:outerShdw blurRad="38100" dist="38100" dir="2700000" algn="tl">
                    <a:srgbClr val="000000">
                      <a:alpha val="43137"/>
                    </a:srgbClr>
                  </a:outerShdw>
                </a:effectLst>
                <a:sym typeface="Wingdings 3"/>
              </a:rPr>
              <a:t>2SO</a:t>
            </a:r>
            <a:r>
              <a:rPr lang="hr-HR" sz="2400" b="1" baseline="-25000" dirty="0" smtClean="0">
                <a:effectLst>
                  <a:outerShdw blurRad="38100" dist="38100" dir="2700000" algn="tl">
                    <a:srgbClr val="000000">
                      <a:alpha val="43137"/>
                    </a:srgbClr>
                  </a:outerShdw>
                </a:effectLst>
                <a:sym typeface="Wingdings 3"/>
              </a:rPr>
              <a:t>2 </a:t>
            </a:r>
            <a:r>
              <a:rPr lang="hr-HR" sz="2400" b="1" dirty="0" smtClean="0">
                <a:effectLst>
                  <a:outerShdw blurRad="38100" dist="38100" dir="2700000" algn="tl">
                    <a:srgbClr val="000000">
                      <a:alpha val="43137"/>
                    </a:srgbClr>
                  </a:outerShdw>
                </a:effectLst>
                <a:sym typeface="Wingdings 3"/>
              </a:rPr>
              <a:t>+ O</a:t>
            </a:r>
            <a:r>
              <a:rPr lang="hr-HR" sz="2400" b="1" baseline="-25000" dirty="0" smtClean="0">
                <a:effectLst>
                  <a:outerShdw blurRad="38100" dist="38100" dir="2700000" algn="tl">
                    <a:srgbClr val="000000">
                      <a:alpha val="43137"/>
                    </a:srgbClr>
                  </a:outerShdw>
                </a:effectLst>
                <a:sym typeface="Wingdings 3"/>
              </a:rPr>
              <a:t>2</a:t>
            </a:r>
            <a:r>
              <a:rPr lang="hr-HR" sz="2400" b="1" dirty="0" smtClean="0">
                <a:effectLst>
                  <a:outerShdw blurRad="38100" dist="38100" dir="2700000" algn="tl">
                    <a:srgbClr val="000000">
                      <a:alpha val="43137"/>
                    </a:srgbClr>
                  </a:outerShdw>
                </a:effectLst>
                <a:sym typeface="Wingdings 3"/>
              </a:rPr>
              <a:t>  2SO</a:t>
            </a:r>
            <a:r>
              <a:rPr lang="hr-HR" sz="2400" b="1" baseline="-25000" dirty="0" smtClean="0">
                <a:effectLst>
                  <a:outerShdw blurRad="38100" dist="38100" dir="2700000" algn="tl">
                    <a:srgbClr val="000000">
                      <a:alpha val="43137"/>
                    </a:srgbClr>
                  </a:outerShdw>
                </a:effectLst>
                <a:sym typeface="Wingdings 3"/>
              </a:rPr>
              <a:t>3</a:t>
            </a:r>
            <a:endParaRPr lang="hr-HR" sz="2400" b="1" baseline="-25000" dirty="0">
              <a:effectLst>
                <a:outerShdw blurRad="38100" dist="38100" dir="2700000" algn="tl">
                  <a:srgbClr val="000000">
                    <a:alpha val="43137"/>
                  </a:srgbClr>
                </a:outerShdw>
              </a:effectLst>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36</a:t>
            </a:fld>
            <a:endParaRPr lang="hr-HR"/>
          </a:p>
        </p:txBody>
      </p:sp>
      <p:sp>
        <p:nvSpPr>
          <p:cNvPr id="17" name="TextBox 16"/>
          <p:cNvSpPr txBox="1"/>
          <p:nvPr/>
        </p:nvSpPr>
        <p:spPr>
          <a:xfrm>
            <a:off x="481260" y="1764060"/>
            <a:ext cx="5690939" cy="461665"/>
          </a:xfrm>
          <a:prstGeom prst="rect">
            <a:avLst/>
          </a:prstGeom>
          <a:noFill/>
        </p:spPr>
        <p:txBody>
          <a:bodyPr wrap="square" rtlCol="0">
            <a:spAutoFit/>
          </a:bodyPr>
          <a:lstStyle/>
          <a:p>
            <a:r>
              <a:rPr lang="en-US" sz="2400" b="1" dirty="0" smtClean="0">
                <a:solidFill>
                  <a:schemeClr val="accent6">
                    <a:lumMod val="75000"/>
                  </a:schemeClr>
                </a:solidFill>
              </a:rPr>
              <a:t>SO</a:t>
            </a:r>
            <a:r>
              <a:rPr lang="en-US" sz="2400" b="1" baseline="-25000" dirty="0" smtClean="0">
                <a:solidFill>
                  <a:schemeClr val="accent6">
                    <a:lumMod val="75000"/>
                  </a:schemeClr>
                </a:solidFill>
              </a:rPr>
              <a:t>2</a:t>
            </a:r>
            <a:r>
              <a:rPr lang="en-US" sz="2400" b="1" dirty="0" smtClean="0">
                <a:solidFill>
                  <a:schemeClr val="accent6">
                    <a:lumMod val="75000"/>
                  </a:schemeClr>
                </a:solidFill>
              </a:rPr>
              <a:t> and combustion of coal</a:t>
            </a:r>
            <a:endParaRPr lang="hr-HR" sz="2400" b="1" dirty="0">
              <a:solidFill>
                <a:schemeClr val="accent6">
                  <a:lumMod val="75000"/>
                </a:schemeClr>
              </a:solidFill>
            </a:endParaRPr>
          </a:p>
        </p:txBody>
      </p:sp>
      <p:sp>
        <p:nvSpPr>
          <p:cNvPr id="18"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9" name="Rectangle 18"/>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4" name="Rectangle 13"/>
          <p:cNvSpPr/>
          <p:nvPr/>
        </p:nvSpPr>
        <p:spPr>
          <a:xfrm>
            <a:off x="1898179" y="3446909"/>
            <a:ext cx="4464496" cy="504056"/>
          </a:xfrm>
          <a:prstGeom prst="rect">
            <a:avLst/>
          </a:prstGeom>
          <a:solidFill>
            <a:srgbClr val="FF0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effectLst>
                  <a:outerShdw blurRad="38100" dist="38100" dir="2700000" algn="tl">
                    <a:srgbClr val="000000">
                      <a:alpha val="43137"/>
                    </a:srgbClr>
                  </a:outerShdw>
                </a:effectLst>
                <a:sym typeface="Wingdings 3"/>
              </a:rPr>
              <a:t>SO</a:t>
            </a:r>
            <a:r>
              <a:rPr lang="hr-HR" sz="2400" b="1" baseline="-25000" dirty="0" smtClean="0">
                <a:effectLst>
                  <a:outerShdw blurRad="38100" dist="38100" dir="2700000" algn="tl">
                    <a:srgbClr val="000000">
                      <a:alpha val="43137"/>
                    </a:srgbClr>
                  </a:outerShdw>
                </a:effectLst>
                <a:sym typeface="Wingdings 3"/>
              </a:rPr>
              <a:t>3 </a:t>
            </a:r>
            <a:r>
              <a:rPr lang="hr-HR" sz="2400" b="1" dirty="0" smtClean="0">
                <a:effectLst>
                  <a:outerShdw blurRad="38100" dist="38100" dir="2700000" algn="tl">
                    <a:srgbClr val="000000">
                      <a:alpha val="43137"/>
                    </a:srgbClr>
                  </a:outerShdw>
                </a:effectLst>
                <a:sym typeface="Wingdings 3"/>
              </a:rPr>
              <a:t>+ H</a:t>
            </a:r>
            <a:r>
              <a:rPr lang="hr-HR" sz="2400" b="1" baseline="-25000" dirty="0" smtClean="0">
                <a:effectLst>
                  <a:outerShdw blurRad="38100" dist="38100" dir="2700000" algn="tl">
                    <a:srgbClr val="000000">
                      <a:alpha val="43137"/>
                    </a:srgbClr>
                  </a:outerShdw>
                </a:effectLst>
                <a:sym typeface="Wingdings 3"/>
              </a:rPr>
              <a:t>2</a:t>
            </a:r>
            <a:r>
              <a:rPr lang="hr-HR" sz="2400" b="1" dirty="0" smtClean="0">
                <a:effectLst>
                  <a:outerShdw blurRad="38100" dist="38100" dir="2700000" algn="tl">
                    <a:srgbClr val="000000">
                      <a:alpha val="43137"/>
                    </a:srgbClr>
                  </a:outerShdw>
                </a:effectLst>
                <a:sym typeface="Wingdings 3"/>
              </a:rPr>
              <a:t>O  H</a:t>
            </a:r>
            <a:r>
              <a:rPr lang="hr-HR" sz="2400" b="1" baseline="-25000" dirty="0" smtClean="0">
                <a:effectLst>
                  <a:outerShdw blurRad="38100" dist="38100" dir="2700000" algn="tl">
                    <a:srgbClr val="000000">
                      <a:alpha val="43137"/>
                    </a:srgbClr>
                  </a:outerShdw>
                </a:effectLst>
                <a:sym typeface="Wingdings 3"/>
              </a:rPr>
              <a:t>2</a:t>
            </a:r>
            <a:r>
              <a:rPr lang="hr-HR" sz="2400" b="1" dirty="0" smtClean="0">
                <a:effectLst>
                  <a:outerShdw blurRad="38100" dist="38100" dir="2700000" algn="tl">
                    <a:srgbClr val="000000">
                      <a:alpha val="43137"/>
                    </a:srgbClr>
                  </a:outerShdw>
                </a:effectLst>
                <a:sym typeface="Wingdings 3"/>
              </a:rPr>
              <a:t>SO</a:t>
            </a:r>
            <a:r>
              <a:rPr lang="hr-HR" sz="2400" b="1" baseline="-25000" dirty="0" smtClean="0">
                <a:effectLst>
                  <a:outerShdw blurRad="38100" dist="38100" dir="2700000" algn="tl">
                    <a:srgbClr val="000000">
                      <a:alpha val="43137"/>
                    </a:srgbClr>
                  </a:outerShdw>
                </a:effectLst>
                <a:sym typeface="Wingdings 3"/>
              </a:rPr>
              <a:t>4</a:t>
            </a:r>
            <a:endParaRPr lang="hr-HR" sz="2400" b="1" baseline="-25000" dirty="0">
              <a:effectLst>
                <a:outerShdw blurRad="38100" dist="38100" dir="2700000" algn="tl">
                  <a:srgbClr val="000000">
                    <a:alpha val="43137"/>
                  </a:srgbClr>
                </a:outerShdw>
              </a:effectLst>
            </a:endParaRPr>
          </a:p>
        </p:txBody>
      </p:sp>
      <p:sp>
        <p:nvSpPr>
          <p:cNvPr id="15" name="TextBox 14"/>
          <p:cNvSpPr txBox="1"/>
          <p:nvPr/>
        </p:nvSpPr>
        <p:spPr>
          <a:xfrm>
            <a:off x="215008" y="4056519"/>
            <a:ext cx="8928992" cy="1631216"/>
          </a:xfrm>
          <a:prstGeom prst="rect">
            <a:avLst/>
          </a:prstGeom>
          <a:noFill/>
        </p:spPr>
        <p:txBody>
          <a:bodyPr wrap="square" rtlCol="0">
            <a:spAutoFit/>
          </a:bodyPr>
          <a:lstStyle/>
          <a:p>
            <a:r>
              <a:rPr lang="en-US" sz="2000" b="1" dirty="0" smtClean="0">
                <a:solidFill>
                  <a:schemeClr val="accent1">
                    <a:lumMod val="75000"/>
                  </a:schemeClr>
                </a:solidFill>
              </a:rPr>
              <a:t>In addition to the </a:t>
            </a:r>
            <a:r>
              <a:rPr lang="hr-HR" sz="2000" b="1" dirty="0" smtClean="0">
                <a:solidFill>
                  <a:schemeClr val="accent1">
                    <a:lumMod val="75000"/>
                  </a:schemeClr>
                </a:solidFill>
              </a:rPr>
              <a:t>be</a:t>
            </a:r>
            <a:r>
              <a:rPr lang="en-US" sz="2000" b="1" dirty="0" smtClean="0">
                <a:solidFill>
                  <a:schemeClr val="accent1">
                    <a:lumMod val="75000"/>
                  </a:schemeClr>
                </a:solidFill>
              </a:rPr>
              <a:t>fore</a:t>
            </a:r>
            <a:r>
              <a:rPr lang="hr-HR" sz="2000" b="1" dirty="0" smtClean="0">
                <a:solidFill>
                  <a:schemeClr val="accent1">
                    <a:lumMod val="75000"/>
                  </a:schemeClr>
                </a:solidFill>
              </a:rPr>
              <a:t> </a:t>
            </a:r>
            <a:r>
              <a:rPr lang="en-US" sz="2000" b="1" dirty="0" smtClean="0">
                <a:solidFill>
                  <a:schemeClr val="accent1">
                    <a:lumMod val="75000"/>
                  </a:schemeClr>
                </a:solidFill>
              </a:rPr>
              <a:t>mentioned reactions in which sulfuric acid is produced, there are other ways of its formation. One of them is the formation of a hydroxyl radical (OH *). The hydroxyl radical is generated by a photochemical process from the </a:t>
            </a:r>
            <a:r>
              <a:rPr lang="en-US" sz="2000" b="1" dirty="0" err="1" smtClean="0">
                <a:solidFill>
                  <a:schemeClr val="accent1">
                    <a:lumMod val="75000"/>
                  </a:schemeClr>
                </a:solidFill>
              </a:rPr>
              <a:t>tropospheric</a:t>
            </a:r>
            <a:r>
              <a:rPr lang="en-US" sz="2000" b="1" dirty="0" smtClean="0">
                <a:solidFill>
                  <a:schemeClr val="accent1">
                    <a:lumMod val="75000"/>
                  </a:schemeClr>
                </a:solidFill>
              </a:rPr>
              <a:t> ozone in reaction with water molecules. The reaction of SO</a:t>
            </a:r>
            <a:r>
              <a:rPr lang="en-US" sz="2000" b="1" baseline="-25000" dirty="0" smtClean="0">
                <a:solidFill>
                  <a:schemeClr val="accent1">
                    <a:lumMod val="75000"/>
                  </a:schemeClr>
                </a:solidFill>
              </a:rPr>
              <a:t>2</a:t>
            </a:r>
            <a:r>
              <a:rPr lang="en-US" sz="2000" b="1" dirty="0" smtClean="0">
                <a:solidFill>
                  <a:schemeClr val="accent1">
                    <a:lumMod val="75000"/>
                  </a:schemeClr>
                </a:solidFill>
              </a:rPr>
              <a:t> with a hydroxyl radical is formed</a:t>
            </a:r>
            <a:r>
              <a:rPr lang="hr-HR" sz="2000" b="1" dirty="0" smtClean="0">
                <a:solidFill>
                  <a:schemeClr val="accent1">
                    <a:lumMod val="75000"/>
                  </a:schemeClr>
                </a:solidFill>
              </a:rPr>
              <a:t> </a:t>
            </a:r>
            <a:r>
              <a:rPr lang="en-US" sz="2000" b="1" dirty="0" smtClean="0">
                <a:solidFill>
                  <a:schemeClr val="accent1">
                    <a:lumMod val="75000"/>
                  </a:schemeClr>
                </a:solidFill>
              </a:rPr>
              <a:t>20 to 25% sulfuric acid in the atmosphere. </a:t>
            </a:r>
            <a:endParaRPr lang="hr-HR" sz="2000" b="1" dirty="0">
              <a:solidFill>
                <a:schemeClr val="accent1">
                  <a:lumMod val="75000"/>
                </a:schemeClr>
              </a:solidFill>
            </a:endParaRPr>
          </a:p>
        </p:txBody>
      </p:sp>
      <p:sp>
        <p:nvSpPr>
          <p:cNvPr id="16" name="Slide Number Placeholder 15"/>
          <p:cNvSpPr>
            <a:spLocks noGrp="1"/>
          </p:cNvSpPr>
          <p:nvPr>
            <p:ph type="sldNum" sz="quarter" idx="12"/>
          </p:nvPr>
        </p:nvSpPr>
        <p:spPr/>
        <p:txBody>
          <a:bodyPr/>
          <a:lstStyle/>
          <a:p>
            <a:pPr>
              <a:defRPr/>
            </a:pPr>
            <a:fld id="{60743F40-157C-4097-B33E-49A278C4E3AD}" type="slidenum">
              <a:rPr lang="hr-HR" smtClean="0"/>
              <a:pPr>
                <a:defRPr/>
              </a:pPr>
              <a:t>37</a:t>
            </a:fld>
            <a:endParaRPr lang="hr-HR"/>
          </a:p>
        </p:txBody>
      </p:sp>
      <p:sp>
        <p:nvSpPr>
          <p:cNvPr id="18" name="TextBox 17"/>
          <p:cNvSpPr txBox="1"/>
          <p:nvPr/>
        </p:nvSpPr>
        <p:spPr>
          <a:xfrm>
            <a:off x="481260" y="1764060"/>
            <a:ext cx="5690939" cy="461665"/>
          </a:xfrm>
          <a:prstGeom prst="rect">
            <a:avLst/>
          </a:prstGeom>
          <a:noFill/>
        </p:spPr>
        <p:txBody>
          <a:bodyPr wrap="square" rtlCol="0">
            <a:spAutoFit/>
          </a:bodyPr>
          <a:lstStyle/>
          <a:p>
            <a:r>
              <a:rPr lang="en-US" sz="2400" b="1" dirty="0" smtClean="0">
                <a:solidFill>
                  <a:schemeClr val="accent6">
                    <a:lumMod val="75000"/>
                  </a:schemeClr>
                </a:solidFill>
              </a:rPr>
              <a:t>SO</a:t>
            </a:r>
            <a:r>
              <a:rPr lang="en-US" sz="2400" b="1" baseline="-25000" dirty="0" smtClean="0">
                <a:solidFill>
                  <a:schemeClr val="accent6">
                    <a:lumMod val="75000"/>
                  </a:schemeClr>
                </a:solidFill>
              </a:rPr>
              <a:t>2</a:t>
            </a:r>
            <a:r>
              <a:rPr lang="en-US" sz="2400" b="1" dirty="0" smtClean="0">
                <a:solidFill>
                  <a:schemeClr val="accent6">
                    <a:lumMod val="75000"/>
                  </a:schemeClr>
                </a:solidFill>
              </a:rPr>
              <a:t> and combustion of coal</a:t>
            </a:r>
            <a:endParaRPr lang="hr-HR" sz="2400" b="1" dirty="0">
              <a:solidFill>
                <a:schemeClr val="accent6">
                  <a:lumMod val="75000"/>
                </a:schemeClr>
              </a:solidFill>
            </a:endParaRPr>
          </a:p>
        </p:txBody>
      </p:sp>
      <p:sp>
        <p:nvSpPr>
          <p:cNvPr id="19"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20" name="Rectangle 19"/>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21" name="Rectangle 20"/>
          <p:cNvSpPr/>
          <p:nvPr/>
        </p:nvSpPr>
        <p:spPr>
          <a:xfrm>
            <a:off x="547733" y="2550875"/>
            <a:ext cx="8297501" cy="830997"/>
          </a:xfrm>
          <a:prstGeom prst="rect">
            <a:avLst/>
          </a:prstGeom>
        </p:spPr>
        <p:txBody>
          <a:bodyPr wrap="square">
            <a:spAutoFit/>
          </a:bodyPr>
          <a:lstStyle/>
          <a:p>
            <a:r>
              <a:rPr lang="en-US" sz="2400" b="1" dirty="0" smtClean="0">
                <a:solidFill>
                  <a:schemeClr val="accent1">
                    <a:lumMod val="75000"/>
                  </a:schemeClr>
                </a:solidFill>
              </a:rPr>
              <a:t>Sulfur trioxide SO</a:t>
            </a:r>
            <a:r>
              <a:rPr lang="en-US" sz="2400" b="1" baseline="-25000" dirty="0" smtClean="0">
                <a:solidFill>
                  <a:schemeClr val="accent1">
                    <a:lumMod val="75000"/>
                  </a:schemeClr>
                </a:solidFill>
              </a:rPr>
              <a:t>3</a:t>
            </a:r>
            <a:r>
              <a:rPr lang="en-US" sz="2400" b="1" dirty="0" smtClean="0">
                <a:solidFill>
                  <a:schemeClr val="accent1">
                    <a:lumMod val="75000"/>
                  </a:schemeClr>
                </a:solidFill>
              </a:rPr>
              <a:t> in the atmosphere reacts with droplets of water (H</a:t>
            </a:r>
            <a:r>
              <a:rPr lang="en-US" sz="2400" b="1" baseline="-25000" dirty="0" smtClean="0">
                <a:solidFill>
                  <a:schemeClr val="accent1">
                    <a:lumMod val="75000"/>
                  </a:schemeClr>
                </a:solidFill>
              </a:rPr>
              <a:t>2</a:t>
            </a:r>
            <a:r>
              <a:rPr lang="en-US" sz="2400" b="1" dirty="0" smtClean="0">
                <a:solidFill>
                  <a:schemeClr val="accent1">
                    <a:lumMod val="75000"/>
                  </a:schemeClr>
                </a:solidFill>
              </a:rPr>
              <a:t>O) and sulfuric acid (H</a:t>
            </a:r>
            <a:r>
              <a:rPr lang="en-US" sz="2400" b="1" baseline="-25000" dirty="0" smtClean="0">
                <a:solidFill>
                  <a:schemeClr val="accent1">
                    <a:lumMod val="75000"/>
                  </a:schemeClr>
                </a:solidFill>
              </a:rPr>
              <a:t>2</a:t>
            </a:r>
            <a:r>
              <a:rPr lang="en-US" sz="2400" b="1" dirty="0" smtClean="0">
                <a:solidFill>
                  <a:schemeClr val="accent1">
                    <a:lumMod val="75000"/>
                  </a:schemeClr>
                </a:solidFill>
              </a:rPr>
              <a:t>SO</a:t>
            </a:r>
            <a:r>
              <a:rPr lang="en-US" sz="2400" b="1" baseline="-25000" dirty="0" smtClean="0">
                <a:solidFill>
                  <a:schemeClr val="accent1">
                    <a:lumMod val="75000"/>
                  </a:schemeClr>
                </a:solidFill>
              </a:rPr>
              <a:t>4</a:t>
            </a:r>
            <a:r>
              <a:rPr lang="en-US" sz="2400" b="1" dirty="0" smtClean="0">
                <a:solidFill>
                  <a:schemeClr val="accent1">
                    <a:lumMod val="75000"/>
                  </a:schemeClr>
                </a:solidFill>
              </a:rPr>
              <a:t>) is formed:</a:t>
            </a:r>
            <a:endParaRPr lang="hr-HR" sz="2400" b="1" dirty="0">
              <a:solidFill>
                <a:schemeClr val="accent1">
                  <a:lumMod val="75000"/>
                </a:schemeClr>
              </a:solidFill>
            </a:endParaRPr>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2"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52450" y="2266950"/>
            <a:ext cx="8239125" cy="3046988"/>
          </a:xfrm>
          <a:prstGeom prst="rect">
            <a:avLst/>
          </a:prstGeom>
          <a:noFill/>
        </p:spPr>
        <p:txBody>
          <a:bodyPr wrap="square" rtlCol="0">
            <a:spAutoFit/>
          </a:bodyPr>
          <a:lstStyle/>
          <a:p>
            <a:r>
              <a:rPr lang="en-US" sz="2400" b="1" dirty="0" smtClean="0">
                <a:solidFill>
                  <a:schemeClr val="accent6">
                    <a:lumMod val="75000"/>
                  </a:schemeClr>
                </a:solidFill>
              </a:rPr>
              <a:t>NO</a:t>
            </a:r>
            <a:r>
              <a:rPr lang="en-US" sz="2400" b="1" baseline="-25000" dirty="0" smtClean="0">
                <a:solidFill>
                  <a:schemeClr val="accent6">
                    <a:lumMod val="75000"/>
                  </a:schemeClr>
                </a:solidFill>
              </a:rPr>
              <a:t>2</a:t>
            </a:r>
            <a:r>
              <a:rPr lang="en-US" sz="2400" b="1" dirty="0" smtClean="0">
                <a:solidFill>
                  <a:schemeClr val="accent6">
                    <a:lumMod val="75000"/>
                  </a:schemeClr>
                </a:solidFill>
              </a:rPr>
              <a:t> and combustion of fuel in car engines</a:t>
            </a:r>
            <a:endParaRPr lang="hr-HR" sz="2400" b="1" dirty="0" smtClean="0">
              <a:solidFill>
                <a:schemeClr val="accent6">
                  <a:lumMod val="75000"/>
                </a:schemeClr>
              </a:solidFill>
            </a:endParaRPr>
          </a:p>
          <a:p>
            <a:endParaRPr lang="hr-HR" sz="2400" b="1" dirty="0" smtClean="0"/>
          </a:p>
          <a:p>
            <a:r>
              <a:rPr lang="en-US" sz="2400" b="1" dirty="0" smtClean="0">
                <a:solidFill>
                  <a:schemeClr val="accent1">
                    <a:lumMod val="75000"/>
                  </a:schemeClr>
                </a:solidFill>
              </a:rPr>
              <a:t>The most nitric dioxide (NO</a:t>
            </a:r>
            <a:r>
              <a:rPr lang="en-US" sz="2400" b="1" baseline="-25000" dirty="0" smtClean="0">
                <a:solidFill>
                  <a:schemeClr val="accent1">
                    <a:lumMod val="75000"/>
                  </a:schemeClr>
                </a:solidFill>
              </a:rPr>
              <a:t>2</a:t>
            </a:r>
            <a:r>
              <a:rPr lang="en-US" sz="2400" b="1" dirty="0" smtClean="0">
                <a:solidFill>
                  <a:schemeClr val="accent1">
                    <a:lumMod val="75000"/>
                  </a:schemeClr>
                </a:solidFill>
              </a:rPr>
              <a:t>) emitted from the exhaust gases from automobile engine, so the concentration of this gas in the atmosphere directly associated with the density of the traffic. For this reason we say that the NO</a:t>
            </a:r>
            <a:r>
              <a:rPr lang="en-US" sz="2400" b="1" baseline="-25000" dirty="0" smtClean="0">
                <a:solidFill>
                  <a:schemeClr val="accent1">
                    <a:lumMod val="75000"/>
                  </a:schemeClr>
                </a:solidFill>
              </a:rPr>
              <a:t>2</a:t>
            </a:r>
            <a:r>
              <a:rPr lang="en-US" sz="2400" b="1" dirty="0" smtClean="0">
                <a:solidFill>
                  <a:schemeClr val="accent1">
                    <a:lumMod val="75000"/>
                  </a:schemeClr>
                </a:solidFill>
              </a:rPr>
              <a:t> </a:t>
            </a:r>
            <a:r>
              <a:rPr lang="hr-HR" sz="2400" b="1" dirty="0" smtClean="0">
                <a:solidFill>
                  <a:schemeClr val="accent1">
                    <a:lumMod val="75000"/>
                  </a:schemeClr>
                </a:solidFill>
              </a:rPr>
              <a:t>is </a:t>
            </a:r>
            <a:r>
              <a:rPr lang="en-US" sz="2400" b="1" dirty="0" smtClean="0">
                <a:solidFill>
                  <a:schemeClr val="accent1">
                    <a:lumMod val="75000"/>
                  </a:schemeClr>
                </a:solidFill>
              </a:rPr>
              <a:t>indicator of traffic. But the question is how is nitrogen found in exhaust fumes when it was known that the </a:t>
            </a:r>
            <a:r>
              <a:rPr lang="hr-HR" sz="2400" b="1" dirty="0" smtClean="0">
                <a:solidFill>
                  <a:schemeClr val="accent1">
                    <a:lumMod val="75000"/>
                  </a:schemeClr>
                </a:solidFill>
              </a:rPr>
              <a:t>petrol</a:t>
            </a:r>
            <a:r>
              <a:rPr lang="en-US" sz="2400" b="1" dirty="0" smtClean="0">
                <a:solidFill>
                  <a:schemeClr val="accent1">
                    <a:lumMod val="75000"/>
                  </a:schemeClr>
                </a:solidFill>
              </a:rPr>
              <a:t> does not contain nitrogen?</a:t>
            </a:r>
            <a:endParaRPr lang="hr-HR" sz="2400" b="1" dirty="0">
              <a:solidFill>
                <a:schemeClr val="accent1">
                  <a:lumMod val="75000"/>
                </a:schemeClr>
              </a:solidFill>
            </a:endParaRPr>
          </a:p>
        </p:txBody>
      </p:sp>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38</a:t>
            </a:fld>
            <a:endParaRPr lang="hr-HR"/>
          </a:p>
        </p:txBody>
      </p:sp>
      <p:sp>
        <p:nvSpPr>
          <p:cNvPr id="15" name="Rectangle 14"/>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6"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4"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514600" y="5181600"/>
            <a:ext cx="3305175" cy="552450"/>
          </a:xfrm>
          <a:prstGeom prst="rect">
            <a:avLst/>
          </a:prstGeom>
          <a:solidFill>
            <a:schemeClr val="accent6">
              <a:lumMod val="40000"/>
              <a:lumOff val="60000"/>
            </a:schemeClr>
          </a:solidFill>
          <a:ln>
            <a:solidFill>
              <a:schemeClr val="accent6">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533400" y="2956016"/>
            <a:ext cx="8448675" cy="2677656"/>
          </a:xfrm>
          <a:prstGeom prst="rect">
            <a:avLst/>
          </a:prstGeom>
        </p:spPr>
        <p:txBody>
          <a:bodyPr wrap="square">
            <a:spAutoFit/>
          </a:bodyPr>
          <a:lstStyle/>
          <a:p>
            <a:r>
              <a:rPr lang="en-US" sz="2400" b="1" dirty="0" smtClean="0">
                <a:solidFill>
                  <a:schemeClr val="accent1">
                    <a:lumMod val="75000"/>
                  </a:schemeClr>
                </a:solidFill>
              </a:rPr>
              <a:t>The answer is very simple. Nitrogen is an integral part of the air and represented about 78% in the air. Nitrogen molecules (N</a:t>
            </a:r>
            <a:r>
              <a:rPr lang="en-US" sz="2400" b="1" baseline="-25000" dirty="0" smtClean="0">
                <a:solidFill>
                  <a:schemeClr val="accent1">
                    <a:lumMod val="75000"/>
                  </a:schemeClr>
                </a:solidFill>
              </a:rPr>
              <a:t>2</a:t>
            </a:r>
            <a:r>
              <a:rPr lang="en-US" sz="2400" b="1" dirty="0" smtClean="0">
                <a:solidFill>
                  <a:schemeClr val="accent1">
                    <a:lumMod val="75000"/>
                  </a:schemeClr>
                </a:solidFill>
              </a:rPr>
              <a:t>) in the air are very stable and poorly reactive at normal temperatures, but at elevated temperatures that are created in the automotive engine at ignition of the mixture of fuel and air, nitrogen from the air are oxidized to nitric oxide (NO):</a:t>
            </a:r>
            <a:endParaRPr lang="hr-HR" sz="2400" b="1" dirty="0" smtClean="0">
              <a:solidFill>
                <a:schemeClr val="accent1">
                  <a:lumMod val="75000"/>
                </a:schemeClr>
              </a:solidFill>
            </a:endParaRPr>
          </a:p>
          <a:p>
            <a:r>
              <a:rPr lang="hr-HR" sz="2400" b="1" dirty="0" smtClean="0">
                <a:solidFill>
                  <a:schemeClr val="accent1">
                    <a:lumMod val="75000"/>
                  </a:schemeClr>
                </a:solidFill>
              </a:rPr>
              <a:t>                               N</a:t>
            </a:r>
            <a:r>
              <a:rPr lang="hr-HR" sz="2400" b="1" baseline="-25000" dirty="0" smtClean="0">
                <a:solidFill>
                  <a:schemeClr val="accent1">
                    <a:lumMod val="75000"/>
                  </a:schemeClr>
                </a:solidFill>
              </a:rPr>
              <a:t>2</a:t>
            </a:r>
            <a:r>
              <a:rPr lang="hr-HR" sz="2400" b="1" dirty="0" smtClean="0">
                <a:solidFill>
                  <a:schemeClr val="accent1">
                    <a:lumMod val="75000"/>
                  </a:schemeClr>
                </a:solidFill>
              </a:rPr>
              <a:t> + O</a:t>
            </a:r>
            <a:r>
              <a:rPr lang="hr-HR" sz="2400" b="1" baseline="-25000" dirty="0" smtClean="0">
                <a:solidFill>
                  <a:schemeClr val="accent1">
                    <a:lumMod val="75000"/>
                  </a:schemeClr>
                </a:solidFill>
              </a:rPr>
              <a:t>2</a:t>
            </a:r>
            <a:r>
              <a:rPr lang="hr-HR" sz="2400" b="1" dirty="0" smtClean="0">
                <a:solidFill>
                  <a:schemeClr val="accent1">
                    <a:lumMod val="75000"/>
                  </a:schemeClr>
                </a:solidFill>
              </a:rPr>
              <a:t>                   2NO </a:t>
            </a:r>
          </a:p>
        </p:txBody>
      </p:sp>
      <p:sp>
        <p:nvSpPr>
          <p:cNvPr id="13" name="TextBox 12"/>
          <p:cNvSpPr txBox="1"/>
          <p:nvPr/>
        </p:nvSpPr>
        <p:spPr>
          <a:xfrm>
            <a:off x="533400" y="1990725"/>
            <a:ext cx="8496300" cy="830997"/>
          </a:xfrm>
          <a:prstGeom prst="rect">
            <a:avLst/>
          </a:prstGeom>
          <a:noFill/>
        </p:spPr>
        <p:txBody>
          <a:bodyPr wrap="square" rtlCol="0">
            <a:spAutoFit/>
          </a:bodyPr>
          <a:lstStyle/>
          <a:p>
            <a:r>
              <a:rPr lang="en-US" sz="2400" b="1" dirty="0" smtClean="0">
                <a:solidFill>
                  <a:schemeClr val="accent6">
                    <a:lumMod val="75000"/>
                  </a:schemeClr>
                </a:solidFill>
              </a:rPr>
              <a:t>NO</a:t>
            </a:r>
            <a:r>
              <a:rPr lang="en-US" sz="2400" b="1" baseline="-25000" dirty="0" smtClean="0">
                <a:solidFill>
                  <a:schemeClr val="accent6">
                    <a:lumMod val="75000"/>
                  </a:schemeClr>
                </a:solidFill>
              </a:rPr>
              <a:t>2</a:t>
            </a:r>
            <a:r>
              <a:rPr lang="en-US" sz="2400" b="1" dirty="0" smtClean="0">
                <a:solidFill>
                  <a:schemeClr val="accent6">
                    <a:lumMod val="75000"/>
                  </a:schemeClr>
                </a:solidFill>
              </a:rPr>
              <a:t> and combustion of fuel in car engines</a:t>
            </a:r>
            <a:endParaRPr lang="hr-HR" sz="2400" b="1" dirty="0" smtClean="0">
              <a:solidFill>
                <a:schemeClr val="accent6">
                  <a:lumMod val="75000"/>
                </a:schemeClr>
              </a:solidFill>
            </a:endParaRPr>
          </a:p>
          <a:p>
            <a:endParaRPr lang="hr-HR" sz="2400" dirty="0"/>
          </a:p>
        </p:txBody>
      </p:sp>
      <p:cxnSp>
        <p:nvCxnSpPr>
          <p:cNvPr id="17" name="Straight Arrow Connector 16"/>
          <p:cNvCxnSpPr/>
          <p:nvPr/>
        </p:nvCxnSpPr>
        <p:spPr>
          <a:xfrm>
            <a:off x="3695700" y="5419726"/>
            <a:ext cx="1209675" cy="95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05225" y="5172075"/>
            <a:ext cx="1114425" cy="307777"/>
          </a:xfrm>
          <a:prstGeom prst="rect">
            <a:avLst/>
          </a:prstGeom>
          <a:noFill/>
        </p:spPr>
        <p:txBody>
          <a:bodyPr wrap="square" rtlCol="0">
            <a:spAutoFit/>
          </a:bodyPr>
          <a:lstStyle/>
          <a:p>
            <a:pPr algn="ctr"/>
            <a:r>
              <a:rPr lang="hr-HR" sz="1400" b="1" dirty="0" smtClean="0"/>
              <a:t>ENERGY</a:t>
            </a:r>
            <a:endParaRPr lang="hr-HR" sz="1400" b="1" dirty="0"/>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39</a:t>
            </a:fld>
            <a:endParaRPr lang="hr-HR"/>
          </a:p>
        </p:txBody>
      </p:sp>
      <p:sp>
        <p:nvSpPr>
          <p:cNvPr id="18" name="Rectangle 17"/>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9"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714375" y="1857375"/>
            <a:ext cx="7800975" cy="3416320"/>
          </a:xfrm>
          <a:prstGeom prst="rect">
            <a:avLst/>
          </a:prstGeom>
          <a:noFill/>
        </p:spPr>
        <p:txBody>
          <a:bodyPr wrap="square" rtlCol="0">
            <a:spAutoFit/>
          </a:bodyPr>
          <a:lstStyle/>
          <a:p>
            <a:r>
              <a:rPr lang="en-US" sz="2400" b="1" dirty="0" smtClean="0">
                <a:solidFill>
                  <a:schemeClr val="accent1">
                    <a:lumMod val="75000"/>
                  </a:schemeClr>
                </a:solidFill>
              </a:rPr>
              <a:t>Pollutant sources have also been evaluated differently. Most attention is paid to pollutants of anthropogenic origin emitted from industrial plants and households (black smoke and SO</a:t>
            </a:r>
            <a:r>
              <a:rPr lang="en-US" sz="2400" b="1" baseline="-25000" dirty="0" smtClean="0">
                <a:solidFill>
                  <a:schemeClr val="accent1">
                    <a:lumMod val="75000"/>
                  </a:schemeClr>
                </a:solidFill>
              </a:rPr>
              <a:t>2</a:t>
            </a:r>
            <a:r>
              <a:rPr lang="en-US" sz="2400" b="1" dirty="0" smtClean="0">
                <a:solidFill>
                  <a:schemeClr val="accent1">
                    <a:lumMod val="75000"/>
                  </a:schemeClr>
                </a:solidFill>
              </a:rPr>
              <a:t>) and from traffic (floating particles PM</a:t>
            </a:r>
            <a:r>
              <a:rPr lang="en-US" sz="2400" b="1" baseline="-25000" dirty="0" smtClean="0">
                <a:solidFill>
                  <a:schemeClr val="accent1">
                    <a:lumMod val="75000"/>
                  </a:schemeClr>
                </a:solidFill>
              </a:rPr>
              <a:t>2.5</a:t>
            </a:r>
            <a:r>
              <a:rPr lang="en-US" sz="2400" b="1" dirty="0" smtClean="0">
                <a:solidFill>
                  <a:schemeClr val="accent1">
                    <a:lumMod val="75000"/>
                  </a:schemeClr>
                </a:solidFill>
              </a:rPr>
              <a:t>, volatile organic compounds VOC, nitrogen oxides </a:t>
            </a:r>
            <a:r>
              <a:rPr lang="en-US" sz="2400" b="1" dirty="0" err="1" smtClean="0">
                <a:solidFill>
                  <a:schemeClr val="accent1">
                    <a:lumMod val="75000"/>
                  </a:schemeClr>
                </a:solidFill>
              </a:rPr>
              <a:t>NOx</a:t>
            </a:r>
            <a:r>
              <a:rPr lang="en-US" sz="2400" b="1" dirty="0" smtClean="0">
                <a:solidFill>
                  <a:schemeClr val="accent1">
                    <a:lumMod val="75000"/>
                  </a:schemeClr>
                </a:solidFill>
              </a:rPr>
              <a:t> and carbon monoxide CO) (Table 1) . It should also be recalled that many secondary pollutants are created in the atmosphere. The results of such reactions are particles (including sulfates and nitrates) and ozone (O</a:t>
            </a:r>
            <a:r>
              <a:rPr lang="en-US" sz="2400" b="1" baseline="-25000" dirty="0" smtClean="0">
                <a:solidFill>
                  <a:schemeClr val="accent1">
                    <a:lumMod val="75000"/>
                  </a:schemeClr>
                </a:solidFill>
              </a:rPr>
              <a:t>3</a:t>
            </a:r>
            <a:r>
              <a:rPr lang="en-US" sz="2400" b="1" dirty="0" smtClean="0">
                <a:solidFill>
                  <a:schemeClr val="accent1">
                    <a:lumMod val="75000"/>
                  </a:schemeClr>
                </a:solidFill>
              </a:rPr>
              <a:t>).</a:t>
            </a:r>
            <a:endParaRPr lang="hr-HR" sz="2400" b="1" dirty="0">
              <a:solidFill>
                <a:schemeClr val="accent1">
                  <a:lumMod val="75000"/>
                </a:schemeClr>
              </a:solidFill>
            </a:endParaRPr>
          </a:p>
        </p:txBody>
      </p:sp>
      <p:sp>
        <p:nvSpPr>
          <p:cNvPr id="12"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1.8 </a:t>
            </a:r>
            <a:r>
              <a:rPr lang="hr-HR" sz="2800" b="1" dirty="0" smtClean="0">
                <a:solidFill>
                  <a:schemeClr val="tx2"/>
                </a:solidFill>
                <a:effectLst>
                  <a:glow>
                    <a:srgbClr val="7F7F7F">
                      <a:alpha val="35000"/>
                    </a:srgbClr>
                  </a:glow>
                </a:effectLst>
              </a:rPr>
              <a:t>THE TEMPORAL AND</a:t>
            </a:r>
            <a:r>
              <a:rPr lang="en-US" sz="2800" b="1" dirty="0" smtClean="0">
                <a:solidFill>
                  <a:schemeClr val="tx2"/>
                </a:solidFill>
                <a:effectLst>
                  <a:glow>
                    <a:srgbClr val="7F7F7F">
                      <a:alpha val="35000"/>
                    </a:srgbClr>
                  </a:glow>
                </a:effectLst>
              </a:rPr>
              <a:t> SPATIAL DISTRIBUTION OF POLLUTANTS</a:t>
            </a:r>
            <a:endParaRPr lang="hr-HR" sz="2800" b="1" dirty="0" smtClean="0">
              <a:solidFill>
                <a:schemeClr val="tx2"/>
              </a:solidFill>
              <a:effectLst>
                <a:glow>
                  <a:srgbClr val="7F7F7F">
                    <a:alpha val="35000"/>
                  </a:srgbClr>
                </a:glow>
              </a:effectLst>
            </a:endParaRPr>
          </a:p>
        </p:txBody>
      </p:sp>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4</a:t>
            </a:fld>
            <a:endParaRPr lang="hr-H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5"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247900" y="5657850"/>
            <a:ext cx="4248150" cy="504825"/>
          </a:xfrm>
          <a:prstGeom prst="rect">
            <a:avLst/>
          </a:prstGeom>
          <a:solidFill>
            <a:schemeClr val="accent6">
              <a:lumMod val="40000"/>
              <a:lumOff val="60000"/>
            </a:schemeClr>
          </a:solidFill>
          <a:ln>
            <a:solidFill>
              <a:schemeClr val="accent6">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6" name="Rectangle 15"/>
          <p:cNvSpPr/>
          <p:nvPr/>
        </p:nvSpPr>
        <p:spPr>
          <a:xfrm>
            <a:off x="2638425" y="3829050"/>
            <a:ext cx="2857500" cy="523875"/>
          </a:xfrm>
          <a:prstGeom prst="rect">
            <a:avLst/>
          </a:prstGeom>
          <a:solidFill>
            <a:schemeClr val="accent6">
              <a:lumMod val="40000"/>
              <a:lumOff val="60000"/>
            </a:schemeClr>
          </a:solidFill>
          <a:ln>
            <a:solidFill>
              <a:schemeClr val="accent6">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600075" y="2719685"/>
            <a:ext cx="8010525" cy="1569660"/>
          </a:xfrm>
          <a:prstGeom prst="rect">
            <a:avLst/>
          </a:prstGeom>
        </p:spPr>
        <p:txBody>
          <a:bodyPr wrap="square">
            <a:spAutoFit/>
          </a:bodyPr>
          <a:lstStyle/>
          <a:p>
            <a:r>
              <a:rPr lang="en-US" sz="2400" b="1" dirty="0" smtClean="0">
                <a:solidFill>
                  <a:schemeClr val="accent1">
                    <a:lumMod val="75000"/>
                  </a:schemeClr>
                </a:solidFill>
              </a:rPr>
              <a:t>Nitric oxide (NO) in atmosphere is </a:t>
            </a:r>
            <a:r>
              <a:rPr lang="en-US" sz="2400" b="1" dirty="0" err="1" smtClean="0">
                <a:solidFill>
                  <a:schemeClr val="accent1">
                    <a:lumMod val="75000"/>
                  </a:schemeClr>
                </a:solidFill>
              </a:rPr>
              <a:t>oxidised</a:t>
            </a:r>
            <a:r>
              <a:rPr lang="en-US" sz="2400" b="1" dirty="0" smtClean="0">
                <a:solidFill>
                  <a:schemeClr val="accent1">
                    <a:lumMod val="75000"/>
                  </a:schemeClr>
                </a:solidFill>
              </a:rPr>
              <a:t> and is formed nitrogen dioxide (NO</a:t>
            </a:r>
            <a:r>
              <a:rPr lang="en-US" sz="2400" b="1" baseline="-25000" dirty="0" smtClean="0">
                <a:solidFill>
                  <a:schemeClr val="accent1">
                    <a:lumMod val="75000"/>
                  </a:schemeClr>
                </a:solidFill>
              </a:rPr>
              <a:t>2</a:t>
            </a:r>
            <a:r>
              <a:rPr lang="en-US" sz="2400" b="1" dirty="0" smtClean="0">
                <a:solidFill>
                  <a:schemeClr val="accent1">
                    <a:lumMod val="75000"/>
                  </a:schemeClr>
                </a:solidFill>
              </a:rPr>
              <a:t>):</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hr-HR" sz="2400" b="1" dirty="0" smtClean="0">
                <a:solidFill>
                  <a:schemeClr val="accent1">
                    <a:lumMod val="75000"/>
                  </a:schemeClr>
                </a:solidFill>
              </a:rPr>
              <a:t>                                 2NO + O</a:t>
            </a:r>
            <a:r>
              <a:rPr lang="hr-HR" sz="2400" b="1" baseline="-25000" dirty="0" smtClean="0">
                <a:solidFill>
                  <a:schemeClr val="accent1">
                    <a:lumMod val="75000"/>
                  </a:schemeClr>
                </a:solidFill>
              </a:rPr>
              <a:t>2</a:t>
            </a:r>
            <a:r>
              <a:rPr lang="hr-HR" sz="2400" b="1" dirty="0" smtClean="0">
                <a:solidFill>
                  <a:schemeClr val="accent1">
                    <a:lumMod val="75000"/>
                  </a:schemeClr>
                </a:solidFill>
              </a:rPr>
              <a:t>      2NO</a:t>
            </a:r>
            <a:r>
              <a:rPr lang="hr-HR" sz="2400" b="1" baseline="-25000" dirty="0" smtClean="0">
                <a:solidFill>
                  <a:schemeClr val="accent1">
                    <a:lumMod val="75000"/>
                  </a:schemeClr>
                </a:solidFill>
              </a:rPr>
              <a:t>2</a:t>
            </a:r>
            <a:endParaRPr lang="hr-HR" sz="2400" b="1" baseline="-25000" dirty="0">
              <a:solidFill>
                <a:schemeClr val="accent1">
                  <a:lumMod val="75000"/>
                </a:schemeClr>
              </a:solidFill>
            </a:endParaRPr>
          </a:p>
        </p:txBody>
      </p:sp>
      <p:sp>
        <p:nvSpPr>
          <p:cNvPr id="13" name="TextBox 12"/>
          <p:cNvSpPr txBox="1"/>
          <p:nvPr/>
        </p:nvSpPr>
        <p:spPr>
          <a:xfrm>
            <a:off x="533400" y="1990725"/>
            <a:ext cx="8496300" cy="830997"/>
          </a:xfrm>
          <a:prstGeom prst="rect">
            <a:avLst/>
          </a:prstGeom>
          <a:noFill/>
        </p:spPr>
        <p:txBody>
          <a:bodyPr wrap="square" rtlCol="0">
            <a:spAutoFit/>
          </a:bodyPr>
          <a:lstStyle/>
          <a:p>
            <a:r>
              <a:rPr lang="en-US" sz="2400" b="1" dirty="0" smtClean="0">
                <a:solidFill>
                  <a:schemeClr val="accent6">
                    <a:lumMod val="75000"/>
                  </a:schemeClr>
                </a:solidFill>
              </a:rPr>
              <a:t>NO</a:t>
            </a:r>
            <a:r>
              <a:rPr lang="en-US" sz="2400" b="1" baseline="-25000" dirty="0" smtClean="0">
                <a:solidFill>
                  <a:schemeClr val="accent6">
                    <a:lumMod val="75000"/>
                  </a:schemeClr>
                </a:solidFill>
              </a:rPr>
              <a:t>2</a:t>
            </a:r>
            <a:r>
              <a:rPr lang="en-US" sz="2400" b="1" dirty="0" smtClean="0">
                <a:solidFill>
                  <a:schemeClr val="accent6">
                    <a:lumMod val="75000"/>
                  </a:schemeClr>
                </a:solidFill>
              </a:rPr>
              <a:t> and combustion of fuel in car engines</a:t>
            </a:r>
            <a:endParaRPr lang="hr-HR" sz="2400" b="1" dirty="0" smtClean="0">
              <a:solidFill>
                <a:schemeClr val="accent6">
                  <a:lumMod val="75000"/>
                </a:schemeClr>
              </a:solidFill>
            </a:endParaRPr>
          </a:p>
          <a:p>
            <a:endParaRPr lang="hr-HR" sz="2400" dirty="0"/>
          </a:p>
        </p:txBody>
      </p:sp>
      <p:cxnSp>
        <p:nvCxnSpPr>
          <p:cNvPr id="15" name="Straight Arrow Connector 14"/>
          <p:cNvCxnSpPr/>
          <p:nvPr/>
        </p:nvCxnSpPr>
        <p:spPr>
          <a:xfrm>
            <a:off x="4200525" y="4038600"/>
            <a:ext cx="29527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5325" y="4572000"/>
            <a:ext cx="8067675" cy="1569660"/>
          </a:xfrm>
          <a:prstGeom prst="rect">
            <a:avLst/>
          </a:prstGeom>
          <a:noFill/>
        </p:spPr>
        <p:txBody>
          <a:bodyPr wrap="square" rtlCol="0">
            <a:spAutoFit/>
          </a:bodyPr>
          <a:lstStyle/>
          <a:p>
            <a:r>
              <a:rPr lang="en-US" sz="2400" b="1" dirty="0" smtClean="0">
                <a:solidFill>
                  <a:schemeClr val="accent1">
                    <a:lumMod val="75000"/>
                  </a:schemeClr>
                </a:solidFill>
              </a:rPr>
              <a:t>From nitric dioxide (NO</a:t>
            </a:r>
            <a:r>
              <a:rPr lang="en-US" sz="2400" b="1" baseline="-25000" dirty="0" smtClean="0">
                <a:solidFill>
                  <a:schemeClr val="accent1">
                    <a:lumMod val="75000"/>
                  </a:schemeClr>
                </a:solidFill>
              </a:rPr>
              <a:t>2</a:t>
            </a:r>
            <a:r>
              <a:rPr lang="en-US" sz="2400" b="1" dirty="0" smtClean="0">
                <a:solidFill>
                  <a:schemeClr val="accent1">
                    <a:lumMod val="75000"/>
                  </a:schemeClr>
                </a:solidFill>
              </a:rPr>
              <a:t>) in the reaction with water (H</a:t>
            </a:r>
            <a:r>
              <a:rPr lang="en-US" sz="2400" b="1" baseline="-25000" dirty="0" smtClean="0">
                <a:solidFill>
                  <a:schemeClr val="accent1">
                    <a:lumMod val="75000"/>
                  </a:schemeClr>
                </a:solidFill>
              </a:rPr>
              <a:t>2</a:t>
            </a:r>
            <a:r>
              <a:rPr lang="en-US" sz="2400" b="1" dirty="0" smtClean="0">
                <a:solidFill>
                  <a:schemeClr val="accent1">
                    <a:lumMod val="75000"/>
                  </a:schemeClr>
                </a:solidFill>
              </a:rPr>
              <a:t>O) are formed </a:t>
            </a:r>
            <a:r>
              <a:rPr lang="hr-HR" sz="2400" b="1" dirty="0" smtClean="0">
                <a:solidFill>
                  <a:schemeClr val="accent1">
                    <a:lumMod val="75000"/>
                  </a:schemeClr>
                </a:solidFill>
              </a:rPr>
              <a:t>nitrous </a:t>
            </a:r>
            <a:r>
              <a:rPr lang="en-US" sz="2400" b="1" dirty="0" smtClean="0">
                <a:solidFill>
                  <a:schemeClr val="accent1">
                    <a:lumMod val="75000"/>
                  </a:schemeClr>
                </a:solidFill>
              </a:rPr>
              <a:t>(HNO</a:t>
            </a:r>
            <a:r>
              <a:rPr lang="en-US" sz="2400" b="1" baseline="-25000" dirty="0" smtClean="0">
                <a:solidFill>
                  <a:schemeClr val="accent1">
                    <a:lumMod val="75000"/>
                  </a:schemeClr>
                </a:solidFill>
              </a:rPr>
              <a:t>2</a:t>
            </a:r>
            <a:r>
              <a:rPr lang="en-US" sz="2400" b="1" dirty="0" smtClean="0">
                <a:solidFill>
                  <a:schemeClr val="accent1">
                    <a:lumMod val="75000"/>
                  </a:schemeClr>
                </a:solidFill>
              </a:rPr>
              <a:t>) and nitric (HNO</a:t>
            </a:r>
            <a:r>
              <a:rPr lang="en-US" sz="2400" b="1" baseline="-25000" dirty="0" smtClean="0">
                <a:solidFill>
                  <a:schemeClr val="accent1">
                    <a:lumMod val="75000"/>
                  </a:schemeClr>
                </a:solidFill>
              </a:rPr>
              <a:t>3</a:t>
            </a:r>
            <a:r>
              <a:rPr lang="en-US" sz="2400" b="1" dirty="0" smtClean="0">
                <a:solidFill>
                  <a:schemeClr val="accent1">
                    <a:lumMod val="75000"/>
                  </a:schemeClr>
                </a:solidFill>
              </a:rPr>
              <a:t>) acid:</a:t>
            </a:r>
            <a:r>
              <a:rPr lang="hr-HR" sz="2400" b="1" dirty="0" smtClean="0">
                <a:solidFill>
                  <a:schemeClr val="accent1">
                    <a:lumMod val="75000"/>
                  </a:schemeClr>
                </a:solidFill>
              </a:rPr>
              <a:t>      </a:t>
            </a:r>
          </a:p>
          <a:p>
            <a:r>
              <a:rPr lang="hr-HR" sz="2400" b="1" dirty="0" smtClean="0">
                <a:solidFill>
                  <a:schemeClr val="accent1">
                    <a:lumMod val="75000"/>
                  </a:schemeClr>
                </a:solidFill>
              </a:rPr>
              <a:t>                        </a:t>
            </a:r>
          </a:p>
          <a:p>
            <a:r>
              <a:rPr lang="hr-HR" sz="2400" b="1" dirty="0" smtClean="0">
                <a:solidFill>
                  <a:schemeClr val="accent1">
                    <a:lumMod val="75000"/>
                  </a:schemeClr>
                </a:solidFill>
              </a:rPr>
              <a:t>                        </a:t>
            </a:r>
            <a:r>
              <a:rPr lang="pt-BR" sz="2400" b="1" dirty="0" smtClean="0">
                <a:solidFill>
                  <a:schemeClr val="accent1">
                    <a:lumMod val="75000"/>
                  </a:schemeClr>
                </a:solidFill>
              </a:rPr>
              <a:t>2NO</a:t>
            </a:r>
            <a:r>
              <a:rPr lang="pt-BR" sz="2400" b="1" baseline="-25000" dirty="0" smtClean="0">
                <a:solidFill>
                  <a:schemeClr val="accent1">
                    <a:lumMod val="75000"/>
                  </a:schemeClr>
                </a:solidFill>
              </a:rPr>
              <a:t>2</a:t>
            </a:r>
            <a:r>
              <a:rPr lang="pt-BR" sz="2400" b="1" dirty="0" smtClean="0">
                <a:solidFill>
                  <a:schemeClr val="accent1">
                    <a:lumMod val="75000"/>
                  </a:schemeClr>
                </a:solidFill>
              </a:rPr>
              <a:t> + H</a:t>
            </a:r>
            <a:r>
              <a:rPr lang="pt-BR" sz="2400" b="1" baseline="-25000" dirty="0" smtClean="0">
                <a:solidFill>
                  <a:schemeClr val="accent1">
                    <a:lumMod val="75000"/>
                  </a:schemeClr>
                </a:solidFill>
              </a:rPr>
              <a:t>2</a:t>
            </a:r>
            <a:r>
              <a:rPr lang="pt-BR" sz="2400" b="1" dirty="0" smtClean="0">
                <a:solidFill>
                  <a:schemeClr val="accent1">
                    <a:lumMod val="75000"/>
                  </a:schemeClr>
                </a:solidFill>
              </a:rPr>
              <a:t>O </a:t>
            </a:r>
            <a:r>
              <a:rPr lang="hr-HR" sz="2400" b="1" dirty="0" smtClean="0">
                <a:solidFill>
                  <a:schemeClr val="accent1">
                    <a:lumMod val="75000"/>
                  </a:schemeClr>
                </a:solidFill>
              </a:rPr>
              <a:t>         </a:t>
            </a:r>
            <a:r>
              <a:rPr lang="pt-BR" sz="2400" b="1" dirty="0" smtClean="0">
                <a:solidFill>
                  <a:schemeClr val="accent1">
                    <a:lumMod val="75000"/>
                  </a:schemeClr>
                </a:solidFill>
              </a:rPr>
              <a:t>HNO</a:t>
            </a:r>
            <a:r>
              <a:rPr lang="pt-BR" sz="2400" b="1" baseline="-25000" dirty="0" smtClean="0">
                <a:solidFill>
                  <a:schemeClr val="accent1">
                    <a:lumMod val="75000"/>
                  </a:schemeClr>
                </a:solidFill>
              </a:rPr>
              <a:t>2</a:t>
            </a:r>
            <a:r>
              <a:rPr lang="pt-BR" sz="2400" b="1" dirty="0" smtClean="0">
                <a:solidFill>
                  <a:schemeClr val="accent1">
                    <a:lumMod val="75000"/>
                  </a:schemeClr>
                </a:solidFill>
              </a:rPr>
              <a:t> + HNO</a:t>
            </a:r>
            <a:r>
              <a:rPr lang="pt-BR" sz="2400" b="1" baseline="-25000" dirty="0" smtClean="0">
                <a:solidFill>
                  <a:schemeClr val="accent1">
                    <a:lumMod val="75000"/>
                  </a:schemeClr>
                </a:solidFill>
              </a:rPr>
              <a:t>3</a:t>
            </a:r>
            <a:endParaRPr lang="hr-HR" sz="2400" b="1" baseline="-25000" dirty="0">
              <a:solidFill>
                <a:schemeClr val="accent1">
                  <a:lumMod val="75000"/>
                </a:schemeClr>
              </a:solidFill>
            </a:endParaRPr>
          </a:p>
        </p:txBody>
      </p:sp>
      <p:cxnSp>
        <p:nvCxnSpPr>
          <p:cNvPr id="18" name="Straight Arrow Connector 17"/>
          <p:cNvCxnSpPr/>
          <p:nvPr/>
        </p:nvCxnSpPr>
        <p:spPr>
          <a:xfrm>
            <a:off x="4010025" y="5915025"/>
            <a:ext cx="29527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pPr>
              <a:defRPr/>
            </a:pPr>
            <a:fld id="{60743F40-157C-4097-B33E-49A278C4E3AD}" type="slidenum">
              <a:rPr lang="hr-HR" smtClean="0"/>
              <a:pPr>
                <a:defRPr/>
              </a:pPr>
              <a:t>40</a:t>
            </a:fld>
            <a:endParaRPr lang="hr-HR"/>
          </a:p>
        </p:txBody>
      </p:sp>
      <p:sp>
        <p:nvSpPr>
          <p:cNvPr id="22" name="Rectangle 21"/>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23"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21"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4" name="Picture 3"/>
          <p:cNvPicPr>
            <a:picLocks noChangeAspect="1" noChangeArrowheads="1"/>
          </p:cNvPicPr>
          <p:nvPr/>
        </p:nvPicPr>
        <p:blipFill>
          <a:blip r:embed="rId3"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019550" y="6096000"/>
            <a:ext cx="2971800" cy="485775"/>
          </a:xfrm>
          <a:prstGeom prst="rect">
            <a:avLst/>
          </a:prstGeom>
          <a:solidFill>
            <a:schemeClr val="accent6">
              <a:lumMod val="40000"/>
              <a:lumOff val="60000"/>
            </a:schemeClr>
          </a:solidFill>
          <a:ln>
            <a:solidFill>
              <a:schemeClr val="accent6">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7" name="Rectangle 16"/>
          <p:cNvSpPr/>
          <p:nvPr/>
        </p:nvSpPr>
        <p:spPr>
          <a:xfrm>
            <a:off x="2743200" y="3943350"/>
            <a:ext cx="2971800" cy="485775"/>
          </a:xfrm>
          <a:prstGeom prst="rect">
            <a:avLst/>
          </a:prstGeom>
          <a:solidFill>
            <a:schemeClr val="accent6">
              <a:lumMod val="40000"/>
              <a:lumOff val="60000"/>
            </a:schemeClr>
          </a:solidFill>
          <a:ln>
            <a:solidFill>
              <a:schemeClr val="accent6">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590550" y="2447925"/>
            <a:ext cx="8324850" cy="4154984"/>
          </a:xfrm>
          <a:prstGeom prst="rect">
            <a:avLst/>
          </a:prstGeom>
          <a:noFill/>
        </p:spPr>
        <p:txBody>
          <a:bodyPr wrap="square" rtlCol="0">
            <a:spAutoFit/>
          </a:bodyPr>
          <a:lstStyle/>
          <a:p>
            <a:r>
              <a:rPr lang="en-US" sz="2400" b="1" dirty="0" smtClean="0">
                <a:solidFill>
                  <a:schemeClr val="accent1">
                    <a:lumMod val="75000"/>
                  </a:schemeClr>
                </a:solidFill>
              </a:rPr>
              <a:t>Nitric acid, other than in the above mentioned processes, can arise and in the reaction of </a:t>
            </a:r>
            <a:r>
              <a:rPr lang="hr-HR" sz="2400" b="1" dirty="0" smtClean="0">
                <a:solidFill>
                  <a:schemeClr val="accent1">
                    <a:lumMod val="75000"/>
                  </a:schemeClr>
                </a:solidFill>
              </a:rPr>
              <a:t>hydroxyl </a:t>
            </a:r>
            <a:r>
              <a:rPr lang="en-US" sz="2400" b="1" dirty="0" smtClean="0">
                <a:solidFill>
                  <a:schemeClr val="accent1">
                    <a:lumMod val="75000"/>
                  </a:schemeClr>
                </a:solidFill>
              </a:rPr>
              <a:t>radicals (OH *) with (VOC) in the following reaction:</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hr-HR" sz="2400" b="1" dirty="0" smtClean="0">
                <a:solidFill>
                  <a:schemeClr val="accent1">
                    <a:lumMod val="75000"/>
                  </a:schemeClr>
                </a:solidFill>
              </a:rPr>
              <a:t>                                   NO</a:t>
            </a:r>
            <a:r>
              <a:rPr lang="hr-HR" sz="2400" b="1" baseline="-25000" dirty="0" smtClean="0">
                <a:solidFill>
                  <a:schemeClr val="accent1">
                    <a:lumMod val="75000"/>
                  </a:schemeClr>
                </a:solidFill>
              </a:rPr>
              <a:t>2</a:t>
            </a:r>
            <a:r>
              <a:rPr lang="hr-HR" sz="2400" b="1" dirty="0" smtClean="0">
                <a:solidFill>
                  <a:schemeClr val="accent1">
                    <a:lumMod val="75000"/>
                  </a:schemeClr>
                </a:solidFill>
              </a:rPr>
              <a:t> + OH*     HNO</a:t>
            </a:r>
            <a:r>
              <a:rPr lang="hr-HR" sz="2400" b="1" baseline="-25000" dirty="0" smtClean="0">
                <a:solidFill>
                  <a:schemeClr val="accent1">
                    <a:lumMod val="75000"/>
                  </a:schemeClr>
                </a:solidFill>
              </a:rPr>
              <a:t>3</a:t>
            </a:r>
          </a:p>
          <a:p>
            <a:endParaRPr lang="hr-HR" sz="2400" b="1" dirty="0" smtClean="0">
              <a:solidFill>
                <a:schemeClr val="accent1">
                  <a:lumMod val="75000"/>
                </a:schemeClr>
              </a:solidFill>
            </a:endParaRPr>
          </a:p>
          <a:p>
            <a:r>
              <a:rPr lang="en-US" sz="2400" b="1" dirty="0" smtClean="0">
                <a:solidFill>
                  <a:schemeClr val="accent1">
                    <a:lumMod val="75000"/>
                  </a:schemeClr>
                </a:solidFill>
              </a:rPr>
              <a:t>Since HNO</a:t>
            </a:r>
            <a:r>
              <a:rPr lang="en-US" sz="2400" b="1" baseline="-25000" dirty="0" smtClean="0">
                <a:solidFill>
                  <a:schemeClr val="accent1">
                    <a:lumMod val="75000"/>
                  </a:schemeClr>
                </a:solidFill>
              </a:rPr>
              <a:t>3</a:t>
            </a:r>
            <a:r>
              <a:rPr lang="en-US" sz="2400" b="1" dirty="0" smtClean="0">
                <a:solidFill>
                  <a:schemeClr val="accent1">
                    <a:lumMod val="75000"/>
                  </a:schemeClr>
                </a:solidFill>
              </a:rPr>
              <a:t> in water is completely dissociated to hydrogen (H </a:t>
            </a:r>
            <a:r>
              <a:rPr lang="en-US" sz="2400" b="1" baseline="30000" dirty="0" smtClean="0">
                <a:solidFill>
                  <a:schemeClr val="accent1">
                    <a:lumMod val="75000"/>
                  </a:schemeClr>
                </a:solidFill>
              </a:rPr>
              <a:t>+</a:t>
            </a:r>
            <a:r>
              <a:rPr lang="en-US" sz="2400" b="1" dirty="0" smtClean="0">
                <a:solidFill>
                  <a:schemeClr val="accent1">
                    <a:lumMod val="75000"/>
                  </a:schemeClr>
                </a:solidFill>
              </a:rPr>
              <a:t>) and nitrate (NO</a:t>
            </a:r>
            <a:r>
              <a:rPr lang="en-US" sz="2400" b="1" baseline="-25000" dirty="0" smtClean="0">
                <a:solidFill>
                  <a:schemeClr val="accent1">
                    <a:lumMod val="75000"/>
                  </a:schemeClr>
                </a:solidFill>
              </a:rPr>
              <a:t>3</a:t>
            </a:r>
            <a:r>
              <a:rPr lang="en-US" sz="2400" b="1" dirty="0" smtClean="0">
                <a:solidFill>
                  <a:schemeClr val="accent1">
                    <a:lumMod val="75000"/>
                  </a:schemeClr>
                </a:solidFill>
              </a:rPr>
              <a:t>) ions, the result is an alarming drop in pH value (high acidification) of precipitation:</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hr-HR" sz="2400" b="1" dirty="0" smtClean="0">
                <a:solidFill>
                  <a:schemeClr val="accent1">
                    <a:lumMod val="75000"/>
                  </a:schemeClr>
                </a:solidFill>
              </a:rPr>
              <a:t>                                                       HNO</a:t>
            </a:r>
            <a:r>
              <a:rPr lang="hr-HR" sz="2400" b="1" baseline="-25000" dirty="0" smtClean="0">
                <a:solidFill>
                  <a:schemeClr val="accent1">
                    <a:lumMod val="75000"/>
                  </a:schemeClr>
                </a:solidFill>
              </a:rPr>
              <a:t>3</a:t>
            </a:r>
            <a:r>
              <a:rPr lang="hr-HR" sz="2400" b="1" dirty="0" smtClean="0">
                <a:solidFill>
                  <a:schemeClr val="accent1">
                    <a:lumMod val="75000"/>
                  </a:schemeClr>
                </a:solidFill>
              </a:rPr>
              <a:t>      H</a:t>
            </a:r>
            <a:r>
              <a:rPr lang="hr-HR" sz="2400" b="1" baseline="30000" dirty="0" smtClean="0">
                <a:solidFill>
                  <a:schemeClr val="accent1">
                    <a:lumMod val="75000"/>
                  </a:schemeClr>
                </a:solidFill>
              </a:rPr>
              <a:t>+</a:t>
            </a:r>
            <a:r>
              <a:rPr lang="hr-HR" sz="2400" b="1" dirty="0" smtClean="0">
                <a:solidFill>
                  <a:schemeClr val="accent1">
                    <a:lumMod val="75000"/>
                  </a:schemeClr>
                </a:solidFill>
              </a:rPr>
              <a:t> + NO</a:t>
            </a:r>
            <a:r>
              <a:rPr lang="hr-HR" sz="2400" b="1" baseline="-25000" dirty="0" smtClean="0">
                <a:solidFill>
                  <a:schemeClr val="accent1">
                    <a:lumMod val="75000"/>
                  </a:schemeClr>
                </a:solidFill>
              </a:rPr>
              <a:t>3</a:t>
            </a:r>
            <a:r>
              <a:rPr lang="hr-HR" sz="2400" b="1" baseline="30000" dirty="0" smtClean="0">
                <a:solidFill>
                  <a:schemeClr val="accent1">
                    <a:lumMod val="75000"/>
                  </a:schemeClr>
                </a:solidFill>
              </a:rPr>
              <a:t>-</a:t>
            </a:r>
            <a:endParaRPr lang="hr-HR" sz="2400" b="1" baseline="30000" dirty="0">
              <a:solidFill>
                <a:schemeClr val="accent1">
                  <a:lumMod val="75000"/>
                </a:schemeClr>
              </a:solidFill>
            </a:endParaRPr>
          </a:p>
        </p:txBody>
      </p:sp>
      <p:cxnSp>
        <p:nvCxnSpPr>
          <p:cNvPr id="15" name="Straight Arrow Connector 14"/>
          <p:cNvCxnSpPr/>
          <p:nvPr/>
        </p:nvCxnSpPr>
        <p:spPr>
          <a:xfrm>
            <a:off x="4448175" y="4133850"/>
            <a:ext cx="29527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53025" y="6353175"/>
            <a:ext cx="29527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Slide Number Placeholder 18"/>
          <p:cNvSpPr>
            <a:spLocks noGrp="1"/>
          </p:cNvSpPr>
          <p:nvPr>
            <p:ph type="sldNum" sz="quarter" idx="12"/>
          </p:nvPr>
        </p:nvSpPr>
        <p:spPr/>
        <p:txBody>
          <a:bodyPr/>
          <a:lstStyle/>
          <a:p>
            <a:pPr>
              <a:defRPr/>
            </a:pPr>
            <a:fld id="{60743F40-157C-4097-B33E-49A278C4E3AD}" type="slidenum">
              <a:rPr lang="hr-HR" smtClean="0"/>
              <a:pPr>
                <a:defRPr/>
              </a:pPr>
              <a:t>41</a:t>
            </a:fld>
            <a:endParaRPr lang="hr-HR"/>
          </a:p>
        </p:txBody>
      </p:sp>
      <p:sp>
        <p:nvSpPr>
          <p:cNvPr id="21" name="TextBox 20"/>
          <p:cNvSpPr txBox="1"/>
          <p:nvPr/>
        </p:nvSpPr>
        <p:spPr>
          <a:xfrm>
            <a:off x="533400" y="1990725"/>
            <a:ext cx="8496300" cy="830997"/>
          </a:xfrm>
          <a:prstGeom prst="rect">
            <a:avLst/>
          </a:prstGeom>
          <a:noFill/>
        </p:spPr>
        <p:txBody>
          <a:bodyPr wrap="square" rtlCol="0">
            <a:spAutoFit/>
          </a:bodyPr>
          <a:lstStyle/>
          <a:p>
            <a:r>
              <a:rPr lang="en-US" sz="2400" b="1" dirty="0" smtClean="0">
                <a:solidFill>
                  <a:schemeClr val="accent6">
                    <a:lumMod val="75000"/>
                  </a:schemeClr>
                </a:solidFill>
              </a:rPr>
              <a:t>NO</a:t>
            </a:r>
            <a:r>
              <a:rPr lang="en-US" sz="2400" b="1" baseline="-25000" dirty="0" smtClean="0">
                <a:solidFill>
                  <a:schemeClr val="accent6">
                    <a:lumMod val="75000"/>
                  </a:schemeClr>
                </a:solidFill>
              </a:rPr>
              <a:t>2</a:t>
            </a:r>
            <a:r>
              <a:rPr lang="en-US" sz="2400" b="1" dirty="0" smtClean="0">
                <a:solidFill>
                  <a:schemeClr val="accent6">
                    <a:lumMod val="75000"/>
                  </a:schemeClr>
                </a:solidFill>
              </a:rPr>
              <a:t> and combustion of fuel in car engines</a:t>
            </a:r>
            <a:endParaRPr lang="hr-HR" sz="2400" b="1" dirty="0" smtClean="0">
              <a:solidFill>
                <a:schemeClr val="accent6">
                  <a:lumMod val="75000"/>
                </a:schemeClr>
              </a:solidFill>
            </a:endParaRPr>
          </a:p>
          <a:p>
            <a:endParaRPr lang="hr-HR" sz="2400" dirty="0"/>
          </a:p>
        </p:txBody>
      </p:sp>
      <p:sp>
        <p:nvSpPr>
          <p:cNvPr id="22" name="Rectangle 21"/>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23"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2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4" name="Picture 3"/>
          <p:cNvPicPr>
            <a:picLocks noChangeAspect="1" noChangeArrowheads="1"/>
          </p:cNvPicPr>
          <p:nvPr/>
        </p:nvPicPr>
        <p:blipFill>
          <a:blip r:embed="rId3" cstate="print"/>
          <a:srcRect/>
          <a:stretch>
            <a:fillRect/>
          </a:stretch>
        </p:blipFill>
        <p:spPr bwMode="auto">
          <a:xfrm>
            <a:off x="0" y="6167164"/>
            <a:ext cx="4046899" cy="502661"/>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571500" y="2771775"/>
            <a:ext cx="8001000" cy="2308324"/>
          </a:xfrm>
          <a:prstGeom prst="rect">
            <a:avLst/>
          </a:prstGeom>
          <a:noFill/>
        </p:spPr>
        <p:txBody>
          <a:bodyPr wrap="square" rtlCol="0">
            <a:spAutoFit/>
          </a:bodyPr>
          <a:lstStyle/>
          <a:p>
            <a:r>
              <a:rPr lang="en-US" sz="2400" b="1" dirty="0" smtClean="0">
                <a:solidFill>
                  <a:schemeClr val="accent1">
                    <a:lumMod val="75000"/>
                  </a:schemeClr>
                </a:solidFill>
              </a:rPr>
              <a:t>The effect of acid rain on ecosystems depends primarily on the buffering ability of this ecosystem. When acid rain falls to the ground, they are subject to a new cycle of physical and chemical changes. These changes can reduce acidity in neutralization processes, but also change the chemical characteristics of water in aqueous ecosystems.</a:t>
            </a:r>
            <a:endParaRPr lang="hr-HR" sz="2400" b="1" dirty="0">
              <a:solidFill>
                <a:schemeClr val="accent1">
                  <a:lumMod val="75000"/>
                </a:schemeClr>
              </a:solidFill>
            </a:endParaRPr>
          </a:p>
        </p:txBody>
      </p:sp>
      <p:sp>
        <p:nvSpPr>
          <p:cNvPr id="13" name="TextBox 12"/>
          <p:cNvSpPr txBox="1"/>
          <p:nvPr/>
        </p:nvSpPr>
        <p:spPr>
          <a:xfrm>
            <a:off x="590549" y="1962150"/>
            <a:ext cx="6217657" cy="461665"/>
          </a:xfrm>
          <a:prstGeom prst="rect">
            <a:avLst/>
          </a:prstGeom>
          <a:noFill/>
        </p:spPr>
        <p:txBody>
          <a:bodyPr wrap="square" rtlCol="0">
            <a:spAutoFit/>
          </a:bodyPr>
          <a:lstStyle/>
          <a:p>
            <a:r>
              <a:rPr lang="en-US" sz="2400" b="1" dirty="0" smtClean="0">
                <a:solidFill>
                  <a:schemeClr val="accent6">
                    <a:lumMod val="75000"/>
                  </a:schemeClr>
                </a:solidFill>
              </a:rPr>
              <a:t>Effects of acidic precipitation on the </a:t>
            </a:r>
            <a:r>
              <a:rPr lang="hr-HR" sz="2400" b="1" dirty="0" smtClean="0">
                <a:solidFill>
                  <a:schemeClr val="accent6">
                    <a:lumMod val="75000"/>
                  </a:schemeClr>
                </a:solidFill>
              </a:rPr>
              <a:t>soil</a:t>
            </a:r>
            <a:endParaRPr lang="hr-HR" b="1" dirty="0">
              <a:solidFill>
                <a:schemeClr val="accent6">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42</a:t>
            </a:fld>
            <a:endParaRPr lang="hr-HR"/>
          </a:p>
        </p:txBody>
      </p:sp>
      <p:sp>
        <p:nvSpPr>
          <p:cNvPr id="19" name="Rectangle 18"/>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21"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838325" y="4724400"/>
            <a:ext cx="4410075" cy="533400"/>
          </a:xfrm>
          <a:prstGeom prst="rect">
            <a:avLst/>
          </a:prstGeom>
          <a:solidFill>
            <a:schemeClr val="accent6">
              <a:lumMod val="40000"/>
              <a:lumOff val="60000"/>
            </a:schemeClr>
          </a:solidFill>
          <a:ln>
            <a:solidFill>
              <a:schemeClr val="accent6">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04826" y="2924175"/>
            <a:ext cx="8429624" cy="2677656"/>
          </a:xfrm>
          <a:prstGeom prst="rect">
            <a:avLst/>
          </a:prstGeom>
          <a:noFill/>
        </p:spPr>
        <p:txBody>
          <a:bodyPr wrap="square" rtlCol="0">
            <a:spAutoFit/>
          </a:bodyPr>
          <a:lstStyle/>
          <a:p>
            <a:r>
              <a:rPr lang="en-US" sz="2400" b="1" dirty="0" smtClean="0">
                <a:solidFill>
                  <a:schemeClr val="accent1">
                    <a:lumMod val="75000"/>
                  </a:schemeClr>
                </a:solidFill>
              </a:rPr>
              <a:t>Alkaline limestone soils which contain a lot of calcium carbonate (CaCO</a:t>
            </a:r>
            <a:r>
              <a:rPr lang="en-US" sz="2400" b="1" baseline="-25000" dirty="0" smtClean="0">
                <a:solidFill>
                  <a:schemeClr val="accent1">
                    <a:lumMod val="75000"/>
                  </a:schemeClr>
                </a:solidFill>
              </a:rPr>
              <a:t>3</a:t>
            </a:r>
            <a:r>
              <a:rPr lang="en-US" sz="2400" b="1" dirty="0" smtClean="0">
                <a:solidFill>
                  <a:schemeClr val="accent1">
                    <a:lumMod val="75000"/>
                  </a:schemeClr>
                </a:solidFill>
              </a:rPr>
              <a:t>), as well as sedimentary limestone rocks, neutralizing acidic precipitation that fall to them in the following chemical reactions:</a:t>
            </a:r>
            <a:endParaRPr lang="hr-HR" sz="2400" b="1" dirty="0" smtClean="0">
              <a:solidFill>
                <a:schemeClr val="accent1">
                  <a:lumMod val="75000"/>
                </a:schemeClr>
              </a:solidFill>
            </a:endParaRPr>
          </a:p>
          <a:p>
            <a:r>
              <a:rPr lang="hr-HR" sz="2400" b="1" dirty="0" smtClean="0">
                <a:solidFill>
                  <a:schemeClr val="accent1">
                    <a:lumMod val="75000"/>
                  </a:schemeClr>
                </a:solidFill>
              </a:rPr>
              <a:t>                    </a:t>
            </a:r>
          </a:p>
          <a:p>
            <a:r>
              <a:rPr lang="hr-HR" sz="2400" b="1" dirty="0" smtClean="0">
                <a:solidFill>
                  <a:schemeClr val="accent1">
                    <a:lumMod val="75000"/>
                  </a:schemeClr>
                </a:solidFill>
              </a:rPr>
              <a:t>                    </a:t>
            </a:r>
            <a:r>
              <a:rPr lang="pt-BR" sz="2400" b="1" dirty="0" smtClean="0">
                <a:solidFill>
                  <a:schemeClr val="accent1">
                    <a:lumMod val="75000"/>
                  </a:schemeClr>
                </a:solidFill>
              </a:rPr>
              <a:t>CaCO</a:t>
            </a:r>
            <a:r>
              <a:rPr lang="pt-BR" sz="2400" b="1" baseline="-25000" dirty="0" smtClean="0">
                <a:solidFill>
                  <a:schemeClr val="accent1">
                    <a:lumMod val="75000"/>
                  </a:schemeClr>
                </a:solidFill>
              </a:rPr>
              <a:t>3</a:t>
            </a:r>
            <a:r>
              <a:rPr lang="pt-BR" sz="2400" b="1" dirty="0" smtClean="0">
                <a:solidFill>
                  <a:schemeClr val="accent1">
                    <a:lumMod val="75000"/>
                  </a:schemeClr>
                </a:solidFill>
              </a:rPr>
              <a:t> + H</a:t>
            </a:r>
            <a:r>
              <a:rPr lang="pt-BR" sz="2400" b="1" baseline="-25000" dirty="0" smtClean="0">
                <a:solidFill>
                  <a:schemeClr val="accent1">
                    <a:lumMod val="75000"/>
                  </a:schemeClr>
                </a:solidFill>
              </a:rPr>
              <a:t>2</a:t>
            </a:r>
            <a:r>
              <a:rPr lang="pt-BR" sz="2400" b="1" dirty="0" smtClean="0">
                <a:solidFill>
                  <a:schemeClr val="accent1">
                    <a:lumMod val="75000"/>
                  </a:schemeClr>
                </a:solidFill>
              </a:rPr>
              <a:t>SO</a:t>
            </a:r>
            <a:r>
              <a:rPr lang="pt-BR" sz="2400" b="1" baseline="-25000" dirty="0" smtClean="0">
                <a:solidFill>
                  <a:schemeClr val="accent1">
                    <a:lumMod val="75000"/>
                  </a:schemeClr>
                </a:solidFill>
              </a:rPr>
              <a:t>4</a:t>
            </a:r>
            <a:r>
              <a:rPr lang="pt-BR" sz="2400" b="1" dirty="0" smtClean="0">
                <a:solidFill>
                  <a:schemeClr val="accent1">
                    <a:lumMod val="75000"/>
                  </a:schemeClr>
                </a:solidFill>
              </a:rPr>
              <a:t> </a:t>
            </a:r>
            <a:r>
              <a:rPr lang="hr-HR" sz="2400" b="1" dirty="0" smtClean="0">
                <a:solidFill>
                  <a:schemeClr val="accent1">
                    <a:lumMod val="75000"/>
                  </a:schemeClr>
                </a:solidFill>
              </a:rPr>
              <a:t>     </a:t>
            </a:r>
            <a:r>
              <a:rPr lang="pt-BR" sz="2400" b="1" dirty="0" smtClean="0">
                <a:solidFill>
                  <a:schemeClr val="accent1">
                    <a:lumMod val="75000"/>
                  </a:schemeClr>
                </a:solidFill>
              </a:rPr>
              <a:t>CaSO</a:t>
            </a:r>
            <a:r>
              <a:rPr lang="pt-BR" sz="2400" b="1" baseline="-25000" dirty="0" smtClean="0">
                <a:solidFill>
                  <a:schemeClr val="accent1">
                    <a:lumMod val="75000"/>
                  </a:schemeClr>
                </a:solidFill>
              </a:rPr>
              <a:t>4</a:t>
            </a:r>
            <a:r>
              <a:rPr lang="pt-BR" sz="2400" b="1" dirty="0" smtClean="0">
                <a:solidFill>
                  <a:schemeClr val="accent1">
                    <a:lumMod val="75000"/>
                  </a:schemeClr>
                </a:solidFill>
              </a:rPr>
              <a:t> + H</a:t>
            </a:r>
            <a:r>
              <a:rPr lang="pt-BR" sz="2400" b="1" baseline="-25000" dirty="0" smtClean="0">
                <a:solidFill>
                  <a:schemeClr val="accent1">
                    <a:lumMod val="75000"/>
                  </a:schemeClr>
                </a:solidFill>
              </a:rPr>
              <a:t>2</a:t>
            </a:r>
            <a:r>
              <a:rPr lang="pt-BR" sz="2400" b="1" dirty="0" smtClean="0">
                <a:solidFill>
                  <a:schemeClr val="accent1">
                    <a:lumMod val="75000"/>
                  </a:schemeClr>
                </a:solidFill>
              </a:rPr>
              <a:t>CO</a:t>
            </a:r>
            <a:r>
              <a:rPr lang="pt-BR" sz="2400" b="1" baseline="-25000" dirty="0" smtClean="0">
                <a:solidFill>
                  <a:schemeClr val="accent1">
                    <a:lumMod val="75000"/>
                  </a:schemeClr>
                </a:solidFill>
              </a:rPr>
              <a:t>3</a:t>
            </a:r>
            <a:endParaRPr lang="hr-HR" sz="2400" b="1" baseline="-25000" dirty="0" smtClean="0">
              <a:solidFill>
                <a:schemeClr val="accent1">
                  <a:lumMod val="75000"/>
                </a:schemeClr>
              </a:solidFill>
            </a:endParaRPr>
          </a:p>
          <a:p>
            <a:endParaRPr lang="pt-BR" sz="2400" b="1" dirty="0" smtClean="0">
              <a:solidFill>
                <a:schemeClr val="accent1">
                  <a:lumMod val="75000"/>
                </a:schemeClr>
              </a:solidFill>
            </a:endParaRPr>
          </a:p>
        </p:txBody>
      </p:sp>
      <p:sp>
        <p:nvSpPr>
          <p:cNvPr id="12" name="TextBox 11"/>
          <p:cNvSpPr txBox="1"/>
          <p:nvPr/>
        </p:nvSpPr>
        <p:spPr>
          <a:xfrm>
            <a:off x="581025" y="2276475"/>
            <a:ext cx="4591050" cy="461665"/>
          </a:xfrm>
          <a:prstGeom prst="rect">
            <a:avLst/>
          </a:prstGeom>
          <a:noFill/>
        </p:spPr>
        <p:txBody>
          <a:bodyPr wrap="square" rtlCol="0">
            <a:spAutoFit/>
          </a:bodyPr>
          <a:lstStyle/>
          <a:p>
            <a:r>
              <a:rPr lang="hr-HR" sz="2400" b="1" dirty="0" smtClean="0">
                <a:solidFill>
                  <a:schemeClr val="accent1">
                    <a:lumMod val="75000"/>
                  </a:schemeClr>
                </a:solidFill>
              </a:rPr>
              <a:t>Neutralization of acid precipitation</a:t>
            </a:r>
            <a:endParaRPr lang="hr-HR" sz="2400" dirty="0"/>
          </a:p>
        </p:txBody>
      </p:sp>
      <p:cxnSp>
        <p:nvCxnSpPr>
          <p:cNvPr id="15" name="Straight Arrow Connector 14"/>
          <p:cNvCxnSpPr/>
          <p:nvPr/>
        </p:nvCxnSpPr>
        <p:spPr>
          <a:xfrm>
            <a:off x="3810000" y="4981575"/>
            <a:ext cx="29527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pPr>
              <a:defRPr/>
            </a:pPr>
            <a:fld id="{60743F40-157C-4097-B33E-49A278C4E3AD}" type="slidenum">
              <a:rPr lang="hr-HR" smtClean="0"/>
              <a:pPr>
                <a:defRPr/>
              </a:pPr>
              <a:t>43</a:t>
            </a:fld>
            <a:endParaRPr lang="hr-HR"/>
          </a:p>
        </p:txBody>
      </p:sp>
      <p:sp>
        <p:nvSpPr>
          <p:cNvPr id="19" name="TextBox 18"/>
          <p:cNvSpPr txBox="1"/>
          <p:nvPr/>
        </p:nvSpPr>
        <p:spPr>
          <a:xfrm>
            <a:off x="590549" y="1962150"/>
            <a:ext cx="6217657" cy="461665"/>
          </a:xfrm>
          <a:prstGeom prst="rect">
            <a:avLst/>
          </a:prstGeom>
          <a:noFill/>
        </p:spPr>
        <p:txBody>
          <a:bodyPr wrap="square" rtlCol="0">
            <a:spAutoFit/>
          </a:bodyPr>
          <a:lstStyle/>
          <a:p>
            <a:r>
              <a:rPr lang="en-US" sz="2400" b="1" dirty="0" smtClean="0">
                <a:solidFill>
                  <a:schemeClr val="accent6">
                    <a:lumMod val="75000"/>
                  </a:schemeClr>
                </a:solidFill>
              </a:rPr>
              <a:t>Effects of acidic precipitation on the </a:t>
            </a:r>
            <a:r>
              <a:rPr lang="hr-HR" sz="2400" b="1" dirty="0" smtClean="0">
                <a:solidFill>
                  <a:schemeClr val="accent6">
                    <a:lumMod val="75000"/>
                  </a:schemeClr>
                </a:solidFill>
              </a:rPr>
              <a:t>soil</a:t>
            </a:r>
            <a:endParaRPr lang="hr-HR" b="1" dirty="0">
              <a:solidFill>
                <a:schemeClr val="accent6">
                  <a:lumMod val="75000"/>
                </a:schemeClr>
              </a:solidFill>
            </a:endParaRPr>
          </a:p>
        </p:txBody>
      </p:sp>
      <p:sp>
        <p:nvSpPr>
          <p:cNvPr id="23"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24" name="Rectangle 23"/>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628900" y="4867275"/>
            <a:ext cx="2971800" cy="609600"/>
          </a:xfrm>
          <a:prstGeom prst="rect">
            <a:avLst/>
          </a:prstGeom>
          <a:solidFill>
            <a:schemeClr val="accent6">
              <a:lumMod val="40000"/>
              <a:lumOff val="60000"/>
            </a:schemeClr>
          </a:solidFill>
          <a:ln>
            <a:solidFill>
              <a:schemeClr val="accent6">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571500" y="3080088"/>
            <a:ext cx="8105775" cy="2308324"/>
          </a:xfrm>
          <a:prstGeom prst="rect">
            <a:avLst/>
          </a:prstGeom>
        </p:spPr>
        <p:txBody>
          <a:bodyPr wrap="square">
            <a:spAutoFit/>
          </a:bodyPr>
          <a:lstStyle/>
          <a:p>
            <a:r>
              <a:rPr lang="en-US" sz="2400" b="1" dirty="0" smtClean="0">
                <a:solidFill>
                  <a:schemeClr val="accent1">
                    <a:lumMod val="75000"/>
                  </a:schemeClr>
                </a:solidFill>
              </a:rPr>
              <a:t>The calcium sulfate (CaSO</a:t>
            </a:r>
            <a:r>
              <a:rPr lang="en-US" sz="2400" b="1" baseline="-25000" dirty="0" smtClean="0">
                <a:solidFill>
                  <a:schemeClr val="accent1">
                    <a:lumMod val="75000"/>
                  </a:schemeClr>
                </a:solidFill>
              </a:rPr>
              <a:t>4</a:t>
            </a:r>
            <a:r>
              <a:rPr lang="en-US" sz="2400" b="1" dirty="0" smtClean="0">
                <a:solidFill>
                  <a:schemeClr val="accent1">
                    <a:lumMod val="75000"/>
                  </a:schemeClr>
                </a:solidFill>
              </a:rPr>
              <a:t>) formed in the previous reaction is soluble in water which leads to the dissolution and breaking of the original limestone rocks. Carbonic acid also formed in the above reaction dissociates to carbon dioxide (CO</a:t>
            </a:r>
            <a:r>
              <a:rPr lang="en-US" sz="2400" b="1" baseline="-25000" dirty="0" smtClean="0">
                <a:solidFill>
                  <a:schemeClr val="accent1">
                    <a:lumMod val="75000"/>
                  </a:schemeClr>
                </a:solidFill>
              </a:rPr>
              <a:t>2</a:t>
            </a:r>
            <a:r>
              <a:rPr lang="en-US" sz="2400" b="1" dirty="0" smtClean="0">
                <a:solidFill>
                  <a:schemeClr val="accent1">
                    <a:lumMod val="75000"/>
                  </a:schemeClr>
                </a:solidFill>
              </a:rPr>
              <a:t>) and water (H</a:t>
            </a:r>
            <a:r>
              <a:rPr lang="en-US" sz="2400" b="1" baseline="-25000" dirty="0" smtClean="0">
                <a:solidFill>
                  <a:schemeClr val="accent1">
                    <a:lumMod val="75000"/>
                  </a:schemeClr>
                </a:solidFill>
              </a:rPr>
              <a:t>2</a:t>
            </a:r>
            <a:r>
              <a:rPr lang="en-US" sz="2400" b="1" dirty="0" smtClean="0">
                <a:solidFill>
                  <a:schemeClr val="accent1">
                    <a:lumMod val="75000"/>
                  </a:schemeClr>
                </a:solidFill>
              </a:rPr>
              <a:t>O):</a:t>
            </a:r>
            <a:endParaRPr lang="hr-HR" sz="2400" b="1" dirty="0" smtClean="0">
              <a:solidFill>
                <a:schemeClr val="accent1">
                  <a:lumMod val="75000"/>
                </a:schemeClr>
              </a:solidFill>
            </a:endParaRPr>
          </a:p>
          <a:p>
            <a:r>
              <a:rPr lang="hr-HR" sz="2400" b="1" dirty="0" smtClean="0">
                <a:solidFill>
                  <a:schemeClr val="accent1">
                    <a:lumMod val="75000"/>
                  </a:schemeClr>
                </a:solidFill>
              </a:rPr>
              <a:t>                                 H</a:t>
            </a:r>
            <a:r>
              <a:rPr lang="hr-HR" sz="2400" b="1" baseline="-25000" dirty="0" smtClean="0">
                <a:solidFill>
                  <a:schemeClr val="accent1">
                    <a:lumMod val="75000"/>
                  </a:schemeClr>
                </a:solidFill>
              </a:rPr>
              <a:t>2</a:t>
            </a:r>
            <a:r>
              <a:rPr lang="hr-HR" sz="2400" b="1" dirty="0" smtClean="0">
                <a:solidFill>
                  <a:schemeClr val="accent1">
                    <a:lumMod val="75000"/>
                  </a:schemeClr>
                </a:solidFill>
              </a:rPr>
              <a:t>CO</a:t>
            </a:r>
            <a:r>
              <a:rPr lang="hr-HR" sz="2400" b="1" baseline="-25000" dirty="0" smtClean="0">
                <a:solidFill>
                  <a:schemeClr val="accent1">
                    <a:lumMod val="75000"/>
                  </a:schemeClr>
                </a:solidFill>
              </a:rPr>
              <a:t>3</a:t>
            </a:r>
            <a:r>
              <a:rPr lang="hr-HR" sz="2400" b="1" dirty="0" smtClean="0">
                <a:solidFill>
                  <a:schemeClr val="accent1">
                    <a:lumMod val="75000"/>
                  </a:schemeClr>
                </a:solidFill>
              </a:rPr>
              <a:t>     CO</a:t>
            </a:r>
            <a:r>
              <a:rPr lang="hr-HR" sz="2400" b="1" baseline="-25000" dirty="0" smtClean="0">
                <a:solidFill>
                  <a:schemeClr val="accent1">
                    <a:lumMod val="75000"/>
                  </a:schemeClr>
                </a:solidFill>
              </a:rPr>
              <a:t>2</a:t>
            </a:r>
            <a:r>
              <a:rPr lang="hr-HR" sz="2400" b="1" dirty="0" smtClean="0">
                <a:solidFill>
                  <a:schemeClr val="accent1">
                    <a:lumMod val="75000"/>
                  </a:schemeClr>
                </a:solidFill>
              </a:rPr>
              <a:t> + H</a:t>
            </a:r>
            <a:r>
              <a:rPr lang="hr-HR" sz="2400" b="1" baseline="-25000" dirty="0" smtClean="0">
                <a:solidFill>
                  <a:schemeClr val="accent1">
                    <a:lumMod val="75000"/>
                  </a:schemeClr>
                </a:solidFill>
              </a:rPr>
              <a:t>2</a:t>
            </a:r>
            <a:r>
              <a:rPr lang="hr-HR" sz="2400" b="1" dirty="0" smtClean="0">
                <a:solidFill>
                  <a:schemeClr val="accent1">
                    <a:lumMod val="75000"/>
                  </a:schemeClr>
                </a:solidFill>
              </a:rPr>
              <a:t>O</a:t>
            </a:r>
            <a:endParaRPr lang="hr-HR" sz="2400" b="1" dirty="0">
              <a:solidFill>
                <a:schemeClr val="accent1">
                  <a:lumMod val="75000"/>
                </a:schemeClr>
              </a:solidFill>
            </a:endParaRPr>
          </a:p>
        </p:txBody>
      </p:sp>
      <p:cxnSp>
        <p:nvCxnSpPr>
          <p:cNvPr id="15" name="Straight Arrow Connector 14"/>
          <p:cNvCxnSpPr/>
          <p:nvPr/>
        </p:nvCxnSpPr>
        <p:spPr>
          <a:xfrm>
            <a:off x="3686175" y="5114925"/>
            <a:ext cx="29527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pPr>
              <a:defRPr/>
            </a:pPr>
            <a:fld id="{60743F40-157C-4097-B33E-49A278C4E3AD}" type="slidenum">
              <a:rPr lang="hr-HR" smtClean="0"/>
              <a:pPr>
                <a:defRPr/>
              </a:pPr>
              <a:t>44</a:t>
            </a:fld>
            <a:endParaRPr lang="hr-HR"/>
          </a:p>
        </p:txBody>
      </p:sp>
      <p:sp>
        <p:nvSpPr>
          <p:cNvPr id="19"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20" name="Rectangle 19"/>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21" name="TextBox 20"/>
          <p:cNvSpPr txBox="1"/>
          <p:nvPr/>
        </p:nvSpPr>
        <p:spPr>
          <a:xfrm>
            <a:off x="518121" y="1880669"/>
            <a:ext cx="6217657" cy="461665"/>
          </a:xfrm>
          <a:prstGeom prst="rect">
            <a:avLst/>
          </a:prstGeom>
          <a:noFill/>
        </p:spPr>
        <p:txBody>
          <a:bodyPr wrap="square" rtlCol="0">
            <a:spAutoFit/>
          </a:bodyPr>
          <a:lstStyle/>
          <a:p>
            <a:r>
              <a:rPr lang="en-US" sz="2400" b="1" dirty="0" smtClean="0">
                <a:solidFill>
                  <a:schemeClr val="accent6">
                    <a:lumMod val="75000"/>
                  </a:schemeClr>
                </a:solidFill>
              </a:rPr>
              <a:t>Effects of acidic precipitation on the </a:t>
            </a:r>
            <a:r>
              <a:rPr lang="hr-HR" sz="2400" b="1" dirty="0" smtClean="0">
                <a:solidFill>
                  <a:schemeClr val="accent6">
                    <a:lumMod val="75000"/>
                  </a:schemeClr>
                </a:solidFill>
              </a:rPr>
              <a:t>soil</a:t>
            </a:r>
            <a:endParaRPr lang="hr-HR" b="1" dirty="0">
              <a:solidFill>
                <a:schemeClr val="accent6">
                  <a:lumMod val="75000"/>
                </a:schemeClr>
              </a:solidFill>
            </a:endParaRPr>
          </a:p>
        </p:txBody>
      </p:sp>
      <p:sp>
        <p:nvSpPr>
          <p:cNvPr id="22" name="TextBox 21"/>
          <p:cNvSpPr txBox="1"/>
          <p:nvPr/>
        </p:nvSpPr>
        <p:spPr>
          <a:xfrm>
            <a:off x="581025" y="2276475"/>
            <a:ext cx="4591050" cy="461665"/>
          </a:xfrm>
          <a:prstGeom prst="rect">
            <a:avLst/>
          </a:prstGeom>
          <a:noFill/>
        </p:spPr>
        <p:txBody>
          <a:bodyPr wrap="square" rtlCol="0">
            <a:spAutoFit/>
          </a:bodyPr>
          <a:lstStyle/>
          <a:p>
            <a:r>
              <a:rPr lang="hr-HR" sz="2400" b="1" dirty="0" smtClean="0">
                <a:solidFill>
                  <a:schemeClr val="accent1">
                    <a:lumMod val="75000"/>
                  </a:schemeClr>
                </a:solidFill>
              </a:rPr>
              <a:t>Neutralization of acid precipitation</a:t>
            </a:r>
            <a:endParaRPr lang="hr-HR" sz="2400" dirty="0"/>
          </a:p>
        </p:txBody>
      </p:sp>
      <p:sp>
        <p:nvSpPr>
          <p:cNvPr id="1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3"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561975" y="3137744"/>
            <a:ext cx="8096250" cy="2677656"/>
          </a:xfrm>
          <a:prstGeom prst="rect">
            <a:avLst/>
          </a:prstGeom>
        </p:spPr>
        <p:txBody>
          <a:bodyPr wrap="square">
            <a:spAutoFit/>
          </a:bodyPr>
          <a:lstStyle/>
          <a:p>
            <a:r>
              <a:rPr lang="en-US" sz="2400" b="1" dirty="0" smtClean="0">
                <a:solidFill>
                  <a:schemeClr val="accent1">
                    <a:lumMod val="75000"/>
                  </a:schemeClr>
                </a:solidFill>
              </a:rPr>
              <a:t>The effect of neutralization of acidic precipitation depends on several factors:</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hr-HR" sz="2400" b="1" dirty="0" smtClean="0">
                <a:solidFill>
                  <a:schemeClr val="accent1">
                    <a:lumMod val="75000"/>
                  </a:schemeClr>
                </a:solidFill>
              </a:rPr>
              <a:t>• the type of soil</a:t>
            </a:r>
          </a:p>
          <a:p>
            <a:r>
              <a:rPr lang="hr-HR" sz="2400" b="1" dirty="0" smtClean="0">
                <a:solidFill>
                  <a:schemeClr val="accent1">
                    <a:lumMod val="75000"/>
                  </a:schemeClr>
                </a:solidFill>
              </a:rPr>
              <a:t>• </a:t>
            </a:r>
            <a:r>
              <a:rPr lang="en-US" sz="2400" b="1" dirty="0" smtClean="0">
                <a:solidFill>
                  <a:schemeClr val="accent1">
                    <a:lumMod val="75000"/>
                  </a:schemeClr>
                </a:solidFill>
              </a:rPr>
              <a:t>the thickness of the soil</a:t>
            </a:r>
            <a:endParaRPr lang="hr-HR" sz="2400" b="1" dirty="0" smtClean="0">
              <a:solidFill>
                <a:schemeClr val="accent1">
                  <a:lumMod val="75000"/>
                </a:schemeClr>
              </a:solidFill>
            </a:endParaRPr>
          </a:p>
          <a:p>
            <a:r>
              <a:rPr lang="hr-HR" sz="2400" b="1" dirty="0" smtClean="0">
                <a:solidFill>
                  <a:schemeClr val="accent1">
                    <a:lumMod val="75000"/>
                  </a:schemeClr>
                </a:solidFill>
              </a:rPr>
              <a:t>• weather conditions</a:t>
            </a:r>
          </a:p>
          <a:p>
            <a:r>
              <a:rPr lang="hr-HR" sz="2400" b="1" dirty="0" smtClean="0">
                <a:solidFill>
                  <a:schemeClr val="accent1">
                    <a:lumMod val="75000"/>
                  </a:schemeClr>
                </a:solidFill>
              </a:rPr>
              <a:t>• water flows</a:t>
            </a: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45</a:t>
            </a:fld>
            <a:endParaRPr lang="hr-HR"/>
          </a:p>
        </p:txBody>
      </p:sp>
      <p:sp>
        <p:nvSpPr>
          <p:cNvPr id="17"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8" name="Rectangle 17"/>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9" name="TextBox 18"/>
          <p:cNvSpPr txBox="1"/>
          <p:nvPr/>
        </p:nvSpPr>
        <p:spPr>
          <a:xfrm>
            <a:off x="518121" y="1880669"/>
            <a:ext cx="6217657" cy="461665"/>
          </a:xfrm>
          <a:prstGeom prst="rect">
            <a:avLst/>
          </a:prstGeom>
          <a:noFill/>
        </p:spPr>
        <p:txBody>
          <a:bodyPr wrap="square" rtlCol="0">
            <a:spAutoFit/>
          </a:bodyPr>
          <a:lstStyle/>
          <a:p>
            <a:r>
              <a:rPr lang="en-US" sz="2400" b="1" dirty="0" smtClean="0">
                <a:solidFill>
                  <a:schemeClr val="accent6">
                    <a:lumMod val="75000"/>
                  </a:schemeClr>
                </a:solidFill>
              </a:rPr>
              <a:t>Effects of acidic precipitation on the </a:t>
            </a:r>
            <a:r>
              <a:rPr lang="hr-HR" sz="2400" b="1" dirty="0" smtClean="0">
                <a:solidFill>
                  <a:schemeClr val="accent6">
                    <a:lumMod val="75000"/>
                  </a:schemeClr>
                </a:solidFill>
              </a:rPr>
              <a:t>soil</a:t>
            </a:r>
            <a:endParaRPr lang="hr-HR" b="1" dirty="0">
              <a:solidFill>
                <a:schemeClr val="accent6">
                  <a:lumMod val="75000"/>
                </a:schemeClr>
              </a:solidFill>
            </a:endParaRPr>
          </a:p>
        </p:txBody>
      </p:sp>
      <p:sp>
        <p:nvSpPr>
          <p:cNvPr id="20" name="TextBox 19"/>
          <p:cNvSpPr txBox="1"/>
          <p:nvPr/>
        </p:nvSpPr>
        <p:spPr>
          <a:xfrm>
            <a:off x="581025" y="2430383"/>
            <a:ext cx="4591050" cy="461665"/>
          </a:xfrm>
          <a:prstGeom prst="rect">
            <a:avLst/>
          </a:prstGeom>
          <a:noFill/>
        </p:spPr>
        <p:txBody>
          <a:bodyPr wrap="square" rtlCol="0">
            <a:spAutoFit/>
          </a:bodyPr>
          <a:lstStyle/>
          <a:p>
            <a:r>
              <a:rPr lang="hr-HR" sz="2400" b="1" dirty="0" smtClean="0">
                <a:solidFill>
                  <a:schemeClr val="accent1">
                    <a:lumMod val="75000"/>
                  </a:schemeClr>
                </a:solidFill>
              </a:rPr>
              <a:t>Neutralization of acid precipitation</a:t>
            </a:r>
            <a:endParaRPr lang="hr-HR" sz="2400" dirty="0"/>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33400" y="2886075"/>
            <a:ext cx="8382000" cy="2246769"/>
          </a:xfrm>
          <a:prstGeom prst="rect">
            <a:avLst/>
          </a:prstGeom>
          <a:noFill/>
        </p:spPr>
        <p:txBody>
          <a:bodyPr wrap="square" rtlCol="0">
            <a:spAutoFit/>
          </a:bodyPr>
          <a:lstStyle/>
          <a:p>
            <a:r>
              <a:rPr lang="en-US" sz="2000" b="1" dirty="0" smtClean="0">
                <a:solidFill>
                  <a:schemeClr val="accent1">
                    <a:lumMod val="75000"/>
                  </a:schemeClr>
                </a:solidFill>
              </a:rPr>
              <a:t>Slightly acidic soil that are typical for the area on which they grow coniferous forests possess also a mechanism that can neutralize the acidic precipitation. Such soil contain </a:t>
            </a:r>
            <a:r>
              <a:rPr lang="en-US" sz="2000" b="1" dirty="0" err="1" smtClean="0">
                <a:solidFill>
                  <a:schemeClr val="accent1">
                    <a:lumMod val="75000"/>
                  </a:schemeClr>
                </a:solidFill>
              </a:rPr>
              <a:t>sulphate</a:t>
            </a:r>
            <a:r>
              <a:rPr lang="en-US" sz="2000" b="1" dirty="0" smtClean="0">
                <a:solidFill>
                  <a:schemeClr val="accent1">
                    <a:lumMod val="75000"/>
                  </a:schemeClr>
                </a:solidFill>
              </a:rPr>
              <a:t> and nitrate ions that </a:t>
            </a:r>
            <a:r>
              <a:rPr lang="hr-HR" sz="2000" b="1" dirty="0" smtClean="0">
                <a:solidFill>
                  <a:schemeClr val="accent1">
                    <a:lumMod val="75000"/>
                  </a:schemeClr>
                </a:solidFill>
              </a:rPr>
              <a:t>immobilize</a:t>
            </a:r>
            <a:r>
              <a:rPr lang="hr-HR" sz="2000" dirty="0" smtClean="0"/>
              <a:t> </a:t>
            </a:r>
            <a:r>
              <a:rPr lang="en-US" sz="2000" b="1" dirty="0" smtClean="0">
                <a:solidFill>
                  <a:schemeClr val="accent1">
                    <a:lumMod val="75000"/>
                  </a:schemeClr>
                </a:solidFill>
              </a:rPr>
              <a:t>hydrogen ions from acid precipitation. Very deep soils have a large capacity to hold the </a:t>
            </a:r>
            <a:r>
              <a:rPr lang="en-US" sz="2000" b="1" dirty="0" err="1" smtClean="0">
                <a:solidFill>
                  <a:schemeClr val="accent1">
                    <a:lumMod val="75000"/>
                  </a:schemeClr>
                </a:solidFill>
              </a:rPr>
              <a:t>sulphate</a:t>
            </a:r>
            <a:r>
              <a:rPr lang="en-US" sz="2000" b="1" dirty="0" smtClean="0">
                <a:solidFill>
                  <a:schemeClr val="accent1">
                    <a:lumMod val="75000"/>
                  </a:schemeClr>
                </a:solidFill>
              </a:rPr>
              <a:t> and nitrate ions and the immobilization of hydrogen ions is large. Acid rain can't neutralize the frozen soil in limestone, quartz soil, and neutralization is reduced in a situation when the layer of limestone soil thin.</a:t>
            </a:r>
            <a:endParaRPr lang="hr-HR" sz="2000" b="1" dirty="0">
              <a:solidFill>
                <a:schemeClr val="accent1">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46</a:t>
            </a:fld>
            <a:endParaRPr lang="hr-HR"/>
          </a:p>
        </p:txBody>
      </p:sp>
      <p:sp>
        <p:nvSpPr>
          <p:cNvPr id="17"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8" name="Rectangle 17"/>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9" name="TextBox 18"/>
          <p:cNvSpPr txBox="1"/>
          <p:nvPr/>
        </p:nvSpPr>
        <p:spPr>
          <a:xfrm>
            <a:off x="518121" y="1880669"/>
            <a:ext cx="6217657" cy="461665"/>
          </a:xfrm>
          <a:prstGeom prst="rect">
            <a:avLst/>
          </a:prstGeom>
          <a:noFill/>
        </p:spPr>
        <p:txBody>
          <a:bodyPr wrap="square" rtlCol="0">
            <a:spAutoFit/>
          </a:bodyPr>
          <a:lstStyle/>
          <a:p>
            <a:r>
              <a:rPr lang="en-US" sz="2400" b="1" dirty="0" smtClean="0">
                <a:solidFill>
                  <a:schemeClr val="accent6">
                    <a:lumMod val="75000"/>
                  </a:schemeClr>
                </a:solidFill>
              </a:rPr>
              <a:t>Effects of acidic precipitation on the </a:t>
            </a:r>
            <a:r>
              <a:rPr lang="hr-HR" sz="2400" b="1" dirty="0" smtClean="0">
                <a:solidFill>
                  <a:schemeClr val="accent6">
                    <a:lumMod val="75000"/>
                  </a:schemeClr>
                </a:solidFill>
              </a:rPr>
              <a:t>soil</a:t>
            </a:r>
            <a:endParaRPr lang="hr-HR" b="1" dirty="0">
              <a:solidFill>
                <a:schemeClr val="accent6">
                  <a:lumMod val="75000"/>
                </a:schemeClr>
              </a:solidFill>
            </a:endParaRPr>
          </a:p>
        </p:txBody>
      </p:sp>
      <p:sp>
        <p:nvSpPr>
          <p:cNvPr id="20" name="TextBox 19"/>
          <p:cNvSpPr txBox="1"/>
          <p:nvPr/>
        </p:nvSpPr>
        <p:spPr>
          <a:xfrm>
            <a:off x="581025" y="2430383"/>
            <a:ext cx="4591050" cy="461665"/>
          </a:xfrm>
          <a:prstGeom prst="rect">
            <a:avLst/>
          </a:prstGeom>
          <a:noFill/>
        </p:spPr>
        <p:txBody>
          <a:bodyPr wrap="square" rtlCol="0">
            <a:spAutoFit/>
          </a:bodyPr>
          <a:lstStyle/>
          <a:p>
            <a:r>
              <a:rPr lang="hr-HR" sz="2400" b="1" dirty="0" smtClean="0">
                <a:solidFill>
                  <a:schemeClr val="accent1">
                    <a:lumMod val="75000"/>
                  </a:schemeClr>
                </a:solidFill>
              </a:rPr>
              <a:t>Neutralization of acid precipitation</a:t>
            </a:r>
            <a:endParaRPr lang="hr-HR" sz="2400" dirty="0"/>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171450" y="2969895"/>
            <a:ext cx="8839200" cy="3046988"/>
          </a:xfrm>
          <a:prstGeom prst="rect">
            <a:avLst/>
          </a:prstGeom>
        </p:spPr>
        <p:txBody>
          <a:bodyPr wrap="square">
            <a:spAutoFit/>
          </a:bodyPr>
          <a:lstStyle/>
          <a:p>
            <a:r>
              <a:rPr lang="en-US" sz="2400" b="1" dirty="0" smtClean="0">
                <a:solidFill>
                  <a:schemeClr val="accent1">
                    <a:lumMod val="75000"/>
                  </a:schemeClr>
                </a:solidFill>
              </a:rPr>
              <a:t>In </a:t>
            </a:r>
            <a:r>
              <a:rPr lang="hr-HR" sz="2400" b="1" dirty="0" smtClean="0">
                <a:solidFill>
                  <a:schemeClr val="accent1">
                    <a:lumMod val="75000"/>
                  </a:schemeClr>
                </a:solidFill>
              </a:rPr>
              <a:t>non-acidified </a:t>
            </a:r>
            <a:r>
              <a:rPr lang="en-US" sz="2400" b="1" dirty="0" smtClean="0">
                <a:solidFill>
                  <a:schemeClr val="accent1">
                    <a:lumMod val="75000"/>
                  </a:schemeClr>
                </a:solidFill>
              </a:rPr>
              <a:t>conditions, the clay soil constructed from negatively charged clay flakes is attracted to by positively charged ions of calcium (Ca</a:t>
            </a:r>
            <a:r>
              <a:rPr lang="en-US" sz="2400" b="1" baseline="30000" dirty="0" smtClean="0">
                <a:solidFill>
                  <a:schemeClr val="accent1">
                    <a:lumMod val="75000"/>
                  </a:schemeClr>
                </a:solidFill>
              </a:rPr>
              <a:t>2+</a:t>
            </a:r>
            <a:r>
              <a:rPr lang="en-US" sz="2400" b="1" dirty="0" smtClean="0">
                <a:solidFill>
                  <a:schemeClr val="accent1">
                    <a:lumMod val="75000"/>
                  </a:schemeClr>
                </a:solidFill>
              </a:rPr>
              <a:t>), potassium (K </a:t>
            </a:r>
            <a:r>
              <a:rPr lang="en-US" sz="2400" b="1" baseline="30000" dirty="0" smtClean="0">
                <a:solidFill>
                  <a:schemeClr val="accent1">
                    <a:lumMod val="75000"/>
                  </a:schemeClr>
                </a:solidFill>
              </a:rPr>
              <a:t>+</a:t>
            </a:r>
            <a:r>
              <a:rPr lang="en-US" sz="2400" b="1" dirty="0" smtClean="0">
                <a:solidFill>
                  <a:schemeClr val="accent1">
                    <a:lumMod val="75000"/>
                  </a:schemeClr>
                </a:solidFill>
              </a:rPr>
              <a:t>), magnesium (Mg</a:t>
            </a:r>
            <a:r>
              <a:rPr lang="en-US" sz="2400" b="1" baseline="30000" dirty="0" smtClean="0">
                <a:solidFill>
                  <a:schemeClr val="accent1">
                    <a:lumMod val="75000"/>
                  </a:schemeClr>
                </a:solidFill>
              </a:rPr>
              <a:t>2 +</a:t>
            </a:r>
            <a:r>
              <a:rPr lang="en-US" sz="2400" b="1" dirty="0" smtClean="0">
                <a:solidFill>
                  <a:schemeClr val="accent1">
                    <a:lumMod val="75000"/>
                  </a:schemeClr>
                </a:solidFill>
              </a:rPr>
              <a:t>) and other metals. These attractive forces between them are strong enough to retain metal ions in the ground despite the passing of water through the ground. If acid rain falls on the soil, hydrogen (H </a:t>
            </a:r>
            <a:r>
              <a:rPr lang="en-US" sz="2400" b="1" baseline="30000" dirty="0" smtClean="0">
                <a:solidFill>
                  <a:schemeClr val="accent1">
                    <a:lumMod val="75000"/>
                  </a:schemeClr>
                </a:solidFill>
              </a:rPr>
              <a:t>+</a:t>
            </a:r>
            <a:r>
              <a:rPr lang="en-US" sz="2400" b="1" dirty="0" smtClean="0">
                <a:solidFill>
                  <a:schemeClr val="accent1">
                    <a:lumMod val="75000"/>
                  </a:schemeClr>
                </a:solidFill>
              </a:rPr>
              <a:t>) ions take up places of ions of metal that are released and flush into the deep layers of soil that the plant roots do not reach.</a:t>
            </a:r>
            <a:endParaRPr lang="hr-HR" sz="2400" b="1" dirty="0">
              <a:solidFill>
                <a:schemeClr val="accent1">
                  <a:lumMod val="75000"/>
                </a:schemeClr>
              </a:solidFill>
            </a:endParaRPr>
          </a:p>
        </p:txBody>
      </p:sp>
      <p:sp>
        <p:nvSpPr>
          <p:cNvPr id="14" name="TextBox 13"/>
          <p:cNvSpPr txBox="1"/>
          <p:nvPr/>
        </p:nvSpPr>
        <p:spPr>
          <a:xfrm>
            <a:off x="526704" y="2304578"/>
            <a:ext cx="7753350" cy="461665"/>
          </a:xfrm>
          <a:prstGeom prst="rect">
            <a:avLst/>
          </a:prstGeom>
          <a:noFill/>
        </p:spPr>
        <p:txBody>
          <a:bodyPr wrap="square" rtlCol="0">
            <a:spAutoFit/>
          </a:bodyPr>
          <a:lstStyle/>
          <a:p>
            <a:r>
              <a:rPr lang="en-US" sz="2400" b="1" dirty="0" smtClean="0">
                <a:solidFill>
                  <a:schemeClr val="accent1">
                    <a:lumMod val="75000"/>
                  </a:schemeClr>
                </a:solidFill>
              </a:rPr>
              <a:t>Cationic change and rinse of nutrients</a:t>
            </a:r>
            <a:endParaRPr lang="hr-HR" sz="2400" b="1" dirty="0">
              <a:solidFill>
                <a:schemeClr val="accent1">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47</a:t>
            </a:fld>
            <a:endParaRPr lang="hr-HR"/>
          </a:p>
        </p:txBody>
      </p:sp>
      <p:sp>
        <p:nvSpPr>
          <p:cNvPr id="17"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8" name="Rectangle 17"/>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9" name="TextBox 18"/>
          <p:cNvSpPr txBox="1"/>
          <p:nvPr/>
        </p:nvSpPr>
        <p:spPr>
          <a:xfrm>
            <a:off x="518121" y="1880669"/>
            <a:ext cx="6217657" cy="461665"/>
          </a:xfrm>
          <a:prstGeom prst="rect">
            <a:avLst/>
          </a:prstGeom>
          <a:noFill/>
        </p:spPr>
        <p:txBody>
          <a:bodyPr wrap="square" rtlCol="0">
            <a:spAutoFit/>
          </a:bodyPr>
          <a:lstStyle/>
          <a:p>
            <a:r>
              <a:rPr lang="en-US" sz="2400" b="1" dirty="0" smtClean="0">
                <a:solidFill>
                  <a:schemeClr val="accent6">
                    <a:lumMod val="75000"/>
                  </a:schemeClr>
                </a:solidFill>
              </a:rPr>
              <a:t>Effects of acidic precipitation on the </a:t>
            </a:r>
            <a:r>
              <a:rPr lang="hr-HR" sz="2400" b="1" dirty="0" smtClean="0">
                <a:solidFill>
                  <a:schemeClr val="accent6">
                    <a:lumMod val="75000"/>
                  </a:schemeClr>
                </a:solidFill>
              </a:rPr>
              <a:t>soil</a:t>
            </a:r>
            <a:endParaRPr lang="hr-HR" b="1" dirty="0">
              <a:solidFill>
                <a:schemeClr val="accent6">
                  <a:lumMod val="75000"/>
                </a:schemeClr>
              </a:solidFill>
            </a:endParaRP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619125" y="3236863"/>
            <a:ext cx="8210550" cy="2308324"/>
          </a:xfrm>
          <a:prstGeom prst="rect">
            <a:avLst/>
          </a:prstGeom>
        </p:spPr>
        <p:txBody>
          <a:bodyPr wrap="square">
            <a:spAutoFit/>
          </a:bodyPr>
          <a:lstStyle/>
          <a:p>
            <a:r>
              <a:rPr lang="en-US" sz="2400" b="1" dirty="0" smtClean="0">
                <a:solidFill>
                  <a:schemeClr val="accent1">
                    <a:lumMod val="75000"/>
                  </a:schemeClr>
                </a:solidFill>
              </a:rPr>
              <a:t>Since the ions of metals</a:t>
            </a:r>
            <a:r>
              <a:rPr lang="hr-HR" sz="2400" b="1" dirty="0" smtClean="0">
                <a:solidFill>
                  <a:schemeClr val="accent1">
                    <a:lumMod val="75000"/>
                  </a:schemeClr>
                </a:solidFill>
              </a:rPr>
              <a:t> are </a:t>
            </a:r>
            <a:r>
              <a:rPr lang="en-US" sz="2400" b="1" dirty="0" smtClean="0">
                <a:solidFill>
                  <a:schemeClr val="accent1">
                    <a:lumMod val="75000"/>
                  </a:schemeClr>
                </a:solidFill>
              </a:rPr>
              <a:t>nutrients</a:t>
            </a:r>
            <a:r>
              <a:rPr lang="hr-HR" sz="2400" b="1" dirty="0" smtClean="0">
                <a:solidFill>
                  <a:schemeClr val="accent1">
                    <a:lumMod val="75000"/>
                  </a:schemeClr>
                </a:solidFill>
              </a:rPr>
              <a:t> for</a:t>
            </a:r>
            <a:r>
              <a:rPr lang="en-US" sz="2400" b="1" dirty="0" smtClean="0">
                <a:solidFill>
                  <a:schemeClr val="accent1">
                    <a:lumMod val="75000"/>
                  </a:schemeClr>
                </a:solidFill>
              </a:rPr>
              <a:t> plants (calcium ion transport in plant cells the sugars, water and other nutrients from the roots to the leaves; magnesium ion is important in the processes of photosynthesis and is also a carrier of phosphorus that is an integral part of the DNA molecule ), in the</a:t>
            </a:r>
            <a:r>
              <a:rPr lang="hr-HR" sz="2400" b="1" dirty="0" smtClean="0">
                <a:solidFill>
                  <a:schemeClr val="accent1">
                    <a:lumMod val="75000"/>
                  </a:schemeClr>
                </a:solidFill>
              </a:rPr>
              <a:t> acidified</a:t>
            </a:r>
            <a:r>
              <a:rPr lang="en-US" sz="2400" b="1" dirty="0" smtClean="0">
                <a:solidFill>
                  <a:schemeClr val="accent1">
                    <a:lumMod val="75000"/>
                  </a:schemeClr>
                </a:solidFill>
              </a:rPr>
              <a:t> conditions</a:t>
            </a:r>
            <a:r>
              <a:rPr lang="hr-HR" sz="2400" b="1" dirty="0" smtClean="0">
                <a:solidFill>
                  <a:schemeClr val="accent1">
                    <a:lumMod val="75000"/>
                  </a:schemeClr>
                </a:solidFill>
              </a:rPr>
              <a:t>,</a:t>
            </a:r>
            <a:r>
              <a:rPr lang="en-US" sz="2400" b="1" dirty="0" smtClean="0">
                <a:solidFill>
                  <a:schemeClr val="accent1">
                    <a:lumMod val="75000"/>
                  </a:schemeClr>
                </a:solidFill>
              </a:rPr>
              <a:t> plants do not get enough nutrients and are dried.</a:t>
            </a:r>
            <a:endParaRPr lang="hr-HR" sz="2400" dirty="0"/>
          </a:p>
        </p:txBody>
      </p:sp>
      <p:sp>
        <p:nvSpPr>
          <p:cNvPr id="17" name="Slide Number Placeholder 16"/>
          <p:cNvSpPr>
            <a:spLocks noGrp="1"/>
          </p:cNvSpPr>
          <p:nvPr>
            <p:ph type="sldNum" sz="quarter" idx="12"/>
          </p:nvPr>
        </p:nvSpPr>
        <p:spPr/>
        <p:txBody>
          <a:bodyPr/>
          <a:lstStyle/>
          <a:p>
            <a:pPr>
              <a:defRPr/>
            </a:pPr>
            <a:fld id="{60743F40-157C-4097-B33E-49A278C4E3AD}" type="slidenum">
              <a:rPr lang="hr-HR" smtClean="0"/>
              <a:pPr>
                <a:defRPr/>
              </a:pPr>
              <a:t>48</a:t>
            </a:fld>
            <a:endParaRPr lang="hr-HR"/>
          </a:p>
        </p:txBody>
      </p:sp>
      <p:sp>
        <p:nvSpPr>
          <p:cNvPr id="19" name="TextBox 18"/>
          <p:cNvSpPr txBox="1"/>
          <p:nvPr/>
        </p:nvSpPr>
        <p:spPr>
          <a:xfrm>
            <a:off x="526704" y="2304578"/>
            <a:ext cx="7753350" cy="461665"/>
          </a:xfrm>
          <a:prstGeom prst="rect">
            <a:avLst/>
          </a:prstGeom>
          <a:noFill/>
        </p:spPr>
        <p:txBody>
          <a:bodyPr wrap="square" rtlCol="0">
            <a:spAutoFit/>
          </a:bodyPr>
          <a:lstStyle/>
          <a:p>
            <a:r>
              <a:rPr lang="en-US" sz="2400" b="1" dirty="0" smtClean="0">
                <a:solidFill>
                  <a:schemeClr val="accent1">
                    <a:lumMod val="75000"/>
                  </a:schemeClr>
                </a:solidFill>
              </a:rPr>
              <a:t>Cationic change and rinse of nutrients</a:t>
            </a:r>
            <a:endParaRPr lang="hr-HR" sz="2400" b="1" dirty="0">
              <a:solidFill>
                <a:schemeClr val="accent1">
                  <a:lumMod val="75000"/>
                </a:schemeClr>
              </a:solidFill>
            </a:endParaRPr>
          </a:p>
        </p:txBody>
      </p:sp>
      <p:sp>
        <p:nvSpPr>
          <p:cNvPr id="2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21" name="Rectangle 20"/>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22" name="TextBox 21"/>
          <p:cNvSpPr txBox="1"/>
          <p:nvPr/>
        </p:nvSpPr>
        <p:spPr>
          <a:xfrm>
            <a:off x="518121" y="1880669"/>
            <a:ext cx="6217657" cy="461665"/>
          </a:xfrm>
          <a:prstGeom prst="rect">
            <a:avLst/>
          </a:prstGeom>
          <a:noFill/>
        </p:spPr>
        <p:txBody>
          <a:bodyPr wrap="square" rtlCol="0">
            <a:spAutoFit/>
          </a:bodyPr>
          <a:lstStyle/>
          <a:p>
            <a:r>
              <a:rPr lang="en-US" sz="2400" b="1" dirty="0" smtClean="0">
                <a:solidFill>
                  <a:schemeClr val="accent6">
                    <a:lumMod val="75000"/>
                  </a:schemeClr>
                </a:solidFill>
              </a:rPr>
              <a:t>Effects of acidic precipitation on the </a:t>
            </a:r>
            <a:r>
              <a:rPr lang="hr-HR" sz="2400" b="1" dirty="0" smtClean="0">
                <a:solidFill>
                  <a:schemeClr val="accent6">
                    <a:lumMod val="75000"/>
                  </a:schemeClr>
                </a:solidFill>
              </a:rPr>
              <a:t>soil</a:t>
            </a:r>
            <a:endParaRPr lang="hr-HR" b="1" dirty="0">
              <a:solidFill>
                <a:schemeClr val="accent6">
                  <a:lumMod val="75000"/>
                </a:schemeClr>
              </a:solidFill>
            </a:endParaRP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5"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26" name="Picture 2"/>
          <p:cNvPicPr>
            <a:picLocks noChangeAspect="1" noChangeArrowheads="1"/>
          </p:cNvPicPr>
          <p:nvPr/>
        </p:nvPicPr>
        <p:blipFill>
          <a:blip r:embed="rId3" cstate="print"/>
          <a:srcRect/>
          <a:stretch>
            <a:fillRect/>
          </a:stretch>
        </p:blipFill>
        <p:spPr bwMode="auto">
          <a:xfrm>
            <a:off x="0" y="3038474"/>
            <a:ext cx="4819242" cy="3152775"/>
          </a:xfrm>
          <a:prstGeom prst="rect">
            <a:avLst/>
          </a:prstGeom>
          <a:noFill/>
          <a:ln w="9525">
            <a:noFill/>
            <a:miter lim="800000"/>
            <a:headEnd/>
            <a:tailEnd/>
          </a:ln>
        </p:spPr>
      </p:pic>
      <p:sp>
        <p:nvSpPr>
          <p:cNvPr id="15" name="TextBox 14"/>
          <p:cNvSpPr txBox="1"/>
          <p:nvPr/>
        </p:nvSpPr>
        <p:spPr>
          <a:xfrm>
            <a:off x="4781550" y="3009900"/>
            <a:ext cx="4171950" cy="3416320"/>
          </a:xfrm>
          <a:prstGeom prst="rect">
            <a:avLst/>
          </a:prstGeom>
          <a:noFill/>
        </p:spPr>
        <p:txBody>
          <a:bodyPr wrap="square" rtlCol="0">
            <a:spAutoFit/>
          </a:bodyPr>
          <a:lstStyle/>
          <a:p>
            <a:r>
              <a:rPr lang="hr-HR" sz="2400" b="1" dirty="0" smtClean="0">
                <a:solidFill>
                  <a:schemeClr val="accent6">
                    <a:lumMod val="75000"/>
                  </a:schemeClr>
                </a:solidFill>
              </a:rPr>
              <a:t>Cation change</a:t>
            </a:r>
            <a:r>
              <a:rPr lang="hr-HR" sz="2400" b="1" dirty="0" smtClean="0">
                <a:solidFill>
                  <a:schemeClr val="accent1">
                    <a:lumMod val="75000"/>
                  </a:schemeClr>
                </a:solidFill>
              </a:rPr>
              <a:t/>
            </a:r>
            <a:br>
              <a:rPr lang="hr-HR" sz="2400" b="1" dirty="0" smtClean="0">
                <a:solidFill>
                  <a:schemeClr val="accent1">
                    <a:lumMod val="75000"/>
                  </a:schemeClr>
                </a:solidFill>
              </a:rPr>
            </a:br>
            <a:r>
              <a:rPr lang="hr-HR" sz="2400" b="1" dirty="0" smtClean="0">
                <a:solidFill>
                  <a:schemeClr val="accent1">
                    <a:lumMod val="75000"/>
                  </a:schemeClr>
                </a:solidFill>
              </a:rPr>
              <a:t>a) non-acidified conditions - clay soil with nutrients (metal ions);</a:t>
            </a:r>
          </a:p>
          <a:p>
            <a:r>
              <a:rPr lang="en-US" sz="2400" b="1" dirty="0" smtClean="0">
                <a:solidFill>
                  <a:schemeClr val="accent1">
                    <a:lumMod val="75000"/>
                  </a:schemeClr>
                </a:solidFill>
              </a:rPr>
              <a:t>b) acidic conditions - the place of ionic metals was captured by hydrogen ionic acids, and the nutrients were washed into deeper layers.</a:t>
            </a:r>
            <a:r>
              <a:rPr lang="hr-HR" sz="2400" b="1" dirty="0" smtClean="0">
                <a:solidFill>
                  <a:schemeClr val="accent1">
                    <a:lumMod val="75000"/>
                  </a:schemeClr>
                </a:solidFill>
              </a:rPr>
              <a:t> </a:t>
            </a:r>
            <a:endParaRPr lang="hr-HR" sz="2400" b="1" dirty="0">
              <a:solidFill>
                <a:schemeClr val="accent1">
                  <a:lumMod val="75000"/>
                </a:schemeClr>
              </a:solidFill>
            </a:endParaRPr>
          </a:p>
        </p:txBody>
      </p:sp>
      <p:sp>
        <p:nvSpPr>
          <p:cNvPr id="16" name="Slide Number Placeholder 15"/>
          <p:cNvSpPr>
            <a:spLocks noGrp="1"/>
          </p:cNvSpPr>
          <p:nvPr>
            <p:ph type="sldNum" sz="quarter" idx="12"/>
          </p:nvPr>
        </p:nvSpPr>
        <p:spPr/>
        <p:txBody>
          <a:bodyPr/>
          <a:lstStyle/>
          <a:p>
            <a:pPr>
              <a:defRPr/>
            </a:pPr>
            <a:fld id="{60743F40-157C-4097-B33E-49A278C4E3AD}" type="slidenum">
              <a:rPr lang="hr-HR" smtClean="0"/>
              <a:pPr>
                <a:defRPr/>
              </a:pPr>
              <a:t>49</a:t>
            </a:fld>
            <a:endParaRPr lang="hr-HR"/>
          </a:p>
        </p:txBody>
      </p:sp>
      <p:sp>
        <p:nvSpPr>
          <p:cNvPr id="18" name="TextBox 17"/>
          <p:cNvSpPr txBox="1"/>
          <p:nvPr/>
        </p:nvSpPr>
        <p:spPr>
          <a:xfrm>
            <a:off x="526704" y="2304578"/>
            <a:ext cx="7753350" cy="461665"/>
          </a:xfrm>
          <a:prstGeom prst="rect">
            <a:avLst/>
          </a:prstGeom>
          <a:noFill/>
        </p:spPr>
        <p:txBody>
          <a:bodyPr wrap="square" rtlCol="0">
            <a:spAutoFit/>
          </a:bodyPr>
          <a:lstStyle/>
          <a:p>
            <a:r>
              <a:rPr lang="en-US" sz="2400" b="1" dirty="0" smtClean="0">
                <a:solidFill>
                  <a:schemeClr val="accent1">
                    <a:lumMod val="75000"/>
                  </a:schemeClr>
                </a:solidFill>
              </a:rPr>
              <a:t>Cationic change and rinse of nutrients</a:t>
            </a:r>
            <a:endParaRPr lang="hr-HR" sz="2400" b="1" dirty="0">
              <a:solidFill>
                <a:schemeClr val="accent1">
                  <a:lumMod val="75000"/>
                </a:schemeClr>
              </a:solidFill>
            </a:endParaRPr>
          </a:p>
        </p:txBody>
      </p:sp>
      <p:sp>
        <p:nvSpPr>
          <p:cNvPr id="19"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20" name="Rectangle 19"/>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21" name="TextBox 20"/>
          <p:cNvSpPr txBox="1"/>
          <p:nvPr/>
        </p:nvSpPr>
        <p:spPr>
          <a:xfrm>
            <a:off x="518121" y="1880669"/>
            <a:ext cx="6217657" cy="461665"/>
          </a:xfrm>
          <a:prstGeom prst="rect">
            <a:avLst/>
          </a:prstGeom>
          <a:noFill/>
        </p:spPr>
        <p:txBody>
          <a:bodyPr wrap="square" rtlCol="0">
            <a:spAutoFit/>
          </a:bodyPr>
          <a:lstStyle/>
          <a:p>
            <a:r>
              <a:rPr lang="en-US" sz="2400" b="1" dirty="0" smtClean="0">
                <a:solidFill>
                  <a:schemeClr val="accent6">
                    <a:lumMod val="75000"/>
                  </a:schemeClr>
                </a:solidFill>
              </a:rPr>
              <a:t>Effects of acidic precipitation on the </a:t>
            </a:r>
            <a:r>
              <a:rPr lang="hr-HR" sz="2400" b="1" dirty="0" smtClean="0">
                <a:solidFill>
                  <a:schemeClr val="accent6">
                    <a:lumMod val="75000"/>
                  </a:schemeClr>
                </a:solidFill>
              </a:rPr>
              <a:t>soil</a:t>
            </a:r>
            <a:endParaRPr lang="hr-HR" b="1" dirty="0">
              <a:solidFill>
                <a:schemeClr val="accent6">
                  <a:lumMod val="75000"/>
                </a:schemeClr>
              </a:solidFill>
            </a:endParaRPr>
          </a:p>
        </p:txBody>
      </p:sp>
      <p:sp>
        <p:nvSpPr>
          <p:cNvPr id="22" name="Rectangle 21"/>
          <p:cNvSpPr/>
          <p:nvPr/>
        </p:nvSpPr>
        <p:spPr>
          <a:xfrm>
            <a:off x="108642" y="3530851"/>
            <a:ext cx="4617267" cy="1810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3"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9" name="Picture 2"/>
          <p:cNvPicPr>
            <a:picLocks noChangeAspect="1" noChangeArrowheads="1"/>
          </p:cNvPicPr>
          <p:nvPr/>
        </p:nvPicPr>
        <p:blipFill>
          <a:blip r:embed="rId3" cstate="print"/>
          <a:srcRect/>
          <a:stretch>
            <a:fillRect/>
          </a:stretch>
        </p:blipFill>
        <p:spPr bwMode="auto">
          <a:xfrm>
            <a:off x="467544" y="2348880"/>
            <a:ext cx="8341138" cy="2835655"/>
          </a:xfrm>
          <a:prstGeom prst="rect">
            <a:avLst/>
          </a:prstGeom>
          <a:noFill/>
          <a:ln w="9525">
            <a:noFill/>
            <a:miter lim="800000"/>
            <a:headEnd/>
            <a:tailEnd/>
          </a:ln>
        </p:spPr>
      </p:pic>
      <p:sp>
        <p:nvSpPr>
          <p:cNvPr id="10" name="TextBox 9"/>
          <p:cNvSpPr txBox="1"/>
          <p:nvPr/>
        </p:nvSpPr>
        <p:spPr>
          <a:xfrm>
            <a:off x="395536" y="1772816"/>
            <a:ext cx="8352928" cy="461665"/>
          </a:xfrm>
          <a:prstGeom prst="rect">
            <a:avLst/>
          </a:prstGeom>
          <a:noFill/>
        </p:spPr>
        <p:txBody>
          <a:bodyPr wrap="square" rtlCol="0">
            <a:spAutoFit/>
          </a:bodyPr>
          <a:lstStyle/>
          <a:p>
            <a:pPr algn="ctr"/>
            <a:r>
              <a:rPr lang="en-US" sz="2400" b="1" smtClean="0">
                <a:solidFill>
                  <a:schemeClr val="accent1">
                    <a:lumMod val="75000"/>
                  </a:schemeClr>
                </a:solidFill>
              </a:rPr>
              <a:t>The emission sources of pollutants in Europe.</a:t>
            </a:r>
            <a:endParaRPr lang="hr-HR" sz="2400" b="1" dirty="0">
              <a:solidFill>
                <a:schemeClr val="accent1">
                  <a:lumMod val="75000"/>
                </a:schemeClr>
              </a:solidFill>
            </a:endParaRPr>
          </a:p>
        </p:txBody>
      </p:sp>
      <p:sp>
        <p:nvSpPr>
          <p:cNvPr id="12" name="TextBox 11"/>
          <p:cNvSpPr txBox="1"/>
          <p:nvPr/>
        </p:nvSpPr>
        <p:spPr>
          <a:xfrm>
            <a:off x="4427984" y="5229200"/>
            <a:ext cx="4429000" cy="646331"/>
          </a:xfrm>
          <a:prstGeom prst="rect">
            <a:avLst/>
          </a:prstGeom>
          <a:noFill/>
        </p:spPr>
        <p:txBody>
          <a:bodyPr wrap="square" rtlCol="0">
            <a:spAutoFit/>
          </a:bodyPr>
          <a:lstStyle/>
          <a:p>
            <a:pPr algn="r"/>
            <a:r>
              <a:rPr lang="hr-HR" dirty="0" smtClean="0">
                <a:solidFill>
                  <a:schemeClr val="accent1">
                    <a:lumMod val="75000"/>
                  </a:schemeClr>
                </a:solidFill>
              </a:rPr>
              <a:t>Source: </a:t>
            </a:r>
            <a:r>
              <a:rPr lang="hr-HR" dirty="0">
                <a:solidFill>
                  <a:schemeClr val="accent1">
                    <a:lumMod val="75000"/>
                  </a:schemeClr>
                </a:solidFill>
              </a:rPr>
              <a:t>European Environment Agency</a:t>
            </a:r>
          </a:p>
          <a:p>
            <a:pPr algn="r"/>
            <a:endParaRPr lang="hr-HR" dirty="0">
              <a:solidFill>
                <a:schemeClr val="accent1">
                  <a:lumMod val="75000"/>
                </a:schemeClr>
              </a:solidFill>
            </a:endParaRPr>
          </a:p>
        </p:txBody>
      </p:sp>
      <p:sp>
        <p:nvSpPr>
          <p:cNvPr id="1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1.8 </a:t>
            </a:r>
            <a:r>
              <a:rPr lang="hr-HR" sz="2800" b="1" dirty="0" smtClean="0">
                <a:solidFill>
                  <a:schemeClr val="tx2"/>
                </a:solidFill>
                <a:effectLst>
                  <a:glow>
                    <a:srgbClr val="7F7F7F">
                      <a:alpha val="35000"/>
                    </a:srgbClr>
                  </a:glow>
                </a:effectLst>
              </a:rPr>
              <a:t>THE TEMPORAL AND</a:t>
            </a:r>
            <a:r>
              <a:rPr lang="en-US" sz="2800" b="1" dirty="0" smtClean="0">
                <a:solidFill>
                  <a:schemeClr val="tx2"/>
                </a:solidFill>
                <a:effectLst>
                  <a:glow>
                    <a:srgbClr val="7F7F7F">
                      <a:alpha val="35000"/>
                    </a:srgbClr>
                  </a:glow>
                </a:effectLst>
              </a:rPr>
              <a:t> SPATIAL DISTRIBUTION OF POLLUTANTS</a:t>
            </a:r>
            <a:endParaRPr lang="hr-HR" sz="2800" b="1" dirty="0" smtClean="0">
              <a:solidFill>
                <a:schemeClr val="tx2"/>
              </a:solidFill>
              <a:effectLst>
                <a:glow>
                  <a:srgbClr val="7F7F7F">
                    <a:alpha val="35000"/>
                  </a:srgbClr>
                </a:glow>
              </a:effectLst>
            </a:endParaRPr>
          </a:p>
        </p:txBody>
      </p:sp>
      <p:sp>
        <p:nvSpPr>
          <p:cNvPr id="15" name="Rectangle 14"/>
          <p:cNvSpPr/>
          <p:nvPr/>
        </p:nvSpPr>
        <p:spPr>
          <a:xfrm>
            <a:off x="5078994" y="2471596"/>
            <a:ext cx="1421394" cy="21728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6" name="Rectangle 15"/>
          <p:cNvSpPr/>
          <p:nvPr/>
        </p:nvSpPr>
        <p:spPr>
          <a:xfrm>
            <a:off x="1059255" y="2815628"/>
            <a:ext cx="1032095" cy="2082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t>Source</a:t>
            </a:r>
            <a:endParaRPr lang="hr-HR" sz="1400" b="1" dirty="0"/>
          </a:p>
        </p:txBody>
      </p:sp>
      <p:sp>
        <p:nvSpPr>
          <p:cNvPr id="17" name="Rectangle 16"/>
          <p:cNvSpPr/>
          <p:nvPr/>
        </p:nvSpPr>
        <p:spPr>
          <a:xfrm>
            <a:off x="2851842" y="2797521"/>
            <a:ext cx="860079" cy="2263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t>Particles</a:t>
            </a:r>
            <a:endParaRPr lang="hr-HR" sz="1400" b="1" dirty="0"/>
          </a:p>
        </p:txBody>
      </p:sp>
      <p:sp>
        <p:nvSpPr>
          <p:cNvPr id="18" name="Rectangle 17"/>
          <p:cNvSpPr/>
          <p:nvPr/>
        </p:nvSpPr>
        <p:spPr>
          <a:xfrm>
            <a:off x="633743" y="3132499"/>
            <a:ext cx="1901227" cy="208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solidFill>
                  <a:schemeClr val="accent1">
                    <a:lumMod val="75000"/>
                  </a:schemeClr>
                </a:solidFill>
              </a:rPr>
              <a:t>Energy</a:t>
            </a:r>
            <a:endParaRPr lang="hr-HR" sz="1400" b="1" dirty="0">
              <a:solidFill>
                <a:schemeClr val="accent1">
                  <a:lumMod val="75000"/>
                </a:schemeClr>
              </a:solidFill>
            </a:endParaRPr>
          </a:p>
        </p:txBody>
      </p:sp>
      <p:sp>
        <p:nvSpPr>
          <p:cNvPr id="19" name="Rectangle 18"/>
          <p:cNvSpPr/>
          <p:nvPr/>
        </p:nvSpPr>
        <p:spPr>
          <a:xfrm>
            <a:off x="623180" y="3402594"/>
            <a:ext cx="1901227" cy="208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solidFill>
                  <a:schemeClr val="accent1">
                    <a:lumMod val="75000"/>
                  </a:schemeClr>
                </a:solidFill>
              </a:rPr>
              <a:t>Industry</a:t>
            </a:r>
            <a:endParaRPr lang="hr-HR" sz="1400" b="1" dirty="0">
              <a:solidFill>
                <a:schemeClr val="accent1">
                  <a:lumMod val="75000"/>
                </a:schemeClr>
              </a:solidFill>
            </a:endParaRPr>
          </a:p>
        </p:txBody>
      </p:sp>
      <p:sp>
        <p:nvSpPr>
          <p:cNvPr id="20" name="Rectangle 19"/>
          <p:cNvSpPr/>
          <p:nvPr/>
        </p:nvSpPr>
        <p:spPr>
          <a:xfrm>
            <a:off x="632234" y="3701358"/>
            <a:ext cx="1901227" cy="208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solidFill>
                  <a:schemeClr val="accent1">
                    <a:lumMod val="75000"/>
                  </a:schemeClr>
                </a:solidFill>
              </a:rPr>
              <a:t>Road transport</a:t>
            </a:r>
            <a:endParaRPr lang="hr-HR" sz="1400" b="1" dirty="0">
              <a:solidFill>
                <a:schemeClr val="accent1">
                  <a:lumMod val="75000"/>
                </a:schemeClr>
              </a:solidFill>
            </a:endParaRPr>
          </a:p>
        </p:txBody>
      </p:sp>
      <p:sp>
        <p:nvSpPr>
          <p:cNvPr id="21" name="Rectangle 20"/>
          <p:cNvSpPr/>
          <p:nvPr/>
        </p:nvSpPr>
        <p:spPr>
          <a:xfrm>
            <a:off x="677501" y="3963909"/>
            <a:ext cx="1901227" cy="208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solidFill>
                  <a:schemeClr val="accent1">
                    <a:lumMod val="75000"/>
                  </a:schemeClr>
                </a:solidFill>
              </a:rPr>
              <a:t>Other transport</a:t>
            </a:r>
            <a:endParaRPr lang="hr-HR" sz="1400" b="1" dirty="0">
              <a:solidFill>
                <a:schemeClr val="accent1">
                  <a:lumMod val="75000"/>
                </a:schemeClr>
              </a:solidFill>
            </a:endParaRPr>
          </a:p>
        </p:txBody>
      </p:sp>
      <p:sp>
        <p:nvSpPr>
          <p:cNvPr id="22" name="Rectangle 21"/>
          <p:cNvSpPr/>
          <p:nvPr/>
        </p:nvSpPr>
        <p:spPr>
          <a:xfrm>
            <a:off x="614127" y="4271726"/>
            <a:ext cx="1901227" cy="208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solidFill>
                  <a:schemeClr val="accent1">
                    <a:lumMod val="75000"/>
                  </a:schemeClr>
                </a:solidFill>
              </a:rPr>
              <a:t>Waste</a:t>
            </a:r>
            <a:endParaRPr lang="hr-HR" sz="1400" b="1" dirty="0">
              <a:solidFill>
                <a:schemeClr val="accent1">
                  <a:lumMod val="75000"/>
                </a:schemeClr>
              </a:solidFill>
            </a:endParaRPr>
          </a:p>
        </p:txBody>
      </p:sp>
      <p:sp>
        <p:nvSpPr>
          <p:cNvPr id="23" name="Rectangle 22"/>
          <p:cNvSpPr/>
          <p:nvPr/>
        </p:nvSpPr>
        <p:spPr>
          <a:xfrm>
            <a:off x="650341" y="4588598"/>
            <a:ext cx="1901227" cy="208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solidFill>
                  <a:schemeClr val="accent1">
                    <a:lumMod val="75000"/>
                  </a:schemeClr>
                </a:solidFill>
              </a:rPr>
              <a:t>Agriculture</a:t>
            </a:r>
            <a:endParaRPr lang="hr-HR" sz="1400" b="1" dirty="0">
              <a:solidFill>
                <a:schemeClr val="accent1">
                  <a:lumMod val="75000"/>
                </a:schemeClr>
              </a:solidFill>
            </a:endParaRPr>
          </a:p>
        </p:txBody>
      </p:sp>
      <p:sp>
        <p:nvSpPr>
          <p:cNvPr id="24" name="Rectangle 23"/>
          <p:cNvSpPr/>
          <p:nvPr/>
        </p:nvSpPr>
        <p:spPr>
          <a:xfrm>
            <a:off x="641287" y="4851148"/>
            <a:ext cx="1901227" cy="208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smtClean="0">
                <a:solidFill>
                  <a:schemeClr val="accent1">
                    <a:lumMod val="75000"/>
                  </a:schemeClr>
                </a:solidFill>
              </a:rPr>
              <a:t>Other</a:t>
            </a:r>
            <a:endParaRPr lang="hr-HR" sz="1400" b="1" dirty="0">
              <a:solidFill>
                <a:schemeClr val="accent1">
                  <a:lumMod val="75000"/>
                </a:schemeClr>
              </a:solidFill>
            </a:endParaRPr>
          </a:p>
        </p:txBody>
      </p:sp>
      <p:sp>
        <p:nvSpPr>
          <p:cNvPr id="25" name="Slide Number Placeholder 24"/>
          <p:cNvSpPr>
            <a:spLocks noGrp="1"/>
          </p:cNvSpPr>
          <p:nvPr>
            <p:ph type="sldNum" sz="quarter" idx="12"/>
          </p:nvPr>
        </p:nvSpPr>
        <p:spPr/>
        <p:txBody>
          <a:bodyPr/>
          <a:lstStyle/>
          <a:p>
            <a:pPr>
              <a:defRPr/>
            </a:pPr>
            <a:fld id="{60743F40-157C-4097-B33E-49A278C4E3AD}" type="slidenum">
              <a:rPr lang="hr-HR" smtClean="0"/>
              <a:pPr>
                <a:defRPr/>
              </a:pPr>
              <a:t>5</a:t>
            </a:fld>
            <a:endParaRPr lang="hr-HR"/>
          </a:p>
        </p:txBody>
      </p:sp>
      <p:sp>
        <p:nvSpPr>
          <p:cNvPr id="2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7"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657350" y="5295900"/>
            <a:ext cx="4972050" cy="676275"/>
          </a:xfrm>
          <a:prstGeom prst="rect">
            <a:avLst/>
          </a:prstGeom>
          <a:solidFill>
            <a:schemeClr val="accent6">
              <a:lumMod val="40000"/>
              <a:lumOff val="60000"/>
            </a:schemeClr>
          </a:solidFill>
          <a:ln>
            <a:solidFill>
              <a:schemeClr val="accent6">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581025" y="2295525"/>
            <a:ext cx="7753350" cy="461665"/>
          </a:xfrm>
          <a:prstGeom prst="rect">
            <a:avLst/>
          </a:prstGeom>
          <a:noFill/>
        </p:spPr>
        <p:txBody>
          <a:bodyPr wrap="square" rtlCol="0">
            <a:spAutoFit/>
          </a:bodyPr>
          <a:lstStyle/>
          <a:p>
            <a:r>
              <a:rPr lang="hr-HR" sz="2400" b="1" dirty="0" smtClean="0">
                <a:solidFill>
                  <a:schemeClr val="accent1">
                    <a:lumMod val="75000"/>
                  </a:schemeClr>
                </a:solidFill>
              </a:rPr>
              <a:t>Mobilization of aluminum</a:t>
            </a:r>
            <a:endParaRPr lang="hr-HR" sz="2400" b="1" dirty="0">
              <a:solidFill>
                <a:schemeClr val="accent1">
                  <a:lumMod val="75000"/>
                </a:schemeClr>
              </a:solidFill>
            </a:endParaRPr>
          </a:p>
        </p:txBody>
      </p:sp>
      <p:sp>
        <p:nvSpPr>
          <p:cNvPr id="14" name="TextBox 13"/>
          <p:cNvSpPr txBox="1"/>
          <p:nvPr/>
        </p:nvSpPr>
        <p:spPr>
          <a:xfrm>
            <a:off x="257175" y="2838450"/>
            <a:ext cx="8620125" cy="3046988"/>
          </a:xfrm>
          <a:prstGeom prst="rect">
            <a:avLst/>
          </a:prstGeom>
          <a:noFill/>
        </p:spPr>
        <p:txBody>
          <a:bodyPr wrap="square" rtlCol="0">
            <a:spAutoFit/>
          </a:bodyPr>
          <a:lstStyle/>
          <a:p>
            <a:r>
              <a:rPr lang="en-US" sz="2400" b="1" dirty="0" smtClean="0">
                <a:solidFill>
                  <a:schemeClr val="accent1">
                    <a:lumMod val="75000"/>
                  </a:schemeClr>
                </a:solidFill>
              </a:rPr>
              <a:t>By soil</a:t>
            </a:r>
            <a:r>
              <a:rPr lang="hr-HR" sz="2400" b="1" dirty="0" smtClean="0">
                <a:solidFill>
                  <a:schemeClr val="accent1">
                    <a:lumMod val="75000"/>
                  </a:schemeClr>
                </a:solidFill>
              </a:rPr>
              <a:t> acidification</a:t>
            </a:r>
            <a:r>
              <a:rPr lang="en-US" sz="2400" b="1" dirty="0" smtClean="0">
                <a:solidFill>
                  <a:schemeClr val="accent1">
                    <a:lumMod val="75000"/>
                  </a:schemeClr>
                </a:solidFill>
              </a:rPr>
              <a:t>, there is another process in the soil called the mobilization of aluminum and has negative effects on vegetation. Under </a:t>
            </a:r>
            <a:r>
              <a:rPr lang="hr-HR" sz="2400" b="1" dirty="0" smtClean="0">
                <a:solidFill>
                  <a:schemeClr val="accent1">
                    <a:lumMod val="75000"/>
                  </a:schemeClr>
                </a:solidFill>
              </a:rPr>
              <a:t>non-acidified </a:t>
            </a:r>
            <a:r>
              <a:rPr lang="en-US" sz="2400" b="1" dirty="0" smtClean="0">
                <a:solidFill>
                  <a:schemeClr val="accent1">
                    <a:lumMod val="75000"/>
                  </a:schemeClr>
                </a:solidFill>
              </a:rPr>
              <a:t>conditions, aluminum ions are present in the soil in the insoluble and non-toxic form of aluminum hydroxide </a:t>
            </a:r>
            <a:r>
              <a:rPr lang="hr-HR" sz="2400" b="1" dirty="0" smtClean="0">
                <a:solidFill>
                  <a:schemeClr val="accent1">
                    <a:lumMod val="75000"/>
                  </a:schemeClr>
                </a:solidFill>
              </a:rPr>
              <a:t>   </a:t>
            </a:r>
            <a:r>
              <a:rPr lang="en-US" sz="2400" b="1" dirty="0" smtClean="0">
                <a:solidFill>
                  <a:schemeClr val="accent1">
                    <a:lumMod val="75000"/>
                  </a:schemeClr>
                </a:solidFill>
              </a:rPr>
              <a:t>Al (OH)</a:t>
            </a:r>
            <a:r>
              <a:rPr lang="en-US" sz="2400" b="1" baseline="-25000" dirty="0" smtClean="0">
                <a:solidFill>
                  <a:schemeClr val="accent1">
                    <a:lumMod val="75000"/>
                  </a:schemeClr>
                </a:solidFill>
              </a:rPr>
              <a:t>3</a:t>
            </a:r>
            <a:r>
              <a:rPr lang="en-US" sz="2400" b="1" dirty="0" smtClean="0">
                <a:solidFill>
                  <a:schemeClr val="accent1">
                    <a:lumMod val="75000"/>
                  </a:schemeClr>
                </a:solidFill>
              </a:rPr>
              <a:t>. By the time the ground was acidified and pH drops below 5, aluminum ions become soluble in water and as such are toxic to the plant:</a:t>
            </a:r>
            <a:endParaRPr lang="hr-HR" sz="2400" b="1" dirty="0" smtClean="0">
              <a:solidFill>
                <a:schemeClr val="accent1">
                  <a:lumMod val="75000"/>
                </a:schemeClr>
              </a:solidFill>
            </a:endParaRPr>
          </a:p>
          <a:p>
            <a:r>
              <a:rPr lang="hr-HR" sz="2400" b="1" dirty="0" smtClean="0">
                <a:solidFill>
                  <a:schemeClr val="accent1">
                    <a:lumMod val="75000"/>
                  </a:schemeClr>
                </a:solidFill>
              </a:rPr>
              <a:t>                      Al(OH)</a:t>
            </a:r>
            <a:r>
              <a:rPr lang="hr-HR" sz="2400" b="1" baseline="-25000" dirty="0" smtClean="0">
                <a:solidFill>
                  <a:schemeClr val="accent1">
                    <a:lumMod val="75000"/>
                  </a:schemeClr>
                </a:solidFill>
              </a:rPr>
              <a:t>3 </a:t>
            </a:r>
            <a:r>
              <a:rPr lang="hr-HR" sz="2400" b="1" dirty="0" smtClean="0">
                <a:solidFill>
                  <a:schemeClr val="accent1">
                    <a:lumMod val="75000"/>
                  </a:schemeClr>
                </a:solidFill>
              </a:rPr>
              <a:t>+ H</a:t>
            </a:r>
            <a:r>
              <a:rPr lang="hr-HR" sz="2400" b="1" baseline="-25000" dirty="0" smtClean="0">
                <a:solidFill>
                  <a:schemeClr val="accent1">
                    <a:lumMod val="75000"/>
                  </a:schemeClr>
                </a:solidFill>
              </a:rPr>
              <a:t>2</a:t>
            </a:r>
            <a:r>
              <a:rPr lang="hr-HR" sz="2400" b="1" dirty="0" smtClean="0">
                <a:solidFill>
                  <a:schemeClr val="accent1">
                    <a:lumMod val="75000"/>
                  </a:schemeClr>
                </a:solidFill>
              </a:rPr>
              <a:t>SO</a:t>
            </a:r>
            <a:r>
              <a:rPr lang="hr-HR" sz="2400" b="1" baseline="-25000" dirty="0" smtClean="0">
                <a:solidFill>
                  <a:schemeClr val="accent1">
                    <a:lumMod val="75000"/>
                  </a:schemeClr>
                </a:solidFill>
              </a:rPr>
              <a:t>4</a:t>
            </a:r>
            <a:r>
              <a:rPr lang="hr-HR" sz="2400" b="1" dirty="0" smtClean="0">
                <a:solidFill>
                  <a:schemeClr val="accent1">
                    <a:lumMod val="75000"/>
                  </a:schemeClr>
                </a:solidFill>
              </a:rPr>
              <a:t>      Al</a:t>
            </a:r>
            <a:r>
              <a:rPr lang="hr-HR" sz="2400" b="1" baseline="-25000" dirty="0" smtClean="0">
                <a:solidFill>
                  <a:schemeClr val="accent1">
                    <a:lumMod val="75000"/>
                  </a:schemeClr>
                </a:solidFill>
              </a:rPr>
              <a:t>2</a:t>
            </a:r>
            <a:r>
              <a:rPr lang="hr-HR" sz="2400" b="1" dirty="0" smtClean="0">
                <a:solidFill>
                  <a:schemeClr val="accent1">
                    <a:lumMod val="75000"/>
                  </a:schemeClr>
                </a:solidFill>
              </a:rPr>
              <a:t>(SO</a:t>
            </a:r>
            <a:r>
              <a:rPr lang="hr-HR" sz="2400" b="1" baseline="-25000" dirty="0" smtClean="0">
                <a:solidFill>
                  <a:schemeClr val="accent1">
                    <a:lumMod val="75000"/>
                  </a:schemeClr>
                </a:solidFill>
              </a:rPr>
              <a:t>4</a:t>
            </a:r>
            <a:r>
              <a:rPr lang="hr-HR" sz="2400" b="1" dirty="0" smtClean="0">
                <a:solidFill>
                  <a:schemeClr val="accent1">
                    <a:lumMod val="75000"/>
                  </a:schemeClr>
                </a:solidFill>
              </a:rPr>
              <a:t>)</a:t>
            </a:r>
            <a:r>
              <a:rPr lang="hr-HR" sz="2400" b="1" baseline="-25000" dirty="0" smtClean="0">
                <a:solidFill>
                  <a:schemeClr val="accent1">
                    <a:lumMod val="75000"/>
                  </a:schemeClr>
                </a:solidFill>
              </a:rPr>
              <a:t>3</a:t>
            </a:r>
            <a:r>
              <a:rPr lang="hr-HR" sz="2400" b="1" dirty="0" smtClean="0">
                <a:solidFill>
                  <a:schemeClr val="accent1">
                    <a:lumMod val="75000"/>
                  </a:schemeClr>
                </a:solidFill>
              </a:rPr>
              <a:t> + H</a:t>
            </a:r>
            <a:r>
              <a:rPr lang="hr-HR" sz="2400" b="1" baseline="-25000" dirty="0" smtClean="0">
                <a:solidFill>
                  <a:schemeClr val="accent1">
                    <a:lumMod val="75000"/>
                  </a:schemeClr>
                </a:solidFill>
              </a:rPr>
              <a:t>2</a:t>
            </a:r>
            <a:r>
              <a:rPr lang="hr-HR" sz="2400" b="1" dirty="0" smtClean="0">
                <a:solidFill>
                  <a:schemeClr val="accent1">
                    <a:lumMod val="75000"/>
                  </a:schemeClr>
                </a:solidFill>
              </a:rPr>
              <a:t>CO</a:t>
            </a:r>
            <a:r>
              <a:rPr lang="hr-HR" sz="2400" b="1" baseline="-25000" dirty="0" smtClean="0">
                <a:solidFill>
                  <a:schemeClr val="accent1">
                    <a:lumMod val="75000"/>
                  </a:schemeClr>
                </a:solidFill>
              </a:rPr>
              <a:t>3</a:t>
            </a:r>
            <a:endParaRPr lang="hr-HR" sz="2400" b="1" baseline="-25000" dirty="0">
              <a:solidFill>
                <a:schemeClr val="accent1">
                  <a:lumMod val="75000"/>
                </a:schemeClr>
              </a:solidFill>
            </a:endParaRPr>
          </a:p>
        </p:txBody>
      </p:sp>
      <p:cxnSp>
        <p:nvCxnSpPr>
          <p:cNvPr id="15" name="Straight Arrow Connector 14"/>
          <p:cNvCxnSpPr/>
          <p:nvPr/>
        </p:nvCxnSpPr>
        <p:spPr>
          <a:xfrm>
            <a:off x="3876675" y="5629275"/>
            <a:ext cx="29527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pPr>
              <a:defRPr/>
            </a:pPr>
            <a:fld id="{60743F40-157C-4097-B33E-49A278C4E3AD}" type="slidenum">
              <a:rPr lang="hr-HR" smtClean="0"/>
              <a:pPr>
                <a:defRPr/>
              </a:pPr>
              <a:t>50</a:t>
            </a:fld>
            <a:endParaRPr lang="hr-HR"/>
          </a:p>
        </p:txBody>
      </p:sp>
      <p:sp>
        <p:nvSpPr>
          <p:cNvPr id="19"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20" name="Rectangle 19"/>
          <p:cNvSpPr/>
          <p:nvPr/>
        </p:nvSpPr>
        <p:spPr>
          <a:xfrm>
            <a:off x="475307" y="1367569"/>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21" name="TextBox 20"/>
          <p:cNvSpPr txBox="1"/>
          <p:nvPr/>
        </p:nvSpPr>
        <p:spPr>
          <a:xfrm>
            <a:off x="518121" y="1880669"/>
            <a:ext cx="6217657" cy="461665"/>
          </a:xfrm>
          <a:prstGeom prst="rect">
            <a:avLst/>
          </a:prstGeom>
          <a:noFill/>
        </p:spPr>
        <p:txBody>
          <a:bodyPr wrap="square" rtlCol="0">
            <a:spAutoFit/>
          </a:bodyPr>
          <a:lstStyle/>
          <a:p>
            <a:r>
              <a:rPr lang="en-US" sz="2400" b="1" dirty="0" smtClean="0">
                <a:solidFill>
                  <a:schemeClr val="accent6">
                    <a:lumMod val="75000"/>
                  </a:schemeClr>
                </a:solidFill>
              </a:rPr>
              <a:t>Effects of acidic precipitation on the </a:t>
            </a:r>
            <a:r>
              <a:rPr lang="hr-HR" sz="2400" b="1" dirty="0" smtClean="0">
                <a:solidFill>
                  <a:schemeClr val="accent6">
                    <a:lumMod val="75000"/>
                  </a:schemeClr>
                </a:solidFill>
              </a:rPr>
              <a:t>soil</a:t>
            </a:r>
            <a:endParaRPr lang="hr-HR" b="1" dirty="0">
              <a:solidFill>
                <a:schemeClr val="accent6">
                  <a:lumMod val="75000"/>
                </a:schemeClr>
              </a:solidFill>
            </a:endParaRPr>
          </a:p>
        </p:txBody>
      </p:sp>
      <p:sp>
        <p:nvSpPr>
          <p:cNvPr id="1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2"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51</a:t>
            </a:fld>
            <a:endParaRPr lang="hr-HR"/>
          </a:p>
        </p:txBody>
      </p:sp>
      <p:sp>
        <p:nvSpPr>
          <p:cNvPr id="17" name="TextBox 16"/>
          <p:cNvSpPr txBox="1"/>
          <p:nvPr/>
        </p:nvSpPr>
        <p:spPr>
          <a:xfrm>
            <a:off x="581025" y="2268364"/>
            <a:ext cx="7753350" cy="461665"/>
          </a:xfrm>
          <a:prstGeom prst="rect">
            <a:avLst/>
          </a:prstGeom>
          <a:noFill/>
        </p:spPr>
        <p:txBody>
          <a:bodyPr wrap="square" rtlCol="0">
            <a:spAutoFit/>
          </a:bodyPr>
          <a:lstStyle/>
          <a:p>
            <a:r>
              <a:rPr lang="hr-HR" sz="2400" b="1" dirty="0" smtClean="0">
                <a:solidFill>
                  <a:schemeClr val="accent1">
                    <a:lumMod val="75000"/>
                  </a:schemeClr>
                </a:solidFill>
              </a:rPr>
              <a:t>Mobilization of aluminum</a:t>
            </a:r>
            <a:endParaRPr lang="hr-HR" sz="2400" b="1" dirty="0">
              <a:solidFill>
                <a:schemeClr val="accent1">
                  <a:lumMod val="75000"/>
                </a:schemeClr>
              </a:solidFill>
            </a:endParaRPr>
          </a:p>
        </p:txBody>
      </p:sp>
      <p:sp>
        <p:nvSpPr>
          <p:cNvPr id="18"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9" name="Rectangle 18"/>
          <p:cNvSpPr/>
          <p:nvPr/>
        </p:nvSpPr>
        <p:spPr>
          <a:xfrm>
            <a:off x="475307" y="1340408"/>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20" name="TextBox 19"/>
          <p:cNvSpPr txBox="1"/>
          <p:nvPr/>
        </p:nvSpPr>
        <p:spPr>
          <a:xfrm>
            <a:off x="518121" y="1853508"/>
            <a:ext cx="6217657" cy="461665"/>
          </a:xfrm>
          <a:prstGeom prst="rect">
            <a:avLst/>
          </a:prstGeom>
          <a:noFill/>
        </p:spPr>
        <p:txBody>
          <a:bodyPr wrap="square" rtlCol="0">
            <a:spAutoFit/>
          </a:bodyPr>
          <a:lstStyle/>
          <a:p>
            <a:r>
              <a:rPr lang="en-US" sz="2400" b="1" dirty="0" smtClean="0">
                <a:solidFill>
                  <a:schemeClr val="accent6">
                    <a:lumMod val="75000"/>
                  </a:schemeClr>
                </a:solidFill>
              </a:rPr>
              <a:t>Effects of acidic precipitation on the </a:t>
            </a:r>
            <a:r>
              <a:rPr lang="hr-HR" sz="2400" b="1" dirty="0" smtClean="0">
                <a:solidFill>
                  <a:schemeClr val="accent6">
                    <a:lumMod val="75000"/>
                  </a:schemeClr>
                </a:solidFill>
              </a:rPr>
              <a:t>soil</a:t>
            </a:r>
            <a:endParaRPr lang="hr-HR" b="1" dirty="0">
              <a:solidFill>
                <a:schemeClr val="accent6">
                  <a:lumMod val="75000"/>
                </a:schemeClr>
              </a:solidFill>
            </a:endParaRPr>
          </a:p>
        </p:txBody>
      </p:sp>
      <p:sp>
        <p:nvSpPr>
          <p:cNvPr id="21" name="Rectangle 20"/>
          <p:cNvSpPr/>
          <p:nvPr/>
        </p:nvSpPr>
        <p:spPr>
          <a:xfrm>
            <a:off x="565841" y="2960204"/>
            <a:ext cx="8225074" cy="2677656"/>
          </a:xfrm>
          <a:prstGeom prst="rect">
            <a:avLst/>
          </a:prstGeom>
        </p:spPr>
        <p:txBody>
          <a:bodyPr wrap="square">
            <a:spAutoFit/>
          </a:bodyPr>
          <a:lstStyle/>
          <a:p>
            <a:r>
              <a:rPr lang="en-US" sz="2400" b="1" dirty="0" smtClean="0">
                <a:solidFill>
                  <a:schemeClr val="accent1">
                    <a:lumMod val="75000"/>
                  </a:schemeClr>
                </a:solidFill>
              </a:rPr>
              <a:t>Aluminum </a:t>
            </a:r>
            <a:r>
              <a:rPr lang="en-US" sz="2400" b="1" dirty="0" err="1" smtClean="0">
                <a:solidFill>
                  <a:schemeClr val="accent1">
                    <a:lumMod val="75000"/>
                  </a:schemeClr>
                </a:solidFill>
              </a:rPr>
              <a:t>sulphate</a:t>
            </a:r>
            <a:r>
              <a:rPr lang="en-US" sz="2400" b="1" dirty="0" smtClean="0">
                <a:solidFill>
                  <a:schemeClr val="accent1">
                    <a:lumMod val="75000"/>
                  </a:schemeClr>
                </a:solidFill>
              </a:rPr>
              <a:t> Al</a:t>
            </a:r>
            <a:r>
              <a:rPr lang="en-US" sz="2400" b="1" baseline="-25000" dirty="0" smtClean="0">
                <a:solidFill>
                  <a:schemeClr val="accent1">
                    <a:lumMod val="75000"/>
                  </a:schemeClr>
                </a:solidFill>
              </a:rPr>
              <a:t>2</a:t>
            </a:r>
            <a:r>
              <a:rPr lang="en-US" sz="2400" b="1" dirty="0" smtClean="0">
                <a:solidFill>
                  <a:schemeClr val="accent1">
                    <a:lumMod val="75000"/>
                  </a:schemeClr>
                </a:solidFill>
              </a:rPr>
              <a:t>(SO</a:t>
            </a:r>
            <a:r>
              <a:rPr lang="en-US" sz="2400" b="1" baseline="-25000" dirty="0" smtClean="0">
                <a:solidFill>
                  <a:schemeClr val="accent1">
                    <a:lumMod val="75000"/>
                  </a:schemeClr>
                </a:solidFill>
              </a:rPr>
              <a:t>4</a:t>
            </a:r>
            <a:r>
              <a:rPr lang="en-US" sz="2400" b="1" dirty="0" smtClean="0">
                <a:solidFill>
                  <a:schemeClr val="accent1">
                    <a:lumMod val="75000"/>
                  </a:schemeClr>
                </a:solidFill>
              </a:rPr>
              <a:t>)</a:t>
            </a:r>
            <a:r>
              <a:rPr lang="en-US" sz="2400" b="1" baseline="-25000" dirty="0" smtClean="0">
                <a:solidFill>
                  <a:schemeClr val="accent1">
                    <a:lumMod val="75000"/>
                  </a:schemeClr>
                </a:solidFill>
              </a:rPr>
              <a:t>3</a:t>
            </a:r>
            <a:r>
              <a:rPr lang="en-US" sz="2400" b="1" dirty="0" smtClean="0">
                <a:solidFill>
                  <a:schemeClr val="accent1">
                    <a:lumMod val="75000"/>
                  </a:schemeClr>
                </a:solidFill>
              </a:rPr>
              <a:t> is soluble in water and releases aluminum ions in the soil. Aluminum ions cause rotting of plant roots and prevent calcium absorption from the roots. The result is slowing the growth of the whole plant. On the other hand, toxic aluminum ions reduce the population of microorganisms in the soil, the role of which is - the degradation of plant residues, such as foliage on forest soil.</a:t>
            </a:r>
            <a:endParaRPr lang="hr-HR" sz="2400" b="1" dirty="0">
              <a:solidFill>
                <a:schemeClr val="accent1">
                  <a:lumMod val="75000"/>
                </a:schemeClr>
              </a:solidFill>
            </a:endParaRP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571028" y="3373873"/>
            <a:ext cx="8162925" cy="1569660"/>
          </a:xfrm>
          <a:prstGeom prst="rect">
            <a:avLst/>
          </a:prstGeom>
        </p:spPr>
        <p:txBody>
          <a:bodyPr wrap="square">
            <a:spAutoFit/>
          </a:bodyPr>
          <a:lstStyle/>
          <a:p>
            <a:r>
              <a:rPr lang="en-US" sz="2400" b="1" dirty="0" smtClean="0">
                <a:solidFill>
                  <a:schemeClr val="accent1">
                    <a:lumMod val="75000"/>
                  </a:schemeClr>
                </a:solidFill>
              </a:rPr>
              <a:t>Decomposition of plant residues into the soil release metal ions (calcium, potassium, magnesium, etc.) That are used again in the soil as nutrients plants. In acidic conditions, aluminum ions inhibit this process.</a:t>
            </a:r>
            <a:endParaRPr lang="hr-HR" sz="2400" b="1" dirty="0">
              <a:solidFill>
                <a:schemeClr val="accent1">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52</a:t>
            </a:fld>
            <a:endParaRPr lang="hr-HR"/>
          </a:p>
        </p:txBody>
      </p:sp>
      <p:sp>
        <p:nvSpPr>
          <p:cNvPr id="17" name="TextBox 16"/>
          <p:cNvSpPr txBox="1"/>
          <p:nvPr/>
        </p:nvSpPr>
        <p:spPr>
          <a:xfrm>
            <a:off x="571971" y="2603343"/>
            <a:ext cx="7753350" cy="461665"/>
          </a:xfrm>
          <a:prstGeom prst="rect">
            <a:avLst/>
          </a:prstGeom>
          <a:noFill/>
        </p:spPr>
        <p:txBody>
          <a:bodyPr wrap="square" rtlCol="0">
            <a:spAutoFit/>
          </a:bodyPr>
          <a:lstStyle/>
          <a:p>
            <a:r>
              <a:rPr lang="hr-HR" sz="2400" b="1" dirty="0" smtClean="0">
                <a:solidFill>
                  <a:schemeClr val="accent1">
                    <a:lumMod val="75000"/>
                  </a:schemeClr>
                </a:solidFill>
              </a:rPr>
              <a:t>Mobilization of aluminum</a:t>
            </a:r>
            <a:endParaRPr lang="hr-HR" sz="2400" b="1" dirty="0">
              <a:solidFill>
                <a:schemeClr val="accent1">
                  <a:lumMod val="75000"/>
                </a:schemeClr>
              </a:solidFill>
            </a:endParaRPr>
          </a:p>
        </p:txBody>
      </p:sp>
      <p:sp>
        <p:nvSpPr>
          <p:cNvPr id="18"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9" name="Rectangle 18"/>
          <p:cNvSpPr/>
          <p:nvPr/>
        </p:nvSpPr>
        <p:spPr>
          <a:xfrm>
            <a:off x="475307" y="1340408"/>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20" name="TextBox 19"/>
          <p:cNvSpPr txBox="1"/>
          <p:nvPr/>
        </p:nvSpPr>
        <p:spPr>
          <a:xfrm>
            <a:off x="518121" y="1853508"/>
            <a:ext cx="6217657" cy="461665"/>
          </a:xfrm>
          <a:prstGeom prst="rect">
            <a:avLst/>
          </a:prstGeom>
          <a:noFill/>
        </p:spPr>
        <p:txBody>
          <a:bodyPr wrap="square" rtlCol="0">
            <a:spAutoFit/>
          </a:bodyPr>
          <a:lstStyle/>
          <a:p>
            <a:r>
              <a:rPr lang="en-US" sz="2400" b="1" dirty="0" smtClean="0">
                <a:solidFill>
                  <a:schemeClr val="accent6">
                    <a:lumMod val="75000"/>
                  </a:schemeClr>
                </a:solidFill>
              </a:rPr>
              <a:t>Effects of acidic precipitation on the </a:t>
            </a:r>
            <a:r>
              <a:rPr lang="hr-HR" sz="2400" b="1" dirty="0" smtClean="0">
                <a:solidFill>
                  <a:schemeClr val="accent6">
                    <a:lumMod val="75000"/>
                  </a:schemeClr>
                </a:solidFill>
              </a:rPr>
              <a:t>soil</a:t>
            </a:r>
            <a:endParaRPr lang="hr-HR" b="1" dirty="0">
              <a:solidFill>
                <a:schemeClr val="accent6">
                  <a:lumMod val="75000"/>
                </a:schemeClr>
              </a:solidFill>
            </a:endParaRP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561974" y="1838325"/>
            <a:ext cx="8102192" cy="461665"/>
          </a:xfrm>
          <a:prstGeom prst="rect">
            <a:avLst/>
          </a:prstGeom>
          <a:noFill/>
        </p:spPr>
        <p:txBody>
          <a:bodyPr wrap="square" rtlCol="0">
            <a:spAutoFit/>
          </a:bodyPr>
          <a:lstStyle/>
          <a:p>
            <a:r>
              <a:rPr lang="en-US" sz="2400" b="1" smtClean="0">
                <a:solidFill>
                  <a:schemeClr val="accent6">
                    <a:lumMod val="75000"/>
                  </a:schemeClr>
                </a:solidFill>
              </a:rPr>
              <a:t>The effects of acid precipitation on aquatic ecosystems</a:t>
            </a:r>
            <a:endParaRPr lang="hr-HR" b="1" dirty="0">
              <a:solidFill>
                <a:schemeClr val="accent6">
                  <a:lumMod val="75000"/>
                </a:schemeClr>
              </a:solidFill>
            </a:endParaRPr>
          </a:p>
        </p:txBody>
      </p:sp>
      <p:sp>
        <p:nvSpPr>
          <p:cNvPr id="14" name="TextBox 13"/>
          <p:cNvSpPr txBox="1"/>
          <p:nvPr/>
        </p:nvSpPr>
        <p:spPr>
          <a:xfrm>
            <a:off x="609600" y="2590800"/>
            <a:ext cx="7877175" cy="3416320"/>
          </a:xfrm>
          <a:prstGeom prst="rect">
            <a:avLst/>
          </a:prstGeom>
          <a:noFill/>
        </p:spPr>
        <p:txBody>
          <a:bodyPr wrap="square" rtlCol="0">
            <a:spAutoFit/>
          </a:bodyPr>
          <a:lstStyle/>
          <a:p>
            <a:r>
              <a:rPr lang="en-US" sz="2400" b="1" dirty="0" smtClean="0">
                <a:solidFill>
                  <a:schemeClr val="accent1">
                    <a:lumMod val="75000"/>
                  </a:schemeClr>
                </a:solidFill>
              </a:rPr>
              <a:t>The chemical composition of the surface water is a direct indicator of the harmful effects of acid precipitation on </a:t>
            </a:r>
            <a:r>
              <a:rPr lang="hr-HR" sz="2400" b="1" dirty="0" smtClean="0">
                <a:solidFill>
                  <a:schemeClr val="accent1">
                    <a:lumMod val="75000"/>
                  </a:schemeClr>
                </a:solidFill>
              </a:rPr>
              <a:t>aquatic </a:t>
            </a:r>
            <a:r>
              <a:rPr lang="en-US" sz="2400" b="1" dirty="0" smtClean="0">
                <a:solidFill>
                  <a:schemeClr val="accent1">
                    <a:lumMod val="75000"/>
                  </a:schemeClr>
                </a:solidFill>
              </a:rPr>
              <a:t>living world. </a:t>
            </a:r>
            <a:r>
              <a:rPr lang="hr-HR" sz="2400" b="1" dirty="0" smtClean="0">
                <a:solidFill>
                  <a:schemeClr val="accent1">
                    <a:lumMod val="75000"/>
                  </a:schemeClr>
                </a:solidFill>
              </a:rPr>
              <a:t>Acidification, </a:t>
            </a:r>
            <a:r>
              <a:rPr lang="en-US" sz="2400" b="1" dirty="0" smtClean="0">
                <a:solidFill>
                  <a:schemeClr val="accent1">
                    <a:lumMod val="75000"/>
                  </a:schemeClr>
                </a:solidFill>
              </a:rPr>
              <a:t>water quality significantly decreases because it reduces the capacity of the neutralization, and increases the concentration of </a:t>
            </a:r>
            <a:r>
              <a:rPr lang="en-US" sz="2400" b="1" dirty="0" err="1" smtClean="0">
                <a:solidFill>
                  <a:schemeClr val="accent1">
                    <a:lumMod val="75000"/>
                  </a:schemeClr>
                </a:solidFill>
              </a:rPr>
              <a:t>aluminium</a:t>
            </a:r>
            <a:r>
              <a:rPr lang="en-US" sz="2400" b="1" dirty="0" smtClean="0">
                <a:solidFill>
                  <a:schemeClr val="accent1">
                    <a:lumMod val="75000"/>
                  </a:schemeClr>
                </a:solidFill>
              </a:rPr>
              <a:t> ions.</a:t>
            </a:r>
            <a:endParaRPr lang="hr-HR" sz="2400" b="1" dirty="0" smtClean="0">
              <a:solidFill>
                <a:schemeClr val="accent1">
                  <a:lumMod val="75000"/>
                </a:schemeClr>
              </a:solidFill>
            </a:endParaRPr>
          </a:p>
          <a:p>
            <a:r>
              <a:rPr lang="en-US" sz="2400" b="1" dirty="0" smtClean="0">
                <a:solidFill>
                  <a:schemeClr val="accent1">
                    <a:lumMod val="75000"/>
                  </a:schemeClr>
                </a:solidFill>
              </a:rPr>
              <a:t>Surface waters are considered </a:t>
            </a:r>
            <a:r>
              <a:rPr lang="hr-HR" sz="2400" b="1" dirty="0" smtClean="0">
                <a:solidFill>
                  <a:schemeClr val="accent1">
                    <a:lumMod val="75000"/>
                  </a:schemeClr>
                </a:solidFill>
              </a:rPr>
              <a:t>acid</a:t>
            </a:r>
            <a:r>
              <a:rPr lang="en-US" sz="2400" b="1" dirty="0" smtClean="0">
                <a:solidFill>
                  <a:schemeClr val="accent1">
                    <a:lumMod val="75000"/>
                  </a:schemeClr>
                </a:solidFill>
              </a:rPr>
              <a:t> if their neutralization capacity is less than zero, corresponding to pH values of water of less than 5.2.</a:t>
            </a:r>
            <a:endParaRPr lang="hr-HR" sz="2400" b="1" dirty="0">
              <a:solidFill>
                <a:schemeClr val="accent1">
                  <a:lumMod val="75000"/>
                </a:schemeClr>
              </a:solidFill>
            </a:endParaRPr>
          </a:p>
        </p:txBody>
      </p:sp>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53</a:t>
            </a:fld>
            <a:endParaRPr lang="hr-HR"/>
          </a:p>
        </p:txBody>
      </p:sp>
      <p:sp>
        <p:nvSpPr>
          <p:cNvPr id="16"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7" name="Rectangle 16"/>
          <p:cNvSpPr/>
          <p:nvPr/>
        </p:nvSpPr>
        <p:spPr>
          <a:xfrm>
            <a:off x="475307" y="1340408"/>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8"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26" name="Picture 2"/>
          <p:cNvPicPr>
            <a:picLocks noChangeAspect="1" noChangeArrowheads="1"/>
          </p:cNvPicPr>
          <p:nvPr/>
        </p:nvPicPr>
        <p:blipFill>
          <a:blip r:embed="rId3" cstate="print"/>
          <a:srcRect/>
          <a:stretch>
            <a:fillRect/>
          </a:stretch>
        </p:blipFill>
        <p:spPr bwMode="auto">
          <a:xfrm>
            <a:off x="0" y="2638425"/>
            <a:ext cx="4438650" cy="2952750"/>
          </a:xfrm>
          <a:prstGeom prst="rect">
            <a:avLst/>
          </a:prstGeom>
          <a:noFill/>
          <a:ln w="9525">
            <a:noFill/>
            <a:miter lim="800000"/>
            <a:headEnd/>
            <a:tailEnd/>
          </a:ln>
        </p:spPr>
      </p:pic>
      <p:sp>
        <p:nvSpPr>
          <p:cNvPr id="13" name="TextBox 12"/>
          <p:cNvSpPr txBox="1"/>
          <p:nvPr/>
        </p:nvSpPr>
        <p:spPr>
          <a:xfrm>
            <a:off x="4486275" y="2390775"/>
            <a:ext cx="4410075" cy="3785652"/>
          </a:xfrm>
          <a:prstGeom prst="rect">
            <a:avLst/>
          </a:prstGeom>
          <a:noFill/>
          <a:ln>
            <a:solidFill>
              <a:schemeClr val="accent5">
                <a:lumMod val="75000"/>
              </a:schemeClr>
            </a:solidFill>
          </a:ln>
        </p:spPr>
        <p:txBody>
          <a:bodyPr wrap="square" rtlCol="0">
            <a:spAutoFit/>
          </a:bodyPr>
          <a:lstStyle/>
          <a:p>
            <a:r>
              <a:rPr lang="en-US" sz="2000" b="1" dirty="0" smtClean="0">
                <a:solidFill>
                  <a:schemeClr val="accent1">
                    <a:lumMod val="75000"/>
                  </a:schemeClr>
                </a:solidFill>
              </a:rPr>
              <a:t>Acidification of </a:t>
            </a:r>
            <a:r>
              <a:rPr lang="hr-HR" sz="2000" b="1" dirty="0" smtClean="0">
                <a:solidFill>
                  <a:schemeClr val="accent1">
                    <a:lumMod val="75000"/>
                  </a:schemeClr>
                </a:solidFill>
              </a:rPr>
              <a:t>l</a:t>
            </a:r>
            <a:r>
              <a:rPr lang="en-US" sz="2000" b="1" dirty="0" err="1" smtClean="0">
                <a:solidFill>
                  <a:schemeClr val="accent1">
                    <a:lumMod val="75000"/>
                  </a:schemeClr>
                </a:solidFill>
              </a:rPr>
              <a:t>akes</a:t>
            </a:r>
            <a:r>
              <a:rPr lang="en-US" sz="2000" b="1" dirty="0" smtClean="0">
                <a:solidFill>
                  <a:schemeClr val="accent1">
                    <a:lumMod val="75000"/>
                  </a:schemeClr>
                </a:solidFill>
              </a:rPr>
              <a:t> begins by returning the reactive intermediates of acid precipitation (SO</a:t>
            </a:r>
            <a:r>
              <a:rPr lang="en-US" sz="2000" b="1" baseline="-25000" dirty="0" smtClean="0">
                <a:solidFill>
                  <a:schemeClr val="accent1">
                    <a:lumMod val="75000"/>
                  </a:schemeClr>
                </a:solidFill>
              </a:rPr>
              <a:t>4</a:t>
            </a:r>
            <a:r>
              <a:rPr lang="en-US" sz="2000" b="1" baseline="30000" dirty="0" smtClean="0">
                <a:solidFill>
                  <a:schemeClr val="accent1">
                    <a:lumMod val="75000"/>
                  </a:schemeClr>
                </a:solidFill>
              </a:rPr>
              <a:t>2-</a:t>
            </a:r>
            <a:r>
              <a:rPr lang="en-US" sz="2000" b="1" dirty="0" smtClean="0">
                <a:solidFill>
                  <a:schemeClr val="accent1">
                    <a:lumMod val="75000"/>
                  </a:schemeClr>
                </a:solidFill>
              </a:rPr>
              <a:t>and H</a:t>
            </a:r>
            <a:r>
              <a:rPr lang="en-US" sz="2000" b="1" baseline="30000" dirty="0" smtClean="0">
                <a:solidFill>
                  <a:schemeClr val="accent1">
                    <a:lumMod val="75000"/>
                  </a:schemeClr>
                </a:solidFill>
              </a:rPr>
              <a:t>+</a:t>
            </a:r>
            <a:r>
              <a:rPr lang="en-US" sz="2000" b="1" dirty="0" smtClean="0">
                <a:solidFill>
                  <a:schemeClr val="accent1">
                    <a:lumMod val="75000"/>
                  </a:schemeClr>
                </a:solidFill>
              </a:rPr>
              <a:t> ions) in the land areas in the vicinity of the </a:t>
            </a:r>
            <a:r>
              <a:rPr lang="hr-HR" sz="2000" b="1" dirty="0" smtClean="0">
                <a:solidFill>
                  <a:schemeClr val="accent1">
                    <a:lumMod val="75000"/>
                  </a:schemeClr>
                </a:solidFill>
              </a:rPr>
              <a:t>l</a:t>
            </a:r>
            <a:r>
              <a:rPr lang="en-US" sz="2000" b="1" dirty="0" err="1" smtClean="0">
                <a:solidFill>
                  <a:schemeClr val="accent1">
                    <a:lumMod val="75000"/>
                  </a:schemeClr>
                </a:solidFill>
              </a:rPr>
              <a:t>ake</a:t>
            </a:r>
            <a:r>
              <a:rPr lang="en-US" sz="2000" b="1" dirty="0" smtClean="0">
                <a:solidFill>
                  <a:schemeClr val="accent1">
                    <a:lumMod val="75000"/>
                  </a:schemeClr>
                </a:solidFill>
              </a:rPr>
              <a:t>. Hydrological processes intermediates passing through the soil and rocks where they react with the limestone (CaCO</a:t>
            </a:r>
            <a:r>
              <a:rPr lang="en-US" sz="2000" b="1" baseline="-25000" dirty="0" smtClean="0">
                <a:solidFill>
                  <a:schemeClr val="accent1">
                    <a:lumMod val="75000"/>
                  </a:schemeClr>
                </a:solidFill>
              </a:rPr>
              <a:t>3</a:t>
            </a:r>
            <a:r>
              <a:rPr lang="en-US" sz="2000" b="1" dirty="0" smtClean="0">
                <a:solidFill>
                  <a:schemeClr val="accent1">
                    <a:lumMod val="75000"/>
                  </a:schemeClr>
                </a:solidFill>
              </a:rPr>
              <a:t>) if the rocks are limestone or silicate minerals that contain aluminum. After the chemical reaction on the land, the products of these reactions are flushed out in the </a:t>
            </a:r>
            <a:r>
              <a:rPr lang="hr-HR" sz="2000" b="1" dirty="0" smtClean="0">
                <a:solidFill>
                  <a:schemeClr val="accent1">
                    <a:lumMod val="75000"/>
                  </a:schemeClr>
                </a:solidFill>
              </a:rPr>
              <a:t>l</a:t>
            </a:r>
            <a:r>
              <a:rPr lang="en-US" sz="2000" b="1" dirty="0" err="1" smtClean="0">
                <a:solidFill>
                  <a:schemeClr val="accent1">
                    <a:lumMod val="75000"/>
                  </a:schemeClr>
                </a:solidFill>
              </a:rPr>
              <a:t>ake</a:t>
            </a:r>
            <a:r>
              <a:rPr lang="en-US" sz="2000" b="1" dirty="0" smtClean="0">
                <a:solidFill>
                  <a:schemeClr val="accent1">
                    <a:lumMod val="75000"/>
                  </a:schemeClr>
                </a:solidFill>
              </a:rPr>
              <a:t>.</a:t>
            </a:r>
            <a:endParaRPr lang="hr-HR" sz="20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54</a:t>
            </a:fld>
            <a:endParaRPr lang="hr-HR" dirty="0"/>
          </a:p>
        </p:txBody>
      </p:sp>
      <p:sp>
        <p:nvSpPr>
          <p:cNvPr id="16" name="TextBox 15"/>
          <p:cNvSpPr txBox="1"/>
          <p:nvPr/>
        </p:nvSpPr>
        <p:spPr>
          <a:xfrm>
            <a:off x="561974" y="1838325"/>
            <a:ext cx="8102192" cy="461665"/>
          </a:xfrm>
          <a:prstGeom prst="rect">
            <a:avLst/>
          </a:prstGeom>
          <a:noFill/>
        </p:spPr>
        <p:txBody>
          <a:bodyPr wrap="square" rtlCol="0">
            <a:spAutoFit/>
          </a:bodyPr>
          <a:lstStyle/>
          <a:p>
            <a:r>
              <a:rPr lang="en-US" sz="2400" b="1" smtClean="0">
                <a:solidFill>
                  <a:schemeClr val="accent6">
                    <a:lumMod val="75000"/>
                  </a:schemeClr>
                </a:solidFill>
              </a:rPr>
              <a:t>The effects of acid precipitation on aquatic ecosystems</a:t>
            </a:r>
            <a:endParaRPr lang="hr-HR" b="1" dirty="0">
              <a:solidFill>
                <a:schemeClr val="accent6">
                  <a:lumMod val="75000"/>
                </a:schemeClr>
              </a:solidFill>
            </a:endParaRPr>
          </a:p>
        </p:txBody>
      </p:sp>
      <p:sp>
        <p:nvSpPr>
          <p:cNvPr id="17"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8" name="Rectangle 17"/>
          <p:cNvSpPr/>
          <p:nvPr/>
        </p:nvSpPr>
        <p:spPr>
          <a:xfrm>
            <a:off x="475307" y="1340408"/>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9" name="Rectangle 18"/>
          <p:cNvSpPr/>
          <p:nvPr/>
        </p:nvSpPr>
        <p:spPr>
          <a:xfrm>
            <a:off x="3213980" y="4517679"/>
            <a:ext cx="1140737" cy="18107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0" name="Rectangle 19"/>
          <p:cNvSpPr/>
          <p:nvPr/>
        </p:nvSpPr>
        <p:spPr>
          <a:xfrm>
            <a:off x="3512745" y="4716855"/>
            <a:ext cx="851025" cy="579422"/>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1"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2" name="Picture 3"/>
          <p:cNvPicPr>
            <a:picLocks noChangeAspect="1" noChangeArrowheads="1"/>
          </p:cNvPicPr>
          <p:nvPr/>
        </p:nvPicPr>
        <p:blipFill>
          <a:blip r:embed="rId4" cstate="print"/>
          <a:srcRect/>
          <a:stretch>
            <a:fillRect/>
          </a:stretch>
        </p:blipFill>
        <p:spPr bwMode="auto">
          <a:xfrm>
            <a:off x="1" y="6077689"/>
            <a:ext cx="4409038" cy="547642"/>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571499" y="2403813"/>
            <a:ext cx="8181975" cy="1631216"/>
          </a:xfrm>
          <a:prstGeom prst="rect">
            <a:avLst/>
          </a:prstGeom>
        </p:spPr>
        <p:txBody>
          <a:bodyPr wrap="square">
            <a:spAutoFit/>
          </a:bodyPr>
          <a:lstStyle/>
          <a:p>
            <a:r>
              <a:rPr lang="en-US" sz="2000" b="1" dirty="0" smtClean="0">
                <a:solidFill>
                  <a:schemeClr val="accent1">
                    <a:lumMod val="75000"/>
                  </a:schemeClr>
                </a:solidFill>
              </a:rPr>
              <a:t>If they are the shore and the bottom of the </a:t>
            </a:r>
            <a:r>
              <a:rPr lang="hr-HR" sz="2000" b="1" dirty="0" smtClean="0">
                <a:solidFill>
                  <a:schemeClr val="accent1">
                    <a:lumMod val="75000"/>
                  </a:schemeClr>
                </a:solidFill>
              </a:rPr>
              <a:t>l</a:t>
            </a:r>
            <a:r>
              <a:rPr lang="en-US" sz="2000" b="1" dirty="0" err="1" smtClean="0">
                <a:solidFill>
                  <a:schemeClr val="accent1">
                    <a:lumMod val="75000"/>
                  </a:schemeClr>
                </a:solidFill>
              </a:rPr>
              <a:t>ake</a:t>
            </a:r>
            <a:r>
              <a:rPr lang="en-US" sz="2000" b="1" dirty="0" smtClean="0">
                <a:solidFill>
                  <a:schemeClr val="accent1">
                    <a:lumMod val="75000"/>
                  </a:schemeClr>
                </a:solidFill>
              </a:rPr>
              <a:t> built from limestone, will come to the neutralization of acid because calcium and magnesium have a good buffering capacity. However, if the coast is rich in rocks that contain aluminum-rich silicate minerals, in the </a:t>
            </a:r>
            <a:r>
              <a:rPr lang="hr-HR" sz="2000" b="1" dirty="0" smtClean="0">
                <a:solidFill>
                  <a:schemeClr val="accent1">
                    <a:lumMod val="75000"/>
                  </a:schemeClr>
                </a:solidFill>
              </a:rPr>
              <a:t>l</a:t>
            </a:r>
            <a:r>
              <a:rPr lang="en-US" sz="2000" b="1" dirty="0" err="1" smtClean="0">
                <a:solidFill>
                  <a:schemeClr val="accent1">
                    <a:lumMod val="75000"/>
                  </a:schemeClr>
                </a:solidFill>
              </a:rPr>
              <a:t>ake</a:t>
            </a:r>
            <a:r>
              <a:rPr lang="en-US" sz="2000" b="1" dirty="0" smtClean="0">
                <a:solidFill>
                  <a:schemeClr val="accent1">
                    <a:lumMod val="75000"/>
                  </a:schemeClr>
                </a:solidFill>
              </a:rPr>
              <a:t> will be flushed of toxic </a:t>
            </a:r>
            <a:r>
              <a:rPr lang="en-US" sz="2000" b="1" dirty="0" err="1" smtClean="0">
                <a:solidFill>
                  <a:schemeClr val="accent1">
                    <a:lumMod val="75000"/>
                  </a:schemeClr>
                </a:solidFill>
              </a:rPr>
              <a:t>aluminium</a:t>
            </a:r>
            <a:r>
              <a:rPr lang="en-US" sz="2000" b="1" dirty="0" smtClean="0">
                <a:solidFill>
                  <a:schemeClr val="accent1">
                    <a:lumMod val="75000"/>
                  </a:schemeClr>
                </a:solidFill>
              </a:rPr>
              <a:t>.</a:t>
            </a:r>
            <a:endParaRPr lang="hr-HR" sz="2000" b="1" dirty="0">
              <a:solidFill>
                <a:schemeClr val="accent1">
                  <a:lumMod val="75000"/>
                </a:schemeClr>
              </a:solidFill>
            </a:endParaRPr>
          </a:p>
        </p:txBody>
      </p:sp>
      <p:sp>
        <p:nvSpPr>
          <p:cNvPr id="14" name="Rectangle 13"/>
          <p:cNvSpPr/>
          <p:nvPr/>
        </p:nvSpPr>
        <p:spPr>
          <a:xfrm>
            <a:off x="611486" y="4230613"/>
            <a:ext cx="7915275" cy="1323439"/>
          </a:xfrm>
          <a:prstGeom prst="rect">
            <a:avLst/>
          </a:prstGeom>
        </p:spPr>
        <p:txBody>
          <a:bodyPr wrap="square">
            <a:spAutoFit/>
          </a:bodyPr>
          <a:lstStyle/>
          <a:p>
            <a:r>
              <a:rPr lang="en-US" sz="2000" b="1" dirty="0" smtClean="0">
                <a:solidFill>
                  <a:schemeClr val="accent1">
                    <a:lumMod val="75000"/>
                  </a:schemeClr>
                </a:solidFill>
              </a:rPr>
              <a:t>Increased acidity of water has extremely large effects on wildlife in lakes. Larger animals are well protected from the outside skin and scales, but the internal organs that make up the digestive, respiratory and reproductive system can be damaged by changes the pH of the water. </a:t>
            </a:r>
            <a:endParaRPr lang="hr-HR" sz="2000" b="1" dirty="0">
              <a:solidFill>
                <a:schemeClr val="accent1">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55</a:t>
            </a:fld>
            <a:endParaRPr lang="hr-HR"/>
          </a:p>
        </p:txBody>
      </p:sp>
      <p:sp>
        <p:nvSpPr>
          <p:cNvPr id="17" name="TextBox 16"/>
          <p:cNvSpPr txBox="1"/>
          <p:nvPr/>
        </p:nvSpPr>
        <p:spPr>
          <a:xfrm>
            <a:off x="561974" y="1838325"/>
            <a:ext cx="8102192" cy="461665"/>
          </a:xfrm>
          <a:prstGeom prst="rect">
            <a:avLst/>
          </a:prstGeom>
          <a:noFill/>
        </p:spPr>
        <p:txBody>
          <a:bodyPr wrap="square" rtlCol="0">
            <a:spAutoFit/>
          </a:bodyPr>
          <a:lstStyle/>
          <a:p>
            <a:r>
              <a:rPr lang="en-US" sz="2400" b="1" smtClean="0">
                <a:solidFill>
                  <a:schemeClr val="accent6">
                    <a:lumMod val="75000"/>
                  </a:schemeClr>
                </a:solidFill>
              </a:rPr>
              <a:t>The effects of acid precipitation on aquatic ecosystems</a:t>
            </a:r>
            <a:endParaRPr lang="hr-HR" b="1" dirty="0">
              <a:solidFill>
                <a:schemeClr val="accent6">
                  <a:lumMod val="75000"/>
                </a:schemeClr>
              </a:solidFill>
            </a:endParaRPr>
          </a:p>
        </p:txBody>
      </p:sp>
      <p:sp>
        <p:nvSpPr>
          <p:cNvPr id="18"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9" name="Rectangle 18"/>
          <p:cNvSpPr/>
          <p:nvPr/>
        </p:nvSpPr>
        <p:spPr>
          <a:xfrm>
            <a:off x="475307" y="1340408"/>
            <a:ext cx="6622610" cy="461665"/>
          </a:xfrm>
          <a:prstGeom prst="rect">
            <a:avLst/>
          </a:prstGeom>
        </p:spPr>
        <p:txBody>
          <a:bodyPr wrap="square">
            <a:spAutoFit/>
          </a:bodyPr>
          <a:lstStyle/>
          <a:p>
            <a:r>
              <a:rPr lang="en-US" sz="2400" b="1" dirty="0" smtClean="0">
                <a:solidFill>
                  <a:schemeClr val="accent6">
                    <a:lumMod val="75000"/>
                  </a:schemeClr>
                </a:solidFill>
              </a:rPr>
              <a:t>Acidification of the atmosphere - acid precipitation</a:t>
            </a:r>
            <a:endParaRPr lang="hr-HR" sz="2400" b="1" dirty="0">
              <a:solidFill>
                <a:schemeClr val="accent6">
                  <a:lumMod val="75000"/>
                </a:schemeClr>
              </a:solidFill>
            </a:endParaRP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 name="Picture 3"/>
          <p:cNvPicPr>
            <a:picLocks noChangeAspect="1" noChangeArrowheads="1"/>
          </p:cNvPicPr>
          <p:nvPr/>
        </p:nvPicPr>
        <p:blipFill>
          <a:blip r:embed="rId3" cstate="print"/>
          <a:srcRect/>
          <a:stretch>
            <a:fillRect/>
          </a:stretch>
        </p:blipFill>
        <p:spPr bwMode="auto">
          <a:xfrm>
            <a:off x="1" y="6077689"/>
            <a:ext cx="4409038" cy="547642"/>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61975" y="1418506"/>
            <a:ext cx="8582025" cy="461665"/>
          </a:xfrm>
          <a:prstGeom prst="rect">
            <a:avLst/>
          </a:prstGeom>
          <a:noFill/>
        </p:spPr>
        <p:txBody>
          <a:bodyPr wrap="square" rtlCol="0">
            <a:spAutoFit/>
          </a:bodyPr>
          <a:lstStyle/>
          <a:p>
            <a:r>
              <a:rPr lang="en-US" sz="2400" b="1" dirty="0" smtClean="0">
                <a:solidFill>
                  <a:schemeClr val="accent6">
                    <a:lumMod val="75000"/>
                  </a:schemeClr>
                </a:solidFill>
              </a:rPr>
              <a:t>Impact on stratospheric ozone layer</a:t>
            </a:r>
            <a:endParaRPr lang="hr-HR" sz="2400" b="1" dirty="0">
              <a:solidFill>
                <a:schemeClr val="accent6">
                  <a:lumMod val="75000"/>
                </a:schemeClr>
              </a:solidFill>
            </a:endParaRPr>
          </a:p>
        </p:txBody>
      </p:sp>
      <p:sp>
        <p:nvSpPr>
          <p:cNvPr id="12" name="Rectangle 11"/>
          <p:cNvSpPr/>
          <p:nvPr/>
        </p:nvSpPr>
        <p:spPr>
          <a:xfrm>
            <a:off x="153816" y="1969810"/>
            <a:ext cx="8848724" cy="3477875"/>
          </a:xfrm>
          <a:prstGeom prst="rect">
            <a:avLst/>
          </a:prstGeom>
        </p:spPr>
        <p:txBody>
          <a:bodyPr wrap="square">
            <a:spAutoFit/>
          </a:bodyPr>
          <a:lstStyle/>
          <a:p>
            <a:pPr>
              <a:buClr>
                <a:srgbClr val="FF0000"/>
              </a:buClr>
              <a:buFont typeface="Wingdings" pitchFamily="2" charset="2"/>
              <a:buChar char="§"/>
            </a:pPr>
            <a:r>
              <a:rPr lang="pl-PL" sz="2000" b="1" dirty="0" smtClean="0">
                <a:solidFill>
                  <a:schemeClr val="accent1">
                    <a:lumMod val="75000"/>
                  </a:schemeClr>
                </a:solidFill>
              </a:rPr>
              <a:t> </a:t>
            </a:r>
            <a:r>
              <a:rPr lang="en-US" sz="2000" b="1" dirty="0" smtClean="0">
                <a:solidFill>
                  <a:schemeClr val="accent1">
                    <a:lumMod val="75000"/>
                  </a:schemeClr>
                </a:solidFill>
              </a:rPr>
              <a:t>The ozone concentration in the atmosphere is relatively low (in the stratospheric ozone layer 12 000 ppb, and in the troposphere 20 to 100 ppb). Of the total amount of ozone in the atmosphere, as much as 90% is in the stratosphere, with a maximum concentration of 10 </a:t>
            </a:r>
            <a:r>
              <a:rPr lang="en-US" sz="2000" b="1" dirty="0" err="1" smtClean="0">
                <a:solidFill>
                  <a:schemeClr val="accent1">
                    <a:lumMod val="75000"/>
                  </a:schemeClr>
                </a:solidFill>
              </a:rPr>
              <a:t>ppm</a:t>
            </a:r>
            <a:r>
              <a:rPr lang="en-US" sz="2000" b="1" dirty="0" smtClean="0">
                <a:solidFill>
                  <a:schemeClr val="accent1">
                    <a:lumMod val="75000"/>
                  </a:schemeClr>
                </a:solidFill>
              </a:rPr>
              <a:t> at a height of 20 to 25 km from Earth's surface, creating an ozone layer around the planet. </a:t>
            </a:r>
            <a:endParaRPr lang="vi-VN" sz="2000" b="1" dirty="0" smtClean="0">
              <a:solidFill>
                <a:schemeClr val="accent1">
                  <a:lumMod val="75000"/>
                </a:schemeClr>
              </a:solidFill>
            </a:endParaRPr>
          </a:p>
          <a:p>
            <a:pPr>
              <a:buClr>
                <a:srgbClr val="FF0000"/>
              </a:buClr>
              <a:buFont typeface="Wingdings" pitchFamily="2" charset="2"/>
              <a:buChar char="§"/>
            </a:pPr>
            <a:r>
              <a:rPr lang="hr-HR" sz="2000" b="1" dirty="0" smtClean="0">
                <a:solidFill>
                  <a:schemeClr val="accent1">
                    <a:lumMod val="75000"/>
                  </a:schemeClr>
                </a:solidFill>
              </a:rPr>
              <a:t> </a:t>
            </a:r>
            <a:r>
              <a:rPr lang="en-US" sz="2000" b="1" dirty="0" smtClean="0">
                <a:solidFill>
                  <a:schemeClr val="accent1">
                    <a:lumMod val="75000"/>
                  </a:schemeClr>
                </a:solidFill>
              </a:rPr>
              <a:t>The remaining 10% of ozone is located in the troposphere. Since ozone is very unstable, constantly being broken down and re-created in amount of 300 000 000 </a:t>
            </a:r>
            <a:r>
              <a:rPr lang="en-US" sz="2000" b="1" dirty="0" err="1" smtClean="0">
                <a:solidFill>
                  <a:schemeClr val="accent1">
                    <a:lumMod val="75000"/>
                  </a:schemeClr>
                </a:solidFill>
              </a:rPr>
              <a:t>tonnes</a:t>
            </a:r>
            <a:r>
              <a:rPr lang="en-US" sz="2000" b="1" dirty="0" smtClean="0">
                <a:solidFill>
                  <a:schemeClr val="accent1">
                    <a:lumMod val="75000"/>
                  </a:schemeClr>
                </a:solidFill>
              </a:rPr>
              <a:t> per day.</a:t>
            </a:r>
            <a:endParaRPr lang="pl-PL" sz="2000" b="1" dirty="0" smtClean="0">
              <a:solidFill>
                <a:schemeClr val="accent1">
                  <a:lumMod val="75000"/>
                </a:schemeClr>
              </a:solidFill>
            </a:endParaRPr>
          </a:p>
          <a:p>
            <a:pPr>
              <a:buClr>
                <a:srgbClr val="FF0000"/>
              </a:buClr>
              <a:buFont typeface="Wingdings" pitchFamily="2" charset="2"/>
              <a:buChar char="§"/>
            </a:pPr>
            <a:r>
              <a:rPr lang="hr-HR" sz="2000" b="1" dirty="0" smtClean="0">
                <a:solidFill>
                  <a:schemeClr val="accent1">
                    <a:lumMod val="75000"/>
                  </a:schemeClr>
                </a:solidFill>
              </a:rPr>
              <a:t> </a:t>
            </a:r>
            <a:r>
              <a:rPr lang="en-US" sz="2000" b="1" dirty="0" smtClean="0">
                <a:solidFill>
                  <a:schemeClr val="accent1">
                    <a:lumMod val="75000"/>
                  </a:schemeClr>
                </a:solidFill>
              </a:rPr>
              <a:t>The year 1930. photochemical processes of creation and the decomposition of ozone in the stratosphere was discovered physicist Sydney Chapman, by which these processes and have received the name – your Chapman cycle.</a:t>
            </a:r>
            <a:endParaRPr lang="hr-HR" sz="2000" b="1" dirty="0">
              <a:solidFill>
                <a:schemeClr val="accent1">
                  <a:lumMod val="75000"/>
                </a:schemeClr>
              </a:solidFill>
            </a:endParaRPr>
          </a:p>
        </p:txBody>
      </p:sp>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56</a:t>
            </a:fld>
            <a:endParaRPr lang="hr-HR"/>
          </a:p>
        </p:txBody>
      </p:sp>
      <p:sp>
        <p:nvSpPr>
          <p:cNvPr id="15"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34" name="Text Box 5"/>
          <p:cNvSpPr txBox="1">
            <a:spLocks noChangeArrowheads="1"/>
          </p:cNvSpPr>
          <p:nvPr/>
        </p:nvSpPr>
        <p:spPr bwMode="auto">
          <a:xfrm>
            <a:off x="179388" y="1819274"/>
            <a:ext cx="8964612" cy="1015663"/>
          </a:xfrm>
          <a:prstGeom prst="rect">
            <a:avLst/>
          </a:prstGeom>
          <a:noFill/>
          <a:ln w="9525">
            <a:noFill/>
            <a:miter lim="800000"/>
            <a:headEnd/>
            <a:tailEnd/>
          </a:ln>
          <a:effectLst/>
        </p:spPr>
        <p:txBody>
          <a:bodyPr wrap="square">
            <a:spAutoFit/>
          </a:bodyPr>
          <a:lstStyle/>
          <a:p>
            <a:pPr algn="ctr">
              <a:spcBef>
                <a:spcPct val="50000"/>
              </a:spcBef>
            </a:pPr>
            <a:r>
              <a:rPr lang="hr-HR" sz="2400" b="1" dirty="0" smtClean="0">
                <a:solidFill>
                  <a:schemeClr val="accent1">
                    <a:lumMod val="75000"/>
                  </a:schemeClr>
                </a:solidFill>
              </a:rPr>
              <a:t>Chapman cycle</a:t>
            </a:r>
            <a:endParaRPr lang="hr-HR" sz="2400" b="1" dirty="0">
              <a:solidFill>
                <a:schemeClr val="accent1">
                  <a:lumMod val="75000"/>
                </a:schemeClr>
              </a:solidFill>
            </a:endParaRPr>
          </a:p>
          <a:p>
            <a:pPr>
              <a:spcBef>
                <a:spcPct val="50000"/>
              </a:spcBef>
            </a:pPr>
            <a:r>
              <a:rPr lang="en-US" sz="2400" b="1" dirty="0" smtClean="0">
                <a:solidFill>
                  <a:schemeClr val="accent1">
                    <a:lumMod val="75000"/>
                  </a:schemeClr>
                </a:solidFill>
              </a:rPr>
              <a:t>1 step: create the oxygen atoms (O) – the decomposition of O</a:t>
            </a:r>
            <a:r>
              <a:rPr lang="en-US" sz="2400" b="1" baseline="-25000" dirty="0" smtClean="0">
                <a:solidFill>
                  <a:schemeClr val="accent1">
                    <a:lumMod val="75000"/>
                  </a:schemeClr>
                </a:solidFill>
              </a:rPr>
              <a:t>2</a:t>
            </a:r>
            <a:endParaRPr lang="hr-HR" sz="2400" b="1" baseline="-25000" dirty="0">
              <a:solidFill>
                <a:schemeClr val="accent1">
                  <a:lumMod val="75000"/>
                </a:schemeClr>
              </a:solidFill>
            </a:endParaRPr>
          </a:p>
        </p:txBody>
      </p:sp>
      <p:sp>
        <p:nvSpPr>
          <p:cNvPr id="35" name="Rectangle 6"/>
          <p:cNvSpPr>
            <a:spLocks noChangeArrowheads="1"/>
          </p:cNvSpPr>
          <p:nvPr/>
        </p:nvSpPr>
        <p:spPr bwMode="auto">
          <a:xfrm>
            <a:off x="2627313" y="2819399"/>
            <a:ext cx="3240087" cy="536575"/>
          </a:xfrm>
          <a:prstGeom prst="rect">
            <a:avLst/>
          </a:prstGeom>
          <a:solidFill>
            <a:srgbClr val="000066"/>
          </a:solidFill>
          <a:ln w="38100">
            <a:solidFill>
              <a:srgbClr val="FF9933"/>
            </a:solidFill>
            <a:miter lim="800000"/>
            <a:headEnd/>
            <a:tailEnd/>
          </a:ln>
          <a:effectLst/>
        </p:spPr>
        <p:txBody>
          <a:bodyPr wrap="none" anchor="ctr"/>
          <a:lstStyle/>
          <a:p>
            <a:endParaRPr lang="hr-HR"/>
          </a:p>
        </p:txBody>
      </p:sp>
      <p:sp>
        <p:nvSpPr>
          <p:cNvPr id="36" name="Text Box 7"/>
          <p:cNvSpPr txBox="1">
            <a:spLocks noChangeArrowheads="1"/>
          </p:cNvSpPr>
          <p:nvPr/>
        </p:nvSpPr>
        <p:spPr bwMode="auto">
          <a:xfrm>
            <a:off x="2627313" y="2781300"/>
            <a:ext cx="3144837" cy="519113"/>
          </a:xfrm>
          <a:prstGeom prst="rect">
            <a:avLst/>
          </a:prstGeom>
          <a:noFill/>
          <a:ln w="9525">
            <a:noFill/>
            <a:miter lim="800000"/>
            <a:headEnd/>
            <a:tailEnd/>
          </a:ln>
          <a:effectLst/>
        </p:spPr>
        <p:txBody>
          <a:bodyPr wrap="square">
            <a:spAutoFit/>
          </a:bodyPr>
          <a:lstStyle/>
          <a:p>
            <a:pPr algn="ctr">
              <a:spcBef>
                <a:spcPct val="50000"/>
              </a:spcBef>
            </a:pPr>
            <a:r>
              <a:rPr lang="hr-HR" sz="2800" b="1" dirty="0">
                <a:solidFill>
                  <a:srgbClr val="FF9933"/>
                </a:solidFill>
              </a:rPr>
              <a:t> O</a:t>
            </a:r>
            <a:r>
              <a:rPr lang="hr-HR" sz="2800" b="1" baseline="-25000" dirty="0">
                <a:solidFill>
                  <a:srgbClr val="FF9933"/>
                </a:solidFill>
              </a:rPr>
              <a:t>2</a:t>
            </a:r>
            <a:r>
              <a:rPr lang="hr-HR" sz="2800" b="1" dirty="0">
                <a:solidFill>
                  <a:srgbClr val="FF9933"/>
                </a:solidFill>
              </a:rPr>
              <a:t> + UV       </a:t>
            </a:r>
            <a:r>
              <a:rPr lang="hr-HR" sz="2800" b="1" dirty="0" smtClean="0">
                <a:solidFill>
                  <a:srgbClr val="FF9933"/>
                </a:solidFill>
              </a:rPr>
              <a:t>2O</a:t>
            </a:r>
            <a:endParaRPr lang="hr-HR" sz="2800" b="1" dirty="0">
              <a:solidFill>
                <a:srgbClr val="FF9933"/>
              </a:solidFill>
            </a:endParaRPr>
          </a:p>
        </p:txBody>
      </p:sp>
      <p:sp>
        <p:nvSpPr>
          <p:cNvPr id="37" name="Line 8"/>
          <p:cNvSpPr>
            <a:spLocks noChangeShapeType="1"/>
          </p:cNvSpPr>
          <p:nvPr/>
        </p:nvSpPr>
        <p:spPr bwMode="auto">
          <a:xfrm>
            <a:off x="4397375" y="3040063"/>
            <a:ext cx="431800" cy="0"/>
          </a:xfrm>
          <a:prstGeom prst="line">
            <a:avLst/>
          </a:prstGeom>
          <a:noFill/>
          <a:ln w="57150">
            <a:solidFill>
              <a:srgbClr val="FF9933"/>
            </a:solidFill>
            <a:round/>
            <a:headEnd/>
            <a:tailEnd type="triangle" w="med" len="med"/>
          </a:ln>
          <a:effectLst/>
        </p:spPr>
        <p:txBody>
          <a:bodyPr/>
          <a:lstStyle/>
          <a:p>
            <a:endParaRPr lang="hr-HR"/>
          </a:p>
        </p:txBody>
      </p:sp>
      <p:sp>
        <p:nvSpPr>
          <p:cNvPr id="38" name="Text Box 9"/>
          <p:cNvSpPr txBox="1">
            <a:spLocks noChangeArrowheads="1"/>
          </p:cNvSpPr>
          <p:nvPr/>
        </p:nvSpPr>
        <p:spPr bwMode="auto">
          <a:xfrm>
            <a:off x="250825" y="3535363"/>
            <a:ext cx="8893175" cy="519112"/>
          </a:xfrm>
          <a:prstGeom prst="rect">
            <a:avLst/>
          </a:prstGeom>
          <a:noFill/>
          <a:ln w="9525">
            <a:noFill/>
            <a:miter lim="800000"/>
            <a:headEnd/>
            <a:tailEnd/>
          </a:ln>
          <a:effectLst/>
        </p:spPr>
        <p:txBody>
          <a:bodyPr>
            <a:spAutoFit/>
          </a:bodyPr>
          <a:lstStyle/>
          <a:p>
            <a:pPr algn="r">
              <a:spcBef>
                <a:spcPct val="50000"/>
              </a:spcBef>
            </a:pPr>
            <a:endParaRPr lang="sr-Latn-CS" sz="2800" b="1">
              <a:effectLst>
                <a:outerShdw blurRad="38100" dist="38100" dir="2700000" algn="tl">
                  <a:srgbClr val="C0C0C0"/>
                </a:outerShdw>
              </a:effectLst>
            </a:endParaRPr>
          </a:p>
        </p:txBody>
      </p:sp>
      <p:sp>
        <p:nvSpPr>
          <p:cNvPr id="39" name="Text Box 10"/>
          <p:cNvSpPr txBox="1">
            <a:spLocks noChangeArrowheads="1"/>
          </p:cNvSpPr>
          <p:nvPr/>
        </p:nvSpPr>
        <p:spPr bwMode="auto">
          <a:xfrm>
            <a:off x="179388" y="3284538"/>
            <a:ext cx="8964612" cy="461665"/>
          </a:xfrm>
          <a:prstGeom prst="rect">
            <a:avLst/>
          </a:prstGeom>
          <a:noFill/>
          <a:ln w="9525">
            <a:noFill/>
            <a:miter lim="800000"/>
            <a:headEnd/>
            <a:tailEnd/>
          </a:ln>
          <a:effectLst/>
        </p:spPr>
        <p:txBody>
          <a:bodyPr>
            <a:spAutoFit/>
          </a:bodyPr>
          <a:lstStyle/>
          <a:p>
            <a:pPr>
              <a:spcBef>
                <a:spcPct val="50000"/>
              </a:spcBef>
            </a:pPr>
            <a:r>
              <a:rPr lang="en-US" sz="2400" b="1" dirty="0" smtClean="0">
                <a:solidFill>
                  <a:schemeClr val="accent1">
                    <a:lumMod val="75000"/>
                  </a:schemeClr>
                </a:solidFill>
              </a:rPr>
              <a:t>2. step: the creation of ozone (O</a:t>
            </a:r>
            <a:r>
              <a:rPr lang="en-US" sz="2400" b="1" baseline="-25000" dirty="0" smtClean="0">
                <a:solidFill>
                  <a:schemeClr val="accent1">
                    <a:lumMod val="75000"/>
                  </a:schemeClr>
                </a:solidFill>
              </a:rPr>
              <a:t>3</a:t>
            </a:r>
            <a:r>
              <a:rPr lang="en-US" sz="2400" b="1" dirty="0" smtClean="0">
                <a:solidFill>
                  <a:schemeClr val="accent1">
                    <a:lumMod val="75000"/>
                  </a:schemeClr>
                </a:solidFill>
              </a:rPr>
              <a:t>) – utilization of O</a:t>
            </a:r>
            <a:r>
              <a:rPr lang="en-US" sz="2400" b="1" baseline="-25000" dirty="0" smtClean="0">
                <a:solidFill>
                  <a:schemeClr val="accent1">
                    <a:lumMod val="75000"/>
                  </a:schemeClr>
                </a:solidFill>
              </a:rPr>
              <a:t>2</a:t>
            </a:r>
            <a:r>
              <a:rPr lang="en-US" sz="2400" b="1" dirty="0" smtClean="0">
                <a:solidFill>
                  <a:schemeClr val="accent1">
                    <a:lumMod val="75000"/>
                  </a:schemeClr>
                </a:solidFill>
              </a:rPr>
              <a:t> and O</a:t>
            </a:r>
            <a:endParaRPr lang="hr-HR" sz="2400" b="1" dirty="0">
              <a:solidFill>
                <a:schemeClr val="accent1">
                  <a:lumMod val="75000"/>
                </a:schemeClr>
              </a:solidFill>
            </a:endParaRPr>
          </a:p>
        </p:txBody>
      </p:sp>
      <p:sp>
        <p:nvSpPr>
          <p:cNvPr id="40" name="Rectangle 11"/>
          <p:cNvSpPr>
            <a:spLocks noChangeArrowheads="1"/>
          </p:cNvSpPr>
          <p:nvPr/>
        </p:nvSpPr>
        <p:spPr bwMode="auto">
          <a:xfrm>
            <a:off x="2627313" y="3789363"/>
            <a:ext cx="3240087" cy="515937"/>
          </a:xfrm>
          <a:prstGeom prst="rect">
            <a:avLst/>
          </a:prstGeom>
          <a:solidFill>
            <a:srgbClr val="000066"/>
          </a:solidFill>
          <a:ln w="38100">
            <a:solidFill>
              <a:srgbClr val="FF9933"/>
            </a:solidFill>
            <a:miter lim="800000"/>
            <a:headEnd/>
            <a:tailEnd/>
          </a:ln>
          <a:effectLst/>
        </p:spPr>
        <p:txBody>
          <a:bodyPr wrap="none" anchor="ctr"/>
          <a:lstStyle/>
          <a:p>
            <a:endParaRPr lang="hr-HR"/>
          </a:p>
        </p:txBody>
      </p:sp>
      <p:sp>
        <p:nvSpPr>
          <p:cNvPr id="41" name="Text Box 12"/>
          <p:cNvSpPr txBox="1">
            <a:spLocks noChangeArrowheads="1"/>
          </p:cNvSpPr>
          <p:nvPr/>
        </p:nvSpPr>
        <p:spPr bwMode="auto">
          <a:xfrm>
            <a:off x="2719388" y="3784600"/>
            <a:ext cx="2665412" cy="519113"/>
          </a:xfrm>
          <a:prstGeom prst="rect">
            <a:avLst/>
          </a:prstGeom>
          <a:noFill/>
          <a:ln w="9525">
            <a:noFill/>
            <a:miter lim="800000"/>
            <a:headEnd/>
            <a:tailEnd/>
          </a:ln>
          <a:effectLst/>
        </p:spPr>
        <p:txBody>
          <a:bodyPr>
            <a:spAutoFit/>
          </a:bodyPr>
          <a:lstStyle/>
          <a:p>
            <a:pPr algn="ctr">
              <a:spcBef>
                <a:spcPct val="50000"/>
              </a:spcBef>
            </a:pPr>
            <a:r>
              <a:rPr lang="hr-HR" sz="2800" b="1" dirty="0">
                <a:solidFill>
                  <a:srgbClr val="FF9933"/>
                </a:solidFill>
              </a:rPr>
              <a:t>O</a:t>
            </a:r>
            <a:r>
              <a:rPr lang="hr-HR" sz="2800" b="1" baseline="-25000" dirty="0">
                <a:solidFill>
                  <a:srgbClr val="FF9933"/>
                </a:solidFill>
              </a:rPr>
              <a:t>2</a:t>
            </a:r>
            <a:r>
              <a:rPr lang="hr-HR" sz="2800" b="1" dirty="0">
                <a:solidFill>
                  <a:srgbClr val="FF9933"/>
                </a:solidFill>
              </a:rPr>
              <a:t> + O       O</a:t>
            </a:r>
            <a:r>
              <a:rPr lang="hr-HR" sz="2800" b="1" baseline="-25000" dirty="0">
                <a:solidFill>
                  <a:srgbClr val="FF9933"/>
                </a:solidFill>
              </a:rPr>
              <a:t>3</a:t>
            </a:r>
          </a:p>
        </p:txBody>
      </p:sp>
      <p:sp>
        <p:nvSpPr>
          <p:cNvPr id="42" name="Line 13"/>
          <p:cNvSpPr>
            <a:spLocks noChangeShapeType="1"/>
          </p:cNvSpPr>
          <p:nvPr/>
        </p:nvSpPr>
        <p:spPr bwMode="auto">
          <a:xfrm>
            <a:off x="4133850" y="4035425"/>
            <a:ext cx="431800" cy="0"/>
          </a:xfrm>
          <a:prstGeom prst="line">
            <a:avLst/>
          </a:prstGeom>
          <a:noFill/>
          <a:ln w="57150">
            <a:solidFill>
              <a:srgbClr val="FF9933"/>
            </a:solidFill>
            <a:round/>
            <a:headEnd/>
            <a:tailEnd type="triangle" w="med" len="med"/>
          </a:ln>
          <a:effectLst/>
        </p:spPr>
        <p:txBody>
          <a:bodyPr/>
          <a:lstStyle/>
          <a:p>
            <a:endParaRPr lang="hr-HR"/>
          </a:p>
        </p:txBody>
      </p:sp>
      <p:sp>
        <p:nvSpPr>
          <p:cNvPr id="43" name="Text Box 14"/>
          <p:cNvSpPr txBox="1">
            <a:spLocks noChangeArrowheads="1"/>
          </p:cNvSpPr>
          <p:nvPr/>
        </p:nvSpPr>
        <p:spPr bwMode="auto">
          <a:xfrm>
            <a:off x="0" y="4303713"/>
            <a:ext cx="8893175" cy="461665"/>
          </a:xfrm>
          <a:prstGeom prst="rect">
            <a:avLst/>
          </a:prstGeom>
          <a:noFill/>
          <a:ln w="9525">
            <a:noFill/>
            <a:miter lim="800000"/>
            <a:headEnd/>
            <a:tailEnd/>
          </a:ln>
          <a:effectLst/>
        </p:spPr>
        <p:txBody>
          <a:bodyPr>
            <a:spAutoFit/>
          </a:bodyPr>
          <a:lstStyle/>
          <a:p>
            <a:pPr>
              <a:spcBef>
                <a:spcPct val="50000"/>
              </a:spcBef>
            </a:pPr>
            <a:r>
              <a:rPr lang="hr-HR" sz="2400" b="1" dirty="0">
                <a:solidFill>
                  <a:schemeClr val="accent1">
                    <a:lumMod val="75000"/>
                  </a:schemeClr>
                </a:solidFill>
              </a:rPr>
              <a:t>  </a:t>
            </a:r>
            <a:r>
              <a:rPr lang="en-US" sz="2400" b="1" dirty="0" smtClean="0">
                <a:solidFill>
                  <a:schemeClr val="accent1">
                    <a:lumMod val="75000"/>
                  </a:schemeClr>
                </a:solidFill>
              </a:rPr>
              <a:t>3. step: the decomposition of ozone (O</a:t>
            </a:r>
            <a:r>
              <a:rPr lang="en-US" sz="2400" b="1" baseline="-25000" dirty="0" smtClean="0">
                <a:solidFill>
                  <a:schemeClr val="accent1">
                    <a:lumMod val="75000"/>
                  </a:schemeClr>
                </a:solidFill>
              </a:rPr>
              <a:t>3</a:t>
            </a:r>
            <a:r>
              <a:rPr lang="en-US" sz="2400" b="1" dirty="0" smtClean="0">
                <a:solidFill>
                  <a:schemeClr val="accent1">
                    <a:lumMod val="75000"/>
                  </a:schemeClr>
                </a:solidFill>
              </a:rPr>
              <a:t>) – creation of O</a:t>
            </a:r>
            <a:r>
              <a:rPr lang="en-US" sz="2400" b="1" baseline="-25000" dirty="0" smtClean="0">
                <a:solidFill>
                  <a:schemeClr val="accent1">
                    <a:lumMod val="75000"/>
                  </a:schemeClr>
                </a:solidFill>
              </a:rPr>
              <a:t>2</a:t>
            </a:r>
            <a:r>
              <a:rPr lang="en-US" sz="2400" b="1" dirty="0" smtClean="0">
                <a:solidFill>
                  <a:schemeClr val="accent1">
                    <a:lumMod val="75000"/>
                  </a:schemeClr>
                </a:solidFill>
              </a:rPr>
              <a:t> and O</a:t>
            </a:r>
            <a:endParaRPr lang="hr-HR" sz="2400" b="1" dirty="0">
              <a:solidFill>
                <a:schemeClr val="accent1">
                  <a:lumMod val="75000"/>
                </a:schemeClr>
              </a:solidFill>
            </a:endParaRPr>
          </a:p>
        </p:txBody>
      </p:sp>
      <p:sp>
        <p:nvSpPr>
          <p:cNvPr id="44" name="Rectangle 15"/>
          <p:cNvSpPr>
            <a:spLocks noChangeArrowheads="1"/>
          </p:cNvSpPr>
          <p:nvPr/>
        </p:nvSpPr>
        <p:spPr bwMode="auto">
          <a:xfrm>
            <a:off x="2627313" y="4848224"/>
            <a:ext cx="3240087" cy="512763"/>
          </a:xfrm>
          <a:prstGeom prst="rect">
            <a:avLst/>
          </a:prstGeom>
          <a:solidFill>
            <a:srgbClr val="000066"/>
          </a:solidFill>
          <a:ln w="38100">
            <a:solidFill>
              <a:srgbClr val="66FF33"/>
            </a:solidFill>
            <a:miter lim="800000"/>
            <a:headEnd/>
            <a:tailEnd/>
          </a:ln>
          <a:effectLst/>
        </p:spPr>
        <p:txBody>
          <a:bodyPr wrap="none" anchor="ctr"/>
          <a:lstStyle/>
          <a:p>
            <a:endParaRPr lang="hr-HR"/>
          </a:p>
        </p:txBody>
      </p:sp>
      <p:sp>
        <p:nvSpPr>
          <p:cNvPr id="45" name="Text Box 16"/>
          <p:cNvSpPr txBox="1">
            <a:spLocks noChangeArrowheads="1"/>
          </p:cNvSpPr>
          <p:nvPr/>
        </p:nvSpPr>
        <p:spPr bwMode="auto">
          <a:xfrm>
            <a:off x="2655888" y="4832350"/>
            <a:ext cx="3673475" cy="519113"/>
          </a:xfrm>
          <a:prstGeom prst="rect">
            <a:avLst/>
          </a:prstGeom>
          <a:noFill/>
          <a:ln w="9525">
            <a:noFill/>
            <a:miter lim="800000"/>
            <a:headEnd/>
            <a:tailEnd/>
          </a:ln>
          <a:effectLst/>
        </p:spPr>
        <p:txBody>
          <a:bodyPr>
            <a:spAutoFit/>
          </a:bodyPr>
          <a:lstStyle/>
          <a:p>
            <a:pPr>
              <a:spcBef>
                <a:spcPct val="50000"/>
              </a:spcBef>
            </a:pPr>
            <a:r>
              <a:rPr lang="hr-HR" sz="2800" b="1" dirty="0">
                <a:solidFill>
                  <a:srgbClr val="66FF33"/>
                </a:solidFill>
              </a:rPr>
              <a:t> O</a:t>
            </a:r>
            <a:r>
              <a:rPr lang="hr-HR" sz="2800" b="1" baseline="-25000" dirty="0">
                <a:solidFill>
                  <a:srgbClr val="66FF33"/>
                </a:solidFill>
              </a:rPr>
              <a:t>3</a:t>
            </a:r>
            <a:r>
              <a:rPr lang="hr-HR" sz="2800" b="1" dirty="0">
                <a:solidFill>
                  <a:srgbClr val="66FF33"/>
                </a:solidFill>
              </a:rPr>
              <a:t> + UV      O</a:t>
            </a:r>
            <a:r>
              <a:rPr lang="hr-HR" sz="2800" b="1" baseline="-25000" dirty="0">
                <a:solidFill>
                  <a:srgbClr val="66FF33"/>
                </a:solidFill>
              </a:rPr>
              <a:t>2</a:t>
            </a:r>
            <a:r>
              <a:rPr lang="hr-HR" sz="2800" b="1" dirty="0">
                <a:solidFill>
                  <a:srgbClr val="66FF33"/>
                </a:solidFill>
              </a:rPr>
              <a:t> + O</a:t>
            </a:r>
          </a:p>
        </p:txBody>
      </p:sp>
      <p:sp>
        <p:nvSpPr>
          <p:cNvPr id="46" name="Line 17"/>
          <p:cNvSpPr>
            <a:spLocks noChangeShapeType="1"/>
          </p:cNvSpPr>
          <p:nvPr/>
        </p:nvSpPr>
        <p:spPr bwMode="auto">
          <a:xfrm>
            <a:off x="4010025" y="5110163"/>
            <a:ext cx="431800" cy="0"/>
          </a:xfrm>
          <a:prstGeom prst="line">
            <a:avLst/>
          </a:prstGeom>
          <a:noFill/>
          <a:ln w="57150">
            <a:solidFill>
              <a:srgbClr val="66FF33"/>
            </a:solidFill>
            <a:round/>
            <a:headEnd/>
            <a:tailEnd type="triangle" w="med" len="med"/>
          </a:ln>
          <a:effectLst/>
        </p:spPr>
        <p:txBody>
          <a:bodyPr/>
          <a:lstStyle/>
          <a:p>
            <a:endParaRPr lang="hr-HR"/>
          </a:p>
        </p:txBody>
      </p:sp>
      <p:sp>
        <p:nvSpPr>
          <p:cNvPr id="47" name="Text Box 18"/>
          <p:cNvSpPr txBox="1">
            <a:spLocks noChangeArrowheads="1"/>
          </p:cNvSpPr>
          <p:nvPr/>
        </p:nvSpPr>
        <p:spPr bwMode="auto">
          <a:xfrm>
            <a:off x="0" y="5408613"/>
            <a:ext cx="9324975" cy="461665"/>
          </a:xfrm>
          <a:prstGeom prst="rect">
            <a:avLst/>
          </a:prstGeom>
          <a:noFill/>
          <a:ln w="9525">
            <a:noFill/>
            <a:miter lim="800000"/>
            <a:headEnd/>
            <a:tailEnd/>
          </a:ln>
          <a:effectLst/>
        </p:spPr>
        <p:txBody>
          <a:bodyPr>
            <a:spAutoFit/>
          </a:bodyPr>
          <a:lstStyle/>
          <a:p>
            <a:pPr>
              <a:spcBef>
                <a:spcPct val="50000"/>
              </a:spcBef>
            </a:pPr>
            <a:r>
              <a:rPr lang="hr-HR" sz="2400" b="1" dirty="0" smtClean="0">
                <a:solidFill>
                  <a:schemeClr val="accent1">
                    <a:lumMod val="75000"/>
                  </a:schemeClr>
                </a:solidFill>
              </a:rPr>
              <a:t>  </a:t>
            </a:r>
            <a:r>
              <a:rPr lang="en-US" sz="2400" b="1" dirty="0" smtClean="0">
                <a:solidFill>
                  <a:schemeClr val="accent1">
                    <a:lumMod val="75000"/>
                  </a:schemeClr>
                </a:solidFill>
              </a:rPr>
              <a:t>4</a:t>
            </a:r>
            <a:r>
              <a:rPr lang="hr-HR" sz="2400" b="1" dirty="0" smtClean="0">
                <a:solidFill>
                  <a:schemeClr val="accent1">
                    <a:lumMod val="75000"/>
                  </a:schemeClr>
                </a:solidFill>
              </a:rPr>
              <a:t> </a:t>
            </a:r>
            <a:r>
              <a:rPr lang="en-US" sz="2400" b="1" dirty="0" smtClean="0">
                <a:solidFill>
                  <a:schemeClr val="accent1">
                    <a:lumMod val="75000"/>
                  </a:schemeClr>
                </a:solidFill>
              </a:rPr>
              <a:t>step : create a molecule of oxygen (O</a:t>
            </a:r>
            <a:r>
              <a:rPr lang="en-US" sz="2400" b="1" baseline="-25000" dirty="0" smtClean="0">
                <a:solidFill>
                  <a:schemeClr val="accent1">
                    <a:lumMod val="75000"/>
                  </a:schemeClr>
                </a:solidFill>
              </a:rPr>
              <a:t>2</a:t>
            </a:r>
            <a:r>
              <a:rPr lang="hr-HR" sz="2400" b="1" dirty="0" smtClean="0">
                <a:solidFill>
                  <a:schemeClr val="accent1">
                    <a:lumMod val="75000"/>
                  </a:schemeClr>
                </a:solidFill>
              </a:rPr>
              <a:t>)</a:t>
            </a:r>
            <a:endParaRPr lang="hr-HR" sz="2400" b="1" dirty="0">
              <a:solidFill>
                <a:schemeClr val="accent1">
                  <a:lumMod val="75000"/>
                </a:schemeClr>
              </a:solidFill>
            </a:endParaRPr>
          </a:p>
        </p:txBody>
      </p:sp>
      <p:sp>
        <p:nvSpPr>
          <p:cNvPr id="48" name="Rectangle 19"/>
          <p:cNvSpPr>
            <a:spLocks noChangeArrowheads="1"/>
          </p:cNvSpPr>
          <p:nvPr/>
        </p:nvSpPr>
        <p:spPr bwMode="auto">
          <a:xfrm>
            <a:off x="2627313" y="5876925"/>
            <a:ext cx="3240087" cy="477838"/>
          </a:xfrm>
          <a:prstGeom prst="rect">
            <a:avLst/>
          </a:prstGeom>
          <a:solidFill>
            <a:srgbClr val="000066"/>
          </a:solidFill>
          <a:ln w="38100">
            <a:solidFill>
              <a:srgbClr val="66FF33"/>
            </a:solidFill>
            <a:miter lim="800000"/>
            <a:headEnd/>
            <a:tailEnd/>
          </a:ln>
          <a:effectLst/>
        </p:spPr>
        <p:txBody>
          <a:bodyPr wrap="none" anchor="ctr"/>
          <a:lstStyle/>
          <a:p>
            <a:endParaRPr lang="hr-HR"/>
          </a:p>
        </p:txBody>
      </p:sp>
      <p:sp>
        <p:nvSpPr>
          <p:cNvPr id="49" name="Text Box 20"/>
          <p:cNvSpPr txBox="1">
            <a:spLocks noChangeArrowheads="1"/>
          </p:cNvSpPr>
          <p:nvPr/>
        </p:nvSpPr>
        <p:spPr bwMode="auto">
          <a:xfrm>
            <a:off x="2674938" y="5842000"/>
            <a:ext cx="3097212" cy="523220"/>
          </a:xfrm>
          <a:prstGeom prst="rect">
            <a:avLst/>
          </a:prstGeom>
          <a:noFill/>
          <a:ln w="9525">
            <a:noFill/>
            <a:miter lim="800000"/>
            <a:headEnd/>
            <a:tailEnd/>
          </a:ln>
          <a:effectLst/>
        </p:spPr>
        <p:txBody>
          <a:bodyPr wrap="square">
            <a:spAutoFit/>
          </a:bodyPr>
          <a:lstStyle/>
          <a:p>
            <a:pPr>
              <a:spcBef>
                <a:spcPct val="50000"/>
              </a:spcBef>
            </a:pPr>
            <a:r>
              <a:rPr lang="hr-HR" sz="2800" b="1" dirty="0">
                <a:solidFill>
                  <a:srgbClr val="66FF33"/>
                </a:solidFill>
              </a:rPr>
              <a:t> O</a:t>
            </a:r>
            <a:r>
              <a:rPr lang="hr-HR" sz="2800" b="1" baseline="-25000" dirty="0">
                <a:solidFill>
                  <a:srgbClr val="66FF33"/>
                </a:solidFill>
              </a:rPr>
              <a:t>3</a:t>
            </a:r>
            <a:r>
              <a:rPr lang="hr-HR" sz="2800" b="1" dirty="0">
                <a:solidFill>
                  <a:srgbClr val="66FF33"/>
                </a:solidFill>
              </a:rPr>
              <a:t> + O       </a:t>
            </a:r>
            <a:r>
              <a:rPr lang="hr-HR" sz="2800" b="1" dirty="0" smtClean="0">
                <a:solidFill>
                  <a:srgbClr val="66FF33"/>
                </a:solidFill>
              </a:rPr>
              <a:t>2O</a:t>
            </a:r>
            <a:r>
              <a:rPr lang="hr-HR" sz="2800" b="1" baseline="-25000" dirty="0" smtClean="0">
                <a:solidFill>
                  <a:srgbClr val="66FF33"/>
                </a:solidFill>
              </a:rPr>
              <a:t>2</a:t>
            </a:r>
            <a:endParaRPr lang="hr-HR" sz="2800" b="1" baseline="-25000" dirty="0">
              <a:solidFill>
                <a:srgbClr val="66FF33"/>
              </a:solidFill>
            </a:endParaRPr>
          </a:p>
        </p:txBody>
      </p:sp>
      <p:sp>
        <p:nvSpPr>
          <p:cNvPr id="50" name="Line 21"/>
          <p:cNvSpPr>
            <a:spLocks noChangeShapeType="1"/>
          </p:cNvSpPr>
          <p:nvPr/>
        </p:nvSpPr>
        <p:spPr bwMode="auto">
          <a:xfrm>
            <a:off x="3881438" y="6096000"/>
            <a:ext cx="431800" cy="0"/>
          </a:xfrm>
          <a:prstGeom prst="line">
            <a:avLst/>
          </a:prstGeom>
          <a:noFill/>
          <a:ln w="57150">
            <a:solidFill>
              <a:srgbClr val="66FF33"/>
            </a:solidFill>
            <a:round/>
            <a:headEnd/>
            <a:tailEnd type="triangle" w="med" len="med"/>
          </a:ln>
          <a:effectLst/>
        </p:spPr>
        <p:txBody>
          <a:bodyPr/>
          <a:lstStyle/>
          <a:p>
            <a:endParaRPr lang="hr-HR"/>
          </a:p>
        </p:txBody>
      </p:sp>
      <p:sp>
        <p:nvSpPr>
          <p:cNvPr id="51" name="Text Box 22"/>
          <p:cNvSpPr txBox="1">
            <a:spLocks noChangeArrowheads="1"/>
          </p:cNvSpPr>
          <p:nvPr/>
        </p:nvSpPr>
        <p:spPr bwMode="auto">
          <a:xfrm>
            <a:off x="8459788" y="6381750"/>
            <a:ext cx="504825" cy="366713"/>
          </a:xfrm>
          <a:prstGeom prst="rect">
            <a:avLst/>
          </a:prstGeom>
          <a:noFill/>
          <a:ln w="9525">
            <a:noFill/>
            <a:miter lim="800000"/>
            <a:headEnd/>
            <a:tailEnd/>
          </a:ln>
          <a:effectLst/>
        </p:spPr>
        <p:txBody>
          <a:bodyPr>
            <a:spAutoFit/>
          </a:bodyPr>
          <a:lstStyle/>
          <a:p>
            <a:pPr>
              <a:spcBef>
                <a:spcPct val="50000"/>
              </a:spcBef>
            </a:pPr>
            <a:r>
              <a:rPr lang="hr-HR">
                <a:solidFill>
                  <a:schemeClr val="bg1"/>
                </a:solidFill>
              </a:rPr>
              <a:t>44</a:t>
            </a:r>
          </a:p>
        </p:txBody>
      </p:sp>
      <p:sp>
        <p:nvSpPr>
          <p:cNvPr id="28" name="Slide Number Placeholder 27"/>
          <p:cNvSpPr>
            <a:spLocks noGrp="1"/>
          </p:cNvSpPr>
          <p:nvPr>
            <p:ph type="sldNum" sz="quarter" idx="12"/>
          </p:nvPr>
        </p:nvSpPr>
        <p:spPr/>
        <p:txBody>
          <a:bodyPr/>
          <a:lstStyle/>
          <a:p>
            <a:pPr>
              <a:defRPr/>
            </a:pPr>
            <a:fld id="{60743F40-157C-4097-B33E-49A278C4E3AD}" type="slidenum">
              <a:rPr lang="hr-HR" smtClean="0"/>
              <a:pPr>
                <a:defRPr/>
              </a:pPr>
              <a:t>57</a:t>
            </a:fld>
            <a:endParaRPr lang="hr-HR" dirty="0"/>
          </a:p>
        </p:txBody>
      </p:sp>
      <p:sp>
        <p:nvSpPr>
          <p:cNvPr id="30"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31" name="TextBox 30"/>
          <p:cNvSpPr txBox="1"/>
          <p:nvPr/>
        </p:nvSpPr>
        <p:spPr>
          <a:xfrm>
            <a:off x="561975" y="1418506"/>
            <a:ext cx="8582025" cy="461665"/>
          </a:xfrm>
          <a:prstGeom prst="rect">
            <a:avLst/>
          </a:prstGeom>
          <a:noFill/>
        </p:spPr>
        <p:txBody>
          <a:bodyPr wrap="square" rtlCol="0">
            <a:spAutoFit/>
          </a:bodyPr>
          <a:lstStyle/>
          <a:p>
            <a:r>
              <a:rPr lang="en-US" sz="2400" b="1" dirty="0" smtClean="0">
                <a:solidFill>
                  <a:schemeClr val="accent6">
                    <a:lumMod val="75000"/>
                  </a:schemeClr>
                </a:solidFill>
              </a:rPr>
              <a:t>Impact on stratospheric ozone layer</a:t>
            </a:r>
            <a:endParaRPr lang="hr-HR" sz="2400" b="1" dirty="0">
              <a:solidFill>
                <a:schemeClr val="accent6">
                  <a:lumMod val="75000"/>
                </a:schemeClr>
              </a:solidFill>
            </a:endParaRPr>
          </a:p>
        </p:txBody>
      </p:sp>
      <p:sp>
        <p:nvSpPr>
          <p:cNvPr id="29"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32" name="Picture 3"/>
          <p:cNvPicPr>
            <a:picLocks noChangeAspect="1" noChangeArrowheads="1"/>
          </p:cNvPicPr>
          <p:nvPr/>
        </p:nvPicPr>
        <p:blipFill>
          <a:blip r:embed="rId3" cstate="print"/>
          <a:srcRect/>
          <a:stretch>
            <a:fillRect/>
          </a:stretch>
        </p:blipFill>
        <p:spPr bwMode="auto">
          <a:xfrm>
            <a:off x="1" y="6357588"/>
            <a:ext cx="4028792" cy="500412"/>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5" name="Oval 5"/>
          <p:cNvSpPr>
            <a:spLocks noChangeArrowheads="1"/>
          </p:cNvSpPr>
          <p:nvPr/>
        </p:nvSpPr>
        <p:spPr bwMode="auto">
          <a:xfrm>
            <a:off x="3851275" y="2997200"/>
            <a:ext cx="576263" cy="574675"/>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16" name="Oval 6"/>
          <p:cNvSpPr>
            <a:spLocks noChangeArrowheads="1"/>
          </p:cNvSpPr>
          <p:nvPr/>
        </p:nvSpPr>
        <p:spPr bwMode="auto">
          <a:xfrm>
            <a:off x="3492500" y="3284538"/>
            <a:ext cx="576263" cy="574675"/>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17" name="Line 7"/>
          <p:cNvSpPr>
            <a:spLocks noChangeShapeType="1"/>
          </p:cNvSpPr>
          <p:nvPr/>
        </p:nvSpPr>
        <p:spPr bwMode="auto">
          <a:xfrm>
            <a:off x="2555875" y="1989138"/>
            <a:ext cx="792163" cy="720725"/>
          </a:xfrm>
          <a:prstGeom prst="line">
            <a:avLst/>
          </a:prstGeom>
          <a:noFill/>
          <a:ln w="76200">
            <a:solidFill>
              <a:srgbClr val="FF0000"/>
            </a:solidFill>
            <a:round/>
            <a:headEnd/>
            <a:tailEnd type="triangle" w="med" len="med"/>
          </a:ln>
          <a:effectLst/>
        </p:spPr>
        <p:txBody>
          <a:bodyPr/>
          <a:lstStyle/>
          <a:p>
            <a:endParaRPr lang="hr-HR"/>
          </a:p>
        </p:txBody>
      </p:sp>
      <p:sp>
        <p:nvSpPr>
          <p:cNvPr id="18" name="Oval 8"/>
          <p:cNvSpPr>
            <a:spLocks noChangeArrowheads="1"/>
          </p:cNvSpPr>
          <p:nvPr/>
        </p:nvSpPr>
        <p:spPr bwMode="auto">
          <a:xfrm>
            <a:off x="2627313" y="4005263"/>
            <a:ext cx="576262" cy="576262"/>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19" name="Oval 9"/>
          <p:cNvSpPr>
            <a:spLocks noChangeArrowheads="1"/>
          </p:cNvSpPr>
          <p:nvPr/>
        </p:nvSpPr>
        <p:spPr bwMode="auto">
          <a:xfrm>
            <a:off x="2916238" y="4221163"/>
            <a:ext cx="576262" cy="576262"/>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20" name="Oval 10"/>
          <p:cNvSpPr>
            <a:spLocks noChangeArrowheads="1"/>
          </p:cNvSpPr>
          <p:nvPr/>
        </p:nvSpPr>
        <p:spPr bwMode="auto">
          <a:xfrm>
            <a:off x="4500563" y="2060575"/>
            <a:ext cx="576262" cy="576263"/>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21" name="Oval 11"/>
          <p:cNvSpPr>
            <a:spLocks noChangeArrowheads="1"/>
          </p:cNvSpPr>
          <p:nvPr/>
        </p:nvSpPr>
        <p:spPr bwMode="auto">
          <a:xfrm>
            <a:off x="4716463" y="2349500"/>
            <a:ext cx="576262" cy="576263"/>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22" name="Line 12"/>
          <p:cNvSpPr>
            <a:spLocks noChangeShapeType="1"/>
          </p:cNvSpPr>
          <p:nvPr/>
        </p:nvSpPr>
        <p:spPr bwMode="auto">
          <a:xfrm flipV="1">
            <a:off x="1619250" y="4941888"/>
            <a:ext cx="792163" cy="503237"/>
          </a:xfrm>
          <a:prstGeom prst="line">
            <a:avLst/>
          </a:prstGeom>
          <a:noFill/>
          <a:ln w="76200">
            <a:solidFill>
              <a:srgbClr val="000066"/>
            </a:solidFill>
            <a:round/>
            <a:headEnd/>
            <a:tailEnd type="triangle" w="med" len="med"/>
          </a:ln>
          <a:effectLst/>
        </p:spPr>
        <p:txBody>
          <a:bodyPr/>
          <a:lstStyle/>
          <a:p>
            <a:endParaRPr lang="hr-HR"/>
          </a:p>
        </p:txBody>
      </p:sp>
      <p:sp>
        <p:nvSpPr>
          <p:cNvPr id="23" name="Line 13"/>
          <p:cNvSpPr>
            <a:spLocks noChangeShapeType="1"/>
          </p:cNvSpPr>
          <p:nvPr/>
        </p:nvSpPr>
        <p:spPr bwMode="auto">
          <a:xfrm flipH="1">
            <a:off x="5580063" y="1557338"/>
            <a:ext cx="720725" cy="503237"/>
          </a:xfrm>
          <a:prstGeom prst="line">
            <a:avLst/>
          </a:prstGeom>
          <a:noFill/>
          <a:ln w="76200">
            <a:solidFill>
              <a:srgbClr val="000066"/>
            </a:solidFill>
            <a:round/>
            <a:headEnd/>
            <a:tailEnd type="triangle" w="med" len="med"/>
          </a:ln>
          <a:effectLst/>
        </p:spPr>
        <p:txBody>
          <a:bodyPr/>
          <a:lstStyle/>
          <a:p>
            <a:endParaRPr lang="hr-HR"/>
          </a:p>
        </p:txBody>
      </p:sp>
      <p:sp>
        <p:nvSpPr>
          <p:cNvPr id="24" name="Oval 14"/>
          <p:cNvSpPr>
            <a:spLocks noChangeArrowheads="1"/>
          </p:cNvSpPr>
          <p:nvPr/>
        </p:nvSpPr>
        <p:spPr bwMode="auto">
          <a:xfrm>
            <a:off x="4067175" y="5589588"/>
            <a:ext cx="576263" cy="576262"/>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25" name="Oval 15"/>
          <p:cNvSpPr>
            <a:spLocks noChangeArrowheads="1"/>
          </p:cNvSpPr>
          <p:nvPr/>
        </p:nvSpPr>
        <p:spPr bwMode="auto">
          <a:xfrm>
            <a:off x="4500563" y="5734050"/>
            <a:ext cx="576262" cy="576263"/>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26" name="Oval 16"/>
          <p:cNvSpPr>
            <a:spLocks noChangeArrowheads="1"/>
          </p:cNvSpPr>
          <p:nvPr/>
        </p:nvSpPr>
        <p:spPr bwMode="auto">
          <a:xfrm>
            <a:off x="4356100" y="5300663"/>
            <a:ext cx="576263" cy="576262"/>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27" name="Oval 17"/>
          <p:cNvSpPr>
            <a:spLocks noChangeArrowheads="1"/>
          </p:cNvSpPr>
          <p:nvPr/>
        </p:nvSpPr>
        <p:spPr bwMode="auto">
          <a:xfrm>
            <a:off x="6443663" y="3789363"/>
            <a:ext cx="576262" cy="576262"/>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28" name="Oval 18"/>
          <p:cNvSpPr>
            <a:spLocks noChangeArrowheads="1"/>
          </p:cNvSpPr>
          <p:nvPr/>
        </p:nvSpPr>
        <p:spPr bwMode="auto">
          <a:xfrm>
            <a:off x="6659563" y="4005263"/>
            <a:ext cx="576262" cy="576262"/>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29" name="Oval 19"/>
          <p:cNvSpPr>
            <a:spLocks noChangeArrowheads="1"/>
          </p:cNvSpPr>
          <p:nvPr/>
        </p:nvSpPr>
        <p:spPr bwMode="auto">
          <a:xfrm>
            <a:off x="6300788" y="4292600"/>
            <a:ext cx="576262" cy="576263"/>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30" name="Text Box 20"/>
          <p:cNvSpPr txBox="1">
            <a:spLocks noChangeArrowheads="1"/>
          </p:cNvSpPr>
          <p:nvPr/>
        </p:nvSpPr>
        <p:spPr bwMode="auto">
          <a:xfrm>
            <a:off x="6659563" y="1700213"/>
            <a:ext cx="2305050" cy="822325"/>
          </a:xfrm>
          <a:prstGeom prst="rect">
            <a:avLst/>
          </a:prstGeom>
          <a:noFill/>
          <a:ln w="9525">
            <a:noFill/>
            <a:miter lim="800000"/>
            <a:headEnd/>
            <a:tailEnd/>
          </a:ln>
          <a:effectLst/>
        </p:spPr>
        <p:txBody>
          <a:bodyPr>
            <a:spAutoFit/>
          </a:bodyPr>
          <a:lstStyle/>
          <a:p>
            <a:pPr algn="ctr">
              <a:spcBef>
                <a:spcPct val="50000"/>
              </a:spcBef>
            </a:pPr>
            <a:r>
              <a:rPr lang="hr-HR" sz="2400" b="1" dirty="0">
                <a:solidFill>
                  <a:schemeClr val="bg1"/>
                </a:solidFill>
              </a:rPr>
              <a:t>CHAPMAN-ov CIKLUS</a:t>
            </a:r>
          </a:p>
        </p:txBody>
      </p:sp>
      <p:sp>
        <p:nvSpPr>
          <p:cNvPr id="31" name="Text Box 21"/>
          <p:cNvSpPr txBox="1">
            <a:spLocks noChangeArrowheads="1"/>
          </p:cNvSpPr>
          <p:nvPr/>
        </p:nvSpPr>
        <p:spPr bwMode="auto">
          <a:xfrm>
            <a:off x="8459788" y="6381750"/>
            <a:ext cx="504825" cy="366713"/>
          </a:xfrm>
          <a:prstGeom prst="rect">
            <a:avLst/>
          </a:prstGeom>
          <a:noFill/>
          <a:ln w="9525">
            <a:noFill/>
            <a:miter lim="800000"/>
            <a:headEnd/>
            <a:tailEnd/>
          </a:ln>
          <a:effectLst/>
        </p:spPr>
        <p:txBody>
          <a:bodyPr>
            <a:spAutoFit/>
          </a:bodyPr>
          <a:lstStyle/>
          <a:p>
            <a:pPr>
              <a:spcBef>
                <a:spcPct val="50000"/>
              </a:spcBef>
            </a:pPr>
            <a:r>
              <a:rPr lang="hr-HR">
                <a:solidFill>
                  <a:schemeClr val="bg1"/>
                </a:solidFill>
              </a:rPr>
              <a:t>45</a:t>
            </a:r>
          </a:p>
        </p:txBody>
      </p:sp>
      <p:sp>
        <p:nvSpPr>
          <p:cNvPr id="33" name="Rectangle 32"/>
          <p:cNvSpPr/>
          <p:nvPr/>
        </p:nvSpPr>
        <p:spPr>
          <a:xfrm>
            <a:off x="6806403" y="2396609"/>
            <a:ext cx="1779591" cy="400110"/>
          </a:xfrm>
          <a:prstGeom prst="rect">
            <a:avLst/>
          </a:prstGeom>
        </p:spPr>
        <p:txBody>
          <a:bodyPr wrap="none">
            <a:spAutoFit/>
          </a:bodyPr>
          <a:lstStyle/>
          <a:p>
            <a:pPr algn="ctr">
              <a:spcBef>
                <a:spcPct val="50000"/>
              </a:spcBef>
            </a:pPr>
            <a:r>
              <a:rPr lang="hr-HR" sz="2000" b="1" dirty="0" smtClean="0">
                <a:solidFill>
                  <a:schemeClr val="accent1">
                    <a:lumMod val="75000"/>
                  </a:schemeClr>
                </a:solidFill>
              </a:rPr>
              <a:t>Chapman cycle</a:t>
            </a:r>
            <a:endParaRPr lang="hr-HR" sz="2000" b="1" dirty="0">
              <a:solidFill>
                <a:schemeClr val="accent1">
                  <a:lumMod val="75000"/>
                </a:schemeClr>
              </a:solidFill>
            </a:endParaRPr>
          </a:p>
        </p:txBody>
      </p:sp>
      <p:sp>
        <p:nvSpPr>
          <p:cNvPr id="32" name="Slide Number Placeholder 31"/>
          <p:cNvSpPr>
            <a:spLocks noGrp="1"/>
          </p:cNvSpPr>
          <p:nvPr>
            <p:ph type="sldNum" sz="quarter" idx="12"/>
          </p:nvPr>
        </p:nvSpPr>
        <p:spPr/>
        <p:txBody>
          <a:bodyPr/>
          <a:lstStyle/>
          <a:p>
            <a:pPr>
              <a:defRPr/>
            </a:pPr>
            <a:fld id="{60743F40-157C-4097-B33E-49A278C4E3AD}" type="slidenum">
              <a:rPr lang="hr-HR" smtClean="0"/>
              <a:pPr>
                <a:defRPr/>
              </a:pPr>
              <a:t>58</a:t>
            </a:fld>
            <a:endParaRPr lang="hr-HR"/>
          </a:p>
        </p:txBody>
      </p:sp>
      <p:sp>
        <p:nvSpPr>
          <p:cNvPr id="35"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36" name="TextBox 35"/>
          <p:cNvSpPr txBox="1"/>
          <p:nvPr/>
        </p:nvSpPr>
        <p:spPr>
          <a:xfrm>
            <a:off x="561975" y="1418506"/>
            <a:ext cx="8582025" cy="461665"/>
          </a:xfrm>
          <a:prstGeom prst="rect">
            <a:avLst/>
          </a:prstGeom>
          <a:noFill/>
        </p:spPr>
        <p:txBody>
          <a:bodyPr wrap="square" rtlCol="0">
            <a:spAutoFit/>
          </a:bodyPr>
          <a:lstStyle/>
          <a:p>
            <a:r>
              <a:rPr lang="en-US" sz="2400" b="1" dirty="0" smtClean="0">
                <a:solidFill>
                  <a:schemeClr val="accent6">
                    <a:lumMod val="75000"/>
                  </a:schemeClr>
                </a:solidFill>
              </a:rPr>
              <a:t>Impact on stratospheric ozone layer</a:t>
            </a:r>
            <a:endParaRPr lang="hr-HR" sz="2400" b="1" dirty="0">
              <a:solidFill>
                <a:schemeClr val="accent6">
                  <a:lumMod val="75000"/>
                </a:schemeClr>
              </a:solidFill>
            </a:endParaRPr>
          </a:p>
        </p:txBody>
      </p:sp>
      <p:sp>
        <p:nvSpPr>
          <p:cNvPr id="3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37"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par>
                          <p:cTn id="8" fill="hold">
                            <p:stCondLst>
                              <p:cond delay="2000"/>
                            </p:stCondLst>
                            <p:childTnLst>
                              <p:par>
                                <p:cTn id="9" presetID="49" presetClass="path" presetSubtype="0" accel="50000" decel="50000" fill="hold" grpId="1" nodeType="afterEffect">
                                  <p:stCondLst>
                                    <p:cond delay="0"/>
                                  </p:stCondLst>
                                  <p:childTnLst>
                                    <p:animMotion origin="layout" path="M -3.61111E-6 3.46821E-6 L 0.07882 0.0941 " pathEditMode="relative" rAng="0" ptsTypes="AA">
                                      <p:cBhvr>
                                        <p:cTn id="10" dur="2000" fill="hold"/>
                                        <p:tgtEl>
                                          <p:spTgt spid="17"/>
                                        </p:tgtEl>
                                        <p:attrNameLst>
                                          <p:attrName>ppt_x</p:attrName>
                                          <p:attrName>ppt_y</p:attrName>
                                        </p:attrNameLst>
                                      </p:cBhvr>
                                      <p:rCtr x="3900" y="4700"/>
                                    </p:animMotion>
                                  </p:childTnLst>
                                </p:cTn>
                              </p:par>
                            </p:childTnLst>
                          </p:cTn>
                        </p:par>
                        <p:par>
                          <p:cTn id="11" fill="hold">
                            <p:stCondLst>
                              <p:cond delay="4000"/>
                            </p:stCondLst>
                            <p:childTnLst>
                              <p:par>
                                <p:cTn id="12" presetID="1" presetClass="exit" presetSubtype="0" fill="hold" grpId="2" nodeType="afterEffect">
                                  <p:stCondLst>
                                    <p:cond delay="0"/>
                                  </p:stCondLst>
                                  <p:childTnLst>
                                    <p:set>
                                      <p:cBhvr>
                                        <p:cTn id="13" dur="1" fill="hold">
                                          <p:stCondLst>
                                            <p:cond delay="0"/>
                                          </p:stCondLst>
                                        </p:cTn>
                                        <p:tgtEl>
                                          <p:spTgt spid="17"/>
                                        </p:tgtEl>
                                        <p:attrNameLst>
                                          <p:attrName>style.visibility</p:attrName>
                                        </p:attrNameLst>
                                      </p:cBhvr>
                                      <p:to>
                                        <p:strVal val="hidden"/>
                                      </p:to>
                                    </p:set>
                                  </p:childTnLst>
                                </p:cTn>
                              </p:par>
                            </p:childTnLst>
                          </p:cTn>
                        </p:par>
                        <p:par>
                          <p:cTn id="14" fill="hold">
                            <p:stCondLst>
                              <p:cond delay="4000"/>
                            </p:stCondLst>
                            <p:childTnLst>
                              <p:par>
                                <p:cTn id="15" presetID="56" presetClass="path" presetSubtype="0" accel="50000" decel="50000" fill="hold" grpId="0" nodeType="afterEffect">
                                  <p:stCondLst>
                                    <p:cond delay="0"/>
                                  </p:stCondLst>
                                  <p:childTnLst>
                                    <p:animMotion origin="layout" path="M 1.66667E-6 4.21965E-6 L -0.04722 0.06289 " pathEditMode="relative" rAng="0" ptsTypes="AA">
                                      <p:cBhvr>
                                        <p:cTn id="16" dur="2000" fill="hold"/>
                                        <p:tgtEl>
                                          <p:spTgt spid="16"/>
                                        </p:tgtEl>
                                        <p:attrNameLst>
                                          <p:attrName>ppt_x</p:attrName>
                                          <p:attrName>ppt_y</p:attrName>
                                        </p:attrNameLst>
                                      </p:cBhvr>
                                      <p:rCtr x="-2400" y="3100"/>
                                    </p:animMotion>
                                  </p:childTnLst>
                                </p:cTn>
                              </p:par>
                              <p:par>
                                <p:cTn id="17" presetID="56" presetClass="path" presetSubtype="0" accel="50000" decel="50000" fill="hold" grpId="0" nodeType="withEffect">
                                  <p:stCondLst>
                                    <p:cond delay="0"/>
                                  </p:stCondLst>
                                  <p:childTnLst>
                                    <p:animMotion origin="layout" path="M 1.94444E-6 -6.93642E-7 L 0.04722 -0.06289 " pathEditMode="relative" rAng="0" ptsTypes="AA">
                                      <p:cBhvr>
                                        <p:cTn id="18" dur="2000" fill="hold"/>
                                        <p:tgtEl>
                                          <p:spTgt spid="15"/>
                                        </p:tgtEl>
                                        <p:attrNameLst>
                                          <p:attrName>ppt_x</p:attrName>
                                          <p:attrName>ppt_y</p:attrName>
                                        </p:attrNameLst>
                                      </p:cBhvr>
                                      <p:rCtr x="2400" y="-3100"/>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2000"/>
                                        <p:tgtEl>
                                          <p:spTgt spid="22"/>
                                        </p:tgtEl>
                                      </p:cBhvr>
                                    </p:animEffect>
                                  </p:childTnLst>
                                </p:cTn>
                              </p:par>
                              <p:par>
                                <p:cTn id="24" presetID="56" presetClass="path" presetSubtype="0" accel="50000" decel="50000" fill="hold" grpId="1" nodeType="withEffect">
                                  <p:stCondLst>
                                    <p:cond delay="0"/>
                                  </p:stCondLst>
                                  <p:childTnLst>
                                    <p:animMotion origin="layout" path="M -3.05556E-6 -3.93064E-6 L 0.06302 -0.06011 " pathEditMode="relative" rAng="0" ptsTypes="AA">
                                      <p:cBhvr>
                                        <p:cTn id="25" dur="2000" fill="hold"/>
                                        <p:tgtEl>
                                          <p:spTgt spid="22"/>
                                        </p:tgtEl>
                                        <p:attrNameLst>
                                          <p:attrName>ppt_x</p:attrName>
                                          <p:attrName>ppt_y</p:attrName>
                                        </p:attrNameLst>
                                      </p:cBhvr>
                                      <p:rCtr x="3100" y="-3000"/>
                                    </p:animMotion>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2000"/>
                                        <p:tgtEl>
                                          <p:spTgt spid="23"/>
                                        </p:tgtEl>
                                      </p:cBhvr>
                                    </p:animEffect>
                                  </p:childTnLst>
                                </p:cTn>
                              </p:par>
                              <p:par>
                                <p:cTn id="29" presetID="56" presetClass="path" presetSubtype="0" accel="50000" decel="50000" fill="hold" grpId="1" nodeType="withEffect">
                                  <p:stCondLst>
                                    <p:cond delay="0"/>
                                  </p:stCondLst>
                                  <p:childTnLst>
                                    <p:animMotion origin="layout" path="M -2.77778E-6 -2.60116E-6 L -0.05521 0.05781 " pathEditMode="relative" rAng="0" ptsTypes="AA">
                                      <p:cBhvr>
                                        <p:cTn id="30" dur="2000" fill="hold"/>
                                        <p:tgtEl>
                                          <p:spTgt spid="23"/>
                                        </p:tgtEl>
                                        <p:attrNameLst>
                                          <p:attrName>ppt_x</p:attrName>
                                          <p:attrName>ppt_y</p:attrName>
                                        </p:attrNameLst>
                                      </p:cBhvr>
                                      <p:rCtr x="-2800" y="2900"/>
                                    </p:animMotion>
                                  </p:childTnLst>
                                </p:cTn>
                              </p:par>
                            </p:childTnLst>
                          </p:cTn>
                        </p:par>
                        <p:par>
                          <p:cTn id="31" fill="hold">
                            <p:stCondLst>
                              <p:cond delay="2000"/>
                            </p:stCondLst>
                            <p:childTnLst>
                              <p:par>
                                <p:cTn id="32" presetID="1" presetClass="exit" presetSubtype="0" fill="hold" grpId="2" nodeType="afterEffect">
                                  <p:stCondLst>
                                    <p:cond delay="0"/>
                                  </p:stCondLst>
                                  <p:childTnLst>
                                    <p:set>
                                      <p:cBhvr>
                                        <p:cTn id="33" dur="1" fill="hold">
                                          <p:stCondLst>
                                            <p:cond delay="0"/>
                                          </p:stCondLst>
                                        </p:cTn>
                                        <p:tgtEl>
                                          <p:spTgt spid="22"/>
                                        </p:tgtEl>
                                        <p:attrNameLst>
                                          <p:attrName>style.visibility</p:attrName>
                                        </p:attrNameLst>
                                      </p:cBhvr>
                                      <p:to>
                                        <p:strVal val="hidden"/>
                                      </p:to>
                                    </p:set>
                                  </p:childTnLst>
                                </p:cTn>
                              </p:par>
                            </p:childTnLst>
                          </p:cTn>
                        </p:par>
                        <p:par>
                          <p:cTn id="34" fill="hold">
                            <p:stCondLst>
                              <p:cond delay="2000"/>
                            </p:stCondLst>
                            <p:childTnLst>
                              <p:par>
                                <p:cTn id="35" presetID="1" presetClass="exit" presetSubtype="0" fill="hold" grpId="2" nodeType="afterEffect">
                                  <p:stCondLst>
                                    <p:cond delay="0"/>
                                  </p:stCondLst>
                                  <p:childTnLst>
                                    <p:set>
                                      <p:cBhvr>
                                        <p:cTn id="36" dur="1" fill="hold">
                                          <p:stCondLst>
                                            <p:cond delay="0"/>
                                          </p:stCondLst>
                                        </p:cTn>
                                        <p:tgtEl>
                                          <p:spTgt spid="23"/>
                                        </p:tgtEl>
                                        <p:attrNameLst>
                                          <p:attrName>style.visibility</p:attrName>
                                        </p:attrNameLst>
                                      </p:cBhvr>
                                      <p:to>
                                        <p:strVal val="hidden"/>
                                      </p:to>
                                    </p:set>
                                  </p:childTnLst>
                                </p:cTn>
                              </p:par>
                            </p:childTnLst>
                          </p:cTn>
                        </p:par>
                        <p:par>
                          <p:cTn id="37" fill="hold">
                            <p:stCondLst>
                              <p:cond delay="2000"/>
                            </p:stCondLst>
                            <p:childTnLst>
                              <p:par>
                                <p:cTn id="38" presetID="49" presetClass="path" presetSubtype="0" accel="50000" decel="50000" fill="hold" grpId="0" nodeType="afterEffect">
                                  <p:stCondLst>
                                    <p:cond delay="0"/>
                                  </p:stCondLst>
                                  <p:childTnLst>
                                    <p:animMotion origin="layout" path="M 2.77778E-6 2.60116E-6 L 0.10243 0.13641 " pathEditMode="relative" rAng="0" ptsTypes="AA">
                                      <p:cBhvr>
                                        <p:cTn id="39" dur="2000" fill="hold"/>
                                        <p:tgtEl>
                                          <p:spTgt spid="19"/>
                                        </p:tgtEl>
                                        <p:attrNameLst>
                                          <p:attrName>ppt_x</p:attrName>
                                          <p:attrName>ppt_y</p:attrName>
                                        </p:attrNameLst>
                                      </p:cBhvr>
                                      <p:rCtr x="5100" y="6800"/>
                                    </p:animMotion>
                                  </p:childTnLst>
                                </p:cTn>
                              </p:par>
                              <p:par>
                                <p:cTn id="40" presetID="49" presetClass="path" presetSubtype="0" accel="50000" decel="50000" fill="hold" grpId="0" nodeType="withEffect">
                                  <p:stCondLst>
                                    <p:cond delay="0"/>
                                  </p:stCondLst>
                                  <p:childTnLst>
                                    <p:animMotion origin="layout" path="M -2.22222E-6 3.75723E-6 L 0.13386 0.17826 " pathEditMode="relative" rAng="0" ptsTypes="AA">
                                      <p:cBhvr>
                                        <p:cTn id="41" dur="2000" fill="hold"/>
                                        <p:tgtEl>
                                          <p:spTgt spid="21"/>
                                        </p:tgtEl>
                                        <p:attrNameLst>
                                          <p:attrName>ppt_x</p:attrName>
                                          <p:attrName>ppt_y</p:attrName>
                                        </p:attrNameLst>
                                      </p:cBhvr>
                                      <p:rCtr x="6700" y="8900"/>
                                    </p:animMotion>
                                  </p:childTnLst>
                                </p:cTn>
                              </p:par>
                            </p:childTnLst>
                          </p:cTn>
                        </p:par>
                      </p:childTnLst>
                    </p:cTn>
                  </p:par>
                  <p:par>
                    <p:cTn id="42" fill="hold">
                      <p:stCondLst>
                        <p:cond delay="indefinite"/>
                      </p:stCondLst>
                      <p:childTnLst>
                        <p:par>
                          <p:cTn id="43" fill="hold">
                            <p:stCondLst>
                              <p:cond delay="0"/>
                            </p:stCondLst>
                            <p:childTnLst>
                              <p:par>
                                <p:cTn id="44" presetID="56" presetClass="path" presetSubtype="0" accel="50000" decel="50000" fill="hold" grpId="0" nodeType="clickEffect">
                                  <p:stCondLst>
                                    <p:cond delay="0"/>
                                  </p:stCondLst>
                                  <p:childTnLst>
                                    <p:animMotion origin="layout" path="M -2.5E-6 0.00023 L 0.07882 -0.0941 " pathEditMode="relative" rAng="0" ptsTypes="AA">
                                      <p:cBhvr>
                                        <p:cTn id="45" dur="2000" fill="hold"/>
                                        <p:tgtEl>
                                          <p:spTgt spid="26"/>
                                        </p:tgtEl>
                                        <p:attrNameLst>
                                          <p:attrName>ppt_x</p:attrName>
                                          <p:attrName>ppt_y</p:attrName>
                                        </p:attrNameLst>
                                      </p:cBhvr>
                                      <p:rCtr x="3900" y="-4700"/>
                                    </p:animMotion>
                                  </p:childTnLst>
                                </p:cTn>
                              </p:par>
                              <p:par>
                                <p:cTn id="46" presetID="56" presetClass="path" presetSubtype="0" accel="50000" decel="50000" fill="hold" grpId="0" nodeType="withEffect">
                                  <p:stCondLst>
                                    <p:cond delay="0"/>
                                  </p:stCondLst>
                                  <p:childTnLst>
                                    <p:animMotion origin="layout" path="M -1.11111E-6 -4.21965E-6 L 0.10243 -0.13641 " pathEditMode="relative" rAng="0" ptsTypes="AA">
                                      <p:cBhvr>
                                        <p:cTn id="47" dur="2000" fill="hold"/>
                                        <p:tgtEl>
                                          <p:spTgt spid="25"/>
                                        </p:tgtEl>
                                        <p:attrNameLst>
                                          <p:attrName>ppt_x</p:attrName>
                                          <p:attrName>ppt_y</p:attrName>
                                        </p:attrNameLst>
                                      </p:cBhvr>
                                      <p:rCtr x="5100" y="-6800"/>
                                    </p:animMotion>
                                  </p:childTnLst>
                                </p:cTn>
                              </p:par>
                              <p:par>
                                <p:cTn id="48" presetID="49" presetClass="path" presetSubtype="0" accel="50000" decel="50000" fill="hold" grpId="0" nodeType="withEffect">
                                  <p:stCondLst>
                                    <p:cond delay="0"/>
                                  </p:stCondLst>
                                  <p:childTnLst>
                                    <p:animMotion origin="layout" path="M -2.22222E-6 -2.31214E-6 L 0.11823 0.15746 " pathEditMode="relative" rAng="0" ptsTypes="AA">
                                      <p:cBhvr>
                                        <p:cTn id="49" dur="2000" fill="hold"/>
                                        <p:tgtEl>
                                          <p:spTgt spid="28"/>
                                        </p:tgtEl>
                                        <p:attrNameLst>
                                          <p:attrName>ppt_x</p:attrName>
                                          <p:attrName>ppt_y</p:attrName>
                                        </p:attrNameLst>
                                      </p:cBhvr>
                                      <p:rCtr x="5900" y="7900"/>
                                    </p:animMotion>
                                  </p:childTnLst>
                                </p:cTn>
                              </p:par>
                              <p:par>
                                <p:cTn id="50" presetID="49" presetClass="path" presetSubtype="0" accel="50000" decel="50000" fill="hold" grpId="0" nodeType="withEffect">
                                  <p:stCondLst>
                                    <p:cond delay="0"/>
                                  </p:stCondLst>
                                  <p:childTnLst>
                                    <p:animMotion origin="layout" path="M 3.88889E-6 -2.02312E-6 L 0.09444 0.11561 " pathEditMode="relative" rAng="0" ptsTypes="AA">
                                      <p:cBhvr>
                                        <p:cTn id="51" dur="2000" fill="hold"/>
                                        <p:tgtEl>
                                          <p:spTgt spid="29"/>
                                        </p:tgtEl>
                                        <p:attrNameLst>
                                          <p:attrName>ppt_x</p:attrName>
                                          <p:attrName>ppt_y</p:attrName>
                                        </p:attrNameLst>
                                      </p:cBhvr>
                                      <p:rCtr x="4700" y="5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7" grpId="1" animBg="1"/>
      <p:bldP spid="17" grpId="2" animBg="1"/>
      <p:bldP spid="19" grpId="0" animBg="1"/>
      <p:bldP spid="21" grpId="0" animBg="1"/>
      <p:bldP spid="22" grpId="0" animBg="1"/>
      <p:bldP spid="22" grpId="1" animBg="1"/>
      <p:bldP spid="22" grpId="2" animBg="1"/>
      <p:bldP spid="23" grpId="0" animBg="1"/>
      <p:bldP spid="23" grpId="1" animBg="1"/>
      <p:bldP spid="23" grpId="2" animBg="1"/>
      <p:bldP spid="25" grpId="0" animBg="1"/>
      <p:bldP spid="26" grpId="0" animBg="1"/>
      <p:bldP spid="28" grpId="0" animBg="1"/>
      <p:bldP spid="2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4" name="Rectangle 5"/>
          <p:cNvSpPr>
            <a:spLocks noChangeArrowheads="1"/>
          </p:cNvSpPr>
          <p:nvPr/>
        </p:nvSpPr>
        <p:spPr bwMode="auto">
          <a:xfrm>
            <a:off x="3419475" y="2081213"/>
            <a:ext cx="1944688" cy="728662"/>
          </a:xfrm>
          <a:prstGeom prst="rect">
            <a:avLst/>
          </a:prstGeom>
          <a:solidFill>
            <a:schemeClr val="accent1"/>
          </a:solidFill>
          <a:ln w="9525">
            <a:solidFill>
              <a:srgbClr val="003366"/>
            </a:solidFill>
            <a:miter lim="800000"/>
            <a:headEnd/>
            <a:tailEnd/>
          </a:ln>
          <a:effectLst/>
        </p:spPr>
        <p:txBody>
          <a:bodyPr wrap="none" anchor="ctr"/>
          <a:lstStyle/>
          <a:p>
            <a:endParaRPr lang="hr-HR"/>
          </a:p>
        </p:txBody>
      </p:sp>
      <p:sp>
        <p:nvSpPr>
          <p:cNvPr id="15" name="AutoShape 6"/>
          <p:cNvSpPr>
            <a:spLocks noChangeArrowheads="1"/>
          </p:cNvSpPr>
          <p:nvPr/>
        </p:nvSpPr>
        <p:spPr bwMode="auto">
          <a:xfrm rot="10800000">
            <a:off x="1619250" y="2133600"/>
            <a:ext cx="1789113" cy="1223963"/>
          </a:xfrm>
          <a:custGeom>
            <a:avLst/>
            <a:gdLst>
              <a:gd name="G0" fmla="+- 9218 0 0"/>
              <a:gd name="G1" fmla="+- 17230 0 0"/>
              <a:gd name="G2" fmla="+- 8280 0 0"/>
              <a:gd name="G3" fmla="*/ 9218 1 2"/>
              <a:gd name="G4" fmla="+- G3 10800 0"/>
              <a:gd name="G5" fmla="+- 21600 9218 17230"/>
              <a:gd name="G6" fmla="+- 17230 8280 0"/>
              <a:gd name="G7" fmla="*/ G6 1 2"/>
              <a:gd name="G8" fmla="*/ 17230 2 1"/>
              <a:gd name="G9" fmla="+- G8 0 21600"/>
              <a:gd name="G10" fmla="*/ 21600 G0 G1"/>
              <a:gd name="G11" fmla="*/ 21600 G4 G1"/>
              <a:gd name="G12" fmla="*/ 21600 G5 G1"/>
              <a:gd name="G13" fmla="*/ 21600 G7 G1"/>
              <a:gd name="G14" fmla="*/ 17230 1 2"/>
              <a:gd name="G15" fmla="+- G5 0 G4"/>
              <a:gd name="G16" fmla="+- G0 0 G4"/>
              <a:gd name="G17" fmla="*/ G2 G15 G16"/>
              <a:gd name="T0" fmla="*/ 15409 w 21600"/>
              <a:gd name="T1" fmla="*/ 0 h 21600"/>
              <a:gd name="T2" fmla="*/ 9218 w 21600"/>
              <a:gd name="T3" fmla="*/ 8280 h 21600"/>
              <a:gd name="T4" fmla="*/ 0 w 21600"/>
              <a:gd name="T5" fmla="*/ 19317 h 21600"/>
              <a:gd name="T6" fmla="*/ 8615 w 21600"/>
              <a:gd name="T7" fmla="*/ 21600 h 21600"/>
              <a:gd name="T8" fmla="*/ 17230 w 21600"/>
              <a:gd name="T9" fmla="*/ 15990 h 21600"/>
              <a:gd name="T10" fmla="*/ 21600 w 21600"/>
              <a:gd name="T11" fmla="*/ 828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09" y="0"/>
                </a:moveTo>
                <a:lnTo>
                  <a:pt x="9218" y="8280"/>
                </a:lnTo>
                <a:lnTo>
                  <a:pt x="13588" y="8280"/>
                </a:lnTo>
                <a:lnTo>
                  <a:pt x="13588" y="17034"/>
                </a:lnTo>
                <a:lnTo>
                  <a:pt x="0" y="17034"/>
                </a:lnTo>
                <a:lnTo>
                  <a:pt x="0" y="21600"/>
                </a:lnTo>
                <a:lnTo>
                  <a:pt x="17230" y="21600"/>
                </a:lnTo>
                <a:lnTo>
                  <a:pt x="17230" y="8280"/>
                </a:lnTo>
                <a:lnTo>
                  <a:pt x="21600" y="8280"/>
                </a:lnTo>
                <a:close/>
              </a:path>
            </a:pathLst>
          </a:custGeom>
          <a:solidFill>
            <a:srgbClr val="66FF33"/>
          </a:solidFill>
          <a:ln w="9525">
            <a:solidFill>
              <a:srgbClr val="003366"/>
            </a:solidFill>
            <a:miter lim="800000"/>
            <a:headEnd/>
            <a:tailEnd/>
          </a:ln>
          <a:effectLst/>
        </p:spPr>
        <p:txBody>
          <a:bodyPr wrap="none" anchor="ctr"/>
          <a:lstStyle/>
          <a:p>
            <a:endParaRPr lang="hr-HR"/>
          </a:p>
        </p:txBody>
      </p:sp>
      <p:sp>
        <p:nvSpPr>
          <p:cNvPr id="16" name="AutoShape 7"/>
          <p:cNvSpPr>
            <a:spLocks noChangeArrowheads="1"/>
          </p:cNvSpPr>
          <p:nvPr/>
        </p:nvSpPr>
        <p:spPr bwMode="auto">
          <a:xfrm rot="10800000" flipH="1">
            <a:off x="5364163" y="2133600"/>
            <a:ext cx="1800225" cy="1223963"/>
          </a:xfrm>
          <a:custGeom>
            <a:avLst/>
            <a:gdLst>
              <a:gd name="G0" fmla="+- 9218 0 0"/>
              <a:gd name="G1" fmla="+- 17230 0 0"/>
              <a:gd name="G2" fmla="+- 8280 0 0"/>
              <a:gd name="G3" fmla="*/ 9218 1 2"/>
              <a:gd name="G4" fmla="+- G3 10800 0"/>
              <a:gd name="G5" fmla="+- 21600 9218 17230"/>
              <a:gd name="G6" fmla="+- 17230 8280 0"/>
              <a:gd name="G7" fmla="*/ G6 1 2"/>
              <a:gd name="G8" fmla="*/ 17230 2 1"/>
              <a:gd name="G9" fmla="+- G8 0 21600"/>
              <a:gd name="G10" fmla="*/ 21600 G0 G1"/>
              <a:gd name="G11" fmla="*/ 21600 G4 G1"/>
              <a:gd name="G12" fmla="*/ 21600 G5 G1"/>
              <a:gd name="G13" fmla="*/ 21600 G7 G1"/>
              <a:gd name="G14" fmla="*/ 17230 1 2"/>
              <a:gd name="G15" fmla="+- G5 0 G4"/>
              <a:gd name="G16" fmla="+- G0 0 G4"/>
              <a:gd name="G17" fmla="*/ G2 G15 G16"/>
              <a:gd name="T0" fmla="*/ 15409 w 21600"/>
              <a:gd name="T1" fmla="*/ 0 h 21600"/>
              <a:gd name="T2" fmla="*/ 9218 w 21600"/>
              <a:gd name="T3" fmla="*/ 8280 h 21600"/>
              <a:gd name="T4" fmla="*/ 0 w 21600"/>
              <a:gd name="T5" fmla="*/ 19317 h 21600"/>
              <a:gd name="T6" fmla="*/ 8615 w 21600"/>
              <a:gd name="T7" fmla="*/ 21600 h 21600"/>
              <a:gd name="T8" fmla="*/ 17230 w 21600"/>
              <a:gd name="T9" fmla="*/ 15990 h 21600"/>
              <a:gd name="T10" fmla="*/ 21600 w 21600"/>
              <a:gd name="T11" fmla="*/ 828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09" y="0"/>
                </a:moveTo>
                <a:lnTo>
                  <a:pt x="9218" y="8280"/>
                </a:lnTo>
                <a:lnTo>
                  <a:pt x="13588" y="8280"/>
                </a:lnTo>
                <a:lnTo>
                  <a:pt x="13588" y="17034"/>
                </a:lnTo>
                <a:lnTo>
                  <a:pt x="0" y="17034"/>
                </a:lnTo>
                <a:lnTo>
                  <a:pt x="0" y="21600"/>
                </a:lnTo>
                <a:lnTo>
                  <a:pt x="17230" y="21600"/>
                </a:lnTo>
                <a:lnTo>
                  <a:pt x="17230" y="8280"/>
                </a:lnTo>
                <a:lnTo>
                  <a:pt x="21600" y="8280"/>
                </a:lnTo>
                <a:close/>
              </a:path>
            </a:pathLst>
          </a:custGeom>
          <a:solidFill>
            <a:srgbClr val="66FF33"/>
          </a:solidFill>
          <a:ln w="9525">
            <a:solidFill>
              <a:srgbClr val="003366"/>
            </a:solidFill>
            <a:miter lim="800000"/>
            <a:headEnd/>
            <a:tailEnd/>
          </a:ln>
          <a:effectLst/>
        </p:spPr>
        <p:txBody>
          <a:bodyPr wrap="none" anchor="ctr"/>
          <a:lstStyle/>
          <a:p>
            <a:endParaRPr lang="hr-HR"/>
          </a:p>
        </p:txBody>
      </p:sp>
      <p:sp>
        <p:nvSpPr>
          <p:cNvPr id="17" name="Text Box 8"/>
          <p:cNvSpPr txBox="1">
            <a:spLocks noChangeArrowheads="1"/>
          </p:cNvSpPr>
          <p:nvPr/>
        </p:nvSpPr>
        <p:spPr bwMode="auto">
          <a:xfrm>
            <a:off x="3400425" y="2169390"/>
            <a:ext cx="1944688" cy="461665"/>
          </a:xfrm>
          <a:prstGeom prst="rect">
            <a:avLst/>
          </a:prstGeom>
          <a:noFill/>
          <a:ln w="9525">
            <a:noFill/>
            <a:miter lim="800000"/>
            <a:headEnd/>
            <a:tailEnd/>
          </a:ln>
          <a:effectLst/>
        </p:spPr>
        <p:txBody>
          <a:bodyPr wrap="square">
            <a:spAutoFit/>
          </a:bodyPr>
          <a:lstStyle/>
          <a:p>
            <a:pPr algn="ctr">
              <a:spcBef>
                <a:spcPct val="50000"/>
              </a:spcBef>
            </a:pPr>
            <a:r>
              <a:rPr lang="hr-HR" sz="2400" b="1" dirty="0" smtClean="0">
                <a:solidFill>
                  <a:schemeClr val="bg1"/>
                </a:solidFill>
              </a:rPr>
              <a:t>OZON LAYER</a:t>
            </a:r>
            <a:endParaRPr lang="hr-HR" sz="2400" b="1" dirty="0">
              <a:solidFill>
                <a:schemeClr val="bg1"/>
              </a:solidFill>
            </a:endParaRPr>
          </a:p>
        </p:txBody>
      </p:sp>
      <p:sp>
        <p:nvSpPr>
          <p:cNvPr id="18" name="Text Box 9"/>
          <p:cNvSpPr txBox="1">
            <a:spLocks noChangeArrowheads="1"/>
          </p:cNvSpPr>
          <p:nvPr/>
        </p:nvSpPr>
        <p:spPr bwMode="auto">
          <a:xfrm>
            <a:off x="684213" y="3429000"/>
            <a:ext cx="2592387" cy="2708434"/>
          </a:xfrm>
          <a:prstGeom prst="rect">
            <a:avLst/>
          </a:prstGeom>
          <a:noFill/>
          <a:ln w="9525">
            <a:noFill/>
            <a:miter lim="800000"/>
            <a:headEnd/>
            <a:tailEnd/>
          </a:ln>
          <a:effectLst/>
        </p:spPr>
        <p:txBody>
          <a:bodyPr>
            <a:spAutoFit/>
          </a:bodyPr>
          <a:lstStyle/>
          <a:p>
            <a:pPr algn="ctr">
              <a:spcBef>
                <a:spcPct val="50000"/>
              </a:spcBef>
            </a:pPr>
            <a:r>
              <a:rPr lang="en-US" sz="2400" b="1" dirty="0" smtClean="0">
                <a:solidFill>
                  <a:schemeClr val="accent1">
                    <a:lumMod val="75000"/>
                  </a:schemeClr>
                </a:solidFill>
              </a:rPr>
              <a:t>By reducing the total amount of stratospheric ozone by around 3% in ten years</a:t>
            </a:r>
            <a:endParaRPr lang="hr-HR" sz="2400" b="1" dirty="0" smtClean="0">
              <a:solidFill>
                <a:schemeClr val="accent1">
                  <a:lumMod val="75000"/>
                </a:schemeClr>
              </a:solidFill>
            </a:endParaRPr>
          </a:p>
          <a:p>
            <a:pPr algn="ctr">
              <a:spcBef>
                <a:spcPct val="50000"/>
              </a:spcBef>
            </a:pPr>
            <a:r>
              <a:rPr lang="en-US" sz="2000" b="1" dirty="0" smtClean="0">
                <a:solidFill>
                  <a:schemeClr val="accent6">
                    <a:lumMod val="75000"/>
                  </a:schemeClr>
                </a:solidFill>
              </a:rPr>
              <a:t>A SLOW AND LENGTHY PROCESS</a:t>
            </a:r>
            <a:endParaRPr lang="hr-HR" sz="2000" b="1" dirty="0">
              <a:solidFill>
                <a:schemeClr val="accent6">
                  <a:lumMod val="75000"/>
                </a:schemeClr>
              </a:solidFill>
            </a:endParaRPr>
          </a:p>
        </p:txBody>
      </p:sp>
      <p:sp>
        <p:nvSpPr>
          <p:cNvPr id="19" name="Text Box 10"/>
          <p:cNvSpPr txBox="1">
            <a:spLocks noChangeArrowheads="1"/>
          </p:cNvSpPr>
          <p:nvPr/>
        </p:nvSpPr>
        <p:spPr bwMode="auto">
          <a:xfrm>
            <a:off x="5292725" y="3429000"/>
            <a:ext cx="3253746" cy="461665"/>
          </a:xfrm>
          <a:prstGeom prst="rect">
            <a:avLst/>
          </a:prstGeom>
          <a:noFill/>
          <a:ln w="9525">
            <a:noFill/>
            <a:miter lim="800000"/>
            <a:headEnd/>
            <a:tailEnd/>
          </a:ln>
          <a:effectLst/>
        </p:spPr>
        <p:txBody>
          <a:bodyPr wrap="square">
            <a:spAutoFit/>
          </a:bodyPr>
          <a:lstStyle/>
          <a:p>
            <a:pPr algn="ctr">
              <a:spcBef>
                <a:spcPct val="50000"/>
              </a:spcBef>
            </a:pPr>
            <a:r>
              <a:rPr lang="en-US" sz="2400" b="1" dirty="0" smtClean="0">
                <a:solidFill>
                  <a:schemeClr val="accent1">
                    <a:lumMod val="75000"/>
                  </a:schemeClr>
                </a:solidFill>
              </a:rPr>
              <a:t>Create a ozone hole</a:t>
            </a:r>
            <a:endParaRPr lang="hr-HR" sz="2400" b="1" dirty="0">
              <a:solidFill>
                <a:schemeClr val="accent1">
                  <a:lumMod val="75000"/>
                </a:schemeClr>
              </a:solidFill>
            </a:endParaRPr>
          </a:p>
        </p:txBody>
      </p:sp>
      <p:pic>
        <p:nvPicPr>
          <p:cNvPr id="20" name="Picture 11" descr="ozone hole"/>
          <p:cNvPicPr>
            <a:picLocks noChangeAspect="1" noChangeArrowheads="1"/>
          </p:cNvPicPr>
          <p:nvPr/>
        </p:nvPicPr>
        <p:blipFill>
          <a:blip r:embed="rId3" cstate="print"/>
          <a:srcRect/>
          <a:stretch>
            <a:fillRect/>
          </a:stretch>
        </p:blipFill>
        <p:spPr bwMode="auto">
          <a:xfrm>
            <a:off x="4067175" y="4203700"/>
            <a:ext cx="5076825" cy="2654300"/>
          </a:xfrm>
          <a:prstGeom prst="rect">
            <a:avLst/>
          </a:prstGeom>
          <a:noFill/>
          <a:ln w="9525">
            <a:solidFill>
              <a:schemeClr val="bg1"/>
            </a:solidFill>
            <a:miter lim="800000"/>
            <a:headEnd/>
            <a:tailEnd/>
          </a:ln>
        </p:spPr>
      </p:pic>
      <p:pic>
        <p:nvPicPr>
          <p:cNvPr id="21" name="Picture 12" descr="SPAY"/>
          <p:cNvPicPr>
            <a:picLocks noChangeAspect="1" noChangeArrowheads="1"/>
          </p:cNvPicPr>
          <p:nvPr/>
        </p:nvPicPr>
        <p:blipFill>
          <a:blip r:embed="rId4" cstate="print"/>
          <a:srcRect/>
          <a:stretch>
            <a:fillRect/>
          </a:stretch>
        </p:blipFill>
        <p:spPr bwMode="auto">
          <a:xfrm>
            <a:off x="3895725" y="2844800"/>
            <a:ext cx="923925" cy="895350"/>
          </a:xfrm>
          <a:prstGeom prst="rect">
            <a:avLst/>
          </a:prstGeom>
          <a:noFill/>
          <a:ln w="9525">
            <a:solidFill>
              <a:schemeClr val="tx1"/>
            </a:solidFill>
            <a:miter lim="800000"/>
            <a:headEnd/>
            <a:tailEnd/>
          </a:ln>
        </p:spPr>
      </p:pic>
      <p:sp>
        <p:nvSpPr>
          <p:cNvPr id="22" name="Text Box 13"/>
          <p:cNvSpPr txBox="1">
            <a:spLocks noChangeArrowheads="1"/>
          </p:cNvSpPr>
          <p:nvPr/>
        </p:nvSpPr>
        <p:spPr bwMode="auto">
          <a:xfrm>
            <a:off x="8459788" y="6381750"/>
            <a:ext cx="504825" cy="366713"/>
          </a:xfrm>
          <a:prstGeom prst="rect">
            <a:avLst/>
          </a:prstGeom>
          <a:noFill/>
          <a:ln w="9525">
            <a:noFill/>
            <a:miter lim="800000"/>
            <a:headEnd/>
            <a:tailEnd/>
          </a:ln>
          <a:effectLst/>
        </p:spPr>
        <p:txBody>
          <a:bodyPr>
            <a:spAutoFit/>
          </a:bodyPr>
          <a:lstStyle/>
          <a:p>
            <a:pPr>
              <a:spcBef>
                <a:spcPct val="50000"/>
              </a:spcBef>
            </a:pPr>
            <a:r>
              <a:rPr lang="hr-HR">
                <a:solidFill>
                  <a:schemeClr val="bg1"/>
                </a:solidFill>
              </a:rPr>
              <a:t>46</a:t>
            </a:r>
          </a:p>
        </p:txBody>
      </p:sp>
      <p:sp>
        <p:nvSpPr>
          <p:cNvPr id="23" name="Slide Number Placeholder 22"/>
          <p:cNvSpPr>
            <a:spLocks noGrp="1"/>
          </p:cNvSpPr>
          <p:nvPr>
            <p:ph type="sldNum" sz="quarter" idx="12"/>
          </p:nvPr>
        </p:nvSpPr>
        <p:spPr/>
        <p:txBody>
          <a:bodyPr/>
          <a:lstStyle/>
          <a:p>
            <a:pPr>
              <a:defRPr/>
            </a:pPr>
            <a:fld id="{60743F40-157C-4097-B33E-49A278C4E3AD}" type="slidenum">
              <a:rPr lang="hr-HR" smtClean="0"/>
              <a:pPr>
                <a:defRPr/>
              </a:pPr>
              <a:t>59</a:t>
            </a:fld>
            <a:endParaRPr lang="hr-HR"/>
          </a:p>
        </p:txBody>
      </p:sp>
      <p:sp>
        <p:nvSpPr>
          <p:cNvPr id="25"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26" name="TextBox 25"/>
          <p:cNvSpPr txBox="1"/>
          <p:nvPr/>
        </p:nvSpPr>
        <p:spPr>
          <a:xfrm>
            <a:off x="561975" y="1418506"/>
            <a:ext cx="8582025" cy="461665"/>
          </a:xfrm>
          <a:prstGeom prst="rect">
            <a:avLst/>
          </a:prstGeom>
          <a:noFill/>
        </p:spPr>
        <p:txBody>
          <a:bodyPr wrap="square" rtlCol="0">
            <a:spAutoFit/>
          </a:bodyPr>
          <a:lstStyle/>
          <a:p>
            <a:r>
              <a:rPr lang="en-US" sz="2400" b="1" dirty="0" smtClean="0">
                <a:solidFill>
                  <a:schemeClr val="accent6">
                    <a:lumMod val="75000"/>
                  </a:schemeClr>
                </a:solidFill>
              </a:rPr>
              <a:t>Impact on stratospheric ozone layer</a:t>
            </a:r>
            <a:endParaRPr lang="hr-HR" sz="2400" b="1" dirty="0">
              <a:solidFill>
                <a:schemeClr val="accent6">
                  <a:lumMod val="75000"/>
                </a:schemeClr>
              </a:solidFill>
            </a:endParaRPr>
          </a:p>
        </p:txBody>
      </p:sp>
      <p:sp>
        <p:nvSpPr>
          <p:cNvPr id="2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7" name="Picture 3"/>
          <p:cNvPicPr>
            <a:picLocks noChangeAspect="1" noChangeArrowheads="1"/>
          </p:cNvPicPr>
          <p:nvPr/>
        </p:nvPicPr>
        <p:blipFill>
          <a:blip r:embed="rId5" cstate="print"/>
          <a:srcRect/>
          <a:stretch>
            <a:fillRect/>
          </a:stretch>
        </p:blipFill>
        <p:spPr bwMode="auto">
          <a:xfrm>
            <a:off x="1" y="6077689"/>
            <a:ext cx="3856776" cy="479046"/>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14586" y="1423442"/>
            <a:ext cx="8280920" cy="830997"/>
          </a:xfrm>
          <a:prstGeom prst="rect">
            <a:avLst/>
          </a:prstGeom>
          <a:noFill/>
        </p:spPr>
        <p:txBody>
          <a:bodyPr wrap="square" rtlCol="0">
            <a:spAutoFit/>
          </a:bodyPr>
          <a:lstStyle/>
          <a:p>
            <a:r>
              <a:rPr lang="en-US" sz="2400" b="1" dirty="0" smtClean="0">
                <a:solidFill>
                  <a:schemeClr val="accent1">
                    <a:lumMod val="75000"/>
                  </a:schemeClr>
                </a:solidFill>
              </a:rPr>
              <a:t>Temporal distribution of pollutants is different </a:t>
            </a:r>
            <a:r>
              <a:rPr lang="hr-HR" sz="2400" b="1" dirty="0" smtClean="0">
                <a:solidFill>
                  <a:schemeClr val="accent1">
                    <a:lumMod val="75000"/>
                  </a:schemeClr>
                </a:solidFill>
              </a:rPr>
              <a:t>among</a:t>
            </a:r>
            <a:r>
              <a:rPr lang="en-US" sz="2400" b="1" dirty="0" smtClean="0">
                <a:solidFill>
                  <a:schemeClr val="accent1">
                    <a:lumMod val="75000"/>
                  </a:schemeClr>
                </a:solidFill>
              </a:rPr>
              <a:t> the types of emissions sources.</a:t>
            </a:r>
            <a:endParaRPr lang="hr-HR" sz="2400" b="1" dirty="0">
              <a:solidFill>
                <a:schemeClr val="accent1">
                  <a:lumMod val="75000"/>
                </a:schemeClr>
              </a:solidFill>
            </a:endParaRPr>
          </a:p>
        </p:txBody>
      </p:sp>
      <p:sp>
        <p:nvSpPr>
          <p:cNvPr id="10" name="TextBox 9"/>
          <p:cNvSpPr txBox="1"/>
          <p:nvPr/>
        </p:nvSpPr>
        <p:spPr>
          <a:xfrm>
            <a:off x="337547" y="2286373"/>
            <a:ext cx="1944216" cy="461665"/>
          </a:xfrm>
          <a:prstGeom prst="rect">
            <a:avLst/>
          </a:prstGeom>
          <a:noFill/>
        </p:spPr>
        <p:txBody>
          <a:bodyPr wrap="square" rtlCol="0">
            <a:spAutoFit/>
          </a:bodyPr>
          <a:lstStyle/>
          <a:p>
            <a:r>
              <a:rPr lang="hr-HR" sz="2400" b="1" dirty="0" smtClean="0">
                <a:solidFill>
                  <a:schemeClr val="accent6">
                    <a:lumMod val="75000"/>
                  </a:schemeClr>
                </a:solidFill>
              </a:rPr>
              <a:t>Example </a:t>
            </a:r>
            <a:r>
              <a:rPr lang="hr-HR" sz="2400" b="1" dirty="0">
                <a:solidFill>
                  <a:schemeClr val="accent6">
                    <a:lumMod val="75000"/>
                  </a:schemeClr>
                </a:solidFill>
              </a:rPr>
              <a:t>1</a:t>
            </a:r>
            <a:r>
              <a:rPr lang="hr-HR" sz="2400" b="1" dirty="0" smtClean="0">
                <a:solidFill>
                  <a:schemeClr val="accent6">
                    <a:lumMod val="75000"/>
                  </a:schemeClr>
                </a:solidFill>
              </a:rPr>
              <a:t>. </a:t>
            </a:r>
            <a:endParaRPr lang="hr-HR" sz="2400" b="1" dirty="0">
              <a:solidFill>
                <a:schemeClr val="accent6">
                  <a:lumMod val="75000"/>
                </a:schemeClr>
              </a:solidFill>
            </a:endParaRPr>
          </a:p>
        </p:txBody>
      </p:sp>
      <p:sp>
        <p:nvSpPr>
          <p:cNvPr id="12" name="Folded Corner 11"/>
          <p:cNvSpPr/>
          <p:nvPr/>
        </p:nvSpPr>
        <p:spPr>
          <a:xfrm>
            <a:off x="1962944" y="2279154"/>
            <a:ext cx="6552728" cy="1440160"/>
          </a:xfrm>
          <a:prstGeom prst="foldedCorner">
            <a:avLst/>
          </a:prstGeom>
          <a:solidFill>
            <a:schemeClr val="accent6">
              <a:lumMod val="60000"/>
              <a:lumOff val="4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accent1">
                    <a:lumMod val="75000"/>
                  </a:schemeClr>
                </a:solidFill>
              </a:rPr>
              <a:t>Pollutants emitted by motor vehicles have characteristic morning and afternoon peak concentration (going to work and coming from work). </a:t>
            </a:r>
            <a:r>
              <a:rPr lang="hr-HR" sz="2000" b="1" dirty="0" smtClean="0">
                <a:solidFill>
                  <a:schemeClr val="accent1">
                    <a:lumMod val="75000"/>
                  </a:schemeClr>
                </a:solidFill>
              </a:rPr>
              <a:t>The lowest</a:t>
            </a:r>
            <a:r>
              <a:rPr lang="en-US" sz="2000" b="1" dirty="0" smtClean="0">
                <a:solidFill>
                  <a:schemeClr val="accent1">
                    <a:lumMod val="75000"/>
                  </a:schemeClr>
                </a:solidFill>
              </a:rPr>
              <a:t> concentration are in the night hours.</a:t>
            </a:r>
            <a:endParaRPr lang="hr-HR" sz="2000" b="1" dirty="0">
              <a:solidFill>
                <a:schemeClr val="accent1">
                  <a:lumMod val="75000"/>
                </a:schemeClr>
              </a:solidFill>
            </a:endParaRPr>
          </a:p>
        </p:txBody>
      </p:sp>
      <p:pic>
        <p:nvPicPr>
          <p:cNvPr id="13" name="Picture 2"/>
          <p:cNvPicPr>
            <a:picLocks noChangeAspect="1" noChangeArrowheads="1"/>
          </p:cNvPicPr>
          <p:nvPr/>
        </p:nvPicPr>
        <p:blipFill>
          <a:blip r:embed="rId3" cstate="print"/>
          <a:srcRect/>
          <a:stretch>
            <a:fillRect/>
          </a:stretch>
        </p:blipFill>
        <p:spPr bwMode="auto">
          <a:xfrm>
            <a:off x="1943894" y="3762747"/>
            <a:ext cx="5295645" cy="2556123"/>
          </a:xfrm>
          <a:prstGeom prst="rect">
            <a:avLst/>
          </a:prstGeom>
          <a:noFill/>
          <a:ln w="9525">
            <a:noFill/>
            <a:miter lim="800000"/>
            <a:headEnd/>
            <a:tailEnd/>
          </a:ln>
        </p:spPr>
      </p:pic>
      <p:sp>
        <p:nvSpPr>
          <p:cNvPr id="14" name="Donut 13"/>
          <p:cNvSpPr/>
          <p:nvPr/>
        </p:nvSpPr>
        <p:spPr>
          <a:xfrm>
            <a:off x="3624461" y="4285853"/>
            <a:ext cx="288032" cy="288032"/>
          </a:xfrm>
          <a:prstGeom prst="donut">
            <a:avLst>
              <a:gd name="adj" fmla="val 51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accent6">
                  <a:lumMod val="75000"/>
                </a:schemeClr>
              </a:solidFill>
            </a:endParaRPr>
          </a:p>
        </p:txBody>
      </p:sp>
      <p:sp>
        <p:nvSpPr>
          <p:cNvPr id="15" name="Donut 14"/>
          <p:cNvSpPr/>
          <p:nvPr/>
        </p:nvSpPr>
        <p:spPr>
          <a:xfrm>
            <a:off x="3484637" y="4852392"/>
            <a:ext cx="288032" cy="288032"/>
          </a:xfrm>
          <a:prstGeom prst="donut">
            <a:avLst>
              <a:gd name="adj" fmla="val 51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accent6">
                  <a:lumMod val="75000"/>
                </a:schemeClr>
              </a:solidFill>
            </a:endParaRPr>
          </a:p>
        </p:txBody>
      </p:sp>
      <p:sp>
        <p:nvSpPr>
          <p:cNvPr id="16" name="Donut 15"/>
          <p:cNvSpPr/>
          <p:nvPr/>
        </p:nvSpPr>
        <p:spPr>
          <a:xfrm>
            <a:off x="3916685" y="4736951"/>
            <a:ext cx="288032" cy="288032"/>
          </a:xfrm>
          <a:prstGeom prst="donut">
            <a:avLst>
              <a:gd name="adj" fmla="val 51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accent6">
                  <a:lumMod val="75000"/>
                </a:schemeClr>
              </a:solidFill>
            </a:endParaRPr>
          </a:p>
        </p:txBody>
      </p:sp>
      <p:sp>
        <p:nvSpPr>
          <p:cNvPr id="17" name="Donut 16"/>
          <p:cNvSpPr/>
          <p:nvPr/>
        </p:nvSpPr>
        <p:spPr>
          <a:xfrm>
            <a:off x="4085084" y="4016871"/>
            <a:ext cx="288032" cy="288032"/>
          </a:xfrm>
          <a:prstGeom prst="donut">
            <a:avLst>
              <a:gd name="adj" fmla="val 51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accent6">
                  <a:lumMod val="75000"/>
                </a:schemeClr>
              </a:solidFill>
            </a:endParaRPr>
          </a:p>
        </p:txBody>
      </p:sp>
      <p:sp>
        <p:nvSpPr>
          <p:cNvPr id="18" name="Slide Number Placeholder 17"/>
          <p:cNvSpPr>
            <a:spLocks noGrp="1"/>
          </p:cNvSpPr>
          <p:nvPr>
            <p:ph type="sldNum" sz="quarter" idx="12"/>
          </p:nvPr>
        </p:nvSpPr>
        <p:spPr/>
        <p:txBody>
          <a:bodyPr/>
          <a:lstStyle/>
          <a:p>
            <a:pPr>
              <a:defRPr/>
            </a:pPr>
            <a:fld id="{60743F40-157C-4097-B33E-49A278C4E3AD}" type="slidenum">
              <a:rPr lang="hr-HR" smtClean="0"/>
              <a:pPr>
                <a:defRPr/>
              </a:pPr>
              <a:t>6</a:t>
            </a:fld>
            <a:endParaRPr lang="hr-HR"/>
          </a:p>
        </p:txBody>
      </p:sp>
      <p:sp>
        <p:nvSpPr>
          <p:cNvPr id="2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1.8 </a:t>
            </a:r>
            <a:r>
              <a:rPr lang="hr-HR" sz="2800" b="1" dirty="0" smtClean="0">
                <a:solidFill>
                  <a:schemeClr val="tx2"/>
                </a:solidFill>
                <a:effectLst>
                  <a:glow>
                    <a:srgbClr val="7F7F7F">
                      <a:alpha val="35000"/>
                    </a:srgbClr>
                  </a:glow>
                </a:effectLst>
              </a:rPr>
              <a:t>THE TEMPORAL AND</a:t>
            </a:r>
            <a:r>
              <a:rPr lang="en-US" sz="2800" b="1" dirty="0" smtClean="0">
                <a:solidFill>
                  <a:schemeClr val="tx2"/>
                </a:solidFill>
                <a:effectLst>
                  <a:glow>
                    <a:srgbClr val="7F7F7F">
                      <a:alpha val="35000"/>
                    </a:srgbClr>
                  </a:glow>
                </a:effectLst>
              </a:rPr>
              <a:t> SPATIAL DISTRIBUTION OF POLLUTANTS</a:t>
            </a:r>
            <a:endParaRPr lang="hr-HR" sz="2800" b="1" dirty="0" smtClean="0">
              <a:solidFill>
                <a:schemeClr val="tx2"/>
              </a:solidFill>
              <a:effectLst>
                <a:glow>
                  <a:srgbClr val="7F7F7F">
                    <a:alpha val="35000"/>
                  </a:srgbClr>
                </a:glow>
              </a:effectLst>
            </a:endParaRPr>
          </a:p>
        </p:txBody>
      </p:sp>
      <p:sp>
        <p:nvSpPr>
          <p:cNvPr id="19" name="Podnaslov 2"/>
          <p:cNvSpPr txBox="1">
            <a:spLocks/>
          </p:cNvSpPr>
          <p:nvPr/>
        </p:nvSpPr>
        <p:spPr>
          <a:xfrm>
            <a:off x="0" y="148557"/>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1"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300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par>
                          <p:cTn id="8" fill="hold">
                            <p:stCondLst>
                              <p:cond delay="5000"/>
                            </p:stCondLst>
                            <p:childTnLst>
                              <p:par>
                                <p:cTn id="9" presetID="21" presetClass="entr" presetSubtype="1" fill="hold" grpId="0" nodeType="afterEffect">
                                  <p:stCondLst>
                                    <p:cond delay="3000"/>
                                  </p:stCondLst>
                                  <p:childTnLst>
                                    <p:set>
                                      <p:cBhvr>
                                        <p:cTn id="10" dur="1" fill="hold">
                                          <p:stCondLst>
                                            <p:cond delay="0"/>
                                          </p:stCondLst>
                                        </p:cTn>
                                        <p:tgtEl>
                                          <p:spTgt spid="17"/>
                                        </p:tgtEl>
                                        <p:attrNameLst>
                                          <p:attrName>style.visibility</p:attrName>
                                        </p:attrNameLst>
                                      </p:cBhvr>
                                      <p:to>
                                        <p:strVal val="visible"/>
                                      </p:to>
                                    </p:set>
                                    <p:animEffect transition="in" filter="wheel(1)">
                                      <p:cBhvr>
                                        <p:cTn id="11" dur="2000"/>
                                        <p:tgtEl>
                                          <p:spTgt spid="17"/>
                                        </p:tgtEl>
                                      </p:cBhvr>
                                    </p:animEffect>
                                  </p:childTnLst>
                                </p:cTn>
                              </p:par>
                            </p:childTnLst>
                          </p:cTn>
                        </p:par>
                        <p:par>
                          <p:cTn id="12" fill="hold">
                            <p:stCondLst>
                              <p:cond delay="10000"/>
                            </p:stCondLst>
                            <p:childTnLst>
                              <p:par>
                                <p:cTn id="13" presetID="21" presetClass="entr" presetSubtype="1" fill="hold" grpId="0" nodeType="afterEffect">
                                  <p:stCondLst>
                                    <p:cond delay="3000"/>
                                  </p:stCondLst>
                                  <p:childTnLst>
                                    <p:set>
                                      <p:cBhvr>
                                        <p:cTn id="14" dur="1" fill="hold">
                                          <p:stCondLst>
                                            <p:cond delay="0"/>
                                          </p:stCondLst>
                                        </p:cTn>
                                        <p:tgtEl>
                                          <p:spTgt spid="15"/>
                                        </p:tgtEl>
                                        <p:attrNameLst>
                                          <p:attrName>style.visibility</p:attrName>
                                        </p:attrNameLst>
                                      </p:cBhvr>
                                      <p:to>
                                        <p:strVal val="visible"/>
                                      </p:to>
                                    </p:set>
                                    <p:animEffect transition="in" filter="wheel(1)">
                                      <p:cBhvr>
                                        <p:cTn id="15" dur="2000"/>
                                        <p:tgtEl>
                                          <p:spTgt spid="15"/>
                                        </p:tgtEl>
                                      </p:cBhvr>
                                    </p:animEffect>
                                  </p:childTnLst>
                                </p:cTn>
                              </p:par>
                            </p:childTnLst>
                          </p:cTn>
                        </p:par>
                        <p:par>
                          <p:cTn id="16" fill="hold">
                            <p:stCondLst>
                              <p:cond delay="15000"/>
                            </p:stCondLst>
                            <p:childTnLst>
                              <p:par>
                                <p:cTn id="17" presetID="21" presetClass="entr" presetSubtype="1" fill="hold" grpId="0" nodeType="afterEffect">
                                  <p:stCondLst>
                                    <p:cond delay="3000"/>
                                  </p:stCondLst>
                                  <p:childTnLst>
                                    <p:set>
                                      <p:cBhvr>
                                        <p:cTn id="18" dur="1" fill="hold">
                                          <p:stCondLst>
                                            <p:cond delay="0"/>
                                          </p:stCondLst>
                                        </p:cTn>
                                        <p:tgtEl>
                                          <p:spTgt spid="16"/>
                                        </p:tgtEl>
                                        <p:attrNameLst>
                                          <p:attrName>style.visibility</p:attrName>
                                        </p:attrNameLst>
                                      </p:cBhvr>
                                      <p:to>
                                        <p:strVal val="visible"/>
                                      </p:to>
                                    </p:set>
                                    <p:animEffect transition="in" filter="wheel(1)">
                                      <p:cBhvr>
                                        <p:cTn id="19"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561975" y="1875706"/>
            <a:ext cx="8582025" cy="461665"/>
          </a:xfrm>
          <a:prstGeom prst="rect">
            <a:avLst/>
          </a:prstGeom>
          <a:noFill/>
        </p:spPr>
        <p:txBody>
          <a:bodyPr wrap="square" rtlCol="0">
            <a:spAutoFit/>
          </a:bodyPr>
          <a:lstStyle/>
          <a:p>
            <a:r>
              <a:rPr lang="en-US" sz="2400" b="1" dirty="0" smtClean="0">
                <a:solidFill>
                  <a:schemeClr val="accent6">
                    <a:lumMod val="75000"/>
                  </a:schemeClr>
                </a:solidFill>
              </a:rPr>
              <a:t>Ozone hole over the Antarctic</a:t>
            </a:r>
            <a:endParaRPr lang="hr-HR" sz="2400" b="1" dirty="0">
              <a:solidFill>
                <a:schemeClr val="accent6">
                  <a:lumMod val="75000"/>
                </a:schemeClr>
              </a:solidFill>
            </a:endParaRPr>
          </a:p>
        </p:txBody>
      </p:sp>
      <p:sp>
        <p:nvSpPr>
          <p:cNvPr id="13" name="TextBox 12"/>
          <p:cNvSpPr txBox="1"/>
          <p:nvPr/>
        </p:nvSpPr>
        <p:spPr>
          <a:xfrm>
            <a:off x="381000" y="2438400"/>
            <a:ext cx="8496300" cy="3416320"/>
          </a:xfrm>
          <a:prstGeom prst="rect">
            <a:avLst/>
          </a:prstGeom>
          <a:noFill/>
        </p:spPr>
        <p:txBody>
          <a:bodyPr wrap="square" rtlCol="0">
            <a:spAutoFit/>
          </a:bodyPr>
          <a:lstStyle/>
          <a:p>
            <a:r>
              <a:rPr lang="en-US" sz="2400" b="1" dirty="0" smtClean="0">
                <a:solidFill>
                  <a:schemeClr val="accent1">
                    <a:lumMod val="75000"/>
                  </a:schemeClr>
                </a:solidFill>
              </a:rPr>
              <a:t>For the first time about the existence of an ozone hole in the stratosphere over Antarctica, the world's scientific public was discovered in 1985 when British Antarctic expedition scientists published the results of 30-year total ozone measurements over the Halley Bay Antarctic station.</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US" sz="2400" b="1" dirty="0" smtClean="0">
                <a:solidFill>
                  <a:schemeClr val="accent1">
                    <a:lumMod val="75000"/>
                  </a:schemeClr>
                </a:solidFill>
              </a:rPr>
              <a:t>The results indicated a trend of decreasing the ozone rate since 1975, which amounted to as much as 40% between 1977 and 1984, and continued in the coming years.</a:t>
            </a:r>
            <a:endParaRPr lang="hr-HR" sz="24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60</a:t>
            </a:fld>
            <a:endParaRPr lang="hr-HR"/>
          </a:p>
        </p:txBody>
      </p:sp>
      <p:sp>
        <p:nvSpPr>
          <p:cNvPr id="16"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7" name="TextBox 16"/>
          <p:cNvSpPr txBox="1"/>
          <p:nvPr/>
        </p:nvSpPr>
        <p:spPr>
          <a:xfrm>
            <a:off x="561975" y="1418506"/>
            <a:ext cx="8582025" cy="461665"/>
          </a:xfrm>
          <a:prstGeom prst="rect">
            <a:avLst/>
          </a:prstGeom>
          <a:noFill/>
        </p:spPr>
        <p:txBody>
          <a:bodyPr wrap="square" rtlCol="0">
            <a:spAutoFit/>
          </a:bodyPr>
          <a:lstStyle/>
          <a:p>
            <a:r>
              <a:rPr lang="en-US" sz="2400" b="1" dirty="0" smtClean="0">
                <a:solidFill>
                  <a:schemeClr val="accent6">
                    <a:lumMod val="75000"/>
                  </a:schemeClr>
                </a:solidFill>
              </a:rPr>
              <a:t>Impact on stratospheric ozone layer</a:t>
            </a:r>
            <a:endParaRPr lang="hr-HR" sz="2400" b="1" dirty="0">
              <a:solidFill>
                <a:schemeClr val="accent6">
                  <a:lumMod val="75000"/>
                </a:schemeClr>
              </a:solidFill>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8"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666750" y="2514600"/>
            <a:ext cx="8314288" cy="707886"/>
          </a:xfrm>
          <a:prstGeom prst="rect">
            <a:avLst/>
          </a:prstGeom>
          <a:noFill/>
        </p:spPr>
        <p:txBody>
          <a:bodyPr wrap="square" rtlCol="0">
            <a:spAutoFit/>
          </a:bodyPr>
          <a:lstStyle/>
          <a:p>
            <a:r>
              <a:rPr lang="en-US" sz="2000" b="1" dirty="0" smtClean="0">
                <a:solidFill>
                  <a:schemeClr val="accent1">
                    <a:lumMod val="75000"/>
                  </a:schemeClr>
                </a:solidFill>
              </a:rPr>
              <a:t>This dramatically reduces the amount of ozone caused</a:t>
            </a:r>
            <a:r>
              <a:rPr lang="hr-HR" sz="2000" b="1" dirty="0" smtClean="0">
                <a:solidFill>
                  <a:schemeClr val="accent1">
                    <a:lumMod val="75000"/>
                  </a:schemeClr>
                </a:solidFill>
              </a:rPr>
              <a:t> </a:t>
            </a:r>
            <a:r>
              <a:rPr lang="en-US" sz="2000" b="1" dirty="0" smtClean="0">
                <a:solidFill>
                  <a:schemeClr val="accent1">
                    <a:lumMod val="75000"/>
                  </a:schemeClr>
                </a:solidFill>
              </a:rPr>
              <a:t>is a newly synthesized</a:t>
            </a:r>
            <a:r>
              <a:rPr lang="hr-HR" sz="2000" b="1" dirty="0" smtClean="0">
                <a:solidFill>
                  <a:schemeClr val="accent1">
                    <a:lumMod val="75000"/>
                  </a:schemeClr>
                </a:solidFill>
              </a:rPr>
              <a:t> compounds </a:t>
            </a:r>
            <a:r>
              <a:rPr lang="en-US" sz="2000" b="1" dirty="0" smtClean="0">
                <a:solidFill>
                  <a:schemeClr val="accent1">
                    <a:lumMod val="75000"/>
                  </a:schemeClr>
                </a:solidFill>
              </a:rPr>
              <a:t> </a:t>
            </a:r>
            <a:r>
              <a:rPr lang="hr-HR" sz="2000" b="1" dirty="0" smtClean="0">
                <a:solidFill>
                  <a:schemeClr val="accent1">
                    <a:lumMod val="75000"/>
                  </a:schemeClr>
                </a:solidFill>
              </a:rPr>
              <a:t>CFC-</a:t>
            </a:r>
            <a:r>
              <a:rPr lang="en-US" sz="2000" b="1" dirty="0" err="1" smtClean="0">
                <a:solidFill>
                  <a:schemeClr val="accent1">
                    <a:lumMod val="75000"/>
                  </a:schemeClr>
                </a:solidFill>
              </a:rPr>
              <a:t>chlorofluoro</a:t>
            </a:r>
            <a:r>
              <a:rPr lang="en-US" sz="2000" b="1" dirty="0" smtClean="0">
                <a:solidFill>
                  <a:schemeClr val="accent1">
                    <a:lumMod val="75000"/>
                  </a:schemeClr>
                </a:solidFill>
              </a:rPr>
              <a:t>-carbon</a:t>
            </a:r>
            <a:endParaRPr lang="hr-HR" sz="2000" b="1" dirty="0">
              <a:solidFill>
                <a:schemeClr val="accent1">
                  <a:lumMod val="75000"/>
                </a:schemeClr>
              </a:solidFill>
            </a:endParaRPr>
          </a:p>
        </p:txBody>
      </p:sp>
      <p:pic>
        <p:nvPicPr>
          <p:cNvPr id="2051" name="Picture 3"/>
          <p:cNvPicPr>
            <a:picLocks noChangeAspect="1" noChangeArrowheads="1"/>
          </p:cNvPicPr>
          <p:nvPr/>
        </p:nvPicPr>
        <p:blipFill>
          <a:blip r:embed="rId3" cstate="print"/>
          <a:srcRect/>
          <a:stretch>
            <a:fillRect/>
          </a:stretch>
        </p:blipFill>
        <p:spPr bwMode="auto">
          <a:xfrm>
            <a:off x="695325" y="3533774"/>
            <a:ext cx="2364358" cy="2543175"/>
          </a:xfrm>
          <a:prstGeom prst="rect">
            <a:avLst/>
          </a:prstGeom>
          <a:noFill/>
          <a:ln w="9525">
            <a:noFill/>
            <a:miter lim="800000"/>
            <a:headEnd/>
            <a:tailEnd/>
          </a:ln>
        </p:spPr>
      </p:pic>
      <p:pic>
        <p:nvPicPr>
          <p:cNvPr id="14" name="Picture 8" descr="cfc11"/>
          <p:cNvPicPr>
            <a:picLocks noChangeAspect="1" noChangeArrowheads="1"/>
          </p:cNvPicPr>
          <p:nvPr/>
        </p:nvPicPr>
        <p:blipFill>
          <a:blip r:embed="rId4" cstate="print"/>
          <a:srcRect/>
          <a:stretch>
            <a:fillRect/>
          </a:stretch>
        </p:blipFill>
        <p:spPr bwMode="auto">
          <a:xfrm>
            <a:off x="3110789" y="3602038"/>
            <a:ext cx="2604211" cy="2190661"/>
          </a:xfrm>
          <a:prstGeom prst="rect">
            <a:avLst/>
          </a:prstGeom>
          <a:noFill/>
        </p:spPr>
      </p:pic>
      <p:sp>
        <p:nvSpPr>
          <p:cNvPr id="15" name="Rectangle 9"/>
          <p:cNvSpPr>
            <a:spLocks noChangeArrowheads="1"/>
          </p:cNvSpPr>
          <p:nvPr/>
        </p:nvSpPr>
        <p:spPr bwMode="auto">
          <a:xfrm>
            <a:off x="3876675" y="3840163"/>
            <a:ext cx="942975" cy="1074737"/>
          </a:xfrm>
          <a:prstGeom prst="rect">
            <a:avLst/>
          </a:prstGeom>
          <a:solidFill>
            <a:schemeClr val="bg1"/>
          </a:solidFill>
          <a:ln w="9525">
            <a:solidFill>
              <a:schemeClr val="accent2"/>
            </a:solidFill>
            <a:miter lim="800000"/>
            <a:headEnd/>
            <a:tailEnd/>
          </a:ln>
          <a:effectLst/>
        </p:spPr>
        <p:txBody>
          <a:bodyPr wrap="none" anchor="ctr"/>
          <a:lstStyle/>
          <a:p>
            <a:endParaRPr lang="hr-HR"/>
          </a:p>
        </p:txBody>
      </p:sp>
      <p:pic>
        <p:nvPicPr>
          <p:cNvPr id="16" name="Picture 10" descr="Freon"/>
          <p:cNvPicPr>
            <a:picLocks noChangeAspect="1" noChangeArrowheads="1"/>
          </p:cNvPicPr>
          <p:nvPr/>
        </p:nvPicPr>
        <p:blipFill>
          <a:blip r:embed="rId5" cstate="print"/>
          <a:srcRect/>
          <a:stretch>
            <a:fillRect/>
          </a:stretch>
        </p:blipFill>
        <p:spPr bwMode="auto">
          <a:xfrm>
            <a:off x="3856039" y="3840163"/>
            <a:ext cx="1023935" cy="1023935"/>
          </a:xfrm>
          <a:prstGeom prst="rect">
            <a:avLst/>
          </a:prstGeom>
          <a:noFill/>
          <a:ln w="9525">
            <a:noFill/>
            <a:miter lim="800000"/>
            <a:headEnd/>
            <a:tailEnd/>
          </a:ln>
        </p:spPr>
      </p:pic>
      <p:sp>
        <p:nvSpPr>
          <p:cNvPr id="17" name="TextBox 16"/>
          <p:cNvSpPr txBox="1"/>
          <p:nvPr/>
        </p:nvSpPr>
        <p:spPr>
          <a:xfrm>
            <a:off x="5791200" y="3619500"/>
            <a:ext cx="3105150" cy="2246769"/>
          </a:xfrm>
          <a:prstGeom prst="rect">
            <a:avLst/>
          </a:prstGeom>
          <a:noFill/>
        </p:spPr>
        <p:txBody>
          <a:bodyPr wrap="square" rtlCol="0">
            <a:spAutoFit/>
          </a:bodyPr>
          <a:lstStyle/>
          <a:p>
            <a:r>
              <a:rPr lang="en-US" sz="2000" b="1" dirty="0" smtClean="0">
                <a:solidFill>
                  <a:schemeClr val="accent1">
                    <a:lumMod val="75000"/>
                  </a:schemeClr>
                </a:solidFill>
              </a:rPr>
              <a:t>Left: </a:t>
            </a:r>
            <a:r>
              <a:rPr lang="en-US" sz="2000" b="1" dirty="0" smtClean="0">
                <a:solidFill>
                  <a:schemeClr val="accent6">
                    <a:lumMod val="75000"/>
                  </a:schemeClr>
                </a:solidFill>
              </a:rPr>
              <a:t>a reduction in the thickness of the ozone layer expressed in </a:t>
            </a:r>
            <a:r>
              <a:rPr lang="hr-HR" sz="2000" b="1" dirty="0" smtClean="0">
                <a:solidFill>
                  <a:schemeClr val="accent6">
                    <a:lumMod val="75000"/>
                  </a:schemeClr>
                </a:solidFill>
              </a:rPr>
              <a:t>D</a:t>
            </a:r>
            <a:r>
              <a:rPr lang="en-US" sz="2000" b="1" dirty="0" err="1" smtClean="0">
                <a:solidFill>
                  <a:schemeClr val="accent6">
                    <a:lumMod val="75000"/>
                  </a:schemeClr>
                </a:solidFill>
              </a:rPr>
              <a:t>obson</a:t>
            </a:r>
            <a:r>
              <a:rPr lang="hr-HR" sz="2000" b="1" dirty="0" smtClean="0">
                <a:solidFill>
                  <a:schemeClr val="accent6">
                    <a:lumMod val="75000"/>
                  </a:schemeClr>
                </a:solidFill>
              </a:rPr>
              <a:t> </a:t>
            </a:r>
            <a:r>
              <a:rPr lang="en-US" sz="2000" b="1" dirty="0" smtClean="0">
                <a:solidFill>
                  <a:schemeClr val="accent6">
                    <a:lumMod val="75000"/>
                  </a:schemeClr>
                </a:solidFill>
              </a:rPr>
              <a:t>units (DU)</a:t>
            </a:r>
            <a:endParaRPr lang="hr-HR" sz="2000" b="1" dirty="0" smtClean="0">
              <a:solidFill>
                <a:schemeClr val="accent6">
                  <a:lumMod val="75000"/>
                </a:schemeClr>
              </a:solidFill>
            </a:endParaRPr>
          </a:p>
          <a:p>
            <a:r>
              <a:rPr lang="en-US" sz="2000" b="1" dirty="0" smtClean="0">
                <a:solidFill>
                  <a:schemeClr val="accent1">
                    <a:lumMod val="75000"/>
                  </a:schemeClr>
                </a:solidFill>
              </a:rPr>
              <a:t>Right: </a:t>
            </a:r>
            <a:r>
              <a:rPr lang="en-US" sz="2000" b="1" dirty="0" smtClean="0">
                <a:solidFill>
                  <a:schemeClr val="accent6">
                    <a:lumMod val="75000"/>
                  </a:schemeClr>
                </a:solidFill>
              </a:rPr>
              <a:t>the increase in CFC consumption that matches the drastic decline in ozone</a:t>
            </a:r>
            <a:endParaRPr lang="hr-HR" sz="2000" b="1" dirty="0">
              <a:solidFill>
                <a:schemeClr val="accent6">
                  <a:lumMod val="75000"/>
                </a:schemeClr>
              </a:solidFill>
            </a:endParaRPr>
          </a:p>
        </p:txBody>
      </p:sp>
      <p:sp>
        <p:nvSpPr>
          <p:cNvPr id="18" name="Slide Number Placeholder 17"/>
          <p:cNvSpPr>
            <a:spLocks noGrp="1"/>
          </p:cNvSpPr>
          <p:nvPr>
            <p:ph type="sldNum" sz="quarter" idx="12"/>
          </p:nvPr>
        </p:nvSpPr>
        <p:spPr/>
        <p:txBody>
          <a:bodyPr/>
          <a:lstStyle/>
          <a:p>
            <a:pPr>
              <a:defRPr/>
            </a:pPr>
            <a:fld id="{60743F40-157C-4097-B33E-49A278C4E3AD}" type="slidenum">
              <a:rPr lang="hr-HR" smtClean="0"/>
              <a:pPr>
                <a:defRPr/>
              </a:pPr>
              <a:t>61</a:t>
            </a:fld>
            <a:endParaRPr lang="hr-HR" dirty="0"/>
          </a:p>
        </p:txBody>
      </p:sp>
      <p:sp>
        <p:nvSpPr>
          <p:cNvPr id="20" name="TextBox 19"/>
          <p:cNvSpPr txBox="1"/>
          <p:nvPr/>
        </p:nvSpPr>
        <p:spPr>
          <a:xfrm>
            <a:off x="561975" y="1875706"/>
            <a:ext cx="8582025" cy="461665"/>
          </a:xfrm>
          <a:prstGeom prst="rect">
            <a:avLst/>
          </a:prstGeom>
          <a:noFill/>
        </p:spPr>
        <p:txBody>
          <a:bodyPr wrap="square" rtlCol="0">
            <a:spAutoFit/>
          </a:bodyPr>
          <a:lstStyle/>
          <a:p>
            <a:r>
              <a:rPr lang="en-US" sz="2400" b="1" dirty="0" smtClean="0">
                <a:solidFill>
                  <a:schemeClr val="accent6">
                    <a:lumMod val="75000"/>
                  </a:schemeClr>
                </a:solidFill>
              </a:rPr>
              <a:t>Ozone hole over the Antarctic</a:t>
            </a:r>
            <a:endParaRPr lang="hr-HR" sz="2400" b="1" dirty="0">
              <a:solidFill>
                <a:schemeClr val="accent6">
                  <a:lumMod val="75000"/>
                </a:schemeClr>
              </a:solidFill>
            </a:endParaRPr>
          </a:p>
        </p:txBody>
      </p:sp>
      <p:sp>
        <p:nvSpPr>
          <p:cNvPr id="21"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22" name="TextBox 21"/>
          <p:cNvSpPr txBox="1"/>
          <p:nvPr/>
        </p:nvSpPr>
        <p:spPr>
          <a:xfrm>
            <a:off x="561975" y="1418506"/>
            <a:ext cx="8582025" cy="461665"/>
          </a:xfrm>
          <a:prstGeom prst="rect">
            <a:avLst/>
          </a:prstGeom>
          <a:noFill/>
        </p:spPr>
        <p:txBody>
          <a:bodyPr wrap="square" rtlCol="0">
            <a:spAutoFit/>
          </a:bodyPr>
          <a:lstStyle/>
          <a:p>
            <a:r>
              <a:rPr lang="en-US" sz="2400" b="1" dirty="0" smtClean="0">
                <a:solidFill>
                  <a:schemeClr val="accent6">
                    <a:lumMod val="75000"/>
                  </a:schemeClr>
                </a:solidFill>
              </a:rPr>
              <a:t>Impact on stratospheric ozone layer</a:t>
            </a:r>
            <a:endParaRPr lang="hr-HR" sz="2400" b="1" dirty="0">
              <a:solidFill>
                <a:schemeClr val="accent6">
                  <a:lumMod val="75000"/>
                </a:schemeClr>
              </a:solidFill>
            </a:endParaRPr>
          </a:p>
        </p:txBody>
      </p:sp>
      <p:sp>
        <p:nvSpPr>
          <p:cNvPr id="19"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3" name="Picture 3"/>
          <p:cNvPicPr>
            <a:picLocks noChangeAspect="1" noChangeArrowheads="1"/>
          </p:cNvPicPr>
          <p:nvPr/>
        </p:nvPicPr>
        <p:blipFill>
          <a:blip r:embed="rId6"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609600" y="2647950"/>
            <a:ext cx="8210550" cy="3416320"/>
          </a:xfrm>
          <a:prstGeom prst="rect">
            <a:avLst/>
          </a:prstGeom>
          <a:noFill/>
        </p:spPr>
        <p:txBody>
          <a:bodyPr wrap="square" rtlCol="0">
            <a:spAutoFit/>
          </a:bodyPr>
          <a:lstStyle/>
          <a:p>
            <a:r>
              <a:rPr lang="en-US" sz="2400" b="1" dirty="0" smtClean="0">
                <a:solidFill>
                  <a:schemeClr val="accent1">
                    <a:lumMod val="75000"/>
                  </a:schemeClr>
                </a:solidFill>
              </a:rPr>
              <a:t>CFCs used in air conditioning systems, refrigerators, as propellants in the cosmetic and pharmaceutical industry and elsewhere, are discharged in the upper layers of the atmosphere.</a:t>
            </a:r>
            <a:br>
              <a:rPr lang="en-US" sz="2400" b="1" dirty="0" smtClean="0">
                <a:solidFill>
                  <a:schemeClr val="accent1">
                    <a:lumMod val="75000"/>
                  </a:schemeClr>
                </a:solidFill>
              </a:rPr>
            </a:br>
            <a:r>
              <a:rPr lang="en-US" sz="2400" b="1" dirty="0" smtClean="0">
                <a:solidFill>
                  <a:schemeClr val="accent1">
                    <a:lumMod val="75000"/>
                  </a:schemeClr>
                </a:solidFill>
              </a:rPr>
              <a:t>They are then submerged under the influence of UV radiation from the sun, releasing chlorine atoms (</a:t>
            </a:r>
            <a:r>
              <a:rPr lang="en-US" sz="2400" b="1" dirty="0" err="1" smtClean="0">
                <a:solidFill>
                  <a:schemeClr val="accent1">
                    <a:lumMod val="75000"/>
                  </a:schemeClr>
                </a:solidFill>
              </a:rPr>
              <a:t>Cl</a:t>
            </a:r>
            <a:r>
              <a:rPr lang="en-US" sz="2400" b="1" dirty="0" smtClean="0">
                <a:solidFill>
                  <a:schemeClr val="accent1">
                    <a:lumMod val="75000"/>
                  </a:schemeClr>
                </a:solidFill>
              </a:rPr>
              <a:t>) which then degrade the ozone molecules. There are also compounds that release bromine atoms (Br) which also degrade the ozone molecules. These compounds are called </a:t>
            </a:r>
            <a:r>
              <a:rPr lang="en-US" sz="2400" b="1" dirty="0" err="1" smtClean="0">
                <a:solidFill>
                  <a:schemeClr val="accent1">
                    <a:lumMod val="75000"/>
                  </a:schemeClr>
                </a:solidFill>
              </a:rPr>
              <a:t>halons</a:t>
            </a:r>
            <a:r>
              <a:rPr lang="en-US" sz="2400" b="1" dirty="0" smtClean="0">
                <a:solidFill>
                  <a:schemeClr val="accent1">
                    <a:lumMod val="75000"/>
                  </a:schemeClr>
                </a:solidFill>
              </a:rPr>
              <a:t>.</a:t>
            </a:r>
            <a:endParaRPr lang="hr-HR" sz="24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62</a:t>
            </a:fld>
            <a:endParaRPr lang="hr-HR"/>
          </a:p>
        </p:txBody>
      </p:sp>
      <p:sp>
        <p:nvSpPr>
          <p:cNvPr id="16" name="TextBox 15"/>
          <p:cNvSpPr txBox="1"/>
          <p:nvPr/>
        </p:nvSpPr>
        <p:spPr>
          <a:xfrm>
            <a:off x="561975" y="1875706"/>
            <a:ext cx="8582025" cy="461665"/>
          </a:xfrm>
          <a:prstGeom prst="rect">
            <a:avLst/>
          </a:prstGeom>
          <a:noFill/>
        </p:spPr>
        <p:txBody>
          <a:bodyPr wrap="square" rtlCol="0">
            <a:spAutoFit/>
          </a:bodyPr>
          <a:lstStyle/>
          <a:p>
            <a:r>
              <a:rPr lang="en-US" sz="2400" b="1" dirty="0" smtClean="0">
                <a:solidFill>
                  <a:schemeClr val="accent6">
                    <a:lumMod val="75000"/>
                  </a:schemeClr>
                </a:solidFill>
              </a:rPr>
              <a:t>Ozone hole over the Antarctic</a:t>
            </a:r>
            <a:endParaRPr lang="hr-HR" sz="2400" b="1" dirty="0">
              <a:solidFill>
                <a:schemeClr val="accent6">
                  <a:lumMod val="75000"/>
                </a:schemeClr>
              </a:solidFill>
            </a:endParaRPr>
          </a:p>
        </p:txBody>
      </p:sp>
      <p:sp>
        <p:nvSpPr>
          <p:cNvPr id="17"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8" name="TextBox 17"/>
          <p:cNvSpPr txBox="1"/>
          <p:nvPr/>
        </p:nvSpPr>
        <p:spPr>
          <a:xfrm>
            <a:off x="561975" y="1418506"/>
            <a:ext cx="8582025" cy="461665"/>
          </a:xfrm>
          <a:prstGeom prst="rect">
            <a:avLst/>
          </a:prstGeom>
          <a:noFill/>
        </p:spPr>
        <p:txBody>
          <a:bodyPr wrap="square" rtlCol="0">
            <a:spAutoFit/>
          </a:bodyPr>
          <a:lstStyle/>
          <a:p>
            <a:r>
              <a:rPr lang="en-US" sz="2400" b="1" dirty="0" smtClean="0">
                <a:solidFill>
                  <a:schemeClr val="accent6">
                    <a:lumMod val="75000"/>
                  </a:schemeClr>
                </a:solidFill>
              </a:rPr>
              <a:t>Impact on stratospheric ozone layer</a:t>
            </a:r>
            <a:endParaRPr lang="hr-HR" sz="2400" b="1" dirty="0">
              <a:solidFill>
                <a:schemeClr val="accent6">
                  <a:lumMod val="75000"/>
                </a:schemeClr>
              </a:solidFill>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9"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4" name="TextBox 13"/>
          <p:cNvSpPr txBox="1"/>
          <p:nvPr/>
        </p:nvSpPr>
        <p:spPr>
          <a:xfrm>
            <a:off x="609600" y="2838450"/>
            <a:ext cx="8077200" cy="2677656"/>
          </a:xfrm>
          <a:prstGeom prst="rect">
            <a:avLst/>
          </a:prstGeom>
          <a:noFill/>
        </p:spPr>
        <p:txBody>
          <a:bodyPr wrap="square" rtlCol="0">
            <a:spAutoFit/>
          </a:bodyPr>
          <a:lstStyle/>
          <a:p>
            <a:r>
              <a:rPr lang="en-US" sz="2400" b="1" dirty="0" smtClean="0">
                <a:solidFill>
                  <a:schemeClr val="accent1">
                    <a:lumMod val="75000"/>
                  </a:schemeClr>
                </a:solidFill>
              </a:rPr>
              <a:t>The evidence that human activity influence on reducing the thickness of the ozone layer, they're old for over 30 years. Start creating the ozone hole has been linked directly with the increase in production and consumption of CFC-a, as well as their concentrations in the atmosphere. But why the ozone hole began to create just over Antarctica? The answer to this question gives the polar meteorology.</a:t>
            </a:r>
            <a:endParaRPr lang="hr-HR" sz="2400" b="1" dirty="0">
              <a:solidFill>
                <a:schemeClr val="accent1">
                  <a:lumMod val="75000"/>
                </a:schemeClr>
              </a:solidFill>
            </a:endParaRPr>
          </a:p>
        </p:txBody>
      </p:sp>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63</a:t>
            </a:fld>
            <a:endParaRPr lang="hr-HR"/>
          </a:p>
        </p:txBody>
      </p:sp>
      <p:sp>
        <p:nvSpPr>
          <p:cNvPr id="16" name="TextBox 15"/>
          <p:cNvSpPr txBox="1"/>
          <p:nvPr/>
        </p:nvSpPr>
        <p:spPr>
          <a:xfrm>
            <a:off x="561975" y="1875706"/>
            <a:ext cx="8582025" cy="461665"/>
          </a:xfrm>
          <a:prstGeom prst="rect">
            <a:avLst/>
          </a:prstGeom>
          <a:noFill/>
        </p:spPr>
        <p:txBody>
          <a:bodyPr wrap="square" rtlCol="0">
            <a:spAutoFit/>
          </a:bodyPr>
          <a:lstStyle/>
          <a:p>
            <a:r>
              <a:rPr lang="en-US" sz="2400" b="1" dirty="0" smtClean="0">
                <a:solidFill>
                  <a:schemeClr val="accent6">
                    <a:lumMod val="75000"/>
                  </a:schemeClr>
                </a:solidFill>
              </a:rPr>
              <a:t>Ozone hole over the Antarctic</a:t>
            </a:r>
            <a:endParaRPr lang="hr-HR" sz="2400" b="1" dirty="0">
              <a:solidFill>
                <a:schemeClr val="accent6">
                  <a:lumMod val="75000"/>
                </a:schemeClr>
              </a:solidFill>
            </a:endParaRPr>
          </a:p>
        </p:txBody>
      </p:sp>
      <p:sp>
        <p:nvSpPr>
          <p:cNvPr id="17"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8" name="TextBox 17"/>
          <p:cNvSpPr txBox="1"/>
          <p:nvPr/>
        </p:nvSpPr>
        <p:spPr>
          <a:xfrm>
            <a:off x="561975" y="1418506"/>
            <a:ext cx="8582025" cy="461665"/>
          </a:xfrm>
          <a:prstGeom prst="rect">
            <a:avLst/>
          </a:prstGeom>
          <a:noFill/>
        </p:spPr>
        <p:txBody>
          <a:bodyPr wrap="square" rtlCol="0">
            <a:spAutoFit/>
          </a:bodyPr>
          <a:lstStyle/>
          <a:p>
            <a:r>
              <a:rPr lang="en-US" sz="2400" b="1" dirty="0" smtClean="0">
                <a:solidFill>
                  <a:schemeClr val="accent6">
                    <a:lumMod val="75000"/>
                  </a:schemeClr>
                </a:solidFill>
              </a:rPr>
              <a:t>Impact on stratospheric ozone layer</a:t>
            </a:r>
            <a:endParaRPr lang="hr-HR" sz="2400" b="1" dirty="0">
              <a:solidFill>
                <a:schemeClr val="accent6">
                  <a:lumMod val="75000"/>
                </a:schemeClr>
              </a:solidFill>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9"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514350" y="2400300"/>
            <a:ext cx="8334375" cy="1938992"/>
          </a:xfrm>
          <a:prstGeom prst="rect">
            <a:avLst/>
          </a:prstGeom>
          <a:noFill/>
        </p:spPr>
        <p:txBody>
          <a:bodyPr wrap="square" rtlCol="0">
            <a:spAutoFit/>
          </a:bodyPr>
          <a:lstStyle/>
          <a:p>
            <a:r>
              <a:rPr lang="en-US" sz="2000" b="1" dirty="0" smtClean="0">
                <a:solidFill>
                  <a:schemeClr val="accent1">
                    <a:lumMod val="75000"/>
                  </a:schemeClr>
                </a:solidFill>
              </a:rPr>
              <a:t>Namely, over Antarctica are dominated by special meteorological conditions</a:t>
            </a:r>
            <a:br>
              <a:rPr lang="en-US" sz="2000" b="1" dirty="0" smtClean="0">
                <a:solidFill>
                  <a:schemeClr val="accent1">
                    <a:lumMod val="75000"/>
                  </a:schemeClr>
                </a:solidFill>
              </a:rPr>
            </a:br>
            <a:r>
              <a:rPr lang="en-US" sz="2000" b="1" dirty="0" smtClean="0">
                <a:solidFill>
                  <a:schemeClr val="accent1">
                    <a:lumMod val="75000"/>
                  </a:schemeClr>
                </a:solidFill>
              </a:rPr>
              <a:t>conditions. During the Antarctic winter rays from the Sun do not reach the South Pole and then there is a complete darkness. In addition, there is a circulation of polar air masses known as the "polar vortex" that develop in the lower and middle stratosphere and thermally isolate this area by preventing the entry of warmer air.</a:t>
            </a:r>
            <a:endParaRPr lang="hr-HR" sz="2400" b="1" dirty="0">
              <a:solidFill>
                <a:schemeClr val="accent1">
                  <a:lumMod val="75000"/>
                </a:schemeClr>
              </a:solidFill>
            </a:endParaRPr>
          </a:p>
        </p:txBody>
      </p:sp>
      <p:pic>
        <p:nvPicPr>
          <p:cNvPr id="4" name="Picture 2"/>
          <p:cNvPicPr>
            <a:picLocks noChangeAspect="1" noChangeArrowheads="1"/>
          </p:cNvPicPr>
          <p:nvPr/>
        </p:nvPicPr>
        <p:blipFill>
          <a:blip r:embed="rId3" cstate="print"/>
          <a:srcRect/>
          <a:stretch>
            <a:fillRect/>
          </a:stretch>
        </p:blipFill>
        <p:spPr bwMode="auto">
          <a:xfrm>
            <a:off x="2404120" y="4356980"/>
            <a:ext cx="3571875" cy="1638300"/>
          </a:xfrm>
          <a:prstGeom prst="rect">
            <a:avLst/>
          </a:prstGeom>
          <a:noFill/>
          <a:ln w="9525">
            <a:noFill/>
            <a:miter lim="800000"/>
            <a:headEnd/>
            <a:tailEnd/>
          </a:ln>
        </p:spPr>
      </p:pic>
      <p:sp>
        <p:nvSpPr>
          <p:cNvPr id="14" name="Rectangle 13"/>
          <p:cNvSpPr/>
          <p:nvPr/>
        </p:nvSpPr>
        <p:spPr>
          <a:xfrm>
            <a:off x="5990282" y="4498823"/>
            <a:ext cx="2476500" cy="1200329"/>
          </a:xfrm>
          <a:prstGeom prst="rect">
            <a:avLst/>
          </a:prstGeom>
        </p:spPr>
        <p:txBody>
          <a:bodyPr wrap="square">
            <a:spAutoFit/>
          </a:bodyPr>
          <a:lstStyle/>
          <a:p>
            <a:r>
              <a:rPr lang="en-US" b="1" dirty="0" smtClean="0">
                <a:solidFill>
                  <a:schemeClr val="accent1">
                    <a:lumMod val="75000"/>
                  </a:schemeClr>
                </a:solidFill>
              </a:rPr>
              <a:t>The polar vortex over Antarctica a) model; b) satellite image. Source: NASA.</a:t>
            </a:r>
            <a:endParaRPr lang="hr-HR" b="1" dirty="0">
              <a:solidFill>
                <a:schemeClr val="accent1">
                  <a:lumMod val="75000"/>
                </a:schemeClr>
              </a:solidFill>
            </a:endParaRP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64</a:t>
            </a:fld>
            <a:endParaRPr lang="hr-HR"/>
          </a:p>
        </p:txBody>
      </p:sp>
      <p:sp>
        <p:nvSpPr>
          <p:cNvPr id="17" name="TextBox 16"/>
          <p:cNvSpPr txBox="1"/>
          <p:nvPr/>
        </p:nvSpPr>
        <p:spPr>
          <a:xfrm>
            <a:off x="561975" y="1875706"/>
            <a:ext cx="8582025" cy="461665"/>
          </a:xfrm>
          <a:prstGeom prst="rect">
            <a:avLst/>
          </a:prstGeom>
          <a:noFill/>
        </p:spPr>
        <p:txBody>
          <a:bodyPr wrap="square" rtlCol="0">
            <a:spAutoFit/>
          </a:bodyPr>
          <a:lstStyle/>
          <a:p>
            <a:r>
              <a:rPr lang="en-US" sz="2400" b="1" dirty="0" smtClean="0">
                <a:solidFill>
                  <a:schemeClr val="accent6">
                    <a:lumMod val="75000"/>
                  </a:schemeClr>
                </a:solidFill>
              </a:rPr>
              <a:t>Ozone hole over the Antarctic</a:t>
            </a:r>
            <a:endParaRPr lang="hr-HR" sz="2400" b="1" dirty="0">
              <a:solidFill>
                <a:schemeClr val="accent6">
                  <a:lumMod val="75000"/>
                </a:schemeClr>
              </a:solidFill>
            </a:endParaRPr>
          </a:p>
        </p:txBody>
      </p:sp>
      <p:sp>
        <p:nvSpPr>
          <p:cNvPr id="18"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9" name="TextBox 18"/>
          <p:cNvSpPr txBox="1"/>
          <p:nvPr/>
        </p:nvSpPr>
        <p:spPr>
          <a:xfrm>
            <a:off x="561975" y="1418506"/>
            <a:ext cx="8582025" cy="461665"/>
          </a:xfrm>
          <a:prstGeom prst="rect">
            <a:avLst/>
          </a:prstGeom>
          <a:noFill/>
        </p:spPr>
        <p:txBody>
          <a:bodyPr wrap="square" rtlCol="0">
            <a:spAutoFit/>
          </a:bodyPr>
          <a:lstStyle/>
          <a:p>
            <a:r>
              <a:rPr lang="en-US" sz="2400" b="1" dirty="0" smtClean="0">
                <a:solidFill>
                  <a:schemeClr val="accent6">
                    <a:lumMod val="75000"/>
                  </a:schemeClr>
                </a:solidFill>
              </a:rPr>
              <a:t>Impact on stratospheric ozone layer</a:t>
            </a:r>
            <a:endParaRPr lang="hr-HR" sz="2400" b="1" dirty="0">
              <a:solidFill>
                <a:schemeClr val="accent6">
                  <a:lumMod val="75000"/>
                </a:schemeClr>
              </a:solidFill>
            </a:endParaRP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628650" y="2533650"/>
            <a:ext cx="8296275" cy="3046988"/>
          </a:xfrm>
          <a:prstGeom prst="rect">
            <a:avLst/>
          </a:prstGeom>
          <a:noFill/>
        </p:spPr>
        <p:txBody>
          <a:bodyPr wrap="square" rtlCol="0">
            <a:spAutoFit/>
          </a:bodyPr>
          <a:lstStyle/>
          <a:p>
            <a:r>
              <a:rPr lang="en-US" sz="2400" b="1" dirty="0" smtClean="0">
                <a:solidFill>
                  <a:schemeClr val="accent1">
                    <a:lumMod val="75000"/>
                  </a:schemeClr>
                </a:solidFill>
              </a:rPr>
              <a:t>Due to the mentioned conditions in the polar region, the air temperature drops below -80 ° C and the so-called polar stratospheric clouds. They contain hydrochloric acid (</a:t>
            </a:r>
            <a:r>
              <a:rPr lang="en-US" sz="2400" b="1" dirty="0" err="1" smtClean="0">
                <a:solidFill>
                  <a:schemeClr val="accent1">
                    <a:lumMod val="75000"/>
                  </a:schemeClr>
                </a:solidFill>
              </a:rPr>
              <a:t>HCl</a:t>
            </a:r>
            <a:r>
              <a:rPr lang="en-US" sz="2400" b="1" dirty="0" smtClean="0">
                <a:solidFill>
                  <a:schemeClr val="accent1">
                    <a:lumMod val="75000"/>
                  </a:schemeClr>
                </a:solidFill>
              </a:rPr>
              <a:t>) which reacts with CFC molecules by converting relatively inactive chlorine</a:t>
            </a:r>
            <a:r>
              <a:rPr lang="hr-HR" sz="2400" b="1" dirty="0" smtClean="0">
                <a:solidFill>
                  <a:schemeClr val="accent1">
                    <a:lumMod val="75000"/>
                  </a:schemeClr>
                </a:solidFill>
              </a:rPr>
              <a:t> </a:t>
            </a:r>
            <a:r>
              <a:rPr lang="en-US" sz="2400" b="1" dirty="0" smtClean="0">
                <a:solidFill>
                  <a:schemeClr val="accent1">
                    <a:lumMod val="75000"/>
                  </a:schemeClr>
                </a:solidFill>
              </a:rPr>
              <a:t>into more reactive compounds such as, for example, </a:t>
            </a:r>
            <a:r>
              <a:rPr lang="en-US" sz="2400" b="1" dirty="0" err="1" smtClean="0">
                <a:solidFill>
                  <a:schemeClr val="accent1">
                    <a:lumMod val="75000"/>
                  </a:schemeClr>
                </a:solidFill>
              </a:rPr>
              <a:t>chloronitrate</a:t>
            </a:r>
            <a:r>
              <a:rPr lang="en-US" sz="2400" b="1" dirty="0" smtClean="0">
                <a:solidFill>
                  <a:schemeClr val="accent1">
                    <a:lumMod val="75000"/>
                  </a:schemeClr>
                </a:solidFill>
              </a:rPr>
              <a:t> (ClONO</a:t>
            </a:r>
            <a:r>
              <a:rPr lang="en-US" sz="2400" b="1" baseline="-25000" dirty="0" smtClean="0">
                <a:solidFill>
                  <a:schemeClr val="accent1">
                    <a:lumMod val="75000"/>
                  </a:schemeClr>
                </a:solidFill>
              </a:rPr>
              <a:t>2</a:t>
            </a:r>
            <a:r>
              <a:rPr lang="en-US" sz="2400" b="1" dirty="0" smtClean="0">
                <a:solidFill>
                  <a:schemeClr val="accent1">
                    <a:lumMod val="75000"/>
                  </a:schemeClr>
                </a:solidFill>
              </a:rPr>
              <a:t>). In addition to these compounds on the surface of polar stratospheric clouds there are also nitric </a:t>
            </a:r>
            <a:r>
              <a:rPr lang="en-US" sz="2400" b="1" dirty="0" err="1" smtClean="0">
                <a:solidFill>
                  <a:schemeClr val="accent1">
                    <a:lumMod val="75000"/>
                  </a:schemeClr>
                </a:solidFill>
              </a:rPr>
              <a:t>pentoxide</a:t>
            </a:r>
            <a:r>
              <a:rPr lang="en-US" sz="2400" b="1" dirty="0" smtClean="0">
                <a:solidFill>
                  <a:schemeClr val="accent1">
                    <a:lumMod val="75000"/>
                  </a:schemeClr>
                </a:solidFill>
              </a:rPr>
              <a:t> (N</a:t>
            </a:r>
            <a:r>
              <a:rPr lang="en-US" sz="2400" b="1" baseline="-25000" dirty="0" smtClean="0">
                <a:solidFill>
                  <a:schemeClr val="accent1">
                    <a:lumMod val="75000"/>
                  </a:schemeClr>
                </a:solidFill>
              </a:rPr>
              <a:t>2</a:t>
            </a:r>
            <a:r>
              <a:rPr lang="en-US" sz="2400" b="1" dirty="0" smtClean="0">
                <a:solidFill>
                  <a:schemeClr val="accent1">
                    <a:lumMod val="75000"/>
                  </a:schemeClr>
                </a:solidFill>
              </a:rPr>
              <a:t>O</a:t>
            </a:r>
            <a:r>
              <a:rPr lang="en-US" sz="2400" b="1" baseline="-25000" dirty="0" smtClean="0">
                <a:solidFill>
                  <a:schemeClr val="accent1">
                    <a:lumMod val="75000"/>
                  </a:schemeClr>
                </a:solidFill>
              </a:rPr>
              <a:t>5</a:t>
            </a:r>
            <a:r>
              <a:rPr lang="en-US" sz="2400" b="1" dirty="0" smtClean="0">
                <a:solidFill>
                  <a:schemeClr val="accent1">
                    <a:lumMod val="75000"/>
                  </a:schemeClr>
                </a:solidFill>
              </a:rPr>
              <a:t>), nitric acid (HNO</a:t>
            </a:r>
            <a:r>
              <a:rPr lang="en-US" sz="2400" b="1" baseline="-25000" dirty="0" smtClean="0">
                <a:solidFill>
                  <a:schemeClr val="accent1">
                    <a:lumMod val="75000"/>
                  </a:schemeClr>
                </a:solidFill>
              </a:rPr>
              <a:t>3</a:t>
            </a:r>
            <a:r>
              <a:rPr lang="en-US" sz="2400" b="1" dirty="0" smtClean="0">
                <a:solidFill>
                  <a:schemeClr val="accent1">
                    <a:lumMod val="75000"/>
                  </a:schemeClr>
                </a:solidFill>
              </a:rPr>
              <a:t>) and other compounds.</a:t>
            </a:r>
            <a:endParaRPr lang="hr-HR" sz="24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65</a:t>
            </a:fld>
            <a:endParaRPr lang="hr-HR"/>
          </a:p>
        </p:txBody>
      </p:sp>
      <p:sp>
        <p:nvSpPr>
          <p:cNvPr id="16" name="TextBox 15"/>
          <p:cNvSpPr txBox="1"/>
          <p:nvPr/>
        </p:nvSpPr>
        <p:spPr>
          <a:xfrm>
            <a:off x="561975" y="1875706"/>
            <a:ext cx="8582025" cy="461665"/>
          </a:xfrm>
          <a:prstGeom prst="rect">
            <a:avLst/>
          </a:prstGeom>
          <a:noFill/>
        </p:spPr>
        <p:txBody>
          <a:bodyPr wrap="square" rtlCol="0">
            <a:spAutoFit/>
          </a:bodyPr>
          <a:lstStyle/>
          <a:p>
            <a:r>
              <a:rPr lang="en-US" sz="2400" b="1" dirty="0" smtClean="0">
                <a:solidFill>
                  <a:schemeClr val="accent6">
                    <a:lumMod val="75000"/>
                  </a:schemeClr>
                </a:solidFill>
              </a:rPr>
              <a:t>Ozone hole over the Antarctic</a:t>
            </a:r>
            <a:endParaRPr lang="hr-HR" sz="2400" b="1" dirty="0">
              <a:solidFill>
                <a:schemeClr val="accent6">
                  <a:lumMod val="75000"/>
                </a:schemeClr>
              </a:solidFill>
            </a:endParaRPr>
          </a:p>
        </p:txBody>
      </p:sp>
      <p:sp>
        <p:nvSpPr>
          <p:cNvPr id="17"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8" name="TextBox 17"/>
          <p:cNvSpPr txBox="1"/>
          <p:nvPr/>
        </p:nvSpPr>
        <p:spPr>
          <a:xfrm>
            <a:off x="561975" y="1418506"/>
            <a:ext cx="8582025" cy="461665"/>
          </a:xfrm>
          <a:prstGeom prst="rect">
            <a:avLst/>
          </a:prstGeom>
          <a:noFill/>
        </p:spPr>
        <p:txBody>
          <a:bodyPr wrap="square" rtlCol="0">
            <a:spAutoFit/>
          </a:bodyPr>
          <a:lstStyle/>
          <a:p>
            <a:r>
              <a:rPr lang="en-US" sz="2400" b="1" dirty="0" smtClean="0">
                <a:solidFill>
                  <a:schemeClr val="accent6">
                    <a:lumMod val="75000"/>
                  </a:schemeClr>
                </a:solidFill>
              </a:rPr>
              <a:t>Impact on stratospheric ozone layer</a:t>
            </a:r>
            <a:endParaRPr lang="hr-HR" sz="2400" b="1" dirty="0">
              <a:solidFill>
                <a:schemeClr val="accent6">
                  <a:lumMod val="75000"/>
                </a:schemeClr>
              </a:solidFill>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9"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352425" y="2438400"/>
            <a:ext cx="8496300" cy="3785652"/>
          </a:xfrm>
          <a:prstGeom prst="rect">
            <a:avLst/>
          </a:prstGeom>
          <a:noFill/>
        </p:spPr>
        <p:txBody>
          <a:bodyPr wrap="square" rtlCol="0">
            <a:spAutoFit/>
          </a:bodyPr>
          <a:lstStyle/>
          <a:p>
            <a:r>
              <a:rPr lang="en-US" sz="2400" b="1" dirty="0" smtClean="0">
                <a:solidFill>
                  <a:schemeClr val="accent1">
                    <a:lumMod val="75000"/>
                  </a:schemeClr>
                </a:solidFill>
              </a:rPr>
              <a:t>For damage to the molecules of ozone, chlorine atoms are needed, and they are created with the penetration of the first sun rays in September and October. Under the influence of UV-ray comes to the</a:t>
            </a:r>
            <a:r>
              <a:rPr lang="hr-HR" sz="2400" dirty="0" smtClean="0"/>
              <a:t> </a:t>
            </a:r>
            <a:r>
              <a:rPr lang="hr-HR" sz="2400" b="1" dirty="0" smtClean="0">
                <a:solidFill>
                  <a:schemeClr val="accent1">
                    <a:lumMod val="75000"/>
                  </a:schemeClr>
                </a:solidFill>
              </a:rPr>
              <a:t>photodissociation</a:t>
            </a:r>
            <a:r>
              <a:rPr lang="en-US" sz="2400" b="1" dirty="0" smtClean="0">
                <a:solidFill>
                  <a:schemeClr val="accent1">
                    <a:lumMod val="75000"/>
                  </a:schemeClr>
                </a:solidFill>
              </a:rPr>
              <a:t> molecule of chlorine (Cl</a:t>
            </a:r>
            <a:r>
              <a:rPr lang="en-US" sz="2400" b="1" baseline="-25000" dirty="0" smtClean="0">
                <a:solidFill>
                  <a:schemeClr val="accent1">
                    <a:lumMod val="75000"/>
                  </a:schemeClr>
                </a:solidFill>
              </a:rPr>
              <a:t>2</a:t>
            </a:r>
            <a:r>
              <a:rPr lang="en-US" sz="2400" b="1" dirty="0" smtClean="0">
                <a:solidFill>
                  <a:schemeClr val="accent1">
                    <a:lumMod val="75000"/>
                  </a:schemeClr>
                </a:solidFill>
              </a:rPr>
              <a:t>) into atoms of chlorine (</a:t>
            </a:r>
            <a:r>
              <a:rPr lang="en-US" sz="2400" b="1" dirty="0" err="1" smtClean="0">
                <a:solidFill>
                  <a:schemeClr val="accent1">
                    <a:lumMod val="75000"/>
                  </a:schemeClr>
                </a:solidFill>
              </a:rPr>
              <a:t>Cl</a:t>
            </a:r>
            <a:r>
              <a:rPr lang="en-US" sz="2400" b="1" dirty="0" smtClean="0">
                <a:solidFill>
                  <a:schemeClr val="accent1">
                    <a:lumMod val="75000"/>
                  </a:schemeClr>
                </a:solidFill>
              </a:rPr>
              <a:t>) in the following reaction:</a:t>
            </a:r>
            <a:endParaRPr lang="hr-HR" sz="2400" b="1" dirty="0" smtClean="0">
              <a:solidFill>
                <a:schemeClr val="accent1">
                  <a:lumMod val="75000"/>
                </a:schemeClr>
              </a:solidFill>
            </a:endParaRPr>
          </a:p>
          <a:p>
            <a:r>
              <a:rPr lang="hr-HR" sz="2400" b="1" dirty="0" smtClean="0">
                <a:solidFill>
                  <a:schemeClr val="accent1">
                    <a:lumMod val="75000"/>
                  </a:schemeClr>
                </a:solidFill>
              </a:rPr>
              <a:t>Cl</a:t>
            </a:r>
            <a:r>
              <a:rPr lang="hr-HR" sz="2400" b="1" baseline="-25000" dirty="0" smtClean="0">
                <a:solidFill>
                  <a:schemeClr val="accent1">
                    <a:lumMod val="75000"/>
                  </a:schemeClr>
                </a:solidFill>
              </a:rPr>
              <a:t>2</a:t>
            </a:r>
            <a:r>
              <a:rPr lang="hr-HR" sz="2400" b="1" dirty="0" smtClean="0">
                <a:solidFill>
                  <a:schemeClr val="accent1">
                    <a:lumMod val="75000"/>
                  </a:schemeClr>
                </a:solidFill>
              </a:rPr>
              <a:t> + hv        Cl + Cl</a:t>
            </a:r>
          </a:p>
          <a:p>
            <a:endParaRPr lang="hr-HR" sz="2400" b="1" dirty="0" smtClean="0">
              <a:solidFill>
                <a:schemeClr val="accent1">
                  <a:lumMod val="75000"/>
                </a:schemeClr>
              </a:solidFill>
            </a:endParaRPr>
          </a:p>
          <a:p>
            <a:r>
              <a:rPr lang="en-US" sz="2400" b="1" dirty="0" smtClean="0">
                <a:solidFill>
                  <a:schemeClr val="accent1">
                    <a:lumMod val="75000"/>
                  </a:schemeClr>
                </a:solidFill>
              </a:rPr>
              <a:t>It is exactly this reaction a key reaction that leads to the decomposition of the molecules of ozone, and so to reduce the thickness of the ozone layer over the Antarctic.</a:t>
            </a:r>
            <a:endParaRPr lang="hr-HR" sz="2400" b="1" dirty="0">
              <a:solidFill>
                <a:schemeClr val="accent1">
                  <a:lumMod val="75000"/>
                </a:schemeClr>
              </a:solidFill>
            </a:endParaRPr>
          </a:p>
        </p:txBody>
      </p:sp>
      <p:sp>
        <p:nvSpPr>
          <p:cNvPr id="14" name="Line 13"/>
          <p:cNvSpPr>
            <a:spLocks noChangeShapeType="1"/>
          </p:cNvSpPr>
          <p:nvPr/>
        </p:nvSpPr>
        <p:spPr bwMode="auto">
          <a:xfrm>
            <a:off x="1428750" y="4511675"/>
            <a:ext cx="431800" cy="0"/>
          </a:xfrm>
          <a:prstGeom prst="line">
            <a:avLst/>
          </a:prstGeom>
          <a:noFill/>
          <a:ln w="38100">
            <a:solidFill>
              <a:schemeClr val="accent1">
                <a:lumMod val="75000"/>
              </a:schemeClr>
            </a:solidFill>
            <a:round/>
            <a:headEnd/>
            <a:tailEnd type="triangle" w="med" len="med"/>
          </a:ln>
          <a:effectLst/>
        </p:spPr>
        <p:txBody>
          <a:bodyPr/>
          <a:lstStyle/>
          <a:p>
            <a:endParaRPr lang="hr-HR"/>
          </a:p>
        </p:txBody>
      </p:sp>
      <p:sp>
        <p:nvSpPr>
          <p:cNvPr id="15" name="Slide Number Placeholder 14"/>
          <p:cNvSpPr>
            <a:spLocks noGrp="1"/>
          </p:cNvSpPr>
          <p:nvPr>
            <p:ph type="sldNum" sz="quarter" idx="12"/>
          </p:nvPr>
        </p:nvSpPr>
        <p:spPr/>
        <p:txBody>
          <a:bodyPr/>
          <a:lstStyle/>
          <a:p>
            <a:pPr>
              <a:defRPr/>
            </a:pPr>
            <a:fld id="{60743F40-157C-4097-B33E-49A278C4E3AD}" type="slidenum">
              <a:rPr lang="hr-HR" smtClean="0"/>
              <a:pPr>
                <a:defRPr/>
              </a:pPr>
              <a:t>66</a:t>
            </a:fld>
            <a:endParaRPr lang="hr-HR"/>
          </a:p>
        </p:txBody>
      </p:sp>
      <p:sp>
        <p:nvSpPr>
          <p:cNvPr id="17" name="TextBox 16"/>
          <p:cNvSpPr txBox="1"/>
          <p:nvPr/>
        </p:nvSpPr>
        <p:spPr>
          <a:xfrm>
            <a:off x="561975" y="1875706"/>
            <a:ext cx="8582025" cy="461665"/>
          </a:xfrm>
          <a:prstGeom prst="rect">
            <a:avLst/>
          </a:prstGeom>
          <a:noFill/>
        </p:spPr>
        <p:txBody>
          <a:bodyPr wrap="square" rtlCol="0">
            <a:spAutoFit/>
          </a:bodyPr>
          <a:lstStyle/>
          <a:p>
            <a:r>
              <a:rPr lang="en-US" sz="2400" b="1" dirty="0" smtClean="0">
                <a:solidFill>
                  <a:schemeClr val="accent6">
                    <a:lumMod val="75000"/>
                  </a:schemeClr>
                </a:solidFill>
              </a:rPr>
              <a:t>Ozone hole over the Antarctic</a:t>
            </a:r>
            <a:endParaRPr lang="hr-HR" sz="2400" b="1" dirty="0">
              <a:solidFill>
                <a:schemeClr val="accent6">
                  <a:lumMod val="75000"/>
                </a:schemeClr>
              </a:solidFill>
            </a:endParaRPr>
          </a:p>
        </p:txBody>
      </p:sp>
      <p:sp>
        <p:nvSpPr>
          <p:cNvPr id="18"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9" name="TextBox 18"/>
          <p:cNvSpPr txBox="1"/>
          <p:nvPr/>
        </p:nvSpPr>
        <p:spPr>
          <a:xfrm>
            <a:off x="561975" y="1418506"/>
            <a:ext cx="8582025" cy="461665"/>
          </a:xfrm>
          <a:prstGeom prst="rect">
            <a:avLst/>
          </a:prstGeom>
          <a:noFill/>
        </p:spPr>
        <p:txBody>
          <a:bodyPr wrap="square" rtlCol="0">
            <a:spAutoFit/>
          </a:bodyPr>
          <a:lstStyle/>
          <a:p>
            <a:r>
              <a:rPr lang="en-US" sz="2400" b="1" dirty="0" smtClean="0">
                <a:solidFill>
                  <a:schemeClr val="accent6">
                    <a:lumMod val="75000"/>
                  </a:schemeClr>
                </a:solidFill>
              </a:rPr>
              <a:t>Impact on stratospheric ozone layer</a:t>
            </a:r>
            <a:endParaRPr lang="hr-HR" sz="2400" b="1" dirty="0">
              <a:solidFill>
                <a:schemeClr val="accent6">
                  <a:lumMod val="75000"/>
                </a:schemeClr>
              </a:solidFill>
            </a:endParaRP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561975" y="1875706"/>
            <a:ext cx="8582025" cy="461665"/>
          </a:xfrm>
          <a:prstGeom prst="rect">
            <a:avLst/>
          </a:prstGeom>
          <a:noFill/>
        </p:spPr>
        <p:txBody>
          <a:bodyPr wrap="square" rtlCol="0">
            <a:spAutoFit/>
          </a:bodyPr>
          <a:lstStyle/>
          <a:p>
            <a:r>
              <a:rPr lang="en-US" sz="2400" b="1" smtClean="0">
                <a:solidFill>
                  <a:schemeClr val="accent6">
                    <a:lumMod val="75000"/>
                  </a:schemeClr>
                </a:solidFill>
              </a:rPr>
              <a:t>Ozone damage due to the adverse effects of halogen gases</a:t>
            </a:r>
            <a:endParaRPr lang="hr-HR" sz="2400" b="1" dirty="0">
              <a:solidFill>
                <a:schemeClr val="accent6">
                  <a:lumMod val="75000"/>
                </a:schemeClr>
              </a:solidFill>
            </a:endParaRPr>
          </a:p>
        </p:txBody>
      </p:sp>
      <p:sp>
        <p:nvSpPr>
          <p:cNvPr id="13" name="TextBox 12"/>
          <p:cNvSpPr txBox="1"/>
          <p:nvPr/>
        </p:nvSpPr>
        <p:spPr>
          <a:xfrm>
            <a:off x="438150" y="2571750"/>
            <a:ext cx="8181975" cy="2862322"/>
          </a:xfrm>
          <a:prstGeom prst="rect">
            <a:avLst/>
          </a:prstGeom>
          <a:noFill/>
        </p:spPr>
        <p:txBody>
          <a:bodyPr wrap="square" rtlCol="0">
            <a:spAutoFit/>
          </a:bodyPr>
          <a:lstStyle/>
          <a:p>
            <a:r>
              <a:rPr lang="en-US" sz="2000" b="1" dirty="0" smtClean="0">
                <a:solidFill>
                  <a:schemeClr val="accent1">
                    <a:lumMod val="75000"/>
                  </a:schemeClr>
                </a:solidFill>
              </a:rPr>
              <a:t>Halogen gases are gases </a:t>
            </a:r>
            <a:r>
              <a:rPr lang="hr-HR" sz="2000" b="1" dirty="0" smtClean="0">
                <a:solidFill>
                  <a:schemeClr val="accent1">
                    <a:lumMod val="75000"/>
                  </a:schemeClr>
                </a:solidFill>
              </a:rPr>
              <a:t>which contain </a:t>
            </a:r>
            <a:r>
              <a:rPr lang="en-US" sz="2000" b="1" dirty="0" smtClean="0">
                <a:solidFill>
                  <a:schemeClr val="accent1">
                    <a:lumMod val="75000"/>
                  </a:schemeClr>
                </a:solidFill>
              </a:rPr>
              <a:t>the atoms of chlorine and bromine, which dropped into the atmosphere to cause the breaking of the molecules of ozone. As a result, damage to the stratospheric ozone layer. In the atmosphere, there are two halogen gas that is emitted from natural sources (</a:t>
            </a:r>
            <a:r>
              <a:rPr lang="hr-HR" sz="2000" b="1" dirty="0" smtClean="0">
                <a:solidFill>
                  <a:schemeClr val="accent1">
                    <a:lumMod val="75000"/>
                  </a:schemeClr>
                </a:solidFill>
              </a:rPr>
              <a:t>o</a:t>
            </a:r>
            <a:r>
              <a:rPr lang="en-US" sz="2000" b="1" dirty="0" err="1" smtClean="0">
                <a:solidFill>
                  <a:schemeClr val="accent1">
                    <a:lumMod val="75000"/>
                  </a:schemeClr>
                </a:solidFill>
              </a:rPr>
              <a:t>ceans</a:t>
            </a:r>
            <a:r>
              <a:rPr lang="en-US" sz="2000" b="1" dirty="0" smtClean="0">
                <a:solidFill>
                  <a:schemeClr val="accent1">
                    <a:lumMod val="75000"/>
                  </a:schemeClr>
                </a:solidFill>
              </a:rPr>
              <a:t> and terrestrial ecosystems). These are the </a:t>
            </a:r>
            <a:r>
              <a:rPr lang="hr-HR" sz="2000" b="1" dirty="0" smtClean="0">
                <a:solidFill>
                  <a:schemeClr val="accent1">
                    <a:lumMod val="75000"/>
                  </a:schemeClr>
                </a:solidFill>
              </a:rPr>
              <a:t>m</a:t>
            </a:r>
            <a:r>
              <a:rPr lang="en-US" sz="2000" b="1" dirty="0" smtClean="0">
                <a:solidFill>
                  <a:schemeClr val="accent1">
                    <a:lumMod val="75000"/>
                  </a:schemeClr>
                </a:solidFill>
              </a:rPr>
              <a:t>ethyl chloride (CH</a:t>
            </a:r>
            <a:r>
              <a:rPr lang="en-US" sz="2000" b="1" baseline="-25000" dirty="0" smtClean="0">
                <a:solidFill>
                  <a:schemeClr val="accent1">
                    <a:lumMod val="75000"/>
                  </a:schemeClr>
                </a:solidFill>
              </a:rPr>
              <a:t>3</a:t>
            </a:r>
            <a:r>
              <a:rPr lang="en-US" sz="2000" b="1" dirty="0" smtClean="0">
                <a:solidFill>
                  <a:schemeClr val="accent1">
                    <a:lumMod val="75000"/>
                  </a:schemeClr>
                </a:solidFill>
              </a:rPr>
              <a:t>Cl) and methyl bromide (CH</a:t>
            </a:r>
            <a:r>
              <a:rPr lang="en-US" sz="2000" b="1" baseline="-25000" dirty="0" smtClean="0">
                <a:solidFill>
                  <a:schemeClr val="accent1">
                    <a:lumMod val="75000"/>
                  </a:schemeClr>
                </a:solidFill>
              </a:rPr>
              <a:t>3</a:t>
            </a:r>
            <a:r>
              <a:rPr lang="en-US" sz="2000" b="1" dirty="0" smtClean="0">
                <a:solidFill>
                  <a:schemeClr val="accent1">
                    <a:lumMod val="75000"/>
                  </a:schemeClr>
                </a:solidFill>
              </a:rPr>
              <a:t>Br). Natural sources of these gases emitted in the stratosphere </a:t>
            </a:r>
            <a:r>
              <a:rPr lang="hr-HR" sz="2000" b="1" dirty="0" smtClean="0">
                <a:solidFill>
                  <a:schemeClr val="accent1">
                    <a:lumMod val="75000"/>
                  </a:schemeClr>
                </a:solidFill>
              </a:rPr>
              <a:t> is </a:t>
            </a:r>
            <a:r>
              <a:rPr lang="en-US" sz="2000" b="1" dirty="0" smtClean="0">
                <a:solidFill>
                  <a:schemeClr val="accent1">
                    <a:lumMod val="75000"/>
                  </a:schemeClr>
                </a:solidFill>
              </a:rPr>
              <a:t>16% of chlorine and about 27 to 42% of the bromine. The concentration of bromine and chlorine in the stratosphere that originate from natural sources are not caused by the destruction of the ozone layer.</a:t>
            </a:r>
            <a:endParaRPr lang="hr-HR" sz="20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67</a:t>
            </a:fld>
            <a:endParaRPr lang="hr-HR"/>
          </a:p>
        </p:txBody>
      </p:sp>
      <p:sp>
        <p:nvSpPr>
          <p:cNvPr id="16"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7" name="TextBox 16"/>
          <p:cNvSpPr txBox="1"/>
          <p:nvPr/>
        </p:nvSpPr>
        <p:spPr>
          <a:xfrm>
            <a:off x="561975" y="1418506"/>
            <a:ext cx="8582025" cy="461665"/>
          </a:xfrm>
          <a:prstGeom prst="rect">
            <a:avLst/>
          </a:prstGeom>
          <a:noFill/>
        </p:spPr>
        <p:txBody>
          <a:bodyPr wrap="square" rtlCol="0">
            <a:spAutoFit/>
          </a:bodyPr>
          <a:lstStyle/>
          <a:p>
            <a:r>
              <a:rPr lang="en-US" sz="2400" b="1" dirty="0" smtClean="0">
                <a:solidFill>
                  <a:schemeClr val="accent6">
                    <a:lumMod val="75000"/>
                  </a:schemeClr>
                </a:solidFill>
              </a:rPr>
              <a:t>Impact on stratospheric ozone layer</a:t>
            </a:r>
            <a:endParaRPr lang="hr-HR" sz="2400" b="1" dirty="0">
              <a:solidFill>
                <a:schemeClr val="accent6">
                  <a:lumMod val="75000"/>
                </a:schemeClr>
              </a:solidFill>
            </a:endParaRPr>
          </a:p>
        </p:txBody>
      </p:sp>
      <p:sp>
        <p:nvSpPr>
          <p:cNvPr id="1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9"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4" name="TextBox 13"/>
          <p:cNvSpPr txBox="1"/>
          <p:nvPr/>
        </p:nvSpPr>
        <p:spPr>
          <a:xfrm>
            <a:off x="590550" y="2476500"/>
            <a:ext cx="8134350" cy="2554545"/>
          </a:xfrm>
          <a:prstGeom prst="rect">
            <a:avLst/>
          </a:prstGeom>
          <a:noFill/>
        </p:spPr>
        <p:txBody>
          <a:bodyPr wrap="square" rtlCol="0">
            <a:spAutoFit/>
          </a:bodyPr>
          <a:lstStyle/>
          <a:p>
            <a:r>
              <a:rPr lang="en-US" sz="2000" b="1" dirty="0" smtClean="0">
                <a:solidFill>
                  <a:schemeClr val="accent1">
                    <a:lumMod val="75000"/>
                  </a:schemeClr>
                </a:solidFill>
              </a:rPr>
              <a:t>By the introduction of new synthesized halogen gases in the 20th century, their large accumulation in the atmosphere results in adverse impacts on the stratospheric ozone layer. </a:t>
            </a:r>
            <a:r>
              <a:rPr lang="en-US" sz="2000" b="1" dirty="0" err="1" smtClean="0">
                <a:solidFill>
                  <a:schemeClr val="accent1">
                    <a:lumMod val="75000"/>
                  </a:schemeClr>
                </a:solidFill>
              </a:rPr>
              <a:t>Chloro</a:t>
            </a:r>
            <a:r>
              <a:rPr lang="en-US" sz="2000" b="1" dirty="0" smtClean="0">
                <a:solidFill>
                  <a:schemeClr val="accent1">
                    <a:lumMod val="75000"/>
                  </a:schemeClr>
                </a:solidFill>
              </a:rPr>
              <a:t>-</a:t>
            </a:r>
            <a:r>
              <a:rPr lang="en-US" sz="2000" b="1" dirty="0" err="1" smtClean="0">
                <a:solidFill>
                  <a:schemeClr val="accent1">
                    <a:lumMod val="75000"/>
                  </a:schemeClr>
                </a:solidFill>
              </a:rPr>
              <a:t>fluoro</a:t>
            </a:r>
            <a:r>
              <a:rPr lang="en-US" sz="2000" b="1" dirty="0" smtClean="0">
                <a:solidFill>
                  <a:schemeClr val="accent1">
                    <a:lumMod val="75000"/>
                  </a:schemeClr>
                </a:solidFill>
              </a:rPr>
              <a:t>-carbon under the commercial name </a:t>
            </a:r>
            <a:r>
              <a:rPr lang="en-US" sz="2000" b="1" dirty="0" err="1" smtClean="0">
                <a:solidFill>
                  <a:schemeClr val="accent1">
                    <a:lumMod val="75000"/>
                  </a:schemeClr>
                </a:solidFill>
              </a:rPr>
              <a:t>freons</a:t>
            </a:r>
            <a:r>
              <a:rPr lang="en-US" sz="2000" b="1" dirty="0" smtClean="0">
                <a:solidFill>
                  <a:schemeClr val="accent1">
                    <a:lumMod val="75000"/>
                  </a:schemeClr>
                </a:solidFill>
              </a:rPr>
              <a:t> was introduced in 1930 in wide use due to its properties: non-toxicity, high stability, non-</a:t>
            </a:r>
            <a:r>
              <a:rPr lang="hr-HR" sz="2000" b="1" dirty="0" smtClean="0">
                <a:solidFill>
                  <a:schemeClr val="accent1">
                    <a:lumMod val="75000"/>
                  </a:schemeClr>
                </a:solidFill>
              </a:rPr>
              <a:t>can</a:t>
            </a:r>
            <a:r>
              <a:rPr lang="en-US" sz="2000" b="1" dirty="0" err="1" smtClean="0">
                <a:solidFill>
                  <a:schemeClr val="accent1">
                    <a:lumMod val="75000"/>
                  </a:schemeClr>
                </a:solidFill>
              </a:rPr>
              <a:t>cerogenicity</a:t>
            </a:r>
            <a:r>
              <a:rPr lang="en-US" sz="2000" b="1" dirty="0" smtClean="0">
                <a:solidFill>
                  <a:schemeClr val="accent1">
                    <a:lumMod val="75000"/>
                  </a:schemeClr>
                </a:solidFill>
              </a:rPr>
              <a:t> and chemical inertia</a:t>
            </a:r>
            <a:r>
              <a:rPr lang="hr-HR" sz="2000" b="1" dirty="0" smtClean="0">
                <a:solidFill>
                  <a:schemeClr val="accent1">
                    <a:lumMod val="75000"/>
                  </a:schemeClr>
                </a:solidFill>
              </a:rPr>
              <a:t>n.</a:t>
            </a:r>
            <a:r>
              <a:rPr lang="en-US" sz="2000" b="1" dirty="0" smtClean="0">
                <a:solidFill>
                  <a:schemeClr val="accent1">
                    <a:lumMod val="75000"/>
                  </a:schemeClr>
                </a:solidFill>
              </a:rPr>
              <a:t> The first were synthesized </a:t>
            </a:r>
            <a:r>
              <a:rPr lang="en-US" sz="2000" b="1" dirty="0" err="1" smtClean="0">
                <a:solidFill>
                  <a:schemeClr val="accent1">
                    <a:lumMod val="75000"/>
                  </a:schemeClr>
                </a:solidFill>
              </a:rPr>
              <a:t>trichlorofluoromethane</a:t>
            </a:r>
            <a:r>
              <a:rPr lang="hr-HR" sz="2000" b="1" dirty="0" smtClean="0">
                <a:solidFill>
                  <a:schemeClr val="accent1">
                    <a:lumMod val="75000"/>
                  </a:schemeClr>
                </a:solidFill>
              </a:rPr>
              <a:t> </a:t>
            </a:r>
            <a:r>
              <a:rPr lang="en-US" sz="2000" b="1" dirty="0" smtClean="0">
                <a:solidFill>
                  <a:schemeClr val="accent1">
                    <a:lumMod val="75000"/>
                  </a:schemeClr>
                </a:solidFill>
              </a:rPr>
              <a:t>(CFC-11) and dichlorodifluoromethane (CFC-12) used as a substitute for ammonia in refrigerants, as solvents and as propellants.</a:t>
            </a:r>
            <a:endParaRPr lang="hr-HR" sz="2000" b="1" dirty="0">
              <a:solidFill>
                <a:schemeClr val="accent1">
                  <a:lumMod val="75000"/>
                </a:schemeClr>
              </a:solidFill>
            </a:endParaRPr>
          </a:p>
        </p:txBody>
      </p:sp>
      <p:pic>
        <p:nvPicPr>
          <p:cNvPr id="5122" name="Picture 2"/>
          <p:cNvPicPr>
            <a:picLocks noChangeAspect="1" noChangeArrowheads="1"/>
          </p:cNvPicPr>
          <p:nvPr/>
        </p:nvPicPr>
        <p:blipFill>
          <a:blip r:embed="rId3" cstate="print"/>
          <a:srcRect/>
          <a:stretch>
            <a:fillRect/>
          </a:stretch>
        </p:blipFill>
        <p:spPr bwMode="auto">
          <a:xfrm>
            <a:off x="6400424" y="4764763"/>
            <a:ext cx="1436860" cy="1436860"/>
          </a:xfrm>
          <a:prstGeom prst="rect">
            <a:avLst/>
          </a:prstGeom>
          <a:noFill/>
          <a:ln w="9525">
            <a:noFill/>
            <a:miter lim="800000"/>
            <a:headEnd/>
            <a:tailEnd/>
          </a:ln>
        </p:spPr>
      </p:pic>
      <p:sp>
        <p:nvSpPr>
          <p:cNvPr id="15" name="TextBox 14"/>
          <p:cNvSpPr txBox="1"/>
          <p:nvPr/>
        </p:nvSpPr>
        <p:spPr>
          <a:xfrm>
            <a:off x="5848350" y="5753100"/>
            <a:ext cx="1600200" cy="400110"/>
          </a:xfrm>
          <a:prstGeom prst="rect">
            <a:avLst/>
          </a:prstGeom>
          <a:noFill/>
        </p:spPr>
        <p:txBody>
          <a:bodyPr wrap="square" rtlCol="0">
            <a:spAutoFit/>
          </a:bodyPr>
          <a:lstStyle/>
          <a:p>
            <a:r>
              <a:rPr lang="hr-HR" sz="2000" b="1" dirty="0" smtClean="0">
                <a:solidFill>
                  <a:schemeClr val="accent1">
                    <a:lumMod val="75000"/>
                  </a:schemeClr>
                </a:solidFill>
              </a:rPr>
              <a:t>CFC</a:t>
            </a:r>
            <a:endParaRPr lang="hr-HR" sz="2000" b="1" dirty="0">
              <a:solidFill>
                <a:schemeClr val="accent1">
                  <a:lumMod val="75000"/>
                </a:schemeClr>
              </a:solidFill>
            </a:endParaRPr>
          </a:p>
        </p:txBody>
      </p:sp>
      <p:sp>
        <p:nvSpPr>
          <p:cNvPr id="16" name="Slide Number Placeholder 15"/>
          <p:cNvSpPr>
            <a:spLocks noGrp="1"/>
          </p:cNvSpPr>
          <p:nvPr>
            <p:ph type="sldNum" sz="quarter" idx="12"/>
          </p:nvPr>
        </p:nvSpPr>
        <p:spPr/>
        <p:txBody>
          <a:bodyPr/>
          <a:lstStyle/>
          <a:p>
            <a:pPr>
              <a:defRPr/>
            </a:pPr>
            <a:fld id="{60743F40-157C-4097-B33E-49A278C4E3AD}" type="slidenum">
              <a:rPr lang="hr-HR" smtClean="0"/>
              <a:pPr>
                <a:defRPr/>
              </a:pPr>
              <a:t>68</a:t>
            </a:fld>
            <a:endParaRPr lang="hr-HR"/>
          </a:p>
        </p:txBody>
      </p:sp>
      <p:sp>
        <p:nvSpPr>
          <p:cNvPr id="18" name="TextBox 17"/>
          <p:cNvSpPr txBox="1"/>
          <p:nvPr/>
        </p:nvSpPr>
        <p:spPr>
          <a:xfrm>
            <a:off x="561975" y="1875706"/>
            <a:ext cx="8582025" cy="461665"/>
          </a:xfrm>
          <a:prstGeom prst="rect">
            <a:avLst/>
          </a:prstGeom>
          <a:noFill/>
        </p:spPr>
        <p:txBody>
          <a:bodyPr wrap="square" rtlCol="0">
            <a:spAutoFit/>
          </a:bodyPr>
          <a:lstStyle/>
          <a:p>
            <a:r>
              <a:rPr lang="en-US" sz="2400" b="1" smtClean="0">
                <a:solidFill>
                  <a:schemeClr val="accent6">
                    <a:lumMod val="75000"/>
                  </a:schemeClr>
                </a:solidFill>
              </a:rPr>
              <a:t>Ozone damage due to the adverse effects of halogen gases</a:t>
            </a:r>
            <a:endParaRPr lang="hr-HR" sz="2400" b="1" dirty="0">
              <a:solidFill>
                <a:schemeClr val="accent6">
                  <a:lumMod val="75000"/>
                </a:schemeClr>
              </a:solidFill>
            </a:endParaRPr>
          </a:p>
        </p:txBody>
      </p:sp>
      <p:sp>
        <p:nvSpPr>
          <p:cNvPr id="19"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20" name="TextBox 19"/>
          <p:cNvSpPr txBox="1"/>
          <p:nvPr/>
        </p:nvSpPr>
        <p:spPr>
          <a:xfrm>
            <a:off x="561975" y="1418506"/>
            <a:ext cx="8582025" cy="461665"/>
          </a:xfrm>
          <a:prstGeom prst="rect">
            <a:avLst/>
          </a:prstGeom>
          <a:noFill/>
        </p:spPr>
        <p:txBody>
          <a:bodyPr wrap="square" rtlCol="0">
            <a:spAutoFit/>
          </a:bodyPr>
          <a:lstStyle/>
          <a:p>
            <a:r>
              <a:rPr lang="en-US" sz="2400" b="1" dirty="0" smtClean="0">
                <a:solidFill>
                  <a:schemeClr val="accent6">
                    <a:lumMod val="75000"/>
                  </a:schemeClr>
                </a:solidFill>
              </a:rPr>
              <a:t>Impact on stratospheric ozone layer</a:t>
            </a:r>
            <a:endParaRPr lang="hr-HR" sz="2400" b="1" dirty="0">
              <a:solidFill>
                <a:schemeClr val="accent6">
                  <a:lumMod val="75000"/>
                </a:schemeClr>
              </a:solidFill>
            </a:endParaRPr>
          </a:p>
        </p:txBody>
      </p:sp>
      <p:sp>
        <p:nvSpPr>
          <p:cNvPr id="21"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390525" y="2600325"/>
            <a:ext cx="8172450" cy="2677656"/>
          </a:xfrm>
          <a:prstGeom prst="rect">
            <a:avLst/>
          </a:prstGeom>
          <a:noFill/>
        </p:spPr>
        <p:txBody>
          <a:bodyPr wrap="square" rtlCol="0">
            <a:spAutoFit/>
          </a:bodyPr>
          <a:lstStyle/>
          <a:p>
            <a:r>
              <a:rPr lang="en-US" sz="2400" b="1" dirty="0" smtClean="0">
                <a:solidFill>
                  <a:schemeClr val="accent1">
                    <a:lumMod val="75000"/>
                  </a:schemeClr>
                </a:solidFill>
              </a:rPr>
              <a:t>However, these compounds</a:t>
            </a:r>
            <a:r>
              <a:rPr lang="hr-HR" sz="2400" b="1" dirty="0" smtClean="0">
                <a:solidFill>
                  <a:schemeClr val="accent1">
                    <a:lumMod val="75000"/>
                  </a:schemeClr>
                </a:solidFill>
              </a:rPr>
              <a:t> by</a:t>
            </a:r>
            <a:r>
              <a:rPr lang="en-US" sz="2400" b="1" dirty="0" smtClean="0">
                <a:solidFill>
                  <a:schemeClr val="accent1">
                    <a:lumMod val="75000"/>
                  </a:schemeClr>
                </a:solidFill>
              </a:rPr>
              <a:t> diffusion and vertical transporting come to </a:t>
            </a:r>
            <a:r>
              <a:rPr lang="hr-HR" sz="2400" b="1" dirty="0" smtClean="0">
                <a:solidFill>
                  <a:schemeClr val="accent1">
                    <a:lumMod val="75000"/>
                  </a:schemeClr>
                </a:solidFill>
              </a:rPr>
              <a:t>higher</a:t>
            </a:r>
            <a:r>
              <a:rPr lang="en-US" sz="2400" b="1" dirty="0" smtClean="0">
                <a:solidFill>
                  <a:schemeClr val="accent1">
                    <a:lumMod val="75000"/>
                  </a:schemeClr>
                </a:solidFill>
              </a:rPr>
              <a:t> parts of the troposphere. Through the discontinuity of the </a:t>
            </a:r>
            <a:r>
              <a:rPr lang="en-US" sz="2400" b="1" dirty="0" err="1" smtClean="0">
                <a:solidFill>
                  <a:schemeClr val="accent1">
                    <a:lumMod val="75000"/>
                  </a:schemeClr>
                </a:solidFill>
              </a:rPr>
              <a:t>tropop</a:t>
            </a:r>
            <a:r>
              <a:rPr lang="hr-HR" sz="2400" b="1" dirty="0" smtClean="0">
                <a:solidFill>
                  <a:schemeClr val="accent1">
                    <a:lumMod val="75000"/>
                  </a:schemeClr>
                </a:solidFill>
              </a:rPr>
              <a:t>au</a:t>
            </a:r>
            <a:r>
              <a:rPr lang="en-US" sz="2400" b="1" dirty="0" smtClean="0">
                <a:solidFill>
                  <a:schemeClr val="accent1">
                    <a:lumMod val="75000"/>
                  </a:schemeClr>
                </a:solidFill>
              </a:rPr>
              <a:t>sis, they pass through the stratosphere where the circulation of the lower layers is further swelled. Their damage begins only at 25 km high where UV radiation is sufficiently intense to break the CFC molecule and release chlorine atoms that catalytically destroy ozone.</a:t>
            </a:r>
            <a:endParaRPr lang="hr-HR" sz="24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69</a:t>
            </a:fld>
            <a:endParaRPr lang="hr-HR"/>
          </a:p>
        </p:txBody>
      </p:sp>
      <p:sp>
        <p:nvSpPr>
          <p:cNvPr id="16" name="TextBox 15"/>
          <p:cNvSpPr txBox="1"/>
          <p:nvPr/>
        </p:nvSpPr>
        <p:spPr>
          <a:xfrm>
            <a:off x="561975" y="1875706"/>
            <a:ext cx="8582025" cy="461665"/>
          </a:xfrm>
          <a:prstGeom prst="rect">
            <a:avLst/>
          </a:prstGeom>
          <a:noFill/>
        </p:spPr>
        <p:txBody>
          <a:bodyPr wrap="square" rtlCol="0">
            <a:spAutoFit/>
          </a:bodyPr>
          <a:lstStyle/>
          <a:p>
            <a:r>
              <a:rPr lang="en-US" sz="2400" b="1" smtClean="0">
                <a:solidFill>
                  <a:schemeClr val="accent6">
                    <a:lumMod val="75000"/>
                  </a:schemeClr>
                </a:solidFill>
              </a:rPr>
              <a:t>Ozone damage due to the adverse effects of halogen gases</a:t>
            </a:r>
            <a:endParaRPr lang="hr-HR" sz="2400" b="1" dirty="0">
              <a:solidFill>
                <a:schemeClr val="accent6">
                  <a:lumMod val="75000"/>
                </a:schemeClr>
              </a:solidFill>
            </a:endParaRPr>
          </a:p>
        </p:txBody>
      </p:sp>
      <p:sp>
        <p:nvSpPr>
          <p:cNvPr id="17"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8" name="TextBox 17"/>
          <p:cNvSpPr txBox="1"/>
          <p:nvPr/>
        </p:nvSpPr>
        <p:spPr>
          <a:xfrm>
            <a:off x="561975" y="1418506"/>
            <a:ext cx="8582025" cy="461665"/>
          </a:xfrm>
          <a:prstGeom prst="rect">
            <a:avLst/>
          </a:prstGeom>
          <a:noFill/>
        </p:spPr>
        <p:txBody>
          <a:bodyPr wrap="square" rtlCol="0">
            <a:spAutoFit/>
          </a:bodyPr>
          <a:lstStyle/>
          <a:p>
            <a:r>
              <a:rPr lang="en-US" sz="2400" b="1" dirty="0" smtClean="0">
                <a:solidFill>
                  <a:schemeClr val="accent6">
                    <a:lumMod val="75000"/>
                  </a:schemeClr>
                </a:solidFill>
              </a:rPr>
              <a:t>Impact on stratospheric ozone layer</a:t>
            </a:r>
            <a:endParaRPr lang="hr-HR" sz="2400" b="1" dirty="0">
              <a:solidFill>
                <a:schemeClr val="accent6">
                  <a:lumMod val="75000"/>
                </a:schemeClr>
              </a:solidFill>
            </a:endParaRPr>
          </a:p>
        </p:txBody>
      </p:sp>
      <p:sp>
        <p:nvSpPr>
          <p:cNvPr id="19"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67544" y="1484784"/>
            <a:ext cx="1944216" cy="461665"/>
          </a:xfrm>
          <a:prstGeom prst="rect">
            <a:avLst/>
          </a:prstGeom>
          <a:noFill/>
        </p:spPr>
        <p:txBody>
          <a:bodyPr wrap="square" rtlCol="0">
            <a:spAutoFit/>
          </a:bodyPr>
          <a:lstStyle/>
          <a:p>
            <a:r>
              <a:rPr lang="hr-HR" sz="2400" b="1" dirty="0" smtClean="0">
                <a:solidFill>
                  <a:schemeClr val="accent6">
                    <a:lumMod val="75000"/>
                  </a:schemeClr>
                </a:solidFill>
              </a:rPr>
              <a:t>Example </a:t>
            </a:r>
            <a:r>
              <a:rPr lang="hr-HR" sz="2400" b="1" dirty="0">
                <a:solidFill>
                  <a:schemeClr val="accent6">
                    <a:lumMod val="75000"/>
                  </a:schemeClr>
                </a:solidFill>
              </a:rPr>
              <a:t>2</a:t>
            </a:r>
            <a:r>
              <a:rPr lang="hr-HR" sz="2400" b="1" dirty="0" smtClean="0">
                <a:solidFill>
                  <a:schemeClr val="accent6">
                    <a:lumMod val="75000"/>
                  </a:schemeClr>
                </a:solidFill>
              </a:rPr>
              <a:t>. </a:t>
            </a:r>
            <a:endParaRPr lang="hr-HR" sz="2400" b="1" dirty="0">
              <a:solidFill>
                <a:schemeClr val="accent6">
                  <a:lumMod val="75000"/>
                </a:schemeClr>
              </a:solidFill>
            </a:endParaRPr>
          </a:p>
        </p:txBody>
      </p:sp>
      <p:sp>
        <p:nvSpPr>
          <p:cNvPr id="10" name="Folded Corner 9"/>
          <p:cNvSpPr/>
          <p:nvPr/>
        </p:nvSpPr>
        <p:spPr>
          <a:xfrm>
            <a:off x="2195736" y="1484784"/>
            <a:ext cx="6552728" cy="1440160"/>
          </a:xfrm>
          <a:prstGeom prst="foldedCorner">
            <a:avLst/>
          </a:prstGeom>
          <a:solidFill>
            <a:schemeClr val="accent6">
              <a:lumMod val="60000"/>
              <a:lumOff val="4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accent1">
                    <a:lumMod val="75000"/>
                  </a:schemeClr>
                </a:solidFill>
              </a:rPr>
              <a:t>Emissions of pollutants from heat stations and thermal power plants have small short-term variation, but they </a:t>
            </a:r>
            <a:r>
              <a:rPr lang="hr-HR" sz="2000" b="1" dirty="0" smtClean="0">
                <a:solidFill>
                  <a:schemeClr val="accent1">
                    <a:lumMod val="75000"/>
                  </a:schemeClr>
                </a:solidFill>
              </a:rPr>
              <a:t>have</a:t>
            </a:r>
            <a:r>
              <a:rPr lang="en-US" sz="2000" b="1" dirty="0" smtClean="0">
                <a:solidFill>
                  <a:schemeClr val="accent1">
                    <a:lumMod val="75000"/>
                  </a:schemeClr>
                </a:solidFill>
              </a:rPr>
              <a:t> great seasonal variation. In the winter period </a:t>
            </a:r>
            <a:r>
              <a:rPr lang="hr-HR" sz="2000" b="1" dirty="0" smtClean="0">
                <a:solidFill>
                  <a:schemeClr val="accent1">
                    <a:lumMod val="75000"/>
                  </a:schemeClr>
                </a:solidFill>
              </a:rPr>
              <a:t>have</a:t>
            </a:r>
            <a:r>
              <a:rPr lang="en-US" sz="2000" b="1" dirty="0" smtClean="0">
                <a:solidFill>
                  <a:schemeClr val="accent1">
                    <a:lumMod val="75000"/>
                  </a:schemeClr>
                </a:solidFill>
              </a:rPr>
              <a:t> </a:t>
            </a:r>
            <a:r>
              <a:rPr lang="hr-HR" sz="2000" b="1" dirty="0" smtClean="0">
                <a:solidFill>
                  <a:schemeClr val="accent1">
                    <a:lumMod val="75000"/>
                  </a:schemeClr>
                </a:solidFill>
              </a:rPr>
              <a:t>maximum</a:t>
            </a:r>
            <a:r>
              <a:rPr lang="en-US" sz="2000" b="1" dirty="0" smtClean="0">
                <a:solidFill>
                  <a:schemeClr val="accent1">
                    <a:lumMod val="75000"/>
                  </a:schemeClr>
                </a:solidFill>
              </a:rPr>
              <a:t>, and the minimum in summer.</a:t>
            </a:r>
            <a:endParaRPr lang="hr-HR" sz="2000" b="1" dirty="0">
              <a:solidFill>
                <a:schemeClr val="accent1">
                  <a:lumMod val="75000"/>
                </a:schemeClr>
              </a:solidFill>
            </a:endParaRPr>
          </a:p>
        </p:txBody>
      </p:sp>
      <p:sp>
        <p:nvSpPr>
          <p:cNvPr id="12" name="TextBox 11"/>
          <p:cNvSpPr txBox="1"/>
          <p:nvPr/>
        </p:nvSpPr>
        <p:spPr>
          <a:xfrm>
            <a:off x="467544" y="3140968"/>
            <a:ext cx="8280920" cy="830997"/>
          </a:xfrm>
          <a:prstGeom prst="rect">
            <a:avLst/>
          </a:prstGeom>
          <a:noFill/>
        </p:spPr>
        <p:txBody>
          <a:bodyPr wrap="square" rtlCol="0">
            <a:spAutoFit/>
          </a:bodyPr>
          <a:lstStyle/>
          <a:p>
            <a:r>
              <a:rPr lang="en-US" sz="2400" b="1" smtClean="0">
                <a:solidFill>
                  <a:schemeClr val="accent6">
                    <a:lumMod val="75000"/>
                  </a:schemeClr>
                </a:solidFill>
              </a:rPr>
              <a:t>The influence of height of emission sources to the distribution of pollutants in the air</a:t>
            </a:r>
            <a:endParaRPr lang="hr-HR" sz="2400" b="1" dirty="0">
              <a:solidFill>
                <a:schemeClr val="accent6">
                  <a:lumMod val="75000"/>
                </a:schemeClr>
              </a:solidFill>
            </a:endParaRPr>
          </a:p>
        </p:txBody>
      </p:sp>
      <p:sp>
        <p:nvSpPr>
          <p:cNvPr id="13" name="TextBox 12"/>
          <p:cNvSpPr txBox="1"/>
          <p:nvPr/>
        </p:nvSpPr>
        <p:spPr>
          <a:xfrm>
            <a:off x="504825" y="4025255"/>
            <a:ext cx="8459663" cy="1938992"/>
          </a:xfrm>
          <a:prstGeom prst="rect">
            <a:avLst/>
          </a:prstGeom>
          <a:noFill/>
        </p:spPr>
        <p:txBody>
          <a:bodyPr wrap="square" rtlCol="0">
            <a:spAutoFit/>
          </a:bodyPr>
          <a:lstStyle/>
          <a:p>
            <a:r>
              <a:rPr lang="en-US" sz="2000" b="1" dirty="0" smtClean="0">
                <a:solidFill>
                  <a:schemeClr val="accent1">
                    <a:lumMod val="75000"/>
                  </a:schemeClr>
                </a:solidFill>
              </a:rPr>
              <a:t>Industrial pollution due to discharges of pollutants through high chimneys are easier to scatter in the higher layers of the troposphere than those from the chimneys of households.  The lowest, next to the ground, they emit the pollutants from motor vehicles, and therefore represent the largest public health problem, because </a:t>
            </a:r>
            <a:r>
              <a:rPr lang="hr-HR" sz="2000" b="1" dirty="0" smtClean="0">
                <a:solidFill>
                  <a:schemeClr val="accent1">
                    <a:lumMod val="75000"/>
                  </a:schemeClr>
                </a:solidFill>
              </a:rPr>
              <a:t>they have the most influence</a:t>
            </a:r>
            <a:r>
              <a:rPr lang="en-US" sz="2000" b="1" dirty="0" smtClean="0">
                <a:solidFill>
                  <a:schemeClr val="accent1">
                    <a:lumMod val="75000"/>
                  </a:schemeClr>
                </a:solidFill>
              </a:rPr>
              <a:t> on human health in urban environments.</a:t>
            </a:r>
            <a:endParaRPr lang="hr-HR" sz="20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7</a:t>
            </a:fld>
            <a:endParaRPr lang="hr-HR"/>
          </a:p>
        </p:txBody>
      </p:sp>
      <p:sp>
        <p:nvSpPr>
          <p:cNvPr id="16"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1.8 </a:t>
            </a:r>
            <a:r>
              <a:rPr lang="hr-HR" sz="2800" b="1" dirty="0" smtClean="0">
                <a:solidFill>
                  <a:schemeClr val="tx2"/>
                </a:solidFill>
                <a:effectLst>
                  <a:glow>
                    <a:srgbClr val="7F7F7F">
                      <a:alpha val="35000"/>
                    </a:srgbClr>
                  </a:glow>
                </a:effectLst>
              </a:rPr>
              <a:t>THE TEMPORAL AND</a:t>
            </a:r>
            <a:r>
              <a:rPr lang="en-US" sz="2800" b="1" dirty="0" smtClean="0">
                <a:solidFill>
                  <a:schemeClr val="tx2"/>
                </a:solidFill>
                <a:effectLst>
                  <a:glow>
                    <a:srgbClr val="7F7F7F">
                      <a:alpha val="35000"/>
                    </a:srgbClr>
                  </a:glow>
                </a:effectLst>
              </a:rPr>
              <a:t> SPATIAL DISTRIBUTION OF POLLUTANTS</a:t>
            </a:r>
            <a:endParaRPr lang="hr-HR" sz="2800" b="1" dirty="0" smtClean="0">
              <a:solidFill>
                <a:schemeClr val="tx2"/>
              </a:solidFill>
              <a:effectLst>
                <a:glow>
                  <a:srgbClr val="7F7F7F">
                    <a:alpha val="35000"/>
                  </a:srgbClr>
                </a:glow>
              </a:effectLst>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7"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7170" name="Picture 2"/>
          <p:cNvPicPr>
            <a:picLocks noChangeAspect="1" noChangeArrowheads="1"/>
          </p:cNvPicPr>
          <p:nvPr/>
        </p:nvPicPr>
        <p:blipFill>
          <a:blip r:embed="rId3" cstate="print"/>
          <a:srcRect/>
          <a:stretch>
            <a:fillRect/>
          </a:stretch>
        </p:blipFill>
        <p:spPr bwMode="auto">
          <a:xfrm>
            <a:off x="1" y="2698388"/>
            <a:ext cx="4343400" cy="3028525"/>
          </a:xfrm>
          <a:prstGeom prst="rect">
            <a:avLst/>
          </a:prstGeom>
          <a:noFill/>
          <a:ln w="9525">
            <a:noFill/>
            <a:miter lim="800000"/>
            <a:headEnd/>
            <a:tailEnd/>
          </a:ln>
        </p:spPr>
      </p:pic>
      <p:sp>
        <p:nvSpPr>
          <p:cNvPr id="13" name="TextBox 12"/>
          <p:cNvSpPr txBox="1"/>
          <p:nvPr/>
        </p:nvSpPr>
        <p:spPr>
          <a:xfrm>
            <a:off x="5372100" y="2619375"/>
            <a:ext cx="3571875" cy="371475"/>
          </a:xfrm>
          <a:prstGeom prst="rect">
            <a:avLst/>
          </a:prstGeom>
          <a:noFill/>
        </p:spPr>
        <p:txBody>
          <a:bodyPr wrap="square" rtlCol="0">
            <a:spAutoFit/>
          </a:bodyPr>
          <a:lstStyle/>
          <a:p>
            <a:endParaRPr lang="hr-HR" dirty="0"/>
          </a:p>
        </p:txBody>
      </p:sp>
      <p:sp>
        <p:nvSpPr>
          <p:cNvPr id="14" name="TextBox 13"/>
          <p:cNvSpPr txBox="1"/>
          <p:nvPr/>
        </p:nvSpPr>
        <p:spPr>
          <a:xfrm>
            <a:off x="4182890" y="2335794"/>
            <a:ext cx="4495800" cy="3877985"/>
          </a:xfrm>
          <a:prstGeom prst="rect">
            <a:avLst/>
          </a:prstGeom>
          <a:noFill/>
        </p:spPr>
        <p:txBody>
          <a:bodyPr wrap="square" rtlCol="0">
            <a:spAutoFit/>
          </a:bodyPr>
          <a:lstStyle/>
          <a:p>
            <a:r>
              <a:rPr lang="en-US" sz="1600" b="1" dirty="0" smtClean="0">
                <a:solidFill>
                  <a:schemeClr val="accent6">
                    <a:lumMod val="75000"/>
                  </a:schemeClr>
                </a:solidFill>
              </a:rPr>
              <a:t>Phase 1: CFC photolysis in the stratosphere </a:t>
            </a:r>
            <a:endParaRPr lang="hr-HR" sz="1600" b="1" dirty="0" smtClean="0">
              <a:solidFill>
                <a:schemeClr val="accent6">
                  <a:lumMod val="75000"/>
                </a:schemeClr>
              </a:solidFill>
            </a:endParaRPr>
          </a:p>
          <a:p>
            <a:r>
              <a:rPr lang="hr-HR" sz="1600" b="1" dirty="0" smtClean="0">
                <a:solidFill>
                  <a:schemeClr val="accent1">
                    <a:lumMod val="75000"/>
                  </a:schemeClr>
                </a:solidFill>
              </a:rPr>
              <a:t>I</a:t>
            </a:r>
            <a:r>
              <a:rPr lang="en-US" sz="1600" b="1" dirty="0" smtClean="0">
                <a:solidFill>
                  <a:schemeClr val="accent1">
                    <a:lumMod val="75000"/>
                  </a:schemeClr>
                </a:solidFill>
              </a:rPr>
              <a:t>n the first stage comes to break up of molecules CFC</a:t>
            </a:r>
            <a:r>
              <a:rPr lang="hr-HR" sz="1600" b="1" dirty="0" smtClean="0">
                <a:solidFill>
                  <a:schemeClr val="accent1">
                    <a:lumMod val="75000"/>
                  </a:schemeClr>
                </a:solidFill>
              </a:rPr>
              <a:t> by</a:t>
            </a:r>
            <a:r>
              <a:rPr lang="en-US" sz="1600" b="1" dirty="0" smtClean="0">
                <a:solidFill>
                  <a:schemeClr val="accent1">
                    <a:lumMod val="75000"/>
                  </a:schemeClr>
                </a:solidFill>
              </a:rPr>
              <a:t> UV-rays from the Sun's spectrum. In this reaction from a CFC molecule frees the chlorine atom:</a:t>
            </a:r>
            <a:endParaRPr lang="hr-HR" sz="1600" b="1" dirty="0" smtClean="0">
              <a:solidFill>
                <a:schemeClr val="accent1">
                  <a:lumMod val="75000"/>
                </a:schemeClr>
              </a:solidFill>
            </a:endParaRPr>
          </a:p>
          <a:p>
            <a:r>
              <a:rPr lang="hr-HR" sz="1600" b="1" dirty="0" smtClean="0">
                <a:solidFill>
                  <a:schemeClr val="accent1">
                    <a:lumMod val="75000"/>
                  </a:schemeClr>
                </a:solidFill>
              </a:rPr>
              <a:t>CFCl</a:t>
            </a:r>
            <a:r>
              <a:rPr lang="hr-HR" sz="1600" b="1" baseline="-25000" dirty="0" smtClean="0">
                <a:solidFill>
                  <a:schemeClr val="accent1">
                    <a:lumMod val="75000"/>
                  </a:schemeClr>
                </a:solidFill>
              </a:rPr>
              <a:t>3 </a:t>
            </a:r>
            <a:r>
              <a:rPr lang="hr-HR" sz="1600" b="1" dirty="0" smtClean="0">
                <a:solidFill>
                  <a:schemeClr val="accent1">
                    <a:lumMod val="75000"/>
                  </a:schemeClr>
                </a:solidFill>
              </a:rPr>
              <a:t>+ hv      CFCl</a:t>
            </a:r>
            <a:r>
              <a:rPr lang="hr-HR" sz="1600" b="1" baseline="-25000" dirty="0" smtClean="0">
                <a:solidFill>
                  <a:schemeClr val="accent1">
                    <a:lumMod val="75000"/>
                  </a:schemeClr>
                </a:solidFill>
              </a:rPr>
              <a:t>2</a:t>
            </a:r>
            <a:r>
              <a:rPr lang="hr-HR" sz="1600" b="1" dirty="0" smtClean="0">
                <a:solidFill>
                  <a:schemeClr val="accent1">
                    <a:lumMod val="75000"/>
                  </a:schemeClr>
                </a:solidFill>
              </a:rPr>
              <a:t> + Cl</a:t>
            </a:r>
          </a:p>
          <a:p>
            <a:r>
              <a:rPr lang="en-US" sz="1600" b="1" dirty="0" smtClean="0">
                <a:solidFill>
                  <a:schemeClr val="accent6">
                    <a:lumMod val="75000"/>
                  </a:schemeClr>
                </a:solidFill>
              </a:rPr>
              <a:t>Phase 2: Catalytic ozone depletion</a:t>
            </a:r>
            <a:r>
              <a:rPr lang="en-US" sz="1600" dirty="0" smtClean="0"/>
              <a:t/>
            </a:r>
            <a:br>
              <a:rPr lang="en-US" sz="1600" dirty="0" smtClean="0"/>
            </a:br>
            <a:r>
              <a:rPr lang="en-US" sz="1600" b="1" dirty="0" smtClean="0">
                <a:solidFill>
                  <a:schemeClr val="accent1">
                    <a:lumMod val="75000"/>
                  </a:schemeClr>
                </a:solidFill>
              </a:rPr>
              <a:t>The released chlorine atom in the reaction with ozone breaks the ozone molecule on chlorine</a:t>
            </a:r>
            <a:br>
              <a:rPr lang="en-US" sz="1600" b="1" dirty="0" smtClean="0">
                <a:solidFill>
                  <a:schemeClr val="accent1">
                    <a:lumMod val="75000"/>
                  </a:schemeClr>
                </a:solidFill>
              </a:rPr>
            </a:br>
            <a:r>
              <a:rPr lang="en-US" sz="1600" b="1" dirty="0" smtClean="0">
                <a:solidFill>
                  <a:schemeClr val="accent1">
                    <a:lumMod val="75000"/>
                  </a:schemeClr>
                </a:solidFill>
              </a:rPr>
              <a:t>oxide and oxygen molecule:</a:t>
            </a:r>
            <a:endParaRPr lang="hr-HR" sz="1600" b="1" dirty="0" smtClean="0">
              <a:solidFill>
                <a:schemeClr val="accent1">
                  <a:lumMod val="75000"/>
                </a:schemeClr>
              </a:solidFill>
            </a:endParaRPr>
          </a:p>
          <a:p>
            <a:r>
              <a:rPr lang="hr-HR" sz="1600" b="1" dirty="0" smtClean="0">
                <a:solidFill>
                  <a:schemeClr val="accent1">
                    <a:lumMod val="75000"/>
                  </a:schemeClr>
                </a:solidFill>
              </a:rPr>
              <a:t>Cl + O</a:t>
            </a:r>
            <a:r>
              <a:rPr lang="hr-HR" sz="1600" b="1" baseline="-25000" dirty="0" smtClean="0">
                <a:solidFill>
                  <a:schemeClr val="accent1">
                    <a:lumMod val="75000"/>
                  </a:schemeClr>
                </a:solidFill>
              </a:rPr>
              <a:t>3</a:t>
            </a:r>
            <a:r>
              <a:rPr lang="hr-HR" sz="1600" b="1" dirty="0" smtClean="0">
                <a:solidFill>
                  <a:schemeClr val="accent1">
                    <a:lumMod val="75000"/>
                  </a:schemeClr>
                </a:solidFill>
              </a:rPr>
              <a:t>      ClO + O</a:t>
            </a:r>
            <a:r>
              <a:rPr lang="hr-HR" sz="1600" b="1" baseline="-25000" dirty="0" smtClean="0">
                <a:solidFill>
                  <a:schemeClr val="accent1">
                    <a:lumMod val="75000"/>
                  </a:schemeClr>
                </a:solidFill>
              </a:rPr>
              <a:t>2</a:t>
            </a:r>
          </a:p>
          <a:p>
            <a:r>
              <a:rPr lang="en-US" sz="1600" b="1" dirty="0" smtClean="0">
                <a:solidFill>
                  <a:schemeClr val="accent1">
                    <a:lumMod val="75000"/>
                  </a:schemeClr>
                </a:solidFill>
              </a:rPr>
              <a:t>In reaction of chlorine oxide with ozone there is a formation of chlorine atoms and 2 oxygen molecules:</a:t>
            </a:r>
            <a:endParaRPr lang="hr-HR" sz="1600" b="1" dirty="0" smtClean="0">
              <a:solidFill>
                <a:schemeClr val="accent1">
                  <a:lumMod val="75000"/>
                </a:schemeClr>
              </a:solidFill>
            </a:endParaRPr>
          </a:p>
          <a:p>
            <a:r>
              <a:rPr lang="hr-HR" sz="1600" b="1" dirty="0" smtClean="0">
                <a:solidFill>
                  <a:schemeClr val="accent1">
                    <a:lumMod val="75000"/>
                  </a:schemeClr>
                </a:solidFill>
              </a:rPr>
              <a:t>ClO + O</a:t>
            </a:r>
            <a:r>
              <a:rPr lang="hr-HR" sz="1600" b="1" baseline="-25000" dirty="0" smtClean="0">
                <a:solidFill>
                  <a:schemeClr val="accent1">
                    <a:lumMod val="75000"/>
                  </a:schemeClr>
                </a:solidFill>
              </a:rPr>
              <a:t>3</a:t>
            </a:r>
            <a:r>
              <a:rPr lang="hr-HR" sz="1600" b="1" dirty="0" smtClean="0">
                <a:solidFill>
                  <a:schemeClr val="accent1">
                    <a:lumMod val="75000"/>
                  </a:schemeClr>
                </a:solidFill>
              </a:rPr>
              <a:t>      Cl + 2O</a:t>
            </a:r>
            <a:r>
              <a:rPr lang="hr-HR" sz="1600" b="1" baseline="-25000" dirty="0" smtClean="0">
                <a:solidFill>
                  <a:schemeClr val="accent1">
                    <a:lumMod val="75000"/>
                  </a:schemeClr>
                </a:solidFill>
              </a:rPr>
              <a:t>2</a:t>
            </a:r>
            <a:endParaRPr lang="hr-HR" sz="1600" b="1" baseline="-25000" dirty="0">
              <a:solidFill>
                <a:schemeClr val="accent1">
                  <a:lumMod val="75000"/>
                </a:schemeClr>
              </a:solidFill>
            </a:endParaRPr>
          </a:p>
        </p:txBody>
      </p:sp>
      <p:sp>
        <p:nvSpPr>
          <p:cNvPr id="15" name="Line 13"/>
          <p:cNvSpPr>
            <a:spLocks noChangeShapeType="1"/>
          </p:cNvSpPr>
          <p:nvPr/>
        </p:nvSpPr>
        <p:spPr bwMode="auto">
          <a:xfrm flipV="1">
            <a:off x="5076258" y="3737604"/>
            <a:ext cx="269875" cy="12700"/>
          </a:xfrm>
          <a:prstGeom prst="line">
            <a:avLst/>
          </a:prstGeom>
          <a:noFill/>
          <a:ln w="28575">
            <a:solidFill>
              <a:schemeClr val="accent1">
                <a:lumMod val="75000"/>
              </a:schemeClr>
            </a:solidFill>
            <a:round/>
            <a:headEnd/>
            <a:tailEnd type="triangle" w="med" len="med"/>
          </a:ln>
          <a:effectLst/>
        </p:spPr>
        <p:txBody>
          <a:bodyPr/>
          <a:lstStyle/>
          <a:p>
            <a:endParaRPr lang="hr-HR"/>
          </a:p>
        </p:txBody>
      </p:sp>
      <p:sp>
        <p:nvSpPr>
          <p:cNvPr id="17" name="Line 13"/>
          <p:cNvSpPr>
            <a:spLocks noChangeShapeType="1"/>
          </p:cNvSpPr>
          <p:nvPr/>
        </p:nvSpPr>
        <p:spPr bwMode="auto">
          <a:xfrm flipV="1">
            <a:off x="4959129" y="5919300"/>
            <a:ext cx="269875" cy="12700"/>
          </a:xfrm>
          <a:prstGeom prst="line">
            <a:avLst/>
          </a:prstGeom>
          <a:noFill/>
          <a:ln w="28575">
            <a:solidFill>
              <a:schemeClr val="accent1">
                <a:lumMod val="75000"/>
              </a:schemeClr>
            </a:solidFill>
            <a:round/>
            <a:headEnd/>
            <a:tailEnd type="triangle" w="med" len="med"/>
          </a:ln>
          <a:effectLst/>
        </p:spPr>
        <p:txBody>
          <a:bodyPr/>
          <a:lstStyle/>
          <a:p>
            <a:endParaRPr lang="hr-HR"/>
          </a:p>
        </p:txBody>
      </p:sp>
      <p:sp>
        <p:nvSpPr>
          <p:cNvPr id="18" name="Line 13"/>
          <p:cNvSpPr>
            <a:spLocks noChangeShapeType="1"/>
          </p:cNvSpPr>
          <p:nvPr/>
        </p:nvSpPr>
        <p:spPr bwMode="auto">
          <a:xfrm flipV="1">
            <a:off x="4825779" y="4936717"/>
            <a:ext cx="269875" cy="12700"/>
          </a:xfrm>
          <a:prstGeom prst="line">
            <a:avLst/>
          </a:prstGeom>
          <a:noFill/>
          <a:ln w="28575">
            <a:solidFill>
              <a:schemeClr val="accent1">
                <a:lumMod val="75000"/>
              </a:schemeClr>
            </a:solidFill>
            <a:round/>
            <a:headEnd/>
            <a:tailEnd type="triangle" w="med" len="med"/>
          </a:ln>
          <a:effectLst/>
        </p:spPr>
        <p:txBody>
          <a:bodyPr/>
          <a:lstStyle/>
          <a:p>
            <a:endParaRPr lang="hr-HR"/>
          </a:p>
        </p:txBody>
      </p:sp>
      <p:sp>
        <p:nvSpPr>
          <p:cNvPr id="19" name="Slide Number Placeholder 18"/>
          <p:cNvSpPr>
            <a:spLocks noGrp="1"/>
          </p:cNvSpPr>
          <p:nvPr>
            <p:ph type="sldNum" sz="quarter" idx="12"/>
          </p:nvPr>
        </p:nvSpPr>
        <p:spPr/>
        <p:txBody>
          <a:bodyPr/>
          <a:lstStyle/>
          <a:p>
            <a:pPr>
              <a:defRPr/>
            </a:pPr>
            <a:fld id="{60743F40-157C-4097-B33E-49A278C4E3AD}" type="slidenum">
              <a:rPr lang="hr-HR" smtClean="0"/>
              <a:pPr>
                <a:defRPr/>
              </a:pPr>
              <a:t>70</a:t>
            </a:fld>
            <a:endParaRPr lang="hr-HR"/>
          </a:p>
        </p:txBody>
      </p:sp>
      <p:sp>
        <p:nvSpPr>
          <p:cNvPr id="21" name="TextBox 20"/>
          <p:cNvSpPr txBox="1"/>
          <p:nvPr/>
        </p:nvSpPr>
        <p:spPr>
          <a:xfrm>
            <a:off x="561975" y="1875706"/>
            <a:ext cx="8582025" cy="461665"/>
          </a:xfrm>
          <a:prstGeom prst="rect">
            <a:avLst/>
          </a:prstGeom>
          <a:noFill/>
        </p:spPr>
        <p:txBody>
          <a:bodyPr wrap="square" rtlCol="0">
            <a:spAutoFit/>
          </a:bodyPr>
          <a:lstStyle/>
          <a:p>
            <a:r>
              <a:rPr lang="en-US" sz="2400" b="1" smtClean="0">
                <a:solidFill>
                  <a:schemeClr val="accent6">
                    <a:lumMod val="75000"/>
                  </a:schemeClr>
                </a:solidFill>
              </a:rPr>
              <a:t>Ozone damage due to the adverse effects of halogen gases</a:t>
            </a:r>
            <a:endParaRPr lang="hr-HR" sz="2400" b="1" dirty="0">
              <a:solidFill>
                <a:schemeClr val="accent6">
                  <a:lumMod val="75000"/>
                </a:schemeClr>
              </a:solidFill>
            </a:endParaRPr>
          </a:p>
        </p:txBody>
      </p:sp>
      <p:sp>
        <p:nvSpPr>
          <p:cNvPr id="22"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23" name="TextBox 22"/>
          <p:cNvSpPr txBox="1"/>
          <p:nvPr/>
        </p:nvSpPr>
        <p:spPr>
          <a:xfrm>
            <a:off x="561975" y="1418506"/>
            <a:ext cx="8582025" cy="461665"/>
          </a:xfrm>
          <a:prstGeom prst="rect">
            <a:avLst/>
          </a:prstGeom>
          <a:noFill/>
        </p:spPr>
        <p:txBody>
          <a:bodyPr wrap="square" rtlCol="0">
            <a:spAutoFit/>
          </a:bodyPr>
          <a:lstStyle/>
          <a:p>
            <a:r>
              <a:rPr lang="en-US" sz="2400" b="1" dirty="0" smtClean="0">
                <a:solidFill>
                  <a:schemeClr val="accent6">
                    <a:lumMod val="75000"/>
                  </a:schemeClr>
                </a:solidFill>
              </a:rPr>
              <a:t>Impact on stratospheric ozone layer</a:t>
            </a:r>
            <a:endParaRPr lang="hr-HR" sz="2400" b="1" dirty="0">
              <a:solidFill>
                <a:schemeClr val="accent6">
                  <a:lumMod val="75000"/>
                </a:schemeClr>
              </a:solidFill>
            </a:endParaRPr>
          </a:p>
        </p:txBody>
      </p:sp>
      <p:sp>
        <p:nvSpPr>
          <p:cNvPr id="24" name="Rectangle 23"/>
          <p:cNvSpPr/>
          <p:nvPr/>
        </p:nvSpPr>
        <p:spPr>
          <a:xfrm>
            <a:off x="869133" y="3150606"/>
            <a:ext cx="506994" cy="135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5" name="Rectangle 24"/>
          <p:cNvSpPr/>
          <p:nvPr/>
        </p:nvSpPr>
        <p:spPr>
          <a:xfrm>
            <a:off x="1" y="2770360"/>
            <a:ext cx="4237022" cy="162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6" name="Rectangle 25"/>
          <p:cNvSpPr/>
          <p:nvPr/>
        </p:nvSpPr>
        <p:spPr>
          <a:xfrm>
            <a:off x="1394234" y="3096285"/>
            <a:ext cx="1819746" cy="9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7" name="Rectangle 26"/>
          <p:cNvSpPr/>
          <p:nvPr/>
        </p:nvSpPr>
        <p:spPr>
          <a:xfrm>
            <a:off x="2725093" y="4028792"/>
            <a:ext cx="1439501" cy="280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8" name="Rectangle 27"/>
          <p:cNvSpPr/>
          <p:nvPr/>
        </p:nvSpPr>
        <p:spPr>
          <a:xfrm>
            <a:off x="199176" y="4291343"/>
            <a:ext cx="905347" cy="235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9" name="Rectangle 28"/>
          <p:cNvSpPr/>
          <p:nvPr/>
        </p:nvSpPr>
        <p:spPr>
          <a:xfrm>
            <a:off x="561315" y="5395865"/>
            <a:ext cx="3567065" cy="235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0" name="Rectangle 29"/>
          <p:cNvSpPr/>
          <p:nvPr/>
        </p:nvSpPr>
        <p:spPr>
          <a:xfrm rot="1110959">
            <a:off x="1213164" y="4237022"/>
            <a:ext cx="1819747" cy="235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1"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32" name="Picture 3"/>
          <p:cNvPicPr>
            <a:picLocks noChangeAspect="1" noChangeArrowheads="1"/>
          </p:cNvPicPr>
          <p:nvPr/>
        </p:nvPicPr>
        <p:blipFill>
          <a:blip r:embed="rId4"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4" name="TextBox 13"/>
          <p:cNvSpPr txBox="1"/>
          <p:nvPr/>
        </p:nvSpPr>
        <p:spPr>
          <a:xfrm>
            <a:off x="657225" y="2743200"/>
            <a:ext cx="8305800" cy="3046988"/>
          </a:xfrm>
          <a:prstGeom prst="rect">
            <a:avLst/>
          </a:prstGeom>
          <a:noFill/>
        </p:spPr>
        <p:txBody>
          <a:bodyPr wrap="square" rtlCol="0">
            <a:spAutoFit/>
          </a:bodyPr>
          <a:lstStyle/>
          <a:p>
            <a:r>
              <a:rPr lang="en-US" sz="2400" b="1" dirty="0" smtClean="0">
                <a:solidFill>
                  <a:schemeClr val="accent1">
                    <a:lumMod val="75000"/>
                  </a:schemeClr>
                </a:solidFill>
              </a:rPr>
              <a:t>It is necessary to note that in the above reactions out of every 2 molecules of ozone occur 3 molecules of oxygen. The catalyst in these reactions is the atom of chlorine that is in the second reaction re-created and begins the process of </a:t>
            </a:r>
            <a:r>
              <a:rPr lang="hr-HR" sz="2400" b="1" dirty="0" smtClean="0">
                <a:solidFill>
                  <a:schemeClr val="accent1">
                    <a:lumMod val="75000"/>
                  </a:schemeClr>
                </a:solidFill>
              </a:rPr>
              <a:t>second</a:t>
            </a:r>
            <a:r>
              <a:rPr lang="en-US" sz="2400" b="1" dirty="0" smtClean="0">
                <a:solidFill>
                  <a:schemeClr val="accent1">
                    <a:lumMod val="75000"/>
                  </a:schemeClr>
                </a:solidFill>
              </a:rPr>
              <a:t> stage from the beginning. </a:t>
            </a:r>
            <a:endParaRPr lang="hr-HR" sz="2400" b="1" dirty="0" smtClean="0">
              <a:solidFill>
                <a:schemeClr val="accent1">
                  <a:lumMod val="75000"/>
                </a:schemeClr>
              </a:solidFill>
            </a:endParaRPr>
          </a:p>
          <a:p>
            <a:r>
              <a:rPr lang="en-US" sz="2400" b="1" dirty="0" smtClean="0">
                <a:solidFill>
                  <a:schemeClr val="accent1">
                    <a:lumMod val="75000"/>
                  </a:schemeClr>
                </a:solidFill>
              </a:rPr>
              <a:t>  </a:t>
            </a:r>
            <a:endParaRPr lang="hr-HR" sz="2400" b="1" dirty="0" smtClean="0">
              <a:solidFill>
                <a:schemeClr val="accent1">
                  <a:lumMod val="75000"/>
                </a:schemeClr>
              </a:solidFill>
            </a:endParaRPr>
          </a:p>
          <a:p>
            <a:r>
              <a:rPr lang="en-US" sz="2400" b="1" dirty="0" smtClean="0">
                <a:solidFill>
                  <a:srgbClr val="FF0000"/>
                </a:solidFill>
              </a:rPr>
              <a:t>In fact, every atom of chlorine can destroy hundreds of thousands of molecules of ozone.</a:t>
            </a:r>
            <a:endParaRPr lang="hr-HR" sz="2400" b="1" dirty="0">
              <a:solidFill>
                <a:srgbClr val="FF0000"/>
              </a:solidFill>
            </a:endParaRPr>
          </a:p>
        </p:txBody>
      </p:sp>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71</a:t>
            </a:fld>
            <a:endParaRPr lang="hr-HR"/>
          </a:p>
        </p:txBody>
      </p:sp>
      <p:sp>
        <p:nvSpPr>
          <p:cNvPr id="16" name="TextBox 15"/>
          <p:cNvSpPr txBox="1"/>
          <p:nvPr/>
        </p:nvSpPr>
        <p:spPr>
          <a:xfrm>
            <a:off x="561975" y="1875706"/>
            <a:ext cx="8582025" cy="461665"/>
          </a:xfrm>
          <a:prstGeom prst="rect">
            <a:avLst/>
          </a:prstGeom>
          <a:noFill/>
        </p:spPr>
        <p:txBody>
          <a:bodyPr wrap="square" rtlCol="0">
            <a:spAutoFit/>
          </a:bodyPr>
          <a:lstStyle/>
          <a:p>
            <a:r>
              <a:rPr lang="en-US" sz="2400" b="1" smtClean="0">
                <a:solidFill>
                  <a:schemeClr val="accent6">
                    <a:lumMod val="75000"/>
                  </a:schemeClr>
                </a:solidFill>
              </a:rPr>
              <a:t>Ozone damage due to the adverse effects of halogen gases</a:t>
            </a:r>
            <a:endParaRPr lang="hr-HR" sz="2400" b="1" dirty="0">
              <a:solidFill>
                <a:schemeClr val="accent6">
                  <a:lumMod val="75000"/>
                </a:schemeClr>
              </a:solidFill>
            </a:endParaRPr>
          </a:p>
        </p:txBody>
      </p:sp>
      <p:sp>
        <p:nvSpPr>
          <p:cNvPr id="17"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8" name="TextBox 17"/>
          <p:cNvSpPr txBox="1"/>
          <p:nvPr/>
        </p:nvSpPr>
        <p:spPr>
          <a:xfrm>
            <a:off x="561975" y="1418506"/>
            <a:ext cx="8582025" cy="461665"/>
          </a:xfrm>
          <a:prstGeom prst="rect">
            <a:avLst/>
          </a:prstGeom>
          <a:noFill/>
        </p:spPr>
        <p:txBody>
          <a:bodyPr wrap="square" rtlCol="0">
            <a:spAutoFit/>
          </a:bodyPr>
          <a:lstStyle/>
          <a:p>
            <a:r>
              <a:rPr lang="en-US" sz="2400" b="1" dirty="0" smtClean="0">
                <a:solidFill>
                  <a:schemeClr val="accent6">
                    <a:lumMod val="75000"/>
                  </a:schemeClr>
                </a:solidFill>
              </a:rPr>
              <a:t>Impact on stratospheric ozone layer</a:t>
            </a:r>
            <a:endParaRPr lang="hr-HR" sz="2400" b="1" dirty="0">
              <a:solidFill>
                <a:schemeClr val="accent6">
                  <a:lumMod val="75000"/>
                </a:schemeClr>
              </a:solidFill>
            </a:endParaRPr>
          </a:p>
        </p:txBody>
      </p:sp>
      <p:sp>
        <p:nvSpPr>
          <p:cNvPr id="19"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4" name="TextBox 13"/>
          <p:cNvSpPr txBox="1"/>
          <p:nvPr/>
        </p:nvSpPr>
        <p:spPr>
          <a:xfrm>
            <a:off x="309515" y="2634653"/>
            <a:ext cx="8610600" cy="2862322"/>
          </a:xfrm>
          <a:prstGeom prst="rect">
            <a:avLst/>
          </a:prstGeom>
          <a:noFill/>
        </p:spPr>
        <p:txBody>
          <a:bodyPr wrap="square" rtlCol="0">
            <a:spAutoFit/>
          </a:bodyPr>
          <a:lstStyle/>
          <a:p>
            <a:r>
              <a:rPr lang="en-US" sz="2000" b="1" dirty="0" smtClean="0">
                <a:solidFill>
                  <a:schemeClr val="accent1">
                    <a:lumMod val="75000"/>
                  </a:schemeClr>
                </a:solidFill>
              </a:rPr>
              <a:t>Halogen compounds are very long retained in the atmosphere (between 20 to 100 years) and for that reason is their great accumulation.</a:t>
            </a:r>
            <a:r>
              <a:rPr lang="hr-HR" sz="2000" b="1" dirty="0" smtClean="0">
                <a:solidFill>
                  <a:schemeClr val="accent1">
                    <a:lumMod val="75000"/>
                  </a:schemeClr>
                </a:solidFill>
              </a:rPr>
              <a:t> </a:t>
            </a:r>
            <a:r>
              <a:rPr lang="en-US" sz="2000" b="1" dirty="0" smtClean="0">
                <a:solidFill>
                  <a:srgbClr val="FF0000"/>
                </a:solidFill>
              </a:rPr>
              <a:t>It was calculated that after the first generation of halogen compounds were prohibited under the Montreal Protocol, their concentration in the atmosphere </a:t>
            </a:r>
            <a:r>
              <a:rPr lang="hr-HR" sz="2000" b="1" dirty="0" smtClean="0">
                <a:solidFill>
                  <a:srgbClr val="FF0000"/>
                </a:solidFill>
              </a:rPr>
              <a:t>will be</a:t>
            </a:r>
            <a:r>
              <a:rPr lang="en-US" sz="2000" b="1" dirty="0" smtClean="0">
                <a:solidFill>
                  <a:srgbClr val="FF0000"/>
                </a:solidFill>
              </a:rPr>
              <a:t> reduced to 1980 levels until 2050, and in polar regions where the accumulation was the largest, only in 2065</a:t>
            </a:r>
            <a:r>
              <a:rPr lang="hr-HR" sz="2000" b="1" dirty="0" smtClean="0">
                <a:solidFill>
                  <a:srgbClr val="FF0000"/>
                </a:solidFill>
              </a:rPr>
              <a:t>.</a:t>
            </a:r>
            <a:r>
              <a:rPr lang="en-US" sz="2000" dirty="0" smtClean="0"/>
              <a:t> </a:t>
            </a:r>
            <a:r>
              <a:rPr lang="en-US" sz="2000" b="1" dirty="0" smtClean="0">
                <a:solidFill>
                  <a:schemeClr val="accent1">
                    <a:lumMod val="75000"/>
                  </a:schemeClr>
                </a:solidFill>
              </a:rPr>
              <a:t>Each of these compounds has its potential damage to the ozone layer (ODP – Ozone Depletion Potential). So ODP for CFC-11 </a:t>
            </a:r>
            <a:r>
              <a:rPr lang="hr-HR" sz="2000" b="1" dirty="0" smtClean="0">
                <a:solidFill>
                  <a:schemeClr val="accent1">
                    <a:lumMod val="75000"/>
                  </a:schemeClr>
                </a:solidFill>
              </a:rPr>
              <a:t>is</a:t>
            </a:r>
            <a:r>
              <a:rPr lang="en-US" sz="2000" b="1" dirty="0" smtClean="0">
                <a:solidFill>
                  <a:schemeClr val="accent1">
                    <a:lumMod val="75000"/>
                  </a:schemeClr>
                </a:solidFill>
              </a:rPr>
              <a:t> 1.0, while the other CFC compounds have ODP between 0.01 to 1. </a:t>
            </a:r>
            <a:r>
              <a:rPr lang="en-US" sz="2000" b="1" dirty="0" err="1" smtClean="0">
                <a:solidFill>
                  <a:schemeClr val="accent1">
                    <a:lumMod val="75000"/>
                  </a:schemeClr>
                </a:solidFill>
              </a:rPr>
              <a:t>Halon</a:t>
            </a:r>
            <a:r>
              <a:rPr lang="hr-HR" sz="2000" b="1" dirty="0" smtClean="0">
                <a:solidFill>
                  <a:schemeClr val="accent1">
                    <a:lumMod val="75000"/>
                  </a:schemeClr>
                </a:solidFill>
              </a:rPr>
              <a:t>s</a:t>
            </a:r>
            <a:r>
              <a:rPr lang="en-US" sz="2000" b="1" dirty="0" smtClean="0">
                <a:solidFill>
                  <a:schemeClr val="accent1">
                    <a:lumMod val="75000"/>
                  </a:schemeClr>
                </a:solidFill>
              </a:rPr>
              <a:t> have ODP higher than 10.</a:t>
            </a:r>
            <a:endParaRPr lang="hr-HR" sz="2000" b="1" dirty="0">
              <a:solidFill>
                <a:schemeClr val="accent1">
                  <a:lumMod val="75000"/>
                </a:schemeClr>
              </a:solidFill>
            </a:endParaRPr>
          </a:p>
        </p:txBody>
      </p:sp>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72</a:t>
            </a:fld>
            <a:endParaRPr lang="hr-HR"/>
          </a:p>
        </p:txBody>
      </p:sp>
      <p:sp>
        <p:nvSpPr>
          <p:cNvPr id="16" name="TextBox 15"/>
          <p:cNvSpPr txBox="1"/>
          <p:nvPr/>
        </p:nvSpPr>
        <p:spPr>
          <a:xfrm>
            <a:off x="561975" y="1875706"/>
            <a:ext cx="8582025" cy="461665"/>
          </a:xfrm>
          <a:prstGeom prst="rect">
            <a:avLst/>
          </a:prstGeom>
          <a:noFill/>
        </p:spPr>
        <p:txBody>
          <a:bodyPr wrap="square" rtlCol="0">
            <a:spAutoFit/>
          </a:bodyPr>
          <a:lstStyle/>
          <a:p>
            <a:r>
              <a:rPr lang="en-US" sz="2400" b="1" smtClean="0">
                <a:solidFill>
                  <a:schemeClr val="accent6">
                    <a:lumMod val="75000"/>
                  </a:schemeClr>
                </a:solidFill>
              </a:rPr>
              <a:t>Ozone damage due to the adverse effects of halogen gases</a:t>
            </a:r>
            <a:endParaRPr lang="hr-HR" sz="2400" b="1" dirty="0">
              <a:solidFill>
                <a:schemeClr val="accent6">
                  <a:lumMod val="75000"/>
                </a:schemeClr>
              </a:solidFill>
            </a:endParaRPr>
          </a:p>
        </p:txBody>
      </p:sp>
      <p:sp>
        <p:nvSpPr>
          <p:cNvPr id="17"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8" name="TextBox 17"/>
          <p:cNvSpPr txBox="1"/>
          <p:nvPr/>
        </p:nvSpPr>
        <p:spPr>
          <a:xfrm>
            <a:off x="561975" y="1418506"/>
            <a:ext cx="8582025" cy="461665"/>
          </a:xfrm>
          <a:prstGeom prst="rect">
            <a:avLst/>
          </a:prstGeom>
          <a:noFill/>
        </p:spPr>
        <p:txBody>
          <a:bodyPr wrap="square" rtlCol="0">
            <a:spAutoFit/>
          </a:bodyPr>
          <a:lstStyle/>
          <a:p>
            <a:r>
              <a:rPr lang="en-US" sz="2400" b="1" dirty="0" smtClean="0">
                <a:solidFill>
                  <a:schemeClr val="accent6">
                    <a:lumMod val="75000"/>
                  </a:schemeClr>
                </a:solidFill>
              </a:rPr>
              <a:t>Impact on stratospheric ozone layer</a:t>
            </a:r>
            <a:endParaRPr lang="hr-HR" sz="2400" b="1" dirty="0">
              <a:solidFill>
                <a:schemeClr val="accent6">
                  <a:lumMod val="75000"/>
                </a:schemeClr>
              </a:solidFill>
            </a:endParaRPr>
          </a:p>
        </p:txBody>
      </p:sp>
      <p:sp>
        <p:nvSpPr>
          <p:cNvPr id="19"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638175" y="2838450"/>
            <a:ext cx="7972425" cy="3046988"/>
          </a:xfrm>
          <a:prstGeom prst="rect">
            <a:avLst/>
          </a:prstGeom>
          <a:noFill/>
        </p:spPr>
        <p:txBody>
          <a:bodyPr wrap="square" rtlCol="0">
            <a:spAutoFit/>
          </a:bodyPr>
          <a:lstStyle/>
          <a:p>
            <a:r>
              <a:rPr lang="en-US" sz="2400" b="1" dirty="0" smtClean="0">
                <a:solidFill>
                  <a:schemeClr val="accent1">
                    <a:lumMod val="75000"/>
                  </a:schemeClr>
                </a:solidFill>
              </a:rPr>
              <a:t>According to the degree of ozone depletion (ODP), the US Environmental Protection Agency (EPA) categorized the compounds into two groups:</a:t>
            </a:r>
            <a:endParaRPr lang="pl-PL" sz="2400" b="1" dirty="0" smtClean="0">
              <a:solidFill>
                <a:schemeClr val="accent1">
                  <a:lumMod val="75000"/>
                </a:schemeClr>
              </a:solidFill>
            </a:endParaRPr>
          </a:p>
          <a:p>
            <a:r>
              <a:rPr lang="hr-HR" sz="2400" b="1" dirty="0" smtClean="0">
                <a:solidFill>
                  <a:schemeClr val="accent1">
                    <a:lumMod val="75000"/>
                  </a:schemeClr>
                </a:solidFill>
              </a:rPr>
              <a:t>• compounds of group 1 having ODP 0.2 or greater (chloro-fluoro-carbon, carbon tetrachloride, halons, methyl bromide, methyl chloroform)</a:t>
            </a:r>
          </a:p>
          <a:p>
            <a:r>
              <a:rPr lang="hr-HR" sz="2400" b="1" dirty="0" smtClean="0">
                <a:solidFill>
                  <a:schemeClr val="accent1">
                    <a:lumMod val="75000"/>
                  </a:schemeClr>
                </a:solidFill>
              </a:rPr>
              <a:t>• </a:t>
            </a:r>
            <a:r>
              <a:rPr lang="en-US" sz="2400" b="1" dirty="0" smtClean="0">
                <a:solidFill>
                  <a:schemeClr val="accent1">
                    <a:lumMod val="75000"/>
                  </a:schemeClr>
                </a:solidFill>
              </a:rPr>
              <a:t>compounds of group 2 </a:t>
            </a:r>
            <a:r>
              <a:rPr lang="hr-HR" sz="2400" b="1" dirty="0" smtClean="0">
                <a:solidFill>
                  <a:schemeClr val="accent1">
                    <a:lumMod val="75000"/>
                  </a:schemeClr>
                </a:solidFill>
              </a:rPr>
              <a:t>having</a:t>
            </a:r>
            <a:r>
              <a:rPr lang="en-US" sz="2400" b="1" dirty="0" smtClean="0">
                <a:solidFill>
                  <a:schemeClr val="accent1">
                    <a:lumMod val="75000"/>
                  </a:schemeClr>
                </a:solidFill>
              </a:rPr>
              <a:t> ODP less than 0.2 (</a:t>
            </a:r>
            <a:r>
              <a:rPr lang="en-US" sz="2400" b="1" dirty="0" err="1" smtClean="0">
                <a:solidFill>
                  <a:schemeClr val="accent1">
                    <a:lumMod val="75000"/>
                  </a:schemeClr>
                </a:solidFill>
              </a:rPr>
              <a:t>chloro</a:t>
            </a:r>
            <a:r>
              <a:rPr lang="en-US" sz="2400" b="1" dirty="0" smtClean="0">
                <a:solidFill>
                  <a:schemeClr val="accent1">
                    <a:lumMod val="75000"/>
                  </a:schemeClr>
                </a:solidFill>
              </a:rPr>
              <a:t>-</a:t>
            </a:r>
            <a:r>
              <a:rPr lang="en-US" sz="2400" b="1" dirty="0" err="1" smtClean="0">
                <a:solidFill>
                  <a:schemeClr val="accent1">
                    <a:lumMod val="75000"/>
                  </a:schemeClr>
                </a:solidFill>
              </a:rPr>
              <a:t>fluoro</a:t>
            </a:r>
            <a:r>
              <a:rPr lang="en-US" sz="2400" b="1" dirty="0" smtClean="0">
                <a:solidFill>
                  <a:schemeClr val="accent1">
                    <a:lumMod val="75000"/>
                  </a:schemeClr>
                </a:solidFill>
              </a:rPr>
              <a:t>-hydrocarbons)</a:t>
            </a:r>
            <a:endParaRPr lang="hr-HR" sz="24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73</a:t>
            </a:fld>
            <a:endParaRPr lang="hr-HR"/>
          </a:p>
        </p:txBody>
      </p:sp>
      <p:sp>
        <p:nvSpPr>
          <p:cNvPr id="16" name="TextBox 15"/>
          <p:cNvSpPr txBox="1"/>
          <p:nvPr/>
        </p:nvSpPr>
        <p:spPr>
          <a:xfrm>
            <a:off x="561975" y="1875706"/>
            <a:ext cx="8582025" cy="461665"/>
          </a:xfrm>
          <a:prstGeom prst="rect">
            <a:avLst/>
          </a:prstGeom>
          <a:noFill/>
        </p:spPr>
        <p:txBody>
          <a:bodyPr wrap="square" rtlCol="0">
            <a:spAutoFit/>
          </a:bodyPr>
          <a:lstStyle/>
          <a:p>
            <a:r>
              <a:rPr lang="en-US" sz="2400" b="1" smtClean="0">
                <a:solidFill>
                  <a:schemeClr val="accent6">
                    <a:lumMod val="75000"/>
                  </a:schemeClr>
                </a:solidFill>
              </a:rPr>
              <a:t>Ozone damage due to the adverse effects of halogen gases</a:t>
            </a:r>
            <a:endParaRPr lang="hr-HR" sz="2400" b="1" dirty="0">
              <a:solidFill>
                <a:schemeClr val="accent6">
                  <a:lumMod val="75000"/>
                </a:schemeClr>
              </a:solidFill>
            </a:endParaRPr>
          </a:p>
        </p:txBody>
      </p:sp>
      <p:sp>
        <p:nvSpPr>
          <p:cNvPr id="17"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8" name="TextBox 17"/>
          <p:cNvSpPr txBox="1"/>
          <p:nvPr/>
        </p:nvSpPr>
        <p:spPr>
          <a:xfrm>
            <a:off x="561975" y="1418506"/>
            <a:ext cx="8582025" cy="461665"/>
          </a:xfrm>
          <a:prstGeom prst="rect">
            <a:avLst/>
          </a:prstGeom>
          <a:noFill/>
        </p:spPr>
        <p:txBody>
          <a:bodyPr wrap="square" rtlCol="0">
            <a:spAutoFit/>
          </a:bodyPr>
          <a:lstStyle/>
          <a:p>
            <a:r>
              <a:rPr lang="en-US" sz="2400" b="1" dirty="0" smtClean="0">
                <a:solidFill>
                  <a:schemeClr val="accent6">
                    <a:lumMod val="75000"/>
                  </a:schemeClr>
                </a:solidFill>
              </a:rPr>
              <a:t>Impact on stratospheric ozone layer</a:t>
            </a:r>
            <a:endParaRPr lang="hr-HR" sz="2400" b="1" dirty="0">
              <a:solidFill>
                <a:schemeClr val="accent6">
                  <a:lumMod val="75000"/>
                </a:schemeClr>
              </a:solidFill>
            </a:endParaRPr>
          </a:p>
        </p:txBody>
      </p:sp>
      <p:sp>
        <p:nvSpPr>
          <p:cNvPr id="2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1"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561975" y="1875706"/>
            <a:ext cx="8582025" cy="830997"/>
          </a:xfrm>
          <a:prstGeom prst="rect">
            <a:avLst/>
          </a:prstGeom>
          <a:noFill/>
        </p:spPr>
        <p:txBody>
          <a:bodyPr wrap="square" rtlCol="0">
            <a:spAutoFit/>
          </a:bodyPr>
          <a:lstStyle/>
          <a:p>
            <a:r>
              <a:rPr lang="en-US" sz="2400" b="1" smtClean="0">
                <a:solidFill>
                  <a:schemeClr val="accent6">
                    <a:lumMod val="75000"/>
                  </a:schemeClr>
                </a:solidFill>
              </a:rPr>
              <a:t>Biological effects of reducing the thickness of the stratospheric ozone layer</a:t>
            </a:r>
            <a:endParaRPr lang="hr-HR" sz="2400" b="1" dirty="0">
              <a:solidFill>
                <a:schemeClr val="accent6">
                  <a:lumMod val="75000"/>
                </a:schemeClr>
              </a:solidFill>
            </a:endParaRPr>
          </a:p>
        </p:txBody>
      </p:sp>
      <p:sp>
        <p:nvSpPr>
          <p:cNvPr id="13" name="TextBox 12"/>
          <p:cNvSpPr txBox="1"/>
          <p:nvPr/>
        </p:nvSpPr>
        <p:spPr>
          <a:xfrm>
            <a:off x="259061" y="3154001"/>
            <a:ext cx="8601075" cy="1938992"/>
          </a:xfrm>
          <a:prstGeom prst="rect">
            <a:avLst/>
          </a:prstGeom>
          <a:noFill/>
        </p:spPr>
        <p:txBody>
          <a:bodyPr wrap="square" rtlCol="0">
            <a:spAutoFit/>
          </a:bodyPr>
          <a:lstStyle/>
          <a:p>
            <a:r>
              <a:rPr lang="en-US" sz="2400" b="1" dirty="0" smtClean="0">
                <a:solidFill>
                  <a:schemeClr val="accent1">
                    <a:lumMod val="75000"/>
                  </a:schemeClr>
                </a:solidFill>
              </a:rPr>
              <a:t>Very high risk for human health due to its </a:t>
            </a:r>
            <a:r>
              <a:rPr lang="en-US" sz="2400" b="1" dirty="0" err="1" smtClean="0">
                <a:solidFill>
                  <a:schemeClr val="accent1">
                    <a:lumMod val="75000"/>
                  </a:schemeClr>
                </a:solidFill>
              </a:rPr>
              <a:t>genotoxic</a:t>
            </a:r>
            <a:r>
              <a:rPr lang="en-US" sz="2400" b="1" dirty="0" smtClean="0">
                <a:solidFill>
                  <a:schemeClr val="accent1">
                    <a:lumMod val="75000"/>
                  </a:schemeClr>
                </a:solidFill>
              </a:rPr>
              <a:t>, mutagenic, carcinogenic and </a:t>
            </a:r>
            <a:r>
              <a:rPr lang="en-US" sz="2400" b="1" dirty="0" err="1" smtClean="0">
                <a:solidFill>
                  <a:schemeClr val="accent1">
                    <a:lumMod val="75000"/>
                  </a:schemeClr>
                </a:solidFill>
              </a:rPr>
              <a:t>immunotoxic</a:t>
            </a:r>
            <a:r>
              <a:rPr lang="en-US" sz="2400" b="1" dirty="0" smtClean="0">
                <a:solidFill>
                  <a:schemeClr val="accent1">
                    <a:lumMod val="75000"/>
                  </a:schemeClr>
                </a:solidFill>
              </a:rPr>
              <a:t> properties is ultraviolet (UV) radiation. The biological effect of UV-radiation is the result of absorption of energy by the tissue. Electromagnetic rays through the tissue cause it to warm up.</a:t>
            </a:r>
            <a:endParaRPr lang="hr-HR" sz="2400" b="1" dirty="0">
              <a:solidFill>
                <a:schemeClr val="accent1">
                  <a:lumMod val="75000"/>
                </a:schemeClr>
              </a:solidFill>
            </a:endParaRPr>
          </a:p>
        </p:txBody>
      </p:sp>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74</a:t>
            </a:fld>
            <a:endParaRPr lang="hr-HR"/>
          </a:p>
        </p:txBody>
      </p:sp>
      <p:sp>
        <p:nvSpPr>
          <p:cNvPr id="16"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7" name="TextBox 16"/>
          <p:cNvSpPr txBox="1"/>
          <p:nvPr/>
        </p:nvSpPr>
        <p:spPr>
          <a:xfrm>
            <a:off x="561975" y="1418506"/>
            <a:ext cx="8582025" cy="461665"/>
          </a:xfrm>
          <a:prstGeom prst="rect">
            <a:avLst/>
          </a:prstGeom>
          <a:noFill/>
        </p:spPr>
        <p:txBody>
          <a:bodyPr wrap="square" rtlCol="0">
            <a:spAutoFit/>
          </a:bodyPr>
          <a:lstStyle/>
          <a:p>
            <a:r>
              <a:rPr lang="en-US" sz="2400" b="1" dirty="0" smtClean="0">
                <a:solidFill>
                  <a:schemeClr val="accent6">
                    <a:lumMod val="75000"/>
                  </a:schemeClr>
                </a:solidFill>
              </a:rPr>
              <a:t>Impact on stratospheric ozone layer</a:t>
            </a:r>
            <a:endParaRPr lang="hr-HR" sz="2400" b="1" dirty="0">
              <a:solidFill>
                <a:schemeClr val="accent6">
                  <a:lumMod val="75000"/>
                </a:schemeClr>
              </a:solidFill>
            </a:endParaRPr>
          </a:p>
        </p:txBody>
      </p:sp>
      <p:sp>
        <p:nvSpPr>
          <p:cNvPr id="1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9"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Rectangle 12"/>
          <p:cNvSpPr/>
          <p:nvPr/>
        </p:nvSpPr>
        <p:spPr>
          <a:xfrm>
            <a:off x="428625" y="3222189"/>
            <a:ext cx="8229600" cy="2308324"/>
          </a:xfrm>
          <a:prstGeom prst="rect">
            <a:avLst/>
          </a:prstGeom>
        </p:spPr>
        <p:txBody>
          <a:bodyPr wrap="square">
            <a:spAutoFit/>
          </a:bodyPr>
          <a:lstStyle/>
          <a:p>
            <a:r>
              <a:rPr lang="en-US" sz="2400" b="1" dirty="0" smtClean="0">
                <a:solidFill>
                  <a:schemeClr val="accent1">
                    <a:lumMod val="75000"/>
                  </a:schemeClr>
                </a:solidFill>
              </a:rPr>
              <a:t>Increasing molecular energy as a result of absorption of UV radiation is the cause of free radical formation that leads to photochemical and </a:t>
            </a:r>
            <a:r>
              <a:rPr lang="en-US" sz="2400" b="1" dirty="0" err="1" smtClean="0">
                <a:solidFill>
                  <a:schemeClr val="accent1">
                    <a:lumMod val="75000"/>
                  </a:schemeClr>
                </a:solidFill>
              </a:rPr>
              <a:t>abiotic</a:t>
            </a:r>
            <a:r>
              <a:rPr lang="en-US" sz="2400" b="1" dirty="0" smtClean="0">
                <a:solidFill>
                  <a:schemeClr val="accent1">
                    <a:lumMod val="75000"/>
                  </a:schemeClr>
                </a:solidFill>
              </a:rPr>
              <a:t> tissue damage. The degree of damage to the tissue depends on the radiation dose, and the speed of repair of tissue in the process. Radiation damage does not manifest suddenly but has cumulative effect.</a:t>
            </a:r>
            <a:r>
              <a:rPr lang="hr-HR" sz="2400" b="1" dirty="0" smtClean="0">
                <a:solidFill>
                  <a:schemeClr val="accent1">
                    <a:lumMod val="75000"/>
                  </a:schemeClr>
                </a:solidFill>
              </a:rPr>
              <a:t> </a:t>
            </a:r>
            <a:endParaRPr lang="hr-HR" sz="2400" b="1" dirty="0">
              <a:solidFill>
                <a:schemeClr val="accent1">
                  <a:lumMod val="75000"/>
                </a:schemeClr>
              </a:solidFill>
            </a:endParaRPr>
          </a:p>
        </p:txBody>
      </p:sp>
      <p:sp>
        <p:nvSpPr>
          <p:cNvPr id="12" name="Slide Number Placeholder 11"/>
          <p:cNvSpPr>
            <a:spLocks noGrp="1"/>
          </p:cNvSpPr>
          <p:nvPr>
            <p:ph type="sldNum" sz="quarter" idx="12"/>
          </p:nvPr>
        </p:nvSpPr>
        <p:spPr/>
        <p:txBody>
          <a:bodyPr/>
          <a:lstStyle/>
          <a:p>
            <a:pPr>
              <a:defRPr/>
            </a:pPr>
            <a:fld id="{60743F40-157C-4097-B33E-49A278C4E3AD}" type="slidenum">
              <a:rPr lang="hr-HR" smtClean="0"/>
              <a:pPr>
                <a:defRPr/>
              </a:pPr>
              <a:t>75</a:t>
            </a:fld>
            <a:endParaRPr lang="hr-HR"/>
          </a:p>
        </p:txBody>
      </p:sp>
      <p:sp>
        <p:nvSpPr>
          <p:cNvPr id="16" name="TextBox 15"/>
          <p:cNvSpPr txBox="1"/>
          <p:nvPr/>
        </p:nvSpPr>
        <p:spPr>
          <a:xfrm>
            <a:off x="561975" y="1875706"/>
            <a:ext cx="8582025" cy="830997"/>
          </a:xfrm>
          <a:prstGeom prst="rect">
            <a:avLst/>
          </a:prstGeom>
          <a:noFill/>
        </p:spPr>
        <p:txBody>
          <a:bodyPr wrap="square" rtlCol="0">
            <a:spAutoFit/>
          </a:bodyPr>
          <a:lstStyle/>
          <a:p>
            <a:r>
              <a:rPr lang="en-US" sz="2400" b="1" smtClean="0">
                <a:solidFill>
                  <a:schemeClr val="accent6">
                    <a:lumMod val="75000"/>
                  </a:schemeClr>
                </a:solidFill>
              </a:rPr>
              <a:t>Biological effects of reducing the thickness of the stratospheric ozone layer</a:t>
            </a:r>
            <a:endParaRPr lang="hr-HR" sz="2400" b="1" dirty="0">
              <a:solidFill>
                <a:schemeClr val="accent6">
                  <a:lumMod val="75000"/>
                </a:schemeClr>
              </a:solidFill>
            </a:endParaRPr>
          </a:p>
        </p:txBody>
      </p:sp>
      <p:sp>
        <p:nvSpPr>
          <p:cNvPr id="17"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8" name="TextBox 17"/>
          <p:cNvSpPr txBox="1"/>
          <p:nvPr/>
        </p:nvSpPr>
        <p:spPr>
          <a:xfrm>
            <a:off x="561975" y="1418506"/>
            <a:ext cx="8582025" cy="461665"/>
          </a:xfrm>
          <a:prstGeom prst="rect">
            <a:avLst/>
          </a:prstGeom>
          <a:noFill/>
        </p:spPr>
        <p:txBody>
          <a:bodyPr wrap="square" rtlCol="0">
            <a:spAutoFit/>
          </a:bodyPr>
          <a:lstStyle/>
          <a:p>
            <a:r>
              <a:rPr lang="en-US" sz="2400" b="1" dirty="0" smtClean="0">
                <a:solidFill>
                  <a:schemeClr val="accent6">
                    <a:lumMod val="75000"/>
                  </a:schemeClr>
                </a:solidFill>
              </a:rPr>
              <a:t>Impact on stratospheric ozone layer</a:t>
            </a:r>
            <a:endParaRPr lang="hr-HR" sz="2400" b="1" dirty="0">
              <a:solidFill>
                <a:schemeClr val="accent6">
                  <a:lumMod val="75000"/>
                </a:schemeClr>
              </a:solidFill>
            </a:endParaRPr>
          </a:p>
        </p:txBody>
      </p:sp>
      <p:sp>
        <p:nvSpPr>
          <p:cNvPr id="19"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0"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561975" y="1875706"/>
            <a:ext cx="8582025" cy="461665"/>
          </a:xfrm>
          <a:prstGeom prst="rect">
            <a:avLst/>
          </a:prstGeom>
          <a:noFill/>
        </p:spPr>
        <p:txBody>
          <a:bodyPr wrap="square" rtlCol="0">
            <a:spAutoFit/>
          </a:bodyPr>
          <a:lstStyle/>
          <a:p>
            <a:endParaRPr lang="hr-HR" sz="2400" b="1" dirty="0">
              <a:solidFill>
                <a:schemeClr val="accent6">
                  <a:lumMod val="75000"/>
                </a:schemeClr>
              </a:solidFill>
            </a:endParaRPr>
          </a:p>
        </p:txBody>
      </p:sp>
      <p:sp>
        <p:nvSpPr>
          <p:cNvPr id="27" name="Text Box 17"/>
          <p:cNvSpPr txBox="1">
            <a:spLocks noChangeArrowheads="1"/>
          </p:cNvSpPr>
          <p:nvPr/>
        </p:nvSpPr>
        <p:spPr bwMode="auto">
          <a:xfrm>
            <a:off x="8459788" y="6381750"/>
            <a:ext cx="504825" cy="366713"/>
          </a:xfrm>
          <a:prstGeom prst="rect">
            <a:avLst/>
          </a:prstGeom>
          <a:noFill/>
          <a:ln w="9525">
            <a:noFill/>
            <a:miter lim="800000"/>
            <a:headEnd/>
            <a:tailEnd/>
          </a:ln>
          <a:effectLst/>
        </p:spPr>
        <p:txBody>
          <a:bodyPr>
            <a:spAutoFit/>
          </a:bodyPr>
          <a:lstStyle/>
          <a:p>
            <a:pPr>
              <a:spcBef>
                <a:spcPct val="50000"/>
              </a:spcBef>
            </a:pPr>
            <a:r>
              <a:rPr lang="hr-HR">
                <a:solidFill>
                  <a:schemeClr val="bg1"/>
                </a:solidFill>
              </a:rPr>
              <a:t>52</a:t>
            </a:r>
          </a:p>
        </p:txBody>
      </p:sp>
      <p:pic>
        <p:nvPicPr>
          <p:cNvPr id="8194" name="Picture 2"/>
          <p:cNvPicPr>
            <a:picLocks noChangeAspect="1" noChangeArrowheads="1"/>
          </p:cNvPicPr>
          <p:nvPr/>
        </p:nvPicPr>
        <p:blipFill>
          <a:blip r:embed="rId3" cstate="print"/>
          <a:srcRect/>
          <a:stretch>
            <a:fillRect/>
          </a:stretch>
        </p:blipFill>
        <p:spPr bwMode="auto">
          <a:xfrm>
            <a:off x="1342290" y="2790825"/>
            <a:ext cx="6370601" cy="3438525"/>
          </a:xfrm>
          <a:prstGeom prst="rect">
            <a:avLst/>
          </a:prstGeom>
          <a:solidFill>
            <a:srgbClr val="C00000"/>
          </a:solidFill>
          <a:ln w="9525">
            <a:noFill/>
            <a:miter lim="800000"/>
            <a:headEnd/>
            <a:tailEnd/>
          </a:ln>
        </p:spPr>
      </p:pic>
      <p:sp>
        <p:nvSpPr>
          <p:cNvPr id="14" name="Slide Number Placeholder 13"/>
          <p:cNvSpPr>
            <a:spLocks noGrp="1"/>
          </p:cNvSpPr>
          <p:nvPr>
            <p:ph type="sldNum" sz="quarter" idx="12"/>
          </p:nvPr>
        </p:nvSpPr>
        <p:spPr/>
        <p:txBody>
          <a:bodyPr/>
          <a:lstStyle/>
          <a:p>
            <a:pPr>
              <a:defRPr/>
            </a:pPr>
            <a:fld id="{60743F40-157C-4097-B33E-49A278C4E3AD}" type="slidenum">
              <a:rPr lang="hr-HR" smtClean="0"/>
              <a:pPr>
                <a:defRPr/>
              </a:pPr>
              <a:t>76</a:t>
            </a:fld>
            <a:endParaRPr lang="hr-HR"/>
          </a:p>
        </p:txBody>
      </p:sp>
      <p:sp>
        <p:nvSpPr>
          <p:cNvPr id="16" name="TextBox 15"/>
          <p:cNvSpPr txBox="1"/>
          <p:nvPr/>
        </p:nvSpPr>
        <p:spPr>
          <a:xfrm>
            <a:off x="561975" y="1875706"/>
            <a:ext cx="8582025" cy="830997"/>
          </a:xfrm>
          <a:prstGeom prst="rect">
            <a:avLst/>
          </a:prstGeom>
          <a:noFill/>
        </p:spPr>
        <p:txBody>
          <a:bodyPr wrap="square" rtlCol="0">
            <a:spAutoFit/>
          </a:bodyPr>
          <a:lstStyle/>
          <a:p>
            <a:r>
              <a:rPr lang="en-US" sz="2400" b="1" smtClean="0">
                <a:solidFill>
                  <a:schemeClr val="accent6">
                    <a:lumMod val="75000"/>
                  </a:schemeClr>
                </a:solidFill>
              </a:rPr>
              <a:t>Biological effects of reducing the thickness of the stratospheric ozone layer</a:t>
            </a:r>
            <a:endParaRPr lang="hr-HR" sz="2400" b="1" dirty="0">
              <a:solidFill>
                <a:schemeClr val="accent6">
                  <a:lumMod val="75000"/>
                </a:schemeClr>
              </a:solidFill>
            </a:endParaRPr>
          </a:p>
        </p:txBody>
      </p:sp>
      <p:sp>
        <p:nvSpPr>
          <p:cNvPr id="17" name="Title 1"/>
          <p:cNvSpPr>
            <a:spLocks noGrp="1"/>
          </p:cNvSpPr>
          <p:nvPr>
            <p:ph type="title"/>
          </p:nvPr>
        </p:nvSpPr>
        <p:spPr>
          <a:xfrm>
            <a:off x="457200" y="466552"/>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en-US" sz="2800" b="1" dirty="0" smtClean="0">
                <a:solidFill>
                  <a:schemeClr val="tx2"/>
                </a:solidFill>
                <a:effectLst>
                  <a:glow>
                    <a:srgbClr val="7F7F7F">
                      <a:alpha val="35000"/>
                    </a:srgbClr>
                  </a:glow>
                </a:effectLst>
              </a:rPr>
              <a:t>1.10 GLOBAL PROBLEMS CAUSED </a:t>
            </a:r>
            <a:r>
              <a:rPr lang="hr-HR" sz="2800" b="1" dirty="0" smtClean="0">
                <a:solidFill>
                  <a:schemeClr val="tx2"/>
                </a:solidFill>
                <a:effectLst>
                  <a:glow>
                    <a:srgbClr val="7F7F7F">
                      <a:alpha val="35000"/>
                    </a:srgbClr>
                  </a:glow>
                </a:effectLst>
              </a:rPr>
              <a:t>BY AIR</a:t>
            </a:r>
            <a:r>
              <a:rPr lang="en-US" sz="2800" b="1" dirty="0" smtClean="0">
                <a:solidFill>
                  <a:schemeClr val="tx2"/>
                </a:solidFill>
                <a:effectLst>
                  <a:glow>
                    <a:srgbClr val="7F7F7F">
                      <a:alpha val="35000"/>
                    </a:srgbClr>
                  </a:glow>
                </a:effectLst>
              </a:rPr>
              <a:t> POLLUTION</a:t>
            </a:r>
            <a:endParaRPr lang="hr-HR" sz="2800" b="1" dirty="0" smtClean="0">
              <a:solidFill>
                <a:schemeClr val="tx2"/>
              </a:solidFill>
              <a:effectLst>
                <a:glow>
                  <a:srgbClr val="7F7F7F">
                    <a:alpha val="35000"/>
                  </a:srgbClr>
                </a:glow>
              </a:effectLst>
            </a:endParaRPr>
          </a:p>
        </p:txBody>
      </p:sp>
      <p:sp>
        <p:nvSpPr>
          <p:cNvPr id="18" name="TextBox 17"/>
          <p:cNvSpPr txBox="1"/>
          <p:nvPr/>
        </p:nvSpPr>
        <p:spPr>
          <a:xfrm>
            <a:off x="561975" y="1418506"/>
            <a:ext cx="8582025" cy="461665"/>
          </a:xfrm>
          <a:prstGeom prst="rect">
            <a:avLst/>
          </a:prstGeom>
          <a:noFill/>
        </p:spPr>
        <p:txBody>
          <a:bodyPr wrap="square" rtlCol="0">
            <a:spAutoFit/>
          </a:bodyPr>
          <a:lstStyle/>
          <a:p>
            <a:r>
              <a:rPr lang="en-US" sz="2400" b="1" dirty="0" smtClean="0">
                <a:solidFill>
                  <a:schemeClr val="accent6">
                    <a:lumMod val="75000"/>
                  </a:schemeClr>
                </a:solidFill>
              </a:rPr>
              <a:t>Impact on stratospheric ozone layer</a:t>
            </a:r>
            <a:endParaRPr lang="hr-HR" sz="2400" b="1" dirty="0">
              <a:solidFill>
                <a:schemeClr val="accent6">
                  <a:lumMod val="75000"/>
                </a:schemeClr>
              </a:solidFill>
            </a:endParaRPr>
          </a:p>
        </p:txBody>
      </p:sp>
      <p:sp>
        <p:nvSpPr>
          <p:cNvPr id="19" name="Rectangle 18"/>
          <p:cNvSpPr/>
          <p:nvPr/>
        </p:nvSpPr>
        <p:spPr>
          <a:xfrm>
            <a:off x="1520981" y="2978590"/>
            <a:ext cx="6147304" cy="6246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Significantly increasing the level of UV</a:t>
            </a:r>
            <a:r>
              <a:rPr lang="hr-HR" b="1" dirty="0" smtClean="0"/>
              <a:t>B</a:t>
            </a:r>
            <a:r>
              <a:rPr lang="en-US" b="1" dirty="0" smtClean="0"/>
              <a:t> radiation on Earth's surface</a:t>
            </a:r>
            <a:endParaRPr lang="hr-HR" b="1" dirty="0"/>
          </a:p>
        </p:txBody>
      </p:sp>
      <p:sp>
        <p:nvSpPr>
          <p:cNvPr id="20" name="Rectangle 19"/>
          <p:cNvSpPr/>
          <p:nvPr/>
        </p:nvSpPr>
        <p:spPr>
          <a:xfrm>
            <a:off x="1557196" y="4753069"/>
            <a:ext cx="2218099" cy="443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Skin cancer melanomas and non</a:t>
            </a:r>
            <a:r>
              <a:rPr lang="hr-HR" sz="1600" dirty="0" smtClean="0"/>
              <a:t>m</a:t>
            </a:r>
            <a:r>
              <a:rPr lang="en-US" sz="1600" dirty="0" err="1" smtClean="0"/>
              <a:t>elanomas</a:t>
            </a:r>
            <a:endParaRPr lang="hr-HR" sz="1600" dirty="0"/>
          </a:p>
        </p:txBody>
      </p:sp>
      <p:sp>
        <p:nvSpPr>
          <p:cNvPr id="21" name="Rectangle 20"/>
          <p:cNvSpPr/>
          <p:nvPr/>
        </p:nvSpPr>
        <p:spPr>
          <a:xfrm>
            <a:off x="5323438" y="4771176"/>
            <a:ext cx="2190938" cy="43456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Cataracts and other eye damage</a:t>
            </a:r>
            <a:endParaRPr lang="hr-HR" sz="1600" dirty="0"/>
          </a:p>
        </p:txBody>
      </p:sp>
      <p:sp>
        <p:nvSpPr>
          <p:cNvPr id="22" name="Rectangle 21"/>
          <p:cNvSpPr/>
          <p:nvPr/>
        </p:nvSpPr>
        <p:spPr>
          <a:xfrm>
            <a:off x="3014804" y="5748950"/>
            <a:ext cx="3060071" cy="2897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600" dirty="0" smtClean="0"/>
              <a:t>Premature skin aging</a:t>
            </a:r>
            <a:endParaRPr lang="hr-HR" sz="1600" dirty="0"/>
          </a:p>
        </p:txBody>
      </p:sp>
      <p:sp>
        <p:nvSpPr>
          <p:cNvPr id="2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24" name="Picture 3"/>
          <p:cNvPicPr>
            <a:picLocks noChangeAspect="1" noChangeArrowheads="1"/>
          </p:cNvPicPr>
          <p:nvPr/>
        </p:nvPicPr>
        <p:blipFill>
          <a:blip r:embed="rId4" cstate="print"/>
          <a:srcRect/>
          <a:stretch>
            <a:fillRect/>
          </a:stretch>
        </p:blipFill>
        <p:spPr bwMode="auto">
          <a:xfrm>
            <a:off x="0" y="6265863"/>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8" descr="Znak_1024x7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8" name="Slide Number Placeholder 7"/>
          <p:cNvSpPr>
            <a:spLocks noGrp="1"/>
          </p:cNvSpPr>
          <p:nvPr>
            <p:ph type="sldNum" sz="quarter" idx="12"/>
          </p:nvPr>
        </p:nvSpPr>
        <p:spPr/>
        <p:txBody>
          <a:bodyPr/>
          <a:lstStyle/>
          <a:p>
            <a:pPr>
              <a:defRPr/>
            </a:pPr>
            <a:fld id="{60743F40-157C-4097-B33E-49A278C4E3AD}" type="slidenum">
              <a:rPr lang="hr-HR" smtClean="0"/>
              <a:pPr>
                <a:defRPr/>
              </a:pPr>
              <a:t>77</a:t>
            </a:fld>
            <a:endParaRPr lang="hr-HR"/>
          </a:p>
        </p:txBody>
      </p:sp>
      <p:sp>
        <p:nvSpPr>
          <p:cNvPr id="10" name="Title 1"/>
          <p:cNvSpPr txBox="1">
            <a:spLocks/>
          </p:cNvSpPr>
          <p:nvPr/>
        </p:nvSpPr>
        <p:spPr bwMode="auto">
          <a:xfrm>
            <a:off x="457200" y="2689916"/>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smtClean="0">
                <a:ln>
                  <a:noFill/>
                </a:ln>
                <a:solidFill>
                  <a:schemeClr val="tx2"/>
                </a:solidFill>
                <a:effectLst>
                  <a:glow rad="228600">
                    <a:schemeClr val="bg1">
                      <a:lumMod val="50000"/>
                      <a:alpha val="20000"/>
                    </a:schemeClr>
                  </a:glow>
                </a:effectLst>
                <a:uLnTx/>
                <a:uFillTx/>
                <a:latin typeface="+mj-lt"/>
                <a:ea typeface="+mj-ea"/>
                <a:cs typeface="+mj-cs"/>
              </a:rPr>
              <a:t>THANK YOU FOR YOUR ATTENTION</a:t>
            </a:r>
            <a:r>
              <a:rPr kumimoji="0" lang="hr-HR" sz="3600" b="1" i="0" u="none" strike="noStrike" kern="1200" cap="none" spc="0" normalizeH="0" baseline="0" noProof="0" smtClean="0">
                <a:ln>
                  <a:noFill/>
                </a:ln>
                <a:solidFill>
                  <a:schemeClr val="tx2"/>
                </a:solidFill>
                <a:effectLst>
                  <a:glow rad="228600">
                    <a:schemeClr val="bg1">
                      <a:lumMod val="50000"/>
                      <a:alpha val="20000"/>
                    </a:schemeClr>
                  </a:glow>
                </a:effectLst>
                <a:uLnTx/>
                <a:uFillTx/>
                <a:latin typeface="+mj-lt"/>
                <a:ea typeface="+mj-ea"/>
                <a:cs typeface="+mj-cs"/>
              </a:rPr>
              <a:t> !</a:t>
            </a:r>
            <a:endParaRPr kumimoji="0" lang="hr-HR" sz="3600" b="1" i="0" u="none" strike="noStrike" kern="1200" cap="none" spc="0" normalizeH="0" baseline="0" noProof="0" dirty="0" smtClean="0">
              <a:ln>
                <a:noFill/>
              </a:ln>
              <a:solidFill>
                <a:schemeClr val="tx2"/>
              </a:solidFill>
              <a:effectLst>
                <a:glow rad="228600">
                  <a:schemeClr val="bg1">
                    <a:lumMod val="50000"/>
                    <a:alpha val="20000"/>
                  </a:schemeClr>
                </a:glow>
              </a:effectLst>
              <a:uLnTx/>
              <a:uFillTx/>
              <a:latin typeface="+mj-lt"/>
              <a:ea typeface="+mj-ea"/>
              <a:cs typeface="+mj-cs"/>
            </a:endParaRPr>
          </a:p>
        </p:txBody>
      </p:sp>
      <p:sp>
        <p:nvSpPr>
          <p:cNvPr id="16" name="Content Placeholder 8"/>
          <p:cNvSpPr>
            <a:spLocks/>
          </p:cNvSpPr>
          <p:nvPr/>
        </p:nvSpPr>
        <p:spPr bwMode="auto">
          <a:xfrm>
            <a:off x="324464" y="4496286"/>
            <a:ext cx="8229601" cy="92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gn="just">
              <a:spcBef>
                <a:spcPct val="20000"/>
              </a:spcBef>
            </a:pPr>
            <a:r>
              <a:rPr lang="en-US" sz="1600" b="1" i="1" u="sng" dirty="0">
                <a:solidFill>
                  <a:schemeClr val="tx2"/>
                </a:solidFill>
              </a:rPr>
              <a:t>Disclaimer:</a:t>
            </a:r>
            <a:r>
              <a:rPr lang="en-US" sz="1600" b="1" i="1" dirty="0">
                <a:solidFill>
                  <a:schemeClr val="tx2"/>
                </a:solidFill>
              </a:rPr>
              <a:t> The </a:t>
            </a:r>
            <a:r>
              <a:rPr lang="en-US" sz="1600" b="1" i="1" dirty="0" smtClean="0">
                <a:solidFill>
                  <a:schemeClr val="tx2"/>
                </a:solidFill>
              </a:rPr>
              <a:t>content</a:t>
            </a:r>
            <a:r>
              <a:rPr lang="hr-HR" sz="1600" b="1" i="1" dirty="0" smtClean="0">
                <a:solidFill>
                  <a:schemeClr val="tx2"/>
                </a:solidFill>
              </a:rPr>
              <a:t>s</a:t>
            </a:r>
            <a:r>
              <a:rPr lang="en-US" sz="1600" b="1" i="1" dirty="0" smtClean="0">
                <a:solidFill>
                  <a:schemeClr val="tx2"/>
                </a:solidFill>
              </a:rPr>
              <a:t> </a:t>
            </a:r>
            <a:r>
              <a:rPr lang="en-US" sz="1600" b="1" i="1" dirty="0">
                <a:solidFill>
                  <a:schemeClr val="tx2"/>
                </a:solidFill>
              </a:rPr>
              <a:t>of this </a:t>
            </a:r>
            <a:r>
              <a:rPr lang="en-US" sz="1600" b="1" i="1" dirty="0" smtClean="0">
                <a:solidFill>
                  <a:schemeClr val="tx2"/>
                </a:solidFill>
              </a:rPr>
              <a:t>publication</a:t>
            </a:r>
            <a:r>
              <a:rPr lang="hr-HR" sz="1600" b="1" i="1" dirty="0" smtClean="0">
                <a:solidFill>
                  <a:schemeClr val="tx2"/>
                </a:solidFill>
              </a:rPr>
              <a:t> are </a:t>
            </a:r>
            <a:r>
              <a:rPr lang="en-US" sz="1600" b="1" i="1" dirty="0" smtClean="0">
                <a:solidFill>
                  <a:schemeClr val="tx2"/>
                </a:solidFill>
              </a:rPr>
              <a:t>the</a:t>
            </a:r>
            <a:r>
              <a:rPr lang="hr-HR" sz="1600" b="1" i="1" dirty="0" smtClean="0">
                <a:solidFill>
                  <a:schemeClr val="tx2"/>
                </a:solidFill>
              </a:rPr>
              <a:t> sole </a:t>
            </a:r>
            <a:r>
              <a:rPr lang="en-US" sz="1600" b="1" i="1" dirty="0" smtClean="0">
                <a:solidFill>
                  <a:schemeClr val="tx2"/>
                </a:solidFill>
              </a:rPr>
              <a:t>responsibility </a:t>
            </a:r>
            <a:r>
              <a:rPr lang="en-US" sz="1600" b="1" i="1" dirty="0">
                <a:solidFill>
                  <a:schemeClr val="tx2"/>
                </a:solidFill>
              </a:rPr>
              <a:t>of EKONERG </a:t>
            </a:r>
            <a:r>
              <a:rPr lang="hr-HR" sz="1600" b="1" i="1" dirty="0" smtClean="0">
                <a:solidFill>
                  <a:schemeClr val="tx2"/>
                </a:solidFill>
              </a:rPr>
              <a:t>– </a:t>
            </a:r>
            <a:r>
              <a:rPr lang="en-US" sz="1600" b="1" i="1" dirty="0" smtClean="0">
                <a:solidFill>
                  <a:schemeClr val="tx2"/>
                </a:solidFill>
              </a:rPr>
              <a:t>Energy</a:t>
            </a:r>
            <a:r>
              <a:rPr lang="hr-HR" sz="1600" b="1" i="1" dirty="0" smtClean="0">
                <a:solidFill>
                  <a:schemeClr val="tx2"/>
                </a:solidFill>
              </a:rPr>
              <a:t> </a:t>
            </a:r>
            <a:r>
              <a:rPr lang="en-US" sz="1600" b="1" i="1" dirty="0" smtClean="0">
                <a:solidFill>
                  <a:schemeClr val="tx2"/>
                </a:solidFill>
              </a:rPr>
              <a:t>Research </a:t>
            </a:r>
            <a:r>
              <a:rPr lang="en-US" sz="1600" b="1" i="1" dirty="0">
                <a:solidFill>
                  <a:schemeClr val="tx2"/>
                </a:solidFill>
              </a:rPr>
              <a:t>and </a:t>
            </a:r>
            <a:r>
              <a:rPr lang="en-US" sz="1600" b="1" i="1" dirty="0" smtClean="0">
                <a:solidFill>
                  <a:schemeClr val="tx2"/>
                </a:solidFill>
              </a:rPr>
              <a:t>Environmental</a:t>
            </a:r>
            <a:r>
              <a:rPr lang="hr-HR" sz="1600" b="1" i="1" dirty="0" smtClean="0">
                <a:solidFill>
                  <a:schemeClr val="tx2"/>
                </a:solidFill>
              </a:rPr>
              <a:t> </a:t>
            </a:r>
            <a:r>
              <a:rPr lang="en-US" sz="1600" b="1" i="1" dirty="0" smtClean="0">
                <a:solidFill>
                  <a:schemeClr val="tx2"/>
                </a:solidFill>
              </a:rPr>
              <a:t>Protection</a:t>
            </a:r>
            <a:r>
              <a:rPr lang="hr-HR" sz="1600" b="1" i="1" dirty="0" smtClean="0">
                <a:solidFill>
                  <a:schemeClr val="tx2"/>
                </a:solidFill>
              </a:rPr>
              <a:t> Institute</a:t>
            </a:r>
            <a:r>
              <a:rPr lang="en-US" sz="1600" b="1" i="1" dirty="0" smtClean="0">
                <a:solidFill>
                  <a:schemeClr val="tx2"/>
                </a:solidFill>
              </a:rPr>
              <a:t>, </a:t>
            </a:r>
            <a:r>
              <a:rPr lang="en-US" sz="1600" b="1" i="1" dirty="0">
                <a:solidFill>
                  <a:schemeClr val="tx2"/>
                </a:solidFill>
              </a:rPr>
              <a:t>Ltd. </a:t>
            </a:r>
            <a:r>
              <a:rPr lang="en-US" sz="1600" b="1" i="1" dirty="0" smtClean="0">
                <a:solidFill>
                  <a:schemeClr val="tx2"/>
                </a:solidFill>
              </a:rPr>
              <a:t>and</a:t>
            </a:r>
            <a:r>
              <a:rPr lang="hr-HR" sz="1600" b="1" i="1" dirty="0" smtClean="0">
                <a:solidFill>
                  <a:schemeClr val="tx2"/>
                </a:solidFill>
              </a:rPr>
              <a:t> </a:t>
            </a:r>
            <a:r>
              <a:rPr lang="en-US" sz="1600" b="1" i="1" dirty="0" smtClean="0">
                <a:solidFill>
                  <a:schemeClr val="tx2"/>
                </a:solidFill>
              </a:rPr>
              <a:t>can in</a:t>
            </a:r>
            <a:r>
              <a:rPr lang="hr-HR" sz="1600" b="1" i="1" dirty="0" smtClean="0">
                <a:solidFill>
                  <a:schemeClr val="tx2"/>
                </a:solidFill>
              </a:rPr>
              <a:t> no </a:t>
            </a:r>
            <a:r>
              <a:rPr lang="en-US" sz="1600" b="1" i="1" dirty="0" smtClean="0">
                <a:solidFill>
                  <a:schemeClr val="tx2"/>
                </a:solidFill>
              </a:rPr>
              <a:t>way be taken </a:t>
            </a:r>
            <a:r>
              <a:rPr lang="hr-HR" sz="1600" b="1" i="1" dirty="0" smtClean="0">
                <a:solidFill>
                  <a:schemeClr val="tx2"/>
                </a:solidFill>
              </a:rPr>
              <a:t>t</a:t>
            </a:r>
            <a:r>
              <a:rPr lang="en-US" sz="1600" b="1" i="1" dirty="0" smtClean="0">
                <a:solidFill>
                  <a:schemeClr val="tx2"/>
                </a:solidFill>
              </a:rPr>
              <a:t>o reflect the </a:t>
            </a:r>
            <a:r>
              <a:rPr lang="en-US" sz="1600" b="1" i="1" dirty="0">
                <a:solidFill>
                  <a:schemeClr val="tx2"/>
                </a:solidFill>
              </a:rPr>
              <a:t>views of the European Union</a:t>
            </a:r>
            <a:endParaRPr lang="hr-HR" sz="1600" b="1" i="1" dirty="0">
              <a:solidFill>
                <a:schemeClr val="tx2"/>
              </a:solidFill>
            </a:endParaRPr>
          </a:p>
        </p:txBody>
      </p:sp>
      <p:sp>
        <p:nvSpPr>
          <p:cNvPr id="17" name="Podnaslov 2"/>
          <p:cNvSpPr txBox="1">
            <a:spLocks/>
          </p:cNvSpPr>
          <p:nvPr/>
        </p:nvSpPr>
        <p:spPr>
          <a:xfrm>
            <a:off x="3421626" y="6263557"/>
            <a:ext cx="2448231"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a:solidFill>
                  <a:schemeClr val="accent1">
                    <a:lumMod val="50000"/>
                  </a:schemeClr>
                </a:solidFill>
              </a:rPr>
              <a:t>This project is funded by the European Union</a:t>
            </a:r>
            <a:endParaRPr lang="en-GB" sz="1000" dirty="0">
              <a:solidFill>
                <a:schemeClr val="accent1">
                  <a:lumMod val="50000"/>
                </a:schemeClr>
              </a:solidFill>
            </a:endParaRPr>
          </a:p>
        </p:txBody>
      </p:sp>
      <p:pic>
        <p:nvPicPr>
          <p:cNvPr id="19" name="Slika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5359" y="5557402"/>
            <a:ext cx="917009" cy="618958"/>
          </a:xfrm>
          <a:prstGeom prst="rect">
            <a:avLst/>
          </a:prstGeom>
        </p:spPr>
      </p:pic>
      <p:pic>
        <p:nvPicPr>
          <p:cNvPr id="20" name="Picture 3"/>
          <p:cNvPicPr>
            <a:picLocks noChangeAspect="1" noChangeArrowheads="1"/>
          </p:cNvPicPr>
          <p:nvPr/>
        </p:nvPicPr>
        <p:blipFill>
          <a:blip r:embed="rId5" cstate="print"/>
          <a:srcRect/>
          <a:stretch>
            <a:fillRect/>
          </a:stretch>
        </p:blipFill>
        <p:spPr bwMode="auto">
          <a:xfrm>
            <a:off x="1158844" y="914399"/>
            <a:ext cx="6101901" cy="757911"/>
          </a:xfrm>
          <a:prstGeom prst="rect">
            <a:avLst/>
          </a:prstGeom>
          <a:noFill/>
          <a:ln w="9525">
            <a:noFill/>
            <a:miter lim="800000"/>
            <a:headEnd/>
            <a:tailEnd/>
          </a:ln>
          <a:effectLst/>
        </p:spPr>
      </p:pic>
    </p:spTree>
    <p:extLst>
      <p:ext uri="{BB962C8B-B14F-4D97-AF65-F5344CB8AC3E}">
        <p14:creationId xmlns:p14="http://schemas.microsoft.com/office/powerpoint/2010/main" val="1609641600"/>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42603" y="1380406"/>
            <a:ext cx="8315647" cy="830997"/>
          </a:xfrm>
          <a:prstGeom prst="rect">
            <a:avLst/>
          </a:prstGeom>
          <a:noFill/>
        </p:spPr>
        <p:txBody>
          <a:bodyPr wrap="square" rtlCol="0">
            <a:spAutoFit/>
          </a:bodyPr>
          <a:lstStyle/>
          <a:p>
            <a:r>
              <a:rPr lang="en-US" sz="2400" b="1" smtClean="0">
                <a:solidFill>
                  <a:schemeClr val="accent6">
                    <a:lumMod val="75000"/>
                  </a:schemeClr>
                </a:solidFill>
              </a:rPr>
              <a:t>Influence of atmospheric and meteorological conditions on the distribution of pollutants</a:t>
            </a:r>
            <a:endParaRPr lang="hr-HR" sz="2400" b="1" dirty="0">
              <a:solidFill>
                <a:schemeClr val="accent6">
                  <a:lumMod val="75000"/>
                </a:schemeClr>
              </a:solidFill>
            </a:endParaRPr>
          </a:p>
        </p:txBody>
      </p:sp>
      <p:sp>
        <p:nvSpPr>
          <p:cNvPr id="10" name="TextBox 9"/>
          <p:cNvSpPr txBox="1"/>
          <p:nvPr/>
        </p:nvSpPr>
        <p:spPr>
          <a:xfrm>
            <a:off x="467544" y="2312294"/>
            <a:ext cx="7992888" cy="830997"/>
          </a:xfrm>
          <a:prstGeom prst="rect">
            <a:avLst/>
          </a:prstGeom>
          <a:noFill/>
        </p:spPr>
        <p:txBody>
          <a:bodyPr wrap="square" rtlCol="0">
            <a:spAutoFit/>
          </a:bodyPr>
          <a:lstStyle/>
          <a:p>
            <a:r>
              <a:rPr lang="en-US" sz="2400" b="1" smtClean="0">
                <a:solidFill>
                  <a:schemeClr val="accent1">
                    <a:lumMod val="75000"/>
                  </a:schemeClr>
                </a:solidFill>
              </a:rPr>
              <a:t>In cases of high exhaust pollutants, launching major air masses regulates their transport over long distances.</a:t>
            </a:r>
            <a:endParaRPr lang="hr-HR" sz="2400" b="1" dirty="0">
              <a:solidFill>
                <a:schemeClr val="accent1">
                  <a:lumMod val="75000"/>
                </a:schemeClr>
              </a:solidFill>
            </a:endParaRPr>
          </a:p>
        </p:txBody>
      </p:sp>
      <p:sp>
        <p:nvSpPr>
          <p:cNvPr id="12" name="TextBox 11"/>
          <p:cNvSpPr txBox="1"/>
          <p:nvPr/>
        </p:nvSpPr>
        <p:spPr>
          <a:xfrm>
            <a:off x="539552" y="3479676"/>
            <a:ext cx="1944216" cy="461665"/>
          </a:xfrm>
          <a:prstGeom prst="rect">
            <a:avLst/>
          </a:prstGeom>
          <a:noFill/>
        </p:spPr>
        <p:txBody>
          <a:bodyPr wrap="square" rtlCol="0">
            <a:spAutoFit/>
          </a:bodyPr>
          <a:lstStyle/>
          <a:p>
            <a:r>
              <a:rPr lang="hr-HR" sz="2400" b="1" dirty="0" smtClean="0">
                <a:solidFill>
                  <a:schemeClr val="accent6">
                    <a:lumMod val="75000"/>
                  </a:schemeClr>
                </a:solidFill>
              </a:rPr>
              <a:t>Example </a:t>
            </a:r>
            <a:r>
              <a:rPr lang="hr-HR" sz="2400" b="1" dirty="0">
                <a:solidFill>
                  <a:schemeClr val="accent6">
                    <a:lumMod val="75000"/>
                  </a:schemeClr>
                </a:solidFill>
              </a:rPr>
              <a:t>1</a:t>
            </a:r>
            <a:r>
              <a:rPr lang="hr-HR" sz="2400" b="1" dirty="0" smtClean="0">
                <a:solidFill>
                  <a:schemeClr val="accent6">
                    <a:lumMod val="75000"/>
                  </a:schemeClr>
                </a:solidFill>
              </a:rPr>
              <a:t>. </a:t>
            </a:r>
            <a:endParaRPr lang="hr-HR" sz="2400" b="1" dirty="0">
              <a:solidFill>
                <a:schemeClr val="accent6">
                  <a:lumMod val="75000"/>
                </a:schemeClr>
              </a:solidFill>
            </a:endParaRPr>
          </a:p>
        </p:txBody>
      </p:sp>
      <p:sp>
        <p:nvSpPr>
          <p:cNvPr id="13" name="Folded Corner 12"/>
          <p:cNvSpPr/>
          <p:nvPr/>
        </p:nvSpPr>
        <p:spPr>
          <a:xfrm>
            <a:off x="2229644" y="3478535"/>
            <a:ext cx="6552728" cy="1440160"/>
          </a:xfrm>
          <a:prstGeom prst="foldedCorner">
            <a:avLst/>
          </a:prstGeom>
          <a:solidFill>
            <a:schemeClr val="accent6">
              <a:lumMod val="60000"/>
              <a:lumOff val="40000"/>
            </a:schemeClr>
          </a:solidFill>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r-HR" sz="2000" b="1" dirty="0">
              <a:solidFill>
                <a:schemeClr val="accent1">
                  <a:lumMod val="75000"/>
                </a:schemeClr>
              </a:solidFill>
            </a:endParaRPr>
          </a:p>
        </p:txBody>
      </p:sp>
      <p:sp>
        <p:nvSpPr>
          <p:cNvPr id="14" name="TextBox 13"/>
          <p:cNvSpPr txBox="1"/>
          <p:nvPr/>
        </p:nvSpPr>
        <p:spPr>
          <a:xfrm>
            <a:off x="2335560" y="3502918"/>
            <a:ext cx="6264696" cy="1323439"/>
          </a:xfrm>
          <a:prstGeom prst="rect">
            <a:avLst/>
          </a:prstGeom>
          <a:noFill/>
        </p:spPr>
        <p:txBody>
          <a:bodyPr wrap="square" rtlCol="0">
            <a:spAutoFit/>
          </a:bodyPr>
          <a:lstStyle/>
          <a:p>
            <a:r>
              <a:rPr lang="en-US" sz="2000" b="1" dirty="0" smtClean="0">
                <a:solidFill>
                  <a:schemeClr val="accent1">
                    <a:lumMod val="75000"/>
                  </a:schemeClr>
                </a:solidFill>
              </a:rPr>
              <a:t>Many serious episodes of pollution in northern Europe come from pollutants from the industrial areas of Central Europe and the Ruhr valley.</a:t>
            </a:r>
            <a:endParaRPr lang="hr-HR" sz="2000" b="1" dirty="0">
              <a:solidFill>
                <a:schemeClr val="accent1">
                  <a:lumMod val="75000"/>
                </a:schemeClr>
              </a:solidFill>
            </a:endParaRPr>
          </a:p>
          <a:p>
            <a:endParaRPr lang="hr-HR" sz="2000" dirty="0">
              <a:solidFill>
                <a:schemeClr val="accent1">
                  <a:lumMod val="75000"/>
                </a:schemeClr>
              </a:solidFill>
            </a:endParaRPr>
          </a:p>
        </p:txBody>
      </p:sp>
      <p:sp>
        <p:nvSpPr>
          <p:cNvPr id="15" name="TextBox 14"/>
          <p:cNvSpPr txBox="1"/>
          <p:nvPr/>
        </p:nvSpPr>
        <p:spPr>
          <a:xfrm>
            <a:off x="2254027" y="5087094"/>
            <a:ext cx="6480720" cy="1015663"/>
          </a:xfrm>
          <a:prstGeom prst="rect">
            <a:avLst/>
          </a:prstGeom>
          <a:noFill/>
        </p:spPr>
        <p:txBody>
          <a:bodyPr wrap="square" rtlCol="0">
            <a:spAutoFit/>
          </a:bodyPr>
          <a:lstStyle/>
          <a:p>
            <a:r>
              <a:rPr lang="en-US" sz="2000" b="1" dirty="0" smtClean="0">
                <a:solidFill>
                  <a:schemeClr val="accent1">
                    <a:lumMod val="75000"/>
                  </a:schemeClr>
                </a:solidFill>
              </a:rPr>
              <a:t>Reason:</a:t>
            </a:r>
            <a:br>
              <a:rPr lang="en-US" sz="2000" b="1" dirty="0" smtClean="0">
                <a:solidFill>
                  <a:schemeClr val="accent1">
                    <a:lumMod val="75000"/>
                  </a:schemeClr>
                </a:solidFill>
              </a:rPr>
            </a:br>
            <a:r>
              <a:rPr lang="en-US" sz="2000" b="1" dirty="0" smtClean="0">
                <a:solidFill>
                  <a:schemeClr val="accent1">
                    <a:lumMod val="75000"/>
                  </a:schemeClr>
                </a:solidFill>
              </a:rPr>
              <a:t>Because of</a:t>
            </a:r>
            <a:r>
              <a:rPr lang="hr-HR" sz="2000" b="1" dirty="0" smtClean="0">
                <a:solidFill>
                  <a:schemeClr val="accent1">
                    <a:lumMod val="75000"/>
                  </a:schemeClr>
                </a:solidFill>
              </a:rPr>
              <a:t> north</a:t>
            </a:r>
            <a:r>
              <a:rPr lang="en-US" sz="2000" b="1" dirty="0" smtClean="0">
                <a:solidFill>
                  <a:schemeClr val="accent1">
                    <a:lumMod val="75000"/>
                  </a:schemeClr>
                </a:solidFill>
              </a:rPr>
              <a:t> wind and anti-cyclonal systems that transport pollutants at elevations of 8 km to 14 km.</a:t>
            </a:r>
            <a:endParaRPr lang="hr-HR" sz="2000" b="1" dirty="0">
              <a:solidFill>
                <a:schemeClr val="accent1">
                  <a:lumMod val="75000"/>
                </a:schemeClr>
              </a:solidFill>
            </a:endParaRPr>
          </a:p>
        </p:txBody>
      </p:sp>
      <p:sp>
        <p:nvSpPr>
          <p:cNvPr id="16" name="Slide Number Placeholder 15"/>
          <p:cNvSpPr>
            <a:spLocks noGrp="1"/>
          </p:cNvSpPr>
          <p:nvPr>
            <p:ph type="sldNum" sz="quarter" idx="12"/>
          </p:nvPr>
        </p:nvSpPr>
        <p:spPr/>
        <p:txBody>
          <a:bodyPr/>
          <a:lstStyle/>
          <a:p>
            <a:pPr>
              <a:defRPr/>
            </a:pPr>
            <a:fld id="{60743F40-157C-4097-B33E-49A278C4E3AD}" type="slidenum">
              <a:rPr lang="hr-HR" smtClean="0"/>
              <a:pPr>
                <a:defRPr/>
              </a:pPr>
              <a:t>8</a:t>
            </a:fld>
            <a:endParaRPr lang="hr-HR"/>
          </a:p>
        </p:txBody>
      </p:sp>
      <p:sp>
        <p:nvSpPr>
          <p:cNvPr id="18"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1.8 </a:t>
            </a:r>
            <a:r>
              <a:rPr lang="hr-HR" sz="2800" b="1" dirty="0" smtClean="0">
                <a:solidFill>
                  <a:schemeClr val="tx2"/>
                </a:solidFill>
                <a:effectLst>
                  <a:glow>
                    <a:srgbClr val="7F7F7F">
                      <a:alpha val="35000"/>
                    </a:srgbClr>
                  </a:glow>
                </a:effectLst>
              </a:rPr>
              <a:t>THE TEMPORAL AND</a:t>
            </a:r>
            <a:r>
              <a:rPr lang="en-US" sz="2800" b="1" dirty="0" smtClean="0">
                <a:solidFill>
                  <a:schemeClr val="tx2"/>
                </a:solidFill>
                <a:effectLst>
                  <a:glow>
                    <a:srgbClr val="7F7F7F">
                      <a:alpha val="35000"/>
                    </a:srgbClr>
                  </a:glow>
                </a:effectLst>
              </a:rPr>
              <a:t> SPATIAL DISTRIBUTION OF POLLUTANTS</a:t>
            </a:r>
            <a:endParaRPr lang="hr-HR" sz="2800" b="1" dirty="0" smtClean="0">
              <a:solidFill>
                <a:schemeClr val="tx2"/>
              </a:solidFill>
              <a:effectLst>
                <a:glow>
                  <a:srgbClr val="7F7F7F">
                    <a:alpha val="35000"/>
                  </a:srgbClr>
                </a:glow>
              </a:effectLst>
            </a:endParaRPr>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9"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3000"/>
                                  </p:stCondLst>
                                  <p:iterate type="lt">
                                    <p:tmPct val="50000"/>
                                  </p:iterate>
                                  <p:childTnLst>
                                    <p:set>
                                      <p:cBhvr>
                                        <p:cTn id="6" dur="1" fill="hold">
                                          <p:stCondLst>
                                            <p:cond delay="0"/>
                                          </p:stCondLst>
                                        </p:cTn>
                                        <p:tgtEl>
                                          <p:spTgt spid="15"/>
                                        </p:tgtEl>
                                        <p:attrNameLst>
                                          <p:attrName>style.visibility</p:attrName>
                                        </p:attrNameLst>
                                      </p:cBhvr>
                                      <p:to>
                                        <p:strVal val="visible"/>
                                      </p:to>
                                    </p:set>
                                    <p:anim calcmode="discrete" valueType="clr">
                                      <p:cBhvr override="childStyle">
                                        <p:cTn id="7"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
                                        </p:tgtEl>
                                        <p:attrNameLst>
                                          <p:attrName>fillcolor</p:attrName>
                                        </p:attrNameLst>
                                      </p:cBhvr>
                                      <p:tavLst>
                                        <p:tav tm="0">
                                          <p:val>
                                            <p:clrVal>
                                              <a:schemeClr val="accent2"/>
                                            </p:clrVal>
                                          </p:val>
                                        </p:tav>
                                        <p:tav tm="50000">
                                          <p:val>
                                            <p:clrVal>
                                              <a:schemeClr val="hlink"/>
                                            </p:clrVal>
                                          </p:val>
                                        </p:tav>
                                      </p:tavLst>
                                    </p:anim>
                                    <p:set>
                                      <p:cBhvr>
                                        <p:cTn id="9" dur="80"/>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23528" y="1332781"/>
            <a:ext cx="8820472" cy="830997"/>
          </a:xfrm>
          <a:prstGeom prst="rect">
            <a:avLst/>
          </a:prstGeom>
          <a:noFill/>
        </p:spPr>
        <p:txBody>
          <a:bodyPr wrap="square" rtlCol="0">
            <a:spAutoFit/>
          </a:bodyPr>
          <a:lstStyle/>
          <a:p>
            <a:r>
              <a:rPr lang="en-US" sz="2400" b="1" dirty="0" smtClean="0">
                <a:solidFill>
                  <a:schemeClr val="accent6">
                    <a:lumMod val="75000"/>
                  </a:schemeClr>
                </a:solidFill>
              </a:rPr>
              <a:t>Influence of atmospheric and meteorological conditions on the distribution of pollutants</a:t>
            </a:r>
            <a:endParaRPr lang="hr-HR" sz="2400" b="1" dirty="0">
              <a:solidFill>
                <a:schemeClr val="accent6">
                  <a:lumMod val="75000"/>
                </a:schemeClr>
              </a:solidFill>
            </a:endParaRPr>
          </a:p>
        </p:txBody>
      </p:sp>
      <p:sp>
        <p:nvSpPr>
          <p:cNvPr id="10" name="TextBox 9"/>
          <p:cNvSpPr txBox="1"/>
          <p:nvPr/>
        </p:nvSpPr>
        <p:spPr>
          <a:xfrm>
            <a:off x="510977" y="2204492"/>
            <a:ext cx="8136904" cy="1938992"/>
          </a:xfrm>
          <a:prstGeom prst="rect">
            <a:avLst/>
          </a:prstGeom>
          <a:noFill/>
        </p:spPr>
        <p:txBody>
          <a:bodyPr wrap="square" rtlCol="0">
            <a:spAutoFit/>
          </a:bodyPr>
          <a:lstStyle/>
          <a:p>
            <a:pPr>
              <a:buClr>
                <a:srgbClr val="FF0000"/>
              </a:buClr>
              <a:buFont typeface="Wingdings" pitchFamily="2" charset="2"/>
              <a:buChar char="§"/>
            </a:pPr>
            <a:r>
              <a:rPr lang="hr-HR" sz="2400" b="1" dirty="0" smtClean="0">
                <a:solidFill>
                  <a:schemeClr val="accent1">
                    <a:lumMod val="75000"/>
                  </a:schemeClr>
                </a:solidFill>
              </a:rPr>
              <a:t> </a:t>
            </a:r>
            <a:r>
              <a:rPr lang="en-US" sz="2400" b="1" dirty="0" smtClean="0">
                <a:solidFill>
                  <a:schemeClr val="accent1">
                    <a:lumMod val="75000"/>
                  </a:schemeClr>
                </a:solidFill>
              </a:rPr>
              <a:t>Local, directions and wind speed will significantly contribute to the variations of the concentration of </a:t>
            </a:r>
            <a:r>
              <a:rPr lang="hr-HR" sz="2400" b="1" dirty="0" smtClean="0">
                <a:solidFill>
                  <a:schemeClr val="accent1">
                    <a:lumMod val="75000"/>
                  </a:schemeClr>
                </a:solidFill>
              </a:rPr>
              <a:t>ground</a:t>
            </a:r>
            <a:r>
              <a:rPr lang="en-US" sz="2400" b="1" dirty="0" smtClean="0">
                <a:solidFill>
                  <a:schemeClr val="accent1">
                    <a:lumMod val="75000"/>
                  </a:schemeClr>
                </a:solidFill>
              </a:rPr>
              <a:t> pollutants.</a:t>
            </a:r>
            <a:endParaRPr lang="hr-HR" sz="2400" b="1" dirty="0" smtClean="0">
              <a:solidFill>
                <a:schemeClr val="accent1">
                  <a:lumMod val="75000"/>
                </a:schemeClr>
              </a:solidFill>
            </a:endParaRPr>
          </a:p>
          <a:p>
            <a:pPr>
              <a:buFont typeface="Arial" pitchFamily="34" charset="0"/>
              <a:buChar char="•"/>
            </a:pPr>
            <a:endParaRPr lang="hr-HR" sz="2400" b="1" dirty="0" smtClean="0">
              <a:solidFill>
                <a:schemeClr val="accent1">
                  <a:lumMod val="75000"/>
                </a:schemeClr>
              </a:solidFill>
            </a:endParaRPr>
          </a:p>
          <a:p>
            <a:pPr>
              <a:buClr>
                <a:srgbClr val="FF0000"/>
              </a:buClr>
              <a:buFont typeface="Wingdings" pitchFamily="2" charset="2"/>
              <a:buChar char="§"/>
            </a:pPr>
            <a:r>
              <a:rPr lang="hr-HR" sz="2400" b="1" dirty="0" smtClean="0">
                <a:solidFill>
                  <a:schemeClr val="accent1">
                    <a:lumMod val="75000"/>
                  </a:schemeClr>
                </a:solidFill>
              </a:rPr>
              <a:t> </a:t>
            </a:r>
            <a:r>
              <a:rPr lang="en-US" sz="2400" b="1" dirty="0" smtClean="0">
                <a:solidFill>
                  <a:schemeClr val="accent1">
                    <a:lumMod val="75000"/>
                  </a:schemeClr>
                </a:solidFill>
              </a:rPr>
              <a:t>In large urban areas a high building also has an impact on the distribution of pollutants that are spread along the street.</a:t>
            </a:r>
            <a:endParaRPr lang="hr-HR" sz="2400" b="1" dirty="0">
              <a:solidFill>
                <a:schemeClr val="accent1">
                  <a:lumMod val="75000"/>
                </a:schemeClr>
              </a:solidFill>
            </a:endParaRPr>
          </a:p>
        </p:txBody>
      </p:sp>
      <p:sp>
        <p:nvSpPr>
          <p:cNvPr id="12" name="TextBox 11"/>
          <p:cNvSpPr txBox="1"/>
          <p:nvPr/>
        </p:nvSpPr>
        <p:spPr>
          <a:xfrm>
            <a:off x="457200" y="4535946"/>
            <a:ext cx="8300789" cy="1200329"/>
          </a:xfrm>
          <a:prstGeom prst="rect">
            <a:avLst/>
          </a:prstGeom>
          <a:noFill/>
        </p:spPr>
        <p:txBody>
          <a:bodyPr wrap="square" rtlCol="0">
            <a:spAutoFit/>
          </a:bodyPr>
          <a:lstStyle/>
          <a:p>
            <a:pPr marL="180975" indent="-180975">
              <a:buClr>
                <a:srgbClr val="FF0000"/>
              </a:buClr>
              <a:buFont typeface="Wingdings" pitchFamily="2" charset="2"/>
              <a:buChar char="§"/>
            </a:pPr>
            <a:r>
              <a:rPr lang="hr-HR" sz="2400" b="1" dirty="0" smtClean="0">
                <a:solidFill>
                  <a:schemeClr val="accent1">
                    <a:lumMod val="75000"/>
                  </a:schemeClr>
                </a:solidFill>
              </a:rPr>
              <a:t> </a:t>
            </a:r>
            <a:r>
              <a:rPr lang="en-US" sz="2400" b="1" dirty="0" smtClean="0">
                <a:solidFill>
                  <a:schemeClr val="accent1">
                    <a:lumMod val="75000"/>
                  </a:schemeClr>
                </a:solidFill>
              </a:rPr>
              <a:t>In such urban areas where</a:t>
            </a:r>
            <a:r>
              <a:rPr lang="hr-HR" sz="2400" b="1" dirty="0" smtClean="0">
                <a:solidFill>
                  <a:schemeClr val="accent1">
                    <a:lumMod val="75000"/>
                  </a:schemeClr>
                </a:solidFill>
              </a:rPr>
              <a:t> is</a:t>
            </a:r>
            <a:r>
              <a:rPr lang="en-US" sz="2400" b="1" dirty="0" smtClean="0">
                <a:solidFill>
                  <a:schemeClr val="accent1">
                    <a:lumMod val="75000"/>
                  </a:schemeClr>
                </a:solidFill>
              </a:rPr>
              <a:t> heavy traffic</a:t>
            </a:r>
            <a:r>
              <a:rPr lang="hr-HR" sz="2400" b="1" dirty="0" smtClean="0">
                <a:solidFill>
                  <a:schemeClr val="accent1">
                    <a:lumMod val="75000"/>
                  </a:schemeClr>
                </a:solidFill>
              </a:rPr>
              <a:t>,</a:t>
            </a:r>
            <a:r>
              <a:rPr lang="en-US" sz="2400" b="1" dirty="0" smtClean="0">
                <a:solidFill>
                  <a:schemeClr val="accent1">
                    <a:lumMod val="75000"/>
                  </a:schemeClr>
                </a:solidFill>
              </a:rPr>
              <a:t> dominate nitrogen oxide (NO), which in the presence of ground-level ozone is converted to nitrogen dioxide (NO</a:t>
            </a:r>
            <a:r>
              <a:rPr lang="en-US" sz="2400" b="1" baseline="-25000" dirty="0" smtClean="0">
                <a:solidFill>
                  <a:schemeClr val="accent1">
                    <a:lumMod val="75000"/>
                  </a:schemeClr>
                </a:solidFill>
              </a:rPr>
              <a:t>2</a:t>
            </a:r>
            <a:r>
              <a:rPr lang="en-US" sz="2400" b="1" dirty="0" smtClean="0">
                <a:solidFill>
                  <a:schemeClr val="accent1">
                    <a:lumMod val="75000"/>
                  </a:schemeClr>
                </a:solidFill>
              </a:rPr>
              <a:t>). </a:t>
            </a:r>
            <a:endParaRPr lang="hr-HR" sz="2400" b="1" dirty="0">
              <a:solidFill>
                <a:schemeClr val="accent1">
                  <a:lumMod val="75000"/>
                </a:schemeClr>
              </a:solidFill>
            </a:endParaRPr>
          </a:p>
        </p:txBody>
      </p:sp>
      <p:sp>
        <p:nvSpPr>
          <p:cNvPr id="13" name="Slide Number Placeholder 12"/>
          <p:cNvSpPr>
            <a:spLocks noGrp="1"/>
          </p:cNvSpPr>
          <p:nvPr>
            <p:ph type="sldNum" sz="quarter" idx="12"/>
          </p:nvPr>
        </p:nvSpPr>
        <p:spPr/>
        <p:txBody>
          <a:bodyPr/>
          <a:lstStyle/>
          <a:p>
            <a:pPr>
              <a:defRPr/>
            </a:pPr>
            <a:fld id="{60743F40-157C-4097-B33E-49A278C4E3AD}" type="slidenum">
              <a:rPr lang="hr-HR" smtClean="0"/>
              <a:pPr>
                <a:defRPr/>
              </a:pPr>
              <a:t>9</a:t>
            </a:fld>
            <a:endParaRPr lang="hr-HR"/>
          </a:p>
        </p:txBody>
      </p:sp>
      <p:sp>
        <p:nvSpPr>
          <p:cNvPr id="15"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en-US" sz="2800" b="1" dirty="0" smtClean="0">
                <a:solidFill>
                  <a:schemeClr val="tx2"/>
                </a:solidFill>
                <a:effectLst>
                  <a:glow>
                    <a:srgbClr val="7F7F7F">
                      <a:alpha val="35000"/>
                    </a:srgbClr>
                  </a:glow>
                </a:effectLst>
              </a:rPr>
              <a:t>1.8 </a:t>
            </a:r>
            <a:r>
              <a:rPr lang="hr-HR" sz="2800" b="1" dirty="0" smtClean="0">
                <a:solidFill>
                  <a:schemeClr val="tx2"/>
                </a:solidFill>
                <a:effectLst>
                  <a:glow>
                    <a:srgbClr val="7F7F7F">
                      <a:alpha val="35000"/>
                    </a:srgbClr>
                  </a:glow>
                </a:effectLst>
              </a:rPr>
              <a:t>THE TEMPORAL AND</a:t>
            </a:r>
            <a:r>
              <a:rPr lang="en-US" sz="2800" b="1" dirty="0" smtClean="0">
                <a:solidFill>
                  <a:schemeClr val="tx2"/>
                </a:solidFill>
                <a:effectLst>
                  <a:glow>
                    <a:srgbClr val="7F7F7F">
                      <a:alpha val="35000"/>
                    </a:srgbClr>
                  </a:glow>
                </a:effectLst>
              </a:rPr>
              <a:t> SPATIAL DISTRIBUTION OF POLLUTANTS</a:t>
            </a:r>
            <a:endParaRPr lang="hr-HR" sz="2800" b="1" dirty="0" smtClean="0">
              <a:solidFill>
                <a:schemeClr val="tx2"/>
              </a:solidFill>
              <a:effectLst>
                <a:glow>
                  <a:srgbClr val="7F7F7F">
                    <a:alpha val="35000"/>
                  </a:srgbClr>
                </a:glow>
              </a:effectLst>
            </a:endParaRP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pic>
        <p:nvPicPr>
          <p:cNvPr id="16" name="Picture 3"/>
          <p:cNvPicPr>
            <a:picLocks noChangeAspect="1" noChangeArrowheads="1"/>
          </p:cNvPicPr>
          <p:nvPr/>
        </p:nvPicPr>
        <p:blipFill>
          <a:blip r:embed="rId3" cstate="print"/>
          <a:srcRect/>
          <a:stretch>
            <a:fillRect/>
          </a:stretch>
        </p:blipFill>
        <p:spPr bwMode="auto">
          <a:xfrm>
            <a:off x="0" y="6077688"/>
            <a:ext cx="4767263" cy="592137"/>
          </a:xfrm>
          <a:prstGeom prst="rect">
            <a:avLst/>
          </a:prstGeom>
          <a:noFill/>
          <a:ln w="9525">
            <a:noFill/>
            <a:miter lim="800000"/>
            <a:headEnd/>
            <a:tailEnd/>
          </a:ln>
          <a:effec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11542</TotalTime>
  <Words>6921</Words>
  <Application>Microsoft Office PowerPoint</Application>
  <PresentationFormat>On-screen Show (4:3)</PresentationFormat>
  <Paragraphs>616</Paragraphs>
  <Slides>77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Wingdings</vt:lpstr>
      <vt:lpstr>Wingdings 3</vt:lpstr>
      <vt:lpstr>Office Theme</vt:lpstr>
      <vt:lpstr>PowerPoint Presentation</vt:lpstr>
      <vt:lpstr>THEME 1: Pollution of the atmosphere</vt:lpstr>
      <vt:lpstr>1.8 THE TEMPORAL AND SPATIAL DISTRIBUTION OF POLLUTANTS</vt:lpstr>
      <vt:lpstr>1.8 THE TEMPORAL AND SPATIAL DISTRIBUTION OF POLLUTANTS</vt:lpstr>
      <vt:lpstr>1.8 THE TEMPORAL AND SPATIAL DISTRIBUTION OF POLLUTANTS</vt:lpstr>
      <vt:lpstr>1.8 THE TEMPORAL AND SPATIAL DISTRIBUTION OF POLLUTANTS</vt:lpstr>
      <vt:lpstr>1.8 THE TEMPORAL AND SPATIAL DISTRIBUTION OF POLLUTANTS</vt:lpstr>
      <vt:lpstr>1.8 THE TEMPORAL AND SPATIAL DISTRIBUTION OF POLLUTANTS</vt:lpstr>
      <vt:lpstr>1.8 THE TEMPORAL AND SPATIAL DISTRIBUTION OF POLLUTANTS</vt:lpstr>
      <vt:lpstr>1.8 THE TEMPORAL AND SPATIAL DISTRIBUTION OF POLLUTANTS</vt:lpstr>
      <vt:lpstr>1.8 THE TEMPORAL AND SPATIAL DISTRIBUTION OF POLLUTANTS</vt:lpstr>
      <vt:lpstr>1.8 THE TEMPORAL AND SPATIAL DISTRIBUTION OF POLLUTANTS</vt:lpstr>
      <vt:lpstr>1.8 THE TEMPORAL AND SPATIAL DISTRIBUTION OF POLLUTANTS</vt:lpstr>
      <vt:lpstr>    1.9 METASTUDIES-NATIONAL AIR QUALITY STANDARDS</vt:lpstr>
      <vt:lpstr>    1.9 METASTUDIES-NATIONAL AIR QUALITY STANDARDS</vt:lpstr>
      <vt:lpstr>    1.9 METASTUDIES-NATIONAL AIR QUALITY STANDARDS</vt:lpstr>
      <vt:lpstr>    1.9 METASTUDIES-NATIONAL AIR QUALITY STANDARDS</vt:lpstr>
      <vt:lpstr>    1.9 METASTUDIES-NATIONAL AIR QUALITY STANDARDS</vt:lpstr>
      <vt:lpstr>    1.9 METASTUDIES-NATIONAL AIR QUALITY STANDARDS</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1.10 GLOBAL PROBLEMS CAUSED BY AIR POLLUTION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Bojan Abramović</cp:lastModifiedBy>
  <cp:revision>985</cp:revision>
  <dcterms:created xsi:type="dcterms:W3CDTF">2011-04-14T13:56:18Z</dcterms:created>
  <dcterms:modified xsi:type="dcterms:W3CDTF">2018-06-04T11:33:40Z</dcterms:modified>
</cp:coreProperties>
</file>