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40" r:id="rId2"/>
    <p:sldId id="337" r:id="rId3"/>
    <p:sldId id="339" r:id="rId4"/>
    <p:sldId id="393" r:id="rId5"/>
    <p:sldId id="394" r:id="rId6"/>
    <p:sldId id="395" r:id="rId7"/>
    <p:sldId id="396" r:id="rId8"/>
    <p:sldId id="397" r:id="rId9"/>
    <p:sldId id="398" r:id="rId10"/>
    <p:sldId id="399" r:id="rId11"/>
    <p:sldId id="400" r:id="rId12"/>
    <p:sldId id="401" r:id="rId13"/>
    <p:sldId id="402" r:id="rId14"/>
    <p:sldId id="403" r:id="rId15"/>
    <p:sldId id="404" r:id="rId16"/>
    <p:sldId id="405"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419" r:id="rId31"/>
    <p:sldId id="420" r:id="rId32"/>
    <p:sldId id="421" r:id="rId33"/>
    <p:sldId id="422" r:id="rId34"/>
    <p:sldId id="423" r:id="rId35"/>
    <p:sldId id="424" r:id="rId36"/>
    <p:sldId id="425" r:id="rId37"/>
    <p:sldId id="426" r:id="rId38"/>
    <p:sldId id="427" r:id="rId39"/>
    <p:sldId id="428" r:id="rId40"/>
    <p:sldId id="429" r:id="rId41"/>
    <p:sldId id="430" r:id="rId42"/>
    <p:sldId id="431" r:id="rId43"/>
    <p:sldId id="432" r:id="rId44"/>
    <p:sldId id="433" r:id="rId45"/>
    <p:sldId id="434" r:id="rId46"/>
    <p:sldId id="435" r:id="rId47"/>
    <p:sldId id="338" r:id="rId48"/>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009900"/>
    <a:srgbClr val="4F9751"/>
    <a:srgbClr val="7F7F7F"/>
    <a:srgbClr val="696969"/>
    <a:srgbClr val="B2B2B2"/>
    <a:srgbClr val="FFFF00"/>
    <a:srgbClr val="FF33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4041" autoAdjust="0"/>
  </p:normalViewPr>
  <p:slideViewPr>
    <p:cSldViewPr snapToGrid="0">
      <p:cViewPr varScale="1">
        <p:scale>
          <a:sx n="87" d="100"/>
          <a:sy n="87" d="100"/>
        </p:scale>
        <p:origin x="1778"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t>6/4/2018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dirty="0"/>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FA4E1E03-2D23-449B-8616-C14EE678BC82}" type="datetimeFigureOut">
              <a:rPr lang="hr-HR"/>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D98EF88-292B-4FD5-8834-A1687B7D05A1}" type="datetimeFigureOut">
              <a:rPr lang="hr-HR"/>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6E85AE5B-885A-4E70-81C1-2BD9B9F994F9}" type="datetimeFigureOut">
              <a:rPr lang="hr-HR"/>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98EBB73-B78F-45DD-BF06-7B90B73175E1}" type="datetimeFigureOut">
              <a:rPr lang="hr-HR"/>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A6E5114-5D7D-4AF6-9746-6B0DDD3425A9}" type="datetimeFigureOut">
              <a:rPr lang="hr-HR"/>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26E151B-80B0-4BD5-BC65-DEFB5EDEADBA}" type="datetimeFigureOut">
              <a:rPr lang="hr-HR"/>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3827BD7F-8C17-4B89-99E5-0D3D10127432}" type="datetimeFigureOut">
              <a:rPr lang="hr-HR"/>
              <a:pPr>
                <a:defRPr/>
              </a:pPr>
              <a:t>4.6.2018.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06C881A7-652E-40C7-A902-F6437C6A621D}" type="datetimeFigureOut">
              <a:rPr lang="hr-HR"/>
              <a:pPr>
                <a:defRPr/>
              </a:pPr>
              <a:t>4.6.2018.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97B010-949B-4A93-B10D-CED45F8A8D5C}" type="datetimeFigureOut">
              <a:rPr lang="hr-HR"/>
              <a:pPr>
                <a:defRPr/>
              </a:pPr>
              <a:t>4.6.2018.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5DFA54-26AC-4D19-BB51-46115E534C24}" type="datetimeFigureOut">
              <a:rPr lang="hr-HR"/>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B8ECB-C1E4-4080-8F08-1C300240A8B7}" type="datetimeFigureOut">
              <a:rPr lang="hr-HR"/>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53474D1-9081-497D-8274-ABA530FB002C}" type="datetimeFigureOut">
              <a:rPr lang="hr-HR"/>
              <a:pPr>
                <a:defRPr/>
              </a:pPr>
              <a:t>4.6.2018.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623087" y="1401200"/>
            <a:ext cx="8520912" cy="42632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hr-HR" dirty="0">
              <a:solidFill>
                <a:schemeClr val="bg1"/>
              </a:solidFill>
            </a:endParaRPr>
          </a:p>
          <a:p>
            <a:r>
              <a:rPr lang="en-US" dirty="0">
                <a:solidFill>
                  <a:schemeClr val="bg1"/>
                </a:solidFill>
              </a:rPr>
              <a:t>Enhanced environmental protection inspection for efficient control of air quality monitoring and of all entities under obligation within system of greenhouse gas emission allowance trading, in order to achieve better </a:t>
            </a:r>
            <a:r>
              <a:rPr lang="en-US" dirty="0" smtClean="0">
                <a:solidFill>
                  <a:schemeClr val="bg1"/>
                </a:solidFill>
              </a:rPr>
              <a:t>air</a:t>
            </a:r>
            <a:r>
              <a:rPr lang="hr-HR" dirty="0" smtClean="0">
                <a:solidFill>
                  <a:schemeClr val="bg1"/>
                </a:solidFill>
              </a:rPr>
              <a:t> </a:t>
            </a:r>
            <a:r>
              <a:rPr lang="en-US" dirty="0" smtClean="0">
                <a:solidFill>
                  <a:schemeClr val="bg1"/>
                </a:solidFill>
              </a:rPr>
              <a:t>quality  in </a:t>
            </a:r>
            <a:r>
              <a:rPr lang="en-US" dirty="0">
                <a:solidFill>
                  <a:schemeClr val="bg1"/>
                </a:solidFill>
              </a:rPr>
              <a:t>Republic of Croatia</a:t>
            </a:r>
            <a:endParaRPr lang="hr-HR" dirty="0">
              <a:solidFill>
                <a:schemeClr val="bg1"/>
              </a:solidFill>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6838951" y="6625760"/>
            <a:ext cx="2297056"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3128895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sp>
        <p:nvSpPr>
          <p:cNvPr id="9" name="Content Placeholder 8"/>
          <p:cNvSpPr>
            <a:spLocks/>
          </p:cNvSpPr>
          <p:nvPr/>
        </p:nvSpPr>
        <p:spPr bwMode="auto">
          <a:xfrm>
            <a:off x="657726" y="1494311"/>
            <a:ext cx="7489768"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a:solidFill>
                  <a:schemeClr val="tx2"/>
                </a:solidFill>
              </a:rPr>
              <a:t>Network and </a:t>
            </a:r>
            <a:r>
              <a:rPr lang="hr-HR" sz="2400" b="1" dirty="0" smtClean="0">
                <a:solidFill>
                  <a:schemeClr val="tx2"/>
                </a:solidFill>
              </a:rPr>
              <a:t>s</a:t>
            </a:r>
            <a:r>
              <a:rPr lang="en-US" sz="2400" b="1" dirty="0" err="1" smtClean="0">
                <a:solidFill>
                  <a:schemeClr val="tx2"/>
                </a:solidFill>
              </a:rPr>
              <a:t>tation</a:t>
            </a:r>
            <a:r>
              <a:rPr lang="en-US" sz="2400" b="1" dirty="0" smtClean="0">
                <a:solidFill>
                  <a:schemeClr val="tx2"/>
                </a:solidFill>
              </a:rPr>
              <a:t> </a:t>
            </a:r>
            <a:r>
              <a:rPr lang="hr-HR" sz="2400" b="1" dirty="0" err="1" smtClean="0">
                <a:solidFill>
                  <a:schemeClr val="tx2"/>
                </a:solidFill>
              </a:rPr>
              <a:t>information</a:t>
            </a:r>
            <a:r>
              <a:rPr lang="hr-HR" sz="2400" b="1" dirty="0" smtClean="0">
                <a:solidFill>
                  <a:schemeClr val="tx2"/>
                </a:solidFill>
              </a:rPr>
              <a:t> </a:t>
            </a:r>
            <a:r>
              <a:rPr lang="en-US" sz="2400" b="1" dirty="0" smtClean="0">
                <a:solidFill>
                  <a:schemeClr val="tx2"/>
                </a:solidFill>
              </a:rPr>
              <a:t> </a:t>
            </a:r>
            <a:r>
              <a:rPr lang="en-US" sz="2400" b="1" dirty="0">
                <a:solidFill>
                  <a:schemeClr val="tx2"/>
                </a:solidFill>
              </a:rPr>
              <a:t>(Metadata</a:t>
            </a:r>
            <a:r>
              <a:rPr lang="en-US" sz="2400" b="1" dirty="0" smtClean="0">
                <a:solidFill>
                  <a:schemeClr val="tx2"/>
                </a:solidFill>
              </a:rPr>
              <a:t>)</a:t>
            </a:r>
            <a:endParaRPr lang="hr-HR" sz="2400" b="1" dirty="0" smtClean="0">
              <a:solidFill>
                <a:schemeClr val="tx2"/>
              </a:solidFill>
            </a:endParaRPr>
          </a:p>
          <a:p>
            <a:pPr marL="342900" indent="-342900">
              <a:spcBef>
                <a:spcPct val="20000"/>
              </a:spcBef>
              <a:buFont typeface="Arial" pitchFamily="34" charset="0"/>
              <a:buChar char="•"/>
            </a:pPr>
            <a:r>
              <a:rPr lang="en-US" sz="2400" b="1" dirty="0">
                <a:solidFill>
                  <a:srgbClr val="1F497D"/>
                </a:solidFill>
              </a:rPr>
              <a:t>Network </a:t>
            </a:r>
            <a:r>
              <a:rPr lang="hr-HR" sz="2400" b="1" dirty="0" err="1" smtClean="0">
                <a:solidFill>
                  <a:srgbClr val="1F497D"/>
                </a:solidFill>
              </a:rPr>
              <a:t>information</a:t>
            </a:r>
            <a:endParaRPr lang="hr-HR" sz="2400" b="1" dirty="0" smtClean="0">
              <a:solidFill>
                <a:srgbClr val="1F497D"/>
              </a:solidFill>
            </a:endParaRPr>
          </a:p>
          <a:p>
            <a:pPr marL="742950" lvl="1" indent="-285750">
              <a:spcBef>
                <a:spcPct val="20000"/>
              </a:spcBef>
              <a:buFont typeface="Arial" charset="0"/>
              <a:buChar char="–"/>
            </a:pPr>
            <a:r>
              <a:rPr lang="en-US" sz="2000" dirty="0" smtClean="0">
                <a:solidFill>
                  <a:srgbClr val="0070C0"/>
                </a:solidFill>
              </a:rPr>
              <a:t>information </a:t>
            </a:r>
            <a:r>
              <a:rPr lang="hr-HR" sz="2000" dirty="0" err="1" smtClean="0">
                <a:solidFill>
                  <a:srgbClr val="0070C0"/>
                </a:solidFill>
              </a:rPr>
              <a:t>about</a:t>
            </a:r>
            <a:r>
              <a:rPr lang="en-US" sz="2000" dirty="0" smtClean="0">
                <a:solidFill>
                  <a:srgbClr val="0070C0"/>
                </a:solidFill>
              </a:rPr>
              <a:t> air </a:t>
            </a:r>
            <a:r>
              <a:rPr lang="en-US" sz="2000" dirty="0">
                <a:solidFill>
                  <a:srgbClr val="0070C0"/>
                </a:solidFill>
              </a:rPr>
              <a:t>quality monitoring networks </a:t>
            </a:r>
            <a:r>
              <a:rPr lang="en-US" sz="2000" dirty="0" smtClean="0">
                <a:solidFill>
                  <a:srgbClr val="0070C0"/>
                </a:solidFill>
              </a:rPr>
              <a:t>(</a:t>
            </a:r>
            <a:r>
              <a:rPr lang="en-US" sz="2000" dirty="0">
                <a:solidFill>
                  <a:srgbClr val="0070C0"/>
                </a:solidFill>
              </a:rPr>
              <a:t>name, designation, network type, </a:t>
            </a:r>
            <a:r>
              <a:rPr lang="en-US" sz="2000" dirty="0" smtClean="0">
                <a:solidFill>
                  <a:srgbClr val="0070C0"/>
                </a:solidFill>
              </a:rPr>
              <a:t>management </a:t>
            </a:r>
            <a:r>
              <a:rPr lang="en-US" sz="2000" dirty="0">
                <a:solidFill>
                  <a:srgbClr val="0070C0"/>
                </a:solidFill>
              </a:rPr>
              <a:t>authority </a:t>
            </a:r>
          </a:p>
          <a:p>
            <a:pPr marL="742950" lvl="1" indent="-285750">
              <a:spcBef>
                <a:spcPct val="20000"/>
              </a:spcBef>
              <a:buFont typeface="Arial" charset="0"/>
              <a:buChar char="–"/>
            </a:pPr>
            <a:r>
              <a:rPr lang="en-US" sz="2000" dirty="0" smtClean="0">
                <a:solidFill>
                  <a:srgbClr val="0070C0"/>
                </a:solidFill>
              </a:rPr>
              <a:t>responsible </a:t>
            </a:r>
            <a:r>
              <a:rPr lang="en-US" sz="2000" dirty="0">
                <a:solidFill>
                  <a:srgbClr val="0070C0"/>
                </a:solidFill>
              </a:rPr>
              <a:t>person's name, address, fax, e-mail, and weather notice),</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3" name="Rectangle 2"/>
          <p:cNvSpPr/>
          <p:nvPr/>
        </p:nvSpPr>
        <p:spPr>
          <a:xfrm>
            <a:off x="657726" y="3842156"/>
            <a:ext cx="7899378" cy="1569660"/>
          </a:xfrm>
          <a:prstGeom prst="rect">
            <a:avLst/>
          </a:prstGeom>
        </p:spPr>
        <p:txBody>
          <a:bodyPr wrap="square">
            <a:spAutoFit/>
          </a:bodyPr>
          <a:lstStyle/>
          <a:p>
            <a:pPr marL="342900" indent="-342900">
              <a:spcBef>
                <a:spcPct val="20000"/>
              </a:spcBef>
              <a:buFont typeface="Arial" pitchFamily="34" charset="0"/>
              <a:buChar char="•"/>
            </a:pPr>
            <a:r>
              <a:rPr lang="hr-HR" sz="2400" b="1" dirty="0" err="1" smtClean="0">
                <a:solidFill>
                  <a:schemeClr val="tx2"/>
                </a:solidFill>
              </a:rPr>
              <a:t>Station</a:t>
            </a:r>
            <a:r>
              <a:rPr lang="hr-HR" sz="2400" b="1" dirty="0" smtClean="0">
                <a:solidFill>
                  <a:schemeClr val="tx2"/>
                </a:solidFill>
              </a:rPr>
              <a:t> </a:t>
            </a:r>
            <a:r>
              <a:rPr lang="hr-HR" sz="2400" b="1" dirty="0" err="1" smtClean="0">
                <a:solidFill>
                  <a:schemeClr val="tx2"/>
                </a:solidFill>
              </a:rPr>
              <a:t>information</a:t>
            </a:r>
            <a:endParaRPr lang="hr-HR" sz="2000" dirty="0" smtClean="0">
              <a:solidFill>
                <a:srgbClr val="0070C0"/>
              </a:solidFill>
            </a:endParaRPr>
          </a:p>
          <a:p>
            <a:pPr marL="742950" lvl="1" indent="-285750">
              <a:spcBef>
                <a:spcPct val="20000"/>
              </a:spcBef>
              <a:buFont typeface="Arial" charset="0"/>
              <a:buChar char="–"/>
            </a:pPr>
            <a:r>
              <a:rPr lang="en-US" sz="2000" dirty="0">
                <a:solidFill>
                  <a:srgbClr val="0070C0"/>
                </a:solidFill>
              </a:rPr>
              <a:t>sampling </a:t>
            </a:r>
            <a:r>
              <a:rPr lang="hr-HR" sz="2000" dirty="0" smtClean="0">
                <a:solidFill>
                  <a:srgbClr val="0070C0"/>
                </a:solidFill>
              </a:rPr>
              <a:t>site </a:t>
            </a:r>
            <a:r>
              <a:rPr lang="en-US" sz="2000" dirty="0" smtClean="0">
                <a:solidFill>
                  <a:srgbClr val="0070C0"/>
                </a:solidFill>
              </a:rPr>
              <a:t>and </a:t>
            </a:r>
            <a:r>
              <a:rPr lang="en-US" sz="2000" dirty="0">
                <a:solidFill>
                  <a:srgbClr val="0070C0"/>
                </a:solidFill>
              </a:rPr>
              <a:t>measurement range</a:t>
            </a:r>
          </a:p>
          <a:p>
            <a:pPr marL="742950" lvl="1" indent="-285750">
              <a:spcBef>
                <a:spcPct val="20000"/>
              </a:spcBef>
              <a:buFont typeface="Arial" charset="0"/>
              <a:buChar char="–"/>
            </a:pPr>
            <a:r>
              <a:rPr lang="en-US" sz="2000" dirty="0">
                <a:solidFill>
                  <a:srgbClr val="0070C0"/>
                </a:solidFill>
              </a:rPr>
              <a:t>time and pattern of sampling</a:t>
            </a:r>
          </a:p>
          <a:p>
            <a:pPr marL="742950" lvl="1" indent="-285750">
              <a:spcBef>
                <a:spcPct val="20000"/>
              </a:spcBef>
              <a:buFont typeface="Arial" charset="0"/>
              <a:buChar char="–"/>
            </a:pPr>
            <a:r>
              <a:rPr lang="en-US" sz="2000" dirty="0">
                <a:solidFill>
                  <a:srgbClr val="0070C0"/>
                </a:solidFill>
              </a:rPr>
              <a:t>used measurement methods and measuring equipment</a:t>
            </a:r>
          </a:p>
        </p:txBody>
      </p:sp>
    </p:spTree>
    <p:extLst>
      <p:ext uri="{BB962C8B-B14F-4D97-AF65-F5344CB8AC3E}">
        <p14:creationId xmlns:p14="http://schemas.microsoft.com/office/powerpoint/2010/main" val="3719031078"/>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sp>
        <p:nvSpPr>
          <p:cNvPr id="9" name="Content Placeholder 8"/>
          <p:cNvSpPr>
            <a:spLocks/>
          </p:cNvSpPr>
          <p:nvPr/>
        </p:nvSpPr>
        <p:spPr bwMode="auto">
          <a:xfrm>
            <a:off x="657725" y="1494311"/>
            <a:ext cx="7771379"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pitchFamily="34" charset="0"/>
              <a:buChar char="•"/>
            </a:pPr>
            <a:r>
              <a:rPr lang="en-US" sz="2400" b="1" dirty="0" smtClean="0">
                <a:solidFill>
                  <a:srgbClr val="1F497D"/>
                </a:solidFill>
              </a:rPr>
              <a:t>Air quality </a:t>
            </a:r>
            <a:r>
              <a:rPr lang="hr-HR" sz="2400" b="1" dirty="0" smtClean="0">
                <a:solidFill>
                  <a:srgbClr val="1F497D"/>
                </a:solidFill>
              </a:rPr>
              <a:t>m</a:t>
            </a:r>
            <a:r>
              <a:rPr lang="en-US" sz="2400" b="1" dirty="0" err="1" smtClean="0">
                <a:solidFill>
                  <a:srgbClr val="1F497D"/>
                </a:solidFill>
              </a:rPr>
              <a:t>onitoring</a:t>
            </a:r>
            <a:r>
              <a:rPr lang="en-US" sz="2400" b="1" dirty="0" smtClean="0">
                <a:solidFill>
                  <a:srgbClr val="1F497D"/>
                </a:solidFill>
              </a:rPr>
              <a:t> </a:t>
            </a:r>
            <a:r>
              <a:rPr lang="hr-HR" sz="2400" b="1" dirty="0" smtClean="0">
                <a:solidFill>
                  <a:srgbClr val="1F497D"/>
                </a:solidFill>
              </a:rPr>
              <a:t>n</a:t>
            </a:r>
            <a:r>
              <a:rPr lang="en-US" sz="2400" b="1" dirty="0" err="1" smtClean="0">
                <a:solidFill>
                  <a:srgbClr val="1F497D"/>
                </a:solidFill>
              </a:rPr>
              <a:t>etwork</a:t>
            </a:r>
            <a:r>
              <a:rPr lang="en-US" sz="2400" b="1" dirty="0" smtClean="0">
                <a:solidFill>
                  <a:srgbClr val="1F497D"/>
                </a:solidFill>
              </a:rPr>
              <a:t> </a:t>
            </a:r>
            <a:r>
              <a:rPr lang="hr-HR" sz="2400" b="1" dirty="0" err="1" smtClean="0">
                <a:solidFill>
                  <a:srgbClr val="1F497D"/>
                </a:solidFill>
              </a:rPr>
              <a:t>information</a:t>
            </a:r>
            <a:r>
              <a:rPr lang="en-US" sz="2400" b="1" dirty="0" smtClean="0">
                <a:solidFill>
                  <a:srgbClr val="1F497D"/>
                </a:solidFill>
              </a:rPr>
              <a:t> </a:t>
            </a:r>
            <a:r>
              <a:rPr lang="en-US" sz="2400" b="1" dirty="0">
                <a:solidFill>
                  <a:srgbClr val="1F497D"/>
                </a:solidFill>
              </a:rPr>
              <a:t>(Metadata)</a:t>
            </a:r>
            <a:endParaRPr lang="hr-HR" sz="2400" b="1" dirty="0" smtClean="0">
              <a:solidFill>
                <a:srgbClr val="1F497D"/>
              </a:solidFill>
            </a:endParaRPr>
          </a:p>
          <a:p>
            <a:pPr marL="742950" lvl="1" indent="-285750">
              <a:spcBef>
                <a:spcPct val="20000"/>
              </a:spcBef>
              <a:buFont typeface="Arial" charset="0"/>
              <a:buChar char="–"/>
            </a:pPr>
            <a:r>
              <a:rPr lang="en-US" sz="2000" dirty="0">
                <a:solidFill>
                  <a:srgbClr val="0070C0"/>
                </a:solidFill>
              </a:rPr>
              <a:t>name,</a:t>
            </a:r>
          </a:p>
          <a:p>
            <a:pPr marL="742950" lvl="1" indent="-285750">
              <a:spcBef>
                <a:spcPct val="20000"/>
              </a:spcBef>
              <a:buFont typeface="Arial" charset="0"/>
              <a:buChar char="–"/>
            </a:pPr>
            <a:r>
              <a:rPr lang="en-US" sz="2000" dirty="0">
                <a:solidFill>
                  <a:srgbClr val="0070C0"/>
                </a:solidFill>
              </a:rPr>
              <a:t>designation,</a:t>
            </a:r>
          </a:p>
          <a:p>
            <a:pPr marL="742950" lvl="1" indent="-285750">
              <a:spcBef>
                <a:spcPct val="20000"/>
              </a:spcBef>
              <a:buFont typeface="Arial" charset="0"/>
              <a:buChar char="–"/>
            </a:pPr>
            <a:r>
              <a:rPr lang="en-US" sz="2000" dirty="0" smtClean="0">
                <a:solidFill>
                  <a:srgbClr val="0070C0"/>
                </a:solidFill>
              </a:rPr>
              <a:t>network</a:t>
            </a:r>
            <a:r>
              <a:rPr lang="hr-HR" sz="2000" dirty="0" smtClean="0">
                <a:solidFill>
                  <a:srgbClr val="0070C0"/>
                </a:solidFill>
              </a:rPr>
              <a:t> </a:t>
            </a:r>
            <a:r>
              <a:rPr lang="en-US" sz="2000" dirty="0" smtClean="0">
                <a:solidFill>
                  <a:srgbClr val="0070C0"/>
                </a:solidFill>
              </a:rPr>
              <a:t>type,</a:t>
            </a:r>
            <a:endParaRPr lang="en-US" sz="2000" dirty="0">
              <a:solidFill>
                <a:srgbClr val="0070C0"/>
              </a:solidFill>
            </a:endParaRPr>
          </a:p>
          <a:p>
            <a:pPr marL="742950" lvl="1" indent="-285750">
              <a:spcBef>
                <a:spcPct val="20000"/>
              </a:spcBef>
              <a:buFont typeface="Arial" charset="0"/>
              <a:buChar char="–"/>
            </a:pPr>
            <a:r>
              <a:rPr lang="en-US" sz="2000" dirty="0" smtClean="0">
                <a:solidFill>
                  <a:srgbClr val="0070C0"/>
                </a:solidFill>
              </a:rPr>
              <a:t>management </a:t>
            </a:r>
            <a:r>
              <a:rPr lang="en-US" sz="2000" dirty="0">
                <a:solidFill>
                  <a:srgbClr val="0070C0"/>
                </a:solidFill>
              </a:rPr>
              <a:t>authority</a:t>
            </a:r>
            <a:r>
              <a:rPr lang="hr-HR" sz="2000" dirty="0" smtClean="0">
                <a:solidFill>
                  <a:srgbClr val="0070C0"/>
                </a:solidFill>
              </a:rPr>
              <a:t> </a:t>
            </a:r>
          </a:p>
          <a:p>
            <a:pPr marL="742950" lvl="1" indent="-285750">
              <a:spcBef>
                <a:spcPct val="20000"/>
              </a:spcBef>
              <a:buFont typeface="Arial" charset="0"/>
              <a:buChar char="–"/>
            </a:pPr>
            <a:r>
              <a:rPr lang="en-US" sz="2000" dirty="0" smtClean="0">
                <a:solidFill>
                  <a:srgbClr val="0070C0"/>
                </a:solidFill>
              </a:rPr>
              <a:t>the </a:t>
            </a:r>
            <a:r>
              <a:rPr lang="en-US" sz="2000" dirty="0">
                <a:solidFill>
                  <a:srgbClr val="0070C0"/>
                </a:solidFill>
              </a:rPr>
              <a:t>name of the responsible person,</a:t>
            </a:r>
          </a:p>
          <a:p>
            <a:pPr marL="742950" lvl="1" indent="-285750">
              <a:spcBef>
                <a:spcPct val="20000"/>
              </a:spcBef>
              <a:buFont typeface="Arial" charset="0"/>
              <a:buChar char="–"/>
            </a:pPr>
            <a:r>
              <a:rPr lang="en-US" sz="2000" dirty="0">
                <a:solidFill>
                  <a:srgbClr val="0070C0"/>
                </a:solidFill>
              </a:rPr>
              <a:t>address,</a:t>
            </a:r>
          </a:p>
          <a:p>
            <a:pPr marL="742950" lvl="1" indent="-285750">
              <a:spcBef>
                <a:spcPct val="20000"/>
              </a:spcBef>
              <a:buFont typeface="Arial" charset="0"/>
              <a:buChar char="–"/>
            </a:pPr>
            <a:r>
              <a:rPr lang="en-US" sz="2000" dirty="0">
                <a:solidFill>
                  <a:srgbClr val="0070C0"/>
                </a:solidFill>
              </a:rPr>
              <a:t>phone, fax, e-mail,</a:t>
            </a:r>
          </a:p>
          <a:p>
            <a:pPr marL="742950" lvl="1" indent="-285750">
              <a:spcBef>
                <a:spcPct val="20000"/>
              </a:spcBef>
              <a:buFont typeface="Arial" charset="0"/>
              <a:buChar char="–"/>
            </a:pPr>
            <a:r>
              <a:rPr lang="en-US" sz="2000" dirty="0">
                <a:solidFill>
                  <a:srgbClr val="0070C0"/>
                </a:solidFill>
              </a:rPr>
              <a:t>and weather information</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2175794339"/>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sp>
        <p:nvSpPr>
          <p:cNvPr id="9" name="Content Placeholder 8"/>
          <p:cNvSpPr>
            <a:spLocks/>
          </p:cNvSpPr>
          <p:nvPr/>
        </p:nvSpPr>
        <p:spPr bwMode="auto">
          <a:xfrm>
            <a:off x="657725" y="1494311"/>
            <a:ext cx="7771379"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pitchFamily="34" charset="0"/>
              <a:buChar char="•"/>
            </a:pPr>
            <a:r>
              <a:rPr lang="hr-HR" sz="2400" b="1" dirty="0" smtClean="0">
                <a:solidFill>
                  <a:srgbClr val="1F497D"/>
                </a:solidFill>
              </a:rPr>
              <a:t>A</a:t>
            </a:r>
            <a:r>
              <a:rPr lang="en-US" sz="2400" b="1" dirty="0" err="1" smtClean="0">
                <a:solidFill>
                  <a:srgbClr val="1F497D"/>
                </a:solidFill>
              </a:rPr>
              <a:t>ir</a:t>
            </a:r>
            <a:r>
              <a:rPr lang="en-US" sz="2400" b="1" dirty="0" smtClean="0">
                <a:solidFill>
                  <a:srgbClr val="1F497D"/>
                </a:solidFill>
              </a:rPr>
              <a:t> </a:t>
            </a:r>
            <a:r>
              <a:rPr lang="en-US" sz="2400" b="1" dirty="0">
                <a:solidFill>
                  <a:srgbClr val="1F497D"/>
                </a:solidFill>
              </a:rPr>
              <a:t>quality monitoring network </a:t>
            </a:r>
            <a:r>
              <a:rPr lang="hr-HR" sz="2400" b="1" dirty="0" err="1" smtClean="0">
                <a:solidFill>
                  <a:srgbClr val="1F497D"/>
                </a:solidFill>
              </a:rPr>
              <a:t>information</a:t>
            </a:r>
            <a:r>
              <a:rPr lang="hr-HR" sz="2400" b="1" dirty="0" smtClean="0">
                <a:solidFill>
                  <a:srgbClr val="1F497D"/>
                </a:solidFill>
              </a:rPr>
              <a:t> -</a:t>
            </a:r>
            <a:r>
              <a:rPr lang="en-US" sz="2400" b="1" dirty="0" smtClean="0">
                <a:solidFill>
                  <a:srgbClr val="1F497D"/>
                </a:solidFill>
              </a:rPr>
              <a:t>example</a:t>
            </a:r>
            <a:endParaRPr lang="en-US" sz="2000" dirty="0">
              <a:solidFill>
                <a:srgbClr val="0070C0"/>
              </a:solidFill>
            </a:endParaRPr>
          </a:p>
          <a:p>
            <a:pPr marL="742950" lvl="1" indent="-285750">
              <a:spcBef>
                <a:spcPct val="20000"/>
              </a:spcBef>
              <a:buFont typeface="Arial" charset="0"/>
              <a:buChar char="–"/>
            </a:pPr>
            <a:r>
              <a:rPr lang="en-US" sz="2000" dirty="0">
                <a:solidFill>
                  <a:srgbClr val="0070C0"/>
                </a:solidFill>
              </a:rPr>
              <a:t>State </a:t>
            </a:r>
            <a:r>
              <a:rPr lang="en-US" sz="2000" dirty="0" smtClean="0">
                <a:solidFill>
                  <a:srgbClr val="0070C0"/>
                </a:solidFill>
              </a:rPr>
              <a:t>network</a:t>
            </a:r>
            <a:endParaRPr lang="en-US" sz="2000"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865679627"/>
              </p:ext>
            </p:extLst>
          </p:nvPr>
        </p:nvGraphicFramePr>
        <p:xfrm>
          <a:off x="1610188" y="2533902"/>
          <a:ext cx="6074454" cy="3316706"/>
        </p:xfrm>
        <a:graphic>
          <a:graphicData uri="http://schemas.openxmlformats.org/drawingml/2006/table">
            <a:tbl>
              <a:tblPr firstRow="1" firstCol="1" lastRow="1" lastCol="1" bandRow="1" bandCol="1">
                <a:tableStyleId>{5C22544A-7EE6-4342-B048-85BDC9FD1C3A}</a:tableStyleId>
              </a:tblPr>
              <a:tblGrid>
                <a:gridCol w="1161436">
                  <a:extLst>
                    <a:ext uri="{9D8B030D-6E8A-4147-A177-3AD203B41FA5}">
                      <a16:colId xmlns:a16="http://schemas.microsoft.com/office/drawing/2014/main" val="2252198807"/>
                    </a:ext>
                  </a:extLst>
                </a:gridCol>
                <a:gridCol w="4913018">
                  <a:extLst>
                    <a:ext uri="{9D8B030D-6E8A-4147-A177-3AD203B41FA5}">
                      <a16:colId xmlns:a16="http://schemas.microsoft.com/office/drawing/2014/main" val="2835934427"/>
                    </a:ext>
                  </a:extLst>
                </a:gridCol>
              </a:tblGrid>
              <a:tr h="204532">
                <a:tc gridSpan="2">
                  <a:txBody>
                    <a:bodyPr/>
                    <a:lstStyle/>
                    <a:p>
                      <a:pPr marR="345440" algn="ctr">
                        <a:spcAft>
                          <a:spcPts val="0"/>
                        </a:spcAft>
                      </a:pPr>
                      <a:r>
                        <a:rPr lang="hr-HR" sz="1100">
                          <a:effectLst/>
                        </a:rPr>
                        <a:t>PODACI O MREŽI ZA PRAĆENJE KVALITETE ZRAKA</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hr-BA"/>
                    </a:p>
                  </a:txBody>
                  <a:tcPr/>
                </a:tc>
                <a:extLst>
                  <a:ext uri="{0D108BD9-81ED-4DB2-BD59-A6C34878D82A}">
                    <a16:rowId xmlns:a16="http://schemas.microsoft.com/office/drawing/2014/main" val="2098016564"/>
                  </a:ext>
                </a:extLst>
              </a:tr>
              <a:tr h="212234">
                <a:tc>
                  <a:txBody>
                    <a:bodyPr/>
                    <a:lstStyle/>
                    <a:p>
                      <a:pPr>
                        <a:spcAft>
                          <a:spcPts val="0"/>
                        </a:spcAft>
                      </a:pPr>
                      <a:r>
                        <a:rPr lang="hr-HR" sz="1100" dirty="0" smtClean="0">
                          <a:effectLst/>
                        </a:rPr>
                        <a:t>Name</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hr-HR" sz="1100">
                          <a:effectLst/>
                        </a:rPr>
                        <a:t>Državna mreža za trajno praćenje kvalitete zraka</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96896061"/>
                  </a:ext>
                </a:extLst>
              </a:tr>
              <a:tr h="212234">
                <a:tc>
                  <a:txBody>
                    <a:bodyPr/>
                    <a:lstStyle/>
                    <a:p>
                      <a:pPr>
                        <a:spcAft>
                          <a:spcPts val="0"/>
                        </a:spcAft>
                      </a:pPr>
                      <a:r>
                        <a:rPr lang="hr-HR" sz="1100" dirty="0" smtClean="0">
                          <a:effectLst/>
                        </a:rPr>
                        <a:t>Designation</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hr-HR" sz="1100">
                          <a:effectLst/>
                        </a:rPr>
                        <a:t>RH01</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65371309"/>
                  </a:ext>
                </a:extLst>
              </a:tr>
              <a:tr h="212234">
                <a:tc>
                  <a:txBody>
                    <a:bodyPr/>
                    <a:lstStyle/>
                    <a:p>
                      <a:pPr>
                        <a:spcAft>
                          <a:spcPts val="0"/>
                        </a:spcAft>
                      </a:pPr>
                      <a:r>
                        <a:rPr lang="hr-HR" sz="1100" dirty="0" smtClean="0">
                          <a:effectLst/>
                        </a:rPr>
                        <a:t>Network </a:t>
                      </a:r>
                      <a:r>
                        <a:rPr lang="hr-HR" sz="1100" dirty="0" err="1" smtClean="0">
                          <a:effectLst/>
                        </a:rPr>
                        <a:t>type</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hr-HR" sz="1100">
                          <a:effectLst/>
                        </a:rPr>
                        <a:t>državna mreža</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4754053"/>
                  </a:ext>
                </a:extLst>
              </a:tr>
              <a:tr h="424467">
                <a:tc>
                  <a:txBody>
                    <a:bodyPr/>
                    <a:lstStyle/>
                    <a:p>
                      <a:pPr>
                        <a:spcAft>
                          <a:spcPts val="0"/>
                        </a:spcAft>
                      </a:pPr>
                      <a:r>
                        <a:rPr lang="hr-HR" sz="1100" dirty="0" smtClean="0">
                          <a:effectLst/>
                        </a:rPr>
                        <a:t>Management </a:t>
                      </a:r>
                      <a:r>
                        <a:rPr lang="hr-HR" sz="1100" dirty="0" err="1" smtClean="0">
                          <a:effectLst/>
                        </a:rPr>
                        <a:t>authority</a:t>
                      </a:r>
                      <a:r>
                        <a:rPr lang="hr-HR" sz="1100" dirty="0" smtClean="0">
                          <a:effectLst/>
                        </a:rPr>
                        <a:t> </a:t>
                      </a:r>
                      <a:endParaRPr lang="hr-HR" sz="1100" dirty="0">
                        <a:effectLst/>
                      </a:endParaRPr>
                    </a:p>
                  </a:txBody>
                  <a:tcPr marL="68580" marR="68580" marT="0" marB="0" anchor="ctr"/>
                </a:tc>
                <a:tc>
                  <a:txBody>
                    <a:bodyPr/>
                    <a:lstStyle/>
                    <a:p>
                      <a:pPr>
                        <a:spcAft>
                          <a:spcPts val="0"/>
                        </a:spcAft>
                      </a:pPr>
                      <a:r>
                        <a:rPr lang="hr-HR" sz="1100">
                          <a:effectLst/>
                        </a:rPr>
                        <a:t>DRŽAVNI HIDROMETEOROLOŠKI ZAVOD, GRIČ 3 , GRAD ZAGREB</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34362178"/>
                  </a:ext>
                </a:extLst>
              </a:tr>
              <a:tr h="353133">
                <a:tc>
                  <a:txBody>
                    <a:bodyPr/>
                    <a:lstStyle/>
                    <a:p>
                      <a:pPr>
                        <a:spcAft>
                          <a:spcPts val="0"/>
                        </a:spcAft>
                      </a:pPr>
                      <a:r>
                        <a:rPr lang="hr-HR" sz="1100" dirty="0" err="1" smtClean="0">
                          <a:effectLst/>
                        </a:rPr>
                        <a:t>Responsible</a:t>
                      </a:r>
                      <a:r>
                        <a:rPr lang="hr-HR" sz="1100" dirty="0" smtClean="0">
                          <a:effectLst/>
                        </a:rPr>
                        <a:t> </a:t>
                      </a:r>
                      <a:r>
                        <a:rPr lang="hr-HR" sz="1100" dirty="0" err="1" smtClean="0">
                          <a:effectLst/>
                        </a:rPr>
                        <a:t>person</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hr-HR" sz="1100" dirty="0">
                          <a:effectLst/>
                        </a:rPr>
                        <a:t>Lukša Kraljević</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581503304"/>
                  </a:ext>
                </a:extLst>
              </a:tr>
              <a:tr h="212234">
                <a:tc>
                  <a:txBody>
                    <a:bodyPr/>
                    <a:lstStyle/>
                    <a:p>
                      <a:pPr>
                        <a:spcAft>
                          <a:spcPts val="0"/>
                        </a:spcAft>
                      </a:pPr>
                      <a:r>
                        <a:rPr lang="hr-HR" sz="1100" dirty="0" err="1" smtClean="0">
                          <a:effectLst/>
                        </a:rPr>
                        <a:t>Adress</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hr-HR" sz="1100">
                          <a:effectLst/>
                        </a:rPr>
                        <a:t>Grič 3, lbl_grad</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59781697"/>
                  </a:ext>
                </a:extLst>
              </a:tr>
              <a:tr h="212234">
                <a:tc>
                  <a:txBody>
                    <a:bodyPr/>
                    <a:lstStyle/>
                    <a:p>
                      <a:pPr>
                        <a:spcAft>
                          <a:spcPts val="0"/>
                        </a:spcAft>
                      </a:pPr>
                      <a:r>
                        <a:rPr lang="hr-HR" sz="1100" dirty="0" err="1" smtClean="0">
                          <a:effectLst/>
                        </a:rPr>
                        <a:t>Phone</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hr-HR" sz="1100">
                          <a:effectLst/>
                        </a:rPr>
                        <a:t>01/4565685</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907412482"/>
                  </a:ext>
                </a:extLst>
              </a:tr>
              <a:tr h="212234">
                <a:tc>
                  <a:txBody>
                    <a:bodyPr/>
                    <a:lstStyle/>
                    <a:p>
                      <a:pPr>
                        <a:spcAft>
                          <a:spcPts val="0"/>
                        </a:spcAft>
                      </a:pPr>
                      <a:r>
                        <a:rPr lang="hr-HR" sz="1100">
                          <a:effectLst/>
                        </a:rPr>
                        <a:t>Fax</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hr-HR" sz="1100">
                          <a:effectLst/>
                        </a:rPr>
                        <a:t> </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03287065"/>
                  </a:ext>
                </a:extLst>
              </a:tr>
              <a:tr h="212234">
                <a:tc>
                  <a:txBody>
                    <a:bodyPr/>
                    <a:lstStyle/>
                    <a:p>
                      <a:pPr>
                        <a:spcAft>
                          <a:spcPts val="0"/>
                        </a:spcAft>
                      </a:pPr>
                      <a:r>
                        <a:rPr lang="hr-HR" sz="1100">
                          <a:effectLst/>
                        </a:rPr>
                        <a:t>e-mail</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hr-HR" sz="1100">
                          <a:effectLst/>
                        </a:rPr>
                        <a:t>kraljevic@cirus.dhz.hr</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271344261"/>
                  </a:ext>
                </a:extLst>
              </a:tr>
              <a:tr h="212234">
                <a:tc>
                  <a:txBody>
                    <a:bodyPr/>
                    <a:lstStyle/>
                    <a:p>
                      <a:pPr>
                        <a:spcAft>
                          <a:spcPts val="0"/>
                        </a:spcAft>
                      </a:pPr>
                      <a:r>
                        <a:rPr lang="hr-HR" sz="1100" dirty="0" smtClean="0">
                          <a:effectLst/>
                        </a:rPr>
                        <a:t>web</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hr-HR" sz="1100" dirty="0">
                          <a:effectLst/>
                        </a:rPr>
                        <a:t> </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89986604"/>
                  </a:ext>
                </a:extLst>
              </a:tr>
              <a:tr h="212234">
                <a:tc>
                  <a:txBody>
                    <a:bodyPr/>
                    <a:lstStyle/>
                    <a:p>
                      <a:pPr>
                        <a:spcAft>
                          <a:spcPts val="0"/>
                        </a:spcAft>
                      </a:pPr>
                      <a:r>
                        <a:rPr lang="hr-HR" sz="1100" dirty="0" smtClean="0">
                          <a:effectLst/>
                        </a:rPr>
                        <a:t>Time zone</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hr-HR" sz="1100">
                          <a:effectLst/>
                        </a:rPr>
                        <a:t>UTC+01</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49642391"/>
                  </a:ext>
                </a:extLst>
              </a:tr>
              <a:tr h="212234">
                <a:tc>
                  <a:txBody>
                    <a:bodyPr/>
                    <a:lstStyle/>
                    <a:p>
                      <a:pPr>
                        <a:spcAft>
                          <a:spcPts val="0"/>
                        </a:spcAft>
                      </a:pPr>
                      <a:r>
                        <a:rPr lang="hr-HR" sz="1100" dirty="0" err="1" smtClean="0">
                          <a:effectLst/>
                        </a:rPr>
                        <a:t>Valid</a:t>
                      </a:r>
                      <a:r>
                        <a:rPr lang="hr-HR" sz="1100" baseline="0" dirty="0" smtClean="0">
                          <a:effectLst/>
                        </a:rPr>
                        <a:t> </a:t>
                      </a:r>
                      <a:r>
                        <a:rPr lang="hr-HR" sz="1100" baseline="0" dirty="0" err="1" smtClean="0">
                          <a:effectLst/>
                        </a:rPr>
                        <a:t>from</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hr-HR" sz="1100">
                          <a:effectLst/>
                        </a:rPr>
                        <a:t>11.02.2003</a:t>
                      </a:r>
                      <a:endParaRPr lang="hr-BA"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92974397"/>
                  </a:ext>
                </a:extLst>
              </a:tr>
              <a:tr h="212234">
                <a:tc>
                  <a:txBody>
                    <a:bodyPr/>
                    <a:lstStyle/>
                    <a:p>
                      <a:pPr>
                        <a:spcAft>
                          <a:spcPts val="0"/>
                        </a:spcAft>
                      </a:pPr>
                      <a:r>
                        <a:rPr lang="hr-HR" sz="1100" baseline="0" dirty="0" err="1" smtClean="0">
                          <a:effectLst/>
                        </a:rPr>
                        <a:t>Valid</a:t>
                      </a:r>
                      <a:r>
                        <a:rPr lang="hr-HR" sz="1100" baseline="0" dirty="0" smtClean="0">
                          <a:effectLst/>
                        </a:rPr>
                        <a:t> to</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hr-HR" sz="1100" dirty="0">
                          <a:effectLst/>
                        </a:rPr>
                        <a:t> </a:t>
                      </a:r>
                      <a:endParaRPr lang="hr-BA"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028098617"/>
                  </a:ext>
                </a:extLst>
              </a:tr>
            </a:tbl>
          </a:graphicData>
        </a:graphic>
      </p:graphicFrame>
    </p:spTree>
    <p:extLst>
      <p:ext uri="{BB962C8B-B14F-4D97-AF65-F5344CB8AC3E}">
        <p14:creationId xmlns:p14="http://schemas.microsoft.com/office/powerpoint/2010/main" val="652278056"/>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sp>
        <p:nvSpPr>
          <p:cNvPr id="9" name="Content Placeholder 8"/>
          <p:cNvSpPr>
            <a:spLocks/>
          </p:cNvSpPr>
          <p:nvPr/>
        </p:nvSpPr>
        <p:spPr bwMode="auto">
          <a:xfrm>
            <a:off x="657725" y="1494311"/>
            <a:ext cx="7771379"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pitchFamily="34" charset="0"/>
              <a:buChar char="•"/>
            </a:pPr>
            <a:r>
              <a:rPr lang="hr-HR" sz="2400" b="1" dirty="0">
                <a:solidFill>
                  <a:srgbClr val="1F497D"/>
                </a:solidFill>
              </a:rPr>
              <a:t>A</a:t>
            </a:r>
            <a:r>
              <a:rPr lang="en-US" sz="2400" b="1" dirty="0" err="1" smtClean="0">
                <a:solidFill>
                  <a:srgbClr val="1F497D"/>
                </a:solidFill>
              </a:rPr>
              <a:t>ir</a:t>
            </a:r>
            <a:r>
              <a:rPr lang="en-US" sz="2400" b="1" dirty="0" smtClean="0">
                <a:solidFill>
                  <a:srgbClr val="1F497D"/>
                </a:solidFill>
              </a:rPr>
              <a:t> </a:t>
            </a:r>
            <a:r>
              <a:rPr lang="en-US" sz="2400" b="1" dirty="0">
                <a:solidFill>
                  <a:srgbClr val="1F497D"/>
                </a:solidFill>
              </a:rPr>
              <a:t>quality </a:t>
            </a:r>
            <a:r>
              <a:rPr lang="en-US" sz="2400" b="1" dirty="0" smtClean="0">
                <a:solidFill>
                  <a:srgbClr val="1F497D"/>
                </a:solidFill>
              </a:rPr>
              <a:t>monitoring</a:t>
            </a:r>
            <a:r>
              <a:rPr lang="hr-HR" sz="2400" b="1" dirty="0" smtClean="0">
                <a:solidFill>
                  <a:srgbClr val="1F497D"/>
                </a:solidFill>
              </a:rPr>
              <a:t> </a:t>
            </a:r>
            <a:r>
              <a:rPr lang="en-US" sz="2400" b="1" dirty="0" smtClean="0">
                <a:solidFill>
                  <a:srgbClr val="1F497D"/>
                </a:solidFill>
              </a:rPr>
              <a:t>stations</a:t>
            </a:r>
            <a:r>
              <a:rPr lang="hr-HR" sz="2400" b="1" dirty="0" smtClean="0">
                <a:solidFill>
                  <a:srgbClr val="1F497D"/>
                </a:solidFill>
              </a:rPr>
              <a:t> </a:t>
            </a:r>
            <a:r>
              <a:rPr lang="hr-HR" sz="2400" b="1" dirty="0">
                <a:solidFill>
                  <a:srgbClr val="1F497D"/>
                </a:solidFill>
              </a:rPr>
              <a:t>i</a:t>
            </a:r>
            <a:r>
              <a:rPr lang="en-US" sz="2400" b="1" dirty="0" err="1" smtClean="0">
                <a:solidFill>
                  <a:srgbClr val="1F497D"/>
                </a:solidFill>
              </a:rPr>
              <a:t>nformation</a:t>
            </a:r>
            <a:r>
              <a:rPr lang="en-US" sz="2400" b="1" dirty="0" smtClean="0">
                <a:solidFill>
                  <a:srgbClr val="1F497D"/>
                </a:solidFill>
              </a:rPr>
              <a:t> (</a:t>
            </a:r>
            <a:r>
              <a:rPr lang="en-US" sz="2400" b="1" dirty="0">
                <a:solidFill>
                  <a:srgbClr val="1F497D"/>
                </a:solidFill>
              </a:rPr>
              <a:t>Metadata)</a:t>
            </a:r>
            <a:endParaRPr lang="hr-HR" sz="2400" b="1" dirty="0" smtClean="0">
              <a:solidFill>
                <a:srgbClr val="1F497D"/>
              </a:solidFill>
            </a:endParaRPr>
          </a:p>
          <a:p>
            <a:pPr marL="742950" lvl="1" indent="-285750">
              <a:spcBef>
                <a:spcPct val="20000"/>
              </a:spcBef>
              <a:buFont typeface="Arial" charset="0"/>
              <a:buChar char="–"/>
            </a:pPr>
            <a:r>
              <a:rPr lang="en-US" sz="2000" dirty="0">
                <a:solidFill>
                  <a:srgbClr val="0070C0"/>
                </a:solidFill>
              </a:rPr>
              <a:t>name,</a:t>
            </a:r>
          </a:p>
          <a:p>
            <a:pPr marL="742950" lvl="1" indent="-285750">
              <a:spcBef>
                <a:spcPct val="20000"/>
              </a:spcBef>
              <a:buFont typeface="Arial" charset="0"/>
              <a:buChar char="–"/>
            </a:pPr>
            <a:r>
              <a:rPr lang="en-US" sz="2000" dirty="0">
                <a:solidFill>
                  <a:srgbClr val="0070C0"/>
                </a:solidFill>
              </a:rPr>
              <a:t>location,</a:t>
            </a:r>
          </a:p>
          <a:p>
            <a:pPr marL="742950" lvl="1" indent="-285750">
              <a:spcBef>
                <a:spcPct val="20000"/>
              </a:spcBef>
              <a:buFont typeface="Arial" charset="0"/>
              <a:buChar char="–"/>
            </a:pPr>
            <a:r>
              <a:rPr lang="en-US" sz="2000" dirty="0">
                <a:solidFill>
                  <a:srgbClr val="0070C0"/>
                </a:solidFill>
              </a:rPr>
              <a:t>the name of the professional institution responsible for the station,</a:t>
            </a:r>
          </a:p>
          <a:p>
            <a:pPr marL="742950" lvl="1" indent="-285750">
              <a:spcBef>
                <a:spcPct val="20000"/>
              </a:spcBef>
              <a:buFont typeface="Arial" charset="0"/>
              <a:buChar char="–"/>
            </a:pPr>
            <a:r>
              <a:rPr lang="en-US" sz="2000" dirty="0" smtClean="0">
                <a:solidFill>
                  <a:srgbClr val="0070C0"/>
                </a:solidFill>
              </a:rPr>
              <a:t>management </a:t>
            </a:r>
            <a:r>
              <a:rPr lang="en-US" sz="2000" dirty="0">
                <a:solidFill>
                  <a:srgbClr val="0070C0"/>
                </a:solidFill>
              </a:rPr>
              <a:t>authority </a:t>
            </a:r>
          </a:p>
          <a:p>
            <a:pPr marL="742950" lvl="1" indent="-285750">
              <a:spcBef>
                <a:spcPct val="20000"/>
              </a:spcBef>
              <a:buFont typeface="Arial" charset="0"/>
              <a:buChar char="–"/>
            </a:pPr>
            <a:r>
              <a:rPr lang="en-US" sz="2000" dirty="0" smtClean="0">
                <a:solidFill>
                  <a:srgbClr val="0070C0"/>
                </a:solidFill>
              </a:rPr>
              <a:t>measurement </a:t>
            </a:r>
            <a:r>
              <a:rPr lang="en-US" sz="2000" dirty="0">
                <a:solidFill>
                  <a:srgbClr val="0070C0"/>
                </a:solidFill>
              </a:rPr>
              <a:t>goals,</a:t>
            </a:r>
          </a:p>
          <a:p>
            <a:pPr marL="742950" lvl="1" indent="-285750">
              <a:spcBef>
                <a:spcPct val="20000"/>
              </a:spcBef>
              <a:buFont typeface="Arial" charset="0"/>
              <a:buChar char="–"/>
            </a:pPr>
            <a:r>
              <a:rPr lang="en-US" sz="2000" dirty="0">
                <a:solidFill>
                  <a:srgbClr val="0070C0"/>
                </a:solidFill>
              </a:rPr>
              <a:t>geographic coordinates,</a:t>
            </a:r>
          </a:p>
          <a:p>
            <a:pPr marL="742950" lvl="1" indent="-285750">
              <a:spcBef>
                <a:spcPct val="20000"/>
              </a:spcBef>
              <a:buFont typeface="Arial" charset="0"/>
              <a:buChar char="–"/>
            </a:pPr>
            <a:r>
              <a:rPr lang="hr-HR" sz="2000" dirty="0">
                <a:solidFill>
                  <a:srgbClr val="0070C0"/>
                </a:solidFill>
              </a:rPr>
              <a:t>m</a:t>
            </a:r>
            <a:r>
              <a:rPr lang="en-US" sz="2000" dirty="0" err="1" smtClean="0">
                <a:solidFill>
                  <a:srgbClr val="0070C0"/>
                </a:solidFill>
              </a:rPr>
              <a:t>easured</a:t>
            </a:r>
            <a:r>
              <a:rPr lang="hr-HR" sz="2000" dirty="0" smtClean="0">
                <a:solidFill>
                  <a:srgbClr val="0070C0"/>
                </a:solidFill>
              </a:rPr>
              <a:t> </a:t>
            </a:r>
            <a:r>
              <a:rPr lang="en-US" sz="2000" dirty="0" smtClean="0">
                <a:solidFill>
                  <a:srgbClr val="0070C0"/>
                </a:solidFill>
              </a:rPr>
              <a:t> </a:t>
            </a:r>
            <a:r>
              <a:rPr lang="en-US" sz="2000" dirty="0" err="1" smtClean="0">
                <a:solidFill>
                  <a:srgbClr val="0070C0"/>
                </a:solidFill>
              </a:rPr>
              <a:t>pollut</a:t>
            </a:r>
            <a:r>
              <a:rPr lang="hr-HR" sz="2000" dirty="0" smtClean="0">
                <a:solidFill>
                  <a:srgbClr val="0070C0"/>
                </a:solidFill>
              </a:rPr>
              <a:t>ants</a:t>
            </a:r>
            <a:endParaRPr lang="en-US" sz="2000" dirty="0">
              <a:solidFill>
                <a:srgbClr val="0070C0"/>
              </a:solidFill>
            </a:endParaRPr>
          </a:p>
          <a:p>
            <a:pPr marL="742950" lvl="1" indent="-285750">
              <a:spcBef>
                <a:spcPct val="20000"/>
              </a:spcBef>
              <a:buFont typeface="Arial" charset="0"/>
              <a:buChar char="–"/>
            </a:pPr>
            <a:r>
              <a:rPr lang="en-US" sz="2000" dirty="0">
                <a:solidFill>
                  <a:srgbClr val="0070C0"/>
                </a:solidFill>
              </a:rPr>
              <a:t>meteorological </a:t>
            </a:r>
            <a:r>
              <a:rPr lang="en-US" sz="2000" dirty="0" smtClean="0">
                <a:solidFill>
                  <a:srgbClr val="0070C0"/>
                </a:solidFill>
              </a:rPr>
              <a:t>parameters,</a:t>
            </a:r>
            <a:endParaRPr lang="hr-HR" sz="2000" dirty="0">
              <a:solidFill>
                <a:srgbClr val="0070C0"/>
              </a:solidFill>
            </a:endParaRPr>
          </a:p>
          <a:p>
            <a:pPr marL="742950" lvl="1" indent="-285750">
              <a:spcBef>
                <a:spcPct val="20000"/>
              </a:spcBef>
              <a:buFont typeface="Arial" charset="0"/>
              <a:buChar char="–"/>
            </a:pPr>
            <a:r>
              <a:rPr lang="en-US" sz="2000" dirty="0" smtClean="0">
                <a:solidFill>
                  <a:srgbClr val="0070C0"/>
                </a:solidFill>
              </a:rPr>
              <a:t>area</a:t>
            </a:r>
            <a:r>
              <a:rPr lang="hr-HR" sz="2000" dirty="0" smtClean="0">
                <a:solidFill>
                  <a:srgbClr val="0070C0"/>
                </a:solidFill>
              </a:rPr>
              <a:t> </a:t>
            </a:r>
            <a:r>
              <a:rPr lang="hr-HR" sz="2000" dirty="0" err="1" smtClean="0">
                <a:solidFill>
                  <a:srgbClr val="0070C0"/>
                </a:solidFill>
              </a:rPr>
              <a:t>type</a:t>
            </a:r>
            <a:r>
              <a:rPr lang="en-US" sz="2000" dirty="0" smtClean="0">
                <a:solidFill>
                  <a:srgbClr val="0070C0"/>
                </a:solidFill>
              </a:rPr>
              <a:t>,</a:t>
            </a:r>
            <a:endParaRPr lang="en-US" sz="2000" dirty="0">
              <a:solidFill>
                <a:srgbClr val="0070C0"/>
              </a:solidFill>
            </a:endParaRPr>
          </a:p>
          <a:p>
            <a:pPr marL="742950" lvl="1" indent="-285750">
              <a:spcBef>
                <a:spcPct val="20000"/>
              </a:spcBef>
              <a:buFont typeface="Arial" charset="0"/>
              <a:buChar char="–"/>
            </a:pPr>
            <a:r>
              <a:rPr lang="hr-HR" sz="2000" dirty="0">
                <a:solidFill>
                  <a:srgbClr val="0070C0"/>
                </a:solidFill>
              </a:rPr>
              <a:t>s</a:t>
            </a:r>
            <a:r>
              <a:rPr lang="hr-HR" sz="2000" dirty="0" smtClean="0">
                <a:solidFill>
                  <a:srgbClr val="0070C0"/>
                </a:solidFill>
              </a:rPr>
              <a:t>tation </a:t>
            </a:r>
            <a:r>
              <a:rPr lang="en-US" sz="2000" dirty="0" smtClean="0">
                <a:solidFill>
                  <a:srgbClr val="0070C0"/>
                </a:solidFill>
              </a:rPr>
              <a:t> </a:t>
            </a:r>
            <a:r>
              <a:rPr lang="en-US" sz="2000" dirty="0">
                <a:solidFill>
                  <a:srgbClr val="0070C0"/>
                </a:solidFill>
              </a:rPr>
              <a:t>type </a:t>
            </a:r>
            <a:r>
              <a:rPr lang="en-US" sz="2000" dirty="0" smtClean="0">
                <a:solidFill>
                  <a:srgbClr val="0070C0"/>
                </a:solidFill>
              </a:rPr>
              <a:t>relative </a:t>
            </a:r>
            <a:r>
              <a:rPr lang="en-US" sz="2000" dirty="0">
                <a:solidFill>
                  <a:srgbClr val="0070C0"/>
                </a:solidFill>
              </a:rPr>
              <a:t>to the source of the emission,</a:t>
            </a:r>
          </a:p>
          <a:p>
            <a:pPr marL="742950" lvl="1" indent="-285750">
              <a:spcBef>
                <a:spcPct val="20000"/>
              </a:spcBef>
              <a:buFont typeface="Arial" charset="0"/>
              <a:buChar char="–"/>
            </a:pPr>
            <a:r>
              <a:rPr lang="en-US" sz="2000" dirty="0">
                <a:solidFill>
                  <a:srgbClr val="0070C0"/>
                </a:solidFill>
              </a:rPr>
              <a:t>measuring equipment, sampling features, etc</a:t>
            </a:r>
            <a:r>
              <a:rPr lang="en-US" sz="2000" dirty="0" smtClean="0">
                <a:solidFill>
                  <a:srgbClr val="0070C0"/>
                </a:solidFill>
              </a:rPr>
              <a:t>.</a:t>
            </a:r>
            <a:endParaRPr lang="en-US" sz="2000"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2982430209"/>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sp>
        <p:nvSpPr>
          <p:cNvPr id="9" name="Content Placeholder 8"/>
          <p:cNvSpPr>
            <a:spLocks/>
          </p:cNvSpPr>
          <p:nvPr/>
        </p:nvSpPr>
        <p:spPr bwMode="auto">
          <a:xfrm>
            <a:off x="657725" y="1494311"/>
            <a:ext cx="7771379"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pitchFamily="34" charset="0"/>
              <a:buChar char="•"/>
            </a:pPr>
            <a:r>
              <a:rPr lang="hr-HR" sz="2400" b="1" dirty="0">
                <a:solidFill>
                  <a:srgbClr val="1F497D"/>
                </a:solidFill>
              </a:rPr>
              <a:t>A</a:t>
            </a:r>
            <a:r>
              <a:rPr lang="en-US" sz="2400" b="1" dirty="0" err="1" smtClean="0">
                <a:solidFill>
                  <a:srgbClr val="1F497D"/>
                </a:solidFill>
              </a:rPr>
              <a:t>ir</a:t>
            </a:r>
            <a:r>
              <a:rPr lang="en-US" sz="2400" b="1" dirty="0" smtClean="0">
                <a:solidFill>
                  <a:srgbClr val="1F497D"/>
                </a:solidFill>
              </a:rPr>
              <a:t> </a:t>
            </a:r>
            <a:r>
              <a:rPr lang="en-US" sz="2400" b="1" dirty="0">
                <a:solidFill>
                  <a:srgbClr val="1F497D"/>
                </a:solidFill>
              </a:rPr>
              <a:t>quality </a:t>
            </a:r>
            <a:r>
              <a:rPr lang="en-US" sz="2400" b="1" dirty="0" smtClean="0">
                <a:solidFill>
                  <a:srgbClr val="1F497D"/>
                </a:solidFill>
              </a:rPr>
              <a:t>monitoring</a:t>
            </a:r>
            <a:r>
              <a:rPr lang="hr-HR" sz="2400" b="1" dirty="0" smtClean="0">
                <a:solidFill>
                  <a:srgbClr val="1F497D"/>
                </a:solidFill>
              </a:rPr>
              <a:t> </a:t>
            </a:r>
            <a:r>
              <a:rPr lang="en-US" sz="2400" b="1" dirty="0" smtClean="0">
                <a:solidFill>
                  <a:srgbClr val="1F497D"/>
                </a:solidFill>
              </a:rPr>
              <a:t>stations</a:t>
            </a:r>
            <a:r>
              <a:rPr lang="hr-HR" sz="2400" b="1" dirty="0" smtClean="0">
                <a:solidFill>
                  <a:srgbClr val="1F497D"/>
                </a:solidFill>
              </a:rPr>
              <a:t> </a:t>
            </a:r>
            <a:r>
              <a:rPr lang="hr-HR" sz="2400" b="1" dirty="0">
                <a:solidFill>
                  <a:srgbClr val="1F497D"/>
                </a:solidFill>
              </a:rPr>
              <a:t>i</a:t>
            </a:r>
            <a:r>
              <a:rPr lang="en-US" sz="2400" b="1" dirty="0" err="1" smtClean="0">
                <a:solidFill>
                  <a:srgbClr val="1F497D"/>
                </a:solidFill>
              </a:rPr>
              <a:t>nformation</a:t>
            </a:r>
            <a:r>
              <a:rPr lang="en-US" sz="2400" b="1" dirty="0" smtClean="0">
                <a:solidFill>
                  <a:srgbClr val="1F497D"/>
                </a:solidFill>
              </a:rPr>
              <a:t> (</a:t>
            </a:r>
            <a:r>
              <a:rPr lang="en-US" sz="2400" b="1" dirty="0">
                <a:solidFill>
                  <a:srgbClr val="1F497D"/>
                </a:solidFill>
              </a:rPr>
              <a:t>Metadata)</a:t>
            </a:r>
            <a:endParaRPr lang="hr-HR" sz="2400" b="1" dirty="0" smtClean="0">
              <a:solidFill>
                <a:srgbClr val="1F497D"/>
              </a:solidFill>
            </a:endParaRPr>
          </a:p>
          <a:p>
            <a:pPr marL="742950" lvl="1" indent="-285750">
              <a:spcBef>
                <a:spcPct val="20000"/>
              </a:spcBef>
              <a:buFont typeface="Arial" charset="0"/>
              <a:buChar char="–"/>
            </a:pPr>
            <a:r>
              <a:rPr lang="hr-HR" sz="2000" dirty="0">
                <a:solidFill>
                  <a:srgbClr val="0070C0"/>
                </a:solidFill>
              </a:rPr>
              <a:t>M</a:t>
            </a:r>
            <a:r>
              <a:rPr lang="en-US" sz="2000" dirty="0" smtClean="0">
                <a:solidFill>
                  <a:srgbClr val="0070C0"/>
                </a:solidFill>
              </a:rPr>
              <a:t>e</a:t>
            </a:r>
            <a:r>
              <a:rPr lang="hr-HR" sz="2000" dirty="0" smtClean="0">
                <a:solidFill>
                  <a:srgbClr val="0070C0"/>
                </a:solidFill>
              </a:rPr>
              <a:t>asurement </a:t>
            </a:r>
            <a:r>
              <a:rPr lang="en-US" sz="2000" dirty="0" smtClean="0">
                <a:solidFill>
                  <a:srgbClr val="0070C0"/>
                </a:solidFill>
              </a:rPr>
              <a:t> </a:t>
            </a:r>
            <a:r>
              <a:rPr lang="en-US" sz="2000" dirty="0">
                <a:solidFill>
                  <a:srgbClr val="0070C0"/>
                </a:solidFill>
              </a:rPr>
              <a:t>methods and sampling </a:t>
            </a:r>
            <a:r>
              <a:rPr lang="hr-HR" sz="2000" dirty="0" err="1" smtClean="0">
                <a:solidFill>
                  <a:srgbClr val="0070C0"/>
                </a:solidFill>
              </a:rPr>
              <a:t>data</a:t>
            </a:r>
            <a:endParaRPr lang="en-US" sz="2000" dirty="0">
              <a:solidFill>
                <a:srgbClr val="0070C0"/>
              </a:solidFill>
            </a:endParaRPr>
          </a:p>
          <a:p>
            <a:pPr marL="1200150" lvl="2" indent="-285750">
              <a:spcBef>
                <a:spcPct val="20000"/>
              </a:spcBef>
              <a:buFont typeface="Arial" charset="0"/>
              <a:buChar char="–"/>
            </a:pPr>
            <a:r>
              <a:rPr lang="hr-HR" sz="2000" dirty="0">
                <a:solidFill>
                  <a:srgbClr val="0070C0"/>
                </a:solidFill>
              </a:rPr>
              <a:t>m</a:t>
            </a:r>
            <a:r>
              <a:rPr lang="en-US" sz="2000" dirty="0" smtClean="0">
                <a:solidFill>
                  <a:srgbClr val="0070C0"/>
                </a:solidFill>
              </a:rPr>
              <a:t>easurement</a:t>
            </a:r>
            <a:r>
              <a:rPr lang="hr-HR" sz="2000" dirty="0" smtClean="0">
                <a:solidFill>
                  <a:srgbClr val="0070C0"/>
                </a:solidFill>
              </a:rPr>
              <a:t> t</a:t>
            </a:r>
            <a:r>
              <a:rPr lang="en-US" sz="2000" dirty="0" smtClean="0">
                <a:solidFill>
                  <a:srgbClr val="0070C0"/>
                </a:solidFill>
              </a:rPr>
              <a:t>ype  </a:t>
            </a:r>
            <a:endParaRPr lang="en-US" sz="2000" dirty="0">
              <a:solidFill>
                <a:srgbClr val="0070C0"/>
              </a:solidFill>
            </a:endParaRPr>
          </a:p>
          <a:p>
            <a:pPr marL="1200150" lvl="2" indent="-285750">
              <a:spcBef>
                <a:spcPct val="20000"/>
              </a:spcBef>
              <a:buFont typeface="Arial" charset="0"/>
              <a:buChar char="–"/>
            </a:pPr>
            <a:r>
              <a:rPr lang="en-US" sz="2000" dirty="0" smtClean="0">
                <a:solidFill>
                  <a:srgbClr val="0070C0"/>
                </a:solidFill>
              </a:rPr>
              <a:t>me</a:t>
            </a:r>
            <a:r>
              <a:rPr lang="hr-HR" sz="2000" dirty="0" smtClean="0">
                <a:solidFill>
                  <a:srgbClr val="0070C0"/>
                </a:solidFill>
              </a:rPr>
              <a:t>asurment </a:t>
            </a:r>
            <a:r>
              <a:rPr lang="en-US" sz="2000" dirty="0" smtClean="0">
                <a:solidFill>
                  <a:srgbClr val="0070C0"/>
                </a:solidFill>
              </a:rPr>
              <a:t>method</a:t>
            </a:r>
            <a:endParaRPr lang="en-US" sz="2000" dirty="0">
              <a:solidFill>
                <a:srgbClr val="0070C0"/>
              </a:solidFill>
            </a:endParaRPr>
          </a:p>
          <a:p>
            <a:pPr marL="1200150" lvl="2" indent="-285750">
              <a:spcBef>
                <a:spcPct val="20000"/>
              </a:spcBef>
              <a:buFont typeface="Arial" charset="0"/>
              <a:buChar char="–"/>
            </a:pPr>
            <a:r>
              <a:rPr lang="en-US" sz="2000" dirty="0">
                <a:solidFill>
                  <a:srgbClr val="0070C0"/>
                </a:solidFill>
              </a:rPr>
              <a:t>measuring equipment,</a:t>
            </a:r>
          </a:p>
          <a:p>
            <a:pPr marL="1200150" lvl="2" indent="-285750">
              <a:spcBef>
                <a:spcPct val="20000"/>
              </a:spcBef>
              <a:buFont typeface="Arial" charset="0"/>
              <a:buChar char="–"/>
            </a:pPr>
            <a:r>
              <a:rPr lang="en-US" sz="2000" dirty="0">
                <a:solidFill>
                  <a:srgbClr val="0070C0"/>
                </a:solidFill>
              </a:rPr>
              <a:t>proof of equivalence</a:t>
            </a:r>
          </a:p>
          <a:p>
            <a:pPr marL="1200150" lvl="2" indent="-285750">
              <a:spcBef>
                <a:spcPct val="20000"/>
              </a:spcBef>
              <a:buFont typeface="Arial" charset="0"/>
              <a:buChar char="–"/>
            </a:pPr>
            <a:r>
              <a:rPr lang="en-US" sz="2000" dirty="0">
                <a:solidFill>
                  <a:srgbClr val="0070C0"/>
                </a:solidFill>
              </a:rPr>
              <a:t>start time</a:t>
            </a:r>
          </a:p>
          <a:p>
            <a:pPr marL="1200150" lvl="2" indent="-285750">
              <a:spcBef>
                <a:spcPct val="20000"/>
              </a:spcBef>
              <a:buFont typeface="Arial" charset="0"/>
              <a:buChar char="–"/>
            </a:pPr>
            <a:r>
              <a:rPr lang="en-US" sz="2000" dirty="0">
                <a:solidFill>
                  <a:srgbClr val="0070C0"/>
                </a:solidFill>
              </a:rPr>
              <a:t>the frequency of data integration</a:t>
            </a:r>
          </a:p>
          <a:p>
            <a:pPr marL="1200150" lvl="2" indent="-285750">
              <a:spcBef>
                <a:spcPct val="20000"/>
              </a:spcBef>
              <a:buFont typeface="Arial" charset="0"/>
              <a:buChar char="–"/>
            </a:pPr>
            <a:r>
              <a:rPr lang="en-US" sz="2000" dirty="0">
                <a:solidFill>
                  <a:srgbClr val="0070C0"/>
                </a:solidFill>
              </a:rPr>
              <a:t>time and pattern of sampling</a:t>
            </a:r>
          </a:p>
          <a:p>
            <a:pPr marL="1200150" lvl="2" indent="-285750">
              <a:spcBef>
                <a:spcPct val="20000"/>
              </a:spcBef>
              <a:buFont typeface="Arial" charset="0"/>
              <a:buChar char="–"/>
            </a:pPr>
            <a:r>
              <a:rPr lang="en-US" sz="2000" dirty="0">
                <a:solidFill>
                  <a:srgbClr val="0070C0"/>
                </a:solidFill>
              </a:rPr>
              <a:t>etc</a:t>
            </a:r>
            <a:r>
              <a:rPr lang="en-US" sz="2000" dirty="0" smtClean="0">
                <a:solidFill>
                  <a:srgbClr val="0070C0"/>
                </a:solidFill>
              </a:rPr>
              <a:t>.</a:t>
            </a:r>
            <a:endParaRPr lang="en-US" sz="2000"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1307230420"/>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012601744"/>
              </p:ext>
            </p:extLst>
          </p:nvPr>
        </p:nvGraphicFramePr>
        <p:xfrm>
          <a:off x="1305020" y="1375065"/>
          <a:ext cx="6525085" cy="4725267"/>
        </p:xfrm>
        <a:graphic>
          <a:graphicData uri="http://schemas.openxmlformats.org/drawingml/2006/table">
            <a:tbl>
              <a:tblPr firstRow="1" firstCol="1" lastRow="1" lastCol="1" bandRow="1" bandCol="1">
                <a:tableStyleId>{5C22544A-7EE6-4342-B048-85BDC9FD1C3A}</a:tableStyleId>
              </a:tblPr>
              <a:tblGrid>
                <a:gridCol w="2020642">
                  <a:extLst>
                    <a:ext uri="{9D8B030D-6E8A-4147-A177-3AD203B41FA5}">
                      <a16:colId xmlns:a16="http://schemas.microsoft.com/office/drawing/2014/main" val="4095395413"/>
                    </a:ext>
                  </a:extLst>
                </a:gridCol>
                <a:gridCol w="1413487">
                  <a:extLst>
                    <a:ext uri="{9D8B030D-6E8A-4147-A177-3AD203B41FA5}">
                      <a16:colId xmlns:a16="http://schemas.microsoft.com/office/drawing/2014/main" val="3766746471"/>
                    </a:ext>
                  </a:extLst>
                </a:gridCol>
                <a:gridCol w="86660">
                  <a:extLst>
                    <a:ext uri="{9D8B030D-6E8A-4147-A177-3AD203B41FA5}">
                      <a16:colId xmlns:a16="http://schemas.microsoft.com/office/drawing/2014/main" val="2109199856"/>
                    </a:ext>
                  </a:extLst>
                </a:gridCol>
                <a:gridCol w="1458818">
                  <a:extLst>
                    <a:ext uri="{9D8B030D-6E8A-4147-A177-3AD203B41FA5}">
                      <a16:colId xmlns:a16="http://schemas.microsoft.com/office/drawing/2014/main" val="3418467648"/>
                    </a:ext>
                  </a:extLst>
                </a:gridCol>
                <a:gridCol w="86660">
                  <a:extLst>
                    <a:ext uri="{9D8B030D-6E8A-4147-A177-3AD203B41FA5}">
                      <a16:colId xmlns:a16="http://schemas.microsoft.com/office/drawing/2014/main" val="3741918118"/>
                    </a:ext>
                  </a:extLst>
                </a:gridCol>
                <a:gridCol w="1458818">
                  <a:extLst>
                    <a:ext uri="{9D8B030D-6E8A-4147-A177-3AD203B41FA5}">
                      <a16:colId xmlns:a16="http://schemas.microsoft.com/office/drawing/2014/main" val="2076867927"/>
                    </a:ext>
                  </a:extLst>
                </a:gridCol>
              </a:tblGrid>
              <a:tr h="103873">
                <a:tc gridSpan="6">
                  <a:txBody>
                    <a:bodyPr/>
                    <a:lstStyle/>
                    <a:p>
                      <a:pPr algn="ctr">
                        <a:spcAft>
                          <a:spcPts val="0"/>
                        </a:spcAft>
                      </a:pPr>
                      <a:r>
                        <a:rPr lang="hr-HR" sz="700" dirty="0" err="1" smtClean="0">
                          <a:effectLst/>
                        </a:rPr>
                        <a:t>Station</a:t>
                      </a:r>
                      <a:r>
                        <a:rPr lang="hr-HR" sz="700" dirty="0" smtClean="0">
                          <a:effectLst/>
                        </a:rPr>
                        <a:t> for </a:t>
                      </a:r>
                      <a:r>
                        <a:rPr lang="hr-HR" sz="700" dirty="0" err="1" smtClean="0">
                          <a:effectLst/>
                        </a:rPr>
                        <a:t>air</a:t>
                      </a:r>
                      <a:r>
                        <a:rPr lang="hr-HR" sz="700" dirty="0" smtClean="0">
                          <a:effectLst/>
                        </a:rPr>
                        <a:t> </a:t>
                      </a:r>
                      <a:r>
                        <a:rPr lang="hr-HR" sz="700" dirty="0" err="1" smtClean="0">
                          <a:effectLst/>
                        </a:rPr>
                        <a:t>quality</a:t>
                      </a:r>
                      <a:r>
                        <a:rPr lang="hr-HR" sz="700" dirty="0" smtClean="0">
                          <a:effectLst/>
                        </a:rPr>
                        <a:t> monitoring data</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726046471"/>
                  </a:ext>
                </a:extLst>
              </a:tr>
              <a:tr h="103873">
                <a:tc gridSpan="6">
                  <a:txBody>
                    <a:bodyPr/>
                    <a:lstStyle/>
                    <a:p>
                      <a:pPr>
                        <a:spcAft>
                          <a:spcPts val="0"/>
                        </a:spcAft>
                      </a:pPr>
                      <a:r>
                        <a:rPr lang="hr-HR" sz="700" dirty="0" err="1" smtClean="0">
                          <a:effectLst/>
                        </a:rPr>
                        <a:t>Basic</a:t>
                      </a:r>
                      <a:r>
                        <a:rPr lang="hr-HR" sz="700" dirty="0" smtClean="0">
                          <a:effectLst/>
                        </a:rPr>
                        <a:t> </a:t>
                      </a:r>
                      <a:r>
                        <a:rPr lang="hr-HR" sz="700" dirty="0" err="1" smtClean="0">
                          <a:effectLst/>
                        </a:rPr>
                        <a:t>information</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4091636596"/>
                  </a:ext>
                </a:extLst>
              </a:tr>
              <a:tr h="103873">
                <a:tc>
                  <a:txBody>
                    <a:bodyPr/>
                    <a:lstStyle/>
                    <a:p>
                      <a:pPr>
                        <a:spcAft>
                          <a:spcPts val="0"/>
                        </a:spcAft>
                      </a:pPr>
                      <a:r>
                        <a:rPr lang="hr-HR" sz="700" dirty="0" smtClean="0">
                          <a:effectLst/>
                        </a:rPr>
                        <a:t>Name</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effectLst/>
                        </a:rPr>
                        <a:t>OSIJEK-1</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3984053045"/>
                  </a:ext>
                </a:extLst>
              </a:tr>
              <a:tr h="103873">
                <a:tc>
                  <a:txBody>
                    <a:bodyPr/>
                    <a:lstStyle/>
                    <a:p>
                      <a:pPr>
                        <a:spcAft>
                          <a:spcPts val="0"/>
                        </a:spcAft>
                      </a:pPr>
                      <a:r>
                        <a:rPr lang="hr-HR" sz="700" dirty="0" smtClean="0">
                          <a:effectLst/>
                        </a:rPr>
                        <a:t>Network</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effectLst/>
                        </a:rPr>
                        <a:t>Državna mreža za trajno praćenje kvalitete zraka</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1284118655"/>
                  </a:ext>
                </a:extLst>
              </a:tr>
              <a:tr h="103873">
                <a:tc>
                  <a:txBody>
                    <a:bodyPr/>
                    <a:lstStyle/>
                    <a:p>
                      <a:pPr>
                        <a:spcAft>
                          <a:spcPts val="0"/>
                        </a:spcAft>
                      </a:pPr>
                      <a:r>
                        <a:rPr lang="hr-HR" sz="700" dirty="0" smtClean="0">
                          <a:effectLst/>
                        </a:rPr>
                        <a:t>Zone/</a:t>
                      </a:r>
                      <a:r>
                        <a:rPr lang="hr-HR" sz="700" dirty="0" err="1" smtClean="0">
                          <a:effectLst/>
                        </a:rPr>
                        <a:t>agglomeration</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effectLst/>
                        </a:rPr>
                        <a:t>Osijek</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384956918"/>
                  </a:ext>
                </a:extLst>
              </a:tr>
              <a:tr h="103873">
                <a:tc>
                  <a:txBody>
                    <a:bodyPr/>
                    <a:lstStyle/>
                    <a:p>
                      <a:pPr>
                        <a:spcAft>
                          <a:spcPts val="0"/>
                        </a:spcAft>
                      </a:pPr>
                      <a:r>
                        <a:rPr lang="hr-HR" sz="700" dirty="0" smtClean="0">
                          <a:effectLst/>
                        </a:rPr>
                        <a:t>City</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effectLst/>
                        </a:rPr>
                        <a:t>Osijek</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221824438"/>
                  </a:ext>
                </a:extLst>
              </a:tr>
              <a:tr h="103873">
                <a:tc>
                  <a:txBody>
                    <a:bodyPr/>
                    <a:lstStyle/>
                    <a:p>
                      <a:pPr>
                        <a:spcAft>
                          <a:spcPts val="0"/>
                        </a:spcAft>
                      </a:pPr>
                      <a:r>
                        <a:rPr lang="hr-HR" sz="700" dirty="0" err="1" smtClean="0">
                          <a:effectLst/>
                        </a:rPr>
                        <a:t>Location</a:t>
                      </a:r>
                      <a:r>
                        <a:rPr lang="hr-HR" sz="700" dirty="0" smtClean="0">
                          <a:effectLst/>
                        </a:rPr>
                        <a:t> </a:t>
                      </a:r>
                      <a:r>
                        <a:rPr lang="hr-HR" sz="700" dirty="0" err="1" smtClean="0">
                          <a:effectLst/>
                        </a:rPr>
                        <a:t>description</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effectLst/>
                        </a:rPr>
                        <a:t>Raskrižje Ulice kneza Trpimira i Europske avenije.</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962847860"/>
                  </a:ext>
                </a:extLst>
              </a:tr>
              <a:tr h="103873">
                <a:tc>
                  <a:txBody>
                    <a:bodyPr/>
                    <a:lstStyle/>
                    <a:p>
                      <a:pPr>
                        <a:spcAft>
                          <a:spcPts val="0"/>
                        </a:spcAft>
                      </a:pPr>
                      <a:r>
                        <a:rPr lang="hr-HR" sz="700" dirty="0" smtClean="0">
                          <a:effectLst/>
                        </a:rPr>
                        <a:t>Designation</a:t>
                      </a:r>
                      <a:endParaRPr lang="hr-HR" sz="700" dirty="0">
                        <a:effectLst/>
                      </a:endParaRPr>
                    </a:p>
                  </a:txBody>
                  <a:tcPr marL="42494" marR="42494" marT="0" marB="0"/>
                </a:tc>
                <a:tc gridSpan="5">
                  <a:txBody>
                    <a:bodyPr/>
                    <a:lstStyle/>
                    <a:p>
                      <a:pPr>
                        <a:spcAft>
                          <a:spcPts val="0"/>
                        </a:spcAft>
                      </a:pPr>
                      <a:r>
                        <a:rPr lang="hr-HR" sz="700" dirty="0">
                          <a:effectLst/>
                        </a:rPr>
                        <a:t>OSI001</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195744240"/>
                  </a:ext>
                </a:extLst>
              </a:tr>
              <a:tr h="103873">
                <a:tc>
                  <a:txBody>
                    <a:bodyPr/>
                    <a:lstStyle/>
                    <a:p>
                      <a:pPr>
                        <a:spcAft>
                          <a:spcPts val="0"/>
                        </a:spcAft>
                      </a:pPr>
                      <a:r>
                        <a:rPr lang="hr-HR" sz="700" dirty="0">
                          <a:effectLst/>
                        </a:rPr>
                        <a:t>EOI </a:t>
                      </a:r>
                      <a:r>
                        <a:rPr lang="hr-HR" sz="700" dirty="0" smtClean="0">
                          <a:effectLst/>
                        </a:rPr>
                        <a:t>designation</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effectLst/>
                        </a:rPr>
                        <a:t>HR0003A</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3371423222"/>
                  </a:ext>
                </a:extLst>
              </a:tr>
              <a:tr h="103873">
                <a:tc>
                  <a:txBody>
                    <a:bodyPr/>
                    <a:lstStyle/>
                    <a:p>
                      <a:pPr>
                        <a:spcAft>
                          <a:spcPts val="0"/>
                        </a:spcAft>
                      </a:pPr>
                      <a:r>
                        <a:rPr lang="hr-HR" sz="700" dirty="0">
                          <a:effectLst/>
                        </a:rPr>
                        <a:t>AZO </a:t>
                      </a:r>
                      <a:r>
                        <a:rPr lang="hr-HR" sz="700" dirty="0" smtClean="0">
                          <a:effectLst/>
                        </a:rPr>
                        <a:t>designation</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effectLst/>
                        </a:rPr>
                        <a:t>RH0104</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195312139"/>
                  </a:ext>
                </a:extLst>
              </a:tr>
              <a:tr h="222305">
                <a:tc>
                  <a:txBody>
                    <a:bodyPr/>
                    <a:lstStyle/>
                    <a:p>
                      <a:pPr>
                        <a:spcAft>
                          <a:spcPts val="0"/>
                        </a:spcAft>
                      </a:pPr>
                      <a:r>
                        <a:rPr lang="hr-HR" sz="700" dirty="0" smtClean="0">
                          <a:effectLst/>
                        </a:rPr>
                        <a:t>Management </a:t>
                      </a:r>
                      <a:r>
                        <a:rPr lang="hr-HR" sz="700" dirty="0" err="1" smtClean="0">
                          <a:effectLst/>
                        </a:rPr>
                        <a:t>authority</a:t>
                      </a:r>
                      <a:r>
                        <a:rPr lang="hr-HR" sz="700" dirty="0" smtClean="0">
                          <a:effectLst/>
                        </a:rPr>
                        <a:t> </a:t>
                      </a:r>
                    </a:p>
                  </a:txBody>
                  <a:tcPr marL="42494" marR="42494" marT="0" marB="0"/>
                </a:tc>
                <a:tc gridSpan="5">
                  <a:txBody>
                    <a:bodyPr/>
                    <a:lstStyle/>
                    <a:p>
                      <a:pPr>
                        <a:spcAft>
                          <a:spcPts val="0"/>
                        </a:spcAft>
                      </a:pPr>
                      <a:r>
                        <a:rPr lang="hr-HR" sz="700" dirty="0">
                          <a:effectLst/>
                        </a:rPr>
                        <a:t>DRŽAVNI HIDROMETEOROLOŠKI ZAVOD, GRIČ 3 , GRAD ZAGREB</a:t>
                      </a:r>
                      <a:endParaRPr lang="hr-BA" sz="700" dirty="0">
                        <a:effectLst/>
                        <a:latin typeface="Times New Roman" panose="02020603050405020304" pitchFamily="18" charset="0"/>
                        <a:ea typeface="Times New Roman" panose="02020603050405020304" pitchFamily="18" charset="0"/>
                      </a:endParaRPr>
                    </a:p>
                  </a:txBody>
                  <a:tcPr marL="42494" marR="42494" marT="0" marB="0" anchor="ctr"/>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1212835477"/>
                  </a:ext>
                </a:extLst>
              </a:tr>
              <a:tr h="207747">
                <a:tc>
                  <a:txBody>
                    <a:bodyPr/>
                    <a:lstStyle/>
                    <a:p>
                      <a:pPr>
                        <a:spcAft>
                          <a:spcPts val="0"/>
                        </a:spcAft>
                      </a:pPr>
                      <a:r>
                        <a:rPr lang="hr-HR" sz="700" dirty="0" err="1" smtClean="0">
                          <a:effectLst/>
                        </a:rPr>
                        <a:t>Competent</a:t>
                      </a:r>
                      <a:r>
                        <a:rPr lang="hr-HR" sz="700" dirty="0" smtClean="0">
                          <a:effectLst/>
                        </a:rPr>
                        <a:t> </a:t>
                      </a:r>
                      <a:r>
                        <a:rPr lang="hr-HR" sz="700" dirty="0" err="1" smtClean="0">
                          <a:effectLst/>
                        </a:rPr>
                        <a:t>authority</a:t>
                      </a:r>
                      <a:r>
                        <a:rPr lang="hr-HR" sz="700" dirty="0" smtClean="0">
                          <a:effectLst/>
                        </a:rPr>
                        <a:t> </a:t>
                      </a:r>
                    </a:p>
                  </a:txBody>
                  <a:tcPr marL="42494" marR="42494" marT="0" marB="0"/>
                </a:tc>
                <a:tc gridSpan="5">
                  <a:txBody>
                    <a:bodyPr/>
                    <a:lstStyle/>
                    <a:p>
                      <a:pPr>
                        <a:spcAft>
                          <a:spcPts val="0"/>
                        </a:spcAft>
                      </a:pPr>
                      <a:r>
                        <a:rPr lang="hr-HR" sz="700" dirty="0">
                          <a:effectLst/>
                        </a:rPr>
                        <a:t>Ministarstvo zaštite okoliša i prirode, Hrvatska agencija za okoliš i prirodu, Europska komisija</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4149251877"/>
                  </a:ext>
                </a:extLst>
              </a:tr>
              <a:tr h="103873">
                <a:tc>
                  <a:txBody>
                    <a:bodyPr/>
                    <a:lstStyle/>
                    <a:p>
                      <a:pPr>
                        <a:spcAft>
                          <a:spcPts val="0"/>
                        </a:spcAft>
                      </a:pPr>
                      <a:r>
                        <a:rPr lang="hr-HR" sz="700" dirty="0" smtClean="0">
                          <a:effectLst/>
                        </a:rPr>
                        <a:t>Web </a:t>
                      </a:r>
                      <a:r>
                        <a:rPr lang="hr-HR" sz="700" dirty="0" err="1" smtClean="0">
                          <a:effectLst/>
                        </a:rPr>
                        <a:t>adress</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effectLst/>
                        </a:rPr>
                        <a:t> </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094527620"/>
                  </a:ext>
                </a:extLst>
              </a:tr>
              <a:tr h="148728">
                <a:tc>
                  <a:txBody>
                    <a:bodyPr/>
                    <a:lstStyle/>
                    <a:p>
                      <a:pPr>
                        <a:spcAft>
                          <a:spcPts val="0"/>
                        </a:spcAft>
                      </a:pPr>
                      <a:r>
                        <a:rPr lang="hr-HR" sz="700" dirty="0" err="1" smtClean="0">
                          <a:effectLst/>
                        </a:rPr>
                        <a:t>Measurement</a:t>
                      </a:r>
                      <a:r>
                        <a:rPr lang="hr-HR" sz="700" dirty="0" smtClean="0">
                          <a:effectLst/>
                        </a:rPr>
                        <a:t> </a:t>
                      </a:r>
                      <a:r>
                        <a:rPr lang="hr-HR" sz="700" dirty="0" err="1" smtClean="0">
                          <a:effectLst/>
                        </a:rPr>
                        <a:t>goals</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en-US" sz="700" dirty="0" smtClean="0">
                          <a:effectLst/>
                        </a:rPr>
                        <a:t>Impact assessment on human health and the environment, tracking the trend</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128689827"/>
                  </a:ext>
                </a:extLst>
              </a:tr>
              <a:tr h="103873">
                <a:tc rowSpan="4">
                  <a:txBody>
                    <a:bodyPr/>
                    <a:lstStyle/>
                    <a:p>
                      <a:pPr>
                        <a:spcAft>
                          <a:spcPts val="0"/>
                        </a:spcAft>
                      </a:pPr>
                      <a:r>
                        <a:rPr lang="hr-HR" sz="700" dirty="0" err="1" smtClean="0">
                          <a:effectLst/>
                        </a:rPr>
                        <a:t>Coordinates</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2">
                  <a:txBody>
                    <a:bodyPr/>
                    <a:lstStyle/>
                    <a:p>
                      <a:pPr algn="ctr">
                        <a:spcAft>
                          <a:spcPts val="0"/>
                        </a:spcAft>
                      </a:pPr>
                      <a:r>
                        <a:rPr lang="hr-HR" sz="700" dirty="0">
                          <a:solidFill>
                            <a:schemeClr val="bg1"/>
                          </a:solidFill>
                          <a:effectLst/>
                        </a:rPr>
                        <a:t> </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solidFill>
                      <a:schemeClr val="accent1"/>
                    </a:solidFill>
                  </a:tcPr>
                </a:tc>
                <a:tc hMerge="1">
                  <a:txBody>
                    <a:bodyPr/>
                    <a:lstStyle/>
                    <a:p>
                      <a:endParaRPr lang="hr-BA"/>
                    </a:p>
                  </a:txBody>
                  <a:tcPr/>
                </a:tc>
                <a:tc gridSpan="2">
                  <a:txBody>
                    <a:bodyPr/>
                    <a:lstStyle/>
                    <a:p>
                      <a:pPr algn="ctr">
                        <a:spcAft>
                          <a:spcPts val="0"/>
                        </a:spcAft>
                      </a:pPr>
                      <a:r>
                        <a:rPr lang="hr-HR" sz="700">
                          <a:solidFill>
                            <a:schemeClr val="bg1"/>
                          </a:solidFill>
                          <a:effectLst/>
                        </a:rPr>
                        <a:t>x</a:t>
                      </a:r>
                      <a:endParaRPr lang="hr-BA" sz="700">
                        <a:solidFill>
                          <a:schemeClr val="bg1"/>
                        </a:solidFill>
                        <a:effectLst/>
                        <a:latin typeface="Times New Roman" panose="02020603050405020304" pitchFamily="18" charset="0"/>
                        <a:ea typeface="Times New Roman" panose="02020603050405020304" pitchFamily="18" charset="0"/>
                      </a:endParaRPr>
                    </a:p>
                  </a:txBody>
                  <a:tcPr marL="42494" marR="42494" marT="0" marB="0">
                    <a:solidFill>
                      <a:schemeClr val="accent1"/>
                    </a:solidFill>
                  </a:tcPr>
                </a:tc>
                <a:tc hMerge="1">
                  <a:txBody>
                    <a:bodyPr/>
                    <a:lstStyle/>
                    <a:p>
                      <a:endParaRPr lang="hr-BA"/>
                    </a:p>
                  </a:txBody>
                  <a:tcPr/>
                </a:tc>
                <a:tc>
                  <a:txBody>
                    <a:bodyPr/>
                    <a:lstStyle/>
                    <a:p>
                      <a:pPr algn="ctr">
                        <a:spcAft>
                          <a:spcPts val="0"/>
                        </a:spcAft>
                      </a:pPr>
                      <a:r>
                        <a:rPr lang="hr-HR" sz="700">
                          <a:effectLst/>
                        </a:rPr>
                        <a:t>y</a:t>
                      </a:r>
                      <a:endParaRPr lang="hr-BA" sz="700">
                        <a:effectLst/>
                        <a:latin typeface="Times New Roman" panose="02020603050405020304" pitchFamily="18" charset="0"/>
                        <a:ea typeface="Times New Roman" panose="02020603050405020304" pitchFamily="18" charset="0"/>
                      </a:endParaRPr>
                    </a:p>
                  </a:txBody>
                  <a:tcPr marL="42494" marR="42494" marT="0" marB="0"/>
                </a:tc>
                <a:extLst>
                  <a:ext uri="{0D108BD9-81ED-4DB2-BD59-A6C34878D82A}">
                    <a16:rowId xmlns:a16="http://schemas.microsoft.com/office/drawing/2014/main" val="1463527415"/>
                  </a:ext>
                </a:extLst>
              </a:tr>
              <a:tr h="103873">
                <a:tc vMerge="1">
                  <a:txBody>
                    <a:bodyPr/>
                    <a:lstStyle/>
                    <a:p>
                      <a:endParaRPr lang="hr-BA"/>
                    </a:p>
                  </a:txBody>
                  <a:tcPr/>
                </a:tc>
                <a:tc gridSpan="2">
                  <a:txBody>
                    <a:bodyPr/>
                    <a:lstStyle/>
                    <a:p>
                      <a:pPr>
                        <a:spcAft>
                          <a:spcPts val="0"/>
                        </a:spcAft>
                      </a:pPr>
                      <a:r>
                        <a:rPr lang="hr-HR" sz="700" dirty="0">
                          <a:solidFill>
                            <a:schemeClr val="bg1"/>
                          </a:solidFill>
                          <a:effectLst/>
                        </a:rPr>
                        <a:t>WGS84</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solidFill>
                      <a:schemeClr val="accent1"/>
                    </a:solidFill>
                  </a:tcPr>
                </a:tc>
                <a:tc hMerge="1">
                  <a:txBody>
                    <a:bodyPr/>
                    <a:lstStyle/>
                    <a:p>
                      <a:endParaRPr lang="hr-BA"/>
                    </a:p>
                  </a:txBody>
                  <a:tcPr/>
                </a:tc>
                <a:tc gridSpan="2">
                  <a:txBody>
                    <a:bodyPr/>
                    <a:lstStyle/>
                    <a:p>
                      <a:pPr algn="ctr">
                        <a:spcAft>
                          <a:spcPts val="0"/>
                        </a:spcAft>
                      </a:pPr>
                      <a:r>
                        <a:rPr lang="hr-HR" sz="700" dirty="0">
                          <a:solidFill>
                            <a:schemeClr val="bg1"/>
                          </a:solidFill>
                          <a:effectLst/>
                        </a:rPr>
                        <a:t> 45º33´31,65´´</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solidFill>
                      <a:schemeClr val="accent1"/>
                    </a:solidFill>
                  </a:tcPr>
                </a:tc>
                <a:tc hMerge="1">
                  <a:txBody>
                    <a:bodyPr/>
                    <a:lstStyle/>
                    <a:p>
                      <a:endParaRPr lang="hr-BA"/>
                    </a:p>
                  </a:txBody>
                  <a:tcPr/>
                </a:tc>
                <a:tc>
                  <a:txBody>
                    <a:bodyPr/>
                    <a:lstStyle/>
                    <a:p>
                      <a:pPr algn="ctr">
                        <a:spcAft>
                          <a:spcPts val="0"/>
                        </a:spcAft>
                      </a:pPr>
                      <a:r>
                        <a:rPr lang="hr-HR" sz="700">
                          <a:effectLst/>
                        </a:rPr>
                        <a:t>  18º41´55,57´´</a:t>
                      </a:r>
                      <a:endParaRPr lang="hr-BA" sz="700">
                        <a:effectLst/>
                        <a:latin typeface="Times New Roman" panose="02020603050405020304" pitchFamily="18" charset="0"/>
                        <a:ea typeface="Times New Roman" panose="02020603050405020304" pitchFamily="18" charset="0"/>
                      </a:endParaRPr>
                    </a:p>
                  </a:txBody>
                  <a:tcPr marL="42494" marR="42494" marT="0" marB="0"/>
                </a:tc>
                <a:extLst>
                  <a:ext uri="{0D108BD9-81ED-4DB2-BD59-A6C34878D82A}">
                    <a16:rowId xmlns:a16="http://schemas.microsoft.com/office/drawing/2014/main" val="2907513698"/>
                  </a:ext>
                </a:extLst>
              </a:tr>
              <a:tr h="103873">
                <a:tc vMerge="1">
                  <a:txBody>
                    <a:bodyPr/>
                    <a:lstStyle/>
                    <a:p>
                      <a:endParaRPr lang="hr-BA"/>
                    </a:p>
                  </a:txBody>
                  <a:tcPr/>
                </a:tc>
                <a:tc gridSpan="2">
                  <a:txBody>
                    <a:bodyPr/>
                    <a:lstStyle/>
                    <a:p>
                      <a:pPr>
                        <a:spcAft>
                          <a:spcPts val="0"/>
                        </a:spcAft>
                      </a:pPr>
                      <a:r>
                        <a:rPr lang="hr-HR" sz="700" dirty="0">
                          <a:solidFill>
                            <a:schemeClr val="bg1"/>
                          </a:solidFill>
                          <a:effectLst/>
                        </a:rPr>
                        <a:t>Decimalni prikaz</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solidFill>
                      <a:schemeClr val="accent1"/>
                    </a:solidFill>
                  </a:tcPr>
                </a:tc>
                <a:tc hMerge="1">
                  <a:txBody>
                    <a:bodyPr/>
                    <a:lstStyle/>
                    <a:p>
                      <a:endParaRPr lang="hr-BA"/>
                    </a:p>
                  </a:txBody>
                  <a:tcPr/>
                </a:tc>
                <a:tc gridSpan="2">
                  <a:txBody>
                    <a:bodyPr/>
                    <a:lstStyle/>
                    <a:p>
                      <a:pPr algn="ctr">
                        <a:spcAft>
                          <a:spcPts val="0"/>
                        </a:spcAft>
                      </a:pPr>
                      <a:r>
                        <a:rPr lang="hr-HR" sz="700" dirty="0">
                          <a:solidFill>
                            <a:schemeClr val="bg1"/>
                          </a:solidFill>
                          <a:effectLst/>
                        </a:rPr>
                        <a:t>45,558792</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solidFill>
                      <a:schemeClr val="accent1"/>
                    </a:solidFill>
                  </a:tcPr>
                </a:tc>
                <a:tc hMerge="1">
                  <a:txBody>
                    <a:bodyPr/>
                    <a:lstStyle/>
                    <a:p>
                      <a:endParaRPr lang="hr-BA"/>
                    </a:p>
                  </a:txBody>
                  <a:tcPr/>
                </a:tc>
                <a:tc>
                  <a:txBody>
                    <a:bodyPr/>
                    <a:lstStyle/>
                    <a:p>
                      <a:pPr algn="ctr">
                        <a:spcAft>
                          <a:spcPts val="0"/>
                        </a:spcAft>
                      </a:pPr>
                      <a:r>
                        <a:rPr lang="hr-HR" sz="700">
                          <a:effectLst/>
                        </a:rPr>
                        <a:t>18,698769</a:t>
                      </a:r>
                      <a:endParaRPr lang="hr-BA" sz="700">
                        <a:effectLst/>
                        <a:latin typeface="Times New Roman" panose="02020603050405020304" pitchFamily="18" charset="0"/>
                        <a:ea typeface="Times New Roman" panose="02020603050405020304" pitchFamily="18" charset="0"/>
                      </a:endParaRPr>
                    </a:p>
                  </a:txBody>
                  <a:tcPr marL="42494" marR="42494" marT="0" marB="0"/>
                </a:tc>
                <a:extLst>
                  <a:ext uri="{0D108BD9-81ED-4DB2-BD59-A6C34878D82A}">
                    <a16:rowId xmlns:a16="http://schemas.microsoft.com/office/drawing/2014/main" val="557551118"/>
                  </a:ext>
                </a:extLst>
              </a:tr>
              <a:tr h="103873">
                <a:tc vMerge="1">
                  <a:txBody>
                    <a:bodyPr/>
                    <a:lstStyle/>
                    <a:p>
                      <a:endParaRPr lang="hr-BA"/>
                    </a:p>
                  </a:txBody>
                  <a:tcPr/>
                </a:tc>
                <a:tc gridSpan="2">
                  <a:txBody>
                    <a:bodyPr/>
                    <a:lstStyle/>
                    <a:p>
                      <a:pPr>
                        <a:spcAft>
                          <a:spcPts val="0"/>
                        </a:spcAft>
                      </a:pPr>
                      <a:r>
                        <a:rPr lang="hr-HR" sz="700" dirty="0">
                          <a:solidFill>
                            <a:schemeClr val="bg1"/>
                          </a:solidFill>
                          <a:effectLst/>
                        </a:rPr>
                        <a:t>Gauss </a:t>
                      </a:r>
                      <a:r>
                        <a:rPr lang="hr-HR" sz="700" dirty="0" err="1">
                          <a:solidFill>
                            <a:schemeClr val="bg1"/>
                          </a:solidFill>
                          <a:effectLst/>
                        </a:rPr>
                        <a:t>Kruger</a:t>
                      </a:r>
                      <a:r>
                        <a:rPr lang="hr-HR" sz="700" dirty="0">
                          <a:solidFill>
                            <a:schemeClr val="bg1"/>
                          </a:solidFill>
                          <a:effectLst/>
                        </a:rPr>
                        <a:t> koordinate</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solidFill>
                      <a:schemeClr val="accent1"/>
                    </a:solidFill>
                  </a:tcPr>
                </a:tc>
                <a:tc hMerge="1">
                  <a:txBody>
                    <a:bodyPr/>
                    <a:lstStyle/>
                    <a:p>
                      <a:endParaRPr lang="hr-BA"/>
                    </a:p>
                  </a:txBody>
                  <a:tcPr/>
                </a:tc>
                <a:tc gridSpan="2">
                  <a:txBody>
                    <a:bodyPr/>
                    <a:lstStyle/>
                    <a:p>
                      <a:pPr algn="ctr">
                        <a:spcAft>
                          <a:spcPts val="0"/>
                        </a:spcAft>
                      </a:pPr>
                      <a:r>
                        <a:rPr lang="hr-HR" sz="700" dirty="0">
                          <a:solidFill>
                            <a:schemeClr val="bg1"/>
                          </a:solidFill>
                          <a:effectLst/>
                        </a:rPr>
                        <a:t>5.046.280</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solidFill>
                      <a:schemeClr val="accent1"/>
                    </a:solidFill>
                  </a:tcPr>
                </a:tc>
                <a:tc hMerge="1">
                  <a:txBody>
                    <a:bodyPr/>
                    <a:lstStyle/>
                    <a:p>
                      <a:endParaRPr lang="hr-BA"/>
                    </a:p>
                  </a:txBody>
                  <a:tcPr/>
                </a:tc>
                <a:tc>
                  <a:txBody>
                    <a:bodyPr/>
                    <a:lstStyle/>
                    <a:p>
                      <a:pPr algn="ctr">
                        <a:spcAft>
                          <a:spcPts val="0"/>
                        </a:spcAft>
                      </a:pPr>
                      <a:r>
                        <a:rPr lang="hr-HR" sz="700">
                          <a:effectLst/>
                        </a:rPr>
                        <a:t>6.554.958</a:t>
                      </a:r>
                      <a:endParaRPr lang="hr-BA" sz="700">
                        <a:effectLst/>
                        <a:latin typeface="Times New Roman" panose="02020603050405020304" pitchFamily="18" charset="0"/>
                        <a:ea typeface="Times New Roman" panose="02020603050405020304" pitchFamily="18" charset="0"/>
                      </a:endParaRPr>
                    </a:p>
                  </a:txBody>
                  <a:tcPr marL="42494" marR="42494" marT="0" marB="0"/>
                </a:tc>
                <a:extLst>
                  <a:ext uri="{0D108BD9-81ED-4DB2-BD59-A6C34878D82A}">
                    <a16:rowId xmlns:a16="http://schemas.microsoft.com/office/drawing/2014/main" val="3802569354"/>
                  </a:ext>
                </a:extLst>
              </a:tr>
              <a:tr h="103873">
                <a:tc>
                  <a:txBody>
                    <a:bodyPr/>
                    <a:lstStyle/>
                    <a:p>
                      <a:pPr>
                        <a:spcAft>
                          <a:spcPts val="0"/>
                        </a:spcAft>
                      </a:pPr>
                      <a:r>
                        <a:rPr lang="hr-HR" sz="700" dirty="0" err="1" smtClean="0">
                          <a:effectLst/>
                        </a:rPr>
                        <a:t>Altitude</a:t>
                      </a:r>
                      <a:r>
                        <a:rPr lang="hr-HR" sz="700" dirty="0" smtClean="0">
                          <a:effectLst/>
                        </a:rPr>
                        <a:t> (h</a:t>
                      </a:r>
                      <a:r>
                        <a:rPr lang="hr-HR" sz="700" dirty="0">
                          <a:effectLst/>
                        </a:rPr>
                        <a:t>)</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solidFill>
                            <a:schemeClr val="bg1"/>
                          </a:solidFill>
                          <a:effectLst/>
                        </a:rPr>
                        <a:t>109</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437662046"/>
                  </a:ext>
                </a:extLst>
              </a:tr>
              <a:tr h="103873">
                <a:tc>
                  <a:txBody>
                    <a:bodyPr/>
                    <a:lstStyle/>
                    <a:p>
                      <a:pPr>
                        <a:spcAft>
                          <a:spcPts val="0"/>
                        </a:spcAft>
                      </a:pPr>
                      <a:r>
                        <a:rPr lang="hr-HR" sz="700">
                          <a:effectLst/>
                        </a:rPr>
                        <a:t>NUTS</a:t>
                      </a:r>
                      <a:endParaRPr lang="hr-BA" sz="70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solidFill>
                            <a:schemeClr val="bg1"/>
                          </a:solidFill>
                          <a:effectLst/>
                        </a:rPr>
                        <a:t> </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545405936"/>
                  </a:ext>
                </a:extLst>
              </a:tr>
              <a:tr h="311620">
                <a:tc>
                  <a:txBody>
                    <a:bodyPr/>
                    <a:lstStyle/>
                    <a:p>
                      <a:pPr>
                        <a:spcAft>
                          <a:spcPts val="0"/>
                        </a:spcAft>
                      </a:pPr>
                      <a:r>
                        <a:rPr lang="hr-HR" sz="700" dirty="0" smtClean="0">
                          <a:effectLst/>
                        </a:rPr>
                        <a:t>Pollutant</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solidFill>
                            <a:schemeClr val="bg1"/>
                          </a:solidFill>
                          <a:effectLst/>
                        </a:rPr>
                        <a:t>SO₂ - </a:t>
                      </a:r>
                      <a:r>
                        <a:rPr lang="hr-HR" sz="700" dirty="0" smtClean="0">
                          <a:solidFill>
                            <a:schemeClr val="bg1"/>
                          </a:solidFill>
                          <a:effectLst/>
                        </a:rPr>
                        <a:t>(</a:t>
                      </a:r>
                      <a:r>
                        <a:rPr lang="hr-HR" sz="700" dirty="0">
                          <a:solidFill>
                            <a:schemeClr val="bg1"/>
                          </a:solidFill>
                          <a:effectLst/>
                        </a:rPr>
                        <a:t>µg/m3), NO₂ - </a:t>
                      </a:r>
                      <a:r>
                        <a:rPr lang="hr-HR" sz="700" dirty="0" smtClean="0">
                          <a:solidFill>
                            <a:schemeClr val="bg1"/>
                          </a:solidFill>
                          <a:effectLst/>
                        </a:rPr>
                        <a:t>(</a:t>
                      </a:r>
                      <a:r>
                        <a:rPr lang="hr-HR" sz="700" dirty="0">
                          <a:solidFill>
                            <a:schemeClr val="bg1"/>
                          </a:solidFill>
                          <a:effectLst/>
                        </a:rPr>
                        <a:t>µg/m3), NOₓ </a:t>
                      </a:r>
                      <a:r>
                        <a:rPr lang="hr-HR" sz="700" dirty="0" smtClean="0">
                          <a:solidFill>
                            <a:schemeClr val="bg1"/>
                          </a:solidFill>
                          <a:effectLst/>
                        </a:rPr>
                        <a:t>as NO</a:t>
                      </a:r>
                      <a:r>
                        <a:rPr lang="hr-HR" sz="700" dirty="0">
                          <a:solidFill>
                            <a:schemeClr val="bg1"/>
                          </a:solidFill>
                          <a:effectLst/>
                        </a:rPr>
                        <a:t>₂ - </a:t>
                      </a:r>
                      <a:r>
                        <a:rPr lang="hr-HR" sz="700" dirty="0" smtClean="0">
                          <a:solidFill>
                            <a:schemeClr val="bg1"/>
                          </a:solidFill>
                          <a:effectLst/>
                        </a:rPr>
                        <a:t>(</a:t>
                      </a:r>
                      <a:r>
                        <a:rPr lang="hr-HR" sz="700" dirty="0">
                          <a:solidFill>
                            <a:schemeClr val="bg1"/>
                          </a:solidFill>
                          <a:effectLst/>
                        </a:rPr>
                        <a:t>µg/m3), O₃ - </a:t>
                      </a:r>
                      <a:r>
                        <a:rPr lang="hr-HR" sz="700" dirty="0" smtClean="0">
                          <a:solidFill>
                            <a:schemeClr val="bg1"/>
                          </a:solidFill>
                          <a:effectLst/>
                        </a:rPr>
                        <a:t>ozone </a:t>
                      </a:r>
                      <a:r>
                        <a:rPr lang="hr-HR" sz="700" dirty="0">
                          <a:solidFill>
                            <a:schemeClr val="bg1"/>
                          </a:solidFill>
                          <a:effectLst/>
                        </a:rPr>
                        <a:t>(µg/m3), CO </a:t>
                      </a:r>
                      <a:r>
                        <a:rPr lang="hr-HR" sz="700" dirty="0" smtClean="0">
                          <a:solidFill>
                            <a:schemeClr val="bg1"/>
                          </a:solidFill>
                          <a:effectLst/>
                        </a:rPr>
                        <a:t>(</a:t>
                      </a:r>
                      <a:r>
                        <a:rPr lang="hr-HR" sz="700" dirty="0">
                          <a:solidFill>
                            <a:schemeClr val="bg1"/>
                          </a:solidFill>
                          <a:effectLst/>
                        </a:rPr>
                        <a:t>mg/m3), benzen (µg/m3), PM₁₀ </a:t>
                      </a:r>
                      <a:r>
                        <a:rPr lang="hr-HR" sz="700" dirty="0" smtClean="0">
                          <a:solidFill>
                            <a:schemeClr val="bg1"/>
                          </a:solidFill>
                          <a:effectLst/>
                        </a:rPr>
                        <a:t>(&lt;</a:t>
                      </a:r>
                      <a:r>
                        <a:rPr lang="hr-HR" sz="700" dirty="0">
                          <a:solidFill>
                            <a:schemeClr val="bg1"/>
                          </a:solidFill>
                          <a:effectLst/>
                        </a:rPr>
                        <a:t>10µm) (µg/m3)</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950133237"/>
                  </a:ext>
                </a:extLst>
              </a:tr>
              <a:tr h="103873">
                <a:tc>
                  <a:txBody>
                    <a:bodyPr/>
                    <a:lstStyle/>
                    <a:p>
                      <a:pPr>
                        <a:spcAft>
                          <a:spcPts val="0"/>
                        </a:spcAft>
                      </a:pPr>
                      <a:r>
                        <a:rPr lang="hr-HR" sz="700" dirty="0" err="1" smtClean="0">
                          <a:effectLst/>
                        </a:rPr>
                        <a:t>Meteorological</a:t>
                      </a:r>
                      <a:r>
                        <a:rPr lang="hr-HR" sz="700" dirty="0" smtClean="0">
                          <a:effectLst/>
                        </a:rPr>
                        <a:t> </a:t>
                      </a:r>
                      <a:r>
                        <a:rPr lang="hr-HR" sz="700" dirty="0" err="1" smtClean="0">
                          <a:effectLst/>
                        </a:rPr>
                        <a:t>parameters</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en-US" sz="700" dirty="0" smtClean="0">
                          <a:solidFill>
                            <a:schemeClr val="bg1"/>
                          </a:solidFill>
                          <a:effectLst/>
                        </a:rPr>
                        <a:t>temperature (℃), wind speed (m / s), wind direction (°), relative humidity (%)</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3235861743"/>
                  </a:ext>
                </a:extLst>
              </a:tr>
              <a:tr h="207747">
                <a:tc>
                  <a:txBody>
                    <a:bodyPr/>
                    <a:lstStyle/>
                    <a:p>
                      <a:pPr>
                        <a:spcAft>
                          <a:spcPts val="0"/>
                        </a:spcAft>
                      </a:pPr>
                      <a:r>
                        <a:rPr lang="en-US" sz="700" dirty="0" smtClean="0">
                          <a:effectLst/>
                        </a:rPr>
                        <a:t>E-reporting</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err="1" smtClean="0">
                          <a:solidFill>
                            <a:schemeClr val="bg1"/>
                          </a:solidFill>
                          <a:effectLst/>
                        </a:rPr>
                        <a:t>yes</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787369602"/>
                  </a:ext>
                </a:extLst>
              </a:tr>
              <a:tr h="103873">
                <a:tc>
                  <a:txBody>
                    <a:bodyPr/>
                    <a:lstStyle/>
                    <a:p>
                      <a:pPr>
                        <a:spcAft>
                          <a:spcPts val="0"/>
                        </a:spcAft>
                      </a:pPr>
                      <a:r>
                        <a:rPr lang="hr-HR" sz="700" dirty="0" err="1" smtClean="0">
                          <a:effectLst/>
                        </a:rPr>
                        <a:t>Other</a:t>
                      </a:r>
                      <a:r>
                        <a:rPr lang="hr-HR" sz="700" dirty="0" smtClean="0">
                          <a:effectLst/>
                        </a:rPr>
                        <a:t> </a:t>
                      </a:r>
                      <a:r>
                        <a:rPr lang="hr-HR" sz="700" dirty="0" err="1" smtClean="0">
                          <a:effectLst/>
                        </a:rPr>
                        <a:t>information</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solidFill>
                            <a:schemeClr val="bg1"/>
                          </a:solidFill>
                          <a:effectLst/>
                        </a:rPr>
                        <a:t> </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3196798671"/>
                  </a:ext>
                </a:extLst>
              </a:tr>
              <a:tr h="103873">
                <a:tc>
                  <a:txBody>
                    <a:bodyPr/>
                    <a:lstStyle/>
                    <a:p>
                      <a:pPr>
                        <a:spcAft>
                          <a:spcPts val="0"/>
                        </a:spcAft>
                      </a:pPr>
                      <a:r>
                        <a:rPr lang="hr-HR" sz="700" dirty="0" smtClean="0">
                          <a:effectLst/>
                        </a:rPr>
                        <a:t>Aktiv</a:t>
                      </a:r>
                      <a:r>
                        <a:rPr lang="hr-HR" sz="700" baseline="0" dirty="0" smtClean="0">
                          <a:effectLst/>
                        </a:rPr>
                        <a:t> </a:t>
                      </a:r>
                      <a:r>
                        <a:rPr lang="hr-HR" sz="700" baseline="0" dirty="0" err="1" smtClean="0">
                          <a:effectLst/>
                        </a:rPr>
                        <a:t>from</a:t>
                      </a:r>
                      <a:endParaRPr lang="hr-BA" sz="700" dirty="0">
                        <a:effectLst/>
                        <a:latin typeface="Times New Roman" panose="02020603050405020304" pitchFamily="18" charset="0"/>
                        <a:ea typeface="Times New Roman" panose="02020603050405020304" pitchFamily="18" charset="0"/>
                      </a:endParaRPr>
                    </a:p>
                  </a:txBody>
                  <a:tcPr marL="42494" marR="42494" marT="0" marB="0"/>
                </a:tc>
                <a:tc>
                  <a:txBody>
                    <a:bodyPr/>
                    <a:lstStyle/>
                    <a:p>
                      <a:pPr>
                        <a:spcAft>
                          <a:spcPts val="0"/>
                        </a:spcAft>
                      </a:pPr>
                      <a:r>
                        <a:rPr lang="hr-HR" sz="700">
                          <a:solidFill>
                            <a:schemeClr val="bg1"/>
                          </a:solidFill>
                          <a:effectLst/>
                        </a:rPr>
                        <a:t>12.01.2004</a:t>
                      </a:r>
                      <a:endParaRPr lang="hr-BA" sz="700">
                        <a:solidFill>
                          <a:schemeClr val="bg1"/>
                        </a:solidFill>
                        <a:effectLst/>
                        <a:latin typeface="Times New Roman" panose="02020603050405020304" pitchFamily="18" charset="0"/>
                        <a:ea typeface="Times New Roman" panose="02020603050405020304" pitchFamily="18" charset="0"/>
                      </a:endParaRPr>
                    </a:p>
                  </a:txBody>
                  <a:tcPr marL="42494" marR="42494" marT="0" marB="0">
                    <a:solidFill>
                      <a:schemeClr val="accent1"/>
                    </a:solidFill>
                  </a:tcPr>
                </a:tc>
                <a:tc gridSpan="2">
                  <a:txBody>
                    <a:bodyPr/>
                    <a:lstStyle/>
                    <a:p>
                      <a:pPr>
                        <a:spcAft>
                          <a:spcPts val="0"/>
                        </a:spcAft>
                      </a:pPr>
                      <a:r>
                        <a:rPr lang="hr-HR" sz="700" dirty="0">
                          <a:solidFill>
                            <a:schemeClr val="bg1"/>
                          </a:solidFill>
                          <a:effectLst/>
                        </a:rPr>
                        <a:t>Aktivna do:</a:t>
                      </a:r>
                      <a:endParaRPr lang="hr-BA" sz="700" dirty="0">
                        <a:solidFill>
                          <a:schemeClr val="bg1"/>
                        </a:solidFill>
                        <a:effectLst/>
                        <a:latin typeface="Times New Roman" panose="02020603050405020304" pitchFamily="18" charset="0"/>
                        <a:ea typeface="Times New Roman" panose="02020603050405020304" pitchFamily="18" charset="0"/>
                      </a:endParaRPr>
                    </a:p>
                  </a:txBody>
                  <a:tcPr marL="42494" marR="42494" marT="0" marB="0">
                    <a:solidFill>
                      <a:schemeClr val="accent1"/>
                    </a:solidFill>
                  </a:tcPr>
                </a:tc>
                <a:tc hMerge="1">
                  <a:txBody>
                    <a:bodyPr/>
                    <a:lstStyle/>
                    <a:p>
                      <a:endParaRPr lang="hr-BA"/>
                    </a:p>
                  </a:txBody>
                  <a:tcPr/>
                </a:tc>
                <a:tc gridSpan="2">
                  <a:txBody>
                    <a:bodyPr/>
                    <a:lstStyle/>
                    <a:p>
                      <a:pPr>
                        <a:spcAft>
                          <a:spcPts val="0"/>
                        </a:spcAft>
                      </a:pPr>
                      <a:r>
                        <a:rPr lang="hr-HR" sz="700">
                          <a:effectLst/>
                        </a:rPr>
                        <a:t> </a:t>
                      </a:r>
                      <a:endParaRPr lang="hr-BA" sz="70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extLst>
                  <a:ext uri="{0D108BD9-81ED-4DB2-BD59-A6C34878D82A}">
                    <a16:rowId xmlns:a16="http://schemas.microsoft.com/office/drawing/2014/main" val="1473787733"/>
                  </a:ext>
                </a:extLst>
              </a:tr>
              <a:tr h="103873">
                <a:tc gridSpan="6">
                  <a:txBody>
                    <a:bodyPr/>
                    <a:lstStyle/>
                    <a:p>
                      <a:pPr>
                        <a:spcAft>
                          <a:spcPts val="0"/>
                        </a:spcAft>
                      </a:pPr>
                      <a:r>
                        <a:rPr lang="hr-HR" sz="700" dirty="0" err="1" smtClean="0">
                          <a:effectLst/>
                        </a:rPr>
                        <a:t>Classification</a:t>
                      </a:r>
                      <a:r>
                        <a:rPr lang="hr-HR" sz="700" dirty="0" smtClean="0">
                          <a:effectLst/>
                        </a:rPr>
                        <a:t> </a:t>
                      </a:r>
                      <a:r>
                        <a:rPr lang="hr-HR" sz="700" dirty="0" err="1" smtClean="0">
                          <a:effectLst/>
                        </a:rPr>
                        <a:t>of</a:t>
                      </a:r>
                      <a:r>
                        <a:rPr lang="hr-HR" sz="700" dirty="0" smtClean="0">
                          <a:effectLst/>
                        </a:rPr>
                        <a:t> </a:t>
                      </a:r>
                      <a:r>
                        <a:rPr lang="hr-HR" sz="700" dirty="0" err="1" smtClean="0">
                          <a:effectLst/>
                        </a:rPr>
                        <a:t>stations</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717780431"/>
                  </a:ext>
                </a:extLst>
              </a:tr>
              <a:tr h="103873">
                <a:tc>
                  <a:txBody>
                    <a:bodyPr/>
                    <a:lstStyle/>
                    <a:p>
                      <a:pPr>
                        <a:spcAft>
                          <a:spcPts val="0"/>
                        </a:spcAft>
                      </a:pPr>
                      <a:r>
                        <a:rPr lang="hr-HR" sz="700" dirty="0" err="1" smtClean="0">
                          <a:effectLst/>
                        </a:rPr>
                        <a:t>Area</a:t>
                      </a:r>
                      <a:r>
                        <a:rPr lang="hr-HR" sz="700" dirty="0" smtClean="0">
                          <a:effectLst/>
                        </a:rPr>
                        <a:t> </a:t>
                      </a:r>
                      <a:r>
                        <a:rPr lang="hr-HR" sz="700" dirty="0" err="1" smtClean="0">
                          <a:effectLst/>
                        </a:rPr>
                        <a:t>type</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err="1" smtClean="0">
                          <a:effectLst/>
                        </a:rPr>
                        <a:t>city</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600694351"/>
                  </a:ext>
                </a:extLst>
              </a:tr>
              <a:tr h="103873">
                <a:tc>
                  <a:txBody>
                    <a:bodyPr/>
                    <a:lstStyle/>
                    <a:p>
                      <a:pPr>
                        <a:spcAft>
                          <a:spcPts val="0"/>
                        </a:spcAft>
                      </a:pPr>
                      <a:r>
                        <a:rPr lang="en-US" sz="700" dirty="0" smtClean="0">
                          <a:effectLst/>
                        </a:rPr>
                        <a:t>Type of station in relation to the source of emissions</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err="1" smtClean="0">
                          <a:effectLst/>
                        </a:rPr>
                        <a:t>traffic</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322362812"/>
                  </a:ext>
                </a:extLst>
              </a:tr>
              <a:tr h="103873">
                <a:tc>
                  <a:txBody>
                    <a:bodyPr/>
                    <a:lstStyle/>
                    <a:p>
                      <a:pPr>
                        <a:spcAft>
                          <a:spcPts val="0"/>
                        </a:spcAft>
                      </a:pPr>
                      <a:r>
                        <a:rPr lang="hr-HR" sz="700" dirty="0" err="1" smtClean="0">
                          <a:effectLst/>
                        </a:rPr>
                        <a:t>Main</a:t>
                      </a:r>
                      <a:r>
                        <a:rPr lang="hr-HR" sz="700" dirty="0" smtClean="0">
                          <a:effectLst/>
                        </a:rPr>
                        <a:t> </a:t>
                      </a:r>
                      <a:r>
                        <a:rPr lang="hr-HR" sz="700" dirty="0" err="1" smtClean="0">
                          <a:effectLst/>
                        </a:rPr>
                        <a:t>sources</a:t>
                      </a:r>
                      <a:r>
                        <a:rPr lang="hr-HR" sz="700" dirty="0" smtClean="0">
                          <a:effectLst/>
                        </a:rPr>
                        <a:t> </a:t>
                      </a:r>
                      <a:r>
                        <a:rPr lang="hr-HR" sz="700" dirty="0" err="1" smtClean="0">
                          <a:effectLst/>
                        </a:rPr>
                        <a:t>of</a:t>
                      </a:r>
                      <a:r>
                        <a:rPr lang="hr-HR" sz="700" dirty="0" smtClean="0">
                          <a:effectLst/>
                        </a:rPr>
                        <a:t> </a:t>
                      </a:r>
                      <a:r>
                        <a:rPr lang="hr-HR" sz="700" dirty="0" err="1" smtClean="0">
                          <a:effectLst/>
                        </a:rPr>
                        <a:t>emissions</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effectLst/>
                        </a:rPr>
                        <a:t> </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4086445497"/>
                  </a:ext>
                </a:extLst>
              </a:tr>
              <a:tr h="103873">
                <a:tc>
                  <a:txBody>
                    <a:bodyPr/>
                    <a:lstStyle/>
                    <a:p>
                      <a:pPr>
                        <a:spcAft>
                          <a:spcPts val="0"/>
                        </a:spcAft>
                      </a:pPr>
                      <a:r>
                        <a:rPr lang="en-US" sz="700" dirty="0" smtClean="0">
                          <a:effectLst/>
                        </a:rPr>
                        <a:t>The area for which the station is representative</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a:effectLst/>
                        </a:rPr>
                        <a:t> </a:t>
                      </a:r>
                      <a:endParaRPr lang="hr-BA" sz="70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597461929"/>
                  </a:ext>
                </a:extLst>
              </a:tr>
              <a:tr h="103873">
                <a:tc>
                  <a:txBody>
                    <a:bodyPr/>
                    <a:lstStyle/>
                    <a:p>
                      <a:pPr>
                        <a:spcAft>
                          <a:spcPts val="0"/>
                        </a:spcAft>
                      </a:pPr>
                      <a:r>
                        <a:rPr lang="hr-HR" sz="700" dirty="0" err="1" smtClean="0">
                          <a:effectLst/>
                        </a:rPr>
                        <a:t>Local</a:t>
                      </a:r>
                      <a:r>
                        <a:rPr lang="hr-HR" sz="700" dirty="0" smtClean="0">
                          <a:effectLst/>
                        </a:rPr>
                        <a:t> </a:t>
                      </a:r>
                      <a:r>
                        <a:rPr lang="hr-HR" sz="700" dirty="0" err="1" smtClean="0">
                          <a:effectLst/>
                        </a:rPr>
                        <a:t>area</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effectLst/>
                        </a:rPr>
                        <a:t> </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1456911205"/>
                  </a:ext>
                </a:extLst>
              </a:tr>
              <a:tr h="103873">
                <a:tc>
                  <a:txBody>
                    <a:bodyPr/>
                    <a:lstStyle/>
                    <a:p>
                      <a:pPr>
                        <a:spcAft>
                          <a:spcPts val="0"/>
                        </a:spcAft>
                      </a:pPr>
                      <a:r>
                        <a:rPr lang="hr-HR" sz="700" dirty="0" err="1" smtClean="0">
                          <a:effectLst/>
                        </a:rPr>
                        <a:t>Regional</a:t>
                      </a:r>
                      <a:r>
                        <a:rPr lang="hr-HR" sz="700" dirty="0" smtClean="0">
                          <a:effectLst/>
                        </a:rPr>
                        <a:t> </a:t>
                      </a:r>
                      <a:r>
                        <a:rPr lang="hr-HR" sz="700" dirty="0" err="1" smtClean="0">
                          <a:effectLst/>
                        </a:rPr>
                        <a:t>area</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effectLst/>
                        </a:rPr>
                        <a:t> </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1922008656"/>
                  </a:ext>
                </a:extLst>
              </a:tr>
              <a:tr h="103873">
                <a:tc gridSpan="6">
                  <a:txBody>
                    <a:bodyPr/>
                    <a:lstStyle/>
                    <a:p>
                      <a:pPr>
                        <a:spcAft>
                          <a:spcPts val="0"/>
                        </a:spcAft>
                      </a:pPr>
                      <a:r>
                        <a:rPr lang="hr-HR" sz="700" dirty="0" smtClean="0">
                          <a:effectLst/>
                        </a:rPr>
                        <a:t>Town </a:t>
                      </a:r>
                      <a:r>
                        <a:rPr lang="hr-HR" sz="700" dirty="0" err="1" smtClean="0">
                          <a:effectLst/>
                        </a:rPr>
                        <a:t>and</a:t>
                      </a:r>
                      <a:r>
                        <a:rPr lang="hr-HR" sz="700" dirty="0" smtClean="0">
                          <a:effectLst/>
                        </a:rPr>
                        <a:t> </a:t>
                      </a:r>
                      <a:r>
                        <a:rPr lang="hr-HR" sz="700" dirty="0" err="1" smtClean="0">
                          <a:effectLst/>
                        </a:rPr>
                        <a:t>suburban</a:t>
                      </a:r>
                      <a:r>
                        <a:rPr lang="hr-HR" sz="700" dirty="0" smtClean="0">
                          <a:effectLst/>
                        </a:rPr>
                        <a:t> </a:t>
                      </a:r>
                      <a:r>
                        <a:rPr lang="hr-HR" sz="700" dirty="0" err="1" smtClean="0">
                          <a:effectLst/>
                        </a:rPr>
                        <a:t>stations</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760645797"/>
                  </a:ext>
                </a:extLst>
              </a:tr>
              <a:tr h="103873">
                <a:tc>
                  <a:txBody>
                    <a:bodyPr/>
                    <a:lstStyle/>
                    <a:p>
                      <a:pPr>
                        <a:spcAft>
                          <a:spcPts val="0"/>
                        </a:spcAft>
                      </a:pPr>
                      <a:r>
                        <a:rPr lang="hr-HR" sz="700" dirty="0" smtClean="0">
                          <a:effectLst/>
                        </a:rPr>
                        <a:t>- </a:t>
                      </a:r>
                      <a:r>
                        <a:rPr lang="hr-HR" sz="700" dirty="0" err="1" smtClean="0">
                          <a:effectLst/>
                        </a:rPr>
                        <a:t>population</a:t>
                      </a:r>
                      <a:r>
                        <a:rPr lang="hr-HR" sz="700" dirty="0" smtClean="0">
                          <a:effectLst/>
                        </a:rPr>
                        <a:t> </a:t>
                      </a:r>
                      <a:r>
                        <a:rPr lang="hr-HR" sz="700" dirty="0" err="1" smtClean="0">
                          <a:effectLst/>
                        </a:rPr>
                        <a:t>of</a:t>
                      </a:r>
                      <a:r>
                        <a:rPr lang="hr-HR" sz="700" dirty="0" smtClean="0">
                          <a:effectLst/>
                        </a:rPr>
                        <a:t> </a:t>
                      </a:r>
                      <a:r>
                        <a:rPr lang="hr-HR" sz="700" dirty="0" err="1" smtClean="0">
                          <a:effectLst/>
                        </a:rPr>
                        <a:t>town</a:t>
                      </a:r>
                      <a:r>
                        <a:rPr lang="hr-HR" sz="700" dirty="0" smtClean="0">
                          <a:effectLst/>
                        </a:rPr>
                        <a:t> / </a:t>
                      </a:r>
                      <a:r>
                        <a:rPr lang="hr-HR" sz="700" dirty="0" err="1" smtClean="0">
                          <a:effectLst/>
                        </a:rPr>
                        <a:t>village</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a:effectLst/>
                        </a:rPr>
                        <a:t>114.616</a:t>
                      </a:r>
                      <a:endParaRPr lang="hr-BA" sz="70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948660027"/>
                  </a:ext>
                </a:extLst>
              </a:tr>
              <a:tr h="103873">
                <a:tc gridSpan="6">
                  <a:txBody>
                    <a:bodyPr/>
                    <a:lstStyle/>
                    <a:p>
                      <a:pPr>
                        <a:spcAft>
                          <a:spcPts val="0"/>
                        </a:spcAft>
                      </a:pPr>
                      <a:r>
                        <a:rPr lang="hr-HR" sz="700" dirty="0" err="1" smtClean="0">
                          <a:effectLst/>
                        </a:rPr>
                        <a:t>Traffic</a:t>
                      </a:r>
                      <a:r>
                        <a:rPr lang="hr-HR" sz="700" dirty="0" smtClean="0">
                          <a:effectLst/>
                        </a:rPr>
                        <a:t> </a:t>
                      </a:r>
                      <a:r>
                        <a:rPr lang="hr-HR" sz="700" dirty="0" err="1" smtClean="0">
                          <a:effectLst/>
                        </a:rPr>
                        <a:t>stations</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3427678000"/>
                  </a:ext>
                </a:extLst>
              </a:tr>
              <a:tr h="103873">
                <a:tc>
                  <a:txBody>
                    <a:bodyPr/>
                    <a:lstStyle/>
                    <a:p>
                      <a:pPr>
                        <a:spcAft>
                          <a:spcPts val="0"/>
                        </a:spcAft>
                      </a:pPr>
                      <a:r>
                        <a:rPr lang="hr-HR" sz="700" dirty="0" smtClean="0">
                          <a:effectLst/>
                        </a:rPr>
                        <a:t>- </a:t>
                      </a:r>
                      <a:r>
                        <a:rPr lang="hr-HR" sz="700" dirty="0" err="1" smtClean="0">
                          <a:effectLst/>
                        </a:rPr>
                        <a:t>estimated</a:t>
                      </a:r>
                      <a:r>
                        <a:rPr lang="hr-HR" sz="700" dirty="0" smtClean="0">
                          <a:effectLst/>
                        </a:rPr>
                        <a:t> </a:t>
                      </a:r>
                      <a:r>
                        <a:rPr lang="hr-HR" sz="700" dirty="0" err="1" smtClean="0">
                          <a:effectLst/>
                        </a:rPr>
                        <a:t>volume</a:t>
                      </a:r>
                      <a:r>
                        <a:rPr lang="hr-HR" sz="700" dirty="0" smtClean="0">
                          <a:effectLst/>
                        </a:rPr>
                        <a:t> </a:t>
                      </a:r>
                      <a:r>
                        <a:rPr lang="hr-HR" sz="700" dirty="0" err="1" smtClean="0">
                          <a:effectLst/>
                        </a:rPr>
                        <a:t>of</a:t>
                      </a:r>
                      <a:r>
                        <a:rPr lang="hr-HR" sz="700" dirty="0" smtClean="0">
                          <a:effectLst/>
                        </a:rPr>
                        <a:t> </a:t>
                      </a:r>
                      <a:r>
                        <a:rPr lang="hr-HR" sz="700" dirty="0" err="1" smtClean="0">
                          <a:effectLst/>
                        </a:rPr>
                        <a:t>traffic</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a:effectLst/>
                        </a:rPr>
                        <a:t>0</a:t>
                      </a:r>
                      <a:endParaRPr lang="hr-BA" sz="70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4235926785"/>
                  </a:ext>
                </a:extLst>
              </a:tr>
              <a:tr h="103873">
                <a:tc>
                  <a:txBody>
                    <a:bodyPr/>
                    <a:lstStyle/>
                    <a:p>
                      <a:pPr>
                        <a:spcAft>
                          <a:spcPts val="0"/>
                        </a:spcAft>
                      </a:pPr>
                      <a:r>
                        <a:rPr lang="hr-HR" sz="700" dirty="0" smtClean="0">
                          <a:effectLst/>
                        </a:rPr>
                        <a:t>- distance </a:t>
                      </a:r>
                      <a:r>
                        <a:rPr lang="hr-HR" sz="700" dirty="0" err="1" smtClean="0">
                          <a:effectLst/>
                        </a:rPr>
                        <a:t>from</a:t>
                      </a:r>
                      <a:r>
                        <a:rPr lang="hr-HR" sz="700" dirty="0" smtClean="0">
                          <a:effectLst/>
                        </a:rPr>
                        <a:t> </a:t>
                      </a:r>
                      <a:r>
                        <a:rPr lang="hr-HR" sz="700" dirty="0" err="1" smtClean="0">
                          <a:effectLst/>
                        </a:rPr>
                        <a:t>curb</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a:effectLst/>
                        </a:rPr>
                        <a:t>25</a:t>
                      </a:r>
                      <a:endParaRPr lang="hr-BA" sz="70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1430062117"/>
                  </a:ext>
                </a:extLst>
              </a:tr>
              <a:tr h="103873">
                <a:tc>
                  <a:txBody>
                    <a:bodyPr/>
                    <a:lstStyle/>
                    <a:p>
                      <a:pPr>
                        <a:spcAft>
                          <a:spcPts val="0"/>
                        </a:spcAft>
                      </a:pPr>
                      <a:r>
                        <a:rPr lang="en-US" sz="700" dirty="0" smtClean="0">
                          <a:effectLst/>
                        </a:rPr>
                        <a:t>- the proportion of heavy motor vehicle traffic</a:t>
                      </a:r>
                      <a:endParaRPr lang="hr-BA" sz="700" dirty="0">
                        <a:effectLst/>
                        <a:latin typeface="Times New Roman" panose="02020603050405020304" pitchFamily="18" charset="0"/>
                        <a:ea typeface="Times New Roman" panose="02020603050405020304" pitchFamily="18" charset="0"/>
                      </a:endParaRPr>
                    </a:p>
                  </a:txBody>
                  <a:tcPr marL="42494" marR="42494" marT="0" marB="0"/>
                </a:tc>
                <a:tc gridSpan="5">
                  <a:txBody>
                    <a:bodyPr/>
                    <a:lstStyle/>
                    <a:p>
                      <a:pPr>
                        <a:spcAft>
                          <a:spcPts val="0"/>
                        </a:spcAft>
                      </a:pPr>
                      <a:r>
                        <a:rPr lang="hr-HR" sz="700" dirty="0">
                          <a:effectLst/>
                        </a:rPr>
                        <a:t>0</a:t>
                      </a:r>
                      <a:endParaRPr lang="hr-BA" sz="700" dirty="0">
                        <a:effectLst/>
                        <a:latin typeface="Times New Roman" panose="02020603050405020304" pitchFamily="18" charset="0"/>
                        <a:ea typeface="Times New Roman" panose="02020603050405020304" pitchFamily="18" charset="0"/>
                      </a:endParaRPr>
                    </a:p>
                  </a:txBody>
                  <a:tcPr marL="42494" marR="42494"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4267683886"/>
                  </a:ext>
                </a:extLst>
              </a:tr>
            </a:tbl>
          </a:graphicData>
        </a:graphic>
      </p:graphicFrame>
    </p:spTree>
    <p:extLst>
      <p:ext uri="{BB962C8B-B14F-4D97-AF65-F5344CB8AC3E}">
        <p14:creationId xmlns:p14="http://schemas.microsoft.com/office/powerpoint/2010/main" val="3452555641"/>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000979919"/>
              </p:ext>
            </p:extLst>
          </p:nvPr>
        </p:nvGraphicFramePr>
        <p:xfrm>
          <a:off x="608120" y="1359743"/>
          <a:ext cx="8016537" cy="4670084"/>
        </p:xfrm>
        <a:graphic>
          <a:graphicData uri="http://schemas.openxmlformats.org/drawingml/2006/table">
            <a:tbl>
              <a:tblPr firstRow="1" firstCol="1" lastRow="1" lastCol="1" bandRow="1" bandCol="1">
                <a:tableStyleId>{5C22544A-7EE6-4342-B048-85BDC9FD1C3A}</a:tableStyleId>
              </a:tblPr>
              <a:tblGrid>
                <a:gridCol w="2096138">
                  <a:extLst>
                    <a:ext uri="{9D8B030D-6E8A-4147-A177-3AD203B41FA5}">
                      <a16:colId xmlns:a16="http://schemas.microsoft.com/office/drawing/2014/main" val="2034565883"/>
                    </a:ext>
                  </a:extLst>
                </a:gridCol>
                <a:gridCol w="262327">
                  <a:extLst>
                    <a:ext uri="{9D8B030D-6E8A-4147-A177-3AD203B41FA5}">
                      <a16:colId xmlns:a16="http://schemas.microsoft.com/office/drawing/2014/main" val="3651775508"/>
                    </a:ext>
                  </a:extLst>
                </a:gridCol>
                <a:gridCol w="1362286">
                  <a:extLst>
                    <a:ext uri="{9D8B030D-6E8A-4147-A177-3AD203B41FA5}">
                      <a16:colId xmlns:a16="http://schemas.microsoft.com/office/drawing/2014/main" val="1264533762"/>
                    </a:ext>
                  </a:extLst>
                </a:gridCol>
                <a:gridCol w="1855433">
                  <a:extLst>
                    <a:ext uri="{9D8B030D-6E8A-4147-A177-3AD203B41FA5}">
                      <a16:colId xmlns:a16="http://schemas.microsoft.com/office/drawing/2014/main" val="3748775309"/>
                    </a:ext>
                  </a:extLst>
                </a:gridCol>
                <a:gridCol w="2440353">
                  <a:extLst>
                    <a:ext uri="{9D8B030D-6E8A-4147-A177-3AD203B41FA5}">
                      <a16:colId xmlns:a16="http://schemas.microsoft.com/office/drawing/2014/main" val="3322865849"/>
                    </a:ext>
                  </a:extLst>
                </a:gridCol>
              </a:tblGrid>
              <a:tr h="157796">
                <a:tc gridSpan="2">
                  <a:txBody>
                    <a:bodyPr/>
                    <a:lstStyle/>
                    <a:p>
                      <a:pPr>
                        <a:spcAft>
                          <a:spcPts val="0"/>
                        </a:spcAft>
                      </a:pPr>
                      <a:r>
                        <a:rPr lang="hr-HR" sz="1100" dirty="0" smtClean="0">
                          <a:effectLst/>
                        </a:rPr>
                        <a:t>-</a:t>
                      </a:r>
                      <a:r>
                        <a:rPr lang="hr-HR" sz="1100" dirty="0" err="1" smtClean="0">
                          <a:effectLst/>
                        </a:rPr>
                        <a:t>traffic</a:t>
                      </a:r>
                      <a:r>
                        <a:rPr lang="hr-HR" sz="1100" dirty="0" smtClean="0">
                          <a:effectLst/>
                        </a:rPr>
                        <a:t> </a:t>
                      </a:r>
                      <a:r>
                        <a:rPr lang="hr-HR" sz="1100" dirty="0" err="1" smtClean="0">
                          <a:effectLst/>
                        </a:rPr>
                        <a:t>speed</a:t>
                      </a:r>
                      <a:endParaRPr lang="hr-BA" sz="1200" dirty="0">
                        <a:effectLst/>
                        <a:latin typeface="Times New Roman" panose="02020603050405020304" pitchFamily="18" charset="0"/>
                        <a:ea typeface="Times New Roman" panose="02020603050405020304" pitchFamily="18" charset="0"/>
                      </a:endParaRPr>
                    </a:p>
                  </a:txBody>
                  <a:tcPr marL="66126" marR="66126" marT="0" marB="0"/>
                </a:tc>
                <a:tc hMerge="1">
                  <a:txBody>
                    <a:bodyPr/>
                    <a:lstStyle/>
                    <a:p>
                      <a:endParaRPr lang="hr-BA"/>
                    </a:p>
                  </a:txBody>
                  <a:tcPr/>
                </a:tc>
                <a:tc gridSpan="3">
                  <a:txBody>
                    <a:bodyPr/>
                    <a:lstStyle/>
                    <a:p>
                      <a:pPr>
                        <a:spcAft>
                          <a:spcPts val="0"/>
                        </a:spcAft>
                      </a:pPr>
                      <a:r>
                        <a:rPr lang="hr-HR" sz="1100" b="1" dirty="0">
                          <a:solidFill>
                            <a:schemeClr val="bg1"/>
                          </a:solidFill>
                          <a:effectLst/>
                        </a:rPr>
                        <a:t>0</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1883445378"/>
                  </a:ext>
                </a:extLst>
              </a:tr>
              <a:tr h="315593">
                <a:tc gridSpan="2">
                  <a:txBody>
                    <a:bodyPr/>
                    <a:lstStyle/>
                    <a:p>
                      <a:pPr>
                        <a:spcAft>
                          <a:spcPts val="0"/>
                        </a:spcAft>
                      </a:pPr>
                      <a:r>
                        <a:rPr lang="hr-HR" sz="1100" dirty="0">
                          <a:effectLst/>
                        </a:rPr>
                        <a:t>- </a:t>
                      </a:r>
                      <a:r>
                        <a:rPr lang="en-US" sz="1100" dirty="0" smtClean="0">
                          <a:effectLst/>
                        </a:rPr>
                        <a:t>building facade distance</a:t>
                      </a:r>
                      <a:r>
                        <a:rPr lang="hr-HR" sz="1100" dirty="0" smtClean="0">
                          <a:effectLst/>
                        </a:rPr>
                        <a:t> </a:t>
                      </a:r>
                      <a:r>
                        <a:rPr lang="en-US" sz="1100" dirty="0" smtClean="0">
                          <a:effectLst/>
                        </a:rPr>
                        <a:t>and the building</a:t>
                      </a:r>
                      <a:r>
                        <a:rPr lang="hr-HR" sz="1100" dirty="0" smtClean="0">
                          <a:effectLst/>
                        </a:rPr>
                        <a:t> </a:t>
                      </a:r>
                      <a:r>
                        <a:rPr lang="en-US" sz="1200" dirty="0" smtClean="0">
                          <a:effectLst/>
                        </a:rPr>
                        <a:t>height</a:t>
                      </a:r>
                      <a:endParaRPr lang="hr-BA" sz="1200" dirty="0">
                        <a:effectLst/>
                        <a:latin typeface="Times New Roman" panose="02020603050405020304" pitchFamily="18" charset="0"/>
                        <a:ea typeface="Times New Roman" panose="02020603050405020304" pitchFamily="18" charset="0"/>
                      </a:endParaRPr>
                    </a:p>
                  </a:txBody>
                  <a:tcPr marL="66126" marR="66126" marT="0" marB="0"/>
                </a:tc>
                <a:tc hMerge="1">
                  <a:txBody>
                    <a:bodyPr/>
                    <a:lstStyle/>
                    <a:p>
                      <a:endParaRPr lang="hr-BA"/>
                    </a:p>
                  </a:txBody>
                  <a:tcPr/>
                </a:tc>
                <a:tc gridSpan="3">
                  <a:txBody>
                    <a:bodyPr/>
                    <a:lstStyle/>
                    <a:p>
                      <a:pPr>
                        <a:spcAft>
                          <a:spcPts val="0"/>
                        </a:spcAft>
                      </a:pPr>
                      <a:r>
                        <a:rPr lang="hr-HR" sz="1100" b="1" kern="1200" dirty="0">
                          <a:solidFill>
                            <a:schemeClr val="bg1"/>
                          </a:solidFill>
                          <a:effectLst/>
                          <a:latin typeface="+mn-lt"/>
                          <a:ea typeface="+mn-ea"/>
                          <a:cs typeface="+mn-cs"/>
                        </a:rPr>
                        <a:t>100</a:t>
                      </a:r>
                      <a:endParaRPr lang="hr-BA" sz="1100" b="1" kern="1200" dirty="0">
                        <a:solidFill>
                          <a:schemeClr val="bg1"/>
                        </a:solidFill>
                        <a:effectLst/>
                        <a:latin typeface="+mn-lt"/>
                        <a:ea typeface="+mn-ea"/>
                        <a:cs typeface="+mn-cs"/>
                      </a:endParaRPr>
                    </a:p>
                  </a:txBody>
                  <a:tcPr marL="66126" marR="66126" marT="0" marB="0">
                    <a:solidFill>
                      <a:schemeClr val="accent1"/>
                    </a:solidFill>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568519552"/>
                  </a:ext>
                </a:extLst>
              </a:tr>
              <a:tr h="157796">
                <a:tc gridSpan="2">
                  <a:txBody>
                    <a:bodyPr/>
                    <a:lstStyle/>
                    <a:p>
                      <a:pPr>
                        <a:spcAft>
                          <a:spcPts val="0"/>
                        </a:spcAft>
                      </a:pPr>
                      <a:r>
                        <a:rPr lang="hr-HR" sz="1100" dirty="0" smtClean="0">
                          <a:effectLst/>
                        </a:rPr>
                        <a:t>- </a:t>
                      </a:r>
                      <a:r>
                        <a:rPr lang="hr-HR" sz="1100" dirty="0" err="1" smtClean="0">
                          <a:effectLst/>
                        </a:rPr>
                        <a:t>street</a:t>
                      </a:r>
                      <a:r>
                        <a:rPr lang="hr-HR" sz="1100" dirty="0" smtClean="0">
                          <a:effectLst/>
                        </a:rPr>
                        <a:t> </a:t>
                      </a:r>
                      <a:r>
                        <a:rPr lang="hr-HR" sz="1100" dirty="0" err="1" smtClean="0">
                          <a:effectLst/>
                        </a:rPr>
                        <a:t>width</a:t>
                      </a:r>
                      <a:endParaRPr lang="hr-BA" sz="1200" dirty="0">
                        <a:effectLst/>
                        <a:latin typeface="Times New Roman" panose="02020603050405020304" pitchFamily="18" charset="0"/>
                        <a:ea typeface="Times New Roman" panose="02020603050405020304" pitchFamily="18" charset="0"/>
                      </a:endParaRPr>
                    </a:p>
                  </a:txBody>
                  <a:tcPr marL="66126" marR="66126" marT="0" marB="0"/>
                </a:tc>
                <a:tc hMerge="1">
                  <a:txBody>
                    <a:bodyPr/>
                    <a:lstStyle/>
                    <a:p>
                      <a:endParaRPr lang="hr-BA"/>
                    </a:p>
                  </a:txBody>
                  <a:tcPr/>
                </a:tc>
                <a:tc gridSpan="3">
                  <a:txBody>
                    <a:bodyPr/>
                    <a:lstStyle/>
                    <a:p>
                      <a:pPr>
                        <a:spcAft>
                          <a:spcPts val="0"/>
                        </a:spcAft>
                      </a:pPr>
                      <a:r>
                        <a:rPr lang="hr-HR" sz="1100" b="1" dirty="0">
                          <a:solidFill>
                            <a:schemeClr val="bg1"/>
                          </a:solidFill>
                          <a:effectLst/>
                        </a:rPr>
                        <a:t>0</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369725941"/>
                  </a:ext>
                </a:extLst>
              </a:tr>
              <a:tr h="157796">
                <a:tc gridSpan="5">
                  <a:txBody>
                    <a:bodyPr/>
                    <a:lstStyle/>
                    <a:p>
                      <a:pPr>
                        <a:spcAft>
                          <a:spcPts val="0"/>
                        </a:spcAft>
                      </a:pPr>
                      <a:r>
                        <a:rPr lang="en-US" sz="1100" b="1" dirty="0" smtClean="0">
                          <a:solidFill>
                            <a:schemeClr val="bg1"/>
                          </a:solidFill>
                          <a:effectLst/>
                        </a:rPr>
                        <a:t>Information on metering technique by pollutants</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1042611056"/>
                  </a:ext>
                </a:extLst>
              </a:tr>
              <a:tr h="788982">
                <a:tc>
                  <a:txBody>
                    <a:bodyPr/>
                    <a:lstStyle/>
                    <a:p>
                      <a:pPr>
                        <a:spcAft>
                          <a:spcPts val="0"/>
                        </a:spcAft>
                      </a:pPr>
                      <a:r>
                        <a:rPr lang="hr-HR" sz="1100" u="sng" dirty="0" smtClean="0">
                          <a:effectLst/>
                        </a:rPr>
                        <a:t>Pollutant</a:t>
                      </a:r>
                      <a:endParaRPr lang="hr-HR" sz="1100" u="sng" dirty="0">
                        <a:effectLst/>
                      </a:endParaRPr>
                    </a:p>
                  </a:txBody>
                  <a:tcPr marL="66126" marR="66126" marT="0" marB="0"/>
                </a:tc>
                <a:tc gridSpan="2">
                  <a:txBody>
                    <a:bodyPr/>
                    <a:lstStyle/>
                    <a:p>
                      <a:pPr>
                        <a:spcAft>
                          <a:spcPts val="0"/>
                        </a:spcAft>
                      </a:pPr>
                      <a:r>
                        <a:rPr lang="hr-HR" sz="1100" b="1" u="sng" dirty="0" err="1" smtClean="0">
                          <a:solidFill>
                            <a:schemeClr val="bg1"/>
                          </a:solidFill>
                          <a:effectLst/>
                        </a:rPr>
                        <a:t>Measurement</a:t>
                      </a:r>
                      <a:r>
                        <a:rPr lang="hr-HR" sz="1100" b="1" u="sng" dirty="0" smtClean="0">
                          <a:solidFill>
                            <a:schemeClr val="bg1"/>
                          </a:solidFill>
                          <a:effectLst/>
                        </a:rPr>
                        <a:t> </a:t>
                      </a:r>
                      <a:r>
                        <a:rPr lang="hr-HR" sz="1100" b="1" u="sng" dirty="0" err="1" smtClean="0">
                          <a:solidFill>
                            <a:schemeClr val="bg1"/>
                          </a:solidFill>
                          <a:effectLst/>
                        </a:rPr>
                        <a:t>type</a:t>
                      </a:r>
                      <a:r>
                        <a:rPr lang="hr-HR" sz="1100" b="1" u="sng" dirty="0" smtClean="0">
                          <a:solidFill>
                            <a:schemeClr val="bg1"/>
                          </a:solidFill>
                          <a:effectLst/>
                        </a:rPr>
                        <a:t> </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hMerge="1">
                  <a:txBody>
                    <a:bodyPr/>
                    <a:lstStyle/>
                    <a:p>
                      <a:pPr>
                        <a:spcAft>
                          <a:spcPts val="0"/>
                        </a:spcAft>
                      </a:pP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a:txBody>
                    <a:bodyPr/>
                    <a:lstStyle/>
                    <a:p>
                      <a:pPr>
                        <a:spcAft>
                          <a:spcPts val="0"/>
                        </a:spcAft>
                      </a:pPr>
                      <a:r>
                        <a:rPr lang="hr-HR" sz="1100" b="1" u="sng" dirty="0" err="1" smtClean="0">
                          <a:solidFill>
                            <a:schemeClr val="bg1"/>
                          </a:solidFill>
                          <a:effectLst/>
                        </a:rPr>
                        <a:t>Measurment</a:t>
                      </a:r>
                      <a:r>
                        <a:rPr lang="hr-HR" sz="1100" b="1" u="sng" dirty="0" smtClean="0">
                          <a:solidFill>
                            <a:schemeClr val="bg1"/>
                          </a:solidFill>
                          <a:effectLst/>
                        </a:rPr>
                        <a:t> </a:t>
                      </a:r>
                      <a:r>
                        <a:rPr lang="hr-HR" sz="1100" b="1" u="sng" dirty="0" err="1" smtClean="0">
                          <a:solidFill>
                            <a:schemeClr val="bg1"/>
                          </a:solidFill>
                          <a:effectLst/>
                        </a:rPr>
                        <a:t>method</a:t>
                      </a:r>
                      <a:endParaRPr lang="hr-HR" sz="1100" b="1" u="sng" dirty="0" smtClean="0">
                        <a:solidFill>
                          <a:schemeClr val="bg1"/>
                        </a:solidFill>
                        <a:effectLst/>
                      </a:endParaRPr>
                    </a:p>
                    <a:p>
                      <a:pPr>
                        <a:spcAft>
                          <a:spcPts val="0"/>
                        </a:spcAft>
                      </a:pPr>
                      <a:r>
                        <a:rPr lang="hr-HR" sz="1100" b="1" u="none" strike="noStrike" dirty="0">
                          <a:solidFill>
                            <a:schemeClr val="bg1"/>
                          </a:solidFill>
                          <a:effectLst/>
                        </a:rPr>
                        <a:t> </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a:txBody>
                    <a:bodyPr/>
                    <a:lstStyle/>
                    <a:p>
                      <a:pPr>
                        <a:spcAft>
                          <a:spcPts val="0"/>
                        </a:spcAft>
                      </a:pPr>
                      <a:r>
                        <a:rPr lang="hr-HR" sz="1100" b="1" u="sng" dirty="0" err="1" smtClean="0">
                          <a:solidFill>
                            <a:schemeClr val="bg1"/>
                          </a:solidFill>
                          <a:effectLst/>
                        </a:rPr>
                        <a:t>Measuring</a:t>
                      </a:r>
                      <a:r>
                        <a:rPr lang="hr-HR" sz="1100" b="1" u="sng" dirty="0" smtClean="0">
                          <a:solidFill>
                            <a:schemeClr val="bg1"/>
                          </a:solidFill>
                          <a:effectLst/>
                        </a:rPr>
                        <a:t> </a:t>
                      </a:r>
                      <a:r>
                        <a:rPr lang="hr-HR" sz="1100" b="1" u="sng" dirty="0" err="1" smtClean="0">
                          <a:solidFill>
                            <a:schemeClr val="bg1"/>
                          </a:solidFill>
                          <a:effectLst/>
                        </a:rPr>
                        <a:t>equipment</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extLst>
                  <a:ext uri="{0D108BD9-81ED-4DB2-BD59-A6C34878D82A}">
                    <a16:rowId xmlns:a16="http://schemas.microsoft.com/office/drawing/2014/main" val="3560555037"/>
                  </a:ext>
                </a:extLst>
              </a:tr>
              <a:tr h="315593">
                <a:tc>
                  <a:txBody>
                    <a:bodyPr/>
                    <a:lstStyle/>
                    <a:p>
                      <a:pPr>
                        <a:spcAft>
                          <a:spcPts val="0"/>
                        </a:spcAft>
                      </a:pPr>
                      <a:r>
                        <a:rPr lang="hr-HR" sz="1100" dirty="0">
                          <a:effectLst/>
                        </a:rPr>
                        <a:t>SO₂ - </a:t>
                      </a:r>
                      <a:r>
                        <a:rPr lang="hr-HR" sz="1100" dirty="0" smtClean="0">
                          <a:effectLst/>
                        </a:rPr>
                        <a:t>sulphur </a:t>
                      </a:r>
                      <a:r>
                        <a:rPr lang="hr-HR" sz="1100" dirty="0" err="1" smtClean="0">
                          <a:effectLst/>
                        </a:rPr>
                        <a:t>dioxide</a:t>
                      </a:r>
                      <a:r>
                        <a:rPr lang="hr-HR" sz="1100" dirty="0" smtClean="0">
                          <a:effectLst/>
                        </a:rPr>
                        <a:t> (</a:t>
                      </a:r>
                      <a:r>
                        <a:rPr lang="hr-HR" sz="1100" dirty="0">
                          <a:effectLst/>
                        </a:rPr>
                        <a:t>µg/m3)</a:t>
                      </a:r>
                      <a:endParaRPr lang="hr-BA" sz="1200" dirty="0">
                        <a:effectLst/>
                        <a:latin typeface="Times New Roman" panose="02020603050405020304" pitchFamily="18" charset="0"/>
                        <a:ea typeface="Times New Roman" panose="02020603050405020304" pitchFamily="18" charset="0"/>
                      </a:endParaRPr>
                    </a:p>
                  </a:txBody>
                  <a:tcPr marL="66126" marR="66126" marT="0" marB="0"/>
                </a:tc>
                <a:tc gridSpan="2">
                  <a:txBody>
                    <a:bodyPr/>
                    <a:lstStyle/>
                    <a:p>
                      <a:pPr>
                        <a:spcAft>
                          <a:spcPts val="0"/>
                        </a:spcAft>
                      </a:pPr>
                      <a:r>
                        <a:rPr lang="en-US" sz="1100" b="1" noProof="0" dirty="0" smtClean="0">
                          <a:solidFill>
                            <a:schemeClr val="bg1"/>
                          </a:solidFill>
                          <a:effectLst/>
                        </a:rPr>
                        <a:t>Automatic analyzer</a:t>
                      </a:r>
                      <a:endParaRPr lang="en-US" sz="1200" b="1" noProof="0"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hMerge="1">
                  <a:txBody>
                    <a:bodyPr/>
                    <a:lstStyle/>
                    <a:p>
                      <a:pPr>
                        <a:spcAft>
                          <a:spcPts val="0"/>
                        </a:spcAft>
                      </a:pP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a:txBody>
                    <a:bodyPr/>
                    <a:lstStyle/>
                    <a:p>
                      <a:pPr>
                        <a:spcAft>
                          <a:spcPts val="0"/>
                        </a:spcAft>
                      </a:pPr>
                      <a:r>
                        <a:rPr lang="hr-HR" sz="1100" b="1" dirty="0">
                          <a:solidFill>
                            <a:schemeClr val="bg1"/>
                          </a:solidFill>
                          <a:effectLst/>
                        </a:rPr>
                        <a:t>UV </a:t>
                      </a:r>
                      <a:r>
                        <a:rPr lang="hr-HR" sz="1100" b="1" dirty="0" err="1">
                          <a:solidFill>
                            <a:schemeClr val="bg1"/>
                          </a:solidFill>
                          <a:effectLst/>
                        </a:rPr>
                        <a:t>fluorescence</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rowSpan="2">
                  <a:txBody>
                    <a:bodyPr/>
                    <a:lstStyle/>
                    <a:p>
                      <a:pPr>
                        <a:spcAft>
                          <a:spcPts val="0"/>
                        </a:spcAft>
                      </a:pPr>
                      <a:r>
                        <a:rPr lang="hr-HR" sz="1100" b="1" dirty="0">
                          <a:solidFill>
                            <a:schemeClr val="bg1"/>
                          </a:solidFill>
                          <a:effectLst/>
                        </a:rPr>
                        <a:t>Horiba model APSA 360 SO2 </a:t>
                      </a:r>
                      <a:r>
                        <a:rPr lang="hr-HR" sz="1100" b="1" dirty="0" err="1">
                          <a:solidFill>
                            <a:schemeClr val="bg1"/>
                          </a:solidFill>
                          <a:effectLst/>
                        </a:rPr>
                        <a:t>analyser</a:t>
                      </a:r>
                      <a:endParaRPr lang="hr-BA" sz="1200" b="1" dirty="0">
                        <a:solidFill>
                          <a:schemeClr val="bg1"/>
                        </a:solidFill>
                        <a:effectLst/>
                        <a:latin typeface="Times New Roman" panose="02020603050405020304" pitchFamily="18" charset="0"/>
                        <a:ea typeface="Times New Roman" panose="02020603050405020304" pitchFamily="18" charset="0"/>
                      </a:endParaRPr>
                    </a:p>
                    <a:p>
                      <a:pPr>
                        <a:spcAft>
                          <a:spcPts val="0"/>
                        </a:spcAft>
                      </a:pPr>
                      <a:r>
                        <a:rPr lang="hr-HR" sz="1100" b="1" dirty="0">
                          <a:solidFill>
                            <a:schemeClr val="bg1"/>
                          </a:solidFill>
                          <a:effectLst/>
                        </a:rPr>
                        <a:t>Horiba model APNA 360 NOx </a:t>
                      </a:r>
                      <a:r>
                        <a:rPr lang="hr-HR" sz="1100" b="1" dirty="0" err="1">
                          <a:solidFill>
                            <a:schemeClr val="bg1"/>
                          </a:solidFill>
                          <a:effectLst/>
                        </a:rPr>
                        <a:t>analyser</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extLst>
                  <a:ext uri="{0D108BD9-81ED-4DB2-BD59-A6C34878D82A}">
                    <a16:rowId xmlns:a16="http://schemas.microsoft.com/office/drawing/2014/main" val="1853935840"/>
                  </a:ext>
                </a:extLst>
              </a:tr>
              <a:tr h="315593">
                <a:tc>
                  <a:txBody>
                    <a:bodyPr/>
                    <a:lstStyle/>
                    <a:p>
                      <a:pPr>
                        <a:spcAft>
                          <a:spcPts val="0"/>
                        </a:spcAft>
                      </a:pPr>
                      <a:r>
                        <a:rPr lang="hr-HR" sz="1100" dirty="0">
                          <a:effectLst/>
                        </a:rPr>
                        <a:t>NO₂ - </a:t>
                      </a:r>
                      <a:r>
                        <a:rPr lang="hr-HR" sz="1100" dirty="0" smtClean="0">
                          <a:effectLst/>
                        </a:rPr>
                        <a:t>nitrogen </a:t>
                      </a:r>
                      <a:r>
                        <a:rPr lang="hr-HR" sz="1100" dirty="0" err="1" smtClean="0">
                          <a:effectLst/>
                        </a:rPr>
                        <a:t>dioxide</a:t>
                      </a:r>
                      <a:r>
                        <a:rPr lang="hr-HR" sz="1100" dirty="0" smtClean="0">
                          <a:effectLst/>
                        </a:rPr>
                        <a:t> (</a:t>
                      </a:r>
                      <a:r>
                        <a:rPr lang="hr-HR" sz="1100" dirty="0">
                          <a:effectLst/>
                        </a:rPr>
                        <a:t>µg/m3)</a:t>
                      </a:r>
                      <a:endParaRPr lang="hr-BA" sz="1200" dirty="0">
                        <a:effectLst/>
                        <a:latin typeface="Times New Roman" panose="02020603050405020304" pitchFamily="18" charset="0"/>
                        <a:ea typeface="Times New Roman" panose="02020603050405020304" pitchFamily="18" charset="0"/>
                      </a:endParaRPr>
                    </a:p>
                  </a:txBody>
                  <a:tcPr marL="66126" marR="66126" marT="0" marB="0"/>
                </a:tc>
                <a:tc gridSpan="2">
                  <a:txBody>
                    <a:bodyPr/>
                    <a:lstStyle/>
                    <a:p>
                      <a:pPr>
                        <a:spcAft>
                          <a:spcPts val="0"/>
                        </a:spcAft>
                      </a:pPr>
                      <a:r>
                        <a:rPr lang="hr-HR" sz="1100" b="1" dirty="0" smtClean="0">
                          <a:solidFill>
                            <a:schemeClr val="bg1"/>
                          </a:solidFill>
                          <a:effectLst/>
                        </a:rPr>
                        <a:t>Automatic </a:t>
                      </a:r>
                      <a:r>
                        <a:rPr lang="hr-HR" sz="1100" b="1" dirty="0" err="1" smtClean="0">
                          <a:solidFill>
                            <a:schemeClr val="bg1"/>
                          </a:solidFill>
                          <a:effectLst/>
                        </a:rPr>
                        <a:t>analyzer</a:t>
                      </a:r>
                      <a:endParaRPr lang="hr-HR" sz="1100" b="1" dirty="0">
                        <a:solidFill>
                          <a:schemeClr val="bg1"/>
                        </a:solidFill>
                        <a:effectLst/>
                      </a:endParaRPr>
                    </a:p>
                  </a:txBody>
                  <a:tcPr marL="66126" marR="66126" marT="0" marB="0">
                    <a:solidFill>
                      <a:schemeClr val="accent1"/>
                    </a:solidFill>
                  </a:tcPr>
                </a:tc>
                <a:tc hMerge="1">
                  <a:txBody>
                    <a:bodyPr/>
                    <a:lstStyle/>
                    <a:p>
                      <a:pPr>
                        <a:spcAft>
                          <a:spcPts val="0"/>
                        </a:spcAft>
                      </a:pP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a:txBody>
                    <a:bodyPr/>
                    <a:lstStyle/>
                    <a:p>
                      <a:pPr>
                        <a:spcAft>
                          <a:spcPts val="0"/>
                        </a:spcAft>
                      </a:pPr>
                      <a:r>
                        <a:rPr lang="hr-HR" sz="1100" b="1" dirty="0" err="1">
                          <a:solidFill>
                            <a:schemeClr val="bg1"/>
                          </a:solidFill>
                          <a:effectLst/>
                        </a:rPr>
                        <a:t>Chemiluminescence</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vMerge="1">
                  <a:txBody>
                    <a:bodyPr/>
                    <a:lstStyle/>
                    <a:p>
                      <a:pPr>
                        <a:spcAft>
                          <a:spcPts val="0"/>
                        </a:spcAft>
                      </a:pP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extLst>
                  <a:ext uri="{0D108BD9-81ED-4DB2-BD59-A6C34878D82A}">
                    <a16:rowId xmlns:a16="http://schemas.microsoft.com/office/drawing/2014/main" val="3750975718"/>
                  </a:ext>
                </a:extLst>
              </a:tr>
              <a:tr h="473389">
                <a:tc>
                  <a:txBody>
                    <a:bodyPr/>
                    <a:lstStyle/>
                    <a:p>
                      <a:pPr>
                        <a:spcAft>
                          <a:spcPts val="0"/>
                        </a:spcAft>
                      </a:pPr>
                      <a:r>
                        <a:rPr lang="hr-HR" sz="1100" dirty="0">
                          <a:effectLst/>
                        </a:rPr>
                        <a:t>NOₓ </a:t>
                      </a:r>
                      <a:r>
                        <a:rPr lang="hr-HR" sz="1100" dirty="0" smtClean="0">
                          <a:effectLst/>
                        </a:rPr>
                        <a:t>as NO</a:t>
                      </a:r>
                      <a:r>
                        <a:rPr lang="hr-HR" sz="1100" dirty="0">
                          <a:effectLst/>
                        </a:rPr>
                        <a:t>₂ - </a:t>
                      </a:r>
                      <a:r>
                        <a:rPr lang="hr-HR" sz="1100" dirty="0" smtClean="0">
                          <a:effectLst/>
                        </a:rPr>
                        <a:t>nitrogen </a:t>
                      </a:r>
                      <a:r>
                        <a:rPr lang="hr-HR" sz="1100" dirty="0" err="1" smtClean="0">
                          <a:effectLst/>
                        </a:rPr>
                        <a:t>dioxide</a:t>
                      </a:r>
                      <a:r>
                        <a:rPr lang="hr-HR" sz="1100" dirty="0" smtClean="0">
                          <a:effectLst/>
                        </a:rPr>
                        <a:t> (</a:t>
                      </a:r>
                      <a:r>
                        <a:rPr lang="hr-HR" sz="1100" dirty="0">
                          <a:effectLst/>
                        </a:rPr>
                        <a:t>µg/m3)</a:t>
                      </a:r>
                      <a:endParaRPr lang="hr-BA" sz="1200" dirty="0">
                        <a:effectLst/>
                        <a:latin typeface="Times New Roman" panose="02020603050405020304" pitchFamily="18" charset="0"/>
                        <a:ea typeface="Times New Roman" panose="02020603050405020304" pitchFamily="18" charset="0"/>
                      </a:endParaRPr>
                    </a:p>
                  </a:txBody>
                  <a:tcPr marL="66126" marR="66126" marT="0" marB="0"/>
                </a:tc>
                <a:tc gridSpan="2">
                  <a:txBody>
                    <a:bodyPr/>
                    <a:lstStyle/>
                    <a:p>
                      <a:pPr>
                        <a:spcAft>
                          <a:spcPts val="0"/>
                        </a:spcAft>
                      </a:pPr>
                      <a:r>
                        <a:rPr lang="hr-HR" sz="1100" b="1" dirty="0" smtClean="0">
                          <a:solidFill>
                            <a:schemeClr val="bg1"/>
                          </a:solidFill>
                          <a:effectLst/>
                        </a:rPr>
                        <a:t>Automatic </a:t>
                      </a:r>
                      <a:r>
                        <a:rPr lang="hr-HR" sz="1100" b="1" dirty="0" err="1" smtClean="0">
                          <a:solidFill>
                            <a:schemeClr val="bg1"/>
                          </a:solidFill>
                          <a:effectLst/>
                        </a:rPr>
                        <a:t>analyzer</a:t>
                      </a:r>
                      <a:endParaRPr lang="hr-HR" sz="1100" b="1" dirty="0">
                        <a:solidFill>
                          <a:schemeClr val="bg1"/>
                        </a:solidFill>
                        <a:effectLst/>
                      </a:endParaRPr>
                    </a:p>
                  </a:txBody>
                  <a:tcPr marL="66126" marR="66126" marT="0" marB="0">
                    <a:solidFill>
                      <a:schemeClr val="accent1"/>
                    </a:solidFill>
                  </a:tcPr>
                </a:tc>
                <a:tc hMerge="1">
                  <a:txBody>
                    <a:bodyPr/>
                    <a:lstStyle/>
                    <a:p>
                      <a:pPr>
                        <a:spcAft>
                          <a:spcPts val="0"/>
                        </a:spcAft>
                      </a:pP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a:txBody>
                    <a:bodyPr/>
                    <a:lstStyle/>
                    <a:p>
                      <a:pPr>
                        <a:spcAft>
                          <a:spcPts val="0"/>
                        </a:spcAft>
                      </a:pPr>
                      <a:r>
                        <a:rPr lang="hr-HR" sz="1100" b="1" dirty="0" err="1">
                          <a:solidFill>
                            <a:schemeClr val="bg1"/>
                          </a:solidFill>
                          <a:effectLst/>
                        </a:rPr>
                        <a:t>Chemiluminescence</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a:txBody>
                    <a:bodyPr/>
                    <a:lstStyle/>
                    <a:p>
                      <a:pPr>
                        <a:spcAft>
                          <a:spcPts val="0"/>
                        </a:spcAft>
                      </a:pPr>
                      <a:r>
                        <a:rPr lang="hr-HR" sz="1100" b="1" dirty="0">
                          <a:solidFill>
                            <a:schemeClr val="bg1"/>
                          </a:solidFill>
                          <a:effectLst/>
                        </a:rPr>
                        <a:t>Horiba model APNA 360 NOx </a:t>
                      </a:r>
                      <a:r>
                        <a:rPr lang="hr-HR" sz="1100" b="1" dirty="0" err="1">
                          <a:solidFill>
                            <a:schemeClr val="bg1"/>
                          </a:solidFill>
                          <a:effectLst/>
                        </a:rPr>
                        <a:t>analyser</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extLst>
                  <a:ext uri="{0D108BD9-81ED-4DB2-BD59-A6C34878D82A}">
                    <a16:rowId xmlns:a16="http://schemas.microsoft.com/office/drawing/2014/main" val="552617088"/>
                  </a:ext>
                </a:extLst>
              </a:tr>
              <a:tr h="473389">
                <a:tc>
                  <a:txBody>
                    <a:bodyPr/>
                    <a:lstStyle/>
                    <a:p>
                      <a:pPr>
                        <a:spcAft>
                          <a:spcPts val="0"/>
                        </a:spcAft>
                      </a:pPr>
                      <a:r>
                        <a:rPr lang="hr-HR" sz="1100" dirty="0">
                          <a:effectLst/>
                        </a:rPr>
                        <a:t>O₃ - </a:t>
                      </a:r>
                      <a:r>
                        <a:rPr lang="hr-HR" sz="1100" dirty="0" smtClean="0">
                          <a:effectLst/>
                        </a:rPr>
                        <a:t>ozone </a:t>
                      </a:r>
                      <a:r>
                        <a:rPr lang="hr-HR" sz="1100" dirty="0">
                          <a:effectLst/>
                        </a:rPr>
                        <a:t>(µg/m3)</a:t>
                      </a:r>
                      <a:endParaRPr lang="hr-BA" sz="1200" dirty="0">
                        <a:effectLst/>
                        <a:latin typeface="Times New Roman" panose="02020603050405020304" pitchFamily="18" charset="0"/>
                        <a:ea typeface="Times New Roman" panose="02020603050405020304" pitchFamily="18" charset="0"/>
                      </a:endParaRPr>
                    </a:p>
                  </a:txBody>
                  <a:tcPr marL="66126" marR="66126" marT="0" marB="0"/>
                </a:tc>
                <a:tc gridSpan="2">
                  <a:txBody>
                    <a:bodyPr/>
                    <a:lstStyle/>
                    <a:p>
                      <a:pPr>
                        <a:spcAft>
                          <a:spcPts val="0"/>
                        </a:spcAft>
                      </a:pPr>
                      <a:r>
                        <a:rPr lang="hr-HR" sz="1100" b="1" dirty="0" smtClean="0">
                          <a:solidFill>
                            <a:schemeClr val="bg1"/>
                          </a:solidFill>
                          <a:effectLst/>
                        </a:rPr>
                        <a:t>Automatic </a:t>
                      </a:r>
                      <a:r>
                        <a:rPr lang="hr-HR" sz="1100" b="1" dirty="0" err="1" smtClean="0">
                          <a:solidFill>
                            <a:schemeClr val="bg1"/>
                          </a:solidFill>
                          <a:effectLst/>
                        </a:rPr>
                        <a:t>analyzer</a:t>
                      </a:r>
                      <a:endParaRPr lang="hr-HR" sz="1100" b="1" dirty="0">
                        <a:solidFill>
                          <a:schemeClr val="bg1"/>
                        </a:solidFill>
                        <a:effectLst/>
                      </a:endParaRPr>
                    </a:p>
                  </a:txBody>
                  <a:tcPr marL="66126" marR="66126" marT="0" marB="0">
                    <a:solidFill>
                      <a:schemeClr val="accent1"/>
                    </a:solidFill>
                  </a:tcPr>
                </a:tc>
                <a:tc hMerge="1">
                  <a:txBody>
                    <a:bodyPr/>
                    <a:lstStyle/>
                    <a:p>
                      <a:pPr>
                        <a:spcAft>
                          <a:spcPts val="0"/>
                        </a:spcAft>
                      </a:pP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a:txBody>
                    <a:bodyPr/>
                    <a:lstStyle/>
                    <a:p>
                      <a:pPr>
                        <a:spcAft>
                          <a:spcPts val="0"/>
                        </a:spcAft>
                      </a:pPr>
                      <a:r>
                        <a:rPr lang="hr-HR" sz="1100" b="1" dirty="0" err="1">
                          <a:solidFill>
                            <a:schemeClr val="bg1"/>
                          </a:solidFill>
                          <a:effectLst/>
                        </a:rPr>
                        <a:t>Ultraviolet</a:t>
                      </a:r>
                      <a:r>
                        <a:rPr lang="hr-HR" sz="1100" b="1" dirty="0">
                          <a:solidFill>
                            <a:schemeClr val="bg1"/>
                          </a:solidFill>
                          <a:effectLst/>
                        </a:rPr>
                        <a:t> (UV) </a:t>
                      </a:r>
                      <a:r>
                        <a:rPr lang="hr-HR" sz="1100" b="1" dirty="0" err="1">
                          <a:solidFill>
                            <a:schemeClr val="bg1"/>
                          </a:solidFill>
                          <a:effectLst/>
                        </a:rPr>
                        <a:t>photometry</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a:txBody>
                    <a:bodyPr/>
                    <a:lstStyle/>
                    <a:p>
                      <a:pPr>
                        <a:spcAft>
                          <a:spcPts val="0"/>
                        </a:spcAft>
                      </a:pPr>
                      <a:r>
                        <a:rPr lang="hr-HR" sz="1100" b="1" dirty="0" err="1">
                          <a:solidFill>
                            <a:schemeClr val="bg1"/>
                          </a:solidFill>
                          <a:effectLst/>
                        </a:rPr>
                        <a:t>Teledyne</a:t>
                      </a:r>
                      <a:r>
                        <a:rPr lang="hr-HR" sz="1100" b="1" dirty="0">
                          <a:solidFill>
                            <a:schemeClr val="bg1"/>
                          </a:solidFill>
                          <a:effectLst/>
                        </a:rPr>
                        <a:t> API 400E UV </a:t>
                      </a:r>
                      <a:r>
                        <a:rPr lang="hr-HR" sz="1100" b="1" dirty="0" err="1">
                          <a:solidFill>
                            <a:schemeClr val="bg1"/>
                          </a:solidFill>
                          <a:effectLst/>
                        </a:rPr>
                        <a:t>photometric</a:t>
                      </a:r>
                      <a:r>
                        <a:rPr lang="hr-HR" sz="1100" b="1" dirty="0">
                          <a:solidFill>
                            <a:schemeClr val="bg1"/>
                          </a:solidFill>
                          <a:effectLst/>
                        </a:rPr>
                        <a:t> O3 </a:t>
                      </a:r>
                      <a:r>
                        <a:rPr lang="hr-HR" sz="1100" b="1" dirty="0" err="1">
                          <a:solidFill>
                            <a:schemeClr val="bg1"/>
                          </a:solidFill>
                          <a:effectLst/>
                        </a:rPr>
                        <a:t>analyser</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extLst>
                  <a:ext uri="{0D108BD9-81ED-4DB2-BD59-A6C34878D82A}">
                    <a16:rowId xmlns:a16="http://schemas.microsoft.com/office/drawing/2014/main" val="3748961129"/>
                  </a:ext>
                </a:extLst>
              </a:tr>
              <a:tr h="473389">
                <a:tc>
                  <a:txBody>
                    <a:bodyPr/>
                    <a:lstStyle/>
                    <a:p>
                      <a:pPr>
                        <a:spcAft>
                          <a:spcPts val="0"/>
                        </a:spcAft>
                      </a:pPr>
                      <a:r>
                        <a:rPr lang="hr-HR" sz="1100" dirty="0">
                          <a:effectLst/>
                        </a:rPr>
                        <a:t>CO - </a:t>
                      </a:r>
                      <a:r>
                        <a:rPr lang="hr-HR" sz="1100" dirty="0" err="1" smtClean="0">
                          <a:effectLst/>
                        </a:rPr>
                        <a:t>carbon</a:t>
                      </a:r>
                      <a:r>
                        <a:rPr lang="hr-HR" sz="1100" dirty="0" smtClean="0">
                          <a:effectLst/>
                        </a:rPr>
                        <a:t> </a:t>
                      </a:r>
                      <a:r>
                        <a:rPr lang="hr-HR" sz="1100" dirty="0" err="1">
                          <a:effectLst/>
                        </a:rPr>
                        <a:t>monoksid</a:t>
                      </a:r>
                      <a:r>
                        <a:rPr lang="hr-HR" sz="1100" dirty="0">
                          <a:effectLst/>
                        </a:rPr>
                        <a:t> (mg/m3)</a:t>
                      </a:r>
                      <a:endParaRPr lang="hr-BA" sz="1200" dirty="0">
                        <a:effectLst/>
                        <a:latin typeface="Times New Roman" panose="02020603050405020304" pitchFamily="18" charset="0"/>
                        <a:ea typeface="Times New Roman" panose="02020603050405020304" pitchFamily="18" charset="0"/>
                      </a:endParaRPr>
                    </a:p>
                  </a:txBody>
                  <a:tcPr marL="66126" marR="66126" marT="0" marB="0"/>
                </a:tc>
                <a:tc gridSpan="2">
                  <a:txBody>
                    <a:bodyPr/>
                    <a:lstStyle/>
                    <a:p>
                      <a:pPr>
                        <a:spcAft>
                          <a:spcPts val="0"/>
                        </a:spcAft>
                      </a:pPr>
                      <a:r>
                        <a:rPr lang="hr-HR" sz="1100" b="1" dirty="0" smtClean="0">
                          <a:solidFill>
                            <a:schemeClr val="bg1"/>
                          </a:solidFill>
                          <a:effectLst/>
                        </a:rPr>
                        <a:t>Automatic </a:t>
                      </a:r>
                      <a:r>
                        <a:rPr lang="hr-HR" sz="1100" b="1" dirty="0" err="1" smtClean="0">
                          <a:solidFill>
                            <a:schemeClr val="bg1"/>
                          </a:solidFill>
                          <a:effectLst/>
                        </a:rPr>
                        <a:t>analyzer</a:t>
                      </a:r>
                      <a:endParaRPr lang="hr-HR" sz="1100" b="1" dirty="0">
                        <a:solidFill>
                          <a:schemeClr val="bg1"/>
                        </a:solidFill>
                        <a:effectLst/>
                      </a:endParaRPr>
                    </a:p>
                  </a:txBody>
                  <a:tcPr marL="66126" marR="66126" marT="0" marB="0">
                    <a:solidFill>
                      <a:schemeClr val="accent1"/>
                    </a:solidFill>
                  </a:tcPr>
                </a:tc>
                <a:tc hMerge="1">
                  <a:txBody>
                    <a:bodyPr/>
                    <a:lstStyle/>
                    <a:p>
                      <a:pPr>
                        <a:spcAft>
                          <a:spcPts val="0"/>
                        </a:spcAft>
                      </a:pP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a:txBody>
                    <a:bodyPr/>
                    <a:lstStyle/>
                    <a:p>
                      <a:pPr>
                        <a:spcAft>
                          <a:spcPts val="0"/>
                        </a:spcAft>
                      </a:pPr>
                      <a:r>
                        <a:rPr lang="hr-HR" sz="1100" b="1" dirty="0" err="1">
                          <a:solidFill>
                            <a:schemeClr val="bg1"/>
                          </a:solidFill>
                          <a:effectLst/>
                        </a:rPr>
                        <a:t>Non-dispersive</a:t>
                      </a:r>
                      <a:r>
                        <a:rPr lang="hr-HR" sz="1100" b="1" dirty="0">
                          <a:solidFill>
                            <a:schemeClr val="bg1"/>
                          </a:solidFill>
                          <a:effectLst/>
                        </a:rPr>
                        <a:t> </a:t>
                      </a:r>
                      <a:r>
                        <a:rPr lang="hr-HR" sz="1100" b="1" dirty="0" err="1">
                          <a:solidFill>
                            <a:schemeClr val="bg1"/>
                          </a:solidFill>
                          <a:effectLst/>
                        </a:rPr>
                        <a:t>infrared</a:t>
                      </a:r>
                      <a:r>
                        <a:rPr lang="hr-HR" sz="1100" b="1" dirty="0">
                          <a:solidFill>
                            <a:schemeClr val="bg1"/>
                          </a:solidFill>
                          <a:effectLst/>
                        </a:rPr>
                        <a:t> </a:t>
                      </a:r>
                      <a:r>
                        <a:rPr lang="hr-HR" sz="1100" b="1" dirty="0" err="1">
                          <a:solidFill>
                            <a:schemeClr val="bg1"/>
                          </a:solidFill>
                          <a:effectLst/>
                        </a:rPr>
                        <a:t>spectroscopy</a:t>
                      </a:r>
                      <a:r>
                        <a:rPr lang="hr-HR" sz="1100" b="1" dirty="0">
                          <a:solidFill>
                            <a:schemeClr val="bg1"/>
                          </a:solidFill>
                          <a:effectLst/>
                        </a:rPr>
                        <a:t> (NDIR)</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a:txBody>
                    <a:bodyPr/>
                    <a:lstStyle/>
                    <a:p>
                      <a:pPr>
                        <a:spcAft>
                          <a:spcPts val="0"/>
                        </a:spcAft>
                      </a:pPr>
                      <a:r>
                        <a:rPr lang="hr-HR" sz="1100" b="1" dirty="0">
                          <a:solidFill>
                            <a:schemeClr val="bg1"/>
                          </a:solidFill>
                          <a:effectLst/>
                        </a:rPr>
                        <a:t>Horiba model APMA 360 CO </a:t>
                      </a:r>
                      <a:r>
                        <a:rPr lang="hr-HR" sz="1100" b="1" dirty="0" err="1">
                          <a:solidFill>
                            <a:schemeClr val="bg1"/>
                          </a:solidFill>
                          <a:effectLst/>
                        </a:rPr>
                        <a:t>analyser</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extLst>
                  <a:ext uri="{0D108BD9-81ED-4DB2-BD59-A6C34878D82A}">
                    <a16:rowId xmlns:a16="http://schemas.microsoft.com/office/drawing/2014/main" val="1231240801"/>
                  </a:ext>
                </a:extLst>
              </a:tr>
              <a:tr h="473389">
                <a:tc>
                  <a:txBody>
                    <a:bodyPr/>
                    <a:lstStyle/>
                    <a:p>
                      <a:pPr>
                        <a:spcAft>
                          <a:spcPts val="0"/>
                        </a:spcAft>
                      </a:pPr>
                      <a:r>
                        <a:rPr lang="hr-HR" sz="1100" dirty="0" smtClean="0">
                          <a:effectLst/>
                        </a:rPr>
                        <a:t>benzene </a:t>
                      </a:r>
                      <a:r>
                        <a:rPr lang="hr-HR" sz="1100" dirty="0">
                          <a:effectLst/>
                        </a:rPr>
                        <a:t>(µg/m3)</a:t>
                      </a:r>
                      <a:endParaRPr lang="hr-BA" sz="1200" dirty="0">
                        <a:effectLst/>
                        <a:latin typeface="Times New Roman" panose="02020603050405020304" pitchFamily="18" charset="0"/>
                        <a:ea typeface="Times New Roman" panose="02020603050405020304" pitchFamily="18" charset="0"/>
                      </a:endParaRPr>
                    </a:p>
                  </a:txBody>
                  <a:tcPr marL="66126" marR="66126" marT="0" marB="0"/>
                </a:tc>
                <a:tc gridSpan="2">
                  <a:txBody>
                    <a:bodyPr/>
                    <a:lstStyle/>
                    <a:p>
                      <a:pPr>
                        <a:spcAft>
                          <a:spcPts val="0"/>
                        </a:spcAft>
                      </a:pPr>
                      <a:r>
                        <a:rPr lang="hr-HR" sz="1100" b="1" dirty="0" smtClean="0">
                          <a:solidFill>
                            <a:schemeClr val="bg1"/>
                          </a:solidFill>
                          <a:effectLst/>
                        </a:rPr>
                        <a:t>Automatic </a:t>
                      </a:r>
                      <a:r>
                        <a:rPr lang="hr-HR" sz="1100" b="1" dirty="0" err="1" smtClean="0">
                          <a:solidFill>
                            <a:schemeClr val="bg1"/>
                          </a:solidFill>
                          <a:effectLst/>
                        </a:rPr>
                        <a:t>analyzer</a:t>
                      </a:r>
                      <a:endParaRPr lang="hr-HR" sz="1100" b="1" dirty="0">
                        <a:solidFill>
                          <a:schemeClr val="bg1"/>
                        </a:solidFill>
                        <a:effectLst/>
                      </a:endParaRPr>
                    </a:p>
                  </a:txBody>
                  <a:tcPr marL="66126" marR="66126" marT="0" marB="0">
                    <a:solidFill>
                      <a:schemeClr val="accent1"/>
                    </a:solidFill>
                  </a:tcPr>
                </a:tc>
                <a:tc hMerge="1">
                  <a:txBody>
                    <a:bodyPr/>
                    <a:lstStyle/>
                    <a:p>
                      <a:pPr>
                        <a:spcAft>
                          <a:spcPts val="0"/>
                        </a:spcAft>
                      </a:pPr>
                      <a:endParaRPr lang="hr-BA" sz="1200" b="1">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a:txBody>
                    <a:bodyPr/>
                    <a:lstStyle/>
                    <a:p>
                      <a:pPr>
                        <a:spcAft>
                          <a:spcPts val="0"/>
                        </a:spcAft>
                      </a:pPr>
                      <a:r>
                        <a:rPr lang="hr-HR" sz="1100" b="1">
                          <a:solidFill>
                            <a:schemeClr val="bg1"/>
                          </a:solidFill>
                          <a:effectLst/>
                        </a:rPr>
                        <a:t>Gas chromatography followed by flame ionization detection (GC-FID)</a:t>
                      </a:r>
                      <a:endParaRPr lang="hr-BA" sz="1200" b="1">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tc>
                  <a:txBody>
                    <a:bodyPr/>
                    <a:lstStyle/>
                    <a:p>
                      <a:pPr>
                        <a:spcAft>
                          <a:spcPts val="0"/>
                        </a:spcAft>
                      </a:pPr>
                      <a:r>
                        <a:rPr lang="hr-HR" sz="1100" b="1" dirty="0" err="1">
                          <a:solidFill>
                            <a:schemeClr val="bg1"/>
                          </a:solidFill>
                          <a:effectLst/>
                        </a:rPr>
                        <a:t>A</a:t>
                      </a:r>
                      <a:r>
                        <a:rPr lang="hr-HR" sz="1100" b="1" dirty="0" err="1" smtClean="0">
                          <a:solidFill>
                            <a:schemeClr val="bg1"/>
                          </a:solidFill>
                          <a:effectLst/>
                        </a:rPr>
                        <a:t>irmoVOC</a:t>
                      </a:r>
                      <a:r>
                        <a:rPr lang="hr-HR" sz="1100" b="1" dirty="0" smtClean="0">
                          <a:solidFill>
                            <a:schemeClr val="bg1"/>
                          </a:solidFill>
                          <a:effectLst/>
                        </a:rPr>
                        <a:t> </a:t>
                      </a:r>
                      <a:r>
                        <a:rPr lang="hr-HR" sz="1100" b="1" dirty="0">
                          <a:solidFill>
                            <a:schemeClr val="bg1"/>
                          </a:solidFill>
                          <a:effectLst/>
                        </a:rPr>
                        <a:t>BTX</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solidFill>
                      <a:schemeClr val="accent1"/>
                    </a:solidFill>
                  </a:tcPr>
                </a:tc>
                <a:extLst>
                  <a:ext uri="{0D108BD9-81ED-4DB2-BD59-A6C34878D82A}">
                    <a16:rowId xmlns:a16="http://schemas.microsoft.com/office/drawing/2014/main" val="1864790716"/>
                  </a:ext>
                </a:extLst>
              </a:tr>
              <a:tr h="473389">
                <a:tc>
                  <a:txBody>
                    <a:bodyPr/>
                    <a:lstStyle/>
                    <a:p>
                      <a:pPr>
                        <a:spcAft>
                          <a:spcPts val="0"/>
                        </a:spcAft>
                      </a:pPr>
                      <a:r>
                        <a:rPr lang="hr-HR" sz="1100" dirty="0">
                          <a:effectLst/>
                        </a:rPr>
                        <a:t>PM₁₀ - </a:t>
                      </a:r>
                      <a:r>
                        <a:rPr lang="hr-HR" sz="1100" dirty="0" err="1" smtClean="0">
                          <a:effectLst/>
                        </a:rPr>
                        <a:t>particulate</a:t>
                      </a:r>
                      <a:r>
                        <a:rPr lang="hr-HR" sz="1100" dirty="0" smtClean="0">
                          <a:effectLst/>
                        </a:rPr>
                        <a:t> </a:t>
                      </a:r>
                      <a:r>
                        <a:rPr lang="hr-HR" sz="1100" dirty="0" err="1" smtClean="0">
                          <a:effectLst/>
                        </a:rPr>
                        <a:t>matter</a:t>
                      </a:r>
                      <a:r>
                        <a:rPr lang="hr-HR" sz="1100" dirty="0" smtClean="0">
                          <a:effectLst/>
                        </a:rPr>
                        <a:t>(&lt;</a:t>
                      </a:r>
                      <a:r>
                        <a:rPr lang="hr-HR" sz="1100" dirty="0">
                          <a:effectLst/>
                        </a:rPr>
                        <a:t>10µm) (µg/m3)</a:t>
                      </a:r>
                      <a:endParaRPr lang="hr-BA" sz="1200" dirty="0">
                        <a:effectLst/>
                        <a:latin typeface="Times New Roman" panose="02020603050405020304" pitchFamily="18" charset="0"/>
                        <a:ea typeface="Times New Roman" panose="02020603050405020304" pitchFamily="18" charset="0"/>
                      </a:endParaRPr>
                    </a:p>
                  </a:txBody>
                  <a:tcPr marL="66126" marR="66126" marT="0" marB="0"/>
                </a:tc>
                <a:tc gridSpan="2">
                  <a:txBody>
                    <a:bodyPr/>
                    <a:lstStyle/>
                    <a:p>
                      <a:pPr>
                        <a:spcAft>
                          <a:spcPts val="0"/>
                        </a:spcAft>
                      </a:pPr>
                      <a:r>
                        <a:rPr lang="hr-HR" sz="1100" dirty="0" smtClean="0">
                          <a:effectLst/>
                        </a:rPr>
                        <a:t>Automatic </a:t>
                      </a:r>
                      <a:r>
                        <a:rPr lang="hr-HR" sz="1100" dirty="0" err="1" smtClean="0">
                          <a:effectLst/>
                        </a:rPr>
                        <a:t>analyzer</a:t>
                      </a:r>
                      <a:endParaRPr lang="hr-HR" sz="1100" dirty="0">
                        <a:effectLst/>
                      </a:endParaRPr>
                    </a:p>
                  </a:txBody>
                  <a:tcPr marL="66126" marR="66126" marT="0" marB="0"/>
                </a:tc>
                <a:tc hMerge="1">
                  <a:txBody>
                    <a:bodyPr/>
                    <a:lstStyle/>
                    <a:p>
                      <a:pPr>
                        <a:spcAft>
                          <a:spcPts val="0"/>
                        </a:spcAft>
                      </a:pPr>
                      <a:endParaRPr lang="hr-BA" sz="1200" b="1">
                        <a:solidFill>
                          <a:schemeClr val="bg1"/>
                        </a:solidFill>
                        <a:effectLst/>
                        <a:latin typeface="Times New Roman" panose="02020603050405020304" pitchFamily="18" charset="0"/>
                        <a:ea typeface="Times New Roman" panose="02020603050405020304" pitchFamily="18" charset="0"/>
                      </a:endParaRPr>
                    </a:p>
                  </a:txBody>
                  <a:tcPr marL="66126" marR="66126" marT="0" marB="0"/>
                </a:tc>
                <a:tc>
                  <a:txBody>
                    <a:bodyPr/>
                    <a:lstStyle/>
                    <a:p>
                      <a:pPr>
                        <a:spcAft>
                          <a:spcPts val="0"/>
                        </a:spcAft>
                      </a:pPr>
                      <a:r>
                        <a:rPr lang="hr-HR" sz="1100" b="1">
                          <a:solidFill>
                            <a:schemeClr val="bg1"/>
                          </a:solidFill>
                          <a:effectLst/>
                        </a:rPr>
                        <a:t>BETA</a:t>
                      </a:r>
                      <a:endParaRPr lang="hr-BA" sz="1200" b="1">
                        <a:solidFill>
                          <a:schemeClr val="bg1"/>
                        </a:solidFill>
                        <a:effectLst/>
                        <a:latin typeface="Times New Roman" panose="02020603050405020304" pitchFamily="18" charset="0"/>
                        <a:ea typeface="Times New Roman" panose="02020603050405020304" pitchFamily="18" charset="0"/>
                      </a:endParaRPr>
                    </a:p>
                  </a:txBody>
                  <a:tcPr marL="66126" marR="66126" marT="0" marB="0"/>
                </a:tc>
                <a:tc>
                  <a:txBody>
                    <a:bodyPr/>
                    <a:lstStyle/>
                    <a:p>
                      <a:pPr>
                        <a:spcAft>
                          <a:spcPts val="0"/>
                        </a:spcAft>
                      </a:pPr>
                      <a:r>
                        <a:rPr lang="hr-HR" sz="1100" b="1" dirty="0">
                          <a:solidFill>
                            <a:schemeClr val="bg1"/>
                          </a:solidFill>
                          <a:effectLst/>
                        </a:rPr>
                        <a:t>Thermo Andersen ESM FH 62 I-R</a:t>
                      </a:r>
                      <a:endParaRPr lang="hr-BA" sz="1200" b="1" dirty="0">
                        <a:solidFill>
                          <a:schemeClr val="bg1"/>
                        </a:solidFill>
                        <a:effectLst/>
                        <a:latin typeface="Times New Roman" panose="02020603050405020304" pitchFamily="18" charset="0"/>
                        <a:ea typeface="Times New Roman" panose="02020603050405020304" pitchFamily="18" charset="0"/>
                      </a:endParaRPr>
                    </a:p>
                  </a:txBody>
                  <a:tcPr marL="66126" marR="66126" marT="0" marB="0"/>
                </a:tc>
                <a:extLst>
                  <a:ext uri="{0D108BD9-81ED-4DB2-BD59-A6C34878D82A}">
                    <a16:rowId xmlns:a16="http://schemas.microsoft.com/office/drawing/2014/main" val="1839718939"/>
                  </a:ext>
                </a:extLst>
              </a:tr>
            </a:tbl>
          </a:graphicData>
        </a:graphic>
      </p:graphicFrame>
    </p:spTree>
    <p:extLst>
      <p:ext uri="{BB962C8B-B14F-4D97-AF65-F5344CB8AC3E}">
        <p14:creationId xmlns:p14="http://schemas.microsoft.com/office/powerpoint/2010/main" val="1018437251"/>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22143"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12.2  DATA QUALITY </a:t>
            </a:r>
            <a:r>
              <a:rPr lang="hr-HR" sz="2800" b="1" dirty="0">
                <a:solidFill>
                  <a:schemeClr val="tx2"/>
                </a:solidFill>
                <a:effectLst>
                  <a:glow>
                    <a:srgbClr val="7F7F7F">
                      <a:alpha val="35000"/>
                    </a:srgbClr>
                  </a:glow>
                </a:effectLst>
              </a:rPr>
              <a:t>TARGET</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657725" y="1494311"/>
            <a:ext cx="3724494"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a:solidFill>
                  <a:srgbClr val="1F497D"/>
                </a:solidFill>
              </a:rPr>
              <a:t>Annex </a:t>
            </a:r>
            <a:r>
              <a:rPr lang="en-US" sz="2400" b="1" dirty="0" smtClean="0">
                <a:solidFill>
                  <a:srgbClr val="1F497D"/>
                </a:solidFill>
              </a:rPr>
              <a:t>8</a:t>
            </a:r>
            <a:r>
              <a:rPr lang="hr-HR" sz="2400" b="1" dirty="0" smtClean="0">
                <a:solidFill>
                  <a:srgbClr val="1F497D"/>
                </a:solidFill>
              </a:rPr>
              <a:t>., Regulation</a:t>
            </a:r>
            <a:r>
              <a:rPr lang="en-US" sz="2400" b="1" dirty="0" smtClean="0">
                <a:solidFill>
                  <a:srgbClr val="1F497D"/>
                </a:solidFill>
              </a:rPr>
              <a:t> </a:t>
            </a:r>
            <a:r>
              <a:rPr lang="en-US" sz="2400" b="1" dirty="0">
                <a:solidFill>
                  <a:srgbClr val="1F497D"/>
                </a:solidFill>
              </a:rPr>
              <a:t>on Air Quality </a:t>
            </a:r>
            <a:r>
              <a:rPr lang="en-US" sz="2400" b="1" dirty="0" smtClean="0">
                <a:solidFill>
                  <a:srgbClr val="1F497D"/>
                </a:solidFill>
              </a:rPr>
              <a:t>Monitoring</a:t>
            </a:r>
            <a:endParaRPr lang="hr-HR" sz="2400" b="1" dirty="0">
              <a:solidFill>
                <a:srgbClr val="1F497D"/>
              </a:solidFill>
            </a:endParaRPr>
          </a:p>
          <a:p>
            <a:pPr>
              <a:spcBef>
                <a:spcPct val="20000"/>
              </a:spcBef>
            </a:pPr>
            <a:endParaRPr lang="hr-HR" sz="2400" b="1" dirty="0" smtClean="0">
              <a:solidFill>
                <a:srgbClr val="1F497D"/>
              </a:solidFill>
            </a:endParaRPr>
          </a:p>
          <a:p>
            <a:pPr>
              <a:spcBef>
                <a:spcPct val="20000"/>
              </a:spcBef>
            </a:pPr>
            <a:r>
              <a:rPr lang="en-US" sz="2000" dirty="0" smtClean="0">
                <a:solidFill>
                  <a:srgbClr val="0070C0"/>
                </a:solidFill>
              </a:rPr>
              <a:t>For </a:t>
            </a:r>
            <a:r>
              <a:rPr lang="en-US" sz="2000" dirty="0">
                <a:solidFill>
                  <a:srgbClr val="0070C0"/>
                </a:solidFill>
              </a:rPr>
              <a:t>the purpose of data quality </a:t>
            </a:r>
            <a:r>
              <a:rPr lang="hr-HR" sz="2000" dirty="0" smtClean="0">
                <a:solidFill>
                  <a:srgbClr val="0070C0"/>
                </a:solidFill>
              </a:rPr>
              <a:t>and p</a:t>
            </a:r>
            <a:r>
              <a:rPr lang="en-US" sz="2000" dirty="0" smtClean="0">
                <a:solidFill>
                  <a:srgbClr val="0070C0"/>
                </a:solidFill>
              </a:rPr>
              <a:t>ollution</a:t>
            </a:r>
            <a:r>
              <a:rPr lang="hr-HR" sz="2000" dirty="0" smtClean="0">
                <a:solidFill>
                  <a:srgbClr val="0070C0"/>
                </a:solidFill>
              </a:rPr>
              <a:t> a</a:t>
            </a:r>
            <a:r>
              <a:rPr lang="en-US" sz="2000" dirty="0" smtClean="0">
                <a:solidFill>
                  <a:srgbClr val="0070C0"/>
                </a:solidFill>
              </a:rPr>
              <a:t>ssessment</a:t>
            </a:r>
            <a:r>
              <a:rPr lang="hr-HR" sz="2000" dirty="0" smtClean="0">
                <a:solidFill>
                  <a:srgbClr val="0070C0"/>
                </a:solidFill>
              </a:rPr>
              <a:t> </a:t>
            </a:r>
            <a:r>
              <a:rPr lang="hr-HR" sz="2000" dirty="0">
                <a:solidFill>
                  <a:srgbClr val="0070C0"/>
                </a:solidFill>
              </a:rPr>
              <a:t> </a:t>
            </a:r>
            <a:r>
              <a:rPr lang="en-US" sz="2000" dirty="0" smtClean="0">
                <a:solidFill>
                  <a:srgbClr val="0070C0"/>
                </a:solidFill>
              </a:rPr>
              <a:t>with </a:t>
            </a:r>
            <a:r>
              <a:rPr lang="en-US" sz="2000" dirty="0">
                <a:solidFill>
                  <a:srgbClr val="0070C0"/>
                </a:solidFill>
              </a:rPr>
              <a:t>regard to the </a:t>
            </a:r>
            <a:r>
              <a:rPr lang="hr-HR" sz="2000" dirty="0" smtClean="0">
                <a:solidFill>
                  <a:srgbClr val="0070C0"/>
                </a:solidFill>
              </a:rPr>
              <a:t>minimum</a:t>
            </a:r>
            <a:r>
              <a:rPr lang="en-US" sz="2000" dirty="0" smtClean="0">
                <a:solidFill>
                  <a:srgbClr val="0070C0"/>
                </a:solidFill>
              </a:rPr>
              <a:t> </a:t>
            </a:r>
            <a:r>
              <a:rPr lang="en-US" sz="2000" dirty="0">
                <a:solidFill>
                  <a:srgbClr val="0070C0"/>
                </a:solidFill>
              </a:rPr>
              <a:t>data coverage, measurement uncertainty of measurement and modeling, the criteria set out in Annex </a:t>
            </a:r>
            <a:r>
              <a:rPr lang="en-US" sz="2000" dirty="0" smtClean="0">
                <a:solidFill>
                  <a:srgbClr val="0070C0"/>
                </a:solidFill>
              </a:rPr>
              <a:t>8</a:t>
            </a:r>
            <a:r>
              <a:rPr lang="hr-HR" sz="2000" dirty="0" smtClean="0">
                <a:solidFill>
                  <a:srgbClr val="0070C0"/>
                </a:solidFill>
              </a:rPr>
              <a:t>.</a:t>
            </a:r>
            <a:r>
              <a:rPr lang="en-US" sz="2000" dirty="0" smtClean="0">
                <a:solidFill>
                  <a:srgbClr val="0070C0"/>
                </a:solidFill>
              </a:rPr>
              <a:t> </a:t>
            </a:r>
            <a:r>
              <a:rPr lang="en-US" sz="2000" dirty="0">
                <a:solidFill>
                  <a:srgbClr val="0070C0"/>
                </a:solidFill>
              </a:rPr>
              <a:t>of the Regulation on Air Quality Monitoring</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240654816"/>
              </p:ext>
            </p:extLst>
          </p:nvPr>
        </p:nvGraphicFramePr>
        <p:xfrm>
          <a:off x="4975154" y="832008"/>
          <a:ext cx="3991560" cy="5773946"/>
        </p:xfrm>
        <a:graphic>
          <a:graphicData uri="http://schemas.openxmlformats.org/drawingml/2006/table">
            <a:tbl>
              <a:tblPr firstRow="1" firstCol="1" bandRow="1">
                <a:tableStyleId>{5C22544A-7EE6-4342-B048-85BDC9FD1C3A}</a:tableStyleId>
              </a:tblPr>
              <a:tblGrid>
                <a:gridCol w="1196290">
                  <a:extLst>
                    <a:ext uri="{9D8B030D-6E8A-4147-A177-3AD203B41FA5}">
                      <a16:colId xmlns:a16="http://schemas.microsoft.com/office/drawing/2014/main" val="2544718318"/>
                    </a:ext>
                  </a:extLst>
                </a:gridCol>
                <a:gridCol w="813619">
                  <a:extLst>
                    <a:ext uri="{9D8B030D-6E8A-4147-A177-3AD203B41FA5}">
                      <a16:colId xmlns:a16="http://schemas.microsoft.com/office/drawing/2014/main" val="3710971973"/>
                    </a:ext>
                  </a:extLst>
                </a:gridCol>
                <a:gridCol w="489820">
                  <a:extLst>
                    <a:ext uri="{9D8B030D-6E8A-4147-A177-3AD203B41FA5}">
                      <a16:colId xmlns:a16="http://schemas.microsoft.com/office/drawing/2014/main" val="4277607580"/>
                    </a:ext>
                  </a:extLst>
                </a:gridCol>
                <a:gridCol w="748860">
                  <a:extLst>
                    <a:ext uri="{9D8B030D-6E8A-4147-A177-3AD203B41FA5}">
                      <a16:colId xmlns:a16="http://schemas.microsoft.com/office/drawing/2014/main" val="3370164257"/>
                    </a:ext>
                  </a:extLst>
                </a:gridCol>
                <a:gridCol w="742971">
                  <a:extLst>
                    <a:ext uri="{9D8B030D-6E8A-4147-A177-3AD203B41FA5}">
                      <a16:colId xmlns:a16="http://schemas.microsoft.com/office/drawing/2014/main" val="1077505694"/>
                    </a:ext>
                  </a:extLst>
                </a:gridCol>
              </a:tblGrid>
              <a:tr h="803869">
                <a:tc>
                  <a:txBody>
                    <a:bodyPr/>
                    <a:lstStyle/>
                    <a:p>
                      <a:pPr>
                        <a:lnSpc>
                          <a:spcPct val="107000"/>
                        </a:lnSpc>
                      </a:pPr>
                      <a:endParaRPr lang="hr-BA" sz="700" dirty="0">
                        <a:effectLst/>
                        <a:latin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700" dirty="0" smtClean="0">
                          <a:effectLst/>
                        </a:rPr>
                        <a:t>sulphur </a:t>
                      </a:r>
                      <a:r>
                        <a:rPr lang="hr-BA" sz="700" dirty="0" err="1" smtClean="0">
                          <a:effectLst/>
                        </a:rPr>
                        <a:t>dioxide</a:t>
                      </a:r>
                      <a:r>
                        <a:rPr lang="hr-BA" sz="700" dirty="0" smtClean="0">
                          <a:effectLst/>
                        </a:rPr>
                        <a:t>  </a:t>
                      </a:r>
                      <a:r>
                        <a:rPr lang="hr-BA" sz="700" dirty="0" err="1" smtClean="0">
                          <a:effectLst/>
                        </a:rPr>
                        <a:t>hydrogen</a:t>
                      </a:r>
                      <a:r>
                        <a:rPr lang="hr-BA" sz="700" dirty="0" smtClean="0">
                          <a:effectLst/>
                        </a:rPr>
                        <a:t> sulfide, </a:t>
                      </a:r>
                      <a:r>
                        <a:rPr lang="hr-BA" sz="700" dirty="0" err="1" smtClean="0">
                          <a:effectLst/>
                        </a:rPr>
                        <a:t>nitrogen</a:t>
                      </a:r>
                      <a:r>
                        <a:rPr lang="hr-BA" sz="700" dirty="0" smtClean="0">
                          <a:effectLst/>
                        </a:rPr>
                        <a:t> </a:t>
                      </a:r>
                      <a:r>
                        <a:rPr lang="hr-BA" sz="700" dirty="0" err="1" smtClean="0">
                          <a:effectLst/>
                        </a:rPr>
                        <a:t>dioxide</a:t>
                      </a:r>
                      <a:r>
                        <a:rPr lang="hr-BA" sz="700" dirty="0" smtClean="0">
                          <a:effectLst/>
                        </a:rPr>
                        <a:t> </a:t>
                      </a:r>
                      <a:r>
                        <a:rPr lang="hr-BA" sz="700" baseline="0" dirty="0" smtClean="0">
                          <a:effectLst/>
                        </a:rPr>
                        <a:t> and </a:t>
                      </a:r>
                      <a:r>
                        <a:rPr lang="hr-BA" sz="700" dirty="0">
                          <a:effectLst/>
                        </a:rPr>
                        <a:t/>
                      </a:r>
                      <a:br>
                        <a:rPr lang="hr-BA" sz="700" dirty="0">
                          <a:effectLst/>
                        </a:rPr>
                      </a:br>
                      <a:r>
                        <a:rPr lang="hr-BA" sz="700" dirty="0" err="1" smtClean="0">
                          <a:effectLst/>
                        </a:rPr>
                        <a:t>nitrogen</a:t>
                      </a:r>
                      <a:r>
                        <a:rPr lang="hr-BA" sz="700" dirty="0" smtClean="0">
                          <a:effectLst/>
                        </a:rPr>
                        <a:t> </a:t>
                      </a:r>
                      <a:r>
                        <a:rPr lang="hr-BA" sz="700" dirty="0" err="1" smtClean="0">
                          <a:effectLst/>
                        </a:rPr>
                        <a:t>oxide</a:t>
                      </a:r>
                      <a:r>
                        <a:rPr lang="hr-BA" sz="700" dirty="0" smtClean="0">
                          <a:effectLst/>
                        </a:rPr>
                        <a:t> , </a:t>
                      </a:r>
                      <a:r>
                        <a:rPr lang="hr-BA" sz="700" dirty="0" err="1" smtClean="0">
                          <a:effectLst/>
                        </a:rPr>
                        <a:t>ammonia</a:t>
                      </a:r>
                      <a:r>
                        <a:rPr lang="hr-BA" sz="700" baseline="0" dirty="0" smtClean="0">
                          <a:effectLst/>
                        </a:rPr>
                        <a:t> and</a:t>
                      </a:r>
                      <a:r>
                        <a:rPr lang="hr-BA" sz="700" dirty="0">
                          <a:effectLst/>
                        </a:rPr>
                        <a:t/>
                      </a:r>
                      <a:br>
                        <a:rPr lang="hr-BA" sz="700" dirty="0">
                          <a:effectLst/>
                        </a:rPr>
                      </a:br>
                      <a:r>
                        <a:rPr lang="hr-BA" sz="700" dirty="0" err="1" smtClean="0">
                          <a:effectLst/>
                        </a:rPr>
                        <a:t>carbon</a:t>
                      </a:r>
                      <a:r>
                        <a:rPr lang="hr-BA" sz="700" dirty="0" smtClean="0">
                          <a:effectLst/>
                        </a:rPr>
                        <a:t> </a:t>
                      </a:r>
                      <a:r>
                        <a:rPr lang="hr-BA" sz="700" dirty="0" err="1">
                          <a:effectLst/>
                        </a:rPr>
                        <a:t>monoksid</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700" dirty="0" smtClean="0">
                          <a:effectLst/>
                        </a:rPr>
                        <a:t>Benzene, </a:t>
                      </a:r>
                      <a:r>
                        <a:rPr lang="hr-BA" sz="700" dirty="0" err="1" smtClean="0">
                          <a:effectLst/>
                        </a:rPr>
                        <a:t>mercaptan</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700" dirty="0" err="1" smtClean="0">
                          <a:effectLst/>
                        </a:rPr>
                        <a:t>Particulate</a:t>
                      </a:r>
                      <a:r>
                        <a:rPr lang="hr-BA" sz="700" dirty="0" smtClean="0">
                          <a:effectLst/>
                        </a:rPr>
                        <a:t> </a:t>
                      </a:r>
                      <a:r>
                        <a:rPr lang="hr-BA" sz="700" dirty="0" err="1" smtClean="0">
                          <a:effectLst/>
                        </a:rPr>
                        <a:t>matter</a:t>
                      </a:r>
                      <a:r>
                        <a:rPr lang="hr-BA" sz="700" dirty="0" smtClean="0">
                          <a:effectLst/>
                        </a:rPr>
                        <a:t> (PM</a:t>
                      </a:r>
                      <a:r>
                        <a:rPr lang="hr-BA" sz="700" baseline="-25000" dirty="0" smtClean="0">
                          <a:effectLst/>
                        </a:rPr>
                        <a:t>10</a:t>
                      </a:r>
                      <a:r>
                        <a:rPr lang="hr-BA" sz="700" dirty="0" smtClean="0">
                          <a:effectLst/>
                        </a:rPr>
                        <a:t>/PM</a:t>
                      </a:r>
                      <a:r>
                        <a:rPr lang="hr-BA" sz="700" baseline="-25000" dirty="0" smtClean="0">
                          <a:effectLst/>
                        </a:rPr>
                        <a:t>2,5</a:t>
                      </a:r>
                      <a:r>
                        <a:rPr lang="hr-BA" sz="700" dirty="0">
                          <a:effectLst/>
                        </a:rPr>
                        <a:t>) i </a:t>
                      </a:r>
                      <a:r>
                        <a:rPr lang="hr-BA" sz="700" dirty="0" err="1" smtClean="0">
                          <a:effectLst/>
                        </a:rPr>
                        <a:t>lead</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700" dirty="0" smtClean="0">
                          <a:effectLst/>
                        </a:rPr>
                        <a:t>Ozone and </a:t>
                      </a:r>
                      <a:r>
                        <a:rPr lang="hr-BA" sz="700" baseline="0" dirty="0" smtClean="0">
                          <a:effectLst/>
                        </a:rPr>
                        <a:t> </a:t>
                      </a:r>
                      <a:r>
                        <a:rPr lang="en-US" sz="700" baseline="0" dirty="0" smtClean="0">
                          <a:effectLst/>
                        </a:rPr>
                        <a:t>ozone associated with </a:t>
                      </a:r>
                      <a:r>
                        <a:rPr lang="hr-BA" sz="700" dirty="0" smtClean="0">
                          <a:effectLst/>
                        </a:rPr>
                        <a:t>NO </a:t>
                      </a:r>
                      <a:r>
                        <a:rPr lang="hr-BA" sz="700" dirty="0">
                          <a:effectLst/>
                        </a:rPr>
                        <a:t>i NO</a:t>
                      </a:r>
                      <a:r>
                        <a:rPr lang="hr-BA" sz="700" baseline="-25000" dirty="0">
                          <a:effectLst/>
                        </a:rPr>
                        <a:t>2</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extLst>
                  <a:ext uri="{0D108BD9-81ED-4DB2-BD59-A6C34878D82A}">
                    <a16:rowId xmlns:a16="http://schemas.microsoft.com/office/drawing/2014/main" val="3703543767"/>
                  </a:ext>
                </a:extLst>
              </a:tr>
              <a:tr h="322692">
                <a:tc gridSpan="5">
                  <a:txBody>
                    <a:bodyPr/>
                    <a:lstStyle/>
                    <a:p>
                      <a:pPr algn="ctr">
                        <a:lnSpc>
                          <a:spcPct val="107000"/>
                        </a:lnSpc>
                        <a:spcAft>
                          <a:spcPts val="0"/>
                        </a:spcAft>
                      </a:pPr>
                      <a:r>
                        <a:rPr lang="en-US" sz="900" dirty="0" smtClean="0">
                          <a:effectLst/>
                        </a:rPr>
                        <a:t>Measurement at constant measuring </a:t>
                      </a:r>
                      <a:r>
                        <a:rPr lang="hr-HR" sz="900" dirty="0" err="1" smtClean="0">
                          <a:effectLst/>
                        </a:rPr>
                        <a:t>sites</a:t>
                      </a:r>
                      <a:r>
                        <a:rPr lang="hr-BA" sz="900" baseline="30000" dirty="0" smtClean="0">
                          <a:effectLst/>
                        </a:rPr>
                        <a:t>(1</a:t>
                      </a:r>
                      <a:r>
                        <a:rPr lang="hr-BA" sz="900" baseline="30000" dirty="0">
                          <a:effectLst/>
                        </a:rPr>
                        <a:t>)</a:t>
                      </a:r>
                      <a:r>
                        <a:rPr lang="hr-BA" sz="900" dirty="0">
                          <a:effectLst/>
                        </a:rPr>
                        <a:t>:</a:t>
                      </a:r>
                      <a:endParaRPr lang="hr-B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700"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tc hMerge="1">
                  <a:txBody>
                    <a:bodyPr/>
                    <a:lstStyle/>
                    <a:p>
                      <a:pPr>
                        <a:lnSpc>
                          <a:spcPct val="107000"/>
                        </a:lnSpc>
                      </a:pPr>
                      <a:endParaRPr lang="hr-BA" sz="700"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tc hMerge="1">
                  <a:txBody>
                    <a:bodyPr/>
                    <a:lstStyle/>
                    <a:p>
                      <a:pPr>
                        <a:lnSpc>
                          <a:spcPct val="107000"/>
                        </a:lnSpc>
                      </a:pPr>
                      <a:endParaRPr lang="hr-BA" sz="700"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tc hMerge="1">
                  <a:txBody>
                    <a:bodyPr/>
                    <a:lstStyle/>
                    <a:p>
                      <a:pPr>
                        <a:lnSpc>
                          <a:spcPct val="107000"/>
                        </a:lnSpc>
                      </a:pPr>
                      <a:endParaRPr lang="hr-BA" sz="700"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extLst>
                  <a:ext uri="{0D108BD9-81ED-4DB2-BD59-A6C34878D82A}">
                    <a16:rowId xmlns:a16="http://schemas.microsoft.com/office/drawing/2014/main" val="319048840"/>
                  </a:ext>
                </a:extLst>
              </a:tr>
              <a:tr h="202398">
                <a:tc>
                  <a:txBody>
                    <a:bodyPr/>
                    <a:lstStyle/>
                    <a:p>
                      <a:pPr>
                        <a:lnSpc>
                          <a:spcPct val="107000"/>
                        </a:lnSpc>
                        <a:spcAft>
                          <a:spcPts val="0"/>
                        </a:spcAft>
                      </a:pPr>
                      <a:r>
                        <a:rPr lang="hr-BA" sz="700" dirty="0" smtClean="0">
                          <a:effectLst/>
                        </a:rPr>
                        <a:t>Uncertainty</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900" b="1" dirty="0">
                          <a:effectLst/>
                        </a:rPr>
                        <a:t>15%</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25%</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25%</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15%</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2179498980"/>
                  </a:ext>
                </a:extLst>
              </a:tr>
              <a:tr h="315801">
                <a:tc>
                  <a:txBody>
                    <a:bodyPr/>
                    <a:lstStyle/>
                    <a:p>
                      <a:pPr>
                        <a:lnSpc>
                          <a:spcPct val="107000"/>
                        </a:lnSpc>
                        <a:spcAft>
                          <a:spcPts val="240"/>
                        </a:spcAft>
                      </a:pPr>
                      <a:r>
                        <a:rPr lang="hr-BA" sz="700" dirty="0" smtClean="0">
                          <a:effectLst/>
                        </a:rPr>
                        <a:t>Minimum data </a:t>
                      </a:r>
                      <a:r>
                        <a:rPr lang="hr-BA" sz="700" dirty="0" err="1" smtClean="0">
                          <a:effectLst/>
                        </a:rPr>
                        <a:t>coverage</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240"/>
                        </a:spcAft>
                      </a:pPr>
                      <a:r>
                        <a:rPr lang="hr-BA" sz="900" b="1" dirty="0">
                          <a:effectLst/>
                        </a:rPr>
                        <a:t>90%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240"/>
                        </a:spcAft>
                      </a:pPr>
                      <a:r>
                        <a:rPr lang="hr-BA" sz="900" b="1" dirty="0">
                          <a:effectLst/>
                        </a:rPr>
                        <a:t>90%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240"/>
                        </a:spcAft>
                      </a:pPr>
                      <a:r>
                        <a:rPr lang="hr-BA" sz="900" b="1" dirty="0">
                          <a:effectLst/>
                        </a:rPr>
                        <a:t>90%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fontAlgn="base">
                        <a:lnSpc>
                          <a:spcPct val="107000"/>
                        </a:lnSpc>
                        <a:spcAft>
                          <a:spcPts val="240"/>
                        </a:spcAft>
                      </a:pPr>
                      <a:r>
                        <a:rPr lang="hr-BA" sz="800" b="1" dirty="0">
                          <a:effectLst/>
                        </a:rPr>
                        <a:t>90% </a:t>
                      </a:r>
                      <a:r>
                        <a:rPr lang="hr-BA" sz="800" b="1" dirty="0" smtClean="0">
                          <a:effectLst/>
                        </a:rPr>
                        <a:t>during </a:t>
                      </a:r>
                      <a:r>
                        <a:rPr lang="hr-BA" sz="800" b="1" dirty="0" err="1" smtClean="0">
                          <a:effectLst/>
                        </a:rPr>
                        <a:t>the</a:t>
                      </a:r>
                      <a:r>
                        <a:rPr lang="hr-BA" sz="800" b="1" dirty="0" smtClean="0">
                          <a:effectLst/>
                        </a:rPr>
                        <a:t> </a:t>
                      </a:r>
                      <a:r>
                        <a:rPr lang="hr-BA" sz="800" b="1" dirty="0" err="1" smtClean="0">
                          <a:effectLst/>
                        </a:rPr>
                        <a:t>summer</a:t>
                      </a:r>
                      <a:endParaRPr lang="hr-BA" sz="800" b="1" dirty="0" smtClean="0">
                        <a:effectLst/>
                      </a:endParaRPr>
                    </a:p>
                    <a:p>
                      <a:pPr algn="ctr" fontAlgn="base">
                        <a:lnSpc>
                          <a:spcPct val="107000"/>
                        </a:lnSpc>
                        <a:spcAft>
                          <a:spcPts val="240"/>
                        </a:spcAft>
                      </a:pPr>
                      <a:r>
                        <a:rPr lang="hr-BA" sz="800" b="1" dirty="0" smtClean="0">
                          <a:effectLst/>
                        </a:rPr>
                        <a:t>75</a:t>
                      </a:r>
                      <a:r>
                        <a:rPr lang="hr-BA" sz="800" b="1" dirty="0">
                          <a:effectLst/>
                        </a:rPr>
                        <a:t>% </a:t>
                      </a:r>
                      <a:r>
                        <a:rPr lang="hr-BA" sz="800" b="1" dirty="0" smtClean="0">
                          <a:effectLst/>
                        </a:rPr>
                        <a:t>during </a:t>
                      </a:r>
                      <a:r>
                        <a:rPr lang="hr-BA" sz="800" b="1" dirty="0" err="1" smtClean="0">
                          <a:effectLst/>
                        </a:rPr>
                        <a:t>the</a:t>
                      </a:r>
                      <a:r>
                        <a:rPr lang="hr-BA" sz="800" b="1" dirty="0" smtClean="0">
                          <a:effectLst/>
                        </a:rPr>
                        <a:t> </a:t>
                      </a:r>
                      <a:r>
                        <a:rPr lang="hr-BA" sz="800" b="1" dirty="0" err="1" smtClean="0">
                          <a:effectLst/>
                        </a:rPr>
                        <a:t>winter</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1215080337"/>
                  </a:ext>
                </a:extLst>
              </a:tr>
              <a:tr h="322692">
                <a:tc>
                  <a:txBody>
                    <a:bodyPr/>
                    <a:lstStyle/>
                    <a:p>
                      <a:pPr>
                        <a:lnSpc>
                          <a:spcPct val="107000"/>
                        </a:lnSpc>
                        <a:spcAft>
                          <a:spcPts val="0"/>
                        </a:spcAft>
                      </a:pPr>
                      <a:r>
                        <a:rPr lang="hr-BA" sz="700" dirty="0" smtClean="0">
                          <a:effectLst/>
                        </a:rPr>
                        <a:t>Minimum time </a:t>
                      </a:r>
                      <a:r>
                        <a:rPr lang="hr-BA" sz="700" dirty="0" err="1" smtClean="0">
                          <a:effectLst/>
                        </a:rPr>
                        <a:t>coverage</a:t>
                      </a:r>
                      <a:r>
                        <a:rPr lang="hr-BA" sz="700" dirty="0" smtClean="0">
                          <a:effectLst/>
                        </a:rPr>
                        <a:t>:</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gridSpan="4">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extLst>
                  <a:ext uri="{0D108BD9-81ED-4DB2-BD59-A6C34878D82A}">
                    <a16:rowId xmlns:a16="http://schemas.microsoft.com/office/drawing/2014/main" val="4085442444"/>
                  </a:ext>
                </a:extLst>
              </a:tr>
              <a:tr h="322692">
                <a:tc>
                  <a:txBody>
                    <a:bodyPr/>
                    <a:lstStyle/>
                    <a:p>
                      <a:pPr>
                        <a:lnSpc>
                          <a:spcPct val="107000"/>
                        </a:lnSpc>
                        <a:spcAft>
                          <a:spcPts val="0"/>
                        </a:spcAft>
                      </a:pPr>
                      <a:r>
                        <a:rPr lang="en-US" sz="700" dirty="0" smtClean="0">
                          <a:effectLst/>
                        </a:rPr>
                        <a:t>- urban background and traffic metering point</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hr-BA" sz="900" b="1" i="0" u="none" strike="noStrike" kern="1200" cap="none" spc="0" normalizeH="0" baseline="0" noProof="0" smtClean="0">
                          <a:ln>
                            <a:noFill/>
                          </a:ln>
                          <a:solidFill>
                            <a:prstClr val="black"/>
                          </a:solidFill>
                          <a:effectLst/>
                          <a:uLnTx/>
                          <a:uFillTx/>
                          <a:latin typeface="Calibri"/>
                          <a:ea typeface="+mn-ea"/>
                          <a:cs typeface="+mn-cs"/>
                        </a:rPr>
                        <a:t>-</a:t>
                      </a:r>
                      <a:endParaRPr kumimoji="0" lang="hr-BA" sz="9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35%</a:t>
                      </a:r>
                      <a:r>
                        <a:rPr lang="hr-BA" sz="900" b="1" baseline="30000" dirty="0">
                          <a:effectLst/>
                        </a:rPr>
                        <a:t>(2)</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hr-BA" sz="900" b="1" i="0" u="none" strike="noStrike" kern="1200" cap="none" spc="0" normalizeH="0" baseline="0" noProof="0" smtClean="0">
                          <a:ln>
                            <a:noFill/>
                          </a:ln>
                          <a:solidFill>
                            <a:prstClr val="black"/>
                          </a:solidFill>
                          <a:effectLst/>
                          <a:uLnTx/>
                          <a:uFillTx/>
                          <a:latin typeface="Calibri"/>
                          <a:ea typeface="+mn-ea"/>
                          <a:cs typeface="+mn-cs"/>
                        </a:rPr>
                        <a:t>-</a:t>
                      </a:r>
                      <a:endParaRPr kumimoji="0" lang="hr-BA" sz="9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hr-BA" sz="900" b="1" i="0" u="none" strike="noStrike" kern="1200" cap="none" spc="0" normalizeH="0" baseline="0" noProof="0" smtClean="0">
                          <a:ln>
                            <a:noFill/>
                          </a:ln>
                          <a:solidFill>
                            <a:prstClr val="black"/>
                          </a:solidFill>
                          <a:effectLst/>
                          <a:uLnTx/>
                          <a:uFillTx/>
                          <a:latin typeface="Calibri"/>
                          <a:ea typeface="+mn-ea"/>
                          <a:cs typeface="+mn-cs"/>
                        </a:rPr>
                        <a:t>-</a:t>
                      </a:r>
                      <a:endParaRPr kumimoji="0" lang="hr-BA" sz="9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4109064220"/>
                  </a:ext>
                </a:extLst>
              </a:tr>
              <a:tr h="207683">
                <a:tc>
                  <a:txBody>
                    <a:bodyPr/>
                    <a:lstStyle/>
                    <a:p>
                      <a:pPr>
                        <a:lnSpc>
                          <a:spcPct val="107000"/>
                        </a:lnSpc>
                        <a:spcAft>
                          <a:spcPts val="0"/>
                        </a:spcAft>
                      </a:pPr>
                      <a:r>
                        <a:rPr lang="hr-BA" sz="700" dirty="0" smtClean="0">
                          <a:effectLst/>
                        </a:rPr>
                        <a:t>- </a:t>
                      </a:r>
                      <a:r>
                        <a:rPr lang="hr-BA" sz="700" dirty="0" err="1" smtClean="0">
                          <a:effectLst/>
                        </a:rPr>
                        <a:t>industrial</a:t>
                      </a:r>
                      <a:r>
                        <a:rPr lang="hr-BA" sz="700" dirty="0" smtClean="0">
                          <a:effectLst/>
                        </a:rPr>
                        <a:t> </a:t>
                      </a:r>
                      <a:r>
                        <a:rPr lang="hr-BA" sz="700" dirty="0" err="1" smtClean="0">
                          <a:effectLst/>
                        </a:rPr>
                        <a:t>measurement</a:t>
                      </a:r>
                      <a:r>
                        <a:rPr lang="hr-BA" sz="700" dirty="0" smtClean="0">
                          <a:effectLst/>
                        </a:rPr>
                        <a:t> site</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hr-BA" sz="900" b="1" i="0" u="none" strike="noStrike" kern="1200" cap="none" spc="0" normalizeH="0" baseline="0" noProof="0" dirty="0" smtClean="0">
                          <a:ln>
                            <a:noFill/>
                          </a:ln>
                          <a:solidFill>
                            <a:prstClr val="black"/>
                          </a:solidFill>
                          <a:effectLst/>
                          <a:uLnTx/>
                          <a:uFillTx/>
                          <a:latin typeface="Calibri"/>
                          <a:ea typeface="+mn-ea"/>
                          <a:cs typeface="+mn-cs"/>
                        </a:rPr>
                        <a:t>-</a:t>
                      </a:r>
                      <a:endParaRPr kumimoji="0" lang="hr-BA" sz="9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a:effectLst/>
                        </a:rPr>
                        <a:t>90%</a:t>
                      </a:r>
                      <a:endParaRPr lang="hr-BA" sz="9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hr-BA" sz="900" b="1" i="0" u="none" strike="noStrike" kern="1200" cap="none" spc="0" normalizeH="0" baseline="0" noProof="0" smtClean="0">
                          <a:ln>
                            <a:noFill/>
                          </a:ln>
                          <a:solidFill>
                            <a:prstClr val="black"/>
                          </a:solidFill>
                          <a:effectLst/>
                          <a:uLnTx/>
                          <a:uFillTx/>
                          <a:latin typeface="Calibri"/>
                          <a:ea typeface="+mn-ea"/>
                          <a:cs typeface="+mn-cs"/>
                        </a:rPr>
                        <a:t>-</a:t>
                      </a:r>
                      <a:endParaRPr kumimoji="0" lang="hr-BA" sz="9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hr-BA" sz="900" b="1" i="0" u="none" strike="noStrike" kern="1200" cap="none" spc="0" normalizeH="0" baseline="0" noProof="0" dirty="0" smtClean="0">
                          <a:ln>
                            <a:noFill/>
                          </a:ln>
                          <a:solidFill>
                            <a:prstClr val="black"/>
                          </a:solidFill>
                          <a:effectLst/>
                          <a:uLnTx/>
                          <a:uFillTx/>
                          <a:latin typeface="Calibri"/>
                          <a:ea typeface="+mn-ea"/>
                          <a:cs typeface="+mn-cs"/>
                        </a:rPr>
                        <a:t>-</a:t>
                      </a:r>
                      <a:endParaRPr kumimoji="0" lang="hr-BA" sz="9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3692396668"/>
                  </a:ext>
                </a:extLst>
              </a:tr>
              <a:tr h="207683">
                <a:tc gridSpan="5">
                  <a:txBody>
                    <a:bodyPr/>
                    <a:lstStyle/>
                    <a:p>
                      <a:pPr algn="ctr">
                        <a:lnSpc>
                          <a:spcPct val="107000"/>
                        </a:lnSpc>
                        <a:spcAft>
                          <a:spcPts val="0"/>
                        </a:spcAft>
                      </a:pPr>
                      <a:r>
                        <a:rPr lang="hr-BA" sz="900" dirty="0" smtClean="0">
                          <a:effectLst/>
                        </a:rPr>
                        <a:t>Indicative </a:t>
                      </a:r>
                      <a:r>
                        <a:rPr lang="hr-BA" sz="900" dirty="0" err="1" smtClean="0">
                          <a:effectLst/>
                        </a:rPr>
                        <a:t>measurements</a:t>
                      </a:r>
                      <a:r>
                        <a:rPr lang="hr-BA" sz="900" dirty="0" smtClean="0">
                          <a:effectLst/>
                        </a:rPr>
                        <a:t>:</a:t>
                      </a:r>
                      <a:endParaRPr lang="hr-B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solidFill>
                  </a:tcP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solidFill>
                  </a:tcP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solidFill>
                  </a:tcP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solidFill>
                  </a:tcPr>
                </a:tc>
                <a:extLst>
                  <a:ext uri="{0D108BD9-81ED-4DB2-BD59-A6C34878D82A}">
                    <a16:rowId xmlns:a16="http://schemas.microsoft.com/office/drawing/2014/main" val="770526369"/>
                  </a:ext>
                </a:extLst>
              </a:tr>
              <a:tr h="274032">
                <a:tc>
                  <a:txBody>
                    <a:bodyPr/>
                    <a:lstStyle/>
                    <a:p>
                      <a:pPr>
                        <a:lnSpc>
                          <a:spcPct val="107000"/>
                        </a:lnSpc>
                        <a:spcAft>
                          <a:spcPts val="0"/>
                        </a:spcAft>
                      </a:pPr>
                      <a:r>
                        <a:rPr lang="hr-BA" sz="700" dirty="0" smtClean="0">
                          <a:effectLst/>
                        </a:rPr>
                        <a:t>Uncertainty</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900" b="1" dirty="0">
                          <a:effectLst/>
                        </a:rPr>
                        <a:t>25%</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30%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50%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30%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1994501412"/>
                  </a:ext>
                </a:extLst>
              </a:tr>
              <a:tr h="202398">
                <a:tc>
                  <a:txBody>
                    <a:bodyPr/>
                    <a:lstStyle/>
                    <a:p>
                      <a:pPr>
                        <a:lnSpc>
                          <a:spcPct val="107000"/>
                        </a:lnSpc>
                        <a:spcAft>
                          <a:spcPts val="240"/>
                        </a:spcAft>
                      </a:pPr>
                      <a:r>
                        <a:rPr lang="hr-BA" sz="700" dirty="0" smtClean="0">
                          <a:effectLst/>
                        </a:rPr>
                        <a:t>Minimum data </a:t>
                      </a:r>
                      <a:r>
                        <a:rPr lang="hr-BA" sz="700" dirty="0" err="1" smtClean="0">
                          <a:effectLst/>
                        </a:rPr>
                        <a:t>coverage</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900" b="1" dirty="0">
                          <a:effectLst/>
                        </a:rPr>
                        <a:t>90%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a:effectLst/>
                        </a:rPr>
                        <a:t>90%</a:t>
                      </a:r>
                      <a:endParaRPr lang="hr-BA" sz="9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a:effectLst/>
                        </a:rPr>
                        <a:t>90%</a:t>
                      </a:r>
                      <a:endParaRPr lang="hr-BA" sz="9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90%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3242175325"/>
                  </a:ext>
                </a:extLst>
              </a:tr>
              <a:tr h="322692">
                <a:tc>
                  <a:txBody>
                    <a:bodyPr/>
                    <a:lstStyle/>
                    <a:p>
                      <a:pPr>
                        <a:lnSpc>
                          <a:spcPct val="107000"/>
                        </a:lnSpc>
                        <a:spcAft>
                          <a:spcPts val="0"/>
                        </a:spcAft>
                      </a:pPr>
                      <a:r>
                        <a:rPr lang="hr-BA" sz="700" dirty="0" smtClean="0">
                          <a:effectLst/>
                        </a:rPr>
                        <a:t>Minimum time </a:t>
                      </a:r>
                      <a:r>
                        <a:rPr lang="hr-BA" sz="700" dirty="0" err="1" smtClean="0">
                          <a:effectLst/>
                        </a:rPr>
                        <a:t>coverage</a:t>
                      </a:r>
                      <a:r>
                        <a:rPr lang="hr-BA" sz="700" dirty="0" smtClean="0">
                          <a:effectLst/>
                        </a:rPr>
                        <a:t>:</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900" b="1">
                          <a:effectLst/>
                        </a:rPr>
                        <a:t>14%</a:t>
                      </a:r>
                      <a:r>
                        <a:rPr lang="hr-BA" sz="900" b="1" baseline="30000">
                          <a:effectLst/>
                        </a:rPr>
                        <a:t>(4)</a:t>
                      </a:r>
                      <a:endParaRPr lang="hr-BA" sz="9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a:effectLst/>
                        </a:rPr>
                        <a:t>14%</a:t>
                      </a:r>
                      <a:r>
                        <a:rPr lang="hr-BA" sz="900" b="1" baseline="30000">
                          <a:effectLst/>
                        </a:rPr>
                        <a:t>(3)</a:t>
                      </a:r>
                      <a:endParaRPr lang="hr-BA" sz="9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a:effectLst/>
                        </a:rPr>
                        <a:t>14%</a:t>
                      </a:r>
                      <a:r>
                        <a:rPr lang="hr-BA" sz="900" b="1" baseline="30000">
                          <a:effectLst/>
                        </a:rPr>
                        <a:t>(4)</a:t>
                      </a:r>
                      <a:endParaRPr lang="hr-BA" sz="9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&gt; 10%</a:t>
                      </a:r>
                      <a:br>
                        <a:rPr lang="hr-BA" sz="900" b="1" dirty="0">
                          <a:effectLst/>
                        </a:rPr>
                      </a:br>
                      <a:r>
                        <a:rPr lang="hr-BA" sz="900" b="1" dirty="0" smtClean="0">
                          <a:effectLst/>
                        </a:rPr>
                        <a:t>during </a:t>
                      </a:r>
                      <a:r>
                        <a:rPr lang="hr-BA" sz="900" b="1" dirty="0" err="1" smtClean="0">
                          <a:effectLst/>
                        </a:rPr>
                        <a:t>the</a:t>
                      </a:r>
                      <a:r>
                        <a:rPr lang="hr-BA" sz="900" b="1" dirty="0" smtClean="0">
                          <a:effectLst/>
                        </a:rPr>
                        <a:t> </a:t>
                      </a:r>
                      <a:r>
                        <a:rPr lang="hr-BA" sz="900" b="1" dirty="0" err="1" smtClean="0">
                          <a:effectLst/>
                        </a:rPr>
                        <a:t>summer</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1299269588"/>
                  </a:ext>
                </a:extLst>
              </a:tr>
              <a:tr h="207683">
                <a:tc gridSpan="5">
                  <a:txBody>
                    <a:bodyPr/>
                    <a:lstStyle/>
                    <a:p>
                      <a:pPr algn="ctr">
                        <a:lnSpc>
                          <a:spcPct val="107000"/>
                        </a:lnSpc>
                        <a:spcAft>
                          <a:spcPts val="0"/>
                        </a:spcAft>
                      </a:pPr>
                      <a:r>
                        <a:rPr lang="hr-HR" sz="900" dirty="0" smtClean="0">
                          <a:effectLst/>
                        </a:rPr>
                        <a:t>U</a:t>
                      </a:r>
                      <a:r>
                        <a:rPr lang="en-US" sz="900" dirty="0" err="1" smtClean="0">
                          <a:effectLst/>
                        </a:rPr>
                        <a:t>ncertainty</a:t>
                      </a:r>
                      <a:r>
                        <a:rPr lang="en-US" sz="900" dirty="0" smtClean="0">
                          <a:effectLst/>
                        </a:rPr>
                        <a:t> in the modeling:</a:t>
                      </a:r>
                      <a:endParaRPr lang="hr-B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extLst>
                  <a:ext uri="{0D108BD9-81ED-4DB2-BD59-A6C34878D82A}">
                    <a16:rowId xmlns:a16="http://schemas.microsoft.com/office/drawing/2014/main" val="4143415671"/>
                  </a:ext>
                </a:extLst>
              </a:tr>
              <a:tr h="202398">
                <a:tc>
                  <a:txBody>
                    <a:bodyPr/>
                    <a:lstStyle/>
                    <a:p>
                      <a:pPr>
                        <a:lnSpc>
                          <a:spcPct val="107000"/>
                        </a:lnSpc>
                        <a:spcAft>
                          <a:spcPts val="0"/>
                        </a:spcAft>
                      </a:pPr>
                      <a:r>
                        <a:rPr lang="hr-BA" sz="700" dirty="0">
                          <a:effectLst/>
                        </a:rPr>
                        <a:t>– </a:t>
                      </a:r>
                      <a:r>
                        <a:rPr lang="hr-BA" sz="700" dirty="0" err="1" smtClean="0">
                          <a:effectLst/>
                        </a:rPr>
                        <a:t>hourly</a:t>
                      </a:r>
                      <a:r>
                        <a:rPr lang="hr-BA" sz="700" baseline="0" dirty="0" smtClean="0">
                          <a:effectLst/>
                        </a:rPr>
                        <a:t> average</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900" b="1" dirty="0">
                          <a:effectLst/>
                        </a:rPr>
                        <a:t>50%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50%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3384820705"/>
                  </a:ext>
                </a:extLst>
              </a:tr>
              <a:tr h="202398">
                <a:tc>
                  <a:txBody>
                    <a:bodyPr/>
                    <a:lstStyle/>
                    <a:p>
                      <a:pPr>
                        <a:lnSpc>
                          <a:spcPct val="107000"/>
                        </a:lnSpc>
                        <a:spcAft>
                          <a:spcPts val="0"/>
                        </a:spcAft>
                      </a:pPr>
                      <a:r>
                        <a:rPr lang="hr-BA" sz="700" dirty="0">
                          <a:effectLst/>
                        </a:rPr>
                        <a:t>– </a:t>
                      </a:r>
                      <a:r>
                        <a:rPr lang="hr-BA" sz="700" dirty="0" err="1" smtClean="0">
                          <a:effectLst/>
                        </a:rPr>
                        <a:t>eighth</a:t>
                      </a:r>
                      <a:r>
                        <a:rPr lang="hr-BA" sz="700" dirty="0" smtClean="0">
                          <a:effectLst/>
                        </a:rPr>
                        <a:t> </a:t>
                      </a:r>
                      <a:r>
                        <a:rPr lang="hr-BA" sz="700" dirty="0" err="1" smtClean="0">
                          <a:effectLst/>
                        </a:rPr>
                        <a:t>hour</a:t>
                      </a:r>
                      <a:r>
                        <a:rPr lang="hr-BA" sz="700" dirty="0" smtClean="0">
                          <a:effectLst/>
                        </a:rPr>
                        <a:t> average</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900" b="1">
                          <a:effectLst/>
                        </a:rPr>
                        <a:t>50%</a:t>
                      </a:r>
                      <a:endParaRPr lang="hr-BA" sz="9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50%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1228381479"/>
                  </a:ext>
                </a:extLst>
              </a:tr>
              <a:tr h="202398">
                <a:tc>
                  <a:txBody>
                    <a:bodyPr/>
                    <a:lstStyle/>
                    <a:p>
                      <a:pPr>
                        <a:lnSpc>
                          <a:spcPct val="107000"/>
                        </a:lnSpc>
                        <a:spcAft>
                          <a:spcPts val="0"/>
                        </a:spcAft>
                      </a:pPr>
                      <a:r>
                        <a:rPr lang="hr-BA" sz="700" dirty="0">
                          <a:effectLst/>
                        </a:rPr>
                        <a:t>– </a:t>
                      </a:r>
                      <a:r>
                        <a:rPr lang="hr-BA" sz="700" dirty="0" err="1" smtClean="0">
                          <a:effectLst/>
                        </a:rPr>
                        <a:t>daily</a:t>
                      </a:r>
                      <a:r>
                        <a:rPr lang="hr-BA" sz="700" dirty="0" smtClean="0">
                          <a:effectLst/>
                        </a:rPr>
                        <a:t> average</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900" b="1">
                          <a:effectLst/>
                        </a:rPr>
                        <a:t>50%</a:t>
                      </a:r>
                      <a:endParaRPr lang="hr-BA" sz="9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a:effectLst/>
                        </a:rPr>
                        <a:t>-</a:t>
                      </a:r>
                      <a:endParaRPr lang="hr-BA" sz="9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err="1" smtClean="0">
                          <a:effectLst/>
                        </a:rPr>
                        <a:t>Not</a:t>
                      </a:r>
                      <a:r>
                        <a:rPr lang="hr-BA" sz="900" b="1" dirty="0" smtClean="0">
                          <a:effectLst/>
                        </a:rPr>
                        <a:t> </a:t>
                      </a:r>
                      <a:r>
                        <a:rPr lang="hr-BA" sz="900" b="1" dirty="0" err="1" smtClean="0">
                          <a:effectLst/>
                        </a:rPr>
                        <a:t>defined</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2149894416"/>
                  </a:ext>
                </a:extLst>
              </a:tr>
              <a:tr h="202398">
                <a:tc>
                  <a:txBody>
                    <a:bodyPr/>
                    <a:lstStyle/>
                    <a:p>
                      <a:pPr>
                        <a:lnSpc>
                          <a:spcPct val="107000"/>
                        </a:lnSpc>
                        <a:spcAft>
                          <a:spcPts val="0"/>
                        </a:spcAft>
                      </a:pPr>
                      <a:r>
                        <a:rPr lang="hr-BA" sz="700" dirty="0">
                          <a:effectLst/>
                        </a:rPr>
                        <a:t>– </a:t>
                      </a:r>
                      <a:r>
                        <a:rPr lang="hr-BA" sz="700" dirty="0" err="1" smtClean="0">
                          <a:effectLst/>
                        </a:rPr>
                        <a:t>annual</a:t>
                      </a:r>
                      <a:r>
                        <a:rPr lang="hr-BA" sz="700" dirty="0" smtClean="0">
                          <a:effectLst/>
                        </a:rPr>
                        <a:t> average</a:t>
                      </a:r>
                      <a:endParaRPr lang="hr-BA"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900" b="1">
                          <a:effectLst/>
                        </a:rPr>
                        <a:t>30%</a:t>
                      </a:r>
                      <a:endParaRPr lang="hr-BA" sz="9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a:effectLst/>
                        </a:rPr>
                        <a:t>50%</a:t>
                      </a:r>
                      <a:endParaRPr lang="hr-BA" sz="9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50%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4086400734"/>
                  </a:ext>
                </a:extLst>
              </a:tr>
              <a:tr h="207683">
                <a:tc gridSpan="5">
                  <a:txBody>
                    <a:bodyPr/>
                    <a:lstStyle/>
                    <a:p>
                      <a:pPr algn="ctr">
                        <a:lnSpc>
                          <a:spcPct val="107000"/>
                        </a:lnSpc>
                        <a:spcAft>
                          <a:spcPts val="0"/>
                        </a:spcAft>
                      </a:pPr>
                      <a:r>
                        <a:rPr lang="hr-BA" sz="900" dirty="0" smtClean="0">
                          <a:effectLst/>
                        </a:rPr>
                        <a:t>Objective </a:t>
                      </a:r>
                      <a:r>
                        <a:rPr lang="hr-BA" sz="900" dirty="0" err="1" smtClean="0">
                          <a:effectLst/>
                        </a:rPr>
                        <a:t>assessment</a:t>
                      </a:r>
                      <a:r>
                        <a:rPr lang="hr-BA" sz="900" dirty="0" smtClean="0">
                          <a:effectLst/>
                        </a:rPr>
                        <a:t>:</a:t>
                      </a:r>
                      <a:endParaRPr lang="hr-B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extLst>
                  <a:ext uri="{0D108BD9-81ED-4DB2-BD59-A6C34878D82A}">
                    <a16:rowId xmlns:a16="http://schemas.microsoft.com/office/drawing/2014/main" val="2538188393"/>
                  </a:ext>
                </a:extLst>
              </a:tr>
              <a:tr h="202398">
                <a:tc>
                  <a:txBody>
                    <a:bodyPr/>
                    <a:lstStyle/>
                    <a:p>
                      <a:pPr>
                        <a:lnSpc>
                          <a:spcPct val="107000"/>
                        </a:lnSpc>
                        <a:spcAft>
                          <a:spcPts val="0"/>
                        </a:spcAft>
                      </a:pPr>
                      <a:r>
                        <a:rPr lang="hr-BA" sz="700" dirty="0" smtClean="0">
                          <a:effectLst/>
                        </a:rPr>
                        <a:t>Uncertainty</a:t>
                      </a:r>
                      <a:endParaRPr lang="hr-BA" sz="700" dirty="0">
                        <a:effectLst/>
                      </a:endParaRPr>
                    </a:p>
                  </a:txBody>
                  <a:tcPr marL="36863" marR="36863" marT="36863" marB="46079" anchor="ctr"/>
                </a:tc>
                <a:tc>
                  <a:txBody>
                    <a:bodyPr/>
                    <a:lstStyle/>
                    <a:p>
                      <a:pPr algn="ctr">
                        <a:lnSpc>
                          <a:spcPct val="107000"/>
                        </a:lnSpc>
                        <a:spcAft>
                          <a:spcPts val="0"/>
                        </a:spcAft>
                      </a:pPr>
                      <a:r>
                        <a:rPr lang="hr-BA" sz="900" b="1" dirty="0">
                          <a:effectLst/>
                        </a:rPr>
                        <a:t>75%</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100%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100%</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900" b="1" dirty="0">
                          <a:effectLst/>
                        </a:rPr>
                        <a:t>75%</a:t>
                      </a:r>
                      <a:endParaRPr lang="hr-BA"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2611325616"/>
                  </a:ext>
                </a:extLst>
              </a:tr>
            </a:tbl>
          </a:graphicData>
        </a:graphic>
      </p:graphicFrame>
    </p:spTree>
    <p:extLst>
      <p:ext uri="{BB962C8B-B14F-4D97-AF65-F5344CB8AC3E}">
        <p14:creationId xmlns:p14="http://schemas.microsoft.com/office/powerpoint/2010/main" val="2962056196"/>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12.2  DATA QUALITY </a:t>
            </a:r>
            <a:r>
              <a:rPr lang="hr-HR" sz="2800" b="1" dirty="0">
                <a:solidFill>
                  <a:schemeClr val="tx2"/>
                </a:solidFill>
                <a:effectLst>
                  <a:glow>
                    <a:srgbClr val="7F7F7F">
                      <a:alpha val="35000"/>
                    </a:srgbClr>
                  </a:glow>
                </a:effectLst>
              </a:rPr>
              <a:t>TARGET</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259542" y="1494310"/>
            <a:ext cx="3017128" cy="261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a:solidFill>
                  <a:srgbClr val="1F497D"/>
                </a:solidFill>
              </a:rPr>
              <a:t>Permanent </a:t>
            </a:r>
            <a:r>
              <a:rPr lang="en-US" sz="2400" b="1" dirty="0" smtClean="0">
                <a:solidFill>
                  <a:srgbClr val="1F497D"/>
                </a:solidFill>
              </a:rPr>
              <a:t>measurements</a:t>
            </a:r>
            <a:endParaRPr lang="hr-HR" sz="2000" dirty="0" smtClean="0">
              <a:solidFill>
                <a:srgbClr val="0070C0"/>
              </a:solidFill>
            </a:endParaRPr>
          </a:p>
          <a:p>
            <a:pPr>
              <a:spcBef>
                <a:spcPct val="20000"/>
              </a:spcBef>
            </a:pPr>
            <a:r>
              <a:rPr lang="en-US" sz="2000" dirty="0">
                <a:solidFill>
                  <a:srgbClr val="0070C0"/>
                </a:solidFill>
              </a:rPr>
              <a:t>- the minimum data coverage is 90%, except for ozone when the minimum coverage is 90% during the summer and 75% during the winter</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2730653348"/>
              </p:ext>
            </p:extLst>
          </p:nvPr>
        </p:nvGraphicFramePr>
        <p:xfrm>
          <a:off x="3398808" y="1168725"/>
          <a:ext cx="5567906" cy="3486722"/>
        </p:xfrm>
        <a:graphic>
          <a:graphicData uri="http://schemas.openxmlformats.org/drawingml/2006/table">
            <a:tbl>
              <a:tblPr firstRow="1" firstCol="1" bandRow="1">
                <a:tableStyleId>{5C22544A-7EE6-4342-B048-85BDC9FD1C3A}</a:tableStyleId>
              </a:tblPr>
              <a:tblGrid>
                <a:gridCol w="1668728">
                  <a:extLst>
                    <a:ext uri="{9D8B030D-6E8A-4147-A177-3AD203B41FA5}">
                      <a16:colId xmlns:a16="http://schemas.microsoft.com/office/drawing/2014/main" val="2544718318"/>
                    </a:ext>
                  </a:extLst>
                </a:gridCol>
                <a:gridCol w="1134931">
                  <a:extLst>
                    <a:ext uri="{9D8B030D-6E8A-4147-A177-3AD203B41FA5}">
                      <a16:colId xmlns:a16="http://schemas.microsoft.com/office/drawing/2014/main" val="3710971973"/>
                    </a:ext>
                  </a:extLst>
                </a:gridCol>
                <a:gridCol w="683261">
                  <a:extLst>
                    <a:ext uri="{9D8B030D-6E8A-4147-A177-3AD203B41FA5}">
                      <a16:colId xmlns:a16="http://schemas.microsoft.com/office/drawing/2014/main" val="4277607580"/>
                    </a:ext>
                  </a:extLst>
                </a:gridCol>
                <a:gridCol w="1044599">
                  <a:extLst>
                    <a:ext uri="{9D8B030D-6E8A-4147-A177-3AD203B41FA5}">
                      <a16:colId xmlns:a16="http://schemas.microsoft.com/office/drawing/2014/main" val="3370164257"/>
                    </a:ext>
                  </a:extLst>
                </a:gridCol>
                <a:gridCol w="1036387">
                  <a:extLst>
                    <a:ext uri="{9D8B030D-6E8A-4147-A177-3AD203B41FA5}">
                      <a16:colId xmlns:a16="http://schemas.microsoft.com/office/drawing/2014/main" val="1077505694"/>
                    </a:ext>
                  </a:extLst>
                </a:gridCol>
              </a:tblGrid>
              <a:tr h="930762">
                <a:tc>
                  <a:txBody>
                    <a:bodyPr/>
                    <a:lstStyle/>
                    <a:p>
                      <a:pPr>
                        <a:lnSpc>
                          <a:spcPct val="107000"/>
                        </a:lnSpc>
                      </a:pPr>
                      <a:endParaRPr lang="hr-BA" sz="1000" dirty="0">
                        <a:effectLst/>
                        <a:latin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dirty="0" smtClean="0">
                          <a:effectLst/>
                        </a:rPr>
                        <a:t>Sulphur </a:t>
                      </a:r>
                      <a:r>
                        <a:rPr lang="hr-BA" sz="1000" dirty="0" err="1" smtClean="0">
                          <a:effectLst/>
                        </a:rPr>
                        <a:t>dioxide</a:t>
                      </a:r>
                      <a:r>
                        <a:rPr lang="hr-BA" sz="1000" dirty="0" smtClean="0">
                          <a:effectLst/>
                        </a:rPr>
                        <a:t>  </a:t>
                      </a:r>
                      <a:r>
                        <a:rPr lang="hr-BA" sz="1000" dirty="0" err="1" smtClean="0">
                          <a:effectLst/>
                        </a:rPr>
                        <a:t>hydrogen</a:t>
                      </a:r>
                      <a:r>
                        <a:rPr lang="hr-BA" sz="1000" dirty="0" smtClean="0">
                          <a:effectLst/>
                        </a:rPr>
                        <a:t> sulfide, </a:t>
                      </a:r>
                      <a:r>
                        <a:rPr lang="hr-BA" sz="1000" dirty="0" err="1" smtClean="0">
                          <a:effectLst/>
                        </a:rPr>
                        <a:t>nitrogen</a:t>
                      </a:r>
                      <a:r>
                        <a:rPr lang="hr-BA" sz="1000" dirty="0" smtClean="0">
                          <a:effectLst/>
                        </a:rPr>
                        <a:t> </a:t>
                      </a:r>
                      <a:r>
                        <a:rPr lang="hr-BA" sz="1000" dirty="0" err="1" smtClean="0">
                          <a:effectLst/>
                        </a:rPr>
                        <a:t>dioxide</a:t>
                      </a:r>
                      <a:r>
                        <a:rPr lang="hr-BA" sz="1000" dirty="0" smtClean="0">
                          <a:effectLst/>
                        </a:rPr>
                        <a:t>  and </a:t>
                      </a:r>
                      <a:br>
                        <a:rPr lang="hr-BA" sz="1000" dirty="0" smtClean="0">
                          <a:effectLst/>
                        </a:rPr>
                      </a:br>
                      <a:r>
                        <a:rPr lang="hr-BA" sz="1000" dirty="0" err="1" smtClean="0">
                          <a:effectLst/>
                        </a:rPr>
                        <a:t>nitrogen</a:t>
                      </a:r>
                      <a:r>
                        <a:rPr lang="hr-BA" sz="1000" dirty="0" smtClean="0">
                          <a:effectLst/>
                        </a:rPr>
                        <a:t> </a:t>
                      </a:r>
                      <a:r>
                        <a:rPr lang="hr-BA" sz="1000" dirty="0" err="1" smtClean="0">
                          <a:effectLst/>
                        </a:rPr>
                        <a:t>oxide</a:t>
                      </a:r>
                      <a:r>
                        <a:rPr lang="hr-BA" sz="1000" dirty="0" smtClean="0">
                          <a:effectLst/>
                        </a:rPr>
                        <a:t> , </a:t>
                      </a:r>
                      <a:r>
                        <a:rPr lang="hr-BA" sz="1000" dirty="0" err="1" smtClean="0">
                          <a:effectLst/>
                        </a:rPr>
                        <a:t>ammonia</a:t>
                      </a:r>
                      <a:r>
                        <a:rPr lang="hr-BA" sz="1000" dirty="0" smtClean="0">
                          <a:effectLst/>
                        </a:rPr>
                        <a:t> and</a:t>
                      </a:r>
                      <a:br>
                        <a:rPr lang="hr-BA" sz="1000" dirty="0" smtClean="0">
                          <a:effectLst/>
                        </a:rPr>
                      </a:br>
                      <a:r>
                        <a:rPr lang="hr-BA" sz="1000" dirty="0" err="1" smtClean="0">
                          <a:effectLst/>
                        </a:rPr>
                        <a:t>carbon</a:t>
                      </a:r>
                      <a:r>
                        <a:rPr lang="hr-BA" sz="1000" dirty="0" smtClean="0">
                          <a:effectLst/>
                        </a:rPr>
                        <a:t> </a:t>
                      </a:r>
                      <a:r>
                        <a:rPr lang="hr-BA" sz="1000" dirty="0" err="1" smtClean="0">
                          <a:effectLst/>
                        </a:rPr>
                        <a:t>monoksid</a:t>
                      </a:r>
                      <a:endParaRPr lang="hr-BA" sz="1000" dirty="0">
                        <a:effectLst/>
                      </a:endParaRPr>
                    </a:p>
                  </a:txBody>
                  <a:tcPr marL="36863" marR="36863" marT="36863" marB="46079" anchor="ctr"/>
                </a:tc>
                <a:tc>
                  <a:txBody>
                    <a:bodyPr/>
                    <a:lstStyle/>
                    <a:p>
                      <a:pPr algn="ctr">
                        <a:lnSpc>
                          <a:spcPct val="107000"/>
                        </a:lnSpc>
                        <a:spcAft>
                          <a:spcPts val="0"/>
                        </a:spcAft>
                      </a:pPr>
                      <a:r>
                        <a:rPr lang="hr-BA" sz="1000" dirty="0" smtClean="0">
                          <a:effectLst/>
                        </a:rPr>
                        <a:t>Benzene, </a:t>
                      </a:r>
                      <a:r>
                        <a:rPr lang="hr-BA" sz="1000" dirty="0" err="1" smtClean="0">
                          <a:effectLst/>
                        </a:rPr>
                        <a:t>mercaptan</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dirty="0" err="1" smtClean="0">
                          <a:effectLst/>
                        </a:rPr>
                        <a:t>Particulate</a:t>
                      </a:r>
                      <a:r>
                        <a:rPr lang="hr-BA" sz="1000" dirty="0" smtClean="0">
                          <a:effectLst/>
                        </a:rPr>
                        <a:t> </a:t>
                      </a:r>
                      <a:r>
                        <a:rPr lang="hr-BA" sz="1000" dirty="0" err="1" smtClean="0">
                          <a:effectLst/>
                        </a:rPr>
                        <a:t>matter</a:t>
                      </a:r>
                      <a:r>
                        <a:rPr lang="hr-BA" sz="1000" dirty="0" smtClean="0">
                          <a:effectLst/>
                        </a:rPr>
                        <a:t> (PM</a:t>
                      </a:r>
                      <a:r>
                        <a:rPr lang="hr-BA" sz="1000" baseline="-25000" dirty="0" smtClean="0">
                          <a:effectLst/>
                        </a:rPr>
                        <a:t>10</a:t>
                      </a:r>
                      <a:r>
                        <a:rPr lang="hr-BA" sz="1000" dirty="0" smtClean="0">
                          <a:effectLst/>
                        </a:rPr>
                        <a:t>/PM</a:t>
                      </a:r>
                      <a:r>
                        <a:rPr lang="hr-BA" sz="1000" baseline="-25000" dirty="0" smtClean="0">
                          <a:effectLst/>
                        </a:rPr>
                        <a:t>2,5</a:t>
                      </a:r>
                      <a:r>
                        <a:rPr lang="hr-BA" sz="1000" dirty="0">
                          <a:effectLst/>
                        </a:rPr>
                        <a:t>) i </a:t>
                      </a:r>
                      <a:r>
                        <a:rPr lang="hr-BA" sz="1000" dirty="0" err="1" smtClean="0">
                          <a:effectLst/>
                        </a:rPr>
                        <a:t>lead</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dirty="0" smtClean="0">
                          <a:effectLst/>
                        </a:rPr>
                        <a:t>Ozone and </a:t>
                      </a:r>
                      <a:r>
                        <a:rPr lang="hr-BA" sz="1000" baseline="0" dirty="0" smtClean="0">
                          <a:effectLst/>
                        </a:rPr>
                        <a:t> </a:t>
                      </a:r>
                      <a:r>
                        <a:rPr lang="en-US" sz="1000" baseline="0" dirty="0" smtClean="0">
                          <a:effectLst/>
                        </a:rPr>
                        <a:t>ozone associated with </a:t>
                      </a:r>
                      <a:r>
                        <a:rPr lang="hr-BA" sz="1000" dirty="0" smtClean="0">
                          <a:effectLst/>
                        </a:rPr>
                        <a:t>NO </a:t>
                      </a:r>
                      <a:r>
                        <a:rPr lang="hr-BA" sz="1000" dirty="0">
                          <a:effectLst/>
                        </a:rPr>
                        <a:t>i NO</a:t>
                      </a:r>
                      <a:r>
                        <a:rPr lang="hr-BA" sz="1000" baseline="-25000" dirty="0">
                          <a:effectLst/>
                        </a:rPr>
                        <a:t>2</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extLst>
                  <a:ext uri="{0D108BD9-81ED-4DB2-BD59-A6C34878D82A}">
                    <a16:rowId xmlns:a16="http://schemas.microsoft.com/office/drawing/2014/main" val="3703543767"/>
                  </a:ext>
                </a:extLst>
              </a:tr>
              <a:tr h="188509">
                <a:tc gridSpan="5">
                  <a:txBody>
                    <a:bodyPr/>
                    <a:lstStyle/>
                    <a:p>
                      <a:pPr algn="ctr">
                        <a:lnSpc>
                          <a:spcPct val="107000"/>
                        </a:lnSpc>
                        <a:spcAft>
                          <a:spcPts val="0"/>
                        </a:spcAft>
                      </a:pPr>
                      <a:r>
                        <a:rPr lang="en-US" sz="1050" dirty="0" smtClean="0">
                          <a:effectLst/>
                        </a:rPr>
                        <a:t>Measurement at constant measuring sites(1):</a:t>
                      </a:r>
                      <a:endParaRPr lang="en-US" sz="1050" dirty="0">
                        <a:effectLst/>
                      </a:endParaRPr>
                    </a:p>
                  </a:txBody>
                  <a:tcPr marL="36863" marR="36863" marT="36863" marB="46079" anchor="ctr"/>
                </a:tc>
                <a:tc hMerge="1">
                  <a:txBody>
                    <a:bodyPr/>
                    <a:lstStyle/>
                    <a:p>
                      <a:pPr>
                        <a:lnSpc>
                          <a:spcPct val="107000"/>
                        </a:lnSpc>
                      </a:pPr>
                      <a:endParaRPr lang="hr-BA" sz="700"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tc hMerge="1">
                  <a:txBody>
                    <a:bodyPr/>
                    <a:lstStyle/>
                    <a:p>
                      <a:pPr>
                        <a:lnSpc>
                          <a:spcPct val="107000"/>
                        </a:lnSpc>
                      </a:pPr>
                      <a:endParaRPr lang="hr-BA" sz="700"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tc hMerge="1">
                  <a:txBody>
                    <a:bodyPr/>
                    <a:lstStyle/>
                    <a:p>
                      <a:pPr>
                        <a:lnSpc>
                          <a:spcPct val="107000"/>
                        </a:lnSpc>
                      </a:pPr>
                      <a:endParaRPr lang="hr-BA" sz="700"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tc hMerge="1">
                  <a:txBody>
                    <a:bodyPr/>
                    <a:lstStyle/>
                    <a:p>
                      <a:pPr>
                        <a:lnSpc>
                          <a:spcPct val="107000"/>
                        </a:lnSpc>
                      </a:pPr>
                      <a:endParaRPr lang="hr-BA" sz="700"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extLst>
                  <a:ext uri="{0D108BD9-81ED-4DB2-BD59-A6C34878D82A}">
                    <a16:rowId xmlns:a16="http://schemas.microsoft.com/office/drawing/2014/main" val="319048840"/>
                  </a:ext>
                </a:extLst>
              </a:tr>
              <a:tr h="182585">
                <a:tc>
                  <a:txBody>
                    <a:bodyPr/>
                    <a:lstStyle/>
                    <a:p>
                      <a:pPr>
                        <a:lnSpc>
                          <a:spcPct val="107000"/>
                        </a:lnSpc>
                        <a:spcAft>
                          <a:spcPts val="0"/>
                        </a:spcAft>
                      </a:pPr>
                      <a:r>
                        <a:rPr lang="hr-BA" sz="1000" dirty="0" smtClean="0">
                          <a:effectLst/>
                        </a:rPr>
                        <a:t>Uncertainty</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b="1" dirty="0">
                          <a:effectLst/>
                        </a:rPr>
                        <a:t>15%</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25%</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25%</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15%</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2179498980"/>
                  </a:ext>
                </a:extLst>
              </a:tr>
              <a:tr h="576097">
                <a:tc>
                  <a:txBody>
                    <a:bodyPr/>
                    <a:lstStyle/>
                    <a:p>
                      <a:pPr>
                        <a:lnSpc>
                          <a:spcPct val="107000"/>
                        </a:lnSpc>
                        <a:spcAft>
                          <a:spcPts val="240"/>
                        </a:spcAft>
                      </a:pPr>
                      <a:r>
                        <a:rPr lang="hr-BA" sz="1000" dirty="0" smtClean="0">
                          <a:effectLst/>
                        </a:rPr>
                        <a:t>Minimum data </a:t>
                      </a:r>
                      <a:r>
                        <a:rPr lang="hr-BA" sz="1000" dirty="0" err="1" smtClean="0">
                          <a:effectLst/>
                        </a:rPr>
                        <a:t>coverage</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240"/>
                        </a:spcAft>
                      </a:pPr>
                      <a:r>
                        <a:rPr lang="hr-BA" sz="1000" b="1" dirty="0">
                          <a:effectLst/>
                        </a:rPr>
                        <a:t>90%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240"/>
                        </a:spcAft>
                      </a:pPr>
                      <a:r>
                        <a:rPr lang="hr-BA" sz="1000" b="1" dirty="0">
                          <a:effectLst/>
                        </a:rPr>
                        <a:t>90%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240"/>
                        </a:spcAft>
                      </a:pPr>
                      <a:r>
                        <a:rPr lang="hr-BA" sz="1000" b="1" dirty="0">
                          <a:effectLst/>
                        </a:rPr>
                        <a:t>90%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fontAlgn="base">
                        <a:lnSpc>
                          <a:spcPct val="107000"/>
                        </a:lnSpc>
                        <a:spcAft>
                          <a:spcPts val="240"/>
                        </a:spcAft>
                      </a:pPr>
                      <a:r>
                        <a:rPr lang="hr-BA" sz="1000" b="1" dirty="0">
                          <a:effectLst/>
                        </a:rPr>
                        <a:t>90% </a:t>
                      </a:r>
                      <a:r>
                        <a:rPr lang="en-US" sz="1000" b="1" dirty="0" smtClean="0">
                          <a:effectLst/>
                        </a:rPr>
                        <a:t>during the summer</a:t>
                      </a:r>
                    </a:p>
                    <a:p>
                      <a:pPr algn="ctr" fontAlgn="base">
                        <a:lnSpc>
                          <a:spcPct val="107000"/>
                        </a:lnSpc>
                        <a:spcAft>
                          <a:spcPts val="240"/>
                        </a:spcAft>
                      </a:pPr>
                      <a:r>
                        <a:rPr lang="en-US" sz="1000" b="1" dirty="0" smtClean="0">
                          <a:effectLst/>
                        </a:rPr>
                        <a:t>75% during the winter</a:t>
                      </a:r>
                      <a:endParaRPr lang="en-US" sz="1000" b="1" dirty="0">
                        <a:effectLst/>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1215080337"/>
                  </a:ext>
                </a:extLst>
              </a:tr>
              <a:tr h="307281">
                <a:tc>
                  <a:txBody>
                    <a:bodyPr/>
                    <a:lstStyle/>
                    <a:p>
                      <a:pPr>
                        <a:lnSpc>
                          <a:spcPct val="107000"/>
                        </a:lnSpc>
                        <a:spcAft>
                          <a:spcPts val="0"/>
                        </a:spcAft>
                      </a:pPr>
                      <a:r>
                        <a:rPr lang="hr-BA" sz="1000" dirty="0" smtClean="0">
                          <a:effectLst/>
                        </a:rPr>
                        <a:t>Minimum time </a:t>
                      </a:r>
                      <a:r>
                        <a:rPr lang="hr-BA" sz="1000" dirty="0" err="1" smtClean="0">
                          <a:effectLst/>
                        </a:rPr>
                        <a:t>coverage</a:t>
                      </a:r>
                      <a:r>
                        <a:rPr lang="hr-BA" sz="1000" dirty="0" smtClean="0">
                          <a:effectLst/>
                        </a:rPr>
                        <a:t>:</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gridSpan="4">
                  <a:txBody>
                    <a:bodyPr/>
                    <a:lstStyle/>
                    <a:p>
                      <a:pPr>
                        <a:lnSpc>
                          <a:spcPct val="107000"/>
                        </a:lnSpc>
                      </a:pPr>
                      <a:endParaRPr lang="hr-BA" sz="10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lumMod val="40000"/>
                        <a:lumOff val="60000"/>
                      </a:schemeClr>
                    </a:solidFill>
                  </a:tcPr>
                </a:tc>
                <a:extLst>
                  <a:ext uri="{0D108BD9-81ED-4DB2-BD59-A6C34878D82A}">
                    <a16:rowId xmlns:a16="http://schemas.microsoft.com/office/drawing/2014/main" val="4085442444"/>
                  </a:ext>
                </a:extLst>
              </a:tr>
              <a:tr h="307281">
                <a:tc>
                  <a:txBody>
                    <a:bodyPr/>
                    <a:lstStyle/>
                    <a:p>
                      <a:pPr>
                        <a:lnSpc>
                          <a:spcPct val="107000"/>
                        </a:lnSpc>
                        <a:spcAft>
                          <a:spcPts val="0"/>
                        </a:spcAft>
                      </a:pPr>
                      <a:r>
                        <a:rPr lang="en-US" sz="1000" dirty="0" smtClean="0">
                          <a:effectLst/>
                        </a:rPr>
                        <a:t>- urban background and traffic metering point</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hr-BA" sz="1000" b="1" i="0" u="none" strike="noStrike" kern="1200" cap="none" spc="0" normalizeH="0" baseline="0" noProof="0" dirty="0" smtClean="0">
                          <a:ln>
                            <a:noFill/>
                          </a:ln>
                          <a:solidFill>
                            <a:prstClr val="black"/>
                          </a:solidFill>
                          <a:effectLst/>
                          <a:uLnTx/>
                          <a:uFillTx/>
                          <a:latin typeface="Calibri"/>
                          <a:ea typeface="+mn-ea"/>
                          <a:cs typeface="+mn-cs"/>
                        </a:rPr>
                        <a:t>-</a:t>
                      </a:r>
                      <a:endParaRPr kumimoji="0" lang="hr-BA" sz="1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35%</a:t>
                      </a:r>
                      <a:r>
                        <a:rPr lang="hr-BA" sz="1000" b="1" baseline="30000" dirty="0">
                          <a:effectLst/>
                        </a:rPr>
                        <a:t>(2)</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hr-BA" sz="1000" b="1" i="0" u="none" strike="noStrike" kern="1200" cap="none" spc="0" normalizeH="0" baseline="0" noProof="0" smtClean="0">
                          <a:ln>
                            <a:noFill/>
                          </a:ln>
                          <a:solidFill>
                            <a:prstClr val="black"/>
                          </a:solidFill>
                          <a:effectLst/>
                          <a:uLnTx/>
                          <a:uFillTx/>
                          <a:latin typeface="Calibri"/>
                          <a:ea typeface="+mn-ea"/>
                          <a:cs typeface="+mn-cs"/>
                        </a:rPr>
                        <a:t>-</a:t>
                      </a:r>
                      <a:endParaRPr kumimoji="0" lang="hr-BA" sz="1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hr-BA" sz="1000" b="1" i="0" u="none" strike="noStrike" kern="1200" cap="none" spc="0" normalizeH="0" baseline="0" noProof="0" dirty="0" smtClean="0">
                          <a:ln>
                            <a:noFill/>
                          </a:ln>
                          <a:solidFill>
                            <a:prstClr val="black"/>
                          </a:solidFill>
                          <a:effectLst/>
                          <a:uLnTx/>
                          <a:uFillTx/>
                          <a:latin typeface="Calibri"/>
                          <a:ea typeface="+mn-ea"/>
                          <a:cs typeface="+mn-cs"/>
                        </a:rPr>
                        <a:t>-</a:t>
                      </a:r>
                      <a:endParaRPr kumimoji="0" lang="hr-BA" sz="1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4109064220"/>
                  </a:ext>
                </a:extLst>
              </a:tr>
              <a:tr h="307281">
                <a:tc>
                  <a:txBody>
                    <a:bodyPr/>
                    <a:lstStyle/>
                    <a:p>
                      <a:pPr>
                        <a:lnSpc>
                          <a:spcPct val="107000"/>
                        </a:lnSpc>
                        <a:spcAft>
                          <a:spcPts val="0"/>
                        </a:spcAft>
                      </a:pPr>
                      <a:r>
                        <a:rPr lang="hr-BA" sz="1000" dirty="0" smtClean="0">
                          <a:effectLst/>
                        </a:rPr>
                        <a:t>- </a:t>
                      </a:r>
                      <a:r>
                        <a:rPr lang="hr-BA" sz="1000" dirty="0" err="1" smtClean="0">
                          <a:effectLst/>
                        </a:rPr>
                        <a:t>industrial</a:t>
                      </a:r>
                      <a:r>
                        <a:rPr lang="hr-BA" sz="1000" dirty="0" smtClean="0">
                          <a:effectLst/>
                        </a:rPr>
                        <a:t> </a:t>
                      </a:r>
                      <a:r>
                        <a:rPr lang="hr-BA" sz="1000" dirty="0" err="1" smtClean="0">
                          <a:effectLst/>
                        </a:rPr>
                        <a:t>measurement</a:t>
                      </a:r>
                      <a:r>
                        <a:rPr lang="hr-BA" sz="1000" dirty="0" smtClean="0">
                          <a:effectLst/>
                        </a:rPr>
                        <a:t> site</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hr-BA" sz="1000" b="1" i="0" u="none" strike="noStrike" kern="1200" cap="none" spc="0" normalizeH="0" baseline="0" noProof="0" dirty="0" smtClean="0">
                          <a:ln>
                            <a:noFill/>
                          </a:ln>
                          <a:solidFill>
                            <a:prstClr val="black"/>
                          </a:solidFill>
                          <a:effectLst/>
                          <a:uLnTx/>
                          <a:uFillTx/>
                          <a:latin typeface="Calibri"/>
                          <a:ea typeface="+mn-ea"/>
                          <a:cs typeface="+mn-cs"/>
                        </a:rPr>
                        <a:t>-</a:t>
                      </a:r>
                      <a:endParaRPr kumimoji="0" lang="hr-BA" sz="1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a:effectLst/>
                        </a:rPr>
                        <a:t>90%</a:t>
                      </a:r>
                      <a:endParaRPr lang="hr-BA" sz="10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hr-BA" sz="1000" b="1" i="0" u="none" strike="noStrike" kern="1200" cap="none" spc="0" normalizeH="0" baseline="0" noProof="0" smtClean="0">
                          <a:ln>
                            <a:noFill/>
                          </a:ln>
                          <a:solidFill>
                            <a:prstClr val="black"/>
                          </a:solidFill>
                          <a:effectLst/>
                          <a:uLnTx/>
                          <a:uFillTx/>
                          <a:latin typeface="Calibri"/>
                          <a:ea typeface="+mn-ea"/>
                          <a:cs typeface="+mn-cs"/>
                        </a:rPr>
                        <a:t>-</a:t>
                      </a:r>
                      <a:endParaRPr kumimoji="0" lang="hr-BA" sz="1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hr-BA" sz="1000" b="1" i="0" u="none" strike="noStrike" kern="1200" cap="none" spc="0" normalizeH="0" baseline="0" noProof="0" dirty="0" smtClean="0">
                          <a:ln>
                            <a:noFill/>
                          </a:ln>
                          <a:solidFill>
                            <a:prstClr val="black"/>
                          </a:solidFill>
                          <a:effectLst/>
                          <a:uLnTx/>
                          <a:uFillTx/>
                          <a:latin typeface="Calibri"/>
                          <a:ea typeface="+mn-ea"/>
                          <a:cs typeface="+mn-cs"/>
                        </a:rPr>
                        <a:t>-</a:t>
                      </a:r>
                      <a:endParaRPr kumimoji="0" lang="hr-BA" sz="1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3692396668"/>
                  </a:ext>
                </a:extLst>
              </a:tr>
            </a:tbl>
          </a:graphicData>
        </a:graphic>
      </p:graphicFrame>
      <p:sp>
        <p:nvSpPr>
          <p:cNvPr id="2" name="Rectangle 1"/>
          <p:cNvSpPr/>
          <p:nvPr/>
        </p:nvSpPr>
        <p:spPr>
          <a:xfrm>
            <a:off x="376239" y="4755109"/>
            <a:ext cx="8707172" cy="1477328"/>
          </a:xfrm>
          <a:prstGeom prst="rect">
            <a:avLst/>
          </a:prstGeom>
        </p:spPr>
        <p:txBody>
          <a:bodyPr wrap="square">
            <a:spAutoFit/>
          </a:bodyPr>
          <a:lstStyle/>
          <a:p>
            <a:r>
              <a:rPr lang="en-US" baseline="30000" dirty="0">
                <a:solidFill>
                  <a:srgbClr val="0070C0"/>
                </a:solidFill>
              </a:rPr>
              <a:t>1</a:t>
            </a:r>
            <a:r>
              <a:rPr lang="en-US" dirty="0">
                <a:solidFill>
                  <a:srgbClr val="0070C0"/>
                </a:solidFill>
              </a:rPr>
              <a:t>Random measurements may be used instead of continuous measurements of </a:t>
            </a:r>
            <a:r>
              <a:rPr lang="en-US" u="sng" dirty="0">
                <a:solidFill>
                  <a:srgbClr val="0070C0"/>
                </a:solidFill>
              </a:rPr>
              <a:t>benzene, lead </a:t>
            </a:r>
            <a:r>
              <a:rPr lang="en-US" u="sng" dirty="0" smtClean="0">
                <a:solidFill>
                  <a:srgbClr val="0070C0"/>
                </a:solidFill>
              </a:rPr>
              <a:t>and</a:t>
            </a:r>
            <a:r>
              <a:rPr lang="hr-HR" u="sng" dirty="0" smtClean="0">
                <a:solidFill>
                  <a:srgbClr val="0070C0"/>
                </a:solidFill>
              </a:rPr>
              <a:t> </a:t>
            </a:r>
            <a:r>
              <a:rPr lang="en-US" u="sng" dirty="0" smtClean="0">
                <a:solidFill>
                  <a:srgbClr val="0070C0"/>
                </a:solidFill>
              </a:rPr>
              <a:t>particulate matter</a:t>
            </a:r>
            <a:r>
              <a:rPr lang="hr-HR" u="sng" dirty="0" smtClean="0">
                <a:solidFill>
                  <a:srgbClr val="0070C0"/>
                </a:solidFill>
              </a:rPr>
              <a:t>s </a:t>
            </a:r>
            <a:r>
              <a:rPr lang="en-US" dirty="0" smtClean="0">
                <a:solidFill>
                  <a:srgbClr val="0070C0"/>
                </a:solidFill>
              </a:rPr>
              <a:t>if </a:t>
            </a:r>
            <a:r>
              <a:rPr lang="en-US" dirty="0">
                <a:solidFill>
                  <a:srgbClr val="0070C0"/>
                </a:solidFill>
              </a:rPr>
              <a:t>the European Commission can prove that insecurity, including insecurity caused by random sampling, meets the 25% quality target and that the time range is still greater than the minimum time range for indicative measurements. </a:t>
            </a:r>
            <a:r>
              <a:rPr lang="en-US" dirty="0" smtClean="0">
                <a:solidFill>
                  <a:srgbClr val="0070C0"/>
                </a:solidFill>
              </a:rPr>
              <a:t>(</a:t>
            </a:r>
            <a:r>
              <a:rPr lang="hr-HR" dirty="0" smtClean="0">
                <a:solidFill>
                  <a:srgbClr val="0070C0"/>
                </a:solidFill>
              </a:rPr>
              <a:t>c</a:t>
            </a:r>
            <a:r>
              <a:rPr lang="en-US" dirty="0" err="1" smtClean="0">
                <a:solidFill>
                  <a:srgbClr val="0070C0"/>
                </a:solidFill>
              </a:rPr>
              <a:t>ontinued</a:t>
            </a:r>
            <a:r>
              <a:rPr lang="en-US" dirty="0">
                <a:solidFill>
                  <a:srgbClr val="0070C0"/>
                </a:solidFill>
              </a:rPr>
              <a:t>)</a:t>
            </a:r>
            <a:endParaRPr lang="en-US" dirty="0">
              <a:solidFill>
                <a:srgbClr val="0070C0"/>
              </a:solidFill>
              <a:effectLst/>
            </a:endParaRPr>
          </a:p>
        </p:txBody>
      </p:sp>
    </p:spTree>
    <p:extLst>
      <p:ext uri="{BB962C8B-B14F-4D97-AF65-F5344CB8AC3E}">
        <p14:creationId xmlns:p14="http://schemas.microsoft.com/office/powerpoint/2010/main" val="707937728"/>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12.2  DATA QUALITY </a:t>
            </a:r>
            <a:r>
              <a:rPr lang="hr-HR" sz="2800" b="1" dirty="0">
                <a:solidFill>
                  <a:schemeClr val="tx2"/>
                </a:solidFill>
                <a:effectLst>
                  <a:glow>
                    <a:srgbClr val="7F7F7F">
                      <a:alpha val="35000"/>
                    </a:srgbClr>
                  </a:glow>
                </a:effectLst>
              </a:rPr>
              <a:t>TARGET</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259542" y="1304529"/>
            <a:ext cx="8297562" cy="494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a:solidFill>
                  <a:srgbClr val="1F497D"/>
                </a:solidFill>
              </a:rPr>
              <a:t>Permanent </a:t>
            </a:r>
            <a:r>
              <a:rPr lang="en-US" sz="2400" b="1" dirty="0" smtClean="0">
                <a:solidFill>
                  <a:srgbClr val="1F497D"/>
                </a:solidFill>
              </a:rPr>
              <a:t>measurements</a:t>
            </a:r>
            <a:r>
              <a:rPr lang="hr-HR" sz="2400" b="1" dirty="0" smtClean="0">
                <a:solidFill>
                  <a:srgbClr val="1F497D"/>
                </a:solidFill>
              </a:rPr>
              <a:t> (</a:t>
            </a:r>
            <a:r>
              <a:rPr lang="hr-HR" sz="2400" b="1" dirty="0" err="1" smtClean="0">
                <a:solidFill>
                  <a:srgbClr val="1F497D"/>
                </a:solidFill>
              </a:rPr>
              <a:t>continued</a:t>
            </a:r>
            <a:r>
              <a:rPr lang="hr-HR" sz="2400" b="1" dirty="0" smtClean="0">
                <a:solidFill>
                  <a:srgbClr val="1F497D"/>
                </a:solidFill>
              </a:rPr>
              <a:t>)</a:t>
            </a:r>
            <a:endParaRPr lang="hr-HR" sz="2000" dirty="0" smtClean="0">
              <a:solidFill>
                <a:srgbClr val="0070C0"/>
              </a:solidFill>
            </a:endParaRPr>
          </a:p>
          <a:p>
            <a:pPr>
              <a:spcBef>
                <a:spcPct val="20000"/>
              </a:spcBef>
            </a:pPr>
            <a:r>
              <a:rPr lang="en-US" sz="2000" dirty="0" smtClean="0">
                <a:solidFill>
                  <a:srgbClr val="0070C0"/>
                </a:solidFill>
              </a:rPr>
              <a:t>Random </a:t>
            </a:r>
            <a:r>
              <a:rPr lang="en-US" sz="2000" dirty="0">
                <a:solidFill>
                  <a:srgbClr val="0070C0"/>
                </a:solidFill>
              </a:rPr>
              <a:t>sampling must be uniformly distributed throughout the year to avoid unbalanced results. Insecurity caused by random sampling can be determined by the procedure of HRN ISO 11222, Air quality - </a:t>
            </a:r>
            <a:r>
              <a:rPr lang="en-US" sz="2000" dirty="0" smtClean="0">
                <a:solidFill>
                  <a:srgbClr val="0070C0"/>
                </a:solidFill>
              </a:rPr>
              <a:t>Determination </a:t>
            </a:r>
            <a:r>
              <a:rPr lang="en-US" sz="2000" dirty="0">
                <a:solidFill>
                  <a:srgbClr val="0070C0"/>
                </a:solidFill>
              </a:rPr>
              <a:t>of the uncertainty of the time average of air quality </a:t>
            </a:r>
            <a:r>
              <a:rPr lang="en-US" sz="2000" dirty="0" smtClean="0">
                <a:solidFill>
                  <a:srgbClr val="0070C0"/>
                </a:solidFill>
              </a:rPr>
              <a:t>measurements</a:t>
            </a:r>
            <a:r>
              <a:rPr lang="hr-HR" sz="2000" dirty="0" smtClean="0">
                <a:solidFill>
                  <a:srgbClr val="0070C0"/>
                </a:solidFill>
              </a:rPr>
              <a:t> (I</a:t>
            </a:r>
            <a:r>
              <a:rPr lang="en-US" sz="2000" dirty="0" smtClean="0">
                <a:solidFill>
                  <a:srgbClr val="0070C0"/>
                </a:solidFill>
              </a:rPr>
              <a:t>SO </a:t>
            </a:r>
            <a:r>
              <a:rPr lang="en-US" sz="2000" dirty="0">
                <a:solidFill>
                  <a:srgbClr val="0070C0"/>
                </a:solidFill>
              </a:rPr>
              <a:t>11222). </a:t>
            </a:r>
          </a:p>
          <a:p>
            <a:pPr>
              <a:spcBef>
                <a:spcPct val="20000"/>
              </a:spcBef>
            </a:pPr>
            <a:r>
              <a:rPr lang="en-US" sz="2000" dirty="0">
                <a:solidFill>
                  <a:srgbClr val="0070C0"/>
                </a:solidFill>
              </a:rPr>
              <a:t>For the purposes of determining the data quality for the assessment of the pollution</a:t>
            </a:r>
            <a:r>
              <a:rPr lang="hr-HR" sz="2000" dirty="0">
                <a:solidFill>
                  <a:srgbClr val="0070C0"/>
                </a:solidFill>
              </a:rPr>
              <a:t> </a:t>
            </a:r>
            <a:r>
              <a:rPr lang="en-US" sz="2000" dirty="0" smtClean="0">
                <a:solidFill>
                  <a:srgbClr val="0070C0"/>
                </a:solidFill>
              </a:rPr>
              <a:t>level with </a:t>
            </a:r>
            <a:r>
              <a:rPr lang="en-US" sz="2000" dirty="0">
                <a:solidFill>
                  <a:srgbClr val="0070C0"/>
                </a:solidFill>
              </a:rPr>
              <a:t>regard to the smallest data coverage, measurement uncertainty of measurement and modeling, the criteria set out in Annex 8 of the Air Quality Monitoring </a:t>
            </a:r>
            <a:r>
              <a:rPr lang="hr-HR" sz="2000" dirty="0">
                <a:solidFill>
                  <a:srgbClr val="0070C0"/>
                </a:solidFill>
              </a:rPr>
              <a:t> </a:t>
            </a:r>
            <a:r>
              <a:rPr lang="hr-HR" sz="2000" dirty="0" err="1" smtClean="0">
                <a:solidFill>
                  <a:srgbClr val="0070C0"/>
                </a:solidFill>
              </a:rPr>
              <a:t>Regulation</a:t>
            </a:r>
            <a:r>
              <a:rPr lang="hr-HR" sz="2000" dirty="0" smtClean="0">
                <a:solidFill>
                  <a:srgbClr val="0070C0"/>
                </a:solidFill>
              </a:rPr>
              <a:t> </a:t>
            </a:r>
            <a:r>
              <a:rPr lang="en-US" sz="2000" dirty="0" smtClean="0">
                <a:solidFill>
                  <a:srgbClr val="0070C0"/>
                </a:solidFill>
              </a:rPr>
              <a:t>shall </a:t>
            </a:r>
            <a:r>
              <a:rPr lang="en-US" sz="2000" dirty="0">
                <a:solidFill>
                  <a:srgbClr val="0070C0"/>
                </a:solidFill>
              </a:rPr>
              <a:t>apply.</a:t>
            </a:r>
          </a:p>
          <a:p>
            <a:pPr>
              <a:spcBef>
                <a:spcPct val="20000"/>
              </a:spcBef>
            </a:pPr>
            <a:r>
              <a:rPr lang="en-US" sz="2000" dirty="0">
                <a:solidFill>
                  <a:srgbClr val="0070C0"/>
                </a:solidFill>
              </a:rPr>
              <a:t>If random values for PM</a:t>
            </a:r>
            <a:r>
              <a:rPr lang="en-US" sz="2000" baseline="-25000" dirty="0">
                <a:solidFill>
                  <a:srgbClr val="0070C0"/>
                </a:solidFill>
              </a:rPr>
              <a:t>10</a:t>
            </a:r>
            <a:r>
              <a:rPr lang="en-US" sz="2000" dirty="0">
                <a:solidFill>
                  <a:srgbClr val="0070C0"/>
                </a:solidFill>
              </a:rPr>
              <a:t> are used for estimating the limit value for PM</a:t>
            </a:r>
            <a:r>
              <a:rPr lang="en-US" sz="2000" baseline="-25000" dirty="0">
                <a:solidFill>
                  <a:srgbClr val="0070C0"/>
                </a:solidFill>
              </a:rPr>
              <a:t>10</a:t>
            </a:r>
            <a:r>
              <a:rPr lang="en-US" sz="2000" dirty="0">
                <a:solidFill>
                  <a:srgbClr val="0070C0"/>
                </a:solidFill>
              </a:rPr>
              <a:t>, 90.4 percentiles (lower or equal to 50 </a:t>
            </a:r>
            <a:r>
              <a:rPr lang="en-US" sz="2000" dirty="0" err="1">
                <a:solidFill>
                  <a:srgbClr val="0070C0"/>
                </a:solidFill>
              </a:rPr>
              <a:t>μg</a:t>
            </a:r>
            <a:r>
              <a:rPr lang="en-US" sz="2000" dirty="0">
                <a:solidFill>
                  <a:srgbClr val="0070C0"/>
                </a:solidFill>
              </a:rPr>
              <a:t> / m3) should be evaluated instead of the number of exceedances that significantly affect the data </a:t>
            </a:r>
            <a:r>
              <a:rPr lang="en-US" sz="2000" dirty="0" smtClean="0">
                <a:solidFill>
                  <a:srgbClr val="0070C0"/>
                </a:solidFill>
              </a:rPr>
              <a:t>coverage</a:t>
            </a:r>
            <a:endParaRPr lang="hr-HR" sz="2000" dirty="0" smtClean="0">
              <a:solidFill>
                <a:srgbClr val="0070C0"/>
              </a:solidFill>
            </a:endParaRPr>
          </a:p>
          <a:p>
            <a:pPr>
              <a:spcBef>
                <a:spcPct val="20000"/>
              </a:spcBef>
            </a:pPr>
            <a:endParaRPr lang="en-US" sz="2000" dirty="0">
              <a:solidFill>
                <a:srgbClr val="0070C0"/>
              </a:solidFill>
            </a:endParaRPr>
          </a:p>
          <a:p>
            <a:pPr>
              <a:spcBef>
                <a:spcPct val="20000"/>
              </a:spcBef>
            </a:pPr>
            <a:r>
              <a:rPr lang="en-US" sz="2000" baseline="30000" dirty="0">
                <a:solidFill>
                  <a:srgbClr val="0070C0"/>
                </a:solidFill>
              </a:rPr>
              <a:t>2</a:t>
            </a:r>
            <a:r>
              <a:rPr lang="en-US" sz="2000" dirty="0">
                <a:solidFill>
                  <a:srgbClr val="0070C0"/>
                </a:solidFill>
              </a:rPr>
              <a:t>Reparated over the year to be representative of various climatic and anthropogenic activities.</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999334193"/>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12. </a:t>
            </a:r>
            <a:r>
              <a:rPr lang="en-US" sz="3600" b="1" dirty="0">
                <a:solidFill>
                  <a:schemeClr val="tx2"/>
                </a:solidFill>
                <a:effectLst>
                  <a:glow rad="228600">
                    <a:schemeClr val="bg1">
                      <a:lumMod val="50000"/>
                      <a:alpha val="20000"/>
                    </a:schemeClr>
                  </a:glow>
                </a:effectLst>
              </a:rPr>
              <a:t>Air quality </a:t>
            </a:r>
            <a:r>
              <a:rPr lang="en-US" sz="3600" b="1" dirty="0" smtClean="0">
                <a:solidFill>
                  <a:schemeClr val="tx2"/>
                </a:solidFill>
                <a:effectLst>
                  <a:glow rad="228600">
                    <a:schemeClr val="bg1">
                      <a:lumMod val="50000"/>
                      <a:alpha val="20000"/>
                    </a:schemeClr>
                  </a:glow>
                </a:effectLst>
              </a:rPr>
              <a:t>da</a:t>
            </a:r>
            <a:r>
              <a:rPr lang="hr-HR" sz="3600" b="1" dirty="0" smtClean="0">
                <a:solidFill>
                  <a:schemeClr val="tx2"/>
                </a:solidFill>
                <a:effectLst>
                  <a:glow rad="228600">
                    <a:schemeClr val="bg1">
                      <a:lumMod val="50000"/>
                      <a:alpha val="20000"/>
                    </a:schemeClr>
                  </a:glow>
                </a:effectLst>
              </a:rPr>
              <a:t>t</a:t>
            </a:r>
            <a:r>
              <a:rPr lang="en-US" sz="3600" b="1" dirty="0" smtClean="0">
                <a:solidFill>
                  <a:schemeClr val="tx2"/>
                </a:solidFill>
                <a:effectLst>
                  <a:glow rad="228600">
                    <a:schemeClr val="bg1">
                      <a:lumMod val="50000"/>
                      <a:alpha val="20000"/>
                    </a:schemeClr>
                  </a:glow>
                </a:effectLst>
              </a:rPr>
              <a:t>a</a:t>
            </a:r>
            <a:endParaRPr lang="hr-HR" sz="3600" b="1" dirty="0" smtClean="0">
              <a:solidFill>
                <a:schemeClr val="tx2"/>
              </a:solidFill>
              <a:effectLst>
                <a:glow rad="228600">
                  <a:schemeClr val="bg1">
                    <a:lumMod val="50000"/>
                    <a:alpha val="20000"/>
                  </a:schemeClr>
                </a:glow>
              </a:effectLst>
            </a:endParaRP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3283297" cy="265476"/>
            </a:xfrm>
            <a:prstGeom prst="rect">
              <a:avLst/>
            </a:prstGeom>
          </p:spPr>
          <p:txBody>
            <a:bodyPr wrap="none">
              <a:spAutoFit/>
            </a:bodyPr>
            <a:lstStyle/>
            <a:p>
              <a:r>
                <a:rPr lang="en-US" sz="1200" dirty="0" smtClean="0">
                  <a:solidFill>
                    <a:srgbClr val="7F7F7F"/>
                  </a:solidFill>
                  <a:latin typeface="Arial Narrow" panose="020B0606020202030204" pitchFamily="34" charset="0"/>
                </a:rPr>
                <a:t>Energy research and Environmental Protection Institute</a:t>
              </a:r>
              <a:endParaRPr lang="en-US" sz="1200" dirty="0">
                <a:solidFill>
                  <a:srgbClr val="7F7F7F"/>
                </a:solidFill>
                <a:latin typeface="Arial Narrow" pitchFamily="34" charset="0"/>
              </a:endParaRPr>
            </a:p>
          </p:txBody>
        </p:sp>
      </p:grpSp>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9" name="Title 1"/>
          <p:cNvSpPr>
            <a:spLocks/>
          </p:cNvSpPr>
          <p:nvPr/>
        </p:nvSpPr>
        <p:spPr bwMode="auto">
          <a:xfrm>
            <a:off x="457200" y="451013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hr-HR" b="1" dirty="0" smtClean="0">
                <a:solidFill>
                  <a:srgbClr val="7F7F7F"/>
                </a:solidFill>
              </a:rPr>
              <a:t> </a:t>
            </a:r>
            <a:r>
              <a:rPr lang="hr-HR" b="1" dirty="0">
                <a:solidFill>
                  <a:schemeClr val="tx1">
                    <a:lumMod val="65000"/>
                    <a:lumOff val="35000"/>
                  </a:schemeClr>
                </a:solidFill>
                <a:effectLst>
                  <a:glow>
                    <a:srgbClr val="7F7F7F">
                      <a:alpha val="20000"/>
                    </a:srgbClr>
                  </a:glow>
                </a:effectLst>
              </a:rPr>
              <a:t>Bojan Abramović dipl. ing. stroj.</a:t>
            </a:r>
          </a:p>
          <a:p>
            <a:pPr algn="ctr"/>
            <a:r>
              <a:rPr lang="sv-SE" b="1" dirty="0">
                <a:solidFill>
                  <a:schemeClr val="tx1">
                    <a:lumMod val="65000"/>
                    <a:lumOff val="35000"/>
                  </a:schemeClr>
                </a:solidFill>
                <a:effectLst>
                  <a:glow>
                    <a:srgbClr val="7F7F7F">
                      <a:alpha val="20000"/>
                    </a:srgbClr>
                  </a:glow>
                </a:effectLst>
              </a:rPr>
              <a:t>Mato Papić dipl. ing. stroj</a:t>
            </a:r>
            <a:r>
              <a:rPr lang="sv-SE" b="1" dirty="0" smtClean="0">
                <a:solidFill>
                  <a:schemeClr val="tx1">
                    <a:lumMod val="65000"/>
                    <a:lumOff val="35000"/>
                  </a:schemeClr>
                </a:solidFill>
                <a:effectLst>
                  <a:glow>
                    <a:srgbClr val="7F7F7F">
                      <a:alpha val="20000"/>
                    </a:srgbClr>
                  </a:glow>
                </a:effectLst>
              </a:rPr>
              <a:t>.</a:t>
            </a:r>
            <a:endParaRPr lang="sv-SE" b="1" dirty="0">
              <a:solidFill>
                <a:schemeClr val="tx1">
                  <a:lumMod val="65000"/>
                  <a:lumOff val="35000"/>
                </a:schemeClr>
              </a:solidFill>
              <a:effectLst>
                <a:glow>
                  <a:srgbClr val="7F7F7F">
                    <a:alpha val="20000"/>
                  </a:srgbClr>
                </a:glow>
              </a:effectLst>
            </a:endParaRPr>
          </a:p>
        </p:txBody>
      </p:sp>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12.2  DATA QUALITY </a:t>
            </a:r>
            <a:r>
              <a:rPr lang="hr-HR" sz="2800" b="1" dirty="0">
                <a:solidFill>
                  <a:schemeClr val="tx2"/>
                </a:solidFill>
                <a:effectLst>
                  <a:glow>
                    <a:srgbClr val="7F7F7F">
                      <a:alpha val="35000"/>
                    </a:srgbClr>
                  </a:glow>
                </a:effectLst>
              </a:rPr>
              <a:t>TARGET</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259542" y="1494310"/>
            <a:ext cx="3017128" cy="261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a:solidFill>
                  <a:srgbClr val="1F497D"/>
                </a:solidFill>
              </a:rPr>
              <a:t>Indicative </a:t>
            </a:r>
            <a:r>
              <a:rPr lang="en-US" sz="2400" b="1" dirty="0" smtClean="0">
                <a:solidFill>
                  <a:srgbClr val="1F497D"/>
                </a:solidFill>
              </a:rPr>
              <a:t>measurements</a:t>
            </a:r>
            <a:r>
              <a:rPr lang="hr-HR" sz="2400" b="1" dirty="0" smtClean="0">
                <a:solidFill>
                  <a:srgbClr val="1F497D"/>
                </a:solidFill>
              </a:rPr>
              <a:t> </a:t>
            </a:r>
          </a:p>
          <a:p>
            <a:pPr>
              <a:spcBef>
                <a:spcPct val="20000"/>
              </a:spcBef>
            </a:pPr>
            <a:r>
              <a:rPr lang="en-US" sz="2000" dirty="0">
                <a:solidFill>
                  <a:srgbClr val="0070C0"/>
                </a:solidFill>
              </a:rPr>
              <a:t>- the minimum data coverage is 90%</a:t>
            </a:r>
          </a:p>
          <a:p>
            <a:pPr>
              <a:spcBef>
                <a:spcPct val="20000"/>
              </a:spcBef>
            </a:pPr>
            <a:r>
              <a:rPr lang="en-US" sz="2000" dirty="0">
                <a:solidFill>
                  <a:srgbClr val="0070C0"/>
                </a:solidFill>
              </a:rPr>
              <a:t>- The time coverage may be lower ....</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2" name="Rectangle 1"/>
          <p:cNvSpPr/>
          <p:nvPr/>
        </p:nvSpPr>
        <p:spPr>
          <a:xfrm>
            <a:off x="265217" y="4753164"/>
            <a:ext cx="8707172" cy="1200329"/>
          </a:xfrm>
          <a:prstGeom prst="rect">
            <a:avLst/>
          </a:prstGeom>
        </p:spPr>
        <p:txBody>
          <a:bodyPr wrap="square">
            <a:spAutoFit/>
          </a:bodyPr>
          <a:lstStyle/>
          <a:p>
            <a:r>
              <a:rPr lang="en-US" baseline="30000" dirty="0" smtClean="0">
                <a:solidFill>
                  <a:srgbClr val="0070C0"/>
                </a:solidFill>
              </a:rPr>
              <a:t>3</a:t>
            </a:r>
            <a:r>
              <a:rPr lang="hr-HR" dirty="0" smtClean="0">
                <a:solidFill>
                  <a:srgbClr val="0070C0"/>
                </a:solidFill>
              </a:rPr>
              <a:t>One</a:t>
            </a:r>
            <a:r>
              <a:rPr lang="en-US" dirty="0" smtClean="0">
                <a:solidFill>
                  <a:srgbClr val="0070C0"/>
                </a:solidFill>
              </a:rPr>
              <a:t> </a:t>
            </a:r>
            <a:r>
              <a:rPr lang="en-US" dirty="0">
                <a:solidFill>
                  <a:srgbClr val="0070C0"/>
                </a:solidFill>
              </a:rPr>
              <a:t>random daily </a:t>
            </a:r>
            <a:r>
              <a:rPr lang="en-US" dirty="0" smtClean="0">
                <a:solidFill>
                  <a:srgbClr val="0070C0"/>
                </a:solidFill>
              </a:rPr>
              <a:t>measurement equally  distributed</a:t>
            </a:r>
            <a:r>
              <a:rPr lang="hr-HR" dirty="0" smtClean="0">
                <a:solidFill>
                  <a:srgbClr val="0070C0"/>
                </a:solidFill>
              </a:rPr>
              <a:t> </a:t>
            </a:r>
            <a:r>
              <a:rPr lang="en-US" dirty="0" smtClean="0">
                <a:solidFill>
                  <a:srgbClr val="0070C0"/>
                </a:solidFill>
              </a:rPr>
              <a:t>throughout</a:t>
            </a:r>
            <a:r>
              <a:rPr lang="hr-HR" dirty="0" smtClean="0">
                <a:solidFill>
                  <a:srgbClr val="0070C0"/>
                </a:solidFill>
              </a:rPr>
              <a:t> </a:t>
            </a:r>
            <a:r>
              <a:rPr lang="en-US" dirty="0" smtClean="0">
                <a:solidFill>
                  <a:srgbClr val="0070C0"/>
                </a:solidFill>
              </a:rPr>
              <a:t>the </a:t>
            </a:r>
            <a:r>
              <a:rPr lang="en-US" dirty="0">
                <a:solidFill>
                  <a:srgbClr val="0070C0"/>
                </a:solidFill>
              </a:rPr>
              <a:t>year, or eight weeks equally distributed throughout the year.</a:t>
            </a:r>
            <a:br>
              <a:rPr lang="en-US" dirty="0">
                <a:solidFill>
                  <a:srgbClr val="0070C0"/>
                </a:solidFill>
              </a:rPr>
            </a:br>
            <a:r>
              <a:rPr lang="en-US" baseline="30000" dirty="0" smtClean="0">
                <a:solidFill>
                  <a:srgbClr val="0070C0"/>
                </a:solidFill>
              </a:rPr>
              <a:t>4</a:t>
            </a:r>
            <a:r>
              <a:rPr lang="hr-HR" dirty="0" smtClean="0">
                <a:solidFill>
                  <a:srgbClr val="0070C0"/>
                </a:solidFill>
              </a:rPr>
              <a:t>One</a:t>
            </a:r>
            <a:r>
              <a:rPr lang="en-US" dirty="0" smtClean="0">
                <a:solidFill>
                  <a:srgbClr val="0070C0"/>
                </a:solidFill>
              </a:rPr>
              <a:t> random weekly</a:t>
            </a:r>
            <a:r>
              <a:rPr lang="hr-HR" dirty="0" smtClean="0">
                <a:solidFill>
                  <a:srgbClr val="0070C0"/>
                </a:solidFill>
              </a:rPr>
              <a:t> </a:t>
            </a:r>
            <a:r>
              <a:rPr lang="en-US" dirty="0" smtClean="0">
                <a:solidFill>
                  <a:srgbClr val="0070C0"/>
                </a:solidFill>
              </a:rPr>
              <a:t>measure</a:t>
            </a:r>
            <a:r>
              <a:rPr lang="hr-HR" dirty="0" err="1" smtClean="0">
                <a:solidFill>
                  <a:srgbClr val="0070C0"/>
                </a:solidFill>
              </a:rPr>
              <a:t>ment</a:t>
            </a:r>
            <a:r>
              <a:rPr lang="en-US" dirty="0" smtClean="0">
                <a:solidFill>
                  <a:srgbClr val="0070C0"/>
                </a:solidFill>
              </a:rPr>
              <a:t> equally </a:t>
            </a:r>
            <a:r>
              <a:rPr lang="hr-HR" dirty="0" smtClean="0">
                <a:solidFill>
                  <a:srgbClr val="0070C0"/>
                </a:solidFill>
              </a:rPr>
              <a:t> </a:t>
            </a:r>
            <a:r>
              <a:rPr lang="hr-HR" dirty="0" err="1" smtClean="0">
                <a:solidFill>
                  <a:srgbClr val="0070C0"/>
                </a:solidFill>
              </a:rPr>
              <a:t>distributed</a:t>
            </a:r>
            <a:r>
              <a:rPr lang="hr-HR" dirty="0" smtClean="0">
                <a:solidFill>
                  <a:srgbClr val="0070C0"/>
                </a:solidFill>
              </a:rPr>
              <a:t> </a:t>
            </a:r>
            <a:r>
              <a:rPr lang="en-US" dirty="0" smtClean="0">
                <a:solidFill>
                  <a:srgbClr val="0070C0"/>
                </a:solidFill>
              </a:rPr>
              <a:t>throughout</a:t>
            </a:r>
            <a:r>
              <a:rPr lang="hr-HR" dirty="0" smtClean="0">
                <a:solidFill>
                  <a:srgbClr val="0070C0"/>
                </a:solidFill>
              </a:rPr>
              <a:t> </a:t>
            </a:r>
            <a:r>
              <a:rPr lang="en-US" dirty="0" smtClean="0">
                <a:solidFill>
                  <a:srgbClr val="0070C0"/>
                </a:solidFill>
              </a:rPr>
              <a:t>year</a:t>
            </a:r>
            <a:r>
              <a:rPr lang="en-US" dirty="0">
                <a:solidFill>
                  <a:srgbClr val="0070C0"/>
                </a:solidFill>
              </a:rPr>
              <a:t>, or eight weeks equally distributed throughout </a:t>
            </a:r>
            <a:r>
              <a:rPr lang="hr-HR" dirty="0" smtClean="0">
                <a:solidFill>
                  <a:srgbClr val="0070C0"/>
                </a:solidFill>
              </a:rPr>
              <a:t> </a:t>
            </a:r>
            <a:r>
              <a:rPr lang="en-US" dirty="0" smtClean="0">
                <a:solidFill>
                  <a:srgbClr val="0070C0"/>
                </a:solidFill>
              </a:rPr>
              <a:t>the </a:t>
            </a:r>
            <a:r>
              <a:rPr lang="en-US" dirty="0">
                <a:solidFill>
                  <a:srgbClr val="0070C0"/>
                </a:solidFill>
              </a:rPr>
              <a:t>year.</a:t>
            </a:r>
            <a:endParaRPr lang="en-US" dirty="0">
              <a:solidFill>
                <a:srgbClr val="0070C0"/>
              </a:solidFill>
              <a:effectLst/>
            </a:endParaRPr>
          </a:p>
        </p:txBody>
      </p:sp>
      <p:graphicFrame>
        <p:nvGraphicFramePr>
          <p:cNvPr id="12" name="Table 11"/>
          <p:cNvGraphicFramePr>
            <a:graphicFrameLocks noGrp="1"/>
          </p:cNvGraphicFramePr>
          <p:nvPr>
            <p:extLst>
              <p:ext uri="{D42A27DB-BD31-4B8C-83A1-F6EECF244321}">
                <p14:modId xmlns:p14="http://schemas.microsoft.com/office/powerpoint/2010/main" val="2240413472"/>
              </p:ext>
            </p:extLst>
          </p:nvPr>
        </p:nvGraphicFramePr>
        <p:xfrm>
          <a:off x="3184410" y="1362234"/>
          <a:ext cx="5799791" cy="3120989"/>
        </p:xfrm>
        <a:graphic>
          <a:graphicData uri="http://schemas.openxmlformats.org/drawingml/2006/table">
            <a:tbl>
              <a:tblPr firstRow="1" firstCol="1" bandRow="1">
                <a:tableStyleId>{5C22544A-7EE6-4342-B048-85BDC9FD1C3A}</a:tableStyleId>
              </a:tblPr>
              <a:tblGrid>
                <a:gridCol w="1738226">
                  <a:extLst>
                    <a:ext uri="{9D8B030D-6E8A-4147-A177-3AD203B41FA5}">
                      <a16:colId xmlns:a16="http://schemas.microsoft.com/office/drawing/2014/main" val="2544718318"/>
                    </a:ext>
                  </a:extLst>
                </a:gridCol>
                <a:gridCol w="1182199">
                  <a:extLst>
                    <a:ext uri="{9D8B030D-6E8A-4147-A177-3AD203B41FA5}">
                      <a16:colId xmlns:a16="http://schemas.microsoft.com/office/drawing/2014/main" val="3710971973"/>
                    </a:ext>
                  </a:extLst>
                </a:gridCol>
                <a:gridCol w="711716">
                  <a:extLst>
                    <a:ext uri="{9D8B030D-6E8A-4147-A177-3AD203B41FA5}">
                      <a16:colId xmlns:a16="http://schemas.microsoft.com/office/drawing/2014/main" val="4277607580"/>
                    </a:ext>
                  </a:extLst>
                </a:gridCol>
                <a:gridCol w="1088103">
                  <a:extLst>
                    <a:ext uri="{9D8B030D-6E8A-4147-A177-3AD203B41FA5}">
                      <a16:colId xmlns:a16="http://schemas.microsoft.com/office/drawing/2014/main" val="3370164257"/>
                    </a:ext>
                  </a:extLst>
                </a:gridCol>
                <a:gridCol w="1079547">
                  <a:extLst>
                    <a:ext uri="{9D8B030D-6E8A-4147-A177-3AD203B41FA5}">
                      <a16:colId xmlns:a16="http://schemas.microsoft.com/office/drawing/2014/main" val="1077505694"/>
                    </a:ext>
                  </a:extLst>
                </a:gridCol>
              </a:tblGrid>
              <a:tr h="1358073">
                <a:tc>
                  <a:txBody>
                    <a:bodyPr/>
                    <a:lstStyle/>
                    <a:p>
                      <a:pPr>
                        <a:lnSpc>
                          <a:spcPct val="107000"/>
                        </a:lnSpc>
                      </a:pPr>
                      <a:endParaRPr lang="hr-BA" sz="1000" dirty="0">
                        <a:effectLst/>
                        <a:latin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dirty="0" smtClean="0">
                          <a:effectLst/>
                        </a:rPr>
                        <a:t>Sulphur </a:t>
                      </a:r>
                      <a:r>
                        <a:rPr lang="hr-BA" sz="1000" dirty="0" err="1" smtClean="0">
                          <a:effectLst/>
                        </a:rPr>
                        <a:t>dioxide</a:t>
                      </a:r>
                      <a:r>
                        <a:rPr lang="hr-BA" sz="1000" dirty="0" smtClean="0">
                          <a:effectLst/>
                        </a:rPr>
                        <a:t>  </a:t>
                      </a:r>
                      <a:r>
                        <a:rPr lang="hr-BA" sz="1000" dirty="0" err="1" smtClean="0">
                          <a:effectLst/>
                        </a:rPr>
                        <a:t>hydrogen</a:t>
                      </a:r>
                      <a:r>
                        <a:rPr lang="hr-BA" sz="1000" dirty="0" smtClean="0">
                          <a:effectLst/>
                        </a:rPr>
                        <a:t> sulfide, </a:t>
                      </a:r>
                      <a:r>
                        <a:rPr lang="hr-BA" sz="1000" dirty="0" err="1" smtClean="0">
                          <a:effectLst/>
                        </a:rPr>
                        <a:t>nitrogen</a:t>
                      </a:r>
                      <a:r>
                        <a:rPr lang="hr-BA" sz="1000" dirty="0" smtClean="0">
                          <a:effectLst/>
                        </a:rPr>
                        <a:t> </a:t>
                      </a:r>
                      <a:r>
                        <a:rPr lang="hr-BA" sz="1000" dirty="0" err="1" smtClean="0">
                          <a:effectLst/>
                        </a:rPr>
                        <a:t>dioxide</a:t>
                      </a:r>
                      <a:r>
                        <a:rPr lang="hr-BA" sz="1000" dirty="0" smtClean="0">
                          <a:effectLst/>
                        </a:rPr>
                        <a:t>  and </a:t>
                      </a:r>
                      <a:br>
                        <a:rPr lang="hr-BA" sz="1000" dirty="0" smtClean="0">
                          <a:effectLst/>
                        </a:rPr>
                      </a:br>
                      <a:r>
                        <a:rPr lang="hr-BA" sz="1000" dirty="0" err="1" smtClean="0">
                          <a:effectLst/>
                        </a:rPr>
                        <a:t>nitrogen</a:t>
                      </a:r>
                      <a:r>
                        <a:rPr lang="hr-BA" sz="1000" dirty="0" smtClean="0">
                          <a:effectLst/>
                        </a:rPr>
                        <a:t> </a:t>
                      </a:r>
                      <a:r>
                        <a:rPr lang="hr-BA" sz="1000" dirty="0" err="1" smtClean="0">
                          <a:effectLst/>
                        </a:rPr>
                        <a:t>oxide</a:t>
                      </a:r>
                      <a:r>
                        <a:rPr lang="hr-BA" sz="1000" dirty="0" smtClean="0">
                          <a:effectLst/>
                        </a:rPr>
                        <a:t> , </a:t>
                      </a:r>
                      <a:r>
                        <a:rPr lang="hr-BA" sz="1000" dirty="0" err="1" smtClean="0">
                          <a:effectLst/>
                        </a:rPr>
                        <a:t>ammonia</a:t>
                      </a:r>
                      <a:r>
                        <a:rPr lang="hr-BA" sz="1000" dirty="0" smtClean="0">
                          <a:effectLst/>
                        </a:rPr>
                        <a:t> and</a:t>
                      </a:r>
                      <a:br>
                        <a:rPr lang="hr-BA" sz="1000" dirty="0" smtClean="0">
                          <a:effectLst/>
                        </a:rPr>
                      </a:br>
                      <a:r>
                        <a:rPr lang="hr-BA" sz="1000" dirty="0" err="1" smtClean="0">
                          <a:effectLst/>
                        </a:rPr>
                        <a:t>carbon</a:t>
                      </a:r>
                      <a:r>
                        <a:rPr lang="hr-BA" sz="1000" dirty="0" smtClean="0">
                          <a:effectLst/>
                        </a:rPr>
                        <a:t> </a:t>
                      </a:r>
                      <a:r>
                        <a:rPr lang="hr-BA" sz="1000" dirty="0" err="1" smtClean="0">
                          <a:effectLst/>
                        </a:rPr>
                        <a:t>monoksid</a:t>
                      </a:r>
                      <a:endParaRPr lang="hr-BA" sz="1000" dirty="0">
                        <a:effectLst/>
                      </a:endParaRPr>
                    </a:p>
                  </a:txBody>
                  <a:tcPr marL="36863" marR="36863" marT="36863" marB="46079" anchor="ctr"/>
                </a:tc>
                <a:tc>
                  <a:txBody>
                    <a:bodyPr/>
                    <a:lstStyle/>
                    <a:p>
                      <a:pPr algn="ctr">
                        <a:lnSpc>
                          <a:spcPct val="107000"/>
                        </a:lnSpc>
                        <a:spcAft>
                          <a:spcPts val="0"/>
                        </a:spcAft>
                      </a:pPr>
                      <a:r>
                        <a:rPr lang="hr-BA" sz="1000" dirty="0" smtClean="0">
                          <a:effectLst/>
                        </a:rPr>
                        <a:t>Benzene, </a:t>
                      </a:r>
                      <a:r>
                        <a:rPr lang="hr-BA" sz="1000" dirty="0" err="1" smtClean="0">
                          <a:effectLst/>
                        </a:rPr>
                        <a:t>mercaptan</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dirty="0" err="1" smtClean="0">
                          <a:effectLst/>
                        </a:rPr>
                        <a:t>Particulate</a:t>
                      </a:r>
                      <a:r>
                        <a:rPr lang="hr-BA" sz="1000" dirty="0" smtClean="0">
                          <a:effectLst/>
                        </a:rPr>
                        <a:t> </a:t>
                      </a:r>
                      <a:r>
                        <a:rPr lang="hr-BA" sz="1000" dirty="0" err="1" smtClean="0">
                          <a:effectLst/>
                        </a:rPr>
                        <a:t>matter</a:t>
                      </a:r>
                      <a:r>
                        <a:rPr lang="hr-BA" sz="1000" dirty="0" smtClean="0">
                          <a:effectLst/>
                        </a:rPr>
                        <a:t> (PM</a:t>
                      </a:r>
                      <a:r>
                        <a:rPr lang="hr-BA" sz="1000" baseline="-25000" dirty="0" smtClean="0">
                          <a:effectLst/>
                        </a:rPr>
                        <a:t>10</a:t>
                      </a:r>
                      <a:r>
                        <a:rPr lang="hr-BA" sz="1000" dirty="0" smtClean="0">
                          <a:effectLst/>
                        </a:rPr>
                        <a:t>/PM</a:t>
                      </a:r>
                      <a:r>
                        <a:rPr lang="hr-BA" sz="1000" baseline="-25000" dirty="0" smtClean="0">
                          <a:effectLst/>
                        </a:rPr>
                        <a:t>2,5</a:t>
                      </a:r>
                      <a:r>
                        <a:rPr lang="hr-BA" sz="1000" dirty="0">
                          <a:effectLst/>
                        </a:rPr>
                        <a:t>) i </a:t>
                      </a:r>
                      <a:r>
                        <a:rPr lang="hr-BA" sz="1000" dirty="0" err="1" smtClean="0">
                          <a:effectLst/>
                        </a:rPr>
                        <a:t>lead</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dirty="0" smtClean="0">
                          <a:effectLst/>
                        </a:rPr>
                        <a:t>Ozone and </a:t>
                      </a:r>
                      <a:r>
                        <a:rPr lang="hr-BA" sz="1000" baseline="0" dirty="0" smtClean="0">
                          <a:effectLst/>
                        </a:rPr>
                        <a:t> </a:t>
                      </a:r>
                      <a:r>
                        <a:rPr lang="en-US" sz="1000" baseline="0" dirty="0" smtClean="0">
                          <a:effectLst/>
                        </a:rPr>
                        <a:t>ozone associated with </a:t>
                      </a:r>
                      <a:r>
                        <a:rPr lang="hr-BA" sz="1000" dirty="0" smtClean="0">
                          <a:effectLst/>
                        </a:rPr>
                        <a:t>NO </a:t>
                      </a:r>
                      <a:r>
                        <a:rPr lang="hr-BA" sz="1000" dirty="0">
                          <a:effectLst/>
                        </a:rPr>
                        <a:t>i NO</a:t>
                      </a:r>
                      <a:r>
                        <a:rPr lang="hr-BA" sz="1000" baseline="-25000" dirty="0">
                          <a:effectLst/>
                        </a:rPr>
                        <a:t>2</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extLst>
                  <a:ext uri="{0D108BD9-81ED-4DB2-BD59-A6C34878D82A}">
                    <a16:rowId xmlns:a16="http://schemas.microsoft.com/office/drawing/2014/main" val="3703543767"/>
                  </a:ext>
                </a:extLst>
              </a:tr>
              <a:tr h="350865">
                <a:tc gridSpan="5">
                  <a:txBody>
                    <a:bodyPr/>
                    <a:lstStyle/>
                    <a:p>
                      <a:pPr algn="ctr">
                        <a:lnSpc>
                          <a:spcPct val="107000"/>
                        </a:lnSpc>
                        <a:spcAft>
                          <a:spcPts val="0"/>
                        </a:spcAft>
                      </a:pPr>
                      <a:r>
                        <a:rPr lang="hr-BA" sz="1000" dirty="0" smtClean="0">
                          <a:effectLst/>
                        </a:rPr>
                        <a:t>Indicative </a:t>
                      </a:r>
                      <a:r>
                        <a:rPr lang="hr-BA" sz="1000" dirty="0" err="1" smtClean="0">
                          <a:effectLst/>
                        </a:rPr>
                        <a:t>measurements</a:t>
                      </a:r>
                      <a:r>
                        <a:rPr lang="hr-BA" sz="1000" dirty="0" smtClean="0">
                          <a:effectLst/>
                        </a:rPr>
                        <a:t>:</a:t>
                      </a:r>
                      <a:endParaRPr lang="hr-BA" sz="1000" dirty="0">
                        <a:effectLst/>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solidFill>
                  </a:tcP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solidFill>
                  </a:tcP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solidFill>
                  </a:tcP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solidFill>
                      <a:schemeClr val="accent1"/>
                    </a:solidFill>
                  </a:tcPr>
                </a:tc>
                <a:extLst>
                  <a:ext uri="{0D108BD9-81ED-4DB2-BD59-A6C34878D82A}">
                    <a16:rowId xmlns:a16="http://schemas.microsoft.com/office/drawing/2014/main" val="770526369"/>
                  </a:ext>
                </a:extLst>
              </a:tr>
              <a:tr h="388044">
                <a:tc>
                  <a:txBody>
                    <a:bodyPr/>
                    <a:lstStyle/>
                    <a:p>
                      <a:pPr>
                        <a:lnSpc>
                          <a:spcPct val="107000"/>
                        </a:lnSpc>
                        <a:spcAft>
                          <a:spcPts val="0"/>
                        </a:spcAft>
                      </a:pPr>
                      <a:r>
                        <a:rPr lang="hr-BA" sz="1000" dirty="0" smtClean="0">
                          <a:effectLst/>
                        </a:rPr>
                        <a:t>Uncertainty</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b="1" dirty="0">
                          <a:effectLst/>
                        </a:rPr>
                        <a:t>25%</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30%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50%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30%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1994501412"/>
                  </a:ext>
                </a:extLst>
              </a:tr>
              <a:tr h="388044">
                <a:tc>
                  <a:txBody>
                    <a:bodyPr/>
                    <a:lstStyle/>
                    <a:p>
                      <a:pPr>
                        <a:lnSpc>
                          <a:spcPct val="107000"/>
                        </a:lnSpc>
                        <a:spcAft>
                          <a:spcPts val="240"/>
                        </a:spcAft>
                      </a:pPr>
                      <a:r>
                        <a:rPr lang="hr-BA" sz="1000" dirty="0" smtClean="0">
                          <a:effectLst/>
                        </a:rPr>
                        <a:t>Minimum data </a:t>
                      </a:r>
                      <a:r>
                        <a:rPr lang="hr-BA" sz="1000" dirty="0" err="1" smtClean="0">
                          <a:effectLst/>
                        </a:rPr>
                        <a:t>coverage</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b="1" dirty="0">
                          <a:effectLst/>
                        </a:rPr>
                        <a:t>90%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90%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a:effectLst/>
                        </a:rPr>
                        <a:t>90%</a:t>
                      </a:r>
                      <a:endParaRPr lang="hr-BA" sz="10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90%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3242175325"/>
                  </a:ext>
                </a:extLst>
              </a:tr>
              <a:tr h="635963">
                <a:tc>
                  <a:txBody>
                    <a:bodyPr/>
                    <a:lstStyle/>
                    <a:p>
                      <a:pPr>
                        <a:lnSpc>
                          <a:spcPct val="107000"/>
                        </a:lnSpc>
                        <a:spcAft>
                          <a:spcPts val="0"/>
                        </a:spcAft>
                      </a:pPr>
                      <a:r>
                        <a:rPr lang="hr-BA" sz="1000" dirty="0" smtClean="0">
                          <a:effectLst/>
                        </a:rPr>
                        <a:t>Minimum time </a:t>
                      </a:r>
                      <a:r>
                        <a:rPr lang="hr-BA" sz="1000" dirty="0" err="1" smtClean="0">
                          <a:effectLst/>
                        </a:rPr>
                        <a:t>coverage</a:t>
                      </a:r>
                      <a:r>
                        <a:rPr lang="hr-BA" sz="1000" dirty="0" smtClean="0">
                          <a:effectLst/>
                        </a:rPr>
                        <a:t>:</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b="1" dirty="0">
                          <a:effectLst/>
                        </a:rPr>
                        <a:t>14%</a:t>
                      </a:r>
                      <a:r>
                        <a:rPr lang="hr-BA" sz="1000" b="1" baseline="30000" dirty="0">
                          <a:effectLst/>
                        </a:rPr>
                        <a:t>(4)</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a:effectLst/>
                        </a:rPr>
                        <a:t>14%</a:t>
                      </a:r>
                      <a:r>
                        <a:rPr lang="hr-BA" sz="1000" b="1" baseline="30000">
                          <a:effectLst/>
                        </a:rPr>
                        <a:t>(3)</a:t>
                      </a:r>
                      <a:endParaRPr lang="hr-BA" sz="10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a:effectLst/>
                        </a:rPr>
                        <a:t>14%</a:t>
                      </a:r>
                      <a:r>
                        <a:rPr lang="hr-BA" sz="1000" b="1" baseline="30000">
                          <a:effectLst/>
                        </a:rPr>
                        <a:t>(4)</a:t>
                      </a:r>
                      <a:endParaRPr lang="hr-BA" sz="10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&gt; 10%</a:t>
                      </a:r>
                      <a:br>
                        <a:rPr lang="hr-BA" sz="1000" b="1" dirty="0">
                          <a:effectLst/>
                        </a:rPr>
                      </a:br>
                      <a:r>
                        <a:rPr lang="hr-BA" sz="1000" b="1" dirty="0">
                          <a:effectLst/>
                        </a:rPr>
                        <a:t>tijekom ljeta</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1299269588"/>
                  </a:ext>
                </a:extLst>
              </a:tr>
            </a:tbl>
          </a:graphicData>
        </a:graphic>
      </p:graphicFrame>
    </p:spTree>
    <p:extLst>
      <p:ext uri="{BB962C8B-B14F-4D97-AF65-F5344CB8AC3E}">
        <p14:creationId xmlns:p14="http://schemas.microsoft.com/office/powerpoint/2010/main" val="520036313"/>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12.2  DATA QUALITY </a:t>
            </a:r>
            <a:r>
              <a:rPr lang="hr-HR" sz="2800" b="1" dirty="0">
                <a:solidFill>
                  <a:schemeClr val="tx2"/>
                </a:solidFill>
                <a:effectLst>
                  <a:glow>
                    <a:srgbClr val="7F7F7F">
                      <a:alpha val="35000"/>
                    </a:srgbClr>
                  </a:glow>
                </a:effectLst>
              </a:rPr>
              <a:t>TARGET</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376239" y="1856620"/>
            <a:ext cx="2453225" cy="261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HR" sz="2400" b="1" dirty="0" smtClean="0">
                <a:solidFill>
                  <a:srgbClr val="1F497D"/>
                </a:solidFill>
              </a:rPr>
              <a:t>M</a:t>
            </a:r>
            <a:r>
              <a:rPr lang="en-US" sz="2400" b="1" dirty="0" err="1" smtClean="0">
                <a:solidFill>
                  <a:srgbClr val="1F497D"/>
                </a:solidFill>
              </a:rPr>
              <a:t>odeling</a:t>
            </a:r>
            <a:r>
              <a:rPr lang="hr-HR" sz="2400" b="1" dirty="0" smtClean="0">
                <a:solidFill>
                  <a:srgbClr val="1F497D"/>
                </a:solidFill>
              </a:rPr>
              <a:t> </a:t>
            </a:r>
            <a:endParaRPr lang="hr-HR" sz="2000" dirty="0">
              <a:solidFill>
                <a:srgbClr val="0070C0"/>
              </a:solidFill>
            </a:endParaRPr>
          </a:p>
          <a:p>
            <a:pPr>
              <a:spcBef>
                <a:spcPct val="20000"/>
              </a:spcBef>
            </a:pPr>
            <a:r>
              <a:rPr lang="hr-HR" sz="2000" dirty="0" smtClean="0">
                <a:solidFill>
                  <a:srgbClr val="0070C0"/>
                </a:solidFill>
              </a:rPr>
              <a:t>-</a:t>
            </a:r>
            <a:r>
              <a:rPr lang="en-US" sz="2000" dirty="0" smtClean="0">
                <a:solidFill>
                  <a:srgbClr val="0070C0"/>
                </a:solidFill>
              </a:rPr>
              <a:t>Uncertainties </a:t>
            </a:r>
            <a:r>
              <a:rPr lang="en-US" sz="2000" dirty="0">
                <a:solidFill>
                  <a:srgbClr val="0070C0"/>
                </a:solidFill>
              </a:rPr>
              <a:t>in the modeling and objective assessment </a:t>
            </a:r>
            <a:r>
              <a:rPr lang="hr-HR" sz="2000" dirty="0" smtClean="0">
                <a:solidFill>
                  <a:srgbClr val="0070C0"/>
                </a:solidFill>
              </a:rPr>
              <a:t>are </a:t>
            </a:r>
            <a:r>
              <a:rPr lang="hr-HR" sz="2000" dirty="0" err="1" smtClean="0">
                <a:solidFill>
                  <a:srgbClr val="0070C0"/>
                </a:solidFill>
              </a:rPr>
              <a:t>large</a:t>
            </a:r>
            <a:r>
              <a:rPr lang="en-US" sz="2000" dirty="0" smtClean="0">
                <a:solidFill>
                  <a:srgbClr val="0070C0"/>
                </a:solidFill>
              </a:rPr>
              <a:t>...</a:t>
            </a:r>
            <a:endParaRPr lang="en-US" sz="2000"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2657663787"/>
              </p:ext>
            </p:extLst>
          </p:nvPr>
        </p:nvGraphicFramePr>
        <p:xfrm>
          <a:off x="3132186" y="1908292"/>
          <a:ext cx="5424918" cy="3540889"/>
        </p:xfrm>
        <a:graphic>
          <a:graphicData uri="http://schemas.openxmlformats.org/drawingml/2006/table">
            <a:tbl>
              <a:tblPr firstRow="1" firstCol="1" bandRow="1">
                <a:tableStyleId>{5C22544A-7EE6-4342-B048-85BDC9FD1C3A}</a:tableStyleId>
              </a:tblPr>
              <a:tblGrid>
                <a:gridCol w="1625874">
                  <a:extLst>
                    <a:ext uri="{9D8B030D-6E8A-4147-A177-3AD203B41FA5}">
                      <a16:colId xmlns:a16="http://schemas.microsoft.com/office/drawing/2014/main" val="2544718318"/>
                    </a:ext>
                  </a:extLst>
                </a:gridCol>
                <a:gridCol w="1105787">
                  <a:extLst>
                    <a:ext uri="{9D8B030D-6E8A-4147-A177-3AD203B41FA5}">
                      <a16:colId xmlns:a16="http://schemas.microsoft.com/office/drawing/2014/main" val="3710971973"/>
                    </a:ext>
                  </a:extLst>
                </a:gridCol>
                <a:gridCol w="665714">
                  <a:extLst>
                    <a:ext uri="{9D8B030D-6E8A-4147-A177-3AD203B41FA5}">
                      <a16:colId xmlns:a16="http://schemas.microsoft.com/office/drawing/2014/main" val="4277607580"/>
                    </a:ext>
                  </a:extLst>
                </a:gridCol>
                <a:gridCol w="1017773">
                  <a:extLst>
                    <a:ext uri="{9D8B030D-6E8A-4147-A177-3AD203B41FA5}">
                      <a16:colId xmlns:a16="http://schemas.microsoft.com/office/drawing/2014/main" val="3370164257"/>
                    </a:ext>
                  </a:extLst>
                </a:gridCol>
                <a:gridCol w="1009770">
                  <a:extLst>
                    <a:ext uri="{9D8B030D-6E8A-4147-A177-3AD203B41FA5}">
                      <a16:colId xmlns:a16="http://schemas.microsoft.com/office/drawing/2014/main" val="1077505694"/>
                    </a:ext>
                  </a:extLst>
                </a:gridCol>
              </a:tblGrid>
              <a:tr h="1088607">
                <a:tc>
                  <a:txBody>
                    <a:bodyPr/>
                    <a:lstStyle/>
                    <a:p>
                      <a:pPr>
                        <a:lnSpc>
                          <a:spcPct val="107000"/>
                        </a:lnSpc>
                      </a:pPr>
                      <a:endParaRPr lang="hr-BA" sz="1000" dirty="0">
                        <a:effectLst/>
                        <a:latin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dirty="0" smtClean="0">
                          <a:effectLst/>
                        </a:rPr>
                        <a:t>Sulphur </a:t>
                      </a:r>
                      <a:r>
                        <a:rPr lang="hr-BA" sz="1000" dirty="0" err="1" smtClean="0">
                          <a:effectLst/>
                        </a:rPr>
                        <a:t>dioxide</a:t>
                      </a:r>
                      <a:r>
                        <a:rPr lang="hr-BA" sz="1000" dirty="0" smtClean="0">
                          <a:effectLst/>
                        </a:rPr>
                        <a:t>  </a:t>
                      </a:r>
                      <a:r>
                        <a:rPr lang="hr-BA" sz="1000" dirty="0" err="1" smtClean="0">
                          <a:effectLst/>
                        </a:rPr>
                        <a:t>hydrogen</a:t>
                      </a:r>
                      <a:r>
                        <a:rPr lang="hr-BA" sz="1000" dirty="0" smtClean="0">
                          <a:effectLst/>
                        </a:rPr>
                        <a:t> sulfide, </a:t>
                      </a:r>
                      <a:r>
                        <a:rPr lang="hr-BA" sz="1000" dirty="0" err="1" smtClean="0">
                          <a:effectLst/>
                        </a:rPr>
                        <a:t>nitrogen</a:t>
                      </a:r>
                      <a:r>
                        <a:rPr lang="hr-BA" sz="1000" dirty="0" smtClean="0">
                          <a:effectLst/>
                        </a:rPr>
                        <a:t> </a:t>
                      </a:r>
                      <a:r>
                        <a:rPr lang="hr-BA" sz="1000" dirty="0" err="1" smtClean="0">
                          <a:effectLst/>
                        </a:rPr>
                        <a:t>dioxide</a:t>
                      </a:r>
                      <a:r>
                        <a:rPr lang="hr-BA" sz="1000" dirty="0" smtClean="0">
                          <a:effectLst/>
                        </a:rPr>
                        <a:t>  and </a:t>
                      </a:r>
                      <a:br>
                        <a:rPr lang="hr-BA" sz="1000" dirty="0" smtClean="0">
                          <a:effectLst/>
                        </a:rPr>
                      </a:br>
                      <a:r>
                        <a:rPr lang="hr-BA" sz="1000" dirty="0" err="1" smtClean="0">
                          <a:effectLst/>
                        </a:rPr>
                        <a:t>nitrogen</a:t>
                      </a:r>
                      <a:r>
                        <a:rPr lang="hr-BA" sz="1000" dirty="0" smtClean="0">
                          <a:effectLst/>
                        </a:rPr>
                        <a:t> </a:t>
                      </a:r>
                      <a:r>
                        <a:rPr lang="hr-BA" sz="1000" dirty="0" err="1" smtClean="0">
                          <a:effectLst/>
                        </a:rPr>
                        <a:t>oxide</a:t>
                      </a:r>
                      <a:r>
                        <a:rPr lang="hr-BA" sz="1000" dirty="0" smtClean="0">
                          <a:effectLst/>
                        </a:rPr>
                        <a:t> , </a:t>
                      </a:r>
                      <a:r>
                        <a:rPr lang="hr-BA" sz="1000" dirty="0" err="1" smtClean="0">
                          <a:effectLst/>
                        </a:rPr>
                        <a:t>ammonia</a:t>
                      </a:r>
                      <a:r>
                        <a:rPr lang="hr-BA" sz="1000" dirty="0" smtClean="0">
                          <a:effectLst/>
                        </a:rPr>
                        <a:t> and</a:t>
                      </a:r>
                      <a:br>
                        <a:rPr lang="hr-BA" sz="1000" dirty="0" smtClean="0">
                          <a:effectLst/>
                        </a:rPr>
                      </a:br>
                      <a:r>
                        <a:rPr lang="hr-BA" sz="1000" dirty="0" err="1" smtClean="0">
                          <a:effectLst/>
                        </a:rPr>
                        <a:t>carbon</a:t>
                      </a:r>
                      <a:r>
                        <a:rPr lang="hr-BA" sz="1000" dirty="0" smtClean="0">
                          <a:effectLst/>
                        </a:rPr>
                        <a:t> </a:t>
                      </a:r>
                      <a:r>
                        <a:rPr lang="hr-BA" sz="1000" dirty="0" err="1" smtClean="0">
                          <a:effectLst/>
                        </a:rPr>
                        <a:t>monoksid</a:t>
                      </a:r>
                      <a:endParaRPr lang="hr-BA" sz="1000" dirty="0">
                        <a:effectLst/>
                      </a:endParaRPr>
                    </a:p>
                  </a:txBody>
                  <a:tcPr marL="36863" marR="36863" marT="36863" marB="46079" anchor="ctr"/>
                </a:tc>
                <a:tc>
                  <a:txBody>
                    <a:bodyPr/>
                    <a:lstStyle/>
                    <a:p>
                      <a:pPr algn="ctr">
                        <a:lnSpc>
                          <a:spcPct val="107000"/>
                        </a:lnSpc>
                        <a:spcAft>
                          <a:spcPts val="0"/>
                        </a:spcAft>
                      </a:pPr>
                      <a:r>
                        <a:rPr lang="hr-BA" sz="1000" dirty="0" smtClean="0">
                          <a:effectLst/>
                        </a:rPr>
                        <a:t>Benzene, </a:t>
                      </a:r>
                      <a:r>
                        <a:rPr lang="hr-BA" sz="1000" dirty="0" err="1" smtClean="0">
                          <a:effectLst/>
                        </a:rPr>
                        <a:t>mercaptan</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dirty="0" err="1" smtClean="0">
                          <a:effectLst/>
                        </a:rPr>
                        <a:t>Particulate</a:t>
                      </a:r>
                      <a:r>
                        <a:rPr lang="hr-BA" sz="1000" dirty="0" smtClean="0">
                          <a:effectLst/>
                        </a:rPr>
                        <a:t> </a:t>
                      </a:r>
                      <a:r>
                        <a:rPr lang="hr-BA" sz="1000" dirty="0" err="1" smtClean="0">
                          <a:effectLst/>
                        </a:rPr>
                        <a:t>matter</a:t>
                      </a:r>
                      <a:r>
                        <a:rPr lang="hr-BA" sz="1000" dirty="0" smtClean="0">
                          <a:effectLst/>
                        </a:rPr>
                        <a:t> (PM</a:t>
                      </a:r>
                      <a:r>
                        <a:rPr lang="hr-BA" sz="1000" baseline="-25000" dirty="0" smtClean="0">
                          <a:effectLst/>
                        </a:rPr>
                        <a:t>10</a:t>
                      </a:r>
                      <a:r>
                        <a:rPr lang="hr-BA" sz="1000" dirty="0" smtClean="0">
                          <a:effectLst/>
                        </a:rPr>
                        <a:t>/PM</a:t>
                      </a:r>
                      <a:r>
                        <a:rPr lang="hr-BA" sz="1000" baseline="-25000" dirty="0" smtClean="0">
                          <a:effectLst/>
                        </a:rPr>
                        <a:t>2,5</a:t>
                      </a:r>
                      <a:r>
                        <a:rPr lang="hr-BA" sz="1000" dirty="0">
                          <a:effectLst/>
                        </a:rPr>
                        <a:t>) i </a:t>
                      </a:r>
                      <a:r>
                        <a:rPr lang="hr-BA" sz="1000" dirty="0" err="1" smtClean="0">
                          <a:effectLst/>
                        </a:rPr>
                        <a:t>lead</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dirty="0" smtClean="0">
                          <a:effectLst/>
                        </a:rPr>
                        <a:t>Ozone and </a:t>
                      </a:r>
                      <a:r>
                        <a:rPr lang="hr-BA" sz="1000" baseline="0" dirty="0" smtClean="0">
                          <a:effectLst/>
                        </a:rPr>
                        <a:t> </a:t>
                      </a:r>
                      <a:r>
                        <a:rPr lang="en-US" sz="1000" baseline="0" dirty="0" smtClean="0">
                          <a:effectLst/>
                        </a:rPr>
                        <a:t>ozone associated with </a:t>
                      </a:r>
                      <a:r>
                        <a:rPr lang="hr-BA" sz="1000" dirty="0" smtClean="0">
                          <a:effectLst/>
                        </a:rPr>
                        <a:t>NO </a:t>
                      </a:r>
                      <a:r>
                        <a:rPr lang="hr-BA" sz="1000" dirty="0">
                          <a:effectLst/>
                        </a:rPr>
                        <a:t>i NO</a:t>
                      </a:r>
                      <a:r>
                        <a:rPr lang="hr-BA" sz="1000" baseline="-25000" dirty="0">
                          <a:effectLst/>
                        </a:rPr>
                        <a:t>2</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extLst>
                  <a:ext uri="{0D108BD9-81ED-4DB2-BD59-A6C34878D82A}">
                    <a16:rowId xmlns:a16="http://schemas.microsoft.com/office/drawing/2014/main" val="3703543767"/>
                  </a:ext>
                </a:extLst>
              </a:tr>
              <a:tr h="281247">
                <a:tc gridSpan="5">
                  <a:txBody>
                    <a:bodyPr/>
                    <a:lstStyle/>
                    <a:p>
                      <a:pPr algn="ctr">
                        <a:lnSpc>
                          <a:spcPct val="107000"/>
                        </a:lnSpc>
                        <a:spcAft>
                          <a:spcPts val="0"/>
                        </a:spcAft>
                      </a:pPr>
                      <a:r>
                        <a:rPr lang="hr-BA" sz="1000" dirty="0" smtClean="0">
                          <a:effectLst/>
                        </a:rPr>
                        <a:t>Uncertainty </a:t>
                      </a:r>
                      <a:r>
                        <a:rPr lang="hr-BA" sz="1000" dirty="0" err="1" smtClean="0">
                          <a:effectLst/>
                        </a:rPr>
                        <a:t>in</a:t>
                      </a:r>
                      <a:r>
                        <a:rPr lang="hr-BA" sz="1000" dirty="0" smtClean="0">
                          <a:effectLst/>
                        </a:rPr>
                        <a:t> </a:t>
                      </a:r>
                      <a:r>
                        <a:rPr lang="hr-BA" sz="1000" dirty="0" err="1" smtClean="0">
                          <a:effectLst/>
                        </a:rPr>
                        <a:t>the</a:t>
                      </a:r>
                      <a:r>
                        <a:rPr lang="hr-BA" sz="1000" dirty="0" smtClean="0">
                          <a:effectLst/>
                        </a:rPr>
                        <a:t> </a:t>
                      </a:r>
                      <a:r>
                        <a:rPr lang="hr-BA" sz="1000" dirty="0" err="1" smtClean="0">
                          <a:effectLst/>
                        </a:rPr>
                        <a:t>modeling</a:t>
                      </a:r>
                      <a:r>
                        <a:rPr lang="hr-BA" sz="1000" dirty="0" smtClean="0">
                          <a:effectLst/>
                        </a:rPr>
                        <a:t>:</a:t>
                      </a:r>
                      <a:endParaRPr lang="hr-BA" sz="1000" dirty="0">
                        <a:effectLst/>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extLst>
                  <a:ext uri="{0D108BD9-81ED-4DB2-BD59-A6C34878D82A}">
                    <a16:rowId xmlns:a16="http://schemas.microsoft.com/office/drawing/2014/main" val="4143415671"/>
                  </a:ext>
                </a:extLst>
              </a:tr>
              <a:tr h="311050">
                <a:tc>
                  <a:txBody>
                    <a:bodyPr/>
                    <a:lstStyle/>
                    <a:p>
                      <a:pPr>
                        <a:lnSpc>
                          <a:spcPct val="107000"/>
                        </a:lnSpc>
                        <a:spcAft>
                          <a:spcPts val="0"/>
                        </a:spcAft>
                      </a:pPr>
                      <a:r>
                        <a:rPr lang="hr-BA" sz="1000" dirty="0">
                          <a:effectLst/>
                        </a:rPr>
                        <a:t>– </a:t>
                      </a:r>
                      <a:r>
                        <a:rPr lang="hr-BA" sz="1000" dirty="0" err="1" smtClean="0">
                          <a:effectLst/>
                        </a:rPr>
                        <a:t>hourly</a:t>
                      </a:r>
                      <a:r>
                        <a:rPr lang="hr-BA" sz="1000" baseline="0" dirty="0" smtClean="0">
                          <a:effectLst/>
                        </a:rPr>
                        <a:t> average</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b="1" dirty="0">
                          <a:effectLst/>
                        </a:rPr>
                        <a:t>50%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50%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3384820705"/>
                  </a:ext>
                </a:extLst>
              </a:tr>
              <a:tr h="311050">
                <a:tc>
                  <a:txBody>
                    <a:bodyPr/>
                    <a:lstStyle/>
                    <a:p>
                      <a:pPr>
                        <a:lnSpc>
                          <a:spcPct val="107000"/>
                        </a:lnSpc>
                        <a:spcAft>
                          <a:spcPts val="0"/>
                        </a:spcAft>
                      </a:pPr>
                      <a:r>
                        <a:rPr lang="hr-BA" sz="1000" dirty="0">
                          <a:effectLst/>
                        </a:rPr>
                        <a:t>– </a:t>
                      </a:r>
                      <a:r>
                        <a:rPr lang="hr-BA" sz="1000" dirty="0" err="1" smtClean="0">
                          <a:effectLst/>
                        </a:rPr>
                        <a:t>eighth</a:t>
                      </a:r>
                      <a:r>
                        <a:rPr lang="hr-BA" sz="1000" dirty="0" smtClean="0">
                          <a:effectLst/>
                        </a:rPr>
                        <a:t> </a:t>
                      </a:r>
                      <a:r>
                        <a:rPr lang="hr-BA" sz="1000" dirty="0" err="1" smtClean="0">
                          <a:effectLst/>
                        </a:rPr>
                        <a:t>hour</a:t>
                      </a:r>
                      <a:r>
                        <a:rPr lang="hr-BA" sz="1000" dirty="0" smtClean="0">
                          <a:effectLst/>
                        </a:rPr>
                        <a:t> average</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b="1">
                          <a:effectLst/>
                        </a:rPr>
                        <a:t>50%</a:t>
                      </a:r>
                      <a:endParaRPr lang="hr-BA" sz="10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50%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1228381479"/>
                  </a:ext>
                </a:extLst>
              </a:tr>
              <a:tr h="509777">
                <a:tc>
                  <a:txBody>
                    <a:bodyPr/>
                    <a:lstStyle/>
                    <a:p>
                      <a:pPr>
                        <a:lnSpc>
                          <a:spcPct val="107000"/>
                        </a:lnSpc>
                        <a:spcAft>
                          <a:spcPts val="0"/>
                        </a:spcAft>
                      </a:pPr>
                      <a:r>
                        <a:rPr lang="hr-BA" sz="1000" dirty="0">
                          <a:effectLst/>
                        </a:rPr>
                        <a:t>– </a:t>
                      </a:r>
                      <a:r>
                        <a:rPr lang="hr-BA" sz="1000" dirty="0" err="1" smtClean="0">
                          <a:effectLst/>
                        </a:rPr>
                        <a:t>daily</a:t>
                      </a:r>
                      <a:r>
                        <a:rPr lang="hr-BA" sz="1000" dirty="0" smtClean="0">
                          <a:effectLst/>
                        </a:rPr>
                        <a:t> average</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b="1" dirty="0">
                          <a:effectLst/>
                        </a:rPr>
                        <a:t>50%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a:effectLst/>
                        </a:rPr>
                        <a:t>-</a:t>
                      </a:r>
                      <a:endParaRPr lang="hr-BA" sz="10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još nije definirano</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2149894416"/>
                  </a:ext>
                </a:extLst>
              </a:tr>
              <a:tr h="311050">
                <a:tc>
                  <a:txBody>
                    <a:bodyPr/>
                    <a:lstStyle/>
                    <a:p>
                      <a:pPr>
                        <a:lnSpc>
                          <a:spcPct val="107000"/>
                        </a:lnSpc>
                        <a:spcAft>
                          <a:spcPts val="0"/>
                        </a:spcAft>
                      </a:pPr>
                      <a:r>
                        <a:rPr lang="hr-BA" sz="1000" dirty="0">
                          <a:effectLst/>
                        </a:rPr>
                        <a:t>– </a:t>
                      </a:r>
                      <a:r>
                        <a:rPr lang="hr-BA" sz="1000" dirty="0" err="1" smtClean="0">
                          <a:effectLst/>
                        </a:rPr>
                        <a:t>annual</a:t>
                      </a:r>
                      <a:r>
                        <a:rPr lang="hr-BA" sz="1000" baseline="0" dirty="0" smtClean="0">
                          <a:effectLst/>
                        </a:rPr>
                        <a:t> </a:t>
                      </a:r>
                      <a:r>
                        <a:rPr lang="hr-BA" sz="1000" dirty="0" smtClean="0">
                          <a:effectLst/>
                        </a:rPr>
                        <a:t>average</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tc>
                <a:tc>
                  <a:txBody>
                    <a:bodyPr/>
                    <a:lstStyle/>
                    <a:p>
                      <a:pPr algn="ctr">
                        <a:lnSpc>
                          <a:spcPct val="107000"/>
                        </a:lnSpc>
                        <a:spcAft>
                          <a:spcPts val="0"/>
                        </a:spcAft>
                      </a:pPr>
                      <a:r>
                        <a:rPr lang="hr-BA" sz="1000" b="1">
                          <a:effectLst/>
                        </a:rPr>
                        <a:t>30%</a:t>
                      </a:r>
                      <a:endParaRPr lang="hr-BA" sz="10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a:effectLst/>
                        </a:rPr>
                        <a:t>50%</a:t>
                      </a:r>
                      <a:endParaRPr lang="hr-BA" sz="1000" b="1">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50%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4086400734"/>
                  </a:ext>
                </a:extLst>
              </a:tr>
              <a:tr h="281247">
                <a:tc gridSpan="5">
                  <a:txBody>
                    <a:bodyPr/>
                    <a:lstStyle/>
                    <a:p>
                      <a:pPr algn="ctr">
                        <a:lnSpc>
                          <a:spcPct val="107000"/>
                        </a:lnSpc>
                        <a:spcAft>
                          <a:spcPts val="0"/>
                        </a:spcAft>
                      </a:pPr>
                      <a:r>
                        <a:rPr lang="hr-BA" sz="1000" dirty="0" smtClean="0">
                          <a:effectLst/>
                        </a:rPr>
                        <a:t>Objective </a:t>
                      </a:r>
                      <a:r>
                        <a:rPr lang="hr-BA" sz="1000" dirty="0" err="1" smtClean="0">
                          <a:effectLst/>
                        </a:rPr>
                        <a:t>assessment</a:t>
                      </a:r>
                      <a:r>
                        <a:rPr lang="hr-BA" sz="1000" dirty="0" smtClean="0">
                          <a:effectLst/>
                        </a:rPr>
                        <a:t>:</a:t>
                      </a:r>
                      <a:endParaRPr lang="hr-BA" sz="1000" dirty="0">
                        <a:effectLst/>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tc hMerge="1">
                  <a:txBody>
                    <a:bodyPr/>
                    <a:lstStyle/>
                    <a:p>
                      <a:pPr>
                        <a:lnSpc>
                          <a:spcPct val="107000"/>
                        </a:lnSpc>
                      </a:pPr>
                      <a:endParaRPr lang="hr-BA" sz="900" b="1" dirty="0">
                        <a:effectLst/>
                        <a:latin typeface="Calibri" panose="020F0502020204030204" pitchFamily="34" charset="0"/>
                        <a:cs typeface="Times New Roman" panose="02020603050405020304" pitchFamily="18" charset="0"/>
                      </a:endParaRPr>
                    </a:p>
                  </a:txBody>
                  <a:tcPr marL="36863" marR="36863" marT="36863" marB="46079" anchor="ctr"/>
                </a:tc>
                <a:extLst>
                  <a:ext uri="{0D108BD9-81ED-4DB2-BD59-A6C34878D82A}">
                    <a16:rowId xmlns:a16="http://schemas.microsoft.com/office/drawing/2014/main" val="2538188393"/>
                  </a:ext>
                </a:extLst>
              </a:tr>
              <a:tr h="311050">
                <a:tc>
                  <a:txBody>
                    <a:bodyPr/>
                    <a:lstStyle/>
                    <a:p>
                      <a:pPr>
                        <a:lnSpc>
                          <a:spcPct val="107000"/>
                        </a:lnSpc>
                        <a:spcAft>
                          <a:spcPts val="0"/>
                        </a:spcAft>
                      </a:pPr>
                      <a:r>
                        <a:rPr lang="hr-BA" sz="1000" dirty="0">
                          <a:effectLst/>
                        </a:rPr>
                        <a:t>– </a:t>
                      </a:r>
                      <a:r>
                        <a:rPr lang="hr-BA" sz="1000" dirty="0" err="1" smtClean="0">
                          <a:effectLst/>
                        </a:rPr>
                        <a:t>uncertainty</a:t>
                      </a:r>
                      <a:endParaRPr lang="hr-BA" sz="1000" dirty="0">
                        <a:effectLst/>
                      </a:endParaRPr>
                    </a:p>
                  </a:txBody>
                  <a:tcPr marL="36863" marR="36863" marT="36863" marB="46079" anchor="ctr"/>
                </a:tc>
                <a:tc>
                  <a:txBody>
                    <a:bodyPr/>
                    <a:lstStyle/>
                    <a:p>
                      <a:pPr algn="ctr">
                        <a:lnSpc>
                          <a:spcPct val="107000"/>
                        </a:lnSpc>
                        <a:spcAft>
                          <a:spcPts val="0"/>
                        </a:spcAft>
                      </a:pPr>
                      <a:r>
                        <a:rPr lang="hr-BA" sz="1000" b="1" dirty="0">
                          <a:effectLst/>
                        </a:rPr>
                        <a:t>75%</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100%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100%</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tc>
                  <a:txBody>
                    <a:bodyPr/>
                    <a:lstStyle/>
                    <a:p>
                      <a:pPr algn="ctr">
                        <a:lnSpc>
                          <a:spcPct val="107000"/>
                        </a:lnSpc>
                        <a:spcAft>
                          <a:spcPts val="0"/>
                        </a:spcAft>
                      </a:pPr>
                      <a:r>
                        <a:rPr lang="hr-BA" sz="1000" b="1" dirty="0">
                          <a:effectLst/>
                        </a:rPr>
                        <a:t>75%</a:t>
                      </a:r>
                      <a:endParaRPr lang="hr-BA"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863" marR="36863" marT="36863" marB="46079" anchor="ctr">
                    <a:solidFill>
                      <a:schemeClr val="accent1">
                        <a:lumMod val="20000"/>
                        <a:lumOff val="80000"/>
                      </a:schemeClr>
                    </a:solidFill>
                  </a:tcPr>
                </a:tc>
                <a:extLst>
                  <a:ext uri="{0D108BD9-81ED-4DB2-BD59-A6C34878D82A}">
                    <a16:rowId xmlns:a16="http://schemas.microsoft.com/office/drawing/2014/main" val="2611325616"/>
                  </a:ext>
                </a:extLst>
              </a:tr>
            </a:tbl>
          </a:graphicData>
        </a:graphic>
      </p:graphicFrame>
    </p:spTree>
    <p:extLst>
      <p:ext uri="{BB962C8B-B14F-4D97-AF65-F5344CB8AC3E}">
        <p14:creationId xmlns:p14="http://schemas.microsoft.com/office/powerpoint/2010/main" val="1605980749"/>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12.2  DATA QUALITY </a:t>
            </a:r>
            <a:r>
              <a:rPr lang="hr-HR" sz="2800" b="1" dirty="0">
                <a:solidFill>
                  <a:schemeClr val="tx2"/>
                </a:solidFill>
                <a:effectLst>
                  <a:glow>
                    <a:srgbClr val="7F7F7F">
                      <a:alpha val="35000"/>
                    </a:srgbClr>
                  </a:glow>
                </a:effectLst>
              </a:rPr>
              <a:t>TARGET</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376238" y="1477059"/>
            <a:ext cx="8180865" cy="64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a:solidFill>
                  <a:srgbClr val="1F497D"/>
                </a:solidFill>
              </a:rPr>
              <a:t>Annex 8., Regulation on Air Quality </a:t>
            </a:r>
            <a:r>
              <a:rPr lang="en-US" sz="2400" b="1" dirty="0" smtClean="0">
                <a:solidFill>
                  <a:srgbClr val="1F497D"/>
                </a:solidFill>
              </a:rPr>
              <a:t>Monitoring</a:t>
            </a:r>
            <a:r>
              <a:rPr lang="hr-HR" sz="2400" b="1" dirty="0" smtClean="0">
                <a:solidFill>
                  <a:srgbClr val="1F497D"/>
                </a:solidFill>
              </a:rPr>
              <a:t> (</a:t>
            </a:r>
            <a:r>
              <a:rPr lang="hr-HR" sz="2400" b="1" dirty="0" err="1" smtClean="0">
                <a:solidFill>
                  <a:srgbClr val="1F497D"/>
                </a:solidFill>
              </a:rPr>
              <a:t>continued</a:t>
            </a:r>
            <a:r>
              <a:rPr lang="hr-HR" sz="2400" b="1" dirty="0" smtClean="0">
                <a:solidFill>
                  <a:srgbClr val="1F497D"/>
                </a:solidFill>
              </a:rPr>
              <a:t>)</a:t>
            </a:r>
            <a:endParaRPr lang="en-US" sz="2400" b="1" dirty="0">
              <a:solidFill>
                <a:srgbClr val="1F497D"/>
              </a:solidFill>
            </a:endParaRPr>
          </a:p>
          <a:p>
            <a:pPr>
              <a:spcBef>
                <a:spcPct val="20000"/>
              </a:spcBef>
            </a:pPr>
            <a:endParaRPr lang="en-US" sz="2000"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293897169"/>
              </p:ext>
            </p:extLst>
          </p:nvPr>
        </p:nvGraphicFramePr>
        <p:xfrm>
          <a:off x="873096" y="2039375"/>
          <a:ext cx="6734175" cy="4050351"/>
        </p:xfrm>
        <a:graphic>
          <a:graphicData uri="http://schemas.openxmlformats.org/drawingml/2006/table">
            <a:tbl>
              <a:tblPr firstRow="1" firstCol="1" bandRow="1">
                <a:tableStyleId>{5C22544A-7EE6-4342-B048-85BDC9FD1C3A}</a:tableStyleId>
              </a:tblPr>
              <a:tblGrid>
                <a:gridCol w="2084789">
                  <a:extLst>
                    <a:ext uri="{9D8B030D-6E8A-4147-A177-3AD203B41FA5}">
                      <a16:colId xmlns:a16="http://schemas.microsoft.com/office/drawing/2014/main" val="802473687"/>
                    </a:ext>
                  </a:extLst>
                </a:gridCol>
                <a:gridCol w="1018096">
                  <a:extLst>
                    <a:ext uri="{9D8B030D-6E8A-4147-A177-3AD203B41FA5}">
                      <a16:colId xmlns:a16="http://schemas.microsoft.com/office/drawing/2014/main" val="1248694236"/>
                    </a:ext>
                  </a:extLst>
                </a:gridCol>
                <a:gridCol w="1134281">
                  <a:extLst>
                    <a:ext uri="{9D8B030D-6E8A-4147-A177-3AD203B41FA5}">
                      <a16:colId xmlns:a16="http://schemas.microsoft.com/office/drawing/2014/main" val="798474303"/>
                    </a:ext>
                  </a:extLst>
                </a:gridCol>
                <a:gridCol w="1432254">
                  <a:extLst>
                    <a:ext uri="{9D8B030D-6E8A-4147-A177-3AD203B41FA5}">
                      <a16:colId xmlns:a16="http://schemas.microsoft.com/office/drawing/2014/main" val="2442697570"/>
                    </a:ext>
                  </a:extLst>
                </a:gridCol>
                <a:gridCol w="1064755">
                  <a:extLst>
                    <a:ext uri="{9D8B030D-6E8A-4147-A177-3AD203B41FA5}">
                      <a16:colId xmlns:a16="http://schemas.microsoft.com/office/drawing/2014/main" val="3131209000"/>
                    </a:ext>
                  </a:extLst>
                </a:gridCol>
              </a:tblGrid>
              <a:tr h="0">
                <a:tc>
                  <a:txBody>
                    <a:bodyPr/>
                    <a:lstStyle/>
                    <a:p>
                      <a:pPr>
                        <a:lnSpc>
                          <a:spcPct val="107000"/>
                        </a:lnSpc>
                      </a:pPr>
                      <a:endParaRPr lang="hr-BA" sz="1100" dirty="0">
                        <a:effectLst/>
                        <a:latin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dirty="0" err="1" smtClean="0">
                          <a:effectLst/>
                        </a:rPr>
                        <a:t>Benzopyrene</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dirty="0" err="1" smtClean="0">
                          <a:effectLst/>
                        </a:rPr>
                        <a:t>Arsenic</a:t>
                      </a:r>
                      <a:r>
                        <a:rPr lang="hr-BA" sz="1100" dirty="0" smtClean="0">
                          <a:effectLst/>
                        </a:rPr>
                        <a:t>, </a:t>
                      </a:r>
                      <a:r>
                        <a:rPr lang="hr-BA" sz="1100" dirty="0" err="1" smtClean="0">
                          <a:effectLst/>
                        </a:rPr>
                        <a:t>cadmium</a:t>
                      </a:r>
                      <a:r>
                        <a:rPr lang="hr-BA" sz="1100" dirty="0" smtClean="0">
                          <a:effectLst/>
                        </a:rPr>
                        <a:t> and </a:t>
                      </a:r>
                      <a:r>
                        <a:rPr lang="hr-BA" sz="1100" dirty="0" err="1" smtClean="0">
                          <a:effectLst/>
                        </a:rPr>
                        <a:t>nickel</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dirty="0" err="1" smtClean="0">
                          <a:effectLst/>
                        </a:rPr>
                        <a:t>Polycyclic</a:t>
                      </a:r>
                      <a:r>
                        <a:rPr lang="hr-BA" sz="1100" dirty="0" smtClean="0">
                          <a:effectLst/>
                        </a:rPr>
                        <a:t> </a:t>
                      </a:r>
                      <a:r>
                        <a:rPr lang="hr-BA" sz="1100" dirty="0" err="1" smtClean="0">
                          <a:effectLst/>
                        </a:rPr>
                        <a:t>aromatic</a:t>
                      </a:r>
                      <a:r>
                        <a:rPr lang="hr-BA" sz="1100" dirty="0" smtClean="0">
                          <a:effectLst/>
                        </a:rPr>
                        <a:t> </a:t>
                      </a:r>
                      <a:r>
                        <a:rPr lang="hr-BA" sz="1100" dirty="0" err="1" smtClean="0">
                          <a:effectLst/>
                        </a:rPr>
                        <a:t>hydrocarbons</a:t>
                      </a:r>
                      <a:r>
                        <a:rPr lang="hr-BA" sz="1100" dirty="0" smtClean="0">
                          <a:effectLst/>
                        </a:rPr>
                        <a:t> </a:t>
                      </a:r>
                      <a:r>
                        <a:rPr lang="hr-BA" sz="1100" dirty="0" err="1" smtClean="0">
                          <a:effectLst/>
                        </a:rPr>
                        <a:t>other</a:t>
                      </a:r>
                      <a:r>
                        <a:rPr lang="hr-BA" sz="1100" dirty="0" smtClean="0">
                          <a:effectLst/>
                        </a:rPr>
                        <a:t> </a:t>
                      </a:r>
                      <a:r>
                        <a:rPr lang="hr-BA" sz="1100" dirty="0" err="1" smtClean="0">
                          <a:effectLst/>
                        </a:rPr>
                        <a:t>than</a:t>
                      </a:r>
                      <a:r>
                        <a:rPr lang="hr-BA" sz="1100" dirty="0" smtClean="0">
                          <a:effectLst/>
                        </a:rPr>
                        <a:t> </a:t>
                      </a:r>
                      <a:r>
                        <a:rPr lang="hr-BA" sz="1100" dirty="0" err="1" smtClean="0">
                          <a:effectLst/>
                        </a:rPr>
                        <a:t>benzopyrene</a:t>
                      </a:r>
                      <a:r>
                        <a:rPr lang="hr-BA" sz="1100" dirty="0" smtClean="0">
                          <a:effectLst/>
                        </a:rPr>
                        <a:t>, total </a:t>
                      </a:r>
                      <a:r>
                        <a:rPr lang="hr-BA" sz="1100" dirty="0" err="1" smtClean="0">
                          <a:effectLst/>
                        </a:rPr>
                        <a:t>gaseous</a:t>
                      </a:r>
                      <a:r>
                        <a:rPr lang="hr-BA" sz="1100" dirty="0" smtClean="0">
                          <a:effectLst/>
                        </a:rPr>
                        <a:t> </a:t>
                      </a:r>
                      <a:r>
                        <a:rPr lang="hr-BA" sz="1100" dirty="0" err="1" smtClean="0">
                          <a:effectLst/>
                        </a:rPr>
                        <a:t>mercury</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dirty="0" smtClean="0">
                          <a:effectLst/>
                        </a:rPr>
                        <a:t>Total </a:t>
                      </a:r>
                      <a:r>
                        <a:rPr lang="hr-BA" sz="1100" dirty="0" err="1" smtClean="0">
                          <a:effectLst/>
                        </a:rPr>
                        <a:t>sedimentation</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3743090726"/>
                  </a:ext>
                </a:extLst>
              </a:tr>
              <a:tr h="0">
                <a:tc>
                  <a:txBody>
                    <a:bodyPr/>
                    <a:lstStyle/>
                    <a:p>
                      <a:pPr>
                        <a:lnSpc>
                          <a:spcPct val="107000"/>
                        </a:lnSpc>
                        <a:spcAft>
                          <a:spcPts val="0"/>
                        </a:spcAft>
                      </a:pPr>
                      <a:r>
                        <a:rPr lang="hr-BA" sz="1100" dirty="0" smtClean="0">
                          <a:effectLst/>
                        </a:rPr>
                        <a:t>Uncertainty:</a:t>
                      </a:r>
                      <a:endParaRPr lang="hr-BA" sz="1100" dirty="0">
                        <a:effectLst/>
                      </a:endParaRPr>
                    </a:p>
                  </a:txBody>
                  <a:tcPr marL="60960" marR="60960" marT="60960" marB="76200" anchor="ctr"/>
                </a:tc>
                <a:tc>
                  <a:txBody>
                    <a:bodyPr/>
                    <a:lstStyle/>
                    <a:p>
                      <a:pPr>
                        <a:lnSpc>
                          <a:spcPct val="107000"/>
                        </a:lnSpc>
                      </a:pPr>
                      <a:endParaRPr lang="hr-BA" sz="1100" dirty="0">
                        <a:effectLst/>
                        <a:latin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pPr>
                      <a:endParaRPr lang="hr-BA" sz="1100">
                        <a:effectLst/>
                        <a:latin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pPr>
                      <a:endParaRPr lang="hr-BA" sz="1100">
                        <a:effectLst/>
                        <a:latin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pPr>
                      <a:endParaRPr lang="hr-BA" sz="1100">
                        <a:effectLst/>
                        <a:latin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134927987"/>
                  </a:ext>
                </a:extLst>
              </a:tr>
              <a:tr h="0">
                <a:tc>
                  <a:txBody>
                    <a:bodyPr/>
                    <a:lstStyle/>
                    <a:p>
                      <a:pPr>
                        <a:lnSpc>
                          <a:spcPct val="107000"/>
                        </a:lnSpc>
                        <a:spcAft>
                          <a:spcPts val="0"/>
                        </a:spcAft>
                      </a:pPr>
                      <a:r>
                        <a:rPr lang="hr-BA" sz="1100" dirty="0">
                          <a:effectLst/>
                        </a:rPr>
                        <a:t>– </a:t>
                      </a:r>
                      <a:r>
                        <a:rPr lang="en-US" sz="1100" dirty="0" smtClean="0">
                          <a:effectLst/>
                        </a:rPr>
                        <a:t>measurements at </a:t>
                      </a:r>
                      <a:r>
                        <a:rPr lang="hr-HR" sz="1100" dirty="0" err="1" smtClean="0">
                          <a:effectLst/>
                        </a:rPr>
                        <a:t>constant</a:t>
                      </a:r>
                      <a:r>
                        <a:rPr lang="en-US" sz="1100" dirty="0" smtClean="0">
                          <a:effectLst/>
                        </a:rPr>
                        <a:t>locations and measurements indicative</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dirty="0">
                          <a:effectLst/>
                        </a:rPr>
                        <a:t>50%</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dirty="0">
                          <a:effectLst/>
                        </a:rPr>
                        <a:t>40%</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50%</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70%</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1387736158"/>
                  </a:ext>
                </a:extLst>
              </a:tr>
              <a:tr h="0">
                <a:tc>
                  <a:txBody>
                    <a:bodyPr/>
                    <a:lstStyle/>
                    <a:p>
                      <a:pPr>
                        <a:lnSpc>
                          <a:spcPct val="107000"/>
                        </a:lnSpc>
                        <a:spcAft>
                          <a:spcPts val="0"/>
                        </a:spcAft>
                      </a:pPr>
                      <a:r>
                        <a:rPr lang="hr-BA" sz="1100" dirty="0">
                          <a:effectLst/>
                        </a:rPr>
                        <a:t>– </a:t>
                      </a:r>
                      <a:r>
                        <a:rPr lang="hr-BA" sz="1100" dirty="0" err="1" smtClean="0">
                          <a:effectLst/>
                        </a:rPr>
                        <a:t>modeling</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60%</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60%</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60%</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60%</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4090863037"/>
                  </a:ext>
                </a:extLst>
              </a:tr>
              <a:tr h="0">
                <a:tc>
                  <a:txBody>
                    <a:bodyPr/>
                    <a:lstStyle/>
                    <a:p>
                      <a:pPr>
                        <a:lnSpc>
                          <a:spcPct val="107000"/>
                        </a:lnSpc>
                        <a:spcAft>
                          <a:spcPts val="0"/>
                        </a:spcAft>
                      </a:pPr>
                      <a:r>
                        <a:rPr lang="hr-BA" sz="1100" dirty="0" smtClean="0">
                          <a:effectLst/>
                        </a:rPr>
                        <a:t>Minimum data </a:t>
                      </a:r>
                      <a:r>
                        <a:rPr lang="hr-BA" sz="1100" dirty="0" err="1" smtClean="0">
                          <a:effectLst/>
                        </a:rPr>
                        <a:t>coverage</a:t>
                      </a:r>
                      <a:endParaRPr lang="hr-BA" sz="1100" dirty="0">
                        <a:effectLst/>
                      </a:endParaRPr>
                    </a:p>
                  </a:txBody>
                  <a:tcPr marL="60960" marR="60960" marT="60960" marB="76200" anchor="ctr"/>
                </a:tc>
                <a:tc>
                  <a:txBody>
                    <a:bodyPr/>
                    <a:lstStyle/>
                    <a:p>
                      <a:pPr algn="ctr">
                        <a:lnSpc>
                          <a:spcPct val="107000"/>
                        </a:lnSpc>
                        <a:spcAft>
                          <a:spcPts val="0"/>
                        </a:spcAft>
                      </a:pPr>
                      <a:r>
                        <a:rPr lang="hr-BA" sz="1100">
                          <a:effectLst/>
                        </a:rPr>
                        <a:t>90%</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90%</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90%</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90%</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1314770634"/>
                  </a:ext>
                </a:extLst>
              </a:tr>
              <a:tr h="0">
                <a:tc>
                  <a:txBody>
                    <a:bodyPr/>
                    <a:lstStyle/>
                    <a:p>
                      <a:pPr>
                        <a:lnSpc>
                          <a:spcPct val="107000"/>
                        </a:lnSpc>
                        <a:spcAft>
                          <a:spcPts val="0"/>
                        </a:spcAft>
                      </a:pPr>
                      <a:r>
                        <a:rPr lang="hr-BA" sz="1100" dirty="0" smtClean="0">
                          <a:effectLst/>
                        </a:rPr>
                        <a:t>Minimum time </a:t>
                      </a:r>
                      <a:r>
                        <a:rPr lang="hr-BA" sz="1100" dirty="0" err="1" smtClean="0">
                          <a:effectLst/>
                        </a:rPr>
                        <a:t>coverage</a:t>
                      </a:r>
                      <a:r>
                        <a:rPr lang="hr-BA" sz="1100" dirty="0" smtClean="0">
                          <a:effectLst/>
                        </a:rPr>
                        <a:t>:</a:t>
                      </a:r>
                      <a:endParaRPr lang="hr-BA" sz="1100" dirty="0">
                        <a:effectLst/>
                      </a:endParaRPr>
                    </a:p>
                  </a:txBody>
                  <a:tcPr marL="60960" marR="60960" marT="60960" marB="76200" anchor="ctr"/>
                </a:tc>
                <a:tc>
                  <a:txBody>
                    <a:bodyPr/>
                    <a:lstStyle/>
                    <a:p>
                      <a:pPr>
                        <a:lnSpc>
                          <a:spcPct val="107000"/>
                        </a:lnSpc>
                      </a:pPr>
                      <a:endParaRPr lang="hr-BA" sz="1100">
                        <a:effectLst/>
                        <a:latin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pPr>
                      <a:endParaRPr lang="hr-BA" sz="1100">
                        <a:effectLst/>
                        <a:latin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pPr>
                      <a:endParaRPr lang="hr-BA" sz="1100">
                        <a:effectLst/>
                        <a:latin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pPr>
                      <a:endParaRPr lang="hr-BA" sz="1100">
                        <a:effectLst/>
                        <a:latin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1682410233"/>
                  </a:ext>
                </a:extLst>
              </a:tr>
              <a:tr h="0">
                <a:tc>
                  <a:txBody>
                    <a:bodyPr/>
                    <a:lstStyle/>
                    <a:p>
                      <a:pPr>
                        <a:lnSpc>
                          <a:spcPct val="107000"/>
                        </a:lnSpc>
                        <a:spcAft>
                          <a:spcPts val="0"/>
                        </a:spcAft>
                      </a:pPr>
                      <a:r>
                        <a:rPr lang="hr-BA" sz="1100" dirty="0">
                          <a:effectLst/>
                        </a:rPr>
                        <a:t>– </a:t>
                      </a:r>
                      <a:r>
                        <a:rPr lang="hr-BA" sz="1100" dirty="0" err="1" smtClean="0">
                          <a:effectLst/>
                        </a:rPr>
                        <a:t>measurements</a:t>
                      </a:r>
                      <a:r>
                        <a:rPr lang="hr-BA" sz="1100" dirty="0" smtClean="0">
                          <a:effectLst/>
                        </a:rPr>
                        <a:t> at </a:t>
                      </a:r>
                      <a:r>
                        <a:rPr lang="hr-BA" sz="1100" dirty="0" err="1" smtClean="0">
                          <a:effectLst/>
                        </a:rPr>
                        <a:t>constant</a:t>
                      </a:r>
                      <a:r>
                        <a:rPr lang="hr-BA" sz="1100" dirty="0" smtClean="0">
                          <a:effectLst/>
                        </a:rPr>
                        <a:t> </a:t>
                      </a:r>
                      <a:r>
                        <a:rPr lang="hr-BA" sz="1100" dirty="0" err="1" smtClean="0">
                          <a:effectLst/>
                        </a:rPr>
                        <a:t>locations</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33%</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50%</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pPr>
                      <a:endParaRPr lang="hr-BA" sz="1100">
                        <a:effectLst/>
                        <a:latin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pPr>
                      <a:endParaRPr lang="hr-BA" sz="1100">
                        <a:effectLst/>
                        <a:latin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1328052211"/>
                  </a:ext>
                </a:extLst>
              </a:tr>
              <a:tr h="0">
                <a:tc>
                  <a:txBody>
                    <a:bodyPr/>
                    <a:lstStyle/>
                    <a:p>
                      <a:pPr>
                        <a:lnSpc>
                          <a:spcPct val="107000"/>
                        </a:lnSpc>
                        <a:spcAft>
                          <a:spcPts val="0"/>
                        </a:spcAft>
                      </a:pPr>
                      <a:r>
                        <a:rPr lang="hr-BA" sz="1100" dirty="0">
                          <a:effectLst/>
                        </a:rPr>
                        <a:t>– </a:t>
                      </a:r>
                      <a:r>
                        <a:rPr lang="hr-BA" sz="1100" dirty="0" smtClean="0">
                          <a:effectLst/>
                        </a:rPr>
                        <a:t>Indicative </a:t>
                      </a:r>
                      <a:r>
                        <a:rPr lang="hr-BA" sz="1100" dirty="0" err="1" smtClean="0">
                          <a:effectLst/>
                        </a:rPr>
                        <a:t>measurements</a:t>
                      </a:r>
                      <a:r>
                        <a:rPr lang="hr-BA" sz="1100" dirty="0" smtClean="0">
                          <a:effectLst/>
                        </a:rPr>
                        <a:t>:(</a:t>
                      </a:r>
                      <a:r>
                        <a:rPr lang="hr-BA" sz="1100" baseline="30000" dirty="0">
                          <a:effectLst/>
                        </a:rPr>
                        <a:t>1</a:t>
                      </a:r>
                      <a:r>
                        <a:rPr lang="hr-BA" sz="1100" dirty="0">
                          <a:effectLst/>
                        </a:rPr>
                        <a:t>)(</a:t>
                      </a:r>
                      <a:r>
                        <a:rPr lang="hr-BA" sz="1100" baseline="30000" dirty="0">
                          <a:effectLst/>
                        </a:rPr>
                        <a:t>2</a:t>
                      </a:r>
                      <a:r>
                        <a:rPr lang="hr-BA" sz="1100" dirty="0">
                          <a:effectLst/>
                        </a:rPr>
                        <a:t>)</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14%</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14%</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14%</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hr-BA" sz="1100">
                          <a:effectLst/>
                        </a:rPr>
                        <a:t>33%</a:t>
                      </a:r>
                      <a:endParaRPr lang="hr-BA"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1290151553"/>
                  </a:ext>
                </a:extLst>
              </a:tr>
              <a:tr h="0">
                <a:tc gridSpan="5">
                  <a:txBody>
                    <a:bodyPr/>
                    <a:lstStyle/>
                    <a:p>
                      <a:pPr fontAlgn="base">
                        <a:lnSpc>
                          <a:spcPct val="107000"/>
                        </a:lnSpc>
                        <a:spcAft>
                          <a:spcPts val="240"/>
                        </a:spcAft>
                      </a:pPr>
                      <a:r>
                        <a:rPr lang="en-US" sz="900" dirty="0" smtClean="0">
                          <a:effectLst/>
                        </a:rPr>
                        <a:t>(1) Distributed over the years to be representative of different climatic conditions and anthropogenic activities.</a:t>
                      </a:r>
                    </a:p>
                    <a:p>
                      <a:pPr fontAlgn="base">
                        <a:lnSpc>
                          <a:spcPct val="107000"/>
                        </a:lnSpc>
                        <a:spcAft>
                          <a:spcPts val="240"/>
                        </a:spcAft>
                      </a:pPr>
                      <a:r>
                        <a:rPr lang="en-US" sz="900" dirty="0" smtClean="0">
                          <a:effectLst/>
                        </a:rPr>
                        <a:t>(2) Indicative measurements are measurements that are performed less regularly but which meet other data quality objectives.</a:t>
                      </a:r>
                      <a:endParaRPr lang="hr-B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hMerge="1">
                  <a:txBody>
                    <a:bodyPr/>
                    <a:lstStyle/>
                    <a:p>
                      <a:endParaRPr lang="hr-BA"/>
                    </a:p>
                  </a:txBody>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3687623909"/>
                  </a:ext>
                </a:extLst>
              </a:tr>
            </a:tbl>
          </a:graphicData>
        </a:graphic>
      </p:graphicFrame>
    </p:spTree>
    <p:extLst>
      <p:ext uri="{BB962C8B-B14F-4D97-AF65-F5344CB8AC3E}">
        <p14:creationId xmlns:p14="http://schemas.microsoft.com/office/powerpoint/2010/main" val="3002062236"/>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12.2  DATA QUALITY </a:t>
            </a:r>
            <a:r>
              <a:rPr lang="hr-HR" sz="2800" b="1" dirty="0">
                <a:solidFill>
                  <a:schemeClr val="tx2"/>
                </a:solidFill>
                <a:effectLst>
                  <a:glow>
                    <a:srgbClr val="7F7F7F">
                      <a:alpha val="35000"/>
                    </a:srgbClr>
                  </a:glow>
                </a:effectLst>
              </a:rPr>
              <a:t>TARGET</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259542" y="1304529"/>
            <a:ext cx="8297562" cy="494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HR" sz="2400" b="1" dirty="0" smtClean="0">
                <a:solidFill>
                  <a:srgbClr val="1F497D"/>
                </a:solidFill>
              </a:rPr>
              <a:t>Time </a:t>
            </a:r>
            <a:r>
              <a:rPr lang="hr-HR" sz="2400" b="1" dirty="0" err="1" smtClean="0">
                <a:solidFill>
                  <a:srgbClr val="1F497D"/>
                </a:solidFill>
              </a:rPr>
              <a:t>Coverage</a:t>
            </a:r>
            <a:endParaRPr lang="hr-HR" sz="2000" dirty="0" smtClean="0">
              <a:solidFill>
                <a:srgbClr val="0070C0"/>
              </a:solidFill>
            </a:endParaRPr>
          </a:p>
          <a:p>
            <a:pPr>
              <a:spcBef>
                <a:spcPct val="20000"/>
              </a:spcBef>
            </a:pPr>
            <a:r>
              <a:rPr lang="en-US" sz="2000" dirty="0" smtClean="0">
                <a:solidFill>
                  <a:srgbClr val="0070C0"/>
                </a:solidFill>
              </a:rPr>
              <a:t>Definition</a:t>
            </a:r>
            <a:r>
              <a:rPr lang="en-US" sz="2000" dirty="0">
                <a:solidFill>
                  <a:srgbClr val="0070C0"/>
                </a:solidFill>
              </a:rPr>
              <a:t>: Share of days / hours in a calendar year (with special seasonal ozone provisions) during which measurements / sampling will be or have been carried out.</a:t>
            </a:r>
          </a:p>
          <a:p>
            <a:pPr>
              <a:spcBef>
                <a:spcPct val="20000"/>
              </a:spcBef>
            </a:pPr>
            <a:r>
              <a:rPr lang="en-US" sz="2000" dirty="0">
                <a:solidFill>
                  <a:srgbClr val="0070C0"/>
                </a:solidFill>
              </a:rPr>
              <a:t>The time coverage must not be less than the minimum requirements in the table and always be expressed as a percentage.</a:t>
            </a:r>
          </a:p>
          <a:p>
            <a:pPr>
              <a:spcBef>
                <a:spcPct val="20000"/>
              </a:spcBef>
            </a:pPr>
            <a:r>
              <a:rPr lang="en-US" sz="2000" dirty="0" smtClean="0">
                <a:solidFill>
                  <a:srgbClr val="0070C0"/>
                </a:solidFill>
              </a:rPr>
              <a:t>Time </a:t>
            </a:r>
            <a:r>
              <a:rPr lang="en-US" sz="2000" dirty="0">
                <a:solidFill>
                  <a:srgbClr val="0070C0"/>
                </a:solidFill>
              </a:rPr>
              <a:t>Coverage Formula:</a:t>
            </a:r>
          </a:p>
          <a:p>
            <a:pPr>
              <a:spcBef>
                <a:spcPct val="20000"/>
              </a:spcBef>
            </a:pPr>
            <a:r>
              <a:rPr lang="en-US" sz="2000" dirty="0">
                <a:solidFill>
                  <a:srgbClr val="0070C0"/>
                </a:solidFill>
              </a:rPr>
              <a:t>Time Coverage = </a:t>
            </a:r>
            <a:r>
              <a:rPr lang="en-US" sz="2000" dirty="0" smtClean="0">
                <a:solidFill>
                  <a:srgbClr val="0070C0"/>
                </a:solidFill>
              </a:rPr>
              <a:t>N</a:t>
            </a:r>
            <a:r>
              <a:rPr lang="hr-HR" sz="2000" dirty="0" err="1" smtClean="0">
                <a:solidFill>
                  <a:srgbClr val="0070C0"/>
                </a:solidFill>
              </a:rPr>
              <a:t>mjer</a:t>
            </a:r>
            <a:r>
              <a:rPr lang="en-US" sz="2000" dirty="0" smtClean="0">
                <a:solidFill>
                  <a:srgbClr val="0070C0"/>
                </a:solidFill>
              </a:rPr>
              <a:t> /</a:t>
            </a:r>
            <a:r>
              <a:rPr lang="hr-HR" sz="2000" dirty="0" smtClean="0">
                <a:solidFill>
                  <a:srgbClr val="0070C0"/>
                </a:solidFill>
              </a:rPr>
              <a:t> </a:t>
            </a:r>
            <a:r>
              <a:rPr lang="hr-HR" sz="2000" dirty="0" err="1" smtClean="0">
                <a:solidFill>
                  <a:srgbClr val="0070C0"/>
                </a:solidFill>
              </a:rPr>
              <a:t>Ngod</a:t>
            </a:r>
            <a:endParaRPr lang="en-US" sz="2000" dirty="0">
              <a:solidFill>
                <a:srgbClr val="0070C0"/>
              </a:solidFill>
            </a:endParaRPr>
          </a:p>
          <a:p>
            <a:pPr>
              <a:spcBef>
                <a:spcPct val="20000"/>
              </a:spcBef>
            </a:pPr>
            <a:r>
              <a:rPr lang="en-US" sz="2000" dirty="0">
                <a:solidFill>
                  <a:srgbClr val="0070C0"/>
                </a:solidFill>
              </a:rPr>
              <a:t>Where is:</a:t>
            </a:r>
          </a:p>
          <a:p>
            <a:pPr>
              <a:spcBef>
                <a:spcPct val="20000"/>
              </a:spcBef>
            </a:pPr>
            <a:r>
              <a:rPr lang="hr-HR" sz="2000" dirty="0" err="1" smtClean="0">
                <a:solidFill>
                  <a:srgbClr val="0070C0"/>
                </a:solidFill>
              </a:rPr>
              <a:t>Nmjer</a:t>
            </a:r>
            <a:r>
              <a:rPr lang="hr-HR" sz="2000" dirty="0" smtClean="0">
                <a:solidFill>
                  <a:srgbClr val="0070C0"/>
                </a:solidFill>
              </a:rPr>
              <a:t> is </a:t>
            </a:r>
            <a:r>
              <a:rPr lang="en-US" sz="2000" dirty="0" smtClean="0">
                <a:solidFill>
                  <a:srgbClr val="0070C0"/>
                </a:solidFill>
              </a:rPr>
              <a:t> </a:t>
            </a:r>
            <a:r>
              <a:rPr lang="en-US" sz="2000" dirty="0">
                <a:solidFill>
                  <a:srgbClr val="0070C0"/>
                </a:solidFill>
              </a:rPr>
              <a:t>the number of days / hours in which the measurements take place;</a:t>
            </a:r>
          </a:p>
          <a:p>
            <a:pPr>
              <a:spcBef>
                <a:spcPct val="20000"/>
              </a:spcBef>
            </a:pPr>
            <a:r>
              <a:rPr lang="en-US" sz="2000" dirty="0" err="1">
                <a:solidFill>
                  <a:srgbClr val="0070C0"/>
                </a:solidFill>
              </a:rPr>
              <a:t>Ngod</a:t>
            </a:r>
            <a:r>
              <a:rPr lang="en-US" sz="2000" dirty="0">
                <a:solidFill>
                  <a:srgbClr val="0070C0"/>
                </a:solidFill>
              </a:rPr>
              <a:t> is the total number of days / hours in a calendar year.</a:t>
            </a:r>
          </a:p>
          <a:p>
            <a:pPr>
              <a:spcBef>
                <a:spcPct val="20000"/>
              </a:spcBef>
            </a:pPr>
            <a:r>
              <a:rPr lang="hr-HR" sz="2000" dirty="0" err="1" smtClean="0">
                <a:solidFill>
                  <a:srgbClr val="0070C0"/>
                </a:solidFill>
              </a:rPr>
              <a:t>Nmjer</a:t>
            </a:r>
            <a:r>
              <a:rPr lang="hr-HR" sz="2000" dirty="0" smtClean="0">
                <a:solidFill>
                  <a:srgbClr val="0070C0"/>
                </a:solidFill>
              </a:rPr>
              <a:t> </a:t>
            </a:r>
            <a:r>
              <a:rPr lang="en-US" sz="2000" dirty="0" smtClean="0">
                <a:solidFill>
                  <a:srgbClr val="0070C0"/>
                </a:solidFill>
              </a:rPr>
              <a:t>may </a:t>
            </a:r>
            <a:r>
              <a:rPr lang="en-US" sz="2000" dirty="0">
                <a:solidFill>
                  <a:srgbClr val="0070C0"/>
                </a:solidFill>
              </a:rPr>
              <a:t>include invalid measurements, regardless of what caused invalid measurement (</a:t>
            </a:r>
            <a:r>
              <a:rPr lang="en-US" sz="2000" dirty="0" err="1">
                <a:solidFill>
                  <a:srgbClr val="0070C0"/>
                </a:solidFill>
              </a:rPr>
              <a:t>eg</a:t>
            </a:r>
            <a:r>
              <a:rPr lang="en-US" sz="2000" dirty="0">
                <a:solidFill>
                  <a:srgbClr val="0070C0"/>
                </a:solidFill>
              </a:rPr>
              <a:t>, maintenance or malfunction).</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687250301"/>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2354"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12.2  DATA QUALITY </a:t>
            </a:r>
            <a:r>
              <a:rPr lang="hr-HR" sz="2800" b="1" dirty="0">
                <a:solidFill>
                  <a:schemeClr val="tx2"/>
                </a:solidFill>
                <a:effectLst>
                  <a:glow>
                    <a:srgbClr val="7F7F7F">
                      <a:alpha val="35000"/>
                    </a:srgbClr>
                  </a:glow>
                </a:effectLst>
              </a:rPr>
              <a:t>TARGET</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259542" y="1304529"/>
            <a:ext cx="8297562" cy="494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HR" sz="2400" b="1" dirty="0" smtClean="0">
                <a:solidFill>
                  <a:srgbClr val="1F497D"/>
                </a:solidFill>
              </a:rPr>
              <a:t>Time </a:t>
            </a:r>
            <a:r>
              <a:rPr lang="hr-HR" sz="2400" b="1" dirty="0" err="1" smtClean="0">
                <a:solidFill>
                  <a:srgbClr val="1F497D"/>
                </a:solidFill>
              </a:rPr>
              <a:t>Coverage</a:t>
            </a:r>
            <a:r>
              <a:rPr lang="hr-HR" sz="2400" b="1" dirty="0" smtClean="0">
                <a:solidFill>
                  <a:srgbClr val="1F497D"/>
                </a:solidFill>
              </a:rPr>
              <a:t> (</a:t>
            </a:r>
            <a:r>
              <a:rPr lang="hr-HR" sz="2400" b="1" dirty="0" err="1" smtClean="0">
                <a:solidFill>
                  <a:srgbClr val="1F497D"/>
                </a:solidFill>
              </a:rPr>
              <a:t>continued</a:t>
            </a:r>
            <a:r>
              <a:rPr lang="hr-HR" sz="2400" b="1" dirty="0" smtClean="0">
                <a:solidFill>
                  <a:srgbClr val="1F497D"/>
                </a:solidFill>
              </a:rPr>
              <a:t>)</a:t>
            </a:r>
            <a:endParaRPr lang="hr-HR" sz="2000" dirty="0" smtClean="0">
              <a:solidFill>
                <a:srgbClr val="0070C0"/>
              </a:solidFill>
            </a:endParaRPr>
          </a:p>
          <a:p>
            <a:pPr>
              <a:spcBef>
                <a:spcPct val="20000"/>
              </a:spcBef>
            </a:pPr>
            <a:r>
              <a:rPr lang="en-US" sz="2000" dirty="0">
                <a:solidFill>
                  <a:srgbClr val="0070C0"/>
                </a:solidFill>
              </a:rPr>
              <a:t>For indicative ozone measurements, the time coverage is calculated only for the summer season, </a:t>
            </a:r>
            <a:r>
              <a:rPr lang="en-US" sz="2000" dirty="0" err="1" smtClean="0">
                <a:solidFill>
                  <a:srgbClr val="0070C0"/>
                </a:solidFill>
              </a:rPr>
              <a:t>ie</a:t>
            </a:r>
            <a:r>
              <a:rPr lang="hr-HR" sz="2000" dirty="0" smtClean="0">
                <a:solidFill>
                  <a:srgbClr val="0070C0"/>
                </a:solidFill>
              </a:rPr>
              <a:t>.</a:t>
            </a:r>
            <a:r>
              <a:rPr lang="en-US" sz="2000" dirty="0" smtClean="0">
                <a:solidFill>
                  <a:srgbClr val="0070C0"/>
                </a:solidFill>
              </a:rPr>
              <a:t> </a:t>
            </a:r>
            <a:r>
              <a:rPr lang="hr-HR" sz="2000" dirty="0" err="1" smtClean="0">
                <a:solidFill>
                  <a:srgbClr val="0070C0"/>
                </a:solidFill>
              </a:rPr>
              <a:t>Nmjer</a:t>
            </a:r>
            <a:r>
              <a:rPr lang="hr-HR" sz="2000" dirty="0" smtClean="0">
                <a:solidFill>
                  <a:srgbClr val="0070C0"/>
                </a:solidFill>
              </a:rPr>
              <a:t>  </a:t>
            </a:r>
            <a:r>
              <a:rPr lang="hr-HR" sz="2000" dirty="0" err="1" smtClean="0">
                <a:solidFill>
                  <a:srgbClr val="0070C0"/>
                </a:solidFill>
              </a:rPr>
              <a:t>in</a:t>
            </a:r>
            <a:r>
              <a:rPr lang="hr-HR" sz="2000" dirty="0" smtClean="0">
                <a:solidFill>
                  <a:srgbClr val="0070C0"/>
                </a:solidFill>
              </a:rPr>
              <a:t> </a:t>
            </a:r>
            <a:r>
              <a:rPr lang="hr-HR" sz="2000" dirty="0" err="1" smtClean="0">
                <a:solidFill>
                  <a:srgbClr val="0070C0"/>
                </a:solidFill>
              </a:rPr>
              <a:t>the</a:t>
            </a:r>
            <a:r>
              <a:rPr lang="hr-HR" sz="2000" dirty="0" smtClean="0">
                <a:solidFill>
                  <a:srgbClr val="0070C0"/>
                </a:solidFill>
              </a:rPr>
              <a:t> </a:t>
            </a:r>
            <a:r>
              <a:rPr lang="hr-HR" sz="2000" dirty="0" err="1" smtClean="0">
                <a:solidFill>
                  <a:srgbClr val="0070C0"/>
                </a:solidFill>
              </a:rPr>
              <a:t>summer</a:t>
            </a:r>
            <a:r>
              <a:rPr lang="hr-HR" sz="2000" dirty="0" smtClean="0">
                <a:solidFill>
                  <a:srgbClr val="0070C0"/>
                </a:solidFill>
              </a:rPr>
              <a:t> </a:t>
            </a:r>
            <a:r>
              <a:rPr lang="en-US" sz="2000" dirty="0" smtClean="0">
                <a:solidFill>
                  <a:srgbClr val="0070C0"/>
                </a:solidFill>
              </a:rPr>
              <a:t>will </a:t>
            </a:r>
            <a:r>
              <a:rPr lang="en-US" sz="2000" dirty="0">
                <a:solidFill>
                  <a:srgbClr val="0070C0"/>
                </a:solidFill>
              </a:rPr>
              <a:t>take into account the actual measurement time during the summer season and </a:t>
            </a:r>
            <a:r>
              <a:rPr lang="en-US" sz="2000" dirty="0" smtClean="0">
                <a:solidFill>
                  <a:srgbClr val="0070C0"/>
                </a:solidFill>
              </a:rPr>
              <a:t>N</a:t>
            </a:r>
            <a:r>
              <a:rPr lang="hr-HR" sz="2000" dirty="0" err="1" smtClean="0">
                <a:solidFill>
                  <a:srgbClr val="0070C0"/>
                </a:solidFill>
              </a:rPr>
              <a:t>ljet</a:t>
            </a:r>
            <a:r>
              <a:rPr lang="hr-HR" sz="2000" dirty="0" smtClean="0">
                <a:solidFill>
                  <a:srgbClr val="0070C0"/>
                </a:solidFill>
              </a:rPr>
              <a:t> </a:t>
            </a:r>
            <a:r>
              <a:rPr lang="en-US" sz="2000" dirty="0" smtClean="0">
                <a:solidFill>
                  <a:srgbClr val="0070C0"/>
                </a:solidFill>
              </a:rPr>
              <a:t>(1.4</a:t>
            </a:r>
            <a:r>
              <a:rPr lang="en-US" sz="2000" dirty="0">
                <a:solidFill>
                  <a:srgbClr val="0070C0"/>
                </a:solidFill>
              </a:rPr>
              <a:t>. To 30.9</a:t>
            </a:r>
            <a:r>
              <a:rPr lang="en-US" sz="2000" dirty="0" smtClean="0">
                <a:solidFill>
                  <a:srgbClr val="0070C0"/>
                </a:solidFill>
              </a:rPr>
              <a:t>.)</a:t>
            </a:r>
            <a:r>
              <a:rPr lang="hr-HR" sz="2000" dirty="0" smtClean="0">
                <a:solidFill>
                  <a:srgbClr val="0070C0"/>
                </a:solidFill>
              </a:rPr>
              <a:t>w</a:t>
            </a:r>
            <a:r>
              <a:rPr lang="en-US" sz="2000" dirty="0" smtClean="0">
                <a:solidFill>
                  <a:srgbClr val="0070C0"/>
                </a:solidFill>
              </a:rPr>
              <a:t> ill </a:t>
            </a:r>
            <a:r>
              <a:rPr lang="en-US" sz="2000" dirty="0">
                <a:solidFill>
                  <a:srgbClr val="0070C0"/>
                </a:solidFill>
              </a:rPr>
              <a:t>replace </a:t>
            </a:r>
            <a:r>
              <a:rPr lang="en-US" sz="2000" dirty="0" err="1">
                <a:solidFill>
                  <a:srgbClr val="0070C0"/>
                </a:solidFill>
              </a:rPr>
              <a:t>Ngod</a:t>
            </a:r>
            <a:r>
              <a:rPr lang="en-US" sz="2000" dirty="0">
                <a:solidFill>
                  <a:srgbClr val="0070C0"/>
                </a:solidFill>
              </a:rPr>
              <a:t> as the total number of days / hours in the summer season.</a:t>
            </a:r>
          </a:p>
          <a:p>
            <a:pPr>
              <a:spcBef>
                <a:spcPct val="20000"/>
              </a:spcBef>
            </a:pPr>
            <a:endParaRPr lang="en-US" sz="2000" dirty="0">
              <a:solidFill>
                <a:srgbClr val="0070C0"/>
              </a:solidFill>
            </a:endParaRPr>
          </a:p>
          <a:p>
            <a:pPr>
              <a:spcBef>
                <a:spcPct val="20000"/>
              </a:spcBef>
            </a:pPr>
            <a:r>
              <a:rPr lang="en-US" sz="2000" dirty="0">
                <a:solidFill>
                  <a:srgbClr val="0070C0"/>
                </a:solidFill>
              </a:rPr>
              <a:t>In practice, time coverage is a measure used for </a:t>
            </a:r>
            <a:r>
              <a:rPr lang="hr-HR" sz="2000" dirty="0" err="1" smtClean="0">
                <a:solidFill>
                  <a:srgbClr val="0070C0"/>
                </a:solidFill>
              </a:rPr>
              <a:t>pre</a:t>
            </a:r>
            <a:r>
              <a:rPr lang="hr-HR" sz="2000" dirty="0" smtClean="0">
                <a:solidFill>
                  <a:srgbClr val="0070C0"/>
                </a:solidFill>
              </a:rPr>
              <a:t>-</a:t>
            </a:r>
            <a:r>
              <a:rPr lang="en-US" sz="2000" dirty="0" smtClean="0">
                <a:solidFill>
                  <a:srgbClr val="0070C0"/>
                </a:solidFill>
              </a:rPr>
              <a:t>planning </a:t>
            </a:r>
            <a:r>
              <a:rPr lang="en-US" sz="2000" dirty="0">
                <a:solidFill>
                  <a:srgbClr val="0070C0"/>
                </a:solidFill>
              </a:rPr>
              <a:t>measurement (frequency of measurements, coverage per year).</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57001456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12.2  DATA QUALITY </a:t>
            </a:r>
            <a:r>
              <a:rPr lang="hr-HR" sz="2800" b="1" dirty="0">
                <a:solidFill>
                  <a:schemeClr val="tx2"/>
                </a:solidFill>
                <a:effectLst>
                  <a:glow>
                    <a:srgbClr val="7F7F7F">
                      <a:alpha val="35000"/>
                    </a:srgbClr>
                  </a:glow>
                </a:effectLst>
              </a:rPr>
              <a:t>TARGET</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259542" y="1304529"/>
            <a:ext cx="8707172" cy="494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HR" sz="2400" b="1" dirty="0" smtClean="0">
                <a:solidFill>
                  <a:srgbClr val="1F497D"/>
                </a:solidFill>
              </a:rPr>
              <a:t>Data </a:t>
            </a:r>
            <a:r>
              <a:rPr lang="hr-HR" sz="2400" b="1" dirty="0" err="1" smtClean="0">
                <a:solidFill>
                  <a:srgbClr val="1F497D"/>
                </a:solidFill>
              </a:rPr>
              <a:t>Coverage</a:t>
            </a:r>
            <a:r>
              <a:rPr lang="hr-HR" sz="2400" b="1" dirty="0" smtClean="0">
                <a:solidFill>
                  <a:srgbClr val="1F497D"/>
                </a:solidFill>
              </a:rPr>
              <a:t> </a:t>
            </a:r>
            <a:endParaRPr lang="en-US" sz="2000" dirty="0">
              <a:solidFill>
                <a:srgbClr val="0070C0"/>
              </a:solidFill>
            </a:endParaRPr>
          </a:p>
          <a:p>
            <a:pPr>
              <a:spcBef>
                <a:spcPct val="20000"/>
              </a:spcBef>
            </a:pPr>
            <a:r>
              <a:rPr lang="en-US" sz="2000" dirty="0">
                <a:solidFill>
                  <a:srgbClr val="0070C0"/>
                </a:solidFill>
              </a:rPr>
              <a:t>Definition: The proportion of valid measurements in relation to the required number of days / hours in which the measurements must be performed.</a:t>
            </a:r>
          </a:p>
          <a:p>
            <a:pPr>
              <a:spcBef>
                <a:spcPct val="20000"/>
              </a:spcBef>
            </a:pPr>
            <a:r>
              <a:rPr lang="en-US" sz="2000" dirty="0">
                <a:solidFill>
                  <a:srgbClr val="0070C0"/>
                </a:solidFill>
              </a:rPr>
              <a:t>The data coverage should not be less than the minimum requirements in the table and always be expressed as a percentage</a:t>
            </a:r>
            <a:r>
              <a:rPr lang="en-US" sz="2000" dirty="0" smtClean="0">
                <a:solidFill>
                  <a:srgbClr val="0070C0"/>
                </a:solidFill>
              </a:rPr>
              <a:t>.</a:t>
            </a:r>
            <a:endParaRPr lang="en-US" sz="2000" dirty="0">
              <a:solidFill>
                <a:srgbClr val="0070C0"/>
              </a:solidFill>
            </a:endParaRPr>
          </a:p>
          <a:p>
            <a:pPr>
              <a:spcBef>
                <a:spcPct val="20000"/>
              </a:spcBef>
            </a:pPr>
            <a:endParaRPr lang="hr-HR" sz="2000" dirty="0" smtClean="0">
              <a:solidFill>
                <a:srgbClr val="0070C0"/>
              </a:solidFill>
            </a:endParaRPr>
          </a:p>
          <a:p>
            <a:pPr>
              <a:spcBef>
                <a:spcPct val="20000"/>
              </a:spcBef>
            </a:pPr>
            <a:r>
              <a:rPr lang="en-US" sz="2000" dirty="0" smtClean="0">
                <a:solidFill>
                  <a:srgbClr val="0070C0"/>
                </a:solidFill>
              </a:rPr>
              <a:t>The </a:t>
            </a:r>
            <a:r>
              <a:rPr lang="en-US" sz="2000" dirty="0">
                <a:solidFill>
                  <a:srgbClr val="0070C0"/>
                </a:solidFill>
              </a:rPr>
              <a:t>data coverage is defined by the following formula:</a:t>
            </a:r>
          </a:p>
          <a:p>
            <a:pPr>
              <a:spcBef>
                <a:spcPct val="20000"/>
              </a:spcBef>
            </a:pPr>
            <a:r>
              <a:rPr lang="en-US" sz="2000" dirty="0">
                <a:solidFill>
                  <a:srgbClr val="0070C0"/>
                </a:solidFill>
              </a:rPr>
              <a:t>Data coverage = </a:t>
            </a:r>
            <a:r>
              <a:rPr lang="en-US" sz="2000" dirty="0" err="1">
                <a:solidFill>
                  <a:srgbClr val="0070C0"/>
                </a:solidFill>
              </a:rPr>
              <a:t>N</a:t>
            </a:r>
            <a:r>
              <a:rPr lang="en-US" sz="2000" baseline="-25000" dirty="0" err="1">
                <a:solidFill>
                  <a:srgbClr val="0070C0"/>
                </a:solidFill>
              </a:rPr>
              <a:t>valid</a:t>
            </a:r>
            <a:r>
              <a:rPr lang="en-US" sz="2000" baseline="-25000" dirty="0">
                <a:solidFill>
                  <a:srgbClr val="0070C0"/>
                </a:solidFill>
              </a:rPr>
              <a:t> </a:t>
            </a:r>
            <a:r>
              <a:rPr lang="en-US" sz="2000" dirty="0">
                <a:solidFill>
                  <a:srgbClr val="0070C0"/>
                </a:solidFill>
              </a:rPr>
              <a:t>/ </a:t>
            </a:r>
            <a:r>
              <a:rPr lang="en-US" sz="2000" dirty="0" err="1">
                <a:solidFill>
                  <a:srgbClr val="0070C0"/>
                </a:solidFill>
              </a:rPr>
              <a:t>N</a:t>
            </a:r>
            <a:r>
              <a:rPr lang="en-US" sz="2000" baseline="-25000" dirty="0" err="1">
                <a:solidFill>
                  <a:srgbClr val="0070C0"/>
                </a:solidFill>
              </a:rPr>
              <a:t>MinVremPok</a:t>
            </a:r>
            <a:r>
              <a:rPr lang="en-US" sz="2000" dirty="0">
                <a:solidFill>
                  <a:srgbClr val="0070C0"/>
                </a:solidFill>
              </a:rPr>
              <a:t> = </a:t>
            </a:r>
            <a:r>
              <a:rPr lang="en-US" sz="2000" dirty="0" err="1">
                <a:solidFill>
                  <a:srgbClr val="0070C0"/>
                </a:solidFill>
              </a:rPr>
              <a:t>N</a:t>
            </a:r>
            <a:r>
              <a:rPr lang="en-US" sz="2000" baseline="-25000" dirty="0" err="1">
                <a:solidFill>
                  <a:srgbClr val="0070C0"/>
                </a:solidFill>
              </a:rPr>
              <a:t>valid</a:t>
            </a:r>
            <a:r>
              <a:rPr lang="en-US" sz="2000" dirty="0">
                <a:solidFill>
                  <a:srgbClr val="0070C0"/>
                </a:solidFill>
              </a:rPr>
              <a:t> / (</a:t>
            </a:r>
            <a:r>
              <a:rPr lang="en-US" sz="2000" dirty="0" err="1">
                <a:solidFill>
                  <a:srgbClr val="0070C0"/>
                </a:solidFill>
              </a:rPr>
              <a:t>N</a:t>
            </a:r>
            <a:r>
              <a:rPr lang="en-US" sz="2000" baseline="-25000" dirty="0" err="1">
                <a:solidFill>
                  <a:srgbClr val="0070C0"/>
                </a:solidFill>
              </a:rPr>
              <a:t>god</a:t>
            </a:r>
            <a:r>
              <a:rPr lang="en-US" sz="2000" dirty="0">
                <a:solidFill>
                  <a:srgbClr val="0070C0"/>
                </a:solidFill>
              </a:rPr>
              <a:t> * </a:t>
            </a:r>
            <a:r>
              <a:rPr lang="en-US" sz="2000" dirty="0" err="1">
                <a:solidFill>
                  <a:srgbClr val="0070C0"/>
                </a:solidFill>
              </a:rPr>
              <a:t>MinVremPok</a:t>
            </a:r>
            <a:r>
              <a:rPr lang="en-US" sz="2000" dirty="0">
                <a:solidFill>
                  <a:srgbClr val="0070C0"/>
                </a:solidFill>
              </a:rPr>
              <a:t>%)</a:t>
            </a:r>
          </a:p>
          <a:p>
            <a:pPr>
              <a:spcBef>
                <a:spcPct val="20000"/>
              </a:spcBef>
            </a:pPr>
            <a:r>
              <a:rPr lang="en-US" sz="2000" dirty="0" smtClean="0">
                <a:solidFill>
                  <a:srgbClr val="0070C0"/>
                </a:solidFill>
              </a:rPr>
              <a:t>Where </a:t>
            </a:r>
            <a:r>
              <a:rPr lang="en-US" sz="2000" dirty="0">
                <a:solidFill>
                  <a:srgbClr val="0070C0"/>
                </a:solidFill>
              </a:rPr>
              <a:t>is:</a:t>
            </a:r>
          </a:p>
          <a:p>
            <a:pPr>
              <a:spcBef>
                <a:spcPct val="20000"/>
              </a:spcBef>
            </a:pPr>
            <a:r>
              <a:rPr lang="hr-HR" sz="2000" dirty="0" err="1" smtClean="0">
                <a:solidFill>
                  <a:srgbClr val="0070C0"/>
                </a:solidFill>
              </a:rPr>
              <a:t>N</a:t>
            </a:r>
            <a:r>
              <a:rPr lang="hr-HR" sz="2000" baseline="-25000" dirty="0" err="1" smtClean="0">
                <a:solidFill>
                  <a:srgbClr val="0070C0"/>
                </a:solidFill>
              </a:rPr>
              <a:t>valid</a:t>
            </a:r>
            <a:r>
              <a:rPr lang="hr-HR" sz="2000" dirty="0" smtClean="0">
                <a:solidFill>
                  <a:srgbClr val="0070C0"/>
                </a:solidFill>
              </a:rPr>
              <a:t> is </a:t>
            </a:r>
            <a:r>
              <a:rPr lang="hr-HR" sz="2000" dirty="0" err="1" smtClean="0">
                <a:solidFill>
                  <a:srgbClr val="0070C0"/>
                </a:solidFill>
              </a:rPr>
              <a:t>the</a:t>
            </a:r>
            <a:r>
              <a:rPr lang="en-US" sz="2000" dirty="0" smtClean="0">
                <a:solidFill>
                  <a:srgbClr val="0070C0"/>
                </a:solidFill>
              </a:rPr>
              <a:t> </a:t>
            </a:r>
            <a:r>
              <a:rPr lang="en-US" sz="2000" dirty="0">
                <a:solidFill>
                  <a:srgbClr val="0070C0"/>
                </a:solidFill>
              </a:rPr>
              <a:t>number of valid hourly / day measurements in the measurement period is invalid;</a:t>
            </a:r>
          </a:p>
          <a:p>
            <a:pPr>
              <a:spcBef>
                <a:spcPct val="20000"/>
              </a:spcBef>
            </a:pPr>
            <a:r>
              <a:rPr lang="en-US" sz="2000" dirty="0" err="1">
                <a:solidFill>
                  <a:srgbClr val="0070C0"/>
                </a:solidFill>
              </a:rPr>
              <a:t>N</a:t>
            </a:r>
            <a:r>
              <a:rPr lang="en-US" sz="2000" baseline="-25000" dirty="0" err="1">
                <a:solidFill>
                  <a:srgbClr val="0070C0"/>
                </a:solidFill>
              </a:rPr>
              <a:t>MinVremPok</a:t>
            </a:r>
            <a:r>
              <a:rPr lang="en-US" sz="2000" dirty="0">
                <a:solidFill>
                  <a:srgbClr val="0070C0"/>
                </a:solidFill>
              </a:rPr>
              <a:t> </a:t>
            </a:r>
            <a:r>
              <a:rPr lang="hr-HR" sz="2000" dirty="0" smtClean="0">
                <a:solidFill>
                  <a:srgbClr val="0070C0"/>
                </a:solidFill>
              </a:rPr>
              <a:t>is </a:t>
            </a:r>
            <a:r>
              <a:rPr lang="en-US" sz="2000" dirty="0" err="1" smtClean="0">
                <a:solidFill>
                  <a:srgbClr val="0070C0"/>
                </a:solidFill>
              </a:rPr>
              <a:t>requir</a:t>
            </a:r>
            <a:r>
              <a:rPr lang="hr-HR" sz="2000" dirty="0" smtClean="0">
                <a:solidFill>
                  <a:srgbClr val="0070C0"/>
                </a:solidFill>
              </a:rPr>
              <a:t>ing</a:t>
            </a:r>
            <a:r>
              <a:rPr lang="en-US" sz="2000" dirty="0" smtClean="0">
                <a:solidFill>
                  <a:srgbClr val="0070C0"/>
                </a:solidFill>
              </a:rPr>
              <a:t> </a:t>
            </a:r>
            <a:r>
              <a:rPr lang="en-US" sz="2000" dirty="0">
                <a:solidFill>
                  <a:srgbClr val="0070C0"/>
                </a:solidFill>
              </a:rPr>
              <a:t>number of days / hours in which the measurements must be performed;</a:t>
            </a:r>
          </a:p>
          <a:p>
            <a:pPr>
              <a:spcBef>
                <a:spcPct val="20000"/>
              </a:spcBef>
            </a:pPr>
            <a:r>
              <a:rPr lang="en-US" sz="2000" dirty="0" err="1" smtClean="0">
                <a:solidFill>
                  <a:srgbClr val="0070C0"/>
                </a:solidFill>
              </a:rPr>
              <a:t>MinVremPo</a:t>
            </a:r>
            <a:r>
              <a:rPr lang="hr-HR" sz="2000" dirty="0" smtClean="0">
                <a:solidFill>
                  <a:srgbClr val="0070C0"/>
                </a:solidFill>
              </a:rPr>
              <a:t> is </a:t>
            </a:r>
            <a:r>
              <a:rPr lang="en-US" sz="2000" dirty="0" smtClean="0">
                <a:solidFill>
                  <a:srgbClr val="0070C0"/>
                </a:solidFill>
              </a:rPr>
              <a:t>time </a:t>
            </a:r>
            <a:r>
              <a:rPr lang="en-US" sz="2000" dirty="0">
                <a:solidFill>
                  <a:srgbClr val="0070C0"/>
                </a:solidFill>
              </a:rPr>
              <a:t>coverage requirement </a:t>
            </a:r>
            <a:r>
              <a:rPr lang="en-US" sz="2000" dirty="0" smtClean="0">
                <a:solidFill>
                  <a:srgbClr val="0070C0"/>
                </a:solidFill>
              </a:rPr>
              <a:t>expressed </a:t>
            </a:r>
            <a:r>
              <a:rPr lang="en-US" sz="2000" dirty="0">
                <a:solidFill>
                  <a:srgbClr val="0070C0"/>
                </a:solidFill>
              </a:rPr>
              <a:t>as a percentage of the table</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206720897"/>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12.2  DATA QUALITY </a:t>
            </a:r>
            <a:r>
              <a:rPr lang="hr-HR" sz="2800" b="1" dirty="0">
                <a:solidFill>
                  <a:schemeClr val="tx2"/>
                </a:solidFill>
                <a:effectLst>
                  <a:glow>
                    <a:srgbClr val="7F7F7F">
                      <a:alpha val="35000"/>
                    </a:srgbClr>
                  </a:glow>
                </a:effectLst>
              </a:rPr>
              <a:t>TARGET</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259542" y="1551688"/>
            <a:ext cx="8707172" cy="494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000" dirty="0">
                <a:solidFill>
                  <a:srgbClr val="0070C0"/>
                </a:solidFill>
              </a:rPr>
              <a:t>Evaluation of the quality and </a:t>
            </a:r>
            <a:r>
              <a:rPr lang="en-US" sz="2000" dirty="0" smtClean="0">
                <a:solidFill>
                  <a:srgbClr val="0070C0"/>
                </a:solidFill>
              </a:rPr>
              <a:t>measurement </a:t>
            </a:r>
            <a:r>
              <a:rPr lang="en-US" sz="2000" dirty="0">
                <a:solidFill>
                  <a:srgbClr val="0070C0"/>
                </a:solidFill>
              </a:rPr>
              <a:t>data, and display </a:t>
            </a:r>
            <a:r>
              <a:rPr lang="en-US" sz="2000" dirty="0" smtClean="0">
                <a:solidFill>
                  <a:srgbClr val="0070C0"/>
                </a:solidFill>
              </a:rPr>
              <a:t>of </a:t>
            </a:r>
            <a:r>
              <a:rPr lang="en-US" sz="2000" dirty="0">
                <a:solidFill>
                  <a:srgbClr val="0070C0"/>
                </a:solidFill>
              </a:rPr>
              <a:t>the processing results, and evaluation of their quality, is performed at prescribed reference measurement methods and requirements harmonized standards for testing and calibration laboratories. (</a:t>
            </a:r>
            <a:r>
              <a:rPr lang="en-US" sz="2000" dirty="0" smtClean="0">
                <a:solidFill>
                  <a:srgbClr val="0070C0"/>
                </a:solidFill>
              </a:rPr>
              <a:t>R</a:t>
            </a:r>
            <a:r>
              <a:rPr lang="hr-HR" sz="2000" dirty="0" err="1" smtClean="0">
                <a:solidFill>
                  <a:srgbClr val="0070C0"/>
                </a:solidFill>
              </a:rPr>
              <a:t>egulation</a:t>
            </a:r>
            <a:r>
              <a:rPr lang="en-US" sz="2000" dirty="0" smtClean="0">
                <a:solidFill>
                  <a:srgbClr val="0070C0"/>
                </a:solidFill>
              </a:rPr>
              <a:t>)</a:t>
            </a:r>
            <a:endParaRPr lang="en-US" sz="2000" dirty="0">
              <a:solidFill>
                <a:srgbClr val="0070C0"/>
              </a:solidFill>
            </a:endParaRPr>
          </a:p>
          <a:p>
            <a:pPr>
              <a:spcBef>
                <a:spcPct val="20000"/>
              </a:spcBef>
            </a:pPr>
            <a:endParaRPr lang="en-US" sz="2000" dirty="0">
              <a:solidFill>
                <a:srgbClr val="0070C0"/>
              </a:solidFill>
            </a:endParaRPr>
          </a:p>
          <a:p>
            <a:pPr>
              <a:spcBef>
                <a:spcPct val="20000"/>
              </a:spcBef>
            </a:pPr>
            <a:r>
              <a:rPr lang="en-US" sz="2000" dirty="0">
                <a:solidFill>
                  <a:srgbClr val="0070C0"/>
                </a:solidFill>
              </a:rPr>
              <a:t>Requirements for minimum data coverage and time coverage do not include data </a:t>
            </a:r>
            <a:r>
              <a:rPr lang="en-US" sz="2000" dirty="0" smtClean="0">
                <a:solidFill>
                  <a:srgbClr val="0070C0"/>
                </a:solidFill>
              </a:rPr>
              <a:t>los</a:t>
            </a:r>
            <a:r>
              <a:rPr lang="hr-HR" sz="2000" dirty="0" smtClean="0">
                <a:solidFill>
                  <a:srgbClr val="0070C0"/>
                </a:solidFill>
              </a:rPr>
              <a:t>t </a:t>
            </a:r>
            <a:r>
              <a:rPr lang="en-US" sz="2000" dirty="0" smtClean="0">
                <a:solidFill>
                  <a:srgbClr val="0070C0"/>
                </a:solidFill>
              </a:rPr>
              <a:t>due </a:t>
            </a:r>
            <a:r>
              <a:rPr lang="en-US" sz="2000" dirty="0">
                <a:solidFill>
                  <a:srgbClr val="0070C0"/>
                </a:solidFill>
              </a:rPr>
              <a:t>to regular calibration or regular maintenance of measuring instruments.</a:t>
            </a:r>
          </a:p>
          <a:p>
            <a:pPr>
              <a:spcBef>
                <a:spcPct val="20000"/>
              </a:spcBef>
            </a:pPr>
            <a:endParaRPr lang="en-US" sz="2000" dirty="0">
              <a:solidFill>
                <a:srgbClr val="0070C0"/>
              </a:solidFill>
            </a:endParaRPr>
          </a:p>
          <a:p>
            <a:pPr>
              <a:spcBef>
                <a:spcPct val="20000"/>
              </a:spcBef>
            </a:pPr>
            <a:r>
              <a:rPr lang="en-US" sz="2000" dirty="0">
                <a:solidFill>
                  <a:srgbClr val="0070C0"/>
                </a:solidFill>
              </a:rPr>
              <a:t>In order to ensure a minimum coverage of air pollution assessment data across the territory of the Republic of Croatia, spare or replacement measuring instruments must be provided for permanent measurement sites</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1423994025"/>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12.3  </a:t>
            </a:r>
            <a:r>
              <a:rPr lang="hr-HR" sz="2800" b="1" dirty="0">
                <a:solidFill>
                  <a:schemeClr val="tx2"/>
                </a:solidFill>
                <a:effectLst>
                  <a:glow>
                    <a:srgbClr val="7F7F7F">
                      <a:alpha val="35000"/>
                    </a:srgbClr>
                  </a:glow>
                </a:effectLst>
              </a:rPr>
              <a:t>VALIDATION OF MEASUREMENT DATA</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899316" y="1689711"/>
            <a:ext cx="7332454" cy="376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HR" sz="2000" dirty="0">
                <a:solidFill>
                  <a:srgbClr val="0070C0"/>
                </a:solidFill>
              </a:rPr>
              <a:t>C</a:t>
            </a:r>
            <a:r>
              <a:rPr lang="en-US" sz="2000" dirty="0" smtClean="0">
                <a:solidFill>
                  <a:srgbClr val="0070C0"/>
                </a:solidFill>
              </a:rPr>
              <a:t>oncentrations </a:t>
            </a:r>
            <a:r>
              <a:rPr lang="en-US" sz="2000" dirty="0">
                <a:solidFill>
                  <a:srgbClr val="0070C0"/>
                </a:solidFill>
              </a:rPr>
              <a:t>of hourly averaging </a:t>
            </a:r>
            <a:r>
              <a:rPr lang="hr-HR" sz="2000" dirty="0" smtClean="0">
                <a:solidFill>
                  <a:srgbClr val="0070C0"/>
                </a:solidFill>
              </a:rPr>
              <a:t>data  </a:t>
            </a:r>
            <a:r>
              <a:rPr lang="en-US" sz="2000" dirty="0" smtClean="0">
                <a:solidFill>
                  <a:srgbClr val="0070C0"/>
                </a:solidFill>
              </a:rPr>
              <a:t>of </a:t>
            </a:r>
            <a:r>
              <a:rPr lang="en-US" sz="2000" dirty="0">
                <a:solidFill>
                  <a:srgbClr val="0070C0"/>
                </a:solidFill>
              </a:rPr>
              <a:t>air pollutants that are monitored by air quality </a:t>
            </a:r>
            <a:r>
              <a:rPr lang="en-US" sz="2000" dirty="0" smtClean="0">
                <a:solidFill>
                  <a:srgbClr val="0070C0"/>
                </a:solidFill>
              </a:rPr>
              <a:t>measuring in </a:t>
            </a:r>
            <a:r>
              <a:rPr lang="en-US" sz="2000" dirty="0">
                <a:solidFill>
                  <a:srgbClr val="0070C0"/>
                </a:solidFill>
              </a:rPr>
              <a:t>the automatic stations, according to the adopted programs of measuring the air pollution </a:t>
            </a:r>
            <a:r>
              <a:rPr lang="en-US" sz="2000" dirty="0" smtClean="0">
                <a:solidFill>
                  <a:srgbClr val="0070C0"/>
                </a:solidFill>
              </a:rPr>
              <a:t>level</a:t>
            </a:r>
            <a:r>
              <a:rPr lang="hr-HR" sz="2000" dirty="0" smtClean="0">
                <a:solidFill>
                  <a:srgbClr val="0070C0"/>
                </a:solidFill>
              </a:rPr>
              <a:t>, </a:t>
            </a:r>
            <a:r>
              <a:rPr lang="en-US" sz="2000" dirty="0" smtClean="0">
                <a:solidFill>
                  <a:srgbClr val="0070C0"/>
                </a:solidFill>
              </a:rPr>
              <a:t>the </a:t>
            </a:r>
            <a:r>
              <a:rPr lang="en-US" sz="2000" dirty="0">
                <a:solidFill>
                  <a:srgbClr val="0070C0"/>
                </a:solidFill>
              </a:rPr>
              <a:t>main source of data needed for reporting and exchange of information in accordance with the regulations of the Republic of Croatia and the EU. </a:t>
            </a:r>
            <a:endParaRPr lang="hr-HR" sz="2000" dirty="0" smtClean="0">
              <a:solidFill>
                <a:srgbClr val="0070C0"/>
              </a:solidFill>
            </a:endParaRPr>
          </a:p>
          <a:p>
            <a:pPr>
              <a:spcBef>
                <a:spcPct val="20000"/>
              </a:spcBef>
            </a:pPr>
            <a:r>
              <a:rPr lang="en-US" sz="2000" dirty="0" smtClean="0">
                <a:solidFill>
                  <a:srgbClr val="0070C0"/>
                </a:solidFill>
              </a:rPr>
              <a:t>As </a:t>
            </a:r>
            <a:r>
              <a:rPr lang="en-US" sz="2000" dirty="0">
                <a:solidFill>
                  <a:srgbClr val="0070C0"/>
                </a:solidFill>
              </a:rPr>
              <a:t>such, they must be </a:t>
            </a:r>
            <a:r>
              <a:rPr lang="hr-HR" sz="2000" dirty="0" smtClean="0">
                <a:solidFill>
                  <a:srgbClr val="0070C0"/>
                </a:solidFill>
              </a:rPr>
              <a:t>valid and  </a:t>
            </a:r>
            <a:r>
              <a:rPr lang="en-US" sz="2000" dirty="0" smtClean="0">
                <a:solidFill>
                  <a:srgbClr val="0070C0"/>
                </a:solidFill>
              </a:rPr>
              <a:t>verified</a:t>
            </a:r>
            <a:r>
              <a:rPr lang="hr-HR" sz="2000" dirty="0">
                <a:solidFill>
                  <a:srgbClr val="0070C0"/>
                </a:solidFill>
              </a:rPr>
              <a:t> </a:t>
            </a:r>
            <a:r>
              <a:rPr lang="hr-HR" sz="2000" dirty="0" smtClean="0">
                <a:solidFill>
                  <a:srgbClr val="0070C0"/>
                </a:solidFill>
              </a:rPr>
              <a:t>(v</a:t>
            </a:r>
            <a:r>
              <a:rPr lang="en-US" sz="2000" dirty="0" smtClean="0">
                <a:solidFill>
                  <a:srgbClr val="0070C0"/>
                </a:solidFill>
              </a:rPr>
              <a:t>alid</a:t>
            </a:r>
            <a:r>
              <a:rPr lang="hr-HR" sz="2000" dirty="0" smtClean="0">
                <a:solidFill>
                  <a:srgbClr val="0070C0"/>
                </a:solidFill>
              </a:rPr>
              <a:t>ated).</a:t>
            </a:r>
            <a:endParaRPr lang="en-US" sz="2000"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4042922616"/>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12.3  </a:t>
            </a:r>
            <a:r>
              <a:rPr lang="hr-HR" sz="2800" b="1" dirty="0">
                <a:solidFill>
                  <a:schemeClr val="tx2"/>
                </a:solidFill>
                <a:effectLst>
                  <a:glow>
                    <a:srgbClr val="7F7F7F">
                      <a:alpha val="35000"/>
                    </a:srgbClr>
                  </a:glow>
                </a:effectLst>
              </a:rPr>
              <a:t>VALIDATION OF MEASUREMENT DATA</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606018" y="1430917"/>
            <a:ext cx="7951086" cy="460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smtClean="0">
                <a:solidFill>
                  <a:srgbClr val="1F497D"/>
                </a:solidFill>
              </a:rPr>
              <a:t>Summarized </a:t>
            </a:r>
            <a:r>
              <a:rPr lang="en-US" sz="2400" b="1" dirty="0">
                <a:solidFill>
                  <a:srgbClr val="1F497D"/>
                </a:solidFill>
              </a:rPr>
              <a:t>description of all activities</a:t>
            </a:r>
          </a:p>
          <a:p>
            <a:pPr>
              <a:spcBef>
                <a:spcPct val="20000"/>
              </a:spcBef>
            </a:pPr>
            <a:r>
              <a:rPr lang="en-US" sz="2000" dirty="0">
                <a:solidFill>
                  <a:srgbClr val="0070C0"/>
                </a:solidFill>
              </a:rPr>
              <a:t>The following provisions of Decision EC 2011/850 / EU, in accordance with HRN EN ISO / IEC 17025 and standards for individual pollutants, </a:t>
            </a:r>
            <a:r>
              <a:rPr lang="hr-HR" sz="2000" dirty="0" err="1" smtClean="0">
                <a:solidFill>
                  <a:srgbClr val="0070C0"/>
                </a:solidFill>
              </a:rPr>
              <a:t>data</a:t>
            </a:r>
            <a:r>
              <a:rPr lang="hr-HR" sz="2000" dirty="0" smtClean="0">
                <a:solidFill>
                  <a:srgbClr val="0070C0"/>
                </a:solidFill>
              </a:rPr>
              <a:t> </a:t>
            </a:r>
            <a:r>
              <a:rPr lang="en-US" sz="2000" dirty="0" err="1" smtClean="0">
                <a:solidFill>
                  <a:srgbClr val="0070C0"/>
                </a:solidFill>
              </a:rPr>
              <a:t>validat</a:t>
            </a:r>
            <a:r>
              <a:rPr lang="hr-HR" sz="2000" dirty="0" smtClean="0">
                <a:solidFill>
                  <a:srgbClr val="0070C0"/>
                </a:solidFill>
              </a:rPr>
              <a:t>ion</a:t>
            </a:r>
            <a:r>
              <a:rPr lang="en-US" sz="2000" dirty="0" smtClean="0">
                <a:solidFill>
                  <a:srgbClr val="0070C0"/>
                </a:solidFill>
              </a:rPr>
              <a:t> </a:t>
            </a:r>
            <a:r>
              <a:rPr lang="hr-HR" sz="2000" dirty="0" smtClean="0">
                <a:solidFill>
                  <a:srgbClr val="0070C0"/>
                </a:solidFill>
              </a:rPr>
              <a:t> is </a:t>
            </a:r>
            <a:r>
              <a:rPr lang="hr-HR" sz="2000" dirty="0" err="1" smtClean="0">
                <a:solidFill>
                  <a:srgbClr val="0070C0"/>
                </a:solidFill>
              </a:rPr>
              <a:t>preformed</a:t>
            </a:r>
            <a:r>
              <a:rPr lang="hr-HR" sz="2000" dirty="0" smtClean="0">
                <a:solidFill>
                  <a:srgbClr val="0070C0"/>
                </a:solidFill>
              </a:rPr>
              <a:t>  </a:t>
            </a:r>
            <a:r>
              <a:rPr lang="en-US" sz="2000" dirty="0" smtClean="0">
                <a:solidFill>
                  <a:srgbClr val="0070C0"/>
                </a:solidFill>
              </a:rPr>
              <a:t> </a:t>
            </a:r>
            <a:r>
              <a:rPr lang="en-US" sz="2000" dirty="0">
                <a:solidFill>
                  <a:srgbClr val="0070C0"/>
                </a:solidFill>
              </a:rPr>
              <a:t>on the basis of the QA / QC measurement implementation as well as the critical and logical </a:t>
            </a:r>
            <a:r>
              <a:rPr lang="en-US" sz="2000" dirty="0" smtClean="0">
                <a:solidFill>
                  <a:srgbClr val="0070C0"/>
                </a:solidFill>
              </a:rPr>
              <a:t>me</a:t>
            </a:r>
            <a:r>
              <a:rPr lang="hr-HR" sz="2000" dirty="0" err="1" smtClean="0">
                <a:solidFill>
                  <a:srgbClr val="0070C0"/>
                </a:solidFill>
              </a:rPr>
              <a:t>asurment</a:t>
            </a:r>
            <a:r>
              <a:rPr lang="hr-HR" sz="2000" dirty="0" smtClean="0">
                <a:solidFill>
                  <a:srgbClr val="0070C0"/>
                </a:solidFill>
              </a:rPr>
              <a:t>  </a:t>
            </a:r>
            <a:r>
              <a:rPr lang="hr-HR" sz="2000" dirty="0" err="1" smtClean="0">
                <a:solidFill>
                  <a:srgbClr val="0070C0"/>
                </a:solidFill>
              </a:rPr>
              <a:t>data</a:t>
            </a:r>
            <a:r>
              <a:rPr lang="en-US" sz="2000" dirty="0" smtClean="0">
                <a:solidFill>
                  <a:srgbClr val="0070C0"/>
                </a:solidFill>
              </a:rPr>
              <a:t> </a:t>
            </a:r>
            <a:r>
              <a:rPr lang="en-US" sz="2000" dirty="0">
                <a:solidFill>
                  <a:srgbClr val="0070C0"/>
                </a:solidFill>
              </a:rPr>
              <a:t>check.</a:t>
            </a:r>
          </a:p>
          <a:p>
            <a:pPr>
              <a:spcBef>
                <a:spcPct val="20000"/>
              </a:spcBef>
            </a:pPr>
            <a:r>
              <a:rPr lang="en-US" sz="2000" dirty="0">
                <a:solidFill>
                  <a:srgbClr val="0070C0"/>
                </a:solidFill>
              </a:rPr>
              <a:t>The procedure consists </a:t>
            </a:r>
            <a:r>
              <a:rPr lang="hr-HR" sz="2000" dirty="0" err="1" smtClean="0">
                <a:solidFill>
                  <a:srgbClr val="0070C0"/>
                </a:solidFill>
              </a:rPr>
              <a:t>of</a:t>
            </a:r>
            <a:r>
              <a:rPr lang="en-US" sz="2000" dirty="0" smtClean="0">
                <a:solidFill>
                  <a:srgbClr val="0070C0"/>
                </a:solidFill>
              </a:rPr>
              <a:t> </a:t>
            </a:r>
            <a:r>
              <a:rPr lang="en-US" sz="2000" dirty="0">
                <a:solidFill>
                  <a:srgbClr val="0070C0"/>
                </a:solidFill>
              </a:rPr>
              <a:t>checking the technical accuracy of instruments and measuring systems, checking the fulfillment of the criteria for  </a:t>
            </a:r>
            <a:r>
              <a:rPr lang="en-US" sz="2000" dirty="0" smtClean="0">
                <a:solidFill>
                  <a:srgbClr val="0070C0"/>
                </a:solidFill>
              </a:rPr>
              <a:t>quality</a:t>
            </a:r>
            <a:r>
              <a:rPr lang="hr-HR" sz="2000" dirty="0" smtClean="0">
                <a:solidFill>
                  <a:srgbClr val="0070C0"/>
                </a:solidFill>
              </a:rPr>
              <a:t> </a:t>
            </a:r>
            <a:r>
              <a:rPr lang="en-US" sz="2000" dirty="0" smtClean="0">
                <a:solidFill>
                  <a:srgbClr val="0070C0"/>
                </a:solidFill>
              </a:rPr>
              <a:t>measuring </a:t>
            </a:r>
            <a:r>
              <a:rPr lang="hr-HR" sz="2000" dirty="0" smtClean="0">
                <a:solidFill>
                  <a:srgbClr val="0070C0"/>
                </a:solidFill>
              </a:rPr>
              <a:t> </a:t>
            </a:r>
            <a:r>
              <a:rPr lang="en-US" sz="2000" dirty="0" smtClean="0">
                <a:solidFill>
                  <a:srgbClr val="0070C0"/>
                </a:solidFill>
              </a:rPr>
              <a:t>and </a:t>
            </a:r>
            <a:r>
              <a:rPr lang="en-US" sz="2000" dirty="0">
                <a:solidFill>
                  <a:srgbClr val="0070C0"/>
                </a:solidFill>
              </a:rPr>
              <a:t>the critical and logical verification of the </a:t>
            </a:r>
            <a:r>
              <a:rPr lang="en-US" sz="2000" dirty="0" smtClean="0">
                <a:solidFill>
                  <a:srgbClr val="0070C0"/>
                </a:solidFill>
              </a:rPr>
              <a:t>me</a:t>
            </a:r>
            <a:r>
              <a:rPr lang="hr-HR" sz="2000" dirty="0" err="1" smtClean="0">
                <a:solidFill>
                  <a:srgbClr val="0070C0"/>
                </a:solidFill>
              </a:rPr>
              <a:t>asurement</a:t>
            </a:r>
            <a:r>
              <a:rPr lang="hr-HR" sz="2000" dirty="0" smtClean="0">
                <a:solidFill>
                  <a:srgbClr val="0070C0"/>
                </a:solidFill>
              </a:rPr>
              <a:t> </a:t>
            </a:r>
            <a:r>
              <a:rPr lang="hr-HR" sz="2000" dirty="0" err="1" smtClean="0">
                <a:solidFill>
                  <a:srgbClr val="0070C0"/>
                </a:solidFill>
              </a:rPr>
              <a:t>data</a:t>
            </a:r>
            <a:r>
              <a:rPr lang="en-US" sz="2000" dirty="0" smtClean="0">
                <a:solidFill>
                  <a:srgbClr val="0070C0"/>
                </a:solidFill>
              </a:rPr>
              <a:t>.</a:t>
            </a:r>
            <a:endParaRPr lang="en-US" sz="2000" dirty="0">
              <a:solidFill>
                <a:srgbClr val="0070C0"/>
              </a:solidFill>
            </a:endParaRPr>
          </a:p>
          <a:p>
            <a:pPr>
              <a:spcBef>
                <a:spcPct val="20000"/>
              </a:spcBef>
            </a:pPr>
            <a:r>
              <a:rPr lang="en-US" sz="2000" dirty="0">
                <a:solidFill>
                  <a:srgbClr val="0070C0"/>
                </a:solidFill>
              </a:rPr>
              <a:t>These activities are performed daily for the last 24 hours on a central computer using database </a:t>
            </a:r>
            <a:r>
              <a:rPr lang="en-US" sz="2000" dirty="0" smtClean="0">
                <a:solidFill>
                  <a:srgbClr val="0070C0"/>
                </a:solidFill>
              </a:rPr>
              <a:t>and </a:t>
            </a:r>
            <a:r>
              <a:rPr lang="en-US" sz="2000" dirty="0">
                <a:solidFill>
                  <a:srgbClr val="0070C0"/>
                </a:solidFill>
              </a:rPr>
              <a:t>direct access to computers or data loggers in each station. The database consists of all the QA / QC and network service information that is continually updated with the latest data</a:t>
            </a:r>
            <a:r>
              <a:rPr lang="en-US" sz="2000" dirty="0" smtClean="0">
                <a:solidFill>
                  <a:srgbClr val="0070C0"/>
                </a:solidFill>
              </a:rPr>
              <a:t>.</a:t>
            </a:r>
            <a:endParaRPr lang="en-US" sz="2000"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1990691047"/>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12.3  </a:t>
            </a:r>
            <a:r>
              <a:rPr lang="hr-HR" sz="2800" b="1" dirty="0">
                <a:solidFill>
                  <a:schemeClr val="tx2"/>
                </a:solidFill>
                <a:effectLst>
                  <a:glow>
                    <a:srgbClr val="7F7F7F">
                      <a:alpha val="35000"/>
                    </a:srgbClr>
                  </a:glow>
                </a:effectLst>
              </a:rPr>
              <a:t>VALIDATION OF MEASUREMENT DATA</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606018" y="1430917"/>
            <a:ext cx="7951086" cy="460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smtClean="0">
                <a:solidFill>
                  <a:srgbClr val="1F497D"/>
                </a:solidFill>
              </a:rPr>
              <a:t>Verification </a:t>
            </a:r>
            <a:r>
              <a:rPr lang="en-US" sz="2400" b="1" dirty="0">
                <a:solidFill>
                  <a:srgbClr val="1F497D"/>
                </a:solidFill>
              </a:rPr>
              <a:t>of the technical validity of the </a:t>
            </a:r>
            <a:r>
              <a:rPr lang="en-US" sz="2400" b="1" dirty="0" smtClean="0">
                <a:solidFill>
                  <a:srgbClr val="1F497D"/>
                </a:solidFill>
              </a:rPr>
              <a:t>measur</a:t>
            </a:r>
            <a:r>
              <a:rPr lang="hr-HR" sz="2400" b="1" dirty="0" smtClean="0">
                <a:solidFill>
                  <a:srgbClr val="1F497D"/>
                </a:solidFill>
              </a:rPr>
              <a:t>ing</a:t>
            </a:r>
            <a:r>
              <a:rPr lang="en-US" sz="2400" b="1" dirty="0" smtClean="0">
                <a:solidFill>
                  <a:srgbClr val="1F497D"/>
                </a:solidFill>
              </a:rPr>
              <a:t> </a:t>
            </a:r>
            <a:r>
              <a:rPr lang="en-US" sz="2400" b="1" dirty="0">
                <a:solidFill>
                  <a:srgbClr val="1F497D"/>
                </a:solidFill>
              </a:rPr>
              <a:t>equipment</a:t>
            </a:r>
          </a:p>
          <a:p>
            <a:pPr>
              <a:spcBef>
                <a:spcPct val="20000"/>
              </a:spcBef>
            </a:pPr>
            <a:endParaRPr lang="hr-HR" sz="2000" dirty="0" smtClean="0">
              <a:solidFill>
                <a:srgbClr val="0070C0"/>
              </a:solidFill>
            </a:endParaRPr>
          </a:p>
          <a:p>
            <a:pPr>
              <a:spcBef>
                <a:spcPct val="20000"/>
              </a:spcBef>
            </a:pPr>
            <a:r>
              <a:rPr lang="hr-HR" sz="2000" dirty="0" smtClean="0">
                <a:solidFill>
                  <a:srgbClr val="0070C0"/>
                </a:solidFill>
              </a:rPr>
              <a:t>Verification of the </a:t>
            </a:r>
            <a:r>
              <a:rPr lang="en-US" sz="2000" dirty="0" smtClean="0">
                <a:solidFill>
                  <a:srgbClr val="0070C0"/>
                </a:solidFill>
              </a:rPr>
              <a:t> instrument</a:t>
            </a:r>
            <a:r>
              <a:rPr lang="hr-HR" sz="2000" dirty="0" smtClean="0">
                <a:solidFill>
                  <a:srgbClr val="0070C0"/>
                </a:solidFill>
              </a:rPr>
              <a:t> </a:t>
            </a:r>
            <a:r>
              <a:rPr lang="en-US" sz="2000" dirty="0" smtClean="0">
                <a:solidFill>
                  <a:srgbClr val="0070C0"/>
                </a:solidFill>
              </a:rPr>
              <a:t>status </a:t>
            </a:r>
            <a:r>
              <a:rPr lang="hr-HR" sz="2000" dirty="0" smtClean="0">
                <a:solidFill>
                  <a:srgbClr val="0070C0"/>
                </a:solidFill>
              </a:rPr>
              <a:t> </a:t>
            </a:r>
            <a:r>
              <a:rPr lang="en-US" sz="2000" dirty="0" smtClean="0">
                <a:solidFill>
                  <a:srgbClr val="0070C0"/>
                </a:solidFill>
              </a:rPr>
              <a:t>is </a:t>
            </a:r>
            <a:r>
              <a:rPr lang="en-US" sz="2000" dirty="0">
                <a:solidFill>
                  <a:srgbClr val="0070C0"/>
                </a:solidFill>
              </a:rPr>
              <a:t>performed by connecting directly to the computer via a communication station and a LAN connection to a computer in a verified station that is connected to all relevant components of the measuring system of the station. This allows insight into the status of the machine's technical suitability in accordance with the protocols set up by the equipment manufacturer.</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2509402596"/>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sp>
        <p:nvSpPr>
          <p:cNvPr id="9" name="Content Placeholder 8"/>
          <p:cNvSpPr>
            <a:spLocks/>
          </p:cNvSpPr>
          <p:nvPr/>
        </p:nvSpPr>
        <p:spPr bwMode="auto">
          <a:xfrm>
            <a:off x="194154" y="1494311"/>
            <a:ext cx="8362950"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en-US" sz="2400" b="1" dirty="0">
                <a:solidFill>
                  <a:schemeClr val="tx2"/>
                </a:solidFill>
              </a:rPr>
              <a:t>There are different types of </a:t>
            </a:r>
            <a:r>
              <a:rPr lang="en-US" sz="2400" b="1" dirty="0" smtClean="0">
                <a:solidFill>
                  <a:schemeClr val="tx2"/>
                </a:solidFill>
              </a:rPr>
              <a:t>data</a:t>
            </a:r>
            <a:endParaRPr lang="hr-HR" sz="2000" dirty="0">
              <a:solidFill>
                <a:srgbClr val="0070C0"/>
              </a:solidFill>
            </a:endParaRPr>
          </a:p>
          <a:p>
            <a:pPr marL="742950" lvl="1" indent="-285750">
              <a:spcBef>
                <a:spcPct val="20000"/>
              </a:spcBef>
              <a:buFont typeface="Arial" charset="0"/>
              <a:buChar char="–"/>
            </a:pPr>
            <a:r>
              <a:rPr lang="en-US" sz="2000" dirty="0" smtClean="0">
                <a:solidFill>
                  <a:srgbClr val="0070C0"/>
                </a:solidFill>
              </a:rPr>
              <a:t>Network </a:t>
            </a:r>
            <a:r>
              <a:rPr lang="en-US" sz="2000" dirty="0">
                <a:solidFill>
                  <a:srgbClr val="0070C0"/>
                </a:solidFill>
              </a:rPr>
              <a:t>and Station </a:t>
            </a:r>
            <a:r>
              <a:rPr lang="hr-HR" sz="2000" dirty="0" err="1" smtClean="0">
                <a:solidFill>
                  <a:srgbClr val="0070C0"/>
                </a:solidFill>
              </a:rPr>
              <a:t>information</a:t>
            </a:r>
            <a:r>
              <a:rPr lang="en-US" sz="2000" dirty="0" smtClean="0">
                <a:solidFill>
                  <a:srgbClr val="0070C0"/>
                </a:solidFill>
              </a:rPr>
              <a:t> </a:t>
            </a:r>
            <a:r>
              <a:rPr lang="en-US" sz="2000" dirty="0">
                <a:solidFill>
                  <a:srgbClr val="0070C0"/>
                </a:solidFill>
              </a:rPr>
              <a:t>(Metadata)</a:t>
            </a:r>
          </a:p>
          <a:p>
            <a:pPr marL="742950" lvl="1" indent="-285750">
              <a:spcBef>
                <a:spcPct val="20000"/>
              </a:spcBef>
              <a:buFont typeface="Arial" charset="0"/>
              <a:buChar char="–"/>
            </a:pPr>
            <a:r>
              <a:rPr lang="en-US" sz="2000" dirty="0">
                <a:solidFill>
                  <a:srgbClr val="0070C0"/>
                </a:solidFill>
              </a:rPr>
              <a:t>Measurement data</a:t>
            </a:r>
          </a:p>
          <a:p>
            <a:pPr marL="1200150" lvl="2" indent="-285750">
              <a:spcBef>
                <a:spcPct val="20000"/>
              </a:spcBef>
              <a:buFont typeface="Arial" charset="0"/>
              <a:buChar char="–"/>
            </a:pPr>
            <a:r>
              <a:rPr lang="en-US" sz="2000" dirty="0">
                <a:solidFill>
                  <a:srgbClr val="0070C0"/>
                </a:solidFill>
              </a:rPr>
              <a:t>Source data</a:t>
            </a:r>
          </a:p>
          <a:p>
            <a:pPr marL="1200150" lvl="2" indent="-285750">
              <a:spcBef>
                <a:spcPct val="20000"/>
              </a:spcBef>
              <a:buFont typeface="Arial" charset="0"/>
              <a:buChar char="–"/>
            </a:pPr>
            <a:r>
              <a:rPr lang="en-US" sz="2000" dirty="0">
                <a:solidFill>
                  <a:srgbClr val="0070C0"/>
                </a:solidFill>
              </a:rPr>
              <a:t>Validated data</a:t>
            </a:r>
          </a:p>
          <a:p>
            <a:pPr marL="742950" lvl="1" indent="-285750">
              <a:spcBef>
                <a:spcPct val="20000"/>
              </a:spcBef>
              <a:buFont typeface="Arial" charset="0"/>
              <a:buChar char="–"/>
            </a:pPr>
            <a:r>
              <a:rPr lang="hr-HR" sz="2000" dirty="0">
                <a:solidFill>
                  <a:srgbClr val="0070C0"/>
                </a:solidFill>
              </a:rPr>
              <a:t>S</a:t>
            </a:r>
            <a:r>
              <a:rPr lang="en-US" sz="2000" dirty="0" err="1" smtClean="0">
                <a:solidFill>
                  <a:srgbClr val="0070C0"/>
                </a:solidFill>
              </a:rPr>
              <a:t>tatistical</a:t>
            </a:r>
            <a:r>
              <a:rPr lang="en-US" sz="2000" dirty="0" smtClean="0">
                <a:solidFill>
                  <a:srgbClr val="0070C0"/>
                </a:solidFill>
              </a:rPr>
              <a:t> data</a:t>
            </a:r>
            <a:endParaRPr lang="en-US" sz="2000"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1949695656"/>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12.3  </a:t>
            </a:r>
            <a:r>
              <a:rPr lang="hr-HR" sz="2800" b="1" dirty="0">
                <a:solidFill>
                  <a:schemeClr val="tx2"/>
                </a:solidFill>
                <a:effectLst>
                  <a:glow>
                    <a:srgbClr val="7F7F7F">
                      <a:alpha val="35000"/>
                    </a:srgbClr>
                  </a:glow>
                </a:effectLst>
              </a:rPr>
              <a:t>VALIDATION OF MEASUREMENT DATA</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606018" y="1430917"/>
            <a:ext cx="7951086" cy="460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smtClean="0">
                <a:solidFill>
                  <a:srgbClr val="1F497D"/>
                </a:solidFill>
              </a:rPr>
              <a:t>Verifying </a:t>
            </a:r>
            <a:r>
              <a:rPr lang="en-US" sz="2400" b="1" dirty="0">
                <a:solidFill>
                  <a:srgbClr val="1F497D"/>
                </a:solidFill>
              </a:rPr>
              <a:t>compliance with the QC standard</a:t>
            </a:r>
          </a:p>
          <a:p>
            <a:pPr>
              <a:spcBef>
                <a:spcPct val="20000"/>
              </a:spcBef>
            </a:pPr>
            <a:endParaRPr lang="hr-HR" sz="2000" dirty="0" smtClean="0">
              <a:solidFill>
                <a:srgbClr val="0070C0"/>
              </a:solidFill>
            </a:endParaRPr>
          </a:p>
          <a:p>
            <a:pPr>
              <a:spcBef>
                <a:spcPct val="20000"/>
              </a:spcBef>
            </a:pPr>
            <a:r>
              <a:rPr lang="en-US" sz="2000" dirty="0" smtClean="0">
                <a:solidFill>
                  <a:srgbClr val="0070C0"/>
                </a:solidFill>
              </a:rPr>
              <a:t>All </a:t>
            </a:r>
            <a:r>
              <a:rPr lang="en-US" sz="2000" dirty="0">
                <a:solidFill>
                  <a:srgbClr val="0070C0"/>
                </a:solidFill>
              </a:rPr>
              <a:t>automatic air quality measurements within the QC measurements have automatic periodic (every 25 hours) check of the response to zero and span (</a:t>
            </a:r>
            <a:r>
              <a:rPr lang="en-US" sz="2000" dirty="0" err="1" smtClean="0">
                <a:solidFill>
                  <a:srgbClr val="0070C0"/>
                </a:solidFill>
              </a:rPr>
              <a:t>conc</a:t>
            </a:r>
            <a:r>
              <a:rPr lang="hr-HR" sz="2000" dirty="0" smtClean="0">
                <a:solidFill>
                  <a:srgbClr val="0070C0"/>
                </a:solidFill>
              </a:rPr>
              <a:t>.</a:t>
            </a:r>
            <a:r>
              <a:rPr lang="en-US" sz="2000" dirty="0" err="1" smtClean="0">
                <a:solidFill>
                  <a:srgbClr val="0070C0"/>
                </a:solidFill>
              </a:rPr>
              <a:t>analytes</a:t>
            </a:r>
            <a:r>
              <a:rPr lang="en-US" sz="2000" dirty="0" smtClean="0">
                <a:solidFill>
                  <a:srgbClr val="0070C0"/>
                </a:solidFill>
              </a:rPr>
              <a:t> </a:t>
            </a:r>
            <a:r>
              <a:rPr lang="en-US" sz="2000" dirty="0">
                <a:solidFill>
                  <a:srgbClr val="0070C0"/>
                </a:solidFill>
              </a:rPr>
              <a:t>in the amount of 80% of the measuring range) gas. According to the default standards, each check will be marked as invalid if the verification results exceed the default limit.</a:t>
            </a:r>
          </a:p>
          <a:p>
            <a:pPr>
              <a:spcBef>
                <a:spcPct val="20000"/>
              </a:spcBef>
            </a:pPr>
            <a:r>
              <a:rPr lang="en-US" sz="2000" dirty="0">
                <a:solidFill>
                  <a:srgbClr val="0070C0"/>
                </a:solidFill>
              </a:rPr>
              <a:t>Based on this check it can be concluded how the tested instrument reacts to the known gas concentration or the inaudibility of the same in the zero (filtered) air and there are trends in the </a:t>
            </a:r>
            <a:r>
              <a:rPr lang="en-US" sz="2000" dirty="0" smtClean="0">
                <a:solidFill>
                  <a:srgbClr val="0070C0"/>
                </a:solidFill>
              </a:rPr>
              <a:t>instrument</a:t>
            </a:r>
            <a:r>
              <a:rPr lang="hr-HR" sz="2000" dirty="0" smtClean="0">
                <a:solidFill>
                  <a:srgbClr val="0070C0"/>
                </a:solidFill>
              </a:rPr>
              <a:t> </a:t>
            </a:r>
            <a:r>
              <a:rPr lang="en-US" sz="2000" dirty="0" smtClean="0">
                <a:solidFill>
                  <a:srgbClr val="0070C0"/>
                </a:solidFill>
              </a:rPr>
              <a:t>response . </a:t>
            </a:r>
            <a:r>
              <a:rPr lang="en-US" sz="2000" dirty="0">
                <a:solidFill>
                  <a:srgbClr val="0070C0"/>
                </a:solidFill>
              </a:rPr>
              <a:t>Generally, the information thus obtained represents a good insight into the functionality of the instrument and enables a timely reaction before data quality falls below the set limits.</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1293726117"/>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12.3  </a:t>
            </a:r>
            <a:r>
              <a:rPr lang="hr-HR" sz="2800" b="1" dirty="0">
                <a:solidFill>
                  <a:schemeClr val="tx2"/>
                </a:solidFill>
                <a:effectLst>
                  <a:glow>
                    <a:srgbClr val="7F7F7F">
                      <a:alpha val="35000"/>
                    </a:srgbClr>
                  </a:glow>
                </a:effectLst>
              </a:rPr>
              <a:t>VALIDATION OF MEASUREMENT DATA</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42353" y="1412255"/>
            <a:ext cx="8253777"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smtClean="0">
                <a:solidFill>
                  <a:srgbClr val="1F497D"/>
                </a:solidFill>
              </a:rPr>
              <a:t>Critical </a:t>
            </a:r>
            <a:r>
              <a:rPr lang="en-US" sz="2400" b="1" dirty="0">
                <a:solidFill>
                  <a:srgbClr val="1F497D"/>
                </a:solidFill>
              </a:rPr>
              <a:t>and logical </a:t>
            </a:r>
            <a:r>
              <a:rPr lang="hr-HR" sz="2400" b="1" dirty="0" smtClean="0">
                <a:solidFill>
                  <a:srgbClr val="1F497D"/>
                </a:solidFill>
              </a:rPr>
              <a:t>measurment data</a:t>
            </a:r>
            <a:r>
              <a:rPr lang="en-US" sz="2400" b="1" dirty="0" smtClean="0">
                <a:solidFill>
                  <a:srgbClr val="1F497D"/>
                </a:solidFill>
              </a:rPr>
              <a:t> </a:t>
            </a:r>
            <a:r>
              <a:rPr lang="en-US" sz="2400" b="1" dirty="0">
                <a:solidFill>
                  <a:srgbClr val="1F497D"/>
                </a:solidFill>
              </a:rPr>
              <a:t>check</a:t>
            </a:r>
          </a:p>
          <a:p>
            <a:pPr>
              <a:spcBef>
                <a:spcPct val="20000"/>
              </a:spcBef>
            </a:pPr>
            <a:r>
              <a:rPr lang="en-US" sz="2000" dirty="0">
                <a:solidFill>
                  <a:srgbClr val="0070C0"/>
                </a:solidFill>
              </a:rPr>
              <a:t>The database </a:t>
            </a:r>
            <a:r>
              <a:rPr lang="en-US" sz="2000" dirty="0" smtClean="0">
                <a:solidFill>
                  <a:srgbClr val="0070C0"/>
                </a:solidFill>
              </a:rPr>
              <a:t>application </a:t>
            </a:r>
            <a:r>
              <a:rPr lang="en-US" sz="2000" dirty="0">
                <a:solidFill>
                  <a:srgbClr val="0070C0"/>
                </a:solidFill>
              </a:rPr>
              <a:t>programs for communication from all stations allow access to all metering service and status information from the stations. This includes 10 minutes and hourly </a:t>
            </a:r>
            <a:r>
              <a:rPr lang="en-US" sz="2000" dirty="0" err="1" smtClean="0">
                <a:solidFill>
                  <a:srgbClr val="0070C0"/>
                </a:solidFill>
              </a:rPr>
              <a:t>measurment</a:t>
            </a:r>
            <a:r>
              <a:rPr lang="hr-HR" sz="2000" dirty="0" smtClean="0">
                <a:solidFill>
                  <a:srgbClr val="0070C0"/>
                </a:solidFill>
              </a:rPr>
              <a:t> </a:t>
            </a:r>
            <a:r>
              <a:rPr lang="en-US" sz="2000" dirty="0" smtClean="0">
                <a:solidFill>
                  <a:srgbClr val="0070C0"/>
                </a:solidFill>
              </a:rPr>
              <a:t>values, </a:t>
            </a:r>
            <a:r>
              <a:rPr lang="en-US" sz="2000" dirty="0">
                <a:solidFill>
                  <a:srgbClr val="0070C0"/>
                </a:solidFill>
              </a:rPr>
              <a:t>percentage of results coverage, maintenance work, alarms, and more. Critical and logical data verification is an assessment of the </a:t>
            </a:r>
            <a:r>
              <a:rPr lang="en-US" sz="2000" dirty="0" err="1" smtClean="0">
                <a:solidFill>
                  <a:srgbClr val="0070C0"/>
                </a:solidFill>
              </a:rPr>
              <a:t>dana</a:t>
            </a:r>
            <a:r>
              <a:rPr lang="hr-HR" sz="2000" dirty="0" smtClean="0">
                <a:solidFill>
                  <a:srgbClr val="0070C0"/>
                </a:solidFill>
              </a:rPr>
              <a:t> </a:t>
            </a:r>
            <a:r>
              <a:rPr lang="en-US" sz="2000" dirty="0" smtClean="0">
                <a:solidFill>
                  <a:srgbClr val="0070C0"/>
                </a:solidFill>
              </a:rPr>
              <a:t>validity , </a:t>
            </a:r>
            <a:r>
              <a:rPr lang="en-US" sz="2000" dirty="0">
                <a:solidFill>
                  <a:srgbClr val="0070C0"/>
                </a:solidFill>
              </a:rPr>
              <a:t>taking into account all parameters that can speak about data validity, such as exceptionally high results, results that change too quickly and results that deviate significantly from the expected conditions (meteorological, traffic, location, etc.). It also takes into account comparisons with previous measurements at similar conditions and measurements of other pollutants as well as measurements from other (nearby) stations in the network. </a:t>
            </a:r>
            <a:r>
              <a:rPr lang="en-US" sz="2000" u="sng" dirty="0">
                <a:solidFill>
                  <a:srgbClr val="0070C0"/>
                </a:solidFill>
              </a:rPr>
              <a:t>Generally, this process represents the use of all knowledge, knowledge and experience in the area of ​​air quality with the aim of providing a better quality </a:t>
            </a:r>
            <a:r>
              <a:rPr lang="en-US" sz="2000" u="sng" dirty="0" smtClean="0">
                <a:solidFill>
                  <a:srgbClr val="0070C0"/>
                </a:solidFill>
              </a:rPr>
              <a:t>data</a:t>
            </a:r>
            <a:r>
              <a:rPr lang="hr-HR" sz="2000" u="sng" dirty="0" smtClean="0">
                <a:solidFill>
                  <a:srgbClr val="0070C0"/>
                </a:solidFill>
              </a:rPr>
              <a:t> a</a:t>
            </a:r>
            <a:r>
              <a:rPr lang="en-US" sz="2000" u="sng" dirty="0" err="1" smtClean="0">
                <a:solidFill>
                  <a:srgbClr val="0070C0"/>
                </a:solidFill>
              </a:rPr>
              <a:t>ssessment</a:t>
            </a:r>
            <a:r>
              <a:rPr lang="en-US" sz="2000" u="sng" dirty="0" smtClean="0">
                <a:solidFill>
                  <a:srgbClr val="0070C0"/>
                </a:solidFill>
              </a:rPr>
              <a:t>.</a:t>
            </a:r>
            <a:endParaRPr lang="en-US" sz="2000" u="sng"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4248016228"/>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12.3  </a:t>
            </a:r>
            <a:r>
              <a:rPr lang="hr-HR" sz="2800" b="1" dirty="0">
                <a:solidFill>
                  <a:schemeClr val="tx2"/>
                </a:solidFill>
                <a:effectLst>
                  <a:glow>
                    <a:srgbClr val="7F7F7F">
                      <a:alpha val="35000"/>
                    </a:srgbClr>
                  </a:glow>
                </a:effectLst>
              </a:rPr>
              <a:t>VALIDATION OF MEASUREMENT DATA</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42353" y="1412255"/>
            <a:ext cx="8253777"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HR" sz="2400" b="1" dirty="0">
                <a:solidFill>
                  <a:srgbClr val="1F497D"/>
                </a:solidFill>
              </a:rPr>
              <a:t>V</a:t>
            </a:r>
            <a:r>
              <a:rPr lang="en-US" sz="2400" b="1" dirty="0" err="1" smtClean="0">
                <a:solidFill>
                  <a:srgbClr val="1F497D"/>
                </a:solidFill>
              </a:rPr>
              <a:t>alidity</a:t>
            </a:r>
            <a:r>
              <a:rPr lang="hr-HR" sz="2400" b="1" dirty="0" smtClean="0">
                <a:solidFill>
                  <a:srgbClr val="1F497D"/>
                </a:solidFill>
              </a:rPr>
              <a:t> s</a:t>
            </a:r>
            <a:r>
              <a:rPr lang="en-US" sz="2400" b="1" dirty="0" err="1" smtClean="0">
                <a:solidFill>
                  <a:srgbClr val="1F497D"/>
                </a:solidFill>
              </a:rPr>
              <a:t>tatus</a:t>
            </a:r>
            <a:r>
              <a:rPr lang="en-US" sz="2400" b="1" dirty="0" smtClean="0">
                <a:solidFill>
                  <a:srgbClr val="1F497D"/>
                </a:solidFill>
              </a:rPr>
              <a:t> </a:t>
            </a:r>
            <a:r>
              <a:rPr lang="hr-HR" sz="2400" b="1" dirty="0" smtClean="0">
                <a:solidFill>
                  <a:srgbClr val="1F497D"/>
                </a:solidFill>
              </a:rPr>
              <a:t>m</a:t>
            </a:r>
            <a:r>
              <a:rPr lang="en-US" sz="2400" b="1" dirty="0" err="1" smtClean="0">
                <a:solidFill>
                  <a:srgbClr val="1F497D"/>
                </a:solidFill>
              </a:rPr>
              <a:t>arking</a:t>
            </a:r>
            <a:r>
              <a:rPr lang="hr-HR" sz="2400" b="1" dirty="0" smtClean="0">
                <a:solidFill>
                  <a:srgbClr val="1F497D"/>
                </a:solidFill>
              </a:rPr>
              <a:t> </a:t>
            </a:r>
            <a:r>
              <a:rPr lang="en-US" sz="2400" b="1" dirty="0" smtClean="0">
                <a:solidFill>
                  <a:srgbClr val="1F497D"/>
                </a:solidFill>
              </a:rPr>
              <a:t> of </a:t>
            </a:r>
            <a:r>
              <a:rPr lang="en-US" sz="2400" b="1" dirty="0">
                <a:solidFill>
                  <a:srgbClr val="1F497D"/>
                </a:solidFill>
              </a:rPr>
              <a:t>the measurement results</a:t>
            </a:r>
          </a:p>
          <a:p>
            <a:pPr>
              <a:spcBef>
                <a:spcPct val="20000"/>
              </a:spcBef>
            </a:pPr>
            <a:r>
              <a:rPr lang="en-US" sz="2000" dirty="0">
                <a:solidFill>
                  <a:srgbClr val="0070C0"/>
                </a:solidFill>
              </a:rPr>
              <a:t>Marking the </a:t>
            </a:r>
            <a:r>
              <a:rPr lang="en-US" sz="2000" dirty="0" smtClean="0">
                <a:solidFill>
                  <a:srgbClr val="0070C0"/>
                </a:solidFill>
              </a:rPr>
              <a:t>validity</a:t>
            </a:r>
            <a:r>
              <a:rPr lang="hr-HR" sz="2000" dirty="0" smtClean="0">
                <a:solidFill>
                  <a:srgbClr val="0070C0"/>
                </a:solidFill>
              </a:rPr>
              <a:t> </a:t>
            </a:r>
            <a:r>
              <a:rPr lang="en-US" sz="2000" dirty="0" smtClean="0">
                <a:solidFill>
                  <a:srgbClr val="0070C0"/>
                </a:solidFill>
              </a:rPr>
              <a:t>status </a:t>
            </a:r>
            <a:r>
              <a:rPr lang="en-US" sz="2000" dirty="0">
                <a:solidFill>
                  <a:srgbClr val="0070C0"/>
                </a:solidFill>
              </a:rPr>
              <a:t>of the </a:t>
            </a:r>
            <a:r>
              <a:rPr lang="en-US" sz="2000" dirty="0" smtClean="0">
                <a:solidFill>
                  <a:srgbClr val="0070C0"/>
                </a:solidFill>
              </a:rPr>
              <a:t>measurement </a:t>
            </a:r>
            <a:r>
              <a:rPr lang="en-US" sz="2000" dirty="0">
                <a:solidFill>
                  <a:srgbClr val="0070C0"/>
                </a:solidFill>
              </a:rPr>
              <a:t>data must be clearly and unambiguously. Only valid results are included in the calculation of the data coverage. </a:t>
            </a:r>
            <a:endParaRPr lang="hr-HR" sz="2000" dirty="0" smtClean="0">
              <a:solidFill>
                <a:srgbClr val="0070C0"/>
              </a:solidFill>
            </a:endParaRPr>
          </a:p>
          <a:p>
            <a:pPr>
              <a:spcBef>
                <a:spcPct val="20000"/>
              </a:spcBef>
            </a:pPr>
            <a:r>
              <a:rPr lang="en-US" sz="2000" dirty="0" smtClean="0">
                <a:solidFill>
                  <a:srgbClr val="0070C0"/>
                </a:solidFill>
              </a:rPr>
              <a:t>For example</a:t>
            </a:r>
            <a:r>
              <a:rPr lang="hr-HR" sz="2000" dirty="0" smtClean="0">
                <a:solidFill>
                  <a:srgbClr val="0070C0"/>
                </a:solidFill>
              </a:rPr>
              <a:t>:</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700" y="3415272"/>
            <a:ext cx="7240363" cy="2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261751"/>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12.3  </a:t>
            </a:r>
            <a:r>
              <a:rPr lang="hr-HR" sz="2800" b="1" dirty="0">
                <a:solidFill>
                  <a:schemeClr val="tx2"/>
                </a:solidFill>
                <a:effectLst>
                  <a:glow>
                    <a:srgbClr val="7F7F7F">
                      <a:alpha val="35000"/>
                    </a:srgbClr>
                  </a:glow>
                </a:effectLst>
              </a:rPr>
              <a:t>VALIDATION OF MEASUREMENT DATA</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42353" y="1412255"/>
            <a:ext cx="8253777" cy="269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smtClean="0">
                <a:solidFill>
                  <a:srgbClr val="1F497D"/>
                </a:solidFill>
              </a:rPr>
              <a:t>Only </a:t>
            </a:r>
            <a:r>
              <a:rPr lang="en-US" sz="2400" b="1" dirty="0">
                <a:solidFill>
                  <a:srgbClr val="1F497D"/>
                </a:solidFill>
              </a:rPr>
              <a:t>valid results are included in the calculation of the data coverage. </a:t>
            </a:r>
            <a:endParaRPr lang="hr-HR" sz="2400" b="1" dirty="0" smtClean="0">
              <a:solidFill>
                <a:srgbClr val="1F497D"/>
              </a:solidFill>
            </a:endParaRPr>
          </a:p>
          <a:p>
            <a:pPr>
              <a:spcBef>
                <a:spcPct val="20000"/>
              </a:spcBef>
            </a:pPr>
            <a:r>
              <a:rPr lang="en-US" sz="2000" dirty="0" smtClean="0">
                <a:solidFill>
                  <a:srgbClr val="0070C0"/>
                </a:solidFill>
              </a:rPr>
              <a:t>For example</a:t>
            </a:r>
            <a:r>
              <a:rPr lang="hr-HR" sz="2000" dirty="0" smtClean="0">
                <a:solidFill>
                  <a:srgbClr val="0070C0"/>
                </a:solidFill>
              </a:rPr>
              <a:t>:</a:t>
            </a:r>
          </a:p>
          <a:p>
            <a:pPr>
              <a:spcBef>
                <a:spcPct val="20000"/>
              </a:spcBef>
            </a:pPr>
            <a:r>
              <a:rPr lang="en-US" i="1" dirty="0">
                <a:solidFill>
                  <a:srgbClr val="0070C0"/>
                </a:solidFill>
              </a:rPr>
              <a:t>Continuous measurement 1 g = 365x24 = 8760 hours</a:t>
            </a:r>
          </a:p>
          <a:p>
            <a:pPr>
              <a:spcBef>
                <a:spcPct val="20000"/>
              </a:spcBef>
            </a:pPr>
            <a:r>
              <a:rPr lang="en-US" i="1" dirty="0">
                <a:solidFill>
                  <a:srgbClr val="0070C0"/>
                </a:solidFill>
              </a:rPr>
              <a:t>Within this 167 hours QA / QC is not included</a:t>
            </a:r>
          </a:p>
          <a:p>
            <a:pPr>
              <a:spcBef>
                <a:spcPct val="20000"/>
              </a:spcBef>
            </a:pPr>
            <a:r>
              <a:rPr lang="en-US" i="1" dirty="0">
                <a:solidFill>
                  <a:srgbClr val="0070C0"/>
                </a:solidFill>
              </a:rPr>
              <a:t>Valid hourly concentrations - 8515</a:t>
            </a:r>
          </a:p>
          <a:p>
            <a:pPr>
              <a:spcBef>
                <a:spcPct val="20000"/>
              </a:spcBef>
            </a:pPr>
            <a:r>
              <a:rPr lang="en-US" i="1" dirty="0" err="1">
                <a:solidFill>
                  <a:srgbClr val="0070C0"/>
                </a:solidFill>
              </a:rPr>
              <a:t>MinVremPok</a:t>
            </a:r>
            <a:r>
              <a:rPr lang="en-US" i="1" dirty="0">
                <a:solidFill>
                  <a:srgbClr val="0070C0"/>
                </a:solidFill>
              </a:rPr>
              <a:t> = 8760-167 / 8670 = 8593/8760 = </a:t>
            </a:r>
            <a:r>
              <a:rPr lang="en-US" i="1" dirty="0" smtClean="0">
                <a:solidFill>
                  <a:srgbClr val="0070C0"/>
                </a:solidFill>
              </a:rPr>
              <a:t>0.981</a:t>
            </a:r>
            <a:endParaRPr lang="hr-HR" i="1" dirty="0" smtClean="0">
              <a:solidFill>
                <a:srgbClr val="0070C0"/>
              </a:solidFill>
            </a:endParaRPr>
          </a:p>
          <a:p>
            <a:pPr>
              <a:spcBef>
                <a:spcPct val="20000"/>
              </a:spcBef>
            </a:pPr>
            <a:endParaRPr lang="hr-HR" sz="2000" dirty="0">
              <a:solidFill>
                <a:srgbClr val="0070C0"/>
              </a:solidFill>
            </a:endParaRPr>
          </a:p>
          <a:p>
            <a:pPr>
              <a:spcBef>
                <a:spcPct val="20000"/>
              </a:spcBef>
            </a:pPr>
            <a:r>
              <a:rPr lang="hr-HR" sz="2000" dirty="0" smtClean="0">
                <a:solidFill>
                  <a:srgbClr val="0070C0"/>
                </a:solidFill>
              </a:rPr>
              <a:t> Data </a:t>
            </a:r>
            <a:r>
              <a:rPr lang="hr-HR" sz="2000" dirty="0" err="1">
                <a:solidFill>
                  <a:srgbClr val="0070C0"/>
                </a:solidFill>
              </a:rPr>
              <a:t>coverage</a:t>
            </a:r>
            <a:r>
              <a:rPr lang="hr-HR" sz="2000" dirty="0">
                <a:solidFill>
                  <a:srgbClr val="0070C0"/>
                </a:solidFill>
              </a:rPr>
              <a:t> = </a:t>
            </a:r>
            <a:r>
              <a:rPr lang="hr-HR" sz="2000" dirty="0" err="1">
                <a:solidFill>
                  <a:srgbClr val="0070C0"/>
                </a:solidFill>
              </a:rPr>
              <a:t>Nvalid</a:t>
            </a:r>
            <a:r>
              <a:rPr lang="hr-HR" sz="2000" dirty="0">
                <a:solidFill>
                  <a:srgbClr val="0070C0"/>
                </a:solidFill>
              </a:rPr>
              <a:t> / </a:t>
            </a:r>
            <a:r>
              <a:rPr lang="hr-HR" sz="2000" dirty="0" err="1">
                <a:solidFill>
                  <a:srgbClr val="0070C0"/>
                </a:solidFill>
              </a:rPr>
              <a:t>NMinVremPok</a:t>
            </a:r>
            <a:r>
              <a:rPr lang="hr-HR" sz="2000" dirty="0">
                <a:solidFill>
                  <a:srgbClr val="0070C0"/>
                </a:solidFill>
              </a:rPr>
              <a:t> = </a:t>
            </a:r>
            <a:r>
              <a:rPr lang="hr-HR" sz="2000" dirty="0" err="1">
                <a:solidFill>
                  <a:srgbClr val="0070C0"/>
                </a:solidFill>
              </a:rPr>
              <a:t>Nvalid</a:t>
            </a:r>
            <a:r>
              <a:rPr lang="hr-HR" sz="2000" dirty="0">
                <a:solidFill>
                  <a:srgbClr val="0070C0"/>
                </a:solidFill>
              </a:rPr>
              <a:t> / (</a:t>
            </a:r>
            <a:r>
              <a:rPr lang="hr-HR" sz="2000" dirty="0" err="1">
                <a:solidFill>
                  <a:srgbClr val="0070C0"/>
                </a:solidFill>
              </a:rPr>
              <a:t>Ngod</a:t>
            </a:r>
            <a:r>
              <a:rPr lang="hr-HR" sz="2000" dirty="0">
                <a:solidFill>
                  <a:srgbClr val="0070C0"/>
                </a:solidFill>
              </a:rPr>
              <a:t> * </a:t>
            </a:r>
            <a:r>
              <a:rPr lang="hr-HR" sz="2000" dirty="0" err="1">
                <a:solidFill>
                  <a:srgbClr val="0070C0"/>
                </a:solidFill>
              </a:rPr>
              <a:t>MinVremPok</a:t>
            </a:r>
            <a:r>
              <a:rPr lang="hr-HR" sz="2000" dirty="0">
                <a:solidFill>
                  <a:srgbClr val="0070C0"/>
                </a:solidFill>
              </a:rPr>
              <a:t>%)</a:t>
            </a:r>
            <a:endParaRPr lang="hr-HR" sz="2000" dirty="0" smtClean="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3" name="Rectangle 2"/>
          <p:cNvSpPr/>
          <p:nvPr/>
        </p:nvSpPr>
        <p:spPr>
          <a:xfrm>
            <a:off x="205272" y="4824196"/>
            <a:ext cx="8761441" cy="707886"/>
          </a:xfrm>
          <a:prstGeom prst="rect">
            <a:avLst/>
          </a:prstGeom>
        </p:spPr>
        <p:txBody>
          <a:bodyPr wrap="square">
            <a:spAutoFit/>
          </a:bodyPr>
          <a:lstStyle/>
          <a:p>
            <a:pPr algn="ctr">
              <a:spcBef>
                <a:spcPct val="20000"/>
              </a:spcBef>
            </a:pPr>
            <a:r>
              <a:rPr lang="hr-HR" sz="2000" dirty="0" smtClean="0">
                <a:solidFill>
                  <a:srgbClr val="0070C0"/>
                </a:solidFill>
              </a:rPr>
              <a:t>Data </a:t>
            </a:r>
            <a:r>
              <a:rPr lang="hr-HR" sz="2000" dirty="0" err="1" smtClean="0">
                <a:solidFill>
                  <a:srgbClr val="0070C0"/>
                </a:solidFill>
              </a:rPr>
              <a:t>coverage</a:t>
            </a:r>
            <a:r>
              <a:rPr lang="hr-HR" sz="2000" dirty="0" smtClean="0">
                <a:solidFill>
                  <a:srgbClr val="0070C0"/>
                </a:solidFill>
              </a:rPr>
              <a:t> </a:t>
            </a:r>
            <a:r>
              <a:rPr lang="hr-BA" sz="2000" dirty="0" smtClean="0">
                <a:solidFill>
                  <a:srgbClr val="0070C0"/>
                </a:solidFill>
              </a:rPr>
              <a:t>= </a:t>
            </a:r>
            <a:r>
              <a:rPr lang="hr-BA" sz="2000" dirty="0">
                <a:solidFill>
                  <a:srgbClr val="0070C0"/>
                </a:solidFill>
              </a:rPr>
              <a:t>8515 / </a:t>
            </a:r>
            <a:r>
              <a:rPr lang="hr-BA" sz="2000" dirty="0" err="1">
                <a:solidFill>
                  <a:srgbClr val="0070C0"/>
                </a:solidFill>
              </a:rPr>
              <a:t>N</a:t>
            </a:r>
            <a:r>
              <a:rPr lang="hr-BA" sz="2000" baseline="-25000" dirty="0" err="1">
                <a:solidFill>
                  <a:srgbClr val="0070C0"/>
                </a:solidFill>
              </a:rPr>
              <a:t>MinVremPok</a:t>
            </a:r>
            <a:r>
              <a:rPr lang="hr-BA" sz="2000" dirty="0">
                <a:solidFill>
                  <a:srgbClr val="0070C0"/>
                </a:solidFill>
              </a:rPr>
              <a:t> = 8515</a:t>
            </a:r>
            <a:r>
              <a:rPr lang="hr-BA" sz="2000" baseline="-25000" dirty="0">
                <a:solidFill>
                  <a:srgbClr val="0070C0"/>
                </a:solidFill>
              </a:rPr>
              <a:t> </a:t>
            </a:r>
            <a:r>
              <a:rPr lang="hr-BA" sz="2000" dirty="0">
                <a:solidFill>
                  <a:srgbClr val="0070C0"/>
                </a:solidFill>
              </a:rPr>
              <a:t>/ (8760 * 0,981)= 8515/ 8593 = 0,9908 = 99,1% </a:t>
            </a:r>
          </a:p>
        </p:txBody>
      </p:sp>
    </p:spTree>
    <p:extLst>
      <p:ext uri="{BB962C8B-B14F-4D97-AF65-F5344CB8AC3E}">
        <p14:creationId xmlns:p14="http://schemas.microsoft.com/office/powerpoint/2010/main" val="1142154826"/>
      </p:ext>
    </p:extLst>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491768"/>
            <a:ext cx="8253777" cy="269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000" dirty="0">
                <a:solidFill>
                  <a:srgbClr val="0070C0"/>
                </a:solidFill>
              </a:rPr>
              <a:t>Criteria </a:t>
            </a:r>
            <a:r>
              <a:rPr lang="en-US" sz="2000" dirty="0" smtClean="0">
                <a:solidFill>
                  <a:srgbClr val="0070C0"/>
                </a:solidFill>
              </a:rPr>
              <a:t>used </a:t>
            </a:r>
            <a:r>
              <a:rPr lang="en-US" sz="2000" dirty="0">
                <a:solidFill>
                  <a:srgbClr val="0070C0"/>
                </a:solidFill>
              </a:rPr>
              <a:t>for validation when collecting data and calculating statistical parameters in relation to the limits with regard to the protection of human health:</a:t>
            </a:r>
            <a:endParaRPr lang="hr-HR" sz="2000" dirty="0" smtClean="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3" name="Rectangle 2"/>
          <p:cNvSpPr/>
          <p:nvPr/>
        </p:nvSpPr>
        <p:spPr>
          <a:xfrm>
            <a:off x="71157" y="5486104"/>
            <a:ext cx="8761441" cy="707886"/>
          </a:xfrm>
          <a:prstGeom prst="rect">
            <a:avLst/>
          </a:prstGeom>
        </p:spPr>
        <p:txBody>
          <a:bodyPr wrap="square">
            <a:spAutoFit/>
          </a:bodyPr>
          <a:lstStyle/>
          <a:p>
            <a:pPr>
              <a:spcBef>
                <a:spcPct val="20000"/>
              </a:spcBef>
            </a:pPr>
            <a:r>
              <a:rPr lang="en-US" sz="2000" dirty="0">
                <a:solidFill>
                  <a:srgbClr val="0070C0"/>
                </a:solidFill>
              </a:rPr>
              <a:t>The requirements for the calculation of annual averages do not include data loss due to regular calibration or regular maintenance of measuring instruments</a:t>
            </a:r>
            <a:r>
              <a:rPr lang="en-US" sz="2000" dirty="0"/>
              <a:t>.</a:t>
            </a:r>
            <a:endParaRPr lang="hr-BA" sz="2000" dirty="0">
              <a:solidFill>
                <a:srgbClr val="0070C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729222567"/>
              </p:ext>
            </p:extLst>
          </p:nvPr>
        </p:nvGraphicFramePr>
        <p:xfrm>
          <a:off x="837159" y="2487232"/>
          <a:ext cx="7394082" cy="2843056"/>
        </p:xfrm>
        <a:graphic>
          <a:graphicData uri="http://schemas.openxmlformats.org/drawingml/2006/table">
            <a:tbl>
              <a:tblPr firstRow="1" firstCol="1" bandRow="1">
                <a:tableStyleId>{5C22544A-7EE6-4342-B048-85BDC9FD1C3A}</a:tableStyleId>
              </a:tblPr>
              <a:tblGrid>
                <a:gridCol w="2130140">
                  <a:extLst>
                    <a:ext uri="{9D8B030D-6E8A-4147-A177-3AD203B41FA5}">
                      <a16:colId xmlns:a16="http://schemas.microsoft.com/office/drawing/2014/main" val="4165975933"/>
                    </a:ext>
                  </a:extLst>
                </a:gridCol>
                <a:gridCol w="5263942">
                  <a:extLst>
                    <a:ext uri="{9D8B030D-6E8A-4147-A177-3AD203B41FA5}">
                      <a16:colId xmlns:a16="http://schemas.microsoft.com/office/drawing/2014/main" val="3987638776"/>
                    </a:ext>
                  </a:extLst>
                </a:gridCol>
              </a:tblGrid>
              <a:tr h="399691">
                <a:tc>
                  <a:txBody>
                    <a:bodyPr/>
                    <a:lstStyle/>
                    <a:p>
                      <a:pPr algn="ctr">
                        <a:lnSpc>
                          <a:spcPct val="107000"/>
                        </a:lnSpc>
                        <a:spcAft>
                          <a:spcPts val="0"/>
                        </a:spcAft>
                      </a:pPr>
                      <a:r>
                        <a:rPr lang="hr-BA" sz="1000" dirty="0">
                          <a:effectLst/>
                        </a:rPr>
                        <a:t>Parametar</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en-US" sz="1000" dirty="0" smtClean="0">
                          <a:effectLst/>
                        </a:rPr>
                        <a:t>Required </a:t>
                      </a:r>
                      <a:r>
                        <a:rPr lang="hr-HR" sz="1000" dirty="0" smtClean="0">
                          <a:effectLst/>
                        </a:rPr>
                        <a:t>r</a:t>
                      </a:r>
                      <a:r>
                        <a:rPr lang="en-US" sz="1000" dirty="0" err="1" smtClean="0">
                          <a:effectLst/>
                        </a:rPr>
                        <a:t>atio</a:t>
                      </a:r>
                      <a:r>
                        <a:rPr lang="en-US" sz="1000" dirty="0" smtClean="0">
                          <a:effectLst/>
                        </a:rPr>
                        <a:t> of </a:t>
                      </a:r>
                      <a:r>
                        <a:rPr lang="hr-HR" sz="1000" dirty="0" smtClean="0">
                          <a:effectLst/>
                        </a:rPr>
                        <a:t>v</a:t>
                      </a:r>
                      <a:r>
                        <a:rPr lang="en-US" sz="1000" dirty="0" err="1" smtClean="0">
                          <a:effectLst/>
                        </a:rPr>
                        <a:t>alid</a:t>
                      </a:r>
                      <a:r>
                        <a:rPr lang="en-US" sz="1000" dirty="0" smtClean="0">
                          <a:effectLst/>
                        </a:rPr>
                        <a:t> </a:t>
                      </a:r>
                      <a:r>
                        <a:rPr lang="hr-HR" sz="1000" dirty="0" smtClean="0">
                          <a:effectLst/>
                        </a:rPr>
                        <a:t>d</a:t>
                      </a:r>
                      <a:r>
                        <a:rPr lang="en-US" sz="1000" dirty="0" err="1" smtClean="0">
                          <a:effectLst/>
                        </a:rPr>
                        <a:t>ata</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576927289"/>
                  </a:ext>
                </a:extLst>
              </a:tr>
              <a:tr h="399691">
                <a:tc>
                  <a:txBody>
                    <a:bodyPr/>
                    <a:lstStyle/>
                    <a:p>
                      <a:pPr>
                        <a:lnSpc>
                          <a:spcPct val="107000"/>
                        </a:lnSpc>
                        <a:spcAft>
                          <a:spcPts val="0"/>
                        </a:spcAft>
                      </a:pPr>
                      <a:r>
                        <a:rPr lang="hr-BA" sz="1000" dirty="0" err="1" smtClean="0">
                          <a:effectLst/>
                        </a:rPr>
                        <a:t>hourly</a:t>
                      </a:r>
                      <a:r>
                        <a:rPr lang="hr-BA" sz="1000" dirty="0" smtClean="0">
                          <a:effectLst/>
                        </a:rPr>
                        <a:t> </a:t>
                      </a:r>
                      <a:r>
                        <a:rPr lang="hr-BA" sz="1000" dirty="0" err="1" smtClean="0">
                          <a:effectLst/>
                        </a:rPr>
                        <a:t>values</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spcAft>
                          <a:spcPts val="0"/>
                        </a:spcAft>
                      </a:pPr>
                      <a:r>
                        <a:rPr lang="hr-BA" sz="1000" dirty="0">
                          <a:effectLst/>
                        </a:rPr>
                        <a:t>75% </a:t>
                      </a:r>
                      <a:r>
                        <a:rPr lang="hr-BA" sz="1000" dirty="0" smtClean="0">
                          <a:effectLst/>
                        </a:rPr>
                        <a:t>(</a:t>
                      </a:r>
                      <a:r>
                        <a:rPr lang="hr-BA" sz="1000" dirty="0" err="1" smtClean="0">
                          <a:effectLst/>
                        </a:rPr>
                        <a:t>i.e</a:t>
                      </a:r>
                      <a:r>
                        <a:rPr lang="hr-BA" sz="1000" dirty="0" smtClean="0">
                          <a:effectLst/>
                        </a:rPr>
                        <a:t>. 45 </a:t>
                      </a:r>
                      <a:r>
                        <a:rPr lang="hr-BA" sz="1000" dirty="0" err="1" smtClean="0">
                          <a:effectLst/>
                        </a:rPr>
                        <a:t>minutes</a:t>
                      </a:r>
                      <a:r>
                        <a:rPr lang="hr-BA" sz="1000" dirty="0" smtClean="0">
                          <a:effectLst/>
                        </a:rPr>
                        <a:t>)</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3375234703"/>
                  </a:ext>
                </a:extLst>
              </a:tr>
              <a:tr h="399691">
                <a:tc>
                  <a:txBody>
                    <a:bodyPr/>
                    <a:lstStyle/>
                    <a:p>
                      <a:pPr>
                        <a:lnSpc>
                          <a:spcPct val="107000"/>
                        </a:lnSpc>
                        <a:spcAft>
                          <a:spcPts val="0"/>
                        </a:spcAft>
                      </a:pPr>
                      <a:r>
                        <a:rPr lang="hr-BA" sz="1000" dirty="0" err="1" smtClean="0">
                          <a:effectLst/>
                        </a:rPr>
                        <a:t>eight-hourly</a:t>
                      </a:r>
                      <a:r>
                        <a:rPr lang="hr-BA" sz="1000" dirty="0" smtClean="0">
                          <a:effectLst/>
                        </a:rPr>
                        <a:t> </a:t>
                      </a:r>
                      <a:r>
                        <a:rPr lang="hr-BA" sz="1000" dirty="0" err="1" smtClean="0">
                          <a:effectLst/>
                        </a:rPr>
                        <a:t>values</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spcAft>
                          <a:spcPts val="0"/>
                        </a:spcAft>
                      </a:pPr>
                      <a:r>
                        <a:rPr lang="en-US" sz="1000" dirty="0" smtClean="0">
                          <a:effectLst/>
                        </a:rPr>
                        <a:t>75% </a:t>
                      </a:r>
                      <a:r>
                        <a:rPr lang="hr-HR" sz="1000" dirty="0" err="1" smtClean="0">
                          <a:effectLst/>
                        </a:rPr>
                        <a:t>of</a:t>
                      </a:r>
                      <a:r>
                        <a:rPr lang="hr-HR" sz="1000" dirty="0" smtClean="0">
                          <a:effectLst/>
                        </a:rPr>
                        <a:t> </a:t>
                      </a:r>
                      <a:r>
                        <a:rPr lang="hr-HR" sz="1000" dirty="0" err="1" smtClean="0">
                          <a:effectLst/>
                        </a:rPr>
                        <a:t>the</a:t>
                      </a:r>
                      <a:r>
                        <a:rPr lang="hr-HR" sz="1000" dirty="0" smtClean="0">
                          <a:effectLst/>
                        </a:rPr>
                        <a:t> </a:t>
                      </a:r>
                      <a:r>
                        <a:rPr lang="en-US" sz="1000" dirty="0" smtClean="0">
                          <a:effectLst/>
                        </a:rPr>
                        <a:t>value (</a:t>
                      </a:r>
                      <a:r>
                        <a:rPr lang="en-US" sz="1000" dirty="0" err="1" smtClean="0">
                          <a:effectLst/>
                        </a:rPr>
                        <a:t>i</a:t>
                      </a:r>
                      <a:r>
                        <a:rPr lang="hr-HR" sz="1000" dirty="0" smtClean="0">
                          <a:effectLst/>
                        </a:rPr>
                        <a:t>.</a:t>
                      </a:r>
                      <a:r>
                        <a:rPr lang="en-US" sz="1000" dirty="0" smtClean="0">
                          <a:effectLst/>
                        </a:rPr>
                        <a:t>e</a:t>
                      </a:r>
                      <a:r>
                        <a:rPr lang="hr-HR" sz="1000" dirty="0" smtClean="0">
                          <a:effectLst/>
                        </a:rPr>
                        <a:t>.</a:t>
                      </a:r>
                      <a:r>
                        <a:rPr lang="en-US" sz="1000" dirty="0" smtClean="0">
                          <a:effectLst/>
                        </a:rPr>
                        <a:t> six hours)</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2314559215"/>
                  </a:ext>
                </a:extLst>
              </a:tr>
              <a:tr h="622146">
                <a:tc>
                  <a:txBody>
                    <a:bodyPr/>
                    <a:lstStyle/>
                    <a:p>
                      <a:pPr>
                        <a:lnSpc>
                          <a:spcPct val="107000"/>
                        </a:lnSpc>
                        <a:spcAft>
                          <a:spcPts val="0"/>
                        </a:spcAft>
                      </a:pPr>
                      <a:r>
                        <a:rPr lang="hr-HR" sz="1000" dirty="0" smtClean="0">
                          <a:effectLst/>
                        </a:rPr>
                        <a:t>h</a:t>
                      </a:r>
                      <a:r>
                        <a:rPr lang="en-US" sz="1000" dirty="0" err="1" smtClean="0">
                          <a:effectLst/>
                        </a:rPr>
                        <a:t>ighest</a:t>
                      </a:r>
                      <a:r>
                        <a:rPr lang="en-US" sz="1000" dirty="0" smtClean="0">
                          <a:effectLst/>
                        </a:rPr>
                        <a:t> daily eighth</a:t>
                      </a:r>
                      <a:r>
                        <a:rPr lang="hr-HR" sz="1000" dirty="0" smtClean="0">
                          <a:effectLst/>
                        </a:rPr>
                        <a:t>-</a:t>
                      </a:r>
                      <a:r>
                        <a:rPr lang="en-US" sz="1000" dirty="0" smtClean="0">
                          <a:effectLst/>
                        </a:rPr>
                        <a:t>hour</a:t>
                      </a:r>
                      <a:r>
                        <a:rPr lang="hr-HR" sz="1000" dirty="0" err="1" smtClean="0">
                          <a:effectLst/>
                        </a:rPr>
                        <a:t>ly</a:t>
                      </a:r>
                      <a:r>
                        <a:rPr lang="en-US" sz="1000" dirty="0" smtClean="0">
                          <a:effectLst/>
                        </a:rPr>
                        <a:t> value</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spcAft>
                          <a:spcPts val="0"/>
                        </a:spcAft>
                      </a:pPr>
                      <a:r>
                        <a:rPr lang="hr-BA" sz="1000" dirty="0">
                          <a:effectLst/>
                        </a:rPr>
                        <a:t>75% </a:t>
                      </a:r>
                      <a:r>
                        <a:rPr lang="en-US" sz="1000" dirty="0" smtClean="0">
                          <a:effectLst/>
                        </a:rPr>
                        <a:t>consecutive eight-hour moving average calculated on the basis of hourly information (</a:t>
                      </a:r>
                      <a:r>
                        <a:rPr lang="en-US" sz="1000" dirty="0" err="1" smtClean="0">
                          <a:effectLst/>
                        </a:rPr>
                        <a:t>i</a:t>
                      </a:r>
                      <a:r>
                        <a:rPr lang="hr-HR" sz="1000" dirty="0" smtClean="0">
                          <a:effectLst/>
                        </a:rPr>
                        <a:t>.</a:t>
                      </a:r>
                      <a:r>
                        <a:rPr lang="en-US" sz="1000" dirty="0" smtClean="0">
                          <a:effectLst/>
                        </a:rPr>
                        <a:t>e. 18 eight-hour average</a:t>
                      </a:r>
                      <a:r>
                        <a:rPr lang="hr-HR" sz="1000" dirty="0" smtClean="0">
                          <a:effectLst/>
                        </a:rPr>
                        <a:t> </a:t>
                      </a:r>
                      <a:r>
                        <a:rPr lang="en-US" sz="1000" dirty="0" smtClean="0">
                          <a:effectLst/>
                        </a:rPr>
                        <a:t>on</a:t>
                      </a:r>
                      <a:r>
                        <a:rPr lang="hr-HR" sz="1000" dirty="0" smtClean="0">
                          <a:effectLst/>
                        </a:rPr>
                        <a:t> </a:t>
                      </a:r>
                      <a:r>
                        <a:rPr lang="en-US" sz="1000" dirty="0" smtClean="0">
                          <a:effectLst/>
                        </a:rPr>
                        <a:t>day)</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345708188"/>
                  </a:ext>
                </a:extLst>
              </a:tr>
              <a:tr h="399691">
                <a:tc>
                  <a:txBody>
                    <a:bodyPr/>
                    <a:lstStyle/>
                    <a:p>
                      <a:pPr>
                        <a:lnSpc>
                          <a:spcPct val="107000"/>
                        </a:lnSpc>
                        <a:spcAft>
                          <a:spcPts val="0"/>
                        </a:spcAft>
                      </a:pPr>
                      <a:r>
                        <a:rPr lang="hr-BA" sz="1000" dirty="0" err="1" smtClean="0">
                          <a:effectLst/>
                        </a:rPr>
                        <a:t>daily</a:t>
                      </a:r>
                      <a:r>
                        <a:rPr lang="hr-BA" sz="1000" dirty="0" smtClean="0">
                          <a:effectLst/>
                        </a:rPr>
                        <a:t> </a:t>
                      </a:r>
                      <a:r>
                        <a:rPr lang="hr-BA" sz="1000" dirty="0" err="1" smtClean="0">
                          <a:effectLst/>
                        </a:rPr>
                        <a:t>values</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spcAft>
                          <a:spcPts val="0"/>
                        </a:spcAft>
                      </a:pPr>
                      <a:r>
                        <a:rPr lang="en-US" sz="1000" dirty="0" smtClean="0">
                          <a:effectLst/>
                        </a:rPr>
                        <a:t>75% of the hourly average (</a:t>
                      </a:r>
                      <a:r>
                        <a:rPr lang="en-US" sz="1000" dirty="0" err="1" smtClean="0">
                          <a:effectLst/>
                        </a:rPr>
                        <a:t>i</a:t>
                      </a:r>
                      <a:r>
                        <a:rPr lang="hr-HR" sz="1000" dirty="0" smtClean="0">
                          <a:effectLst/>
                        </a:rPr>
                        <a:t>.</a:t>
                      </a:r>
                      <a:r>
                        <a:rPr lang="en-US" sz="1000" dirty="0" smtClean="0">
                          <a:effectLst/>
                        </a:rPr>
                        <a:t>e</a:t>
                      </a:r>
                      <a:r>
                        <a:rPr lang="hr-HR" sz="1000" dirty="0" smtClean="0">
                          <a:effectLst/>
                        </a:rPr>
                        <a:t>.</a:t>
                      </a:r>
                      <a:r>
                        <a:rPr lang="en-US" sz="1000" dirty="0" smtClean="0">
                          <a:effectLst/>
                        </a:rPr>
                        <a:t> at least 18-hour values)</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2588812756"/>
                  </a:ext>
                </a:extLst>
              </a:tr>
              <a:tr h="622146">
                <a:tc>
                  <a:txBody>
                    <a:bodyPr/>
                    <a:lstStyle/>
                    <a:p>
                      <a:pPr>
                        <a:lnSpc>
                          <a:spcPct val="107000"/>
                        </a:lnSpc>
                        <a:spcAft>
                          <a:spcPts val="0"/>
                        </a:spcAft>
                      </a:pPr>
                      <a:r>
                        <a:rPr lang="hr-BA" sz="1000" dirty="0" smtClean="0">
                          <a:effectLst/>
                        </a:rPr>
                        <a:t>average </a:t>
                      </a:r>
                      <a:r>
                        <a:rPr lang="hr-BA" sz="1000" dirty="0" err="1" smtClean="0">
                          <a:effectLst/>
                        </a:rPr>
                        <a:t>annual</a:t>
                      </a:r>
                      <a:r>
                        <a:rPr lang="hr-BA" sz="1000" dirty="0" smtClean="0">
                          <a:effectLst/>
                        </a:rPr>
                        <a:t> </a:t>
                      </a:r>
                      <a:r>
                        <a:rPr lang="hr-BA" sz="1000" dirty="0" err="1" smtClean="0">
                          <a:effectLst/>
                        </a:rPr>
                        <a:t>value</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spcAft>
                          <a:spcPts val="0"/>
                        </a:spcAft>
                      </a:pPr>
                      <a:r>
                        <a:rPr lang="en-US" sz="1000" dirty="0" smtClean="0">
                          <a:effectLst/>
                        </a:rPr>
                        <a:t>90% (1) hourly values or (if it is not available) the daily value during the year</a:t>
                      </a:r>
                      <a:endParaRPr lang="hr-B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145794906"/>
                  </a:ext>
                </a:extLst>
              </a:tr>
            </a:tbl>
          </a:graphicData>
        </a:graphic>
      </p:graphicFrame>
    </p:spTree>
    <p:extLst>
      <p:ext uri="{BB962C8B-B14F-4D97-AF65-F5344CB8AC3E}">
        <p14:creationId xmlns:p14="http://schemas.microsoft.com/office/powerpoint/2010/main" val="2994428399"/>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491768"/>
            <a:ext cx="8253777" cy="101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000" dirty="0">
                <a:solidFill>
                  <a:srgbClr val="0070C0"/>
                </a:solidFill>
              </a:rPr>
              <a:t>The criteria used to validate the collection of data and calculation of statistical parameters from the target value and the long-term goal of </a:t>
            </a:r>
            <a:r>
              <a:rPr lang="en-US" sz="2000" dirty="0" smtClean="0">
                <a:solidFill>
                  <a:srgbClr val="0070C0"/>
                </a:solidFill>
              </a:rPr>
              <a:t>ozone</a:t>
            </a:r>
            <a:endParaRPr lang="hr-HR" sz="2000" dirty="0" smtClean="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2265345838"/>
              </p:ext>
            </p:extLst>
          </p:nvPr>
        </p:nvGraphicFramePr>
        <p:xfrm>
          <a:off x="376239" y="2360893"/>
          <a:ext cx="8125749" cy="3178442"/>
        </p:xfrm>
        <a:graphic>
          <a:graphicData uri="http://schemas.openxmlformats.org/drawingml/2006/table">
            <a:tbl>
              <a:tblPr firstRow="1" firstCol="1" bandRow="1">
                <a:tableStyleId>{5C22544A-7EE6-4342-B048-85BDC9FD1C3A}</a:tableStyleId>
              </a:tblPr>
              <a:tblGrid>
                <a:gridCol w="3285822">
                  <a:extLst>
                    <a:ext uri="{9D8B030D-6E8A-4147-A177-3AD203B41FA5}">
                      <a16:colId xmlns:a16="http://schemas.microsoft.com/office/drawing/2014/main" val="1528700528"/>
                    </a:ext>
                  </a:extLst>
                </a:gridCol>
                <a:gridCol w="4839927">
                  <a:extLst>
                    <a:ext uri="{9D8B030D-6E8A-4147-A177-3AD203B41FA5}">
                      <a16:colId xmlns:a16="http://schemas.microsoft.com/office/drawing/2014/main" val="3687570612"/>
                    </a:ext>
                  </a:extLst>
                </a:gridCol>
              </a:tblGrid>
              <a:tr h="207920">
                <a:tc>
                  <a:txBody>
                    <a:bodyPr/>
                    <a:lstStyle/>
                    <a:p>
                      <a:pPr algn="ctr">
                        <a:lnSpc>
                          <a:spcPct val="107000"/>
                        </a:lnSpc>
                        <a:spcAft>
                          <a:spcPts val="0"/>
                        </a:spcAft>
                      </a:pPr>
                      <a:r>
                        <a:rPr lang="hr-BA" sz="1100" dirty="0" smtClean="0">
                          <a:effectLst/>
                        </a:rPr>
                        <a:t>Parametar</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gn="ctr">
                        <a:lnSpc>
                          <a:spcPct val="107000"/>
                        </a:lnSpc>
                        <a:spcAft>
                          <a:spcPts val="0"/>
                        </a:spcAft>
                      </a:pPr>
                      <a:r>
                        <a:rPr lang="en-US" sz="1100" dirty="0" smtClean="0">
                          <a:effectLst/>
                        </a:rPr>
                        <a:t>Required ratio of valid data</a:t>
                      </a:r>
                      <a:endParaRPr lang="en-US" sz="1100" dirty="0">
                        <a:effectLst/>
                      </a:endParaRPr>
                    </a:p>
                  </a:txBody>
                  <a:tcPr marL="60960" marR="60960" marT="60960" marB="76200" anchor="ctr"/>
                </a:tc>
                <a:extLst>
                  <a:ext uri="{0D108BD9-81ED-4DB2-BD59-A6C34878D82A}">
                    <a16:rowId xmlns:a16="http://schemas.microsoft.com/office/drawing/2014/main" val="1684260763"/>
                  </a:ext>
                </a:extLst>
              </a:tr>
              <a:tr h="207920">
                <a:tc>
                  <a:txBody>
                    <a:bodyPr/>
                    <a:lstStyle/>
                    <a:p>
                      <a:pPr>
                        <a:lnSpc>
                          <a:spcPct val="107000"/>
                        </a:lnSpc>
                        <a:spcAft>
                          <a:spcPts val="0"/>
                        </a:spcAft>
                      </a:pPr>
                      <a:r>
                        <a:rPr lang="hr-BA" sz="1100" dirty="0" err="1" smtClean="0">
                          <a:effectLst/>
                        </a:rPr>
                        <a:t>hourly</a:t>
                      </a:r>
                      <a:r>
                        <a:rPr lang="hr-BA" sz="1100" dirty="0" smtClean="0">
                          <a:effectLst/>
                        </a:rPr>
                        <a:t> </a:t>
                      </a:r>
                      <a:r>
                        <a:rPr lang="hr-BA" sz="1100" dirty="0" err="1" smtClean="0">
                          <a:effectLst/>
                        </a:rPr>
                        <a:t>values</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spcAft>
                          <a:spcPts val="0"/>
                        </a:spcAft>
                      </a:pPr>
                      <a:r>
                        <a:rPr lang="hr-BA" sz="1100" dirty="0">
                          <a:effectLst/>
                        </a:rPr>
                        <a:t>75% (tj. 45 minuta)</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2416238185"/>
                  </a:ext>
                </a:extLst>
              </a:tr>
              <a:tr h="207920">
                <a:tc>
                  <a:txBody>
                    <a:bodyPr/>
                    <a:lstStyle/>
                    <a:p>
                      <a:pPr>
                        <a:lnSpc>
                          <a:spcPct val="107000"/>
                        </a:lnSpc>
                        <a:spcAft>
                          <a:spcPts val="0"/>
                        </a:spcAft>
                      </a:pPr>
                      <a:r>
                        <a:rPr lang="hr-BA" sz="1100" dirty="0" err="1" smtClean="0">
                          <a:effectLst/>
                        </a:rPr>
                        <a:t>eight-hourly</a:t>
                      </a:r>
                      <a:r>
                        <a:rPr lang="hr-BA" sz="1100" dirty="0" smtClean="0">
                          <a:effectLst/>
                        </a:rPr>
                        <a:t> </a:t>
                      </a:r>
                      <a:r>
                        <a:rPr lang="hr-BA" sz="1100" dirty="0" err="1" smtClean="0">
                          <a:effectLst/>
                        </a:rPr>
                        <a:t>values</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spcAft>
                          <a:spcPts val="0"/>
                        </a:spcAft>
                      </a:pPr>
                      <a:r>
                        <a:rPr lang="en-US" sz="1100" dirty="0" smtClean="0">
                          <a:effectLst/>
                        </a:rPr>
                        <a:t>75% </a:t>
                      </a:r>
                      <a:r>
                        <a:rPr lang="hr-HR" sz="1100" dirty="0" err="1" smtClean="0">
                          <a:effectLst/>
                        </a:rPr>
                        <a:t>of</a:t>
                      </a:r>
                      <a:r>
                        <a:rPr lang="hr-HR" sz="1100" dirty="0" smtClean="0">
                          <a:effectLst/>
                        </a:rPr>
                        <a:t> </a:t>
                      </a:r>
                      <a:r>
                        <a:rPr lang="hr-HR" sz="1100" dirty="0" err="1" smtClean="0">
                          <a:effectLst/>
                        </a:rPr>
                        <a:t>the</a:t>
                      </a:r>
                      <a:r>
                        <a:rPr lang="hr-HR" sz="1100" dirty="0" smtClean="0">
                          <a:effectLst/>
                        </a:rPr>
                        <a:t> </a:t>
                      </a:r>
                      <a:r>
                        <a:rPr lang="en-US" sz="1100" dirty="0" smtClean="0">
                          <a:effectLst/>
                        </a:rPr>
                        <a:t>value (</a:t>
                      </a:r>
                      <a:r>
                        <a:rPr lang="en-US" sz="1100" dirty="0" err="1" smtClean="0">
                          <a:effectLst/>
                        </a:rPr>
                        <a:t>i</a:t>
                      </a:r>
                      <a:r>
                        <a:rPr lang="hr-HR" sz="1100" dirty="0" smtClean="0">
                          <a:effectLst/>
                        </a:rPr>
                        <a:t>.</a:t>
                      </a:r>
                      <a:r>
                        <a:rPr lang="en-US" sz="1100" dirty="0" smtClean="0">
                          <a:effectLst/>
                        </a:rPr>
                        <a:t>e</a:t>
                      </a:r>
                      <a:r>
                        <a:rPr lang="hr-HR" sz="1100" dirty="0" smtClean="0">
                          <a:effectLst/>
                        </a:rPr>
                        <a:t>.</a:t>
                      </a:r>
                      <a:r>
                        <a:rPr lang="en-US" sz="1100" dirty="0" smtClean="0">
                          <a:effectLst/>
                        </a:rPr>
                        <a:t> six hours)</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2682407444"/>
                  </a:ext>
                </a:extLst>
              </a:tr>
              <a:tr h="435253">
                <a:tc>
                  <a:txBody>
                    <a:bodyPr/>
                    <a:lstStyle/>
                    <a:p>
                      <a:pPr>
                        <a:lnSpc>
                          <a:spcPct val="107000"/>
                        </a:lnSpc>
                        <a:spcAft>
                          <a:spcPts val="0"/>
                        </a:spcAft>
                      </a:pPr>
                      <a:r>
                        <a:rPr lang="hr-HR" sz="1100" dirty="0" smtClean="0">
                          <a:effectLst/>
                        </a:rPr>
                        <a:t>h</a:t>
                      </a:r>
                      <a:r>
                        <a:rPr lang="en-US" sz="1100" dirty="0" err="1" smtClean="0">
                          <a:effectLst/>
                        </a:rPr>
                        <a:t>ighest</a:t>
                      </a:r>
                      <a:r>
                        <a:rPr lang="en-US" sz="1100" dirty="0" smtClean="0">
                          <a:effectLst/>
                        </a:rPr>
                        <a:t> daily eighth</a:t>
                      </a:r>
                      <a:r>
                        <a:rPr lang="hr-HR" sz="1100" dirty="0" smtClean="0">
                          <a:effectLst/>
                        </a:rPr>
                        <a:t>-</a:t>
                      </a:r>
                      <a:r>
                        <a:rPr lang="en-US" sz="1100" dirty="0" smtClean="0">
                          <a:effectLst/>
                        </a:rPr>
                        <a:t>hour</a:t>
                      </a:r>
                      <a:r>
                        <a:rPr lang="hr-HR" sz="1100" dirty="0" err="1" smtClean="0">
                          <a:effectLst/>
                        </a:rPr>
                        <a:t>ly</a:t>
                      </a:r>
                      <a:r>
                        <a:rPr lang="en-US" sz="1100" dirty="0" smtClean="0">
                          <a:effectLst/>
                        </a:rPr>
                        <a:t> value</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spcAft>
                          <a:spcPts val="0"/>
                        </a:spcAft>
                      </a:pPr>
                      <a:r>
                        <a:rPr lang="en-US" sz="1100" dirty="0" smtClean="0">
                          <a:effectLst/>
                        </a:rPr>
                        <a:t>75% eight-hour moving average (</a:t>
                      </a:r>
                      <a:r>
                        <a:rPr lang="en-US" sz="1100" dirty="0" err="1" smtClean="0">
                          <a:effectLst/>
                        </a:rPr>
                        <a:t>i</a:t>
                      </a:r>
                      <a:r>
                        <a:rPr lang="hr-HR" sz="1100" dirty="0" smtClean="0">
                          <a:effectLst/>
                        </a:rPr>
                        <a:t>.</a:t>
                      </a:r>
                      <a:r>
                        <a:rPr lang="en-US" sz="1100" dirty="0" smtClean="0">
                          <a:effectLst/>
                        </a:rPr>
                        <a:t>e. 18 eight-hour day on average)</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3398480000"/>
                  </a:ext>
                </a:extLst>
              </a:tr>
              <a:tr h="325749">
                <a:tc>
                  <a:txBody>
                    <a:bodyPr/>
                    <a:lstStyle/>
                    <a:p>
                      <a:pPr>
                        <a:lnSpc>
                          <a:spcPct val="107000"/>
                        </a:lnSpc>
                        <a:spcAft>
                          <a:spcPts val="0"/>
                        </a:spcAft>
                      </a:pPr>
                      <a:r>
                        <a:rPr lang="hr-BA" sz="1100" dirty="0">
                          <a:effectLst/>
                        </a:rPr>
                        <a:t>AOT40</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spcAft>
                          <a:spcPts val="0"/>
                        </a:spcAft>
                      </a:pPr>
                      <a:r>
                        <a:rPr lang="en-US" sz="1100" dirty="0" smtClean="0">
                          <a:effectLst/>
                        </a:rPr>
                        <a:t>90% of the hourly values over a certain period to calculate AOT40 value (1)</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1185180155"/>
                  </a:ext>
                </a:extLst>
              </a:tr>
              <a:tr h="443577">
                <a:tc>
                  <a:txBody>
                    <a:bodyPr/>
                    <a:lstStyle/>
                    <a:p>
                      <a:pPr>
                        <a:lnSpc>
                          <a:spcPct val="107000"/>
                        </a:lnSpc>
                        <a:spcAft>
                          <a:spcPts val="0"/>
                        </a:spcAft>
                      </a:pPr>
                      <a:r>
                        <a:rPr lang="hr-BA" sz="1100" dirty="0" smtClean="0">
                          <a:effectLst/>
                        </a:rPr>
                        <a:t>average </a:t>
                      </a:r>
                      <a:r>
                        <a:rPr lang="hr-BA" sz="1100" dirty="0" err="1" smtClean="0">
                          <a:effectLst/>
                        </a:rPr>
                        <a:t>annual</a:t>
                      </a:r>
                      <a:r>
                        <a:rPr lang="hr-BA" sz="1100" dirty="0" smtClean="0">
                          <a:effectLst/>
                        </a:rPr>
                        <a:t> </a:t>
                      </a:r>
                      <a:r>
                        <a:rPr lang="hr-BA" sz="1100" dirty="0" err="1" smtClean="0">
                          <a:effectLst/>
                        </a:rPr>
                        <a:t>value</a:t>
                      </a:r>
                      <a:endParaRPr lang="hr-BA" sz="1100" dirty="0">
                        <a:effectLst/>
                      </a:endParaRPr>
                    </a:p>
                  </a:txBody>
                  <a:tcPr marL="60960" marR="60960" marT="60960" marB="76200" anchor="ctr"/>
                </a:tc>
                <a:tc>
                  <a:txBody>
                    <a:bodyPr/>
                    <a:lstStyle/>
                    <a:p>
                      <a:pPr>
                        <a:lnSpc>
                          <a:spcPct val="107000"/>
                        </a:lnSpc>
                        <a:spcAft>
                          <a:spcPts val="0"/>
                        </a:spcAft>
                      </a:pPr>
                      <a:r>
                        <a:rPr lang="en-US" sz="1100" dirty="0" smtClean="0">
                          <a:effectLst/>
                        </a:rPr>
                        <a:t>75% of summertime values (April to September), and 75% in the winter period (January to March, October to December), separately</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2107853707"/>
                  </a:ext>
                </a:extLst>
              </a:tr>
              <a:tr h="551896">
                <a:tc>
                  <a:txBody>
                    <a:bodyPr/>
                    <a:lstStyle/>
                    <a:p>
                      <a:pPr>
                        <a:lnSpc>
                          <a:spcPct val="107000"/>
                        </a:lnSpc>
                        <a:spcAft>
                          <a:spcPts val="240"/>
                        </a:spcAft>
                      </a:pPr>
                      <a:r>
                        <a:rPr lang="en-US" sz="1100" dirty="0" smtClean="0">
                          <a:effectLst/>
                        </a:rPr>
                        <a:t>number of exceedances and maximum monthly value</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fontAlgn="base">
                        <a:lnSpc>
                          <a:spcPct val="107000"/>
                        </a:lnSpc>
                        <a:spcAft>
                          <a:spcPts val="240"/>
                        </a:spcAft>
                      </a:pPr>
                      <a:r>
                        <a:rPr lang="en-US" sz="1000" dirty="0" smtClean="0">
                          <a:effectLst/>
                        </a:rPr>
                        <a:t>90% of the highest daily osmotic averages</a:t>
                      </a:r>
                    </a:p>
                    <a:p>
                      <a:pPr fontAlgn="base">
                        <a:lnSpc>
                          <a:spcPct val="107000"/>
                        </a:lnSpc>
                        <a:spcAft>
                          <a:spcPts val="240"/>
                        </a:spcAft>
                      </a:pPr>
                      <a:r>
                        <a:rPr lang="en-US" sz="1000" dirty="0" smtClean="0">
                          <a:effectLst/>
                        </a:rPr>
                        <a:t>(27 available daily values per month)</a:t>
                      </a:r>
                    </a:p>
                    <a:p>
                      <a:pPr fontAlgn="base">
                        <a:lnSpc>
                          <a:spcPct val="107000"/>
                        </a:lnSpc>
                        <a:spcAft>
                          <a:spcPts val="240"/>
                        </a:spcAft>
                      </a:pPr>
                      <a:r>
                        <a:rPr lang="en-US" sz="1000" dirty="0" smtClean="0">
                          <a:effectLst/>
                        </a:rPr>
                        <a:t>90% of the hourly value, measured between 8.00 and 20.00 on Central European Time</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1828371822"/>
                  </a:ext>
                </a:extLst>
              </a:tr>
              <a:tr h="325749">
                <a:tc>
                  <a:txBody>
                    <a:bodyPr/>
                    <a:lstStyle/>
                    <a:p>
                      <a:pPr>
                        <a:lnSpc>
                          <a:spcPct val="107000"/>
                        </a:lnSpc>
                        <a:spcAft>
                          <a:spcPts val="0"/>
                        </a:spcAft>
                      </a:pPr>
                      <a:r>
                        <a:rPr lang="en-US" sz="1100" dirty="0" smtClean="0">
                          <a:effectLst/>
                        </a:rPr>
                        <a:t>number of exceedances and maximum annual values</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tc>
                  <a:txBody>
                    <a:bodyPr/>
                    <a:lstStyle/>
                    <a:p>
                      <a:pPr>
                        <a:lnSpc>
                          <a:spcPct val="107000"/>
                        </a:lnSpc>
                        <a:spcAft>
                          <a:spcPts val="0"/>
                        </a:spcAft>
                      </a:pPr>
                      <a:r>
                        <a:rPr lang="en-US" sz="1100" dirty="0" smtClean="0">
                          <a:effectLst/>
                        </a:rPr>
                        <a:t>five out of six months during the summer period (April to September)</a:t>
                      </a:r>
                      <a:endParaRPr lang="hr-B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60960" marB="76200" anchor="ctr"/>
                </a:tc>
                <a:extLst>
                  <a:ext uri="{0D108BD9-81ED-4DB2-BD59-A6C34878D82A}">
                    <a16:rowId xmlns:a16="http://schemas.microsoft.com/office/drawing/2014/main" val="2706919790"/>
                  </a:ext>
                </a:extLst>
              </a:tr>
            </a:tbl>
          </a:graphicData>
        </a:graphic>
      </p:graphicFrame>
    </p:spTree>
    <p:extLst>
      <p:ext uri="{BB962C8B-B14F-4D97-AF65-F5344CB8AC3E}">
        <p14:creationId xmlns:p14="http://schemas.microsoft.com/office/powerpoint/2010/main" val="577660741"/>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491768"/>
            <a:ext cx="8253777" cy="4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000" dirty="0">
                <a:solidFill>
                  <a:srgbClr val="0070C0"/>
                </a:solidFill>
              </a:rPr>
              <a:t>AOT40 - parameter indicating the sum of the difference between one - hour concentrations of </a:t>
            </a:r>
            <a:r>
              <a:rPr lang="en-US" sz="2000" dirty="0" smtClean="0">
                <a:solidFill>
                  <a:srgbClr val="0070C0"/>
                </a:solidFill>
              </a:rPr>
              <a:t>ozone </a:t>
            </a:r>
            <a:r>
              <a:rPr lang="en-US" sz="2000" dirty="0">
                <a:solidFill>
                  <a:srgbClr val="0070C0"/>
                </a:solidFill>
              </a:rPr>
              <a:t>higher than 80 </a:t>
            </a:r>
            <a:r>
              <a:rPr lang="en-US" sz="2000" dirty="0" err="1">
                <a:solidFill>
                  <a:srgbClr val="0070C0"/>
                </a:solidFill>
              </a:rPr>
              <a:t>μg</a:t>
            </a:r>
            <a:r>
              <a:rPr lang="en-US" sz="2000" dirty="0">
                <a:solidFill>
                  <a:srgbClr val="0070C0"/>
                </a:solidFill>
              </a:rPr>
              <a:t> / m3 and 80 </a:t>
            </a:r>
            <a:r>
              <a:rPr lang="en-US" sz="2000" dirty="0" err="1">
                <a:solidFill>
                  <a:srgbClr val="0070C0"/>
                </a:solidFill>
              </a:rPr>
              <a:t>μg</a:t>
            </a:r>
            <a:r>
              <a:rPr lang="en-US" sz="2000" dirty="0">
                <a:solidFill>
                  <a:srgbClr val="0070C0"/>
                </a:solidFill>
              </a:rPr>
              <a:t> / m3 during a given period (from </a:t>
            </a:r>
            <a:r>
              <a:rPr lang="en-US" sz="2000" dirty="0" smtClean="0">
                <a:solidFill>
                  <a:srgbClr val="0070C0"/>
                </a:solidFill>
              </a:rPr>
              <a:t>May </a:t>
            </a:r>
            <a:r>
              <a:rPr lang="hr-HR" sz="2000" dirty="0" smtClean="0">
                <a:solidFill>
                  <a:srgbClr val="0070C0"/>
                </a:solidFill>
              </a:rPr>
              <a:t>1th </a:t>
            </a:r>
            <a:r>
              <a:rPr lang="en-US" sz="2000" dirty="0" smtClean="0">
                <a:solidFill>
                  <a:srgbClr val="0070C0"/>
                </a:solidFill>
              </a:rPr>
              <a:t>to July </a:t>
            </a:r>
            <a:r>
              <a:rPr lang="hr-HR" sz="2000" dirty="0" smtClean="0">
                <a:solidFill>
                  <a:srgbClr val="0070C0"/>
                </a:solidFill>
              </a:rPr>
              <a:t>31th </a:t>
            </a:r>
            <a:r>
              <a:rPr lang="en-US" sz="2000" dirty="0" smtClean="0">
                <a:solidFill>
                  <a:srgbClr val="0070C0"/>
                </a:solidFill>
              </a:rPr>
              <a:t>each </a:t>
            </a:r>
            <a:r>
              <a:rPr lang="en-US" sz="2000" dirty="0">
                <a:solidFill>
                  <a:srgbClr val="0070C0"/>
                </a:solidFill>
              </a:rPr>
              <a:t>year for the protection of vegetation, and from </a:t>
            </a:r>
            <a:r>
              <a:rPr lang="en-US" sz="2000" dirty="0" smtClean="0">
                <a:solidFill>
                  <a:srgbClr val="0070C0"/>
                </a:solidFill>
              </a:rPr>
              <a:t>April </a:t>
            </a:r>
            <a:r>
              <a:rPr lang="hr-HR" sz="2000" dirty="0" smtClean="0">
                <a:solidFill>
                  <a:srgbClr val="0070C0"/>
                </a:solidFill>
              </a:rPr>
              <a:t>1th </a:t>
            </a:r>
            <a:r>
              <a:rPr lang="en-US" sz="2000" dirty="0" smtClean="0">
                <a:solidFill>
                  <a:srgbClr val="0070C0"/>
                </a:solidFill>
              </a:rPr>
              <a:t>to September 30</a:t>
            </a:r>
            <a:r>
              <a:rPr lang="hr-HR" sz="2000" dirty="0" err="1" smtClean="0">
                <a:solidFill>
                  <a:srgbClr val="0070C0"/>
                </a:solidFill>
              </a:rPr>
              <a:t>th</a:t>
            </a:r>
            <a:r>
              <a:rPr lang="en-US" sz="2000" dirty="0" smtClean="0">
                <a:solidFill>
                  <a:srgbClr val="0070C0"/>
                </a:solidFill>
              </a:rPr>
              <a:t> </a:t>
            </a:r>
            <a:r>
              <a:rPr lang="en-US" sz="2000" dirty="0">
                <a:solidFill>
                  <a:srgbClr val="0070C0"/>
                </a:solidFill>
              </a:rPr>
              <a:t>for the protection of forests), taking into account only one-hour values measured every day between 8:00 and 20:00 on Central European Time. </a:t>
            </a:r>
            <a:r>
              <a:rPr lang="en-US" sz="2000" dirty="0">
                <a:solidFill>
                  <a:srgbClr val="FF0000"/>
                </a:solidFill>
              </a:rPr>
              <a:t>(accumulated exposure over a threshold of 40 ppb)</a:t>
            </a:r>
          </a:p>
          <a:p>
            <a:pPr>
              <a:spcBef>
                <a:spcPct val="20000"/>
              </a:spcBef>
            </a:pPr>
            <a:endParaRPr lang="en-US" sz="2000" dirty="0">
              <a:solidFill>
                <a:srgbClr val="0070C0"/>
              </a:solidFill>
            </a:endParaRPr>
          </a:p>
          <a:p>
            <a:pPr>
              <a:spcBef>
                <a:spcPct val="20000"/>
              </a:spcBef>
            </a:pPr>
            <a:r>
              <a:rPr lang="en-US" sz="2000" baseline="30000" dirty="0" smtClean="0">
                <a:solidFill>
                  <a:srgbClr val="0070C0"/>
                </a:solidFill>
              </a:rPr>
              <a:t>1</a:t>
            </a:r>
            <a:r>
              <a:rPr lang="hr-HR" sz="2000" dirty="0" err="1" smtClean="0">
                <a:solidFill>
                  <a:srgbClr val="0070C0"/>
                </a:solidFill>
              </a:rPr>
              <a:t>In</a:t>
            </a:r>
            <a:r>
              <a:rPr lang="en-US" sz="2000" dirty="0" smtClean="0">
                <a:solidFill>
                  <a:srgbClr val="0070C0"/>
                </a:solidFill>
              </a:rPr>
              <a:t> </a:t>
            </a:r>
            <a:r>
              <a:rPr lang="en-US" sz="2000" dirty="0">
                <a:solidFill>
                  <a:srgbClr val="0070C0"/>
                </a:solidFill>
              </a:rPr>
              <a:t>cases where all possible measured data are not available, the following factor is used to calculate the AOT40 value:</a:t>
            </a:r>
          </a:p>
          <a:p>
            <a:pPr>
              <a:spcBef>
                <a:spcPct val="20000"/>
              </a:spcBef>
            </a:pPr>
            <a:r>
              <a:rPr lang="en-US" sz="2000" dirty="0">
                <a:solidFill>
                  <a:srgbClr val="0070C0"/>
                </a:solidFill>
              </a:rPr>
              <a:t>AOT40 (estimate) = AOT40 (measured) x total number of hours (*) / number of measured one-hour values</a:t>
            </a:r>
          </a:p>
          <a:p>
            <a:pPr>
              <a:spcBef>
                <a:spcPct val="20000"/>
              </a:spcBef>
            </a:pPr>
            <a:r>
              <a:rPr lang="en-US" sz="2000" dirty="0">
                <a:solidFill>
                  <a:srgbClr val="0070C0"/>
                </a:solidFill>
              </a:rPr>
              <a:t>(*) This is the number of hours within the definition period for AOT40 (</a:t>
            </a:r>
            <a:r>
              <a:rPr lang="en-US" sz="2000" dirty="0" err="1">
                <a:solidFill>
                  <a:srgbClr val="0070C0"/>
                </a:solidFill>
              </a:rPr>
              <a:t>ie</a:t>
            </a:r>
            <a:r>
              <a:rPr lang="en-US" sz="2000" dirty="0">
                <a:solidFill>
                  <a:srgbClr val="0070C0"/>
                </a:solidFill>
              </a:rPr>
              <a:t> from 08:00 to 20:00 on Central European Time).</a:t>
            </a:r>
            <a:endParaRPr lang="hr-HR" sz="2000" dirty="0" smtClean="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937150312"/>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491768"/>
            <a:ext cx="8253777" cy="4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pitchFamily="34" charset="0"/>
              <a:buChar char="•"/>
            </a:pPr>
            <a:r>
              <a:rPr lang="hr-HR" sz="2400" b="1" dirty="0" smtClean="0">
                <a:solidFill>
                  <a:srgbClr val="0070C0"/>
                </a:solidFill>
              </a:rPr>
              <a:t>C</a:t>
            </a:r>
            <a:r>
              <a:rPr lang="en-US" sz="2400" b="1" dirty="0" smtClean="0">
                <a:solidFill>
                  <a:srgbClr val="0070C0"/>
                </a:solidFill>
              </a:rPr>
              <a:t>alculated</a:t>
            </a:r>
            <a:r>
              <a:rPr lang="hr-HR" sz="2400" b="1" dirty="0" smtClean="0">
                <a:solidFill>
                  <a:srgbClr val="0070C0"/>
                </a:solidFill>
              </a:rPr>
              <a:t> </a:t>
            </a:r>
            <a:r>
              <a:rPr lang="hr-HR" sz="2400" b="1" dirty="0">
                <a:solidFill>
                  <a:srgbClr val="0070C0"/>
                </a:solidFill>
              </a:rPr>
              <a:t>s</a:t>
            </a:r>
            <a:r>
              <a:rPr lang="en-US" sz="2400" b="1" dirty="0" smtClean="0">
                <a:solidFill>
                  <a:srgbClr val="0070C0"/>
                </a:solidFill>
              </a:rPr>
              <a:t>tatistical </a:t>
            </a:r>
            <a:r>
              <a:rPr lang="en-US" sz="2400" b="1" dirty="0">
                <a:solidFill>
                  <a:srgbClr val="0070C0"/>
                </a:solidFill>
              </a:rPr>
              <a:t>parameters </a:t>
            </a:r>
            <a:r>
              <a:rPr lang="en-US" sz="2400" b="1" dirty="0" smtClean="0">
                <a:solidFill>
                  <a:srgbClr val="0070C0"/>
                </a:solidFill>
              </a:rPr>
              <a:t>- </a:t>
            </a:r>
            <a:r>
              <a:rPr lang="en-US" sz="2400" b="1" dirty="0">
                <a:solidFill>
                  <a:srgbClr val="0070C0"/>
                </a:solidFill>
              </a:rPr>
              <a:t>for each pollutant the same statistical parameters are not counted</a:t>
            </a:r>
          </a:p>
          <a:p>
            <a:pPr marL="800100" lvl="1" indent="-342900">
              <a:spcBef>
                <a:spcPct val="20000"/>
              </a:spcBef>
              <a:buFont typeface="Calibri" pitchFamily="34" charset="0"/>
              <a:buChar char="₋"/>
            </a:pPr>
            <a:r>
              <a:rPr lang="en-US" sz="2000" dirty="0">
                <a:solidFill>
                  <a:srgbClr val="0070C0"/>
                </a:solidFill>
              </a:rPr>
              <a:t>data coverage - for relevant time of averaging,</a:t>
            </a:r>
          </a:p>
          <a:p>
            <a:pPr marL="800100" lvl="1" indent="-342900">
              <a:spcBef>
                <a:spcPct val="20000"/>
              </a:spcBef>
              <a:buFont typeface="Calibri" pitchFamily="34" charset="0"/>
              <a:buChar char="₋"/>
            </a:pPr>
            <a:r>
              <a:rPr lang="en-US" sz="2000" dirty="0">
                <a:solidFill>
                  <a:srgbClr val="0070C0"/>
                </a:solidFill>
              </a:rPr>
              <a:t>arithmetic mean (mean annual value, winter mean),</a:t>
            </a:r>
          </a:p>
          <a:p>
            <a:pPr marL="800100" lvl="1" indent="-342900">
              <a:spcBef>
                <a:spcPct val="20000"/>
              </a:spcBef>
              <a:buFont typeface="Calibri" pitchFamily="34" charset="0"/>
              <a:buChar char="₋"/>
            </a:pPr>
            <a:r>
              <a:rPr lang="en-US" sz="2000" dirty="0">
                <a:solidFill>
                  <a:srgbClr val="0070C0"/>
                </a:solidFill>
              </a:rPr>
              <a:t>median (50 percentile),</a:t>
            </a:r>
          </a:p>
          <a:p>
            <a:pPr marL="800100" lvl="1" indent="-342900">
              <a:spcBef>
                <a:spcPct val="20000"/>
              </a:spcBef>
              <a:buFont typeface="Calibri" pitchFamily="34" charset="0"/>
              <a:buChar char="₋"/>
            </a:pPr>
            <a:r>
              <a:rPr lang="en-US" sz="2000" dirty="0">
                <a:solidFill>
                  <a:srgbClr val="0070C0"/>
                </a:solidFill>
              </a:rPr>
              <a:t>the relevant percentile (for each pollutant, depending on the </a:t>
            </a:r>
            <a:r>
              <a:rPr lang="hr-HR" sz="2000" dirty="0" err="1" smtClean="0">
                <a:solidFill>
                  <a:srgbClr val="0070C0"/>
                </a:solidFill>
              </a:rPr>
              <a:t>average</a:t>
            </a:r>
            <a:r>
              <a:rPr lang="en-US" sz="2000" dirty="0" smtClean="0">
                <a:solidFill>
                  <a:srgbClr val="0070C0"/>
                </a:solidFill>
              </a:rPr>
              <a:t> </a:t>
            </a:r>
            <a:r>
              <a:rPr lang="en-US" sz="2000" dirty="0">
                <a:solidFill>
                  <a:srgbClr val="0070C0"/>
                </a:solidFill>
              </a:rPr>
              <a:t>time, a specific percentile is to be calculated)</a:t>
            </a:r>
          </a:p>
          <a:p>
            <a:pPr marL="800100" lvl="1" indent="-342900">
              <a:spcBef>
                <a:spcPct val="20000"/>
              </a:spcBef>
              <a:buFont typeface="Calibri" pitchFamily="34" charset="0"/>
              <a:buChar char="₋"/>
            </a:pPr>
            <a:r>
              <a:rPr lang="en-US" sz="2000" dirty="0">
                <a:solidFill>
                  <a:srgbClr val="0070C0"/>
                </a:solidFill>
              </a:rPr>
              <a:t>maximum value,</a:t>
            </a:r>
          </a:p>
          <a:p>
            <a:pPr marL="800100" lvl="1" indent="-342900">
              <a:spcBef>
                <a:spcPct val="20000"/>
              </a:spcBef>
              <a:buFont typeface="Calibri" pitchFamily="34" charset="0"/>
              <a:buChar char="₋"/>
            </a:pPr>
            <a:r>
              <a:rPr lang="en-US" sz="2000" dirty="0">
                <a:solidFill>
                  <a:srgbClr val="0070C0"/>
                </a:solidFill>
              </a:rPr>
              <a:t>the number of limit or target </a:t>
            </a:r>
            <a:r>
              <a:rPr lang="en-US" sz="2000" dirty="0" smtClean="0">
                <a:solidFill>
                  <a:srgbClr val="0070C0"/>
                </a:solidFill>
              </a:rPr>
              <a:t>value</a:t>
            </a:r>
            <a:r>
              <a:rPr lang="hr-HR" sz="2000" dirty="0" smtClean="0">
                <a:solidFill>
                  <a:srgbClr val="0070C0"/>
                </a:solidFill>
              </a:rPr>
              <a:t> </a:t>
            </a:r>
            <a:r>
              <a:rPr lang="en-US" sz="2000" dirty="0">
                <a:solidFill>
                  <a:srgbClr val="0070C0"/>
                </a:solidFill>
              </a:rPr>
              <a:t>exceedances </a:t>
            </a:r>
          </a:p>
          <a:p>
            <a:pPr marL="800100" lvl="1" indent="-342900">
              <a:spcBef>
                <a:spcPct val="20000"/>
              </a:spcBef>
              <a:buFont typeface="Calibri" pitchFamily="34" charset="0"/>
              <a:buChar char="₋"/>
            </a:pPr>
            <a:r>
              <a:rPr lang="en-US" sz="2000" dirty="0" smtClean="0">
                <a:solidFill>
                  <a:srgbClr val="0070C0"/>
                </a:solidFill>
              </a:rPr>
              <a:t>the </a:t>
            </a:r>
            <a:r>
              <a:rPr lang="en-US" sz="2000" dirty="0">
                <a:solidFill>
                  <a:srgbClr val="0070C0"/>
                </a:solidFill>
              </a:rPr>
              <a:t>number of warning thresholds and / or notification thresholds exceedances </a:t>
            </a:r>
          </a:p>
          <a:p>
            <a:pPr marL="800100" lvl="1" indent="-342900">
              <a:spcBef>
                <a:spcPct val="20000"/>
              </a:spcBef>
              <a:buFont typeface="Calibri" pitchFamily="34" charset="0"/>
              <a:buChar char="₋"/>
            </a:pPr>
            <a:r>
              <a:rPr lang="en-US" sz="2000" dirty="0" smtClean="0">
                <a:solidFill>
                  <a:srgbClr val="0070C0"/>
                </a:solidFill>
              </a:rPr>
              <a:t>the </a:t>
            </a:r>
            <a:r>
              <a:rPr lang="en-US" sz="2000" dirty="0">
                <a:solidFill>
                  <a:srgbClr val="0070C0"/>
                </a:solidFill>
              </a:rPr>
              <a:t>number of upper and lower estimation </a:t>
            </a:r>
            <a:r>
              <a:rPr lang="en-US" sz="2000" dirty="0" smtClean="0">
                <a:solidFill>
                  <a:srgbClr val="0070C0"/>
                </a:solidFill>
              </a:rPr>
              <a:t>thresholds</a:t>
            </a:r>
            <a:r>
              <a:rPr lang="hr-HR" sz="2000" dirty="0" smtClean="0">
                <a:solidFill>
                  <a:srgbClr val="0070C0"/>
                </a:solidFill>
              </a:rPr>
              <a:t> </a:t>
            </a:r>
            <a:r>
              <a:rPr lang="en-US" sz="2000" dirty="0" smtClean="0">
                <a:solidFill>
                  <a:srgbClr val="0070C0"/>
                </a:solidFill>
              </a:rPr>
              <a:t>exceedances </a:t>
            </a:r>
            <a:endParaRPr lang="hr-HR" sz="2000" dirty="0" smtClean="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958107068"/>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491768"/>
            <a:ext cx="8253777" cy="4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000" dirty="0">
                <a:solidFill>
                  <a:srgbClr val="0070C0"/>
                </a:solidFill>
              </a:rPr>
              <a:t>Statistical parameters </a:t>
            </a:r>
            <a:r>
              <a:rPr lang="en-US" sz="2000" dirty="0" smtClean="0">
                <a:solidFill>
                  <a:srgbClr val="0070C0"/>
                </a:solidFill>
              </a:rPr>
              <a:t> being</a:t>
            </a:r>
            <a:r>
              <a:rPr lang="hr-HR" sz="2000" dirty="0" smtClean="0">
                <a:solidFill>
                  <a:srgbClr val="0070C0"/>
                </a:solidFill>
              </a:rPr>
              <a:t> </a:t>
            </a:r>
            <a:r>
              <a:rPr lang="en-US" sz="2000" dirty="0" smtClean="0">
                <a:solidFill>
                  <a:srgbClr val="0070C0"/>
                </a:solidFill>
              </a:rPr>
              <a:t>calculated </a:t>
            </a:r>
            <a:r>
              <a:rPr lang="en-US" sz="2000" dirty="0">
                <a:solidFill>
                  <a:srgbClr val="0070C0"/>
                </a:solidFill>
              </a:rPr>
              <a:t>- for each pollutant the same statistical parameters are not counted</a:t>
            </a:r>
          </a:p>
          <a:p>
            <a:pPr>
              <a:spcBef>
                <a:spcPct val="20000"/>
              </a:spcBef>
            </a:pPr>
            <a:r>
              <a:rPr lang="en-US" sz="2000" u="sng" dirty="0">
                <a:solidFill>
                  <a:srgbClr val="0070C0"/>
                </a:solidFill>
              </a:rPr>
              <a:t>Pollutants </a:t>
            </a:r>
            <a:r>
              <a:rPr lang="hr-HR" sz="2000" u="sng" dirty="0" err="1" smtClean="0">
                <a:solidFill>
                  <a:srgbClr val="0070C0"/>
                </a:solidFill>
              </a:rPr>
              <a:t>due</a:t>
            </a:r>
            <a:r>
              <a:rPr lang="hr-HR" sz="2000" u="sng" dirty="0" smtClean="0">
                <a:solidFill>
                  <a:srgbClr val="0070C0"/>
                </a:solidFill>
              </a:rPr>
              <a:t> </a:t>
            </a:r>
            <a:r>
              <a:rPr lang="en-US" sz="2000" u="sng" dirty="0" smtClean="0">
                <a:solidFill>
                  <a:srgbClr val="0070C0"/>
                </a:solidFill>
              </a:rPr>
              <a:t>to </a:t>
            </a:r>
            <a:r>
              <a:rPr lang="en-US" sz="2000" u="sng" dirty="0">
                <a:solidFill>
                  <a:srgbClr val="0070C0"/>
                </a:solidFill>
              </a:rPr>
              <a:t>the protection of human </a:t>
            </a:r>
            <a:r>
              <a:rPr lang="en-US" sz="2000" u="sng" dirty="0" smtClean="0">
                <a:solidFill>
                  <a:srgbClr val="0070C0"/>
                </a:solidFill>
              </a:rPr>
              <a:t>health</a:t>
            </a:r>
            <a:endParaRPr lang="hr-HR" sz="2000" u="sng" dirty="0" smtClean="0">
              <a:solidFill>
                <a:srgbClr val="0070C0"/>
              </a:solidFill>
            </a:endParaRPr>
          </a:p>
          <a:p>
            <a:pPr>
              <a:spcBef>
                <a:spcPct val="20000"/>
              </a:spcBef>
            </a:pPr>
            <a:endParaRPr lang="hr-HR" sz="2000" baseline="30000" dirty="0">
              <a:solidFill>
                <a:srgbClr val="0070C0"/>
              </a:solidFill>
            </a:endParaRPr>
          </a:p>
          <a:p>
            <a:pPr lvl="0">
              <a:spcBef>
                <a:spcPct val="20000"/>
              </a:spcBef>
            </a:pPr>
            <a:r>
              <a:rPr lang="hr-HR" sz="2000" dirty="0" err="1" smtClean="0">
                <a:solidFill>
                  <a:srgbClr val="0070C0"/>
                </a:solidFill>
              </a:rPr>
              <a:t>Statistical</a:t>
            </a:r>
            <a:r>
              <a:rPr lang="hr-HR" sz="2000" dirty="0" smtClean="0">
                <a:solidFill>
                  <a:srgbClr val="0070C0"/>
                </a:solidFill>
              </a:rPr>
              <a:t> </a:t>
            </a:r>
            <a:r>
              <a:rPr lang="hr-HR" sz="2000" dirty="0" err="1">
                <a:solidFill>
                  <a:srgbClr val="0070C0"/>
                </a:solidFill>
              </a:rPr>
              <a:t>parameters</a:t>
            </a:r>
            <a:r>
              <a:rPr lang="hr-HR" sz="2000" dirty="0">
                <a:solidFill>
                  <a:srgbClr val="0070C0"/>
                </a:solidFill>
              </a:rPr>
              <a:t>: </a:t>
            </a:r>
            <a:r>
              <a:rPr lang="hr-HR" sz="2000" dirty="0" smtClean="0">
                <a:solidFill>
                  <a:srgbClr val="0070C0"/>
                </a:solidFill>
              </a:rPr>
              <a:t> </a:t>
            </a:r>
            <a:r>
              <a:rPr lang="hr-HR" sz="2000" b="1" dirty="0">
                <a:solidFill>
                  <a:srgbClr val="0070C0"/>
                </a:solidFill>
              </a:rPr>
              <a:t>SO</a:t>
            </a:r>
            <a:r>
              <a:rPr lang="hr-HR" sz="2000" b="1" baseline="-25000" dirty="0">
                <a:solidFill>
                  <a:srgbClr val="0070C0"/>
                </a:solidFill>
              </a:rPr>
              <a:t>2</a:t>
            </a:r>
            <a:r>
              <a:rPr lang="hr-HR" sz="2000" b="1" dirty="0">
                <a:solidFill>
                  <a:srgbClr val="0070C0"/>
                </a:solidFill>
              </a:rPr>
              <a:t> </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354" y="3336469"/>
            <a:ext cx="7626350" cy="181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42354" y="5440193"/>
            <a:ext cx="8114750" cy="584775"/>
          </a:xfrm>
          <a:prstGeom prst="rect">
            <a:avLst/>
          </a:prstGeom>
        </p:spPr>
        <p:txBody>
          <a:bodyPr wrap="square">
            <a:spAutoFit/>
          </a:bodyPr>
          <a:lstStyle/>
          <a:p>
            <a:r>
              <a:rPr lang="en-US" sz="1600" dirty="0">
                <a:solidFill>
                  <a:srgbClr val="0070C0"/>
                </a:solidFill>
              </a:rPr>
              <a:t>* Indicates the statistical parameter being calculated, but no assessment of the pollution is compared to that parameter</a:t>
            </a:r>
            <a:endParaRPr lang="hr-HR" sz="1600" dirty="0">
              <a:solidFill>
                <a:srgbClr val="0070C0"/>
              </a:solidFill>
            </a:endParaRPr>
          </a:p>
        </p:txBody>
      </p:sp>
    </p:spTree>
    <p:extLst>
      <p:ext uri="{BB962C8B-B14F-4D97-AF65-F5344CB8AC3E}">
        <p14:creationId xmlns:p14="http://schemas.microsoft.com/office/powerpoint/2010/main" val="1486245943"/>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491768"/>
            <a:ext cx="8253777" cy="4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hr-HR" sz="2000" baseline="30000" dirty="0">
              <a:solidFill>
                <a:srgbClr val="0070C0"/>
              </a:solidFill>
            </a:endParaRPr>
          </a:p>
          <a:p>
            <a:pPr lvl="0">
              <a:spcBef>
                <a:spcPct val="20000"/>
              </a:spcBef>
            </a:pPr>
            <a:r>
              <a:rPr lang="hr-HR" sz="2000" dirty="0" err="1" smtClean="0">
                <a:solidFill>
                  <a:srgbClr val="0070C0"/>
                </a:solidFill>
              </a:rPr>
              <a:t>Statistical</a:t>
            </a:r>
            <a:r>
              <a:rPr lang="hr-HR" sz="2000" dirty="0" smtClean="0">
                <a:solidFill>
                  <a:srgbClr val="0070C0"/>
                </a:solidFill>
              </a:rPr>
              <a:t> </a:t>
            </a:r>
            <a:r>
              <a:rPr lang="hr-HR" sz="2000" dirty="0" err="1">
                <a:solidFill>
                  <a:srgbClr val="0070C0"/>
                </a:solidFill>
              </a:rPr>
              <a:t>parameters</a:t>
            </a:r>
            <a:r>
              <a:rPr lang="hr-HR" sz="2000" dirty="0">
                <a:solidFill>
                  <a:srgbClr val="0070C0"/>
                </a:solidFill>
              </a:rPr>
              <a:t>: </a:t>
            </a:r>
            <a:r>
              <a:rPr lang="hr-HR" sz="2000" b="1" dirty="0">
                <a:solidFill>
                  <a:srgbClr val="0070C0"/>
                </a:solidFill>
              </a:rPr>
              <a:t>NO</a:t>
            </a:r>
            <a:r>
              <a:rPr lang="hr-HR" sz="2000" b="1" baseline="-25000" dirty="0">
                <a:solidFill>
                  <a:srgbClr val="0070C0"/>
                </a:solidFill>
              </a:rPr>
              <a:t>2</a:t>
            </a:r>
            <a:r>
              <a:rPr lang="hr-HR" sz="2000" b="1" dirty="0">
                <a:solidFill>
                  <a:srgbClr val="0070C0"/>
                </a:solidFill>
              </a:rPr>
              <a:t> i </a:t>
            </a:r>
            <a:r>
              <a:rPr lang="hr-HR" sz="2000" b="1" dirty="0" err="1">
                <a:solidFill>
                  <a:srgbClr val="0070C0"/>
                </a:solidFill>
              </a:rPr>
              <a:t>NOx</a:t>
            </a:r>
            <a:r>
              <a:rPr lang="hr-HR" sz="2000" b="1" dirty="0" smtClean="0">
                <a:solidFill>
                  <a:srgbClr val="0070C0"/>
                </a:solidFill>
              </a:rPr>
              <a:t> </a:t>
            </a:r>
            <a:endParaRPr lang="hr-HR" sz="2000" b="1"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858" y="2247418"/>
            <a:ext cx="7224713"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3620" y="4187825"/>
            <a:ext cx="3913187"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422525" y="5650971"/>
            <a:ext cx="8114750" cy="584775"/>
          </a:xfrm>
          <a:prstGeom prst="rect">
            <a:avLst/>
          </a:prstGeom>
        </p:spPr>
        <p:txBody>
          <a:bodyPr wrap="square">
            <a:spAutoFit/>
          </a:bodyPr>
          <a:lstStyle/>
          <a:p>
            <a:r>
              <a:rPr lang="en-US" sz="1600" dirty="0">
                <a:solidFill>
                  <a:srgbClr val="0070C0"/>
                </a:solidFill>
              </a:rPr>
              <a:t>* Indicates the statistical parameter being calculated, but no assessment of the pollution is compared to that parameter</a:t>
            </a:r>
            <a:endParaRPr lang="hr-HR" sz="1600" dirty="0">
              <a:solidFill>
                <a:srgbClr val="0070C0"/>
              </a:solidFill>
            </a:endParaRPr>
          </a:p>
        </p:txBody>
      </p:sp>
    </p:spTree>
    <p:extLst>
      <p:ext uri="{BB962C8B-B14F-4D97-AF65-F5344CB8AC3E}">
        <p14:creationId xmlns:p14="http://schemas.microsoft.com/office/powerpoint/2010/main" val="2767510822"/>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sp>
        <p:nvSpPr>
          <p:cNvPr id="9" name="Content Placeholder 8"/>
          <p:cNvSpPr>
            <a:spLocks/>
          </p:cNvSpPr>
          <p:nvPr/>
        </p:nvSpPr>
        <p:spPr bwMode="auto">
          <a:xfrm>
            <a:off x="657726" y="1494311"/>
            <a:ext cx="7489768"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smtClean="0">
                <a:solidFill>
                  <a:schemeClr val="tx2"/>
                </a:solidFill>
              </a:rPr>
              <a:t>MEASUR</a:t>
            </a:r>
            <a:r>
              <a:rPr lang="hr-HR" sz="2400" b="1" dirty="0" smtClean="0">
                <a:solidFill>
                  <a:schemeClr val="tx2"/>
                </a:solidFill>
              </a:rPr>
              <a:t>EMENT </a:t>
            </a:r>
            <a:r>
              <a:rPr lang="en-US" sz="2400" b="1" dirty="0" smtClean="0">
                <a:solidFill>
                  <a:schemeClr val="tx2"/>
                </a:solidFill>
              </a:rPr>
              <a:t> </a:t>
            </a:r>
            <a:r>
              <a:rPr lang="en-US" sz="2400" b="1" dirty="0">
                <a:solidFill>
                  <a:schemeClr val="tx2"/>
                </a:solidFill>
              </a:rPr>
              <a:t>DATA</a:t>
            </a:r>
          </a:p>
          <a:p>
            <a:pPr marL="342900" indent="-342900">
              <a:spcBef>
                <a:spcPct val="20000"/>
              </a:spcBef>
              <a:buFont typeface="Arial" charset="0"/>
              <a:buChar char="•"/>
            </a:pPr>
            <a:r>
              <a:rPr lang="en-US" sz="2400" b="1" dirty="0">
                <a:solidFill>
                  <a:schemeClr val="tx2"/>
                </a:solidFill>
              </a:rPr>
              <a:t>Source data</a:t>
            </a:r>
            <a:endParaRPr lang="hr-HR" sz="2000" dirty="0">
              <a:solidFill>
                <a:srgbClr val="0070C0"/>
              </a:solidFill>
            </a:endParaRPr>
          </a:p>
          <a:p>
            <a:pPr marL="742950" lvl="1" indent="-285750">
              <a:spcBef>
                <a:spcPct val="20000"/>
              </a:spcBef>
              <a:buFont typeface="Arial" charset="0"/>
              <a:buChar char="–"/>
            </a:pPr>
            <a:r>
              <a:rPr lang="en-US" sz="2000" dirty="0">
                <a:solidFill>
                  <a:srgbClr val="0070C0"/>
                </a:solidFill>
              </a:rPr>
              <a:t>These are individual hourly "raw" values obtained by automatic continuous air quality measurement (UTD - Up To Date Data </a:t>
            </a:r>
            <a:r>
              <a:rPr lang="en-US" sz="2000" dirty="0" smtClean="0">
                <a:solidFill>
                  <a:srgbClr val="0070C0"/>
                </a:solidFill>
              </a:rPr>
              <a:t>(NRT </a:t>
            </a:r>
            <a:r>
              <a:rPr lang="en-US" sz="2000" dirty="0">
                <a:solidFill>
                  <a:srgbClr val="0070C0"/>
                </a:solidFill>
              </a:rPr>
              <a:t>Near Real Time)</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3" name="Rectangle 2"/>
          <p:cNvSpPr/>
          <p:nvPr/>
        </p:nvSpPr>
        <p:spPr>
          <a:xfrm>
            <a:off x="702558" y="3613666"/>
            <a:ext cx="7899378" cy="1508105"/>
          </a:xfrm>
          <a:prstGeom prst="rect">
            <a:avLst/>
          </a:prstGeom>
        </p:spPr>
        <p:txBody>
          <a:bodyPr wrap="square">
            <a:spAutoFit/>
          </a:bodyPr>
          <a:lstStyle/>
          <a:p>
            <a:pPr marL="342900" indent="-342900">
              <a:spcBef>
                <a:spcPct val="20000"/>
              </a:spcBef>
              <a:buFont typeface="Arial" charset="0"/>
              <a:buChar char="•"/>
            </a:pPr>
            <a:r>
              <a:rPr lang="hr-HR" sz="2400" b="1" dirty="0" err="1" smtClean="0">
                <a:solidFill>
                  <a:schemeClr val="tx2"/>
                </a:solidFill>
              </a:rPr>
              <a:t>Validated</a:t>
            </a:r>
            <a:r>
              <a:rPr lang="en-US" sz="2400" b="1" dirty="0" smtClean="0">
                <a:solidFill>
                  <a:schemeClr val="tx2"/>
                </a:solidFill>
              </a:rPr>
              <a:t> </a:t>
            </a:r>
            <a:r>
              <a:rPr lang="en-US" sz="2400" b="1" dirty="0">
                <a:solidFill>
                  <a:schemeClr val="tx2"/>
                </a:solidFill>
              </a:rPr>
              <a:t>data</a:t>
            </a:r>
            <a:endParaRPr lang="hr-HR" sz="2000" dirty="0">
              <a:solidFill>
                <a:srgbClr val="0070C0"/>
              </a:solidFill>
            </a:endParaRPr>
          </a:p>
          <a:p>
            <a:pPr marL="742950" lvl="1" indent="-285750">
              <a:spcBef>
                <a:spcPct val="20000"/>
              </a:spcBef>
              <a:buFont typeface="Arial" charset="0"/>
              <a:buChar char="–"/>
            </a:pPr>
            <a:r>
              <a:rPr lang="en-US" sz="2000" dirty="0">
                <a:solidFill>
                  <a:srgbClr val="0070C0"/>
                </a:solidFill>
              </a:rPr>
              <a:t>measured values obtained by automatic continuous measurement of air quality that have passed the validation process</a:t>
            </a:r>
          </a:p>
          <a:p>
            <a:pPr marL="742950" lvl="1" indent="-285750">
              <a:spcBef>
                <a:spcPct val="20000"/>
              </a:spcBef>
              <a:buFont typeface="Arial" charset="0"/>
              <a:buChar char="–"/>
            </a:pPr>
            <a:r>
              <a:rPr lang="en-US" sz="2000" dirty="0">
                <a:solidFill>
                  <a:srgbClr val="0070C0"/>
                </a:solidFill>
              </a:rPr>
              <a:t>measured values obtained by sampling </a:t>
            </a:r>
            <a:r>
              <a:rPr lang="en-US" sz="2000" dirty="0" smtClean="0">
                <a:solidFill>
                  <a:srgbClr val="0070C0"/>
                </a:solidFill>
              </a:rPr>
              <a:t>of </a:t>
            </a:r>
            <a:r>
              <a:rPr lang="en-US" sz="2000" dirty="0">
                <a:solidFill>
                  <a:srgbClr val="0070C0"/>
                </a:solidFill>
              </a:rPr>
              <a:t>24 </a:t>
            </a:r>
            <a:r>
              <a:rPr lang="en-US" sz="2000" dirty="0" smtClean="0">
                <a:solidFill>
                  <a:srgbClr val="0070C0"/>
                </a:solidFill>
              </a:rPr>
              <a:t>hours </a:t>
            </a:r>
            <a:r>
              <a:rPr lang="en-US" sz="2000" dirty="0">
                <a:solidFill>
                  <a:srgbClr val="0070C0"/>
                </a:solidFill>
              </a:rPr>
              <a:t>measurement</a:t>
            </a:r>
          </a:p>
        </p:txBody>
      </p:sp>
    </p:spTree>
    <p:extLst>
      <p:ext uri="{BB962C8B-B14F-4D97-AF65-F5344CB8AC3E}">
        <p14:creationId xmlns:p14="http://schemas.microsoft.com/office/powerpoint/2010/main" val="1315766857"/>
      </p:ext>
    </p:extLst>
  </p:cSld>
  <p:clrMapOvr>
    <a:masterClrMapping/>
  </p:clrMapOvr>
  <p:transition spd="med">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491768"/>
            <a:ext cx="8253777" cy="4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hr-HR" sz="2000" baseline="30000" dirty="0">
              <a:solidFill>
                <a:srgbClr val="0070C0"/>
              </a:solidFill>
            </a:endParaRPr>
          </a:p>
          <a:p>
            <a:pPr lvl="0">
              <a:spcBef>
                <a:spcPct val="20000"/>
              </a:spcBef>
            </a:pPr>
            <a:r>
              <a:rPr lang="hr-HR" sz="2000" dirty="0" err="1" smtClean="0">
                <a:solidFill>
                  <a:srgbClr val="0070C0"/>
                </a:solidFill>
              </a:rPr>
              <a:t>Statistical</a:t>
            </a:r>
            <a:r>
              <a:rPr lang="hr-HR" sz="2000" dirty="0" smtClean="0">
                <a:solidFill>
                  <a:srgbClr val="0070C0"/>
                </a:solidFill>
              </a:rPr>
              <a:t> </a:t>
            </a:r>
            <a:r>
              <a:rPr lang="hr-HR" sz="2000" dirty="0" err="1">
                <a:solidFill>
                  <a:srgbClr val="0070C0"/>
                </a:solidFill>
              </a:rPr>
              <a:t>parameters</a:t>
            </a:r>
            <a:r>
              <a:rPr lang="hr-HR" sz="2000" dirty="0">
                <a:solidFill>
                  <a:srgbClr val="0070C0"/>
                </a:solidFill>
              </a:rPr>
              <a:t>: </a:t>
            </a:r>
            <a:r>
              <a:rPr lang="hr-HR" sz="2000" b="1" dirty="0">
                <a:solidFill>
                  <a:srgbClr val="0070C0"/>
                </a:solidFill>
              </a:rPr>
              <a:t>CO i </a:t>
            </a:r>
            <a:r>
              <a:rPr lang="hr-HR" sz="2000" b="1" dirty="0" smtClean="0">
                <a:solidFill>
                  <a:srgbClr val="0070C0"/>
                </a:solidFill>
              </a:rPr>
              <a:t>benzene</a:t>
            </a:r>
            <a:endParaRPr lang="hr-HR" sz="2000" b="1"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320" y="2336068"/>
            <a:ext cx="3865563"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8206" y="3872768"/>
            <a:ext cx="4395787"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442354" y="5440193"/>
            <a:ext cx="8114750" cy="584775"/>
          </a:xfrm>
          <a:prstGeom prst="rect">
            <a:avLst/>
          </a:prstGeom>
        </p:spPr>
        <p:txBody>
          <a:bodyPr wrap="square">
            <a:spAutoFit/>
          </a:bodyPr>
          <a:lstStyle/>
          <a:p>
            <a:r>
              <a:rPr lang="en-US" sz="1600" dirty="0">
                <a:solidFill>
                  <a:srgbClr val="0070C0"/>
                </a:solidFill>
              </a:rPr>
              <a:t>* Indicates the statistical parameter being calculated, but no assessment of the pollution is compared to that parameter</a:t>
            </a:r>
            <a:endParaRPr lang="hr-HR" sz="1600" dirty="0">
              <a:solidFill>
                <a:srgbClr val="0070C0"/>
              </a:solidFill>
            </a:endParaRPr>
          </a:p>
        </p:txBody>
      </p:sp>
    </p:spTree>
    <p:extLst>
      <p:ext uri="{BB962C8B-B14F-4D97-AF65-F5344CB8AC3E}">
        <p14:creationId xmlns:p14="http://schemas.microsoft.com/office/powerpoint/2010/main" val="2501212065"/>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240035"/>
            <a:ext cx="8253777" cy="4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hr-HR" sz="2000" baseline="30000" dirty="0">
              <a:solidFill>
                <a:srgbClr val="0070C0"/>
              </a:solidFill>
            </a:endParaRPr>
          </a:p>
          <a:p>
            <a:pPr lvl="0">
              <a:spcBef>
                <a:spcPct val="20000"/>
              </a:spcBef>
            </a:pPr>
            <a:r>
              <a:rPr lang="hr-HR" sz="2000" dirty="0" err="1" smtClean="0">
                <a:solidFill>
                  <a:srgbClr val="0070C0"/>
                </a:solidFill>
              </a:rPr>
              <a:t>Statistical</a:t>
            </a:r>
            <a:r>
              <a:rPr lang="hr-HR" sz="2000" dirty="0" smtClean="0">
                <a:solidFill>
                  <a:srgbClr val="0070C0"/>
                </a:solidFill>
              </a:rPr>
              <a:t> </a:t>
            </a:r>
            <a:r>
              <a:rPr lang="hr-HR" sz="2000" dirty="0" err="1">
                <a:solidFill>
                  <a:srgbClr val="0070C0"/>
                </a:solidFill>
              </a:rPr>
              <a:t>parameters</a:t>
            </a:r>
            <a:r>
              <a:rPr lang="hr-HR" sz="2000" dirty="0">
                <a:solidFill>
                  <a:srgbClr val="0070C0"/>
                </a:solidFill>
              </a:rPr>
              <a:t>: </a:t>
            </a:r>
            <a:r>
              <a:rPr lang="hr-HR" sz="2000" b="1" dirty="0" smtClean="0">
                <a:solidFill>
                  <a:srgbClr val="0070C0"/>
                </a:solidFill>
              </a:rPr>
              <a:t>ozone </a:t>
            </a:r>
            <a:r>
              <a:rPr lang="hr-HR" sz="2000" b="1" dirty="0">
                <a:solidFill>
                  <a:srgbClr val="0070C0"/>
                </a:solidFill>
              </a:rPr>
              <a:t>i AOT40</a:t>
            </a:r>
          </a:p>
          <a:p>
            <a:pPr lvl="0">
              <a:spcBef>
                <a:spcPct val="20000"/>
              </a:spcBef>
            </a:pPr>
            <a:endParaRPr lang="hr-HR" sz="2000" b="1"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858" y="2048774"/>
            <a:ext cx="7224713"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3929" y="4132294"/>
            <a:ext cx="4633913"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442354" y="5668994"/>
            <a:ext cx="8114750" cy="584775"/>
          </a:xfrm>
          <a:prstGeom prst="rect">
            <a:avLst/>
          </a:prstGeom>
        </p:spPr>
        <p:txBody>
          <a:bodyPr wrap="square">
            <a:spAutoFit/>
          </a:bodyPr>
          <a:lstStyle/>
          <a:p>
            <a:r>
              <a:rPr lang="en-US" sz="1600" dirty="0">
                <a:solidFill>
                  <a:srgbClr val="0070C0"/>
                </a:solidFill>
              </a:rPr>
              <a:t>* Indicates the statistical parameter being calculated, but no assessment of the pollution is compared to that parameter</a:t>
            </a:r>
            <a:endParaRPr lang="hr-HR" sz="1600" dirty="0">
              <a:solidFill>
                <a:srgbClr val="0070C0"/>
              </a:solidFill>
            </a:endParaRPr>
          </a:p>
        </p:txBody>
      </p:sp>
    </p:spTree>
    <p:extLst>
      <p:ext uri="{BB962C8B-B14F-4D97-AF65-F5344CB8AC3E}">
        <p14:creationId xmlns:p14="http://schemas.microsoft.com/office/powerpoint/2010/main" val="1696193078"/>
      </p:ext>
    </p:extLst>
  </p:cSld>
  <p:clrMapOvr>
    <a:masterClrMapping/>
  </p:clrMapOvr>
  <p:transition spd="med">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491768"/>
            <a:ext cx="8253777" cy="4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hr-HR" sz="2000" baseline="30000" dirty="0">
              <a:solidFill>
                <a:srgbClr val="0070C0"/>
              </a:solidFill>
            </a:endParaRPr>
          </a:p>
          <a:p>
            <a:pPr lvl="0">
              <a:spcBef>
                <a:spcPct val="20000"/>
              </a:spcBef>
            </a:pPr>
            <a:r>
              <a:rPr lang="hr-HR" sz="2000" dirty="0" err="1" smtClean="0">
                <a:solidFill>
                  <a:srgbClr val="0070C0"/>
                </a:solidFill>
              </a:rPr>
              <a:t>Statistical</a:t>
            </a:r>
            <a:r>
              <a:rPr lang="hr-HR" sz="2000" dirty="0" smtClean="0">
                <a:solidFill>
                  <a:srgbClr val="0070C0"/>
                </a:solidFill>
              </a:rPr>
              <a:t> </a:t>
            </a:r>
            <a:r>
              <a:rPr lang="hr-HR" sz="2000" dirty="0" err="1">
                <a:solidFill>
                  <a:srgbClr val="0070C0"/>
                </a:solidFill>
              </a:rPr>
              <a:t>parameters</a:t>
            </a:r>
            <a:r>
              <a:rPr lang="hr-HR" sz="2000" dirty="0" smtClean="0">
                <a:solidFill>
                  <a:srgbClr val="0070C0"/>
                </a:solidFill>
              </a:rPr>
              <a:t>:</a:t>
            </a:r>
            <a:r>
              <a:rPr lang="hr-HR" sz="2000" b="1" dirty="0" smtClean="0">
                <a:solidFill>
                  <a:srgbClr val="0070C0"/>
                </a:solidFill>
              </a:rPr>
              <a:t>: PM</a:t>
            </a:r>
            <a:r>
              <a:rPr lang="hr-HR" sz="2000" b="1" baseline="-25000" dirty="0" smtClean="0">
                <a:solidFill>
                  <a:srgbClr val="0070C0"/>
                </a:solidFill>
              </a:rPr>
              <a:t>10</a:t>
            </a:r>
            <a:r>
              <a:rPr lang="hr-HR" sz="2000" b="1" dirty="0" smtClean="0">
                <a:solidFill>
                  <a:srgbClr val="0070C0"/>
                </a:solidFill>
              </a:rPr>
              <a:t> </a:t>
            </a:r>
            <a:r>
              <a:rPr lang="hr-HR" sz="2000" b="1" dirty="0">
                <a:solidFill>
                  <a:srgbClr val="0070C0"/>
                </a:solidFill>
              </a:rPr>
              <a:t>i PM</a:t>
            </a:r>
            <a:r>
              <a:rPr lang="hr-HR" sz="2000" b="1" baseline="-25000" dirty="0">
                <a:solidFill>
                  <a:srgbClr val="0070C0"/>
                </a:solidFill>
              </a:rPr>
              <a:t>2,5</a:t>
            </a:r>
            <a:endParaRPr lang="hr-HR" sz="2000" baseline="-25000" dirty="0">
              <a:solidFill>
                <a:srgbClr val="0070C0"/>
              </a:solidFill>
            </a:endParaRPr>
          </a:p>
          <a:p>
            <a:pPr lvl="0">
              <a:spcBef>
                <a:spcPct val="20000"/>
              </a:spcBef>
            </a:pPr>
            <a:endParaRPr lang="hr-HR" sz="2000" b="1" dirty="0">
              <a:solidFill>
                <a:srgbClr val="0070C0"/>
              </a:solidFill>
            </a:endParaRPr>
          </a:p>
          <a:p>
            <a:pPr lvl="0">
              <a:spcBef>
                <a:spcPct val="20000"/>
              </a:spcBef>
            </a:pPr>
            <a:endParaRPr lang="hr-HR" sz="2000" b="1"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397" y="2272388"/>
            <a:ext cx="45910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9397" y="3948788"/>
            <a:ext cx="4614863"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76239" y="5613515"/>
            <a:ext cx="8114750" cy="584775"/>
          </a:xfrm>
          <a:prstGeom prst="rect">
            <a:avLst/>
          </a:prstGeom>
        </p:spPr>
        <p:txBody>
          <a:bodyPr wrap="square">
            <a:spAutoFit/>
          </a:bodyPr>
          <a:lstStyle/>
          <a:p>
            <a:r>
              <a:rPr lang="en-US" sz="1600" dirty="0">
                <a:solidFill>
                  <a:srgbClr val="0070C0"/>
                </a:solidFill>
              </a:rPr>
              <a:t>* Indicates the statistical parameter being calculated, but no assessment of the pollution is compared to that parameter</a:t>
            </a:r>
            <a:endParaRPr lang="hr-HR" sz="1600" dirty="0">
              <a:solidFill>
                <a:srgbClr val="0070C0"/>
              </a:solidFill>
            </a:endParaRPr>
          </a:p>
        </p:txBody>
      </p:sp>
    </p:spTree>
    <p:extLst>
      <p:ext uri="{BB962C8B-B14F-4D97-AF65-F5344CB8AC3E}">
        <p14:creationId xmlns:p14="http://schemas.microsoft.com/office/powerpoint/2010/main" val="2066214424"/>
      </p:ext>
    </p:extLst>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491768"/>
            <a:ext cx="8253777" cy="4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hr-HR" sz="2000" baseline="30000" dirty="0">
              <a:solidFill>
                <a:srgbClr val="0070C0"/>
              </a:solidFill>
            </a:endParaRPr>
          </a:p>
          <a:p>
            <a:pPr lvl="0">
              <a:spcBef>
                <a:spcPct val="20000"/>
              </a:spcBef>
            </a:pPr>
            <a:r>
              <a:rPr lang="hr-HR" sz="2000" dirty="0" err="1" smtClean="0">
                <a:solidFill>
                  <a:srgbClr val="0070C0"/>
                </a:solidFill>
              </a:rPr>
              <a:t>Statistical</a:t>
            </a:r>
            <a:r>
              <a:rPr lang="hr-HR" sz="2000" dirty="0" smtClean="0">
                <a:solidFill>
                  <a:srgbClr val="0070C0"/>
                </a:solidFill>
              </a:rPr>
              <a:t> </a:t>
            </a:r>
            <a:r>
              <a:rPr lang="hr-HR" sz="2000" dirty="0" err="1">
                <a:solidFill>
                  <a:srgbClr val="0070C0"/>
                </a:solidFill>
              </a:rPr>
              <a:t>parameters</a:t>
            </a:r>
            <a:r>
              <a:rPr lang="hr-HR" sz="2000" dirty="0" smtClean="0">
                <a:solidFill>
                  <a:srgbClr val="0070C0"/>
                </a:solidFill>
              </a:rPr>
              <a:t>:</a:t>
            </a:r>
            <a:r>
              <a:rPr lang="hr-HR" sz="2000" b="1" dirty="0" smtClean="0">
                <a:solidFill>
                  <a:srgbClr val="0070C0"/>
                </a:solidFill>
              </a:rPr>
              <a:t>: </a:t>
            </a:r>
            <a:r>
              <a:rPr lang="en-US" sz="2000" b="1" dirty="0">
                <a:solidFill>
                  <a:srgbClr val="0070C0"/>
                </a:solidFill>
              </a:rPr>
              <a:t>metals and </a:t>
            </a:r>
            <a:r>
              <a:rPr lang="hr-HR" sz="2000" b="1" dirty="0" smtClean="0">
                <a:solidFill>
                  <a:srgbClr val="0070C0"/>
                </a:solidFill>
              </a:rPr>
              <a:t>B(a)P </a:t>
            </a:r>
            <a:r>
              <a:rPr lang="hr-HR" sz="2000" b="1" dirty="0">
                <a:solidFill>
                  <a:srgbClr val="0070C0"/>
                </a:solidFill>
              </a:rPr>
              <a:t>u PM</a:t>
            </a:r>
            <a:r>
              <a:rPr lang="hr-HR" sz="2000" b="1" baseline="-25000" dirty="0">
                <a:solidFill>
                  <a:srgbClr val="0070C0"/>
                </a:solidFill>
              </a:rPr>
              <a:t>10</a:t>
            </a:r>
            <a:endParaRPr lang="hr-HR" sz="2000" baseline="-25000" dirty="0">
              <a:solidFill>
                <a:srgbClr val="0070C0"/>
              </a:solidFill>
            </a:endParaRPr>
          </a:p>
          <a:p>
            <a:pPr lvl="0">
              <a:spcBef>
                <a:spcPct val="20000"/>
              </a:spcBef>
            </a:pPr>
            <a:endParaRPr lang="hr-HR" sz="2000" b="1" dirty="0">
              <a:solidFill>
                <a:srgbClr val="0070C0"/>
              </a:solidFill>
            </a:endParaRPr>
          </a:p>
          <a:p>
            <a:pPr lvl="0">
              <a:spcBef>
                <a:spcPct val="20000"/>
              </a:spcBef>
            </a:pPr>
            <a:endParaRPr lang="hr-HR" sz="2000" b="1"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14" name="Rectangle 13"/>
          <p:cNvSpPr/>
          <p:nvPr/>
        </p:nvSpPr>
        <p:spPr>
          <a:xfrm>
            <a:off x="376239" y="5613515"/>
            <a:ext cx="8114750" cy="584775"/>
          </a:xfrm>
          <a:prstGeom prst="rect">
            <a:avLst/>
          </a:prstGeom>
        </p:spPr>
        <p:txBody>
          <a:bodyPr wrap="square">
            <a:spAutoFit/>
          </a:bodyPr>
          <a:lstStyle/>
          <a:p>
            <a:r>
              <a:rPr lang="en-US" sz="1600" dirty="0">
                <a:solidFill>
                  <a:srgbClr val="0070C0"/>
                </a:solidFill>
              </a:rPr>
              <a:t>* Indicates the statistical parameter being calculated, but no assessment of the pollution is compared to that parameter</a:t>
            </a:r>
            <a:endParaRPr lang="hr-HR" sz="1600" dirty="0">
              <a:solidFill>
                <a:srgbClr val="0070C0"/>
              </a:solidFill>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7613" y="2312255"/>
            <a:ext cx="3736975"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262" y="3948788"/>
            <a:ext cx="4670425" cy="141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700223"/>
      </p:ext>
    </p:extLst>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491768"/>
            <a:ext cx="8253777" cy="4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hr-HR" sz="2000" baseline="30000" dirty="0">
              <a:solidFill>
                <a:srgbClr val="0070C0"/>
              </a:solidFill>
            </a:endParaRPr>
          </a:p>
          <a:p>
            <a:pPr lvl="0">
              <a:spcBef>
                <a:spcPct val="20000"/>
              </a:spcBef>
            </a:pPr>
            <a:r>
              <a:rPr lang="hr-HR" sz="2000" dirty="0" err="1" smtClean="0">
                <a:solidFill>
                  <a:srgbClr val="0070C0"/>
                </a:solidFill>
              </a:rPr>
              <a:t>Statistical</a:t>
            </a:r>
            <a:r>
              <a:rPr lang="hr-HR" sz="2000" dirty="0" smtClean="0">
                <a:solidFill>
                  <a:srgbClr val="0070C0"/>
                </a:solidFill>
              </a:rPr>
              <a:t> </a:t>
            </a:r>
            <a:r>
              <a:rPr lang="hr-HR" sz="2000" dirty="0" err="1">
                <a:solidFill>
                  <a:srgbClr val="0070C0"/>
                </a:solidFill>
              </a:rPr>
              <a:t>parameters</a:t>
            </a:r>
            <a:r>
              <a:rPr lang="hr-HR" sz="2000" dirty="0" smtClean="0">
                <a:solidFill>
                  <a:srgbClr val="0070C0"/>
                </a:solidFill>
              </a:rPr>
              <a:t>:</a:t>
            </a:r>
            <a:r>
              <a:rPr lang="hr-HR" sz="2000" b="1" dirty="0" smtClean="0">
                <a:solidFill>
                  <a:srgbClr val="0070C0"/>
                </a:solidFill>
              </a:rPr>
              <a:t>: </a:t>
            </a:r>
            <a:r>
              <a:rPr lang="en-US" sz="2000" b="1" dirty="0">
                <a:solidFill>
                  <a:srgbClr val="0070C0"/>
                </a:solidFill>
              </a:rPr>
              <a:t>Total gaseous mercury Hg</a:t>
            </a:r>
            <a:r>
              <a:rPr lang="hr-HR" sz="2000" b="1" baseline="-25000" dirty="0" smtClean="0">
                <a:solidFill>
                  <a:srgbClr val="0070C0"/>
                </a:solidFill>
              </a:rPr>
              <a:t>0</a:t>
            </a:r>
            <a:endParaRPr lang="hr-HR" sz="2000" b="1" dirty="0">
              <a:solidFill>
                <a:srgbClr val="0070C0"/>
              </a:solidFill>
            </a:endParaRPr>
          </a:p>
          <a:p>
            <a:pPr lvl="0">
              <a:spcBef>
                <a:spcPct val="20000"/>
              </a:spcBef>
            </a:pPr>
            <a:endParaRPr lang="hr-HR" sz="2000" b="1"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14" name="Rectangle 13"/>
          <p:cNvSpPr/>
          <p:nvPr/>
        </p:nvSpPr>
        <p:spPr>
          <a:xfrm>
            <a:off x="376239" y="5613515"/>
            <a:ext cx="8114750" cy="584775"/>
          </a:xfrm>
          <a:prstGeom prst="rect">
            <a:avLst/>
          </a:prstGeom>
        </p:spPr>
        <p:txBody>
          <a:bodyPr wrap="square">
            <a:spAutoFit/>
          </a:bodyPr>
          <a:lstStyle/>
          <a:p>
            <a:r>
              <a:rPr lang="en-US" sz="1600" dirty="0">
                <a:solidFill>
                  <a:srgbClr val="0070C0"/>
                </a:solidFill>
              </a:rPr>
              <a:t>* Indicates the statistical parameter being calculated, but no assessment of the pollution is compared to that parameter</a:t>
            </a:r>
            <a:endParaRPr lang="hr-HR" sz="1600" dirty="0">
              <a:solidFill>
                <a:srgbClr val="0070C0"/>
              </a:solidFill>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228" y="2578100"/>
            <a:ext cx="4071937" cy="17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215496"/>
      </p:ext>
    </p:extLst>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491768"/>
            <a:ext cx="8253777" cy="4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spcBef>
                <a:spcPct val="20000"/>
              </a:spcBef>
            </a:pPr>
            <a:r>
              <a:rPr lang="en-US" sz="2000" u="sng" dirty="0" smtClean="0">
                <a:solidFill>
                  <a:srgbClr val="0070C0"/>
                </a:solidFill>
              </a:rPr>
              <a:t>Pollutants </a:t>
            </a:r>
            <a:r>
              <a:rPr lang="en-US" sz="2000" u="sng" dirty="0">
                <a:solidFill>
                  <a:srgbClr val="0070C0"/>
                </a:solidFill>
              </a:rPr>
              <a:t>due to the quality of </a:t>
            </a:r>
            <a:r>
              <a:rPr lang="en-US" sz="2000" u="sng" dirty="0" smtClean="0">
                <a:solidFill>
                  <a:srgbClr val="0070C0"/>
                </a:solidFill>
              </a:rPr>
              <a:t>life</a:t>
            </a:r>
            <a:endParaRPr lang="hr-HR" sz="2000" u="sng" dirty="0" smtClean="0">
              <a:solidFill>
                <a:srgbClr val="0070C0"/>
              </a:solidFill>
            </a:endParaRPr>
          </a:p>
          <a:p>
            <a:pPr lvl="0">
              <a:spcBef>
                <a:spcPct val="20000"/>
              </a:spcBef>
            </a:pPr>
            <a:r>
              <a:rPr lang="hr-HR" sz="2000" dirty="0" err="1" smtClean="0">
                <a:solidFill>
                  <a:srgbClr val="0070C0"/>
                </a:solidFill>
              </a:rPr>
              <a:t>Statistical</a:t>
            </a:r>
            <a:r>
              <a:rPr lang="hr-HR" sz="2000" dirty="0" smtClean="0">
                <a:solidFill>
                  <a:srgbClr val="0070C0"/>
                </a:solidFill>
              </a:rPr>
              <a:t> </a:t>
            </a:r>
            <a:r>
              <a:rPr lang="hr-HR" sz="2000" dirty="0" err="1">
                <a:solidFill>
                  <a:srgbClr val="0070C0"/>
                </a:solidFill>
              </a:rPr>
              <a:t>parameters</a:t>
            </a:r>
            <a:r>
              <a:rPr lang="hr-HR" sz="2000" dirty="0" smtClean="0">
                <a:solidFill>
                  <a:srgbClr val="0070C0"/>
                </a:solidFill>
              </a:rPr>
              <a:t>:</a:t>
            </a:r>
            <a:r>
              <a:rPr lang="hr-HR" sz="2000" b="1" dirty="0" smtClean="0">
                <a:solidFill>
                  <a:srgbClr val="0070C0"/>
                </a:solidFill>
              </a:rPr>
              <a:t>: </a:t>
            </a:r>
            <a:r>
              <a:rPr lang="hr-HR" sz="2000" b="1" dirty="0">
                <a:solidFill>
                  <a:srgbClr val="0070C0"/>
                </a:solidFill>
              </a:rPr>
              <a:t>H</a:t>
            </a:r>
            <a:r>
              <a:rPr lang="hr-HR" sz="2000" b="1" baseline="-25000" dirty="0">
                <a:solidFill>
                  <a:srgbClr val="0070C0"/>
                </a:solidFill>
              </a:rPr>
              <a:t>2</a:t>
            </a:r>
            <a:r>
              <a:rPr lang="hr-HR" sz="2000" b="1" dirty="0">
                <a:solidFill>
                  <a:srgbClr val="0070C0"/>
                </a:solidFill>
              </a:rPr>
              <a:t>S i NH</a:t>
            </a:r>
            <a:r>
              <a:rPr lang="hr-HR" sz="2000" b="1" baseline="-25000" dirty="0">
                <a:solidFill>
                  <a:srgbClr val="0070C0"/>
                </a:solidFill>
              </a:rPr>
              <a:t>3</a:t>
            </a:r>
            <a:endParaRPr lang="hr-HR" sz="2000" baseline="-25000" dirty="0">
              <a:solidFill>
                <a:srgbClr val="0070C0"/>
              </a:solidFill>
            </a:endParaRPr>
          </a:p>
          <a:p>
            <a:pPr lvl="0">
              <a:spcBef>
                <a:spcPct val="20000"/>
              </a:spcBef>
            </a:pPr>
            <a:endParaRPr lang="hr-HR" sz="2000" b="1" dirty="0">
              <a:solidFill>
                <a:srgbClr val="0070C0"/>
              </a:solidFill>
            </a:endParaRPr>
          </a:p>
          <a:p>
            <a:pPr lvl="0">
              <a:spcBef>
                <a:spcPct val="20000"/>
              </a:spcBef>
            </a:pPr>
            <a:endParaRPr lang="hr-HR" sz="2000" b="1"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14" name="Rectangle 13"/>
          <p:cNvSpPr/>
          <p:nvPr/>
        </p:nvSpPr>
        <p:spPr>
          <a:xfrm>
            <a:off x="376239" y="5676839"/>
            <a:ext cx="8114750" cy="584775"/>
          </a:xfrm>
          <a:prstGeom prst="rect">
            <a:avLst/>
          </a:prstGeom>
        </p:spPr>
        <p:txBody>
          <a:bodyPr wrap="square">
            <a:spAutoFit/>
          </a:bodyPr>
          <a:lstStyle/>
          <a:p>
            <a:r>
              <a:rPr lang="en-US" sz="1600" dirty="0">
                <a:solidFill>
                  <a:srgbClr val="0070C0"/>
                </a:solidFill>
              </a:rPr>
              <a:t>* Indicates the statistical parameter being calculated, but no assessment of the pollution is compared to that parameter</a:t>
            </a:r>
            <a:endParaRPr lang="hr-HR" sz="1600" dirty="0">
              <a:solidFill>
                <a:srgbClr val="0070C0"/>
              </a:solidFill>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7673" y="2348768"/>
            <a:ext cx="653573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0822" y="4061791"/>
            <a:ext cx="3517900" cy="163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226631"/>
      </p:ext>
    </p:extLst>
  </p:cSld>
  <p:clrMapOvr>
    <a:masterClrMapping/>
  </p:clrMapOvr>
  <p:transition spd="med">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4286" y="432399"/>
            <a:ext cx="8686800" cy="97985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993775" indent="-993775" algn="l"/>
            <a:r>
              <a:rPr lang="hr-HR" sz="2800" b="1" dirty="0" smtClean="0">
                <a:solidFill>
                  <a:schemeClr val="tx2"/>
                </a:solidFill>
                <a:effectLst>
                  <a:glow>
                    <a:srgbClr val="7F7F7F">
                      <a:alpha val="35000"/>
                    </a:srgbClr>
                  </a:glow>
                </a:effectLst>
              </a:rPr>
              <a:t>    12.4 MEARGING DATA </a:t>
            </a:r>
            <a:r>
              <a:rPr lang="en-US" sz="2800" b="1" dirty="0" smtClean="0">
                <a:solidFill>
                  <a:srgbClr val="1F497D"/>
                </a:solidFill>
              </a:rPr>
              <a:t>CRITERIA AND </a:t>
            </a:r>
            <a:r>
              <a:rPr lang="en-US" sz="2800" b="1" dirty="0">
                <a:solidFill>
                  <a:srgbClr val="1F497D"/>
                </a:solidFill>
              </a:rPr>
              <a:t>THE </a:t>
            </a:r>
            <a:r>
              <a:rPr lang="hr-HR" sz="2800" b="1" dirty="0" smtClean="0">
                <a:solidFill>
                  <a:srgbClr val="1F497D"/>
                </a:solidFill>
              </a:rPr>
              <a:t>  </a:t>
            </a:r>
            <a:r>
              <a:rPr lang="en-US" sz="2800" b="1" dirty="0" smtClean="0">
                <a:solidFill>
                  <a:srgbClr val="1F497D"/>
                </a:solidFill>
              </a:rPr>
              <a:t>CALCULATION </a:t>
            </a:r>
            <a:r>
              <a:rPr lang="en-US" sz="2800" b="1" dirty="0">
                <a:solidFill>
                  <a:srgbClr val="1F497D"/>
                </a:solidFill>
              </a:rPr>
              <a:t>OF STATISTICAL PARAMETERS</a:t>
            </a:r>
            <a:endParaRPr lang="en-US" sz="2800" b="1" dirty="0">
              <a:solidFill>
                <a:srgbClr val="1F497D"/>
              </a:solidFill>
              <a:effectLst/>
            </a:endParaRPr>
          </a:p>
        </p:txBody>
      </p:sp>
      <p:sp>
        <p:nvSpPr>
          <p:cNvPr id="9" name="Content Placeholder 8"/>
          <p:cNvSpPr>
            <a:spLocks/>
          </p:cNvSpPr>
          <p:nvPr/>
        </p:nvSpPr>
        <p:spPr bwMode="auto">
          <a:xfrm>
            <a:off x="303327" y="1491768"/>
            <a:ext cx="8253777" cy="4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spcBef>
                <a:spcPct val="20000"/>
              </a:spcBef>
            </a:pPr>
            <a:endParaRPr lang="hr-HR" sz="2000" u="sng" dirty="0" smtClean="0">
              <a:solidFill>
                <a:srgbClr val="0070C0"/>
              </a:solidFill>
            </a:endParaRPr>
          </a:p>
          <a:p>
            <a:pPr lvl="0">
              <a:spcBef>
                <a:spcPct val="20000"/>
              </a:spcBef>
            </a:pPr>
            <a:r>
              <a:rPr lang="hr-HR" sz="2000" dirty="0" err="1" smtClean="0">
                <a:solidFill>
                  <a:srgbClr val="0070C0"/>
                </a:solidFill>
              </a:rPr>
              <a:t>Statistical</a:t>
            </a:r>
            <a:r>
              <a:rPr lang="hr-HR" sz="2000" dirty="0" smtClean="0">
                <a:solidFill>
                  <a:srgbClr val="0070C0"/>
                </a:solidFill>
              </a:rPr>
              <a:t> </a:t>
            </a:r>
            <a:r>
              <a:rPr lang="hr-HR" sz="2000" dirty="0" err="1">
                <a:solidFill>
                  <a:srgbClr val="0070C0"/>
                </a:solidFill>
              </a:rPr>
              <a:t>parameters</a:t>
            </a:r>
            <a:r>
              <a:rPr lang="hr-HR" sz="2000" dirty="0" smtClean="0">
                <a:solidFill>
                  <a:srgbClr val="0070C0"/>
                </a:solidFill>
              </a:rPr>
              <a:t>:</a:t>
            </a:r>
            <a:r>
              <a:rPr lang="hr-HR" sz="2000" b="1" dirty="0">
                <a:solidFill>
                  <a:srgbClr val="0070C0"/>
                </a:solidFill>
              </a:rPr>
              <a:t>: </a:t>
            </a:r>
            <a:r>
              <a:rPr lang="hr-HR" sz="2000" b="1" dirty="0" err="1">
                <a:solidFill>
                  <a:srgbClr val="0070C0"/>
                </a:solidFill>
              </a:rPr>
              <a:t>mercaptans</a:t>
            </a:r>
            <a:r>
              <a:rPr lang="hr-HR" sz="2000" b="1" dirty="0">
                <a:solidFill>
                  <a:srgbClr val="0070C0"/>
                </a:solidFill>
              </a:rPr>
              <a:t> </a:t>
            </a:r>
            <a:r>
              <a:rPr lang="hr-HR" sz="2000" b="1" dirty="0" err="1">
                <a:solidFill>
                  <a:srgbClr val="0070C0"/>
                </a:solidFill>
              </a:rPr>
              <a:t>and</a:t>
            </a:r>
            <a:r>
              <a:rPr lang="hr-HR" sz="2000" b="1" dirty="0">
                <a:solidFill>
                  <a:srgbClr val="0070C0"/>
                </a:solidFill>
              </a:rPr>
              <a:t> </a:t>
            </a:r>
            <a:r>
              <a:rPr lang="hr-HR" sz="2000" b="1" dirty="0" err="1" smtClean="0">
                <a:solidFill>
                  <a:srgbClr val="0070C0"/>
                </a:solidFill>
              </a:rPr>
              <a:t>methanal</a:t>
            </a:r>
            <a:r>
              <a:rPr lang="hr-HR" sz="2000" b="1" dirty="0" smtClean="0">
                <a:solidFill>
                  <a:srgbClr val="0070C0"/>
                </a:solidFill>
              </a:rPr>
              <a:t> </a:t>
            </a:r>
            <a:r>
              <a:rPr lang="hr-HR" sz="2000" b="1" dirty="0">
                <a:solidFill>
                  <a:srgbClr val="0070C0"/>
                </a:solidFill>
              </a:rPr>
              <a:t>(</a:t>
            </a:r>
            <a:r>
              <a:rPr lang="hr-HR" sz="2000" b="1" dirty="0" err="1">
                <a:solidFill>
                  <a:srgbClr val="0070C0"/>
                </a:solidFill>
              </a:rPr>
              <a:t>formaldehyde</a:t>
            </a:r>
            <a:r>
              <a:rPr lang="hr-HR" sz="2000" b="1" dirty="0">
                <a:solidFill>
                  <a:srgbClr val="0070C0"/>
                </a:solidFill>
              </a:rPr>
              <a:t>)</a:t>
            </a:r>
          </a:p>
          <a:p>
            <a:pPr lvl="0">
              <a:spcBef>
                <a:spcPct val="20000"/>
              </a:spcBef>
            </a:pPr>
            <a:endParaRPr lang="hr-HR" sz="2000" b="1"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14" name="Rectangle 13"/>
          <p:cNvSpPr/>
          <p:nvPr/>
        </p:nvSpPr>
        <p:spPr>
          <a:xfrm>
            <a:off x="376239" y="5676839"/>
            <a:ext cx="8114750" cy="584775"/>
          </a:xfrm>
          <a:prstGeom prst="rect">
            <a:avLst/>
          </a:prstGeom>
        </p:spPr>
        <p:txBody>
          <a:bodyPr wrap="square">
            <a:spAutoFit/>
          </a:bodyPr>
          <a:lstStyle/>
          <a:p>
            <a:r>
              <a:rPr lang="en-US" sz="1600" dirty="0">
                <a:solidFill>
                  <a:srgbClr val="0070C0"/>
                </a:solidFill>
              </a:rPr>
              <a:t>* Indicates the statistical parameter being calculated, but no assessment of the pollution is compared to that parameter</a:t>
            </a:r>
            <a:endParaRPr lang="hr-HR" sz="1600" dirty="0">
              <a:solidFill>
                <a:srgbClr val="0070C0"/>
              </a:solidFill>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354" y="2979799"/>
            <a:ext cx="3829050" cy="178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008" y="2979799"/>
            <a:ext cx="3835400" cy="178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340374"/>
      </p:ext>
    </p:extLst>
  </p:cSld>
  <p:clrMapOvr>
    <a:masterClrMapping/>
  </p:clrMapOvr>
  <p:transition spd="med">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THANK YOU FOR YOUR ATTENTION</a:t>
            </a: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882831"/>
            <a:ext cx="5463568" cy="6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a:spcBef>
                <a:spcPct val="20000"/>
              </a:spcBef>
            </a:pPr>
            <a:r>
              <a:rPr lang="en-US" sz="1600" b="1" i="1" u="sng" dirty="0">
                <a:solidFill>
                  <a:schemeClr val="tx2"/>
                </a:solidFill>
              </a:rPr>
              <a:t>Disclaimer:</a:t>
            </a:r>
            <a:r>
              <a:rPr lang="en-US" sz="1600" b="1" i="1" dirty="0">
                <a:solidFill>
                  <a:schemeClr val="tx2"/>
                </a:solidFill>
              </a:rPr>
              <a:t> The </a:t>
            </a:r>
            <a:r>
              <a:rPr lang="en-US" sz="1600" b="1" i="1" dirty="0" smtClean="0">
                <a:solidFill>
                  <a:schemeClr val="tx2"/>
                </a:solidFill>
              </a:rPr>
              <a:t>content</a:t>
            </a:r>
            <a:r>
              <a:rPr lang="hr-HR" sz="1600" b="1" i="1" dirty="0" smtClean="0">
                <a:solidFill>
                  <a:schemeClr val="tx2"/>
                </a:solidFill>
              </a:rPr>
              <a:t>s</a:t>
            </a:r>
            <a:r>
              <a:rPr lang="en-US" sz="1600" b="1" i="1" dirty="0" smtClean="0">
                <a:solidFill>
                  <a:schemeClr val="tx2"/>
                </a:solidFill>
              </a:rPr>
              <a:t> </a:t>
            </a:r>
            <a:r>
              <a:rPr lang="en-US" sz="1600" b="1" i="1" dirty="0">
                <a:solidFill>
                  <a:schemeClr val="tx2"/>
                </a:solidFill>
              </a:rPr>
              <a:t>of this </a:t>
            </a:r>
            <a:r>
              <a:rPr lang="en-US" sz="1600" b="1" i="1" dirty="0" smtClean="0">
                <a:solidFill>
                  <a:schemeClr val="tx2"/>
                </a:solidFill>
              </a:rPr>
              <a:t>publication</a:t>
            </a:r>
            <a:r>
              <a:rPr lang="hr-HR" sz="1600" b="1" i="1" dirty="0" smtClean="0">
                <a:solidFill>
                  <a:schemeClr val="tx2"/>
                </a:solidFill>
              </a:rPr>
              <a:t> are </a:t>
            </a:r>
            <a:r>
              <a:rPr lang="en-US" sz="1600" b="1" i="1" dirty="0" smtClean="0">
                <a:solidFill>
                  <a:schemeClr val="tx2"/>
                </a:solidFill>
              </a:rPr>
              <a:t>the</a:t>
            </a:r>
            <a:r>
              <a:rPr lang="hr-HR" sz="1600" b="1" i="1" dirty="0" smtClean="0">
                <a:solidFill>
                  <a:schemeClr val="tx2"/>
                </a:solidFill>
              </a:rPr>
              <a:t> sole </a:t>
            </a:r>
            <a:r>
              <a:rPr lang="en-US" sz="1600" b="1" i="1" dirty="0" smtClean="0">
                <a:solidFill>
                  <a:schemeClr val="tx2"/>
                </a:solidFill>
              </a:rPr>
              <a:t>responsibility </a:t>
            </a:r>
            <a:r>
              <a:rPr lang="en-US" sz="1600" b="1" i="1" dirty="0">
                <a:solidFill>
                  <a:schemeClr val="tx2"/>
                </a:solidFill>
              </a:rPr>
              <a:t>of EKONERG </a:t>
            </a:r>
            <a:r>
              <a:rPr lang="hr-HR" sz="1600" b="1" i="1" dirty="0" smtClean="0">
                <a:solidFill>
                  <a:schemeClr val="tx2"/>
                </a:solidFill>
              </a:rPr>
              <a:t>– </a:t>
            </a:r>
            <a:r>
              <a:rPr lang="en-US" sz="1600" b="1" i="1" dirty="0" smtClean="0">
                <a:solidFill>
                  <a:schemeClr val="tx2"/>
                </a:solidFill>
              </a:rPr>
              <a:t>Energy</a:t>
            </a:r>
            <a:r>
              <a:rPr lang="hr-HR" sz="1600" b="1" i="1" dirty="0" smtClean="0">
                <a:solidFill>
                  <a:schemeClr val="tx2"/>
                </a:solidFill>
              </a:rPr>
              <a:t> </a:t>
            </a:r>
            <a:r>
              <a:rPr lang="en-US" sz="1600" b="1" i="1" dirty="0" smtClean="0">
                <a:solidFill>
                  <a:schemeClr val="tx2"/>
                </a:solidFill>
              </a:rPr>
              <a:t>Research </a:t>
            </a:r>
            <a:r>
              <a:rPr lang="en-US" sz="1600" b="1" i="1" dirty="0">
                <a:solidFill>
                  <a:schemeClr val="tx2"/>
                </a:solidFill>
              </a:rPr>
              <a:t>and </a:t>
            </a:r>
            <a:r>
              <a:rPr lang="en-US" sz="1600" b="1" i="1" dirty="0" smtClean="0">
                <a:solidFill>
                  <a:schemeClr val="tx2"/>
                </a:solidFill>
              </a:rPr>
              <a:t>Environmental</a:t>
            </a:r>
            <a:r>
              <a:rPr lang="hr-HR" sz="1600" b="1" i="1" dirty="0" smtClean="0">
                <a:solidFill>
                  <a:schemeClr val="tx2"/>
                </a:solidFill>
              </a:rPr>
              <a:t> </a:t>
            </a:r>
            <a:r>
              <a:rPr lang="en-US" sz="1600" b="1" i="1" dirty="0" smtClean="0">
                <a:solidFill>
                  <a:schemeClr val="tx2"/>
                </a:solidFill>
              </a:rPr>
              <a:t>Protection</a:t>
            </a:r>
            <a:r>
              <a:rPr lang="hr-HR" sz="1600" b="1" i="1" dirty="0" smtClean="0">
                <a:solidFill>
                  <a:schemeClr val="tx2"/>
                </a:solidFill>
              </a:rPr>
              <a:t> Institute</a:t>
            </a:r>
            <a:r>
              <a:rPr lang="en-US" sz="1600" b="1" i="1" dirty="0" smtClean="0">
                <a:solidFill>
                  <a:schemeClr val="tx2"/>
                </a:solidFill>
              </a:rPr>
              <a:t>, </a:t>
            </a:r>
            <a:r>
              <a:rPr lang="en-US" sz="1600" b="1" i="1" dirty="0">
                <a:solidFill>
                  <a:schemeClr val="tx2"/>
                </a:solidFill>
              </a:rPr>
              <a:t>Ltd. </a:t>
            </a:r>
            <a:r>
              <a:rPr lang="en-US" sz="1600" b="1" i="1" dirty="0" smtClean="0">
                <a:solidFill>
                  <a:schemeClr val="tx2"/>
                </a:solidFill>
              </a:rPr>
              <a:t>and</a:t>
            </a:r>
            <a:r>
              <a:rPr lang="hr-HR" sz="1600" b="1" i="1" dirty="0" smtClean="0">
                <a:solidFill>
                  <a:schemeClr val="tx2"/>
                </a:solidFill>
              </a:rPr>
              <a:t> </a:t>
            </a:r>
            <a:r>
              <a:rPr lang="en-US" sz="1600" b="1" i="1" dirty="0" smtClean="0">
                <a:solidFill>
                  <a:schemeClr val="tx2"/>
                </a:solidFill>
              </a:rPr>
              <a:t>can in</a:t>
            </a:r>
            <a:r>
              <a:rPr lang="hr-HR" sz="1600" b="1" i="1" dirty="0" smtClean="0">
                <a:solidFill>
                  <a:schemeClr val="tx2"/>
                </a:solidFill>
              </a:rPr>
              <a:t> no </a:t>
            </a:r>
            <a:r>
              <a:rPr lang="en-US" sz="1600" b="1" i="1" dirty="0" smtClean="0">
                <a:solidFill>
                  <a:schemeClr val="tx2"/>
                </a:solidFill>
              </a:rPr>
              <a:t>way be taken </a:t>
            </a:r>
            <a:r>
              <a:rPr lang="hr-HR" sz="1600" b="1" i="1" dirty="0" smtClean="0">
                <a:solidFill>
                  <a:schemeClr val="tx2"/>
                </a:solidFill>
              </a:rPr>
              <a:t>t</a:t>
            </a:r>
            <a:r>
              <a:rPr lang="en-US" sz="1600" b="1" i="1" dirty="0" smtClean="0">
                <a:solidFill>
                  <a:schemeClr val="tx2"/>
                </a:solidFill>
              </a:rPr>
              <a:t>o reflect the </a:t>
            </a:r>
            <a:r>
              <a:rPr lang="en-US" sz="1600" b="1" i="1" dirty="0">
                <a:solidFill>
                  <a:schemeClr val="tx2"/>
                </a:solidFill>
              </a:rPr>
              <a:t>views of the European Union</a:t>
            </a:r>
            <a:endParaRPr lang="hr-HR" sz="1600" b="1" i="1" dirty="0">
              <a:solidFill>
                <a:schemeClr val="tx2"/>
              </a:solidFill>
            </a:endParaRPr>
          </a:p>
        </p:txBody>
      </p:sp>
      <p:sp>
        <p:nvSpPr>
          <p:cNvPr id="16"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7"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5359" y="5557402"/>
            <a:ext cx="857019" cy="618958"/>
          </a:xfrm>
          <a:prstGeom prst="rect">
            <a:avLst/>
          </a:prstGeom>
        </p:spPr>
      </p:pic>
      <p:sp>
        <p:nvSpPr>
          <p:cNvPr id="19" name="Rectangle 18"/>
          <p:cNvSpPr/>
          <p:nvPr/>
        </p:nvSpPr>
        <p:spPr bwMode="auto">
          <a:xfrm>
            <a:off x="3049588" y="920931"/>
            <a:ext cx="3332964" cy="276999"/>
          </a:xfrm>
          <a:prstGeom prst="rect">
            <a:avLst/>
          </a:prstGeom>
        </p:spPr>
        <p:txBody>
          <a:bodyPr wrap="none">
            <a:spAutoFit/>
          </a:bodyPr>
          <a:lstStyle/>
          <a:p>
            <a:r>
              <a:rPr lang="en-US" sz="1200" dirty="0" smtClean="0">
                <a:solidFill>
                  <a:srgbClr val="7F7F7F"/>
                </a:solidFill>
                <a:latin typeface="Arial Narrow" panose="020B0606020202030204" pitchFamily="34" charset="0"/>
              </a:rPr>
              <a:t>Energy </a:t>
            </a:r>
            <a:r>
              <a:rPr lang="hr-HR" sz="1200" dirty="0" smtClean="0">
                <a:solidFill>
                  <a:srgbClr val="7F7F7F"/>
                </a:solidFill>
                <a:latin typeface="Arial Narrow" panose="020B0606020202030204" pitchFamily="34" charset="0"/>
              </a:rPr>
              <a:t>R</a:t>
            </a:r>
            <a:r>
              <a:rPr lang="en-US" sz="1200" dirty="0" err="1" smtClean="0">
                <a:solidFill>
                  <a:srgbClr val="7F7F7F"/>
                </a:solidFill>
                <a:latin typeface="Arial Narrow" panose="020B0606020202030204" pitchFamily="34" charset="0"/>
              </a:rPr>
              <a:t>esearch</a:t>
            </a:r>
            <a:r>
              <a:rPr lang="en-US" sz="1200" dirty="0" smtClean="0">
                <a:solidFill>
                  <a:srgbClr val="7F7F7F"/>
                </a:solidFill>
                <a:latin typeface="Arial Narrow" panose="020B0606020202030204" pitchFamily="34" charset="0"/>
              </a:rPr>
              <a:t> and Environmental Protection Institute</a:t>
            </a:r>
            <a:endParaRPr lang="en-US" sz="1200" dirty="0">
              <a:solidFill>
                <a:srgbClr val="7F7F7F"/>
              </a:solidFill>
              <a:latin typeface="Arial Narrow" pitchFamily="34" charset="0"/>
            </a:endParaRPr>
          </a:p>
        </p:txBody>
      </p:sp>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sp>
        <p:nvSpPr>
          <p:cNvPr id="9" name="Content Placeholder 8"/>
          <p:cNvSpPr>
            <a:spLocks/>
          </p:cNvSpPr>
          <p:nvPr/>
        </p:nvSpPr>
        <p:spPr bwMode="auto">
          <a:xfrm>
            <a:off x="657725" y="1494311"/>
            <a:ext cx="8069179"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a:solidFill>
                  <a:schemeClr val="tx2"/>
                </a:solidFill>
              </a:rPr>
              <a:t>Types </a:t>
            </a:r>
            <a:r>
              <a:rPr lang="hr-HR" sz="2400" b="1" dirty="0" err="1" smtClean="0">
                <a:solidFill>
                  <a:schemeClr val="tx2"/>
                </a:solidFill>
              </a:rPr>
              <a:t>of</a:t>
            </a:r>
            <a:r>
              <a:rPr lang="hr-HR" sz="2400" b="1" dirty="0" smtClean="0">
                <a:solidFill>
                  <a:schemeClr val="tx2"/>
                </a:solidFill>
              </a:rPr>
              <a:t> </a:t>
            </a:r>
            <a:r>
              <a:rPr lang="hr-HR" sz="2400" b="1" dirty="0" err="1" smtClean="0">
                <a:solidFill>
                  <a:schemeClr val="tx2"/>
                </a:solidFill>
              </a:rPr>
              <a:t>measurement</a:t>
            </a:r>
            <a:r>
              <a:rPr lang="hr-HR" sz="2400" b="1" dirty="0" smtClean="0">
                <a:solidFill>
                  <a:schemeClr val="tx2"/>
                </a:solidFill>
              </a:rPr>
              <a:t> </a:t>
            </a:r>
            <a:r>
              <a:rPr lang="hr-HR" sz="2400" b="1" dirty="0">
                <a:solidFill>
                  <a:schemeClr val="tx2"/>
                </a:solidFill>
              </a:rPr>
              <a:t>d</a:t>
            </a:r>
            <a:r>
              <a:rPr lang="en-US" sz="2400" b="1" dirty="0" err="1" smtClean="0">
                <a:solidFill>
                  <a:schemeClr val="tx2"/>
                </a:solidFill>
              </a:rPr>
              <a:t>ata</a:t>
            </a:r>
            <a:r>
              <a:rPr lang="en-US" sz="2400" b="1" dirty="0" smtClean="0">
                <a:solidFill>
                  <a:schemeClr val="tx2"/>
                </a:solidFill>
              </a:rPr>
              <a:t> (</a:t>
            </a:r>
            <a:r>
              <a:rPr lang="hr-HR" sz="2400" b="1" dirty="0" err="1" smtClean="0">
                <a:solidFill>
                  <a:schemeClr val="tx2"/>
                </a:solidFill>
              </a:rPr>
              <a:t>Agency</a:t>
            </a:r>
            <a:r>
              <a:rPr lang="hr-HR" sz="2400" b="1" dirty="0" smtClean="0">
                <a:solidFill>
                  <a:schemeClr val="tx2"/>
                </a:solidFill>
              </a:rPr>
              <a:t>’s </a:t>
            </a:r>
            <a:r>
              <a:rPr lang="en-US" sz="2400" b="1" dirty="0" smtClean="0">
                <a:solidFill>
                  <a:schemeClr val="tx2"/>
                </a:solidFill>
              </a:rPr>
              <a:t>Portal </a:t>
            </a:r>
            <a:r>
              <a:rPr lang="en-US" sz="2400" b="1" dirty="0">
                <a:solidFill>
                  <a:schemeClr val="tx2"/>
                </a:solidFill>
              </a:rPr>
              <a:t>of </a:t>
            </a:r>
            <a:r>
              <a:rPr lang="hr-HR" sz="2400" b="1" dirty="0" err="1">
                <a:solidFill>
                  <a:schemeClr val="tx2"/>
                </a:solidFill>
              </a:rPr>
              <a:t>a</a:t>
            </a:r>
            <a:r>
              <a:rPr lang="hr-HR" sz="2400" b="1" dirty="0" err="1" smtClean="0">
                <a:solidFill>
                  <a:schemeClr val="tx2"/>
                </a:solidFill>
              </a:rPr>
              <a:t>ir</a:t>
            </a:r>
            <a:r>
              <a:rPr lang="hr-HR" sz="2400" b="1" dirty="0" smtClean="0">
                <a:solidFill>
                  <a:schemeClr val="tx2"/>
                </a:solidFill>
              </a:rPr>
              <a:t> </a:t>
            </a:r>
            <a:r>
              <a:rPr lang="hr-HR" sz="2400" b="1" dirty="0">
                <a:solidFill>
                  <a:schemeClr val="tx2"/>
                </a:solidFill>
              </a:rPr>
              <a:t>q</a:t>
            </a:r>
            <a:r>
              <a:rPr lang="en-US" sz="2400" b="1" dirty="0" err="1" smtClean="0">
                <a:solidFill>
                  <a:schemeClr val="tx2"/>
                </a:solidFill>
              </a:rPr>
              <a:t>uality</a:t>
            </a:r>
            <a:r>
              <a:rPr lang="hr-HR" sz="2400" b="1" dirty="0" smtClean="0">
                <a:solidFill>
                  <a:schemeClr val="tx2"/>
                </a:solidFill>
              </a:rPr>
              <a:t>)</a:t>
            </a:r>
            <a:endParaRPr lang="en-US" sz="2000"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3" name="Rectangle 2"/>
          <p:cNvSpPr/>
          <p:nvPr/>
        </p:nvSpPr>
        <p:spPr>
          <a:xfrm>
            <a:off x="657726" y="1938517"/>
            <a:ext cx="7899378" cy="4462760"/>
          </a:xfrm>
          <a:prstGeom prst="rect">
            <a:avLst/>
          </a:prstGeom>
        </p:spPr>
        <p:txBody>
          <a:bodyPr wrap="square">
            <a:spAutoFit/>
          </a:bodyPr>
          <a:lstStyle/>
          <a:p>
            <a:pPr marL="742950" lvl="1" indent="-285750">
              <a:spcBef>
                <a:spcPct val="20000"/>
              </a:spcBef>
              <a:buFont typeface="Arial" charset="0"/>
              <a:buChar char="–"/>
            </a:pPr>
            <a:r>
              <a:rPr lang="en-US" sz="2000" dirty="0">
                <a:solidFill>
                  <a:srgbClr val="0070C0"/>
                </a:solidFill>
              </a:rPr>
              <a:t>Hourly </a:t>
            </a:r>
            <a:r>
              <a:rPr lang="hr-HR" sz="2000" dirty="0" smtClean="0">
                <a:solidFill>
                  <a:srgbClr val="0070C0"/>
                </a:solidFill>
              </a:rPr>
              <a:t>s</a:t>
            </a:r>
            <a:r>
              <a:rPr lang="en-US" sz="2000" dirty="0" err="1" smtClean="0">
                <a:solidFill>
                  <a:srgbClr val="0070C0"/>
                </a:solidFill>
              </a:rPr>
              <a:t>ource</a:t>
            </a:r>
            <a:r>
              <a:rPr lang="en-US" sz="2000" dirty="0" smtClean="0">
                <a:solidFill>
                  <a:srgbClr val="0070C0"/>
                </a:solidFill>
              </a:rPr>
              <a:t> </a:t>
            </a:r>
            <a:r>
              <a:rPr lang="hr-HR" sz="2000" dirty="0" smtClean="0">
                <a:solidFill>
                  <a:srgbClr val="0070C0"/>
                </a:solidFill>
              </a:rPr>
              <a:t>d</a:t>
            </a:r>
            <a:r>
              <a:rPr lang="en-US" sz="2000" dirty="0" err="1" smtClean="0">
                <a:solidFill>
                  <a:srgbClr val="0070C0"/>
                </a:solidFill>
              </a:rPr>
              <a:t>ata</a:t>
            </a:r>
            <a:endParaRPr lang="en-US" sz="2000" dirty="0">
              <a:solidFill>
                <a:srgbClr val="0070C0"/>
              </a:solidFill>
            </a:endParaRPr>
          </a:p>
          <a:p>
            <a:pPr marL="742950" lvl="1" indent="-285750">
              <a:spcBef>
                <a:spcPct val="20000"/>
              </a:spcBef>
              <a:buFont typeface="Arial" charset="0"/>
              <a:buChar char="–"/>
            </a:pPr>
            <a:r>
              <a:rPr lang="en-US" sz="2000" dirty="0">
                <a:solidFill>
                  <a:srgbClr val="0070C0"/>
                </a:solidFill>
              </a:rPr>
              <a:t>Hourly validated data</a:t>
            </a:r>
          </a:p>
          <a:p>
            <a:pPr marL="742950" lvl="1" indent="-285750">
              <a:spcBef>
                <a:spcPct val="20000"/>
              </a:spcBef>
              <a:buFont typeface="Arial" charset="0"/>
              <a:buChar char="–"/>
            </a:pPr>
            <a:r>
              <a:rPr lang="hr-HR" sz="2000" dirty="0" err="1" smtClean="0">
                <a:solidFill>
                  <a:srgbClr val="0070C0"/>
                </a:solidFill>
              </a:rPr>
              <a:t>Eight</a:t>
            </a:r>
            <a:r>
              <a:rPr lang="hr-HR" sz="2000" dirty="0" smtClean="0">
                <a:solidFill>
                  <a:srgbClr val="0070C0"/>
                </a:solidFill>
              </a:rPr>
              <a:t> -</a:t>
            </a:r>
            <a:r>
              <a:rPr lang="hr-HR" sz="2000" dirty="0" err="1" smtClean="0">
                <a:solidFill>
                  <a:srgbClr val="0070C0"/>
                </a:solidFill>
              </a:rPr>
              <a:t>hours</a:t>
            </a:r>
            <a:r>
              <a:rPr lang="hr-HR" sz="2000" dirty="0" smtClean="0">
                <a:solidFill>
                  <a:srgbClr val="0070C0"/>
                </a:solidFill>
              </a:rPr>
              <a:t> </a:t>
            </a:r>
            <a:r>
              <a:rPr lang="hr-HR" sz="2000" dirty="0" err="1" smtClean="0">
                <a:solidFill>
                  <a:srgbClr val="0070C0"/>
                </a:solidFill>
              </a:rPr>
              <a:t>sourse</a:t>
            </a:r>
            <a:r>
              <a:rPr lang="hr-HR" sz="2000" dirty="0" smtClean="0">
                <a:solidFill>
                  <a:srgbClr val="0070C0"/>
                </a:solidFill>
              </a:rPr>
              <a:t> </a:t>
            </a:r>
            <a:r>
              <a:rPr lang="en-US" sz="2000" dirty="0" smtClean="0">
                <a:solidFill>
                  <a:srgbClr val="0070C0"/>
                </a:solidFill>
              </a:rPr>
              <a:t> </a:t>
            </a:r>
            <a:r>
              <a:rPr lang="en-US" sz="2000" dirty="0">
                <a:solidFill>
                  <a:srgbClr val="0070C0"/>
                </a:solidFill>
              </a:rPr>
              <a:t>data</a:t>
            </a:r>
          </a:p>
          <a:p>
            <a:pPr marL="742950" lvl="1" indent="-285750">
              <a:spcBef>
                <a:spcPct val="20000"/>
              </a:spcBef>
              <a:buFont typeface="Arial" charset="0"/>
              <a:buChar char="–"/>
            </a:pPr>
            <a:r>
              <a:rPr lang="hr-HR" sz="2000" dirty="0" err="1" smtClean="0">
                <a:solidFill>
                  <a:srgbClr val="0070C0"/>
                </a:solidFill>
              </a:rPr>
              <a:t>Eight</a:t>
            </a:r>
            <a:r>
              <a:rPr lang="hr-HR" sz="2000" dirty="0" smtClean="0">
                <a:solidFill>
                  <a:srgbClr val="0070C0"/>
                </a:solidFill>
              </a:rPr>
              <a:t>-</a:t>
            </a:r>
            <a:r>
              <a:rPr lang="hr-HR" sz="2000" dirty="0" err="1" smtClean="0">
                <a:solidFill>
                  <a:srgbClr val="0070C0"/>
                </a:solidFill>
              </a:rPr>
              <a:t>hours</a:t>
            </a:r>
            <a:r>
              <a:rPr lang="hr-HR" sz="2000" dirty="0" smtClean="0">
                <a:solidFill>
                  <a:srgbClr val="0070C0"/>
                </a:solidFill>
              </a:rPr>
              <a:t> </a:t>
            </a:r>
            <a:r>
              <a:rPr lang="en-US" sz="2000" dirty="0" smtClean="0">
                <a:solidFill>
                  <a:srgbClr val="0070C0"/>
                </a:solidFill>
              </a:rPr>
              <a:t>validated </a:t>
            </a:r>
            <a:r>
              <a:rPr lang="en-US" sz="2000" dirty="0">
                <a:solidFill>
                  <a:srgbClr val="0070C0"/>
                </a:solidFill>
              </a:rPr>
              <a:t>data</a:t>
            </a:r>
          </a:p>
          <a:p>
            <a:pPr marL="742950" lvl="1" indent="-285750">
              <a:spcBef>
                <a:spcPct val="20000"/>
              </a:spcBef>
              <a:buFont typeface="Arial" charset="0"/>
              <a:buChar char="–"/>
            </a:pPr>
            <a:r>
              <a:rPr lang="en-US" sz="2000" dirty="0">
                <a:solidFill>
                  <a:srgbClr val="0070C0"/>
                </a:solidFill>
              </a:rPr>
              <a:t>Daily source data</a:t>
            </a:r>
          </a:p>
          <a:p>
            <a:pPr marL="742950" lvl="1" indent="-285750">
              <a:spcBef>
                <a:spcPct val="20000"/>
              </a:spcBef>
              <a:buFont typeface="Arial" charset="0"/>
              <a:buChar char="–"/>
            </a:pPr>
            <a:r>
              <a:rPr lang="en-US" sz="2000" dirty="0">
                <a:solidFill>
                  <a:srgbClr val="0070C0"/>
                </a:solidFill>
              </a:rPr>
              <a:t>Daily validated data</a:t>
            </a:r>
          </a:p>
          <a:p>
            <a:pPr marL="742950" lvl="1" indent="-285750">
              <a:spcBef>
                <a:spcPct val="20000"/>
              </a:spcBef>
              <a:buFont typeface="Arial" charset="0"/>
              <a:buChar char="–"/>
            </a:pPr>
            <a:r>
              <a:rPr lang="en-US" sz="2000" dirty="0">
                <a:solidFill>
                  <a:srgbClr val="0070C0"/>
                </a:solidFill>
              </a:rPr>
              <a:t>Maximum daily 8-hour </a:t>
            </a:r>
            <a:r>
              <a:rPr lang="hr-HR" sz="2000" dirty="0" err="1" smtClean="0">
                <a:solidFill>
                  <a:srgbClr val="0070C0"/>
                </a:solidFill>
              </a:rPr>
              <a:t>average</a:t>
            </a:r>
            <a:r>
              <a:rPr lang="en-US" sz="2000" dirty="0" smtClean="0">
                <a:solidFill>
                  <a:srgbClr val="0070C0"/>
                </a:solidFill>
              </a:rPr>
              <a:t> </a:t>
            </a:r>
            <a:r>
              <a:rPr lang="en-US" sz="2000" dirty="0">
                <a:solidFill>
                  <a:srgbClr val="0070C0"/>
                </a:solidFill>
              </a:rPr>
              <a:t>value </a:t>
            </a:r>
            <a:r>
              <a:rPr lang="en-US" sz="2000" dirty="0" smtClean="0">
                <a:solidFill>
                  <a:srgbClr val="0070C0"/>
                </a:solidFill>
              </a:rPr>
              <a:t>– </a:t>
            </a:r>
            <a:r>
              <a:rPr lang="hr-HR" sz="2000" dirty="0" err="1" smtClean="0">
                <a:solidFill>
                  <a:srgbClr val="0070C0"/>
                </a:solidFill>
              </a:rPr>
              <a:t>source</a:t>
            </a:r>
            <a:r>
              <a:rPr lang="hr-HR" sz="2000" dirty="0" smtClean="0">
                <a:solidFill>
                  <a:srgbClr val="0070C0"/>
                </a:solidFill>
              </a:rPr>
              <a:t> </a:t>
            </a:r>
            <a:r>
              <a:rPr lang="en-US" sz="2000" dirty="0" smtClean="0">
                <a:solidFill>
                  <a:srgbClr val="0070C0"/>
                </a:solidFill>
              </a:rPr>
              <a:t> </a:t>
            </a:r>
            <a:r>
              <a:rPr lang="en-US" sz="2000" dirty="0">
                <a:solidFill>
                  <a:srgbClr val="0070C0"/>
                </a:solidFill>
              </a:rPr>
              <a:t>data</a:t>
            </a:r>
          </a:p>
          <a:p>
            <a:pPr marL="742950" lvl="1" indent="-285750">
              <a:spcBef>
                <a:spcPct val="20000"/>
              </a:spcBef>
              <a:buFont typeface="Arial" charset="0"/>
              <a:buChar char="–"/>
            </a:pPr>
            <a:r>
              <a:rPr lang="en-US" sz="2000" dirty="0">
                <a:solidFill>
                  <a:srgbClr val="0070C0"/>
                </a:solidFill>
              </a:rPr>
              <a:t>Maximum daily 8-hour </a:t>
            </a:r>
            <a:r>
              <a:rPr lang="en-US" sz="2000" dirty="0" smtClean="0">
                <a:solidFill>
                  <a:srgbClr val="0070C0"/>
                </a:solidFill>
              </a:rPr>
              <a:t>averages</a:t>
            </a:r>
            <a:r>
              <a:rPr lang="hr-HR" sz="2000" dirty="0" smtClean="0">
                <a:solidFill>
                  <a:srgbClr val="0070C0"/>
                </a:solidFill>
              </a:rPr>
              <a:t> </a:t>
            </a:r>
            <a:r>
              <a:rPr lang="hr-HR" sz="2000" dirty="0" err="1" smtClean="0">
                <a:solidFill>
                  <a:srgbClr val="0070C0"/>
                </a:solidFill>
              </a:rPr>
              <a:t>value</a:t>
            </a:r>
            <a:r>
              <a:rPr lang="hr-HR" sz="2000" dirty="0" smtClean="0">
                <a:solidFill>
                  <a:srgbClr val="0070C0"/>
                </a:solidFill>
              </a:rPr>
              <a:t> </a:t>
            </a:r>
            <a:r>
              <a:rPr lang="en-US" sz="2000" dirty="0" smtClean="0">
                <a:solidFill>
                  <a:srgbClr val="0070C0"/>
                </a:solidFill>
              </a:rPr>
              <a:t>- valid</a:t>
            </a:r>
            <a:r>
              <a:rPr lang="hr-HR" sz="2000" dirty="0" err="1" smtClean="0">
                <a:solidFill>
                  <a:srgbClr val="0070C0"/>
                </a:solidFill>
              </a:rPr>
              <a:t>ated</a:t>
            </a:r>
            <a:r>
              <a:rPr lang="en-US" sz="2000" dirty="0" smtClean="0">
                <a:solidFill>
                  <a:srgbClr val="0070C0"/>
                </a:solidFill>
              </a:rPr>
              <a:t> </a:t>
            </a:r>
            <a:r>
              <a:rPr lang="en-US" sz="2000" dirty="0">
                <a:solidFill>
                  <a:srgbClr val="0070C0"/>
                </a:solidFill>
              </a:rPr>
              <a:t>data</a:t>
            </a:r>
          </a:p>
          <a:p>
            <a:pPr marL="742950" lvl="1" indent="-285750">
              <a:spcBef>
                <a:spcPct val="20000"/>
              </a:spcBef>
              <a:buFont typeface="Arial" charset="0"/>
              <a:buChar char="–"/>
            </a:pPr>
            <a:r>
              <a:rPr lang="en-US" sz="2000" dirty="0">
                <a:solidFill>
                  <a:srgbClr val="0070C0"/>
                </a:solidFill>
              </a:rPr>
              <a:t>Twelve months average - source data</a:t>
            </a:r>
          </a:p>
          <a:p>
            <a:pPr marL="742950" lvl="1" indent="-285750">
              <a:spcBef>
                <a:spcPct val="20000"/>
              </a:spcBef>
              <a:buFont typeface="Arial" charset="0"/>
              <a:buChar char="–"/>
            </a:pPr>
            <a:r>
              <a:rPr lang="en-US" sz="2000" dirty="0" smtClean="0">
                <a:solidFill>
                  <a:srgbClr val="0070C0"/>
                </a:solidFill>
              </a:rPr>
              <a:t>Twelve-</a:t>
            </a:r>
            <a:r>
              <a:rPr lang="hr-HR" sz="2000" dirty="0" smtClean="0">
                <a:solidFill>
                  <a:srgbClr val="0070C0"/>
                </a:solidFill>
              </a:rPr>
              <a:t>m</a:t>
            </a:r>
            <a:r>
              <a:rPr lang="en-US" sz="2000" dirty="0" err="1" smtClean="0">
                <a:solidFill>
                  <a:srgbClr val="0070C0"/>
                </a:solidFill>
              </a:rPr>
              <a:t>onth</a:t>
            </a:r>
            <a:r>
              <a:rPr lang="en-US" sz="2000" dirty="0" smtClean="0">
                <a:solidFill>
                  <a:srgbClr val="0070C0"/>
                </a:solidFill>
              </a:rPr>
              <a:t> </a:t>
            </a:r>
            <a:r>
              <a:rPr lang="en-US" sz="2000" dirty="0">
                <a:solidFill>
                  <a:srgbClr val="0070C0"/>
                </a:solidFill>
              </a:rPr>
              <a:t>Average - </a:t>
            </a:r>
            <a:r>
              <a:rPr lang="hr-HR" sz="2000" dirty="0" smtClean="0">
                <a:solidFill>
                  <a:srgbClr val="0070C0"/>
                </a:solidFill>
              </a:rPr>
              <a:t>v</a:t>
            </a:r>
            <a:r>
              <a:rPr lang="en-US" sz="2000" dirty="0" err="1" smtClean="0">
                <a:solidFill>
                  <a:srgbClr val="0070C0"/>
                </a:solidFill>
              </a:rPr>
              <a:t>alidated</a:t>
            </a:r>
            <a:r>
              <a:rPr lang="en-US" sz="2000" dirty="0" smtClean="0">
                <a:solidFill>
                  <a:srgbClr val="0070C0"/>
                </a:solidFill>
              </a:rPr>
              <a:t> </a:t>
            </a:r>
            <a:r>
              <a:rPr lang="hr-HR" sz="2000" dirty="0" smtClean="0">
                <a:solidFill>
                  <a:srgbClr val="0070C0"/>
                </a:solidFill>
              </a:rPr>
              <a:t>v</a:t>
            </a:r>
            <a:r>
              <a:rPr lang="en-US" sz="2000" dirty="0" err="1" smtClean="0">
                <a:solidFill>
                  <a:srgbClr val="0070C0"/>
                </a:solidFill>
              </a:rPr>
              <a:t>ata</a:t>
            </a:r>
            <a:endParaRPr lang="en-US" sz="2000" dirty="0">
              <a:solidFill>
                <a:srgbClr val="0070C0"/>
              </a:solidFill>
            </a:endParaRPr>
          </a:p>
          <a:p>
            <a:pPr marL="742950" lvl="1" indent="-285750">
              <a:spcBef>
                <a:spcPct val="20000"/>
              </a:spcBef>
              <a:buFont typeface="Arial" charset="0"/>
              <a:buChar char="–"/>
            </a:pPr>
            <a:r>
              <a:rPr lang="en-US" sz="2000" dirty="0">
                <a:solidFill>
                  <a:srgbClr val="0070C0"/>
                </a:solidFill>
              </a:rPr>
              <a:t>Daily </a:t>
            </a:r>
            <a:r>
              <a:rPr lang="hr-HR" sz="2000" dirty="0" smtClean="0">
                <a:solidFill>
                  <a:srgbClr val="0070C0"/>
                </a:solidFill>
              </a:rPr>
              <a:t>s</a:t>
            </a:r>
            <a:r>
              <a:rPr lang="en-US" sz="2000" dirty="0" err="1" smtClean="0">
                <a:solidFill>
                  <a:srgbClr val="0070C0"/>
                </a:solidFill>
              </a:rPr>
              <a:t>ource</a:t>
            </a:r>
            <a:r>
              <a:rPr lang="en-US" sz="2000" dirty="0" smtClean="0">
                <a:solidFill>
                  <a:srgbClr val="0070C0"/>
                </a:solidFill>
              </a:rPr>
              <a:t> </a:t>
            </a:r>
            <a:r>
              <a:rPr lang="hr-HR" sz="2000" dirty="0" smtClean="0">
                <a:solidFill>
                  <a:srgbClr val="0070C0"/>
                </a:solidFill>
              </a:rPr>
              <a:t>s</a:t>
            </a:r>
            <a:r>
              <a:rPr lang="en-US" sz="2000" dirty="0" err="1" smtClean="0">
                <a:solidFill>
                  <a:srgbClr val="0070C0"/>
                </a:solidFill>
              </a:rPr>
              <a:t>ata</a:t>
            </a:r>
            <a:r>
              <a:rPr lang="en-US" sz="2000" dirty="0" smtClean="0">
                <a:solidFill>
                  <a:srgbClr val="0070C0"/>
                </a:solidFill>
              </a:rPr>
              <a:t> </a:t>
            </a:r>
            <a:r>
              <a:rPr lang="en-US" sz="2000" dirty="0">
                <a:solidFill>
                  <a:srgbClr val="0070C0"/>
                </a:solidFill>
              </a:rPr>
              <a:t>- </a:t>
            </a:r>
            <a:r>
              <a:rPr lang="hr-HR" sz="2000" dirty="0" err="1" smtClean="0">
                <a:solidFill>
                  <a:srgbClr val="0070C0"/>
                </a:solidFill>
              </a:rPr>
              <a:t>g</a:t>
            </a:r>
            <a:r>
              <a:rPr lang="en-US" sz="2000" dirty="0" err="1" smtClean="0">
                <a:solidFill>
                  <a:srgbClr val="0070C0"/>
                </a:solidFill>
              </a:rPr>
              <a:t>ravimetry</a:t>
            </a:r>
            <a:endParaRPr lang="en-US" sz="2000" dirty="0">
              <a:solidFill>
                <a:srgbClr val="0070C0"/>
              </a:solidFill>
            </a:endParaRPr>
          </a:p>
          <a:p>
            <a:pPr marL="742950" lvl="1" indent="-285750">
              <a:spcBef>
                <a:spcPct val="20000"/>
              </a:spcBef>
              <a:buFont typeface="Arial" charset="0"/>
              <a:buChar char="–"/>
            </a:pPr>
            <a:r>
              <a:rPr lang="en-US" sz="2000" dirty="0">
                <a:solidFill>
                  <a:srgbClr val="0070C0"/>
                </a:solidFill>
              </a:rPr>
              <a:t>Daily validated data - </a:t>
            </a:r>
            <a:r>
              <a:rPr lang="en-US" sz="2000" dirty="0" err="1">
                <a:solidFill>
                  <a:srgbClr val="0070C0"/>
                </a:solidFill>
              </a:rPr>
              <a:t>gravimetry</a:t>
            </a:r>
            <a:endParaRPr lang="en-US" sz="2000" dirty="0">
              <a:solidFill>
                <a:srgbClr val="0070C0"/>
              </a:solidFill>
            </a:endParaRPr>
          </a:p>
        </p:txBody>
      </p:sp>
    </p:spTree>
    <p:extLst>
      <p:ext uri="{BB962C8B-B14F-4D97-AF65-F5344CB8AC3E}">
        <p14:creationId xmlns:p14="http://schemas.microsoft.com/office/powerpoint/2010/main" val="2705810137"/>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sp>
        <p:nvSpPr>
          <p:cNvPr id="9" name="Content Placeholder 8"/>
          <p:cNvSpPr>
            <a:spLocks/>
          </p:cNvSpPr>
          <p:nvPr/>
        </p:nvSpPr>
        <p:spPr bwMode="auto">
          <a:xfrm>
            <a:off x="376239" y="1494311"/>
            <a:ext cx="8350665"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a:solidFill>
                  <a:schemeClr val="tx2"/>
                </a:solidFill>
              </a:rPr>
              <a:t>Hourly data </a:t>
            </a:r>
            <a:r>
              <a:rPr lang="en-US" sz="2400" b="1" dirty="0" smtClean="0">
                <a:solidFill>
                  <a:schemeClr val="tx2"/>
                </a:solidFill>
              </a:rPr>
              <a:t>(</a:t>
            </a:r>
            <a:r>
              <a:rPr lang="hr-HR" sz="2400" b="1" dirty="0" err="1" smtClean="0">
                <a:solidFill>
                  <a:schemeClr val="tx2"/>
                </a:solidFill>
              </a:rPr>
              <a:t>source</a:t>
            </a:r>
            <a:r>
              <a:rPr lang="hr-HR" sz="2400" b="1" dirty="0" smtClean="0">
                <a:solidFill>
                  <a:schemeClr val="tx2"/>
                </a:solidFill>
              </a:rPr>
              <a:t> </a:t>
            </a:r>
            <a:r>
              <a:rPr lang="en-US" sz="2400" b="1" dirty="0" smtClean="0">
                <a:solidFill>
                  <a:schemeClr val="tx2"/>
                </a:solidFill>
              </a:rPr>
              <a:t>and </a:t>
            </a:r>
            <a:r>
              <a:rPr lang="en-US" sz="2400" b="1" dirty="0">
                <a:solidFill>
                  <a:schemeClr val="tx2"/>
                </a:solidFill>
              </a:rPr>
              <a:t>validated)</a:t>
            </a:r>
            <a:endParaRPr lang="en-US" sz="2000"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3" name="Rectangle 2"/>
          <p:cNvSpPr/>
          <p:nvPr/>
        </p:nvSpPr>
        <p:spPr>
          <a:xfrm>
            <a:off x="169800" y="1909082"/>
            <a:ext cx="8557104" cy="3600986"/>
          </a:xfrm>
          <a:prstGeom prst="rect">
            <a:avLst/>
          </a:prstGeom>
        </p:spPr>
        <p:txBody>
          <a:bodyPr wrap="square">
            <a:spAutoFit/>
          </a:bodyPr>
          <a:lstStyle/>
          <a:p>
            <a:pPr marL="742950" lvl="1" indent="-285750">
              <a:spcBef>
                <a:spcPct val="20000"/>
              </a:spcBef>
              <a:buFont typeface="Arial" charset="0"/>
              <a:buChar char="–"/>
            </a:pPr>
            <a:r>
              <a:rPr lang="en-US" sz="2000" dirty="0">
                <a:solidFill>
                  <a:srgbClr val="0070C0"/>
                </a:solidFill>
              </a:rPr>
              <a:t>One hour concentrations </a:t>
            </a:r>
            <a:r>
              <a:rPr lang="hr-HR" sz="2000" dirty="0" err="1" smtClean="0">
                <a:solidFill>
                  <a:srgbClr val="0070C0"/>
                </a:solidFill>
              </a:rPr>
              <a:t>given</a:t>
            </a:r>
            <a:r>
              <a:rPr lang="hr-HR" sz="2000" dirty="0" smtClean="0">
                <a:solidFill>
                  <a:srgbClr val="0070C0"/>
                </a:solidFill>
              </a:rPr>
              <a:t> </a:t>
            </a:r>
            <a:r>
              <a:rPr lang="en-US" sz="2000" dirty="0" smtClean="0">
                <a:solidFill>
                  <a:srgbClr val="0070C0"/>
                </a:solidFill>
              </a:rPr>
              <a:t> </a:t>
            </a:r>
            <a:r>
              <a:rPr lang="en-US" sz="2000" dirty="0">
                <a:solidFill>
                  <a:srgbClr val="0070C0"/>
                </a:solidFill>
              </a:rPr>
              <a:t>by </a:t>
            </a:r>
            <a:r>
              <a:rPr lang="en-US" sz="2000" dirty="0" smtClean="0">
                <a:solidFill>
                  <a:srgbClr val="0070C0"/>
                </a:solidFill>
              </a:rPr>
              <a:t>lower </a:t>
            </a:r>
            <a:r>
              <a:rPr lang="en-US" sz="2000" dirty="0">
                <a:solidFill>
                  <a:srgbClr val="0070C0"/>
                </a:solidFill>
              </a:rPr>
              <a:t>averaging time (baseline data for all pollutants </a:t>
            </a:r>
            <a:r>
              <a:rPr lang="hr-HR" sz="2000" dirty="0" err="1" smtClean="0">
                <a:solidFill>
                  <a:srgbClr val="0070C0"/>
                </a:solidFill>
              </a:rPr>
              <a:t>given</a:t>
            </a:r>
            <a:r>
              <a:rPr lang="en-US" sz="2000" dirty="0" smtClean="0">
                <a:solidFill>
                  <a:srgbClr val="0070C0"/>
                </a:solidFill>
              </a:rPr>
              <a:t> </a:t>
            </a:r>
            <a:r>
              <a:rPr lang="en-US" sz="2000" dirty="0">
                <a:solidFill>
                  <a:srgbClr val="0070C0"/>
                </a:solidFill>
              </a:rPr>
              <a:t>by automatic measurement)</a:t>
            </a:r>
          </a:p>
          <a:p>
            <a:pPr marL="742950" lvl="1" indent="-285750">
              <a:spcBef>
                <a:spcPct val="20000"/>
              </a:spcBef>
              <a:buFont typeface="Arial" charset="0"/>
              <a:buChar char="–"/>
            </a:pPr>
            <a:r>
              <a:rPr lang="hr-HR" sz="2000" dirty="0" smtClean="0">
                <a:solidFill>
                  <a:srgbClr val="0070C0"/>
                </a:solidFill>
              </a:rPr>
              <a:t>Some</a:t>
            </a:r>
            <a:r>
              <a:rPr lang="en-US" sz="2000" dirty="0" smtClean="0">
                <a:solidFill>
                  <a:srgbClr val="0070C0"/>
                </a:solidFill>
              </a:rPr>
              <a:t> </a:t>
            </a:r>
            <a:r>
              <a:rPr lang="en-US" sz="2000" dirty="0">
                <a:solidFill>
                  <a:srgbClr val="0070C0"/>
                </a:solidFill>
              </a:rPr>
              <a:t>pollutants (SO</a:t>
            </a:r>
            <a:r>
              <a:rPr lang="en-US" sz="2000" baseline="-25000" dirty="0">
                <a:solidFill>
                  <a:srgbClr val="0070C0"/>
                </a:solidFill>
              </a:rPr>
              <a:t>2</a:t>
            </a:r>
            <a:r>
              <a:rPr lang="en-US" sz="2000" dirty="0">
                <a:solidFill>
                  <a:srgbClr val="0070C0"/>
                </a:solidFill>
              </a:rPr>
              <a:t>, NO</a:t>
            </a:r>
            <a:r>
              <a:rPr lang="en-US" sz="2000" baseline="-25000" dirty="0">
                <a:solidFill>
                  <a:srgbClr val="0070C0"/>
                </a:solidFill>
              </a:rPr>
              <a:t>2</a:t>
            </a:r>
            <a:r>
              <a:rPr lang="en-US" sz="2000" dirty="0">
                <a:solidFill>
                  <a:srgbClr val="0070C0"/>
                </a:solidFill>
              </a:rPr>
              <a:t>, H</a:t>
            </a:r>
            <a:r>
              <a:rPr lang="en-US" sz="2000" baseline="-25000" dirty="0">
                <a:solidFill>
                  <a:srgbClr val="0070C0"/>
                </a:solidFill>
              </a:rPr>
              <a:t>2</a:t>
            </a:r>
            <a:r>
              <a:rPr lang="en-US" sz="2000" dirty="0">
                <a:solidFill>
                  <a:srgbClr val="0070C0"/>
                </a:solidFill>
              </a:rPr>
              <a:t>S) have prescribed hourly </a:t>
            </a:r>
            <a:r>
              <a:rPr lang="en-US" sz="2000" dirty="0" smtClean="0">
                <a:solidFill>
                  <a:srgbClr val="0070C0"/>
                </a:solidFill>
              </a:rPr>
              <a:t>limit</a:t>
            </a:r>
            <a:r>
              <a:rPr lang="hr-HR" sz="2000" dirty="0" smtClean="0">
                <a:solidFill>
                  <a:srgbClr val="0070C0"/>
                </a:solidFill>
              </a:rPr>
              <a:t> </a:t>
            </a:r>
            <a:r>
              <a:rPr lang="hr-HR" sz="2000" dirty="0" err="1" smtClean="0">
                <a:solidFill>
                  <a:srgbClr val="0070C0"/>
                </a:solidFill>
              </a:rPr>
              <a:t>value</a:t>
            </a:r>
            <a:r>
              <a:rPr lang="en-US" sz="2000" dirty="0" smtClean="0">
                <a:solidFill>
                  <a:srgbClr val="0070C0"/>
                </a:solidFill>
              </a:rPr>
              <a:t> (</a:t>
            </a:r>
            <a:r>
              <a:rPr lang="hr-HR" sz="2000" dirty="0" smtClean="0">
                <a:solidFill>
                  <a:srgbClr val="0070C0"/>
                </a:solidFill>
              </a:rPr>
              <a:t>LV</a:t>
            </a:r>
            <a:r>
              <a:rPr lang="en-US" sz="2000" dirty="0" smtClean="0">
                <a:solidFill>
                  <a:srgbClr val="0070C0"/>
                </a:solidFill>
              </a:rPr>
              <a:t>) </a:t>
            </a:r>
            <a:r>
              <a:rPr lang="en-US" sz="2000" dirty="0">
                <a:solidFill>
                  <a:srgbClr val="0070C0"/>
                </a:solidFill>
              </a:rPr>
              <a:t>and one-hour concentrations are compared with these limit values. These substances have prescribed </a:t>
            </a:r>
            <a:r>
              <a:rPr lang="hr-HR" sz="2000" dirty="0" err="1" smtClean="0">
                <a:solidFill>
                  <a:srgbClr val="0070C0"/>
                </a:solidFill>
              </a:rPr>
              <a:t>LVs</a:t>
            </a:r>
            <a:r>
              <a:rPr lang="hr-HR" sz="2000" dirty="0" smtClean="0">
                <a:solidFill>
                  <a:srgbClr val="0070C0"/>
                </a:solidFill>
              </a:rPr>
              <a:t> </a:t>
            </a:r>
            <a:r>
              <a:rPr lang="en-US" sz="2000" dirty="0" smtClean="0">
                <a:solidFill>
                  <a:srgbClr val="0070C0"/>
                </a:solidFill>
              </a:rPr>
              <a:t>of </a:t>
            </a:r>
            <a:r>
              <a:rPr lang="en-US" sz="2000" dirty="0">
                <a:solidFill>
                  <a:srgbClr val="0070C0"/>
                </a:solidFill>
              </a:rPr>
              <a:t>higher averaging time (24-hour (SO2, H</a:t>
            </a:r>
            <a:r>
              <a:rPr lang="en-US" sz="2000" baseline="-25000" dirty="0">
                <a:solidFill>
                  <a:srgbClr val="0070C0"/>
                </a:solidFill>
              </a:rPr>
              <a:t>2</a:t>
            </a:r>
            <a:r>
              <a:rPr lang="en-US" sz="2000" dirty="0">
                <a:solidFill>
                  <a:srgbClr val="0070C0"/>
                </a:solidFill>
              </a:rPr>
              <a:t>S) or </a:t>
            </a:r>
            <a:r>
              <a:rPr lang="hr-HR" sz="2000" dirty="0" err="1" smtClean="0">
                <a:solidFill>
                  <a:srgbClr val="0070C0"/>
                </a:solidFill>
              </a:rPr>
              <a:t>average</a:t>
            </a:r>
            <a:r>
              <a:rPr lang="en-US" sz="2000" dirty="0" smtClean="0">
                <a:solidFill>
                  <a:srgbClr val="0070C0"/>
                </a:solidFill>
              </a:rPr>
              <a:t> </a:t>
            </a:r>
            <a:r>
              <a:rPr lang="en-US" sz="2000" dirty="0">
                <a:solidFill>
                  <a:srgbClr val="0070C0"/>
                </a:solidFill>
              </a:rPr>
              <a:t>annual value (NO</a:t>
            </a:r>
            <a:r>
              <a:rPr lang="en-US" sz="2000" baseline="-25000" dirty="0">
                <a:solidFill>
                  <a:srgbClr val="0070C0"/>
                </a:solidFill>
              </a:rPr>
              <a:t>2</a:t>
            </a:r>
            <a:r>
              <a:rPr lang="en-US" sz="2000" dirty="0" smtClean="0">
                <a:solidFill>
                  <a:srgbClr val="0070C0"/>
                </a:solidFill>
              </a:rPr>
              <a:t>)</a:t>
            </a:r>
            <a:r>
              <a:rPr lang="hr-HR" sz="2000" dirty="0" smtClean="0">
                <a:solidFill>
                  <a:srgbClr val="0070C0"/>
                </a:solidFill>
              </a:rPr>
              <a:t>)</a:t>
            </a:r>
            <a:r>
              <a:rPr lang="en-US" sz="2000" dirty="0" smtClean="0">
                <a:solidFill>
                  <a:srgbClr val="0070C0"/>
                </a:solidFill>
              </a:rPr>
              <a:t> </a:t>
            </a:r>
            <a:r>
              <a:rPr lang="en-US" sz="2000" dirty="0">
                <a:solidFill>
                  <a:srgbClr val="0070C0"/>
                </a:solidFill>
              </a:rPr>
              <a:t>calculated from hourly values</a:t>
            </a:r>
          </a:p>
          <a:p>
            <a:pPr marL="742950" lvl="1" indent="-285750">
              <a:spcBef>
                <a:spcPct val="20000"/>
              </a:spcBef>
              <a:buFont typeface="Arial" charset="0"/>
              <a:buChar char="–"/>
            </a:pPr>
            <a:r>
              <a:rPr lang="hr-HR" sz="2000" dirty="0" smtClean="0">
                <a:solidFill>
                  <a:srgbClr val="0070C0"/>
                </a:solidFill>
              </a:rPr>
              <a:t>Some</a:t>
            </a:r>
            <a:r>
              <a:rPr lang="en-US" sz="2000" dirty="0" smtClean="0">
                <a:solidFill>
                  <a:srgbClr val="0070C0"/>
                </a:solidFill>
              </a:rPr>
              <a:t> </a:t>
            </a:r>
            <a:r>
              <a:rPr lang="en-US" sz="2000" dirty="0">
                <a:solidFill>
                  <a:srgbClr val="0070C0"/>
                </a:solidFill>
              </a:rPr>
              <a:t>pollutants do not have prescribed hourly limits </a:t>
            </a:r>
            <a:r>
              <a:rPr lang="hr-HR" sz="2000" dirty="0" err="1" smtClean="0">
                <a:solidFill>
                  <a:srgbClr val="0070C0"/>
                </a:solidFill>
              </a:rPr>
              <a:t>values</a:t>
            </a:r>
            <a:r>
              <a:rPr lang="hr-HR" sz="2000" dirty="0" smtClean="0">
                <a:solidFill>
                  <a:srgbClr val="0070C0"/>
                </a:solidFill>
              </a:rPr>
              <a:t> </a:t>
            </a:r>
            <a:r>
              <a:rPr lang="en-US" sz="2000" dirty="0" smtClean="0">
                <a:solidFill>
                  <a:srgbClr val="0070C0"/>
                </a:solidFill>
              </a:rPr>
              <a:t>but </a:t>
            </a:r>
            <a:r>
              <a:rPr lang="en-US" sz="2000" dirty="0">
                <a:solidFill>
                  <a:srgbClr val="0070C0"/>
                </a:solidFill>
              </a:rPr>
              <a:t>one-hour values calculate higher average values (24-hour value or </a:t>
            </a:r>
            <a:r>
              <a:rPr lang="hr-HR" sz="2000" dirty="0" err="1" smtClean="0">
                <a:solidFill>
                  <a:srgbClr val="0070C0"/>
                </a:solidFill>
              </a:rPr>
              <a:t>average</a:t>
            </a:r>
            <a:r>
              <a:rPr lang="hr-HR" sz="2000" dirty="0" smtClean="0">
                <a:solidFill>
                  <a:srgbClr val="0070C0"/>
                </a:solidFill>
              </a:rPr>
              <a:t> </a:t>
            </a:r>
            <a:r>
              <a:rPr lang="en-US" sz="2000" dirty="0" smtClean="0">
                <a:solidFill>
                  <a:srgbClr val="0070C0"/>
                </a:solidFill>
              </a:rPr>
              <a:t>annual </a:t>
            </a:r>
            <a:r>
              <a:rPr lang="en-US" sz="2000" dirty="0">
                <a:solidFill>
                  <a:srgbClr val="0070C0"/>
                </a:solidFill>
              </a:rPr>
              <a:t>value) then comparing them with the prescribed </a:t>
            </a:r>
            <a:r>
              <a:rPr lang="hr-HR" sz="2000" dirty="0" smtClean="0">
                <a:solidFill>
                  <a:srgbClr val="0070C0"/>
                </a:solidFill>
              </a:rPr>
              <a:t>L</a:t>
            </a:r>
            <a:r>
              <a:rPr lang="en-US" sz="2000" dirty="0" smtClean="0">
                <a:solidFill>
                  <a:srgbClr val="0070C0"/>
                </a:solidFill>
              </a:rPr>
              <a:t>V </a:t>
            </a:r>
            <a:r>
              <a:rPr lang="en-US" sz="2000" dirty="0">
                <a:solidFill>
                  <a:srgbClr val="0070C0"/>
                </a:solidFill>
              </a:rPr>
              <a:t>or CV (benzene, CO, ozone, particulate </a:t>
            </a:r>
            <a:r>
              <a:rPr lang="en-US" sz="2000" dirty="0" smtClean="0">
                <a:solidFill>
                  <a:srgbClr val="0070C0"/>
                </a:solidFill>
              </a:rPr>
              <a:t>matter</a:t>
            </a:r>
            <a:r>
              <a:rPr lang="hr-HR" sz="2000" dirty="0" smtClean="0">
                <a:solidFill>
                  <a:srgbClr val="0070C0"/>
                </a:solidFill>
              </a:rPr>
              <a:t> </a:t>
            </a:r>
            <a:r>
              <a:rPr lang="en-US" sz="2000" dirty="0" smtClean="0">
                <a:solidFill>
                  <a:srgbClr val="0070C0"/>
                </a:solidFill>
              </a:rPr>
              <a:t>PM</a:t>
            </a:r>
            <a:r>
              <a:rPr lang="en-US" sz="2000" baseline="-25000" dirty="0" smtClean="0">
                <a:solidFill>
                  <a:srgbClr val="0070C0"/>
                </a:solidFill>
              </a:rPr>
              <a:t>10</a:t>
            </a:r>
            <a:r>
              <a:rPr lang="en-US" sz="2000" dirty="0" smtClean="0">
                <a:solidFill>
                  <a:srgbClr val="0070C0"/>
                </a:solidFill>
              </a:rPr>
              <a:t> </a:t>
            </a:r>
            <a:r>
              <a:rPr lang="en-US" sz="2000" dirty="0">
                <a:solidFill>
                  <a:srgbClr val="0070C0"/>
                </a:solidFill>
              </a:rPr>
              <a:t>and </a:t>
            </a:r>
            <a:r>
              <a:rPr lang="en-US" sz="2000" baseline="-25000" dirty="0" smtClean="0">
                <a:solidFill>
                  <a:srgbClr val="0070C0"/>
                </a:solidFill>
              </a:rPr>
              <a:t>PM2,5</a:t>
            </a:r>
            <a:r>
              <a:rPr lang="en-US" sz="2000" dirty="0">
                <a:solidFill>
                  <a:srgbClr val="0070C0"/>
                </a:solidFill>
              </a:rPr>
              <a:t>, metals As, Cd, Ni, </a:t>
            </a:r>
            <a:r>
              <a:rPr lang="en-US" sz="2000" dirty="0" err="1">
                <a:solidFill>
                  <a:srgbClr val="0070C0"/>
                </a:solidFill>
              </a:rPr>
              <a:t>Pb</a:t>
            </a:r>
            <a:r>
              <a:rPr lang="en-US" sz="2000" dirty="0">
                <a:solidFill>
                  <a:srgbClr val="0070C0"/>
                </a:solidFill>
              </a:rPr>
              <a:t> and </a:t>
            </a:r>
            <a:r>
              <a:rPr lang="en-US" sz="2000" dirty="0" err="1">
                <a:solidFill>
                  <a:srgbClr val="0070C0"/>
                </a:solidFill>
              </a:rPr>
              <a:t>BaP</a:t>
            </a:r>
            <a:r>
              <a:rPr lang="en-US" sz="2000" dirty="0">
                <a:solidFill>
                  <a:srgbClr val="0070C0"/>
                </a:solidFill>
              </a:rPr>
              <a:t> in PM</a:t>
            </a:r>
            <a:r>
              <a:rPr lang="en-US" sz="2000" baseline="-25000" dirty="0">
                <a:solidFill>
                  <a:srgbClr val="0070C0"/>
                </a:solidFill>
              </a:rPr>
              <a:t>10</a:t>
            </a:r>
            <a:r>
              <a:rPr lang="en-US" sz="2000" dirty="0">
                <a:solidFill>
                  <a:srgbClr val="0070C0"/>
                </a:solidFill>
              </a:rPr>
              <a:t>, NH</a:t>
            </a:r>
            <a:r>
              <a:rPr lang="en-US" sz="2000" baseline="-25000" dirty="0">
                <a:solidFill>
                  <a:srgbClr val="0070C0"/>
                </a:solidFill>
              </a:rPr>
              <a:t>3</a:t>
            </a:r>
            <a:r>
              <a:rPr lang="en-US" sz="2000" dirty="0">
                <a:solidFill>
                  <a:srgbClr val="0070C0"/>
                </a:solidFill>
              </a:rPr>
              <a:t>, </a:t>
            </a:r>
            <a:r>
              <a:rPr lang="en-US" sz="2000" dirty="0" err="1">
                <a:solidFill>
                  <a:srgbClr val="0070C0"/>
                </a:solidFill>
              </a:rPr>
              <a:t>mercaptan</a:t>
            </a:r>
            <a:r>
              <a:rPr lang="en-US" sz="2000" dirty="0">
                <a:solidFill>
                  <a:srgbClr val="0070C0"/>
                </a:solidFill>
              </a:rPr>
              <a:t>, </a:t>
            </a:r>
            <a:r>
              <a:rPr lang="en-US" sz="2000" dirty="0" err="1">
                <a:solidFill>
                  <a:srgbClr val="0070C0"/>
                </a:solidFill>
              </a:rPr>
              <a:t>metanal</a:t>
            </a:r>
            <a:endParaRPr lang="en-US" sz="2000" dirty="0">
              <a:solidFill>
                <a:srgbClr val="0070C0"/>
              </a:solidFill>
            </a:endParaRPr>
          </a:p>
        </p:txBody>
      </p:sp>
    </p:spTree>
    <p:extLst>
      <p:ext uri="{BB962C8B-B14F-4D97-AF65-F5344CB8AC3E}">
        <p14:creationId xmlns:p14="http://schemas.microsoft.com/office/powerpoint/2010/main" val="927795187"/>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sp>
        <p:nvSpPr>
          <p:cNvPr id="9" name="Content Placeholder 8"/>
          <p:cNvSpPr>
            <a:spLocks/>
          </p:cNvSpPr>
          <p:nvPr/>
        </p:nvSpPr>
        <p:spPr bwMode="auto">
          <a:xfrm>
            <a:off x="657726" y="1494311"/>
            <a:ext cx="7489768"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smtClean="0">
                <a:solidFill>
                  <a:schemeClr val="tx2"/>
                </a:solidFill>
              </a:rPr>
              <a:t>Eight</a:t>
            </a:r>
            <a:r>
              <a:rPr lang="hr-HR" sz="2400" b="1" dirty="0" smtClean="0">
                <a:solidFill>
                  <a:schemeClr val="tx2"/>
                </a:solidFill>
              </a:rPr>
              <a:t>-h</a:t>
            </a:r>
            <a:r>
              <a:rPr lang="en-US" sz="2400" b="1" dirty="0" smtClean="0">
                <a:solidFill>
                  <a:schemeClr val="tx2"/>
                </a:solidFill>
              </a:rPr>
              <a:t>our </a:t>
            </a:r>
            <a:r>
              <a:rPr lang="hr-HR" sz="2400" b="1" dirty="0" smtClean="0">
                <a:solidFill>
                  <a:schemeClr val="tx2"/>
                </a:solidFill>
              </a:rPr>
              <a:t>d</a:t>
            </a:r>
            <a:r>
              <a:rPr lang="en-US" sz="2400" b="1" dirty="0" err="1" smtClean="0">
                <a:solidFill>
                  <a:schemeClr val="tx2"/>
                </a:solidFill>
              </a:rPr>
              <a:t>ata</a:t>
            </a:r>
            <a:r>
              <a:rPr lang="en-US" sz="2400" b="1" dirty="0" smtClean="0">
                <a:solidFill>
                  <a:schemeClr val="tx2"/>
                </a:solidFill>
              </a:rPr>
              <a:t> (</a:t>
            </a:r>
            <a:r>
              <a:rPr lang="hr-HR" sz="2400" b="1" dirty="0" err="1" smtClean="0">
                <a:solidFill>
                  <a:schemeClr val="tx2"/>
                </a:solidFill>
              </a:rPr>
              <a:t>sourse</a:t>
            </a:r>
            <a:r>
              <a:rPr lang="en-US" sz="2400" b="1" dirty="0" smtClean="0">
                <a:solidFill>
                  <a:schemeClr val="tx2"/>
                </a:solidFill>
              </a:rPr>
              <a:t> </a:t>
            </a:r>
            <a:r>
              <a:rPr lang="en-US" sz="2400" b="1" dirty="0">
                <a:solidFill>
                  <a:schemeClr val="tx2"/>
                </a:solidFill>
              </a:rPr>
              <a:t>and </a:t>
            </a:r>
            <a:r>
              <a:rPr lang="hr-HR" sz="2400" b="1" dirty="0">
                <a:solidFill>
                  <a:schemeClr val="tx2"/>
                </a:solidFill>
              </a:rPr>
              <a:t>v</a:t>
            </a:r>
            <a:r>
              <a:rPr lang="en-US" sz="2400" b="1" dirty="0" err="1" smtClean="0">
                <a:solidFill>
                  <a:schemeClr val="tx2"/>
                </a:solidFill>
              </a:rPr>
              <a:t>alid</a:t>
            </a:r>
            <a:r>
              <a:rPr lang="hr-HR" sz="2400" b="1" dirty="0" err="1" smtClean="0">
                <a:solidFill>
                  <a:schemeClr val="tx2"/>
                </a:solidFill>
              </a:rPr>
              <a:t>ated</a:t>
            </a:r>
            <a:r>
              <a:rPr lang="en-US" sz="2400" b="1" dirty="0" smtClean="0">
                <a:solidFill>
                  <a:schemeClr val="tx2"/>
                </a:solidFill>
              </a:rPr>
              <a:t>)</a:t>
            </a:r>
            <a:endParaRPr lang="hr-HR" sz="2000" dirty="0">
              <a:solidFill>
                <a:srgbClr val="0070C0"/>
              </a:solidFill>
            </a:endParaRPr>
          </a:p>
          <a:p>
            <a:pPr marL="742950" lvl="1" indent="-285750">
              <a:spcBef>
                <a:spcPct val="20000"/>
              </a:spcBef>
              <a:buFont typeface="Arial" charset="0"/>
              <a:buChar char="–"/>
            </a:pPr>
            <a:r>
              <a:rPr lang="en-US" sz="2000" dirty="0">
                <a:solidFill>
                  <a:srgbClr val="0070C0"/>
                </a:solidFill>
              </a:rPr>
              <a:t>The eighth hour average is calculated based on hourly data that is updated every hour. Each osmosis average calculated in this way is attributed to the day it ends, </a:t>
            </a:r>
            <a:r>
              <a:rPr lang="en-US" sz="2000" dirty="0" err="1" smtClean="0">
                <a:solidFill>
                  <a:srgbClr val="0070C0"/>
                </a:solidFill>
              </a:rPr>
              <a:t>ie</a:t>
            </a:r>
            <a:r>
              <a:rPr lang="hr-HR" sz="2000" dirty="0">
                <a:solidFill>
                  <a:srgbClr val="0070C0"/>
                </a:solidFill>
              </a:rPr>
              <a:t>.</a:t>
            </a:r>
            <a:r>
              <a:rPr lang="en-US" sz="2000" dirty="0" smtClean="0">
                <a:solidFill>
                  <a:srgbClr val="0070C0"/>
                </a:solidFill>
              </a:rPr>
              <a:t> </a:t>
            </a:r>
            <a:r>
              <a:rPr lang="en-US" sz="2000" dirty="0">
                <a:solidFill>
                  <a:srgbClr val="0070C0"/>
                </a:solidFill>
              </a:rPr>
              <a:t>the first period of calculation for any day covers the period from 17:00 on the previous day until 1:00 pm that day; </a:t>
            </a:r>
            <a:r>
              <a:rPr lang="hr-HR" sz="2000" dirty="0" smtClean="0">
                <a:solidFill>
                  <a:srgbClr val="0070C0"/>
                </a:solidFill>
              </a:rPr>
              <a:t>t</a:t>
            </a:r>
            <a:r>
              <a:rPr lang="en-US" sz="2000" dirty="0" smtClean="0">
                <a:solidFill>
                  <a:srgbClr val="0070C0"/>
                </a:solidFill>
              </a:rPr>
              <a:t>he </a:t>
            </a:r>
            <a:r>
              <a:rPr lang="en-US" sz="2000" dirty="0">
                <a:solidFill>
                  <a:srgbClr val="0070C0"/>
                </a:solidFill>
              </a:rPr>
              <a:t>last calculation period for any day is from 16:00 to 24:00 that day.</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3" name="Rectangle 2"/>
          <p:cNvSpPr/>
          <p:nvPr/>
        </p:nvSpPr>
        <p:spPr>
          <a:xfrm>
            <a:off x="657726" y="3997619"/>
            <a:ext cx="7899378" cy="1754326"/>
          </a:xfrm>
          <a:prstGeom prst="rect">
            <a:avLst/>
          </a:prstGeom>
        </p:spPr>
        <p:txBody>
          <a:bodyPr wrap="square">
            <a:spAutoFit/>
          </a:bodyPr>
          <a:lstStyle/>
          <a:p>
            <a:pPr>
              <a:spcBef>
                <a:spcPct val="20000"/>
              </a:spcBef>
            </a:pPr>
            <a:r>
              <a:rPr lang="hr-HR" sz="2400" b="1" dirty="0">
                <a:solidFill>
                  <a:schemeClr val="tx2"/>
                </a:solidFill>
              </a:rPr>
              <a:t>D</a:t>
            </a:r>
            <a:r>
              <a:rPr lang="en-US" sz="2400" b="1" dirty="0" err="1" smtClean="0">
                <a:solidFill>
                  <a:schemeClr val="tx2"/>
                </a:solidFill>
              </a:rPr>
              <a:t>aily</a:t>
            </a:r>
            <a:r>
              <a:rPr lang="en-US" sz="2400" b="1" dirty="0" smtClean="0">
                <a:solidFill>
                  <a:schemeClr val="tx2"/>
                </a:solidFill>
              </a:rPr>
              <a:t> </a:t>
            </a:r>
            <a:r>
              <a:rPr lang="hr-HR" sz="2400" b="1" dirty="0" smtClean="0">
                <a:solidFill>
                  <a:schemeClr val="tx2"/>
                </a:solidFill>
              </a:rPr>
              <a:t>m</a:t>
            </a:r>
            <a:r>
              <a:rPr lang="en-US" sz="2400" b="1" dirty="0" err="1" smtClean="0">
                <a:solidFill>
                  <a:schemeClr val="tx2"/>
                </a:solidFill>
              </a:rPr>
              <a:t>aximum</a:t>
            </a:r>
            <a:r>
              <a:rPr lang="hr-HR" sz="2400" b="1" dirty="0" smtClean="0">
                <a:solidFill>
                  <a:schemeClr val="tx2"/>
                </a:solidFill>
              </a:rPr>
              <a:t> </a:t>
            </a:r>
            <a:r>
              <a:rPr lang="en-US" sz="2400" b="1" dirty="0" smtClean="0">
                <a:solidFill>
                  <a:schemeClr val="tx2"/>
                </a:solidFill>
              </a:rPr>
              <a:t>8-hour </a:t>
            </a:r>
            <a:r>
              <a:rPr lang="hr-HR" sz="2400" b="1" dirty="0" err="1" smtClean="0">
                <a:solidFill>
                  <a:schemeClr val="tx2"/>
                </a:solidFill>
              </a:rPr>
              <a:t>average</a:t>
            </a:r>
            <a:r>
              <a:rPr lang="hr-HR" sz="2400" b="1" dirty="0" smtClean="0">
                <a:solidFill>
                  <a:schemeClr val="tx2"/>
                </a:solidFill>
              </a:rPr>
              <a:t> </a:t>
            </a:r>
            <a:r>
              <a:rPr lang="hr-HR" sz="2400" b="1" dirty="0" err="1" smtClean="0">
                <a:solidFill>
                  <a:schemeClr val="tx2"/>
                </a:solidFill>
              </a:rPr>
              <a:t>value</a:t>
            </a:r>
            <a:r>
              <a:rPr lang="en-US" sz="2400" b="1" dirty="0" smtClean="0">
                <a:solidFill>
                  <a:schemeClr val="tx2"/>
                </a:solidFill>
              </a:rPr>
              <a:t> (</a:t>
            </a:r>
            <a:r>
              <a:rPr lang="hr-HR" sz="2400" b="1" dirty="0" err="1" smtClean="0">
                <a:solidFill>
                  <a:schemeClr val="tx2"/>
                </a:solidFill>
              </a:rPr>
              <a:t>source</a:t>
            </a:r>
            <a:r>
              <a:rPr lang="en-US" sz="2400" b="1" dirty="0" smtClean="0">
                <a:solidFill>
                  <a:schemeClr val="tx2"/>
                </a:solidFill>
              </a:rPr>
              <a:t> </a:t>
            </a:r>
            <a:r>
              <a:rPr lang="en-US" sz="2400" b="1" dirty="0">
                <a:solidFill>
                  <a:schemeClr val="tx2"/>
                </a:solidFill>
              </a:rPr>
              <a:t>and validated)</a:t>
            </a:r>
            <a:endParaRPr lang="hr-HR" sz="2000" dirty="0" smtClean="0">
              <a:solidFill>
                <a:srgbClr val="0070C0"/>
              </a:solidFill>
            </a:endParaRPr>
          </a:p>
          <a:p>
            <a:pPr marL="742950" lvl="1" indent="-285750">
              <a:spcBef>
                <a:spcPct val="20000"/>
              </a:spcBef>
              <a:buFont typeface="Arial" charset="0"/>
              <a:buChar char="–"/>
            </a:pPr>
            <a:r>
              <a:rPr lang="en-US" sz="2000" dirty="0">
                <a:solidFill>
                  <a:srgbClr val="0070C0"/>
                </a:solidFill>
              </a:rPr>
              <a:t>The highest daily eighth hour </a:t>
            </a:r>
            <a:r>
              <a:rPr lang="hr-HR" sz="2000" dirty="0" err="1" smtClean="0">
                <a:solidFill>
                  <a:srgbClr val="0070C0"/>
                </a:solidFill>
              </a:rPr>
              <a:t>average</a:t>
            </a:r>
            <a:r>
              <a:rPr lang="en-US" sz="2000" dirty="0" smtClean="0">
                <a:solidFill>
                  <a:srgbClr val="0070C0"/>
                </a:solidFill>
              </a:rPr>
              <a:t> </a:t>
            </a:r>
            <a:r>
              <a:rPr lang="en-US" sz="2000" dirty="0">
                <a:solidFill>
                  <a:srgbClr val="0070C0"/>
                </a:solidFill>
              </a:rPr>
              <a:t>concentration is selected based </a:t>
            </a:r>
            <a:r>
              <a:rPr lang="en-US" sz="2000" dirty="0" smtClean="0">
                <a:solidFill>
                  <a:srgbClr val="0070C0"/>
                </a:solidFill>
              </a:rPr>
              <a:t>on</a:t>
            </a:r>
            <a:r>
              <a:rPr lang="hr-HR" sz="2000" dirty="0" smtClean="0">
                <a:solidFill>
                  <a:srgbClr val="0070C0"/>
                </a:solidFill>
              </a:rPr>
              <a:t> </a:t>
            </a:r>
            <a:r>
              <a:rPr lang="hr-HR" sz="2000" dirty="0" err="1" smtClean="0">
                <a:solidFill>
                  <a:srgbClr val="0070C0"/>
                </a:solidFill>
              </a:rPr>
              <a:t>eight</a:t>
            </a:r>
            <a:r>
              <a:rPr lang="hr-HR" sz="2000" dirty="0" smtClean="0">
                <a:solidFill>
                  <a:srgbClr val="0070C0"/>
                </a:solidFill>
              </a:rPr>
              <a:t>-</a:t>
            </a:r>
            <a:r>
              <a:rPr lang="hr-HR" sz="2000" dirty="0" err="1" smtClean="0">
                <a:solidFill>
                  <a:srgbClr val="0070C0"/>
                </a:solidFill>
              </a:rPr>
              <a:t>hours</a:t>
            </a:r>
            <a:r>
              <a:rPr lang="hr-HR" sz="2000" dirty="0" smtClean="0">
                <a:solidFill>
                  <a:srgbClr val="0070C0"/>
                </a:solidFill>
              </a:rPr>
              <a:t> </a:t>
            </a:r>
            <a:r>
              <a:rPr lang="en-US" sz="2000" dirty="0" smtClean="0">
                <a:solidFill>
                  <a:srgbClr val="0070C0"/>
                </a:solidFill>
              </a:rPr>
              <a:t>moving </a:t>
            </a:r>
            <a:r>
              <a:rPr lang="en-US" sz="2000" dirty="0">
                <a:solidFill>
                  <a:srgbClr val="0070C0"/>
                </a:solidFill>
              </a:rPr>
              <a:t>averages (calculated from data obtained from one-hour values) - this value is taken for comparison with </a:t>
            </a:r>
            <a:r>
              <a:rPr lang="hr-HR" sz="2000" dirty="0" smtClean="0">
                <a:solidFill>
                  <a:srgbClr val="0070C0"/>
                </a:solidFill>
              </a:rPr>
              <a:t>L</a:t>
            </a:r>
            <a:r>
              <a:rPr lang="en-US" sz="2000" dirty="0" smtClean="0">
                <a:solidFill>
                  <a:srgbClr val="0070C0"/>
                </a:solidFill>
              </a:rPr>
              <a:t>V </a:t>
            </a:r>
            <a:r>
              <a:rPr lang="en-US" sz="2000" dirty="0">
                <a:solidFill>
                  <a:srgbClr val="0070C0"/>
                </a:solidFill>
              </a:rPr>
              <a:t>or CV (CO and O</a:t>
            </a:r>
            <a:r>
              <a:rPr lang="en-US" sz="2000" baseline="-25000" dirty="0">
                <a:solidFill>
                  <a:srgbClr val="0070C0"/>
                </a:solidFill>
              </a:rPr>
              <a:t>3</a:t>
            </a:r>
            <a:r>
              <a:rPr lang="en-US" sz="2000" dirty="0">
                <a:solidFill>
                  <a:srgbClr val="0070C0"/>
                </a:solidFill>
              </a:rPr>
              <a:t>)</a:t>
            </a:r>
          </a:p>
        </p:txBody>
      </p:sp>
    </p:spTree>
    <p:extLst>
      <p:ext uri="{BB962C8B-B14F-4D97-AF65-F5344CB8AC3E}">
        <p14:creationId xmlns:p14="http://schemas.microsoft.com/office/powerpoint/2010/main" val="3639879604"/>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sp>
        <p:nvSpPr>
          <p:cNvPr id="9" name="Content Placeholder 8"/>
          <p:cNvSpPr>
            <a:spLocks/>
          </p:cNvSpPr>
          <p:nvPr/>
        </p:nvSpPr>
        <p:spPr bwMode="auto">
          <a:xfrm>
            <a:off x="657726" y="1494311"/>
            <a:ext cx="7489768"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a:solidFill>
                  <a:schemeClr val="tx2"/>
                </a:solidFill>
              </a:rPr>
              <a:t>Daily data </a:t>
            </a:r>
            <a:r>
              <a:rPr lang="en-US" sz="2400" b="1" dirty="0" smtClean="0">
                <a:solidFill>
                  <a:schemeClr val="tx2"/>
                </a:solidFill>
              </a:rPr>
              <a:t>(24-hour) (</a:t>
            </a:r>
            <a:r>
              <a:rPr lang="hr-HR" sz="2400" b="1" dirty="0" err="1" smtClean="0">
                <a:solidFill>
                  <a:schemeClr val="tx2"/>
                </a:solidFill>
              </a:rPr>
              <a:t>sourse</a:t>
            </a:r>
            <a:r>
              <a:rPr lang="en-US" sz="2400" b="1" dirty="0" smtClean="0">
                <a:solidFill>
                  <a:schemeClr val="tx2"/>
                </a:solidFill>
              </a:rPr>
              <a:t> </a:t>
            </a:r>
            <a:r>
              <a:rPr lang="en-US" sz="2400" b="1" dirty="0">
                <a:solidFill>
                  <a:schemeClr val="tx2"/>
                </a:solidFill>
              </a:rPr>
              <a:t>and </a:t>
            </a:r>
            <a:r>
              <a:rPr lang="hr-HR" sz="2400" b="1" dirty="0">
                <a:solidFill>
                  <a:schemeClr val="tx2"/>
                </a:solidFill>
              </a:rPr>
              <a:t>v</a:t>
            </a:r>
            <a:r>
              <a:rPr lang="en-US" sz="2400" b="1" dirty="0" err="1" smtClean="0">
                <a:solidFill>
                  <a:schemeClr val="tx2"/>
                </a:solidFill>
              </a:rPr>
              <a:t>alid</a:t>
            </a:r>
            <a:r>
              <a:rPr lang="hr-HR" sz="2400" b="1" dirty="0" err="1" smtClean="0">
                <a:solidFill>
                  <a:schemeClr val="tx2"/>
                </a:solidFill>
              </a:rPr>
              <a:t>ated</a:t>
            </a:r>
            <a:r>
              <a:rPr lang="en-US" sz="2400" b="1" dirty="0" smtClean="0">
                <a:solidFill>
                  <a:schemeClr val="tx2"/>
                </a:solidFill>
              </a:rPr>
              <a:t>)</a:t>
            </a:r>
            <a:endParaRPr lang="hr-HR" sz="2000" dirty="0">
              <a:solidFill>
                <a:srgbClr val="0070C0"/>
              </a:solidFill>
            </a:endParaRPr>
          </a:p>
          <a:p>
            <a:pPr marL="742950" lvl="1" indent="-285750">
              <a:spcBef>
                <a:spcPct val="20000"/>
              </a:spcBef>
              <a:buFont typeface="Arial" charset="0"/>
              <a:buChar char="–"/>
            </a:pPr>
            <a:r>
              <a:rPr lang="en-US" sz="2000" dirty="0">
                <a:solidFill>
                  <a:srgbClr val="0070C0"/>
                </a:solidFill>
              </a:rPr>
              <a:t>Average of 24 hourly values per day or</a:t>
            </a:r>
          </a:p>
          <a:p>
            <a:pPr marL="742950" lvl="1" indent="-285750">
              <a:spcBef>
                <a:spcPct val="20000"/>
              </a:spcBef>
              <a:buFont typeface="Arial" charset="0"/>
              <a:buChar char="–"/>
            </a:pPr>
            <a:r>
              <a:rPr lang="en-US" sz="2000" dirty="0">
                <a:solidFill>
                  <a:srgbClr val="0070C0"/>
                </a:solidFill>
              </a:rPr>
              <a:t>One value </a:t>
            </a:r>
            <a:r>
              <a:rPr lang="hr-HR" sz="2000" dirty="0" err="1" smtClean="0">
                <a:solidFill>
                  <a:srgbClr val="0070C0"/>
                </a:solidFill>
              </a:rPr>
              <a:t>given</a:t>
            </a:r>
            <a:r>
              <a:rPr lang="en-US" sz="2000" dirty="0" smtClean="0">
                <a:solidFill>
                  <a:srgbClr val="0070C0"/>
                </a:solidFill>
              </a:rPr>
              <a:t> </a:t>
            </a:r>
            <a:r>
              <a:rPr lang="en-US" sz="2000" dirty="0">
                <a:solidFill>
                  <a:srgbClr val="0070C0"/>
                </a:solidFill>
              </a:rPr>
              <a:t>by sampling </a:t>
            </a:r>
            <a:r>
              <a:rPr lang="en-US" sz="2000" dirty="0" smtClean="0">
                <a:solidFill>
                  <a:srgbClr val="0070C0"/>
                </a:solidFill>
              </a:rPr>
              <a:t>(</a:t>
            </a:r>
            <a:r>
              <a:rPr lang="hr-HR" sz="2000" dirty="0" err="1" smtClean="0">
                <a:solidFill>
                  <a:srgbClr val="0070C0"/>
                </a:solidFill>
              </a:rPr>
              <a:t>given</a:t>
            </a:r>
            <a:r>
              <a:rPr lang="en-US" sz="2000" dirty="0" smtClean="0">
                <a:solidFill>
                  <a:srgbClr val="0070C0"/>
                </a:solidFill>
              </a:rPr>
              <a:t> </a:t>
            </a:r>
            <a:r>
              <a:rPr lang="en-US" sz="2000" dirty="0">
                <a:solidFill>
                  <a:srgbClr val="0070C0"/>
                </a:solidFill>
              </a:rPr>
              <a:t>by old </a:t>
            </a:r>
            <a:r>
              <a:rPr lang="en-US" sz="2000" dirty="0" smtClean="0">
                <a:solidFill>
                  <a:srgbClr val="0070C0"/>
                </a:solidFill>
              </a:rPr>
              <a:t>n</a:t>
            </a:r>
            <a:r>
              <a:rPr lang="hr-HR" sz="2000" dirty="0" smtClean="0">
                <a:solidFill>
                  <a:srgbClr val="0070C0"/>
                </a:solidFill>
              </a:rPr>
              <a:t>on-</a:t>
            </a:r>
            <a:r>
              <a:rPr lang="en-US" sz="2000" dirty="0" smtClean="0">
                <a:solidFill>
                  <a:srgbClr val="0070C0"/>
                </a:solidFill>
              </a:rPr>
              <a:t>referential </a:t>
            </a:r>
            <a:r>
              <a:rPr lang="en-US" sz="2000" dirty="0">
                <a:solidFill>
                  <a:srgbClr val="0070C0"/>
                </a:solidFill>
              </a:rPr>
              <a:t>methods)</a:t>
            </a: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3" name="Rectangle 2"/>
          <p:cNvSpPr/>
          <p:nvPr/>
        </p:nvSpPr>
        <p:spPr>
          <a:xfrm>
            <a:off x="657726" y="3243640"/>
            <a:ext cx="7899378" cy="830997"/>
          </a:xfrm>
          <a:prstGeom prst="rect">
            <a:avLst/>
          </a:prstGeom>
        </p:spPr>
        <p:txBody>
          <a:bodyPr wrap="square">
            <a:spAutoFit/>
          </a:bodyPr>
          <a:lstStyle/>
          <a:p>
            <a:pPr>
              <a:spcBef>
                <a:spcPct val="20000"/>
              </a:spcBef>
            </a:pPr>
            <a:r>
              <a:rPr lang="en-US" sz="2400" b="1" dirty="0" smtClean="0">
                <a:solidFill>
                  <a:schemeClr val="tx2"/>
                </a:solidFill>
              </a:rPr>
              <a:t>Twelve-</a:t>
            </a:r>
            <a:r>
              <a:rPr lang="hr-HR" sz="2400" b="1" dirty="0" smtClean="0">
                <a:solidFill>
                  <a:schemeClr val="tx2"/>
                </a:solidFill>
              </a:rPr>
              <a:t>m</a:t>
            </a:r>
            <a:r>
              <a:rPr lang="en-US" sz="2400" b="1" dirty="0" err="1" smtClean="0">
                <a:solidFill>
                  <a:schemeClr val="tx2"/>
                </a:solidFill>
              </a:rPr>
              <a:t>onth</a:t>
            </a:r>
            <a:r>
              <a:rPr lang="en-US" sz="2400" b="1" dirty="0" smtClean="0">
                <a:solidFill>
                  <a:schemeClr val="tx2"/>
                </a:solidFill>
              </a:rPr>
              <a:t> </a:t>
            </a:r>
            <a:r>
              <a:rPr lang="hr-HR" sz="2400" b="1" dirty="0" smtClean="0">
                <a:solidFill>
                  <a:schemeClr val="tx2"/>
                </a:solidFill>
              </a:rPr>
              <a:t>a</a:t>
            </a:r>
            <a:r>
              <a:rPr lang="en-US" sz="2400" b="1" dirty="0" err="1" smtClean="0">
                <a:solidFill>
                  <a:schemeClr val="tx2"/>
                </a:solidFill>
              </a:rPr>
              <a:t>verage</a:t>
            </a:r>
            <a:r>
              <a:rPr lang="en-US" sz="2400" b="1" dirty="0" smtClean="0">
                <a:solidFill>
                  <a:schemeClr val="tx2"/>
                </a:solidFill>
              </a:rPr>
              <a:t> </a:t>
            </a:r>
            <a:r>
              <a:rPr lang="hr-HR" sz="2400" b="1" dirty="0" err="1" smtClean="0">
                <a:solidFill>
                  <a:schemeClr val="tx2"/>
                </a:solidFill>
              </a:rPr>
              <a:t>source</a:t>
            </a:r>
            <a:r>
              <a:rPr lang="en-US" sz="2400" b="1" dirty="0" smtClean="0">
                <a:solidFill>
                  <a:schemeClr val="tx2"/>
                </a:solidFill>
              </a:rPr>
              <a:t> </a:t>
            </a:r>
            <a:r>
              <a:rPr lang="en-US" sz="2400" b="1" dirty="0">
                <a:solidFill>
                  <a:schemeClr val="tx2"/>
                </a:solidFill>
              </a:rPr>
              <a:t>and validated)</a:t>
            </a:r>
            <a:endParaRPr lang="hr-HR" sz="2000" dirty="0" smtClean="0">
              <a:solidFill>
                <a:srgbClr val="0070C0"/>
              </a:solidFill>
            </a:endParaRPr>
          </a:p>
          <a:p>
            <a:pPr marL="742950" lvl="1" indent="-285750">
              <a:spcBef>
                <a:spcPct val="20000"/>
              </a:spcBef>
              <a:buFont typeface="Arial" charset="0"/>
              <a:buChar char="–"/>
            </a:pPr>
            <a:r>
              <a:rPr lang="en-US" sz="2000" dirty="0">
                <a:solidFill>
                  <a:srgbClr val="0070C0"/>
                </a:solidFill>
              </a:rPr>
              <a:t>Average for the last twelve months (benzene)</a:t>
            </a:r>
          </a:p>
        </p:txBody>
      </p:sp>
    </p:spTree>
    <p:extLst>
      <p:ext uri="{BB962C8B-B14F-4D97-AF65-F5344CB8AC3E}">
        <p14:creationId xmlns:p14="http://schemas.microsoft.com/office/powerpoint/2010/main" val="28346112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12.1   DATA TYPES</a:t>
            </a:r>
          </a:p>
        </p:txBody>
      </p:sp>
      <p:sp>
        <p:nvSpPr>
          <p:cNvPr id="9" name="Content Placeholder 8"/>
          <p:cNvSpPr>
            <a:spLocks/>
          </p:cNvSpPr>
          <p:nvPr/>
        </p:nvSpPr>
        <p:spPr bwMode="auto">
          <a:xfrm>
            <a:off x="657726" y="1494311"/>
            <a:ext cx="7489768" cy="50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400" b="1" dirty="0">
                <a:solidFill>
                  <a:schemeClr val="tx2"/>
                </a:solidFill>
              </a:rPr>
              <a:t>Daily data </a:t>
            </a:r>
            <a:r>
              <a:rPr lang="hr-HR" sz="2400" b="1" dirty="0" smtClean="0">
                <a:solidFill>
                  <a:schemeClr val="tx2"/>
                </a:solidFill>
              </a:rPr>
              <a:t>–</a:t>
            </a:r>
            <a:r>
              <a:rPr lang="hr-HR" sz="2400" b="1" dirty="0" err="1" smtClean="0">
                <a:solidFill>
                  <a:schemeClr val="tx2"/>
                </a:solidFill>
              </a:rPr>
              <a:t>gravimetry</a:t>
            </a:r>
            <a:r>
              <a:rPr lang="hr-HR" sz="2400" b="1" dirty="0" smtClean="0">
                <a:solidFill>
                  <a:schemeClr val="tx2"/>
                </a:solidFill>
              </a:rPr>
              <a:t> </a:t>
            </a:r>
            <a:r>
              <a:rPr lang="en-US" sz="2400" b="1" dirty="0" smtClean="0">
                <a:solidFill>
                  <a:schemeClr val="tx2"/>
                </a:solidFill>
              </a:rPr>
              <a:t>(</a:t>
            </a:r>
            <a:r>
              <a:rPr lang="hr-HR" sz="2400" b="1" dirty="0" err="1" smtClean="0">
                <a:solidFill>
                  <a:schemeClr val="tx2"/>
                </a:solidFill>
              </a:rPr>
              <a:t>sourse</a:t>
            </a:r>
            <a:r>
              <a:rPr lang="en-US" sz="2400" b="1" dirty="0" smtClean="0">
                <a:solidFill>
                  <a:schemeClr val="tx2"/>
                </a:solidFill>
              </a:rPr>
              <a:t> </a:t>
            </a:r>
            <a:r>
              <a:rPr lang="en-US" sz="2400" b="1" dirty="0">
                <a:solidFill>
                  <a:schemeClr val="tx2"/>
                </a:solidFill>
              </a:rPr>
              <a:t>and </a:t>
            </a:r>
            <a:r>
              <a:rPr lang="hr-HR" sz="2400" b="1" dirty="0">
                <a:solidFill>
                  <a:schemeClr val="tx2"/>
                </a:solidFill>
              </a:rPr>
              <a:t>v</a:t>
            </a:r>
            <a:r>
              <a:rPr lang="en-US" sz="2400" b="1" dirty="0" err="1" smtClean="0">
                <a:solidFill>
                  <a:schemeClr val="tx2"/>
                </a:solidFill>
              </a:rPr>
              <a:t>alid</a:t>
            </a:r>
            <a:r>
              <a:rPr lang="hr-HR" sz="2400" b="1" dirty="0" err="1" smtClean="0">
                <a:solidFill>
                  <a:schemeClr val="tx2"/>
                </a:solidFill>
              </a:rPr>
              <a:t>ated</a:t>
            </a:r>
            <a:r>
              <a:rPr lang="en-US" sz="2400" b="1" dirty="0" smtClean="0">
                <a:solidFill>
                  <a:schemeClr val="tx2"/>
                </a:solidFill>
              </a:rPr>
              <a:t>)</a:t>
            </a:r>
            <a:endParaRPr lang="hr-HR" sz="2000" dirty="0">
              <a:solidFill>
                <a:srgbClr val="0070C0"/>
              </a:solidFill>
            </a:endParaRPr>
          </a:p>
          <a:p>
            <a:pPr marL="742950" lvl="1" indent="-285750">
              <a:spcBef>
                <a:spcPct val="20000"/>
              </a:spcBef>
              <a:buFont typeface="Arial" charset="0"/>
              <a:buChar char="–"/>
            </a:pPr>
            <a:r>
              <a:rPr lang="en-US" sz="2000" dirty="0">
                <a:solidFill>
                  <a:srgbClr val="0070C0"/>
                </a:solidFill>
              </a:rPr>
              <a:t>These data </a:t>
            </a:r>
            <a:r>
              <a:rPr lang="en-US" sz="2000" dirty="0" smtClean="0">
                <a:solidFill>
                  <a:srgbClr val="0070C0"/>
                </a:solidFill>
              </a:rPr>
              <a:t>were</a:t>
            </a:r>
            <a:r>
              <a:rPr lang="hr-HR" sz="2000" dirty="0" smtClean="0">
                <a:solidFill>
                  <a:srgbClr val="0070C0"/>
                </a:solidFill>
              </a:rPr>
              <a:t> </a:t>
            </a:r>
            <a:r>
              <a:rPr lang="hr-HR" sz="2000" dirty="0" err="1" smtClean="0">
                <a:solidFill>
                  <a:srgbClr val="0070C0"/>
                </a:solidFill>
              </a:rPr>
              <a:t>given</a:t>
            </a:r>
            <a:r>
              <a:rPr lang="hr-HR" sz="2000" dirty="0" smtClean="0">
                <a:solidFill>
                  <a:srgbClr val="0070C0"/>
                </a:solidFill>
              </a:rPr>
              <a:t> </a:t>
            </a:r>
            <a:r>
              <a:rPr lang="en-US" sz="2000" dirty="0" smtClean="0">
                <a:solidFill>
                  <a:srgbClr val="0070C0"/>
                </a:solidFill>
              </a:rPr>
              <a:t>by </a:t>
            </a:r>
            <a:r>
              <a:rPr lang="en-US" sz="2000" dirty="0">
                <a:solidFill>
                  <a:srgbClr val="0070C0"/>
                </a:solidFill>
              </a:rPr>
              <a:t>gravimetric method (PM</a:t>
            </a:r>
            <a:r>
              <a:rPr lang="en-US" sz="2000" baseline="-25000" dirty="0">
                <a:solidFill>
                  <a:srgbClr val="0070C0"/>
                </a:solidFill>
              </a:rPr>
              <a:t>10</a:t>
            </a:r>
            <a:r>
              <a:rPr lang="en-US" sz="2000" dirty="0">
                <a:solidFill>
                  <a:srgbClr val="0070C0"/>
                </a:solidFill>
              </a:rPr>
              <a:t>, PM</a:t>
            </a:r>
            <a:r>
              <a:rPr lang="en-US" sz="2000" baseline="-25000" dirty="0">
                <a:solidFill>
                  <a:srgbClr val="0070C0"/>
                </a:solidFill>
              </a:rPr>
              <a:t>2.5</a:t>
            </a:r>
            <a:r>
              <a:rPr lang="en-US" sz="2000" dirty="0">
                <a:solidFill>
                  <a:srgbClr val="0070C0"/>
                </a:solidFill>
              </a:rPr>
              <a:t> and the composition in particulate </a:t>
            </a:r>
            <a:r>
              <a:rPr lang="en-US" sz="2000" dirty="0" smtClean="0">
                <a:solidFill>
                  <a:srgbClr val="0070C0"/>
                </a:solidFill>
              </a:rPr>
              <a:t>matter</a:t>
            </a:r>
            <a:r>
              <a:rPr lang="hr-HR" sz="2000" dirty="0">
                <a:solidFill>
                  <a:srgbClr val="0070C0"/>
                </a:solidFill>
              </a:rPr>
              <a:t>s</a:t>
            </a:r>
            <a:r>
              <a:rPr lang="en-US" sz="2000" dirty="0" smtClean="0">
                <a:solidFill>
                  <a:srgbClr val="0070C0"/>
                </a:solidFill>
              </a:rPr>
              <a:t>). </a:t>
            </a:r>
            <a:r>
              <a:rPr lang="en-US" sz="2000" dirty="0">
                <a:solidFill>
                  <a:srgbClr val="0070C0"/>
                </a:solidFill>
              </a:rPr>
              <a:t>Every day a sample is taken from which the concentrations of the particulate </a:t>
            </a:r>
            <a:r>
              <a:rPr lang="en-US" sz="2000" dirty="0" smtClean="0">
                <a:solidFill>
                  <a:srgbClr val="0070C0"/>
                </a:solidFill>
              </a:rPr>
              <a:t>matter</a:t>
            </a:r>
            <a:r>
              <a:rPr lang="hr-HR" sz="2000" dirty="0" smtClean="0">
                <a:solidFill>
                  <a:srgbClr val="0070C0"/>
                </a:solidFill>
              </a:rPr>
              <a:t>s</a:t>
            </a:r>
            <a:r>
              <a:rPr lang="en-US" sz="2000" dirty="0" smtClean="0">
                <a:solidFill>
                  <a:srgbClr val="0070C0"/>
                </a:solidFill>
              </a:rPr>
              <a:t> </a:t>
            </a:r>
            <a:r>
              <a:rPr lang="en-US" sz="2000" dirty="0">
                <a:solidFill>
                  <a:srgbClr val="0070C0"/>
                </a:solidFill>
              </a:rPr>
              <a:t>are determined. From these samples chemical composition analyzes the composition within the particles</a:t>
            </a:r>
          </a:p>
          <a:p>
            <a:pPr marL="742950" lvl="1" indent="-285750">
              <a:spcBef>
                <a:spcPct val="20000"/>
              </a:spcBef>
              <a:buFont typeface="Arial" charset="0"/>
              <a:buChar char="–"/>
            </a:pPr>
            <a:r>
              <a:rPr lang="en-US" sz="2000" dirty="0">
                <a:solidFill>
                  <a:srgbClr val="0070C0"/>
                </a:solidFill>
              </a:rPr>
              <a:t>PM</a:t>
            </a:r>
            <a:r>
              <a:rPr lang="en-US" sz="2000" baseline="-25000" dirty="0">
                <a:solidFill>
                  <a:srgbClr val="0070C0"/>
                </a:solidFill>
              </a:rPr>
              <a:t>10</a:t>
            </a:r>
            <a:r>
              <a:rPr lang="en-US" sz="2000" dirty="0">
                <a:solidFill>
                  <a:srgbClr val="0070C0"/>
                </a:solidFill>
              </a:rPr>
              <a:t> is </a:t>
            </a:r>
            <a:r>
              <a:rPr lang="en-US" sz="2000" dirty="0" smtClean="0">
                <a:solidFill>
                  <a:srgbClr val="0070C0"/>
                </a:solidFill>
              </a:rPr>
              <a:t>determined</a:t>
            </a:r>
            <a:r>
              <a:rPr lang="hr-HR" sz="2000" dirty="0">
                <a:solidFill>
                  <a:srgbClr val="0070C0"/>
                </a:solidFill>
              </a:rPr>
              <a:t> </a:t>
            </a:r>
            <a:r>
              <a:rPr lang="hr-HR" sz="2000" dirty="0" err="1" smtClean="0">
                <a:solidFill>
                  <a:srgbClr val="0070C0"/>
                </a:solidFill>
              </a:rPr>
              <a:t>by</a:t>
            </a:r>
            <a:r>
              <a:rPr lang="en-US" sz="2000" dirty="0" smtClean="0">
                <a:solidFill>
                  <a:srgbClr val="0070C0"/>
                </a:solidFill>
              </a:rPr>
              <a:t>:</a:t>
            </a:r>
            <a:endParaRPr lang="en-US" sz="2000" dirty="0">
              <a:solidFill>
                <a:srgbClr val="0070C0"/>
              </a:solidFill>
            </a:endParaRPr>
          </a:p>
          <a:p>
            <a:pPr marL="1200150" lvl="2" indent="-285750">
              <a:spcBef>
                <a:spcPct val="20000"/>
              </a:spcBef>
              <a:buFont typeface="Arial" charset="0"/>
              <a:buChar char="–"/>
            </a:pPr>
            <a:r>
              <a:rPr lang="en-US" sz="2000" dirty="0">
                <a:solidFill>
                  <a:srgbClr val="0070C0"/>
                </a:solidFill>
              </a:rPr>
              <a:t>Metals As, Ni, Cd, </a:t>
            </a:r>
            <a:r>
              <a:rPr lang="en-US" sz="2000" dirty="0" err="1">
                <a:solidFill>
                  <a:srgbClr val="0070C0"/>
                </a:solidFill>
              </a:rPr>
              <a:t>Pb</a:t>
            </a:r>
            <a:endParaRPr lang="en-US" sz="2000" dirty="0">
              <a:solidFill>
                <a:srgbClr val="0070C0"/>
              </a:solidFill>
            </a:endParaRPr>
          </a:p>
          <a:p>
            <a:pPr marL="1200150" lvl="2" indent="-285750">
              <a:spcBef>
                <a:spcPct val="20000"/>
              </a:spcBef>
              <a:buFont typeface="Arial" charset="0"/>
              <a:buChar char="–"/>
            </a:pPr>
            <a:r>
              <a:rPr lang="en-US" sz="2000" dirty="0" smtClean="0">
                <a:solidFill>
                  <a:srgbClr val="0070C0"/>
                </a:solidFill>
              </a:rPr>
              <a:t>B(a)P</a:t>
            </a:r>
            <a:r>
              <a:rPr lang="hr-HR" sz="2000" dirty="0" smtClean="0">
                <a:solidFill>
                  <a:srgbClr val="0070C0"/>
                </a:solidFill>
              </a:rPr>
              <a:t> </a:t>
            </a:r>
            <a:r>
              <a:rPr lang="en-US" sz="2000" dirty="0" smtClean="0">
                <a:solidFill>
                  <a:srgbClr val="0070C0"/>
                </a:solidFill>
              </a:rPr>
              <a:t>and </a:t>
            </a:r>
            <a:r>
              <a:rPr lang="en-US" sz="2000" dirty="0">
                <a:solidFill>
                  <a:srgbClr val="0070C0"/>
                </a:solidFill>
              </a:rPr>
              <a:t>other PAUs</a:t>
            </a:r>
          </a:p>
          <a:p>
            <a:pPr marL="742950" lvl="1" indent="-285750">
              <a:spcBef>
                <a:spcPct val="20000"/>
              </a:spcBef>
              <a:buFont typeface="Arial" charset="0"/>
              <a:buChar char="–"/>
            </a:pPr>
            <a:r>
              <a:rPr lang="en-US" sz="2000" dirty="0">
                <a:solidFill>
                  <a:srgbClr val="0070C0"/>
                </a:solidFill>
              </a:rPr>
              <a:t>PM2.5 is </a:t>
            </a:r>
            <a:r>
              <a:rPr lang="en-US" sz="2000" dirty="0" smtClean="0">
                <a:solidFill>
                  <a:srgbClr val="0070C0"/>
                </a:solidFill>
              </a:rPr>
              <a:t>determined</a:t>
            </a:r>
            <a:r>
              <a:rPr lang="hr-HR" sz="2000" dirty="0" smtClean="0">
                <a:solidFill>
                  <a:srgbClr val="0070C0"/>
                </a:solidFill>
              </a:rPr>
              <a:t> </a:t>
            </a:r>
            <a:r>
              <a:rPr lang="hr-HR" sz="2000" dirty="0" err="1" smtClean="0">
                <a:solidFill>
                  <a:srgbClr val="0070C0"/>
                </a:solidFill>
              </a:rPr>
              <a:t>by</a:t>
            </a:r>
            <a:r>
              <a:rPr lang="en-US" sz="2000" dirty="0" smtClean="0">
                <a:solidFill>
                  <a:srgbClr val="0070C0"/>
                </a:solidFill>
              </a:rPr>
              <a:t>:</a:t>
            </a:r>
            <a:endParaRPr lang="en-US" sz="2000" dirty="0">
              <a:solidFill>
                <a:srgbClr val="0070C0"/>
              </a:solidFill>
            </a:endParaRPr>
          </a:p>
          <a:p>
            <a:pPr marL="1200150" lvl="2" indent="-285750">
              <a:spcBef>
                <a:spcPct val="20000"/>
              </a:spcBef>
              <a:buFont typeface="Arial" charset="0"/>
              <a:buChar char="–"/>
            </a:pPr>
            <a:r>
              <a:rPr lang="en-US" sz="2000" dirty="0">
                <a:solidFill>
                  <a:srgbClr val="0070C0"/>
                </a:solidFill>
              </a:rPr>
              <a:t>Anions of </a:t>
            </a:r>
            <a:r>
              <a:rPr lang="en-US" sz="2000" dirty="0" err="1" smtClean="0">
                <a:solidFill>
                  <a:srgbClr val="0070C0"/>
                </a:solidFill>
              </a:rPr>
              <a:t>Cation</a:t>
            </a:r>
            <a:r>
              <a:rPr lang="hr-HR" sz="2000" dirty="0" smtClean="0">
                <a:solidFill>
                  <a:srgbClr val="0070C0"/>
                </a:solidFill>
              </a:rPr>
              <a:t>s</a:t>
            </a:r>
            <a:r>
              <a:rPr lang="en-US" sz="2000" dirty="0" smtClean="0">
                <a:solidFill>
                  <a:srgbClr val="0070C0"/>
                </a:solidFill>
              </a:rPr>
              <a:t> </a:t>
            </a:r>
            <a:r>
              <a:rPr lang="en-US" sz="2000" dirty="0" err="1">
                <a:solidFill>
                  <a:srgbClr val="0070C0"/>
                </a:solidFill>
              </a:rPr>
              <a:t>Cl</a:t>
            </a:r>
            <a:r>
              <a:rPr lang="en-US" sz="2000" dirty="0">
                <a:solidFill>
                  <a:srgbClr val="0070C0"/>
                </a:solidFill>
              </a:rPr>
              <a:t>, </a:t>
            </a:r>
            <a:r>
              <a:rPr lang="en-US" sz="2000" dirty="0" smtClean="0">
                <a:solidFill>
                  <a:srgbClr val="0070C0"/>
                </a:solidFill>
              </a:rPr>
              <a:t>NO</a:t>
            </a:r>
            <a:r>
              <a:rPr lang="en-US" sz="2000" baseline="-25000" dirty="0" smtClean="0">
                <a:solidFill>
                  <a:srgbClr val="0070C0"/>
                </a:solidFill>
              </a:rPr>
              <a:t>3</a:t>
            </a:r>
            <a:r>
              <a:rPr lang="hr-HR" sz="2000" baseline="30000" dirty="0" smtClean="0">
                <a:solidFill>
                  <a:srgbClr val="0070C0"/>
                </a:solidFill>
              </a:rPr>
              <a:t>-</a:t>
            </a:r>
            <a:r>
              <a:rPr lang="en-US" sz="2000" dirty="0" smtClean="0">
                <a:solidFill>
                  <a:srgbClr val="0070C0"/>
                </a:solidFill>
              </a:rPr>
              <a:t>, SO</a:t>
            </a:r>
            <a:r>
              <a:rPr lang="en-US" sz="2000" baseline="-25000" dirty="0" smtClean="0">
                <a:solidFill>
                  <a:srgbClr val="0070C0"/>
                </a:solidFill>
              </a:rPr>
              <a:t>4</a:t>
            </a:r>
            <a:r>
              <a:rPr lang="en-US" sz="2000" baseline="30000" dirty="0" smtClean="0">
                <a:solidFill>
                  <a:srgbClr val="0070C0"/>
                </a:solidFill>
              </a:rPr>
              <a:t>2</a:t>
            </a:r>
            <a:r>
              <a:rPr lang="hr-HR" sz="2000" baseline="30000" dirty="0" smtClean="0">
                <a:solidFill>
                  <a:srgbClr val="0070C0"/>
                </a:solidFill>
              </a:rPr>
              <a:t>-</a:t>
            </a:r>
            <a:r>
              <a:rPr lang="en-US" sz="2000" dirty="0" smtClean="0">
                <a:solidFill>
                  <a:srgbClr val="0070C0"/>
                </a:solidFill>
              </a:rPr>
              <a:t>, Na</a:t>
            </a:r>
            <a:r>
              <a:rPr lang="en-US" sz="2000" baseline="30000" dirty="0" smtClean="0">
                <a:solidFill>
                  <a:srgbClr val="0070C0"/>
                </a:solidFill>
              </a:rPr>
              <a:t>+</a:t>
            </a:r>
            <a:r>
              <a:rPr lang="en-US" sz="2000" dirty="0" smtClean="0">
                <a:solidFill>
                  <a:srgbClr val="0070C0"/>
                </a:solidFill>
              </a:rPr>
              <a:t>, NH</a:t>
            </a:r>
            <a:r>
              <a:rPr lang="en-US" sz="2000" baseline="-25000" dirty="0" smtClean="0">
                <a:solidFill>
                  <a:srgbClr val="0070C0"/>
                </a:solidFill>
              </a:rPr>
              <a:t>4</a:t>
            </a:r>
            <a:r>
              <a:rPr lang="en-US" sz="2000" baseline="30000" dirty="0" smtClean="0">
                <a:solidFill>
                  <a:srgbClr val="0070C0"/>
                </a:solidFill>
              </a:rPr>
              <a:t>+</a:t>
            </a:r>
            <a:r>
              <a:rPr lang="en-US" sz="2000" dirty="0" smtClean="0">
                <a:solidFill>
                  <a:srgbClr val="0070C0"/>
                </a:solidFill>
              </a:rPr>
              <a:t>, K</a:t>
            </a:r>
            <a:r>
              <a:rPr lang="en-US" sz="2000" baseline="30000" dirty="0" smtClean="0">
                <a:solidFill>
                  <a:srgbClr val="0070C0"/>
                </a:solidFill>
              </a:rPr>
              <a:t>+</a:t>
            </a:r>
            <a:r>
              <a:rPr lang="en-US" sz="2000" dirty="0" smtClean="0">
                <a:solidFill>
                  <a:srgbClr val="0070C0"/>
                </a:solidFill>
              </a:rPr>
              <a:t>, Mg</a:t>
            </a:r>
            <a:r>
              <a:rPr lang="en-US" sz="2000" baseline="30000" dirty="0" smtClean="0">
                <a:solidFill>
                  <a:srgbClr val="0070C0"/>
                </a:solidFill>
              </a:rPr>
              <a:t>2+</a:t>
            </a:r>
            <a:r>
              <a:rPr lang="en-US" sz="2000" dirty="0" smtClean="0">
                <a:solidFill>
                  <a:srgbClr val="0070C0"/>
                </a:solidFill>
              </a:rPr>
              <a:t>, Ca</a:t>
            </a:r>
            <a:r>
              <a:rPr lang="en-US" sz="2000" baseline="30000" dirty="0" smtClean="0">
                <a:solidFill>
                  <a:srgbClr val="0070C0"/>
                </a:solidFill>
              </a:rPr>
              <a:t>2+</a:t>
            </a:r>
            <a:endParaRPr lang="en-US" sz="2000" baseline="30000" dirty="0">
              <a:solidFill>
                <a:srgbClr val="0070C0"/>
              </a:solidFill>
            </a:endParaRPr>
          </a:p>
          <a:p>
            <a:pPr marL="1200150" lvl="2" indent="-285750">
              <a:spcBef>
                <a:spcPct val="20000"/>
              </a:spcBef>
              <a:buFont typeface="Arial" charset="0"/>
              <a:buChar char="–"/>
            </a:pPr>
            <a:r>
              <a:rPr lang="en-US" sz="2000" dirty="0">
                <a:solidFill>
                  <a:srgbClr val="0070C0"/>
                </a:solidFill>
              </a:rPr>
              <a:t>Elemental Carbon and Organic Carbon </a:t>
            </a:r>
            <a:r>
              <a:rPr lang="en-US" sz="2000" dirty="0" smtClean="0">
                <a:solidFill>
                  <a:srgbClr val="0070C0"/>
                </a:solidFill>
              </a:rPr>
              <a:t>EC/OC</a:t>
            </a:r>
            <a:endParaRPr lang="en-US" sz="2000" dirty="0">
              <a:solidFill>
                <a:srgbClr val="0070C0"/>
              </a:solidFill>
            </a:endParaRPr>
          </a:p>
        </p:txBody>
      </p:sp>
      <p:grpSp>
        <p:nvGrpSpPr>
          <p:cNvPr id="14338" name="Group 3"/>
          <p:cNvGrpSpPr>
            <a:grpSpLocks noChangeAspect="1"/>
          </p:cNvGrpSpPr>
          <p:nvPr/>
        </p:nvGrpSpPr>
        <p:grpSpPr bwMode="auto">
          <a:xfrm>
            <a:off x="442354" y="6362429"/>
            <a:ext cx="4500798" cy="411137"/>
            <a:chOff x="14858" y="6031800"/>
            <a:chExt cx="7310482"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5" name="Rectangle 4"/>
          <p:cNvSpPr/>
          <p:nvPr/>
        </p:nvSpPr>
        <p:spPr>
          <a:xfrm>
            <a:off x="376239" y="635861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494" y="6253769"/>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1352613733"/>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10585</TotalTime>
  <Words>5190</Words>
  <Application>Microsoft Office PowerPoint</Application>
  <PresentationFormat>On-screen Show (4:3)</PresentationFormat>
  <Paragraphs>705</Paragraphs>
  <Slides>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Arial Narrow</vt:lpstr>
      <vt:lpstr>Calibri</vt:lpstr>
      <vt:lpstr>Times New Roman</vt:lpstr>
      <vt:lpstr>Office Theme</vt:lpstr>
      <vt:lpstr>PowerPoint Presentation</vt:lpstr>
      <vt:lpstr>12. Air quality data</vt:lpstr>
      <vt:lpstr>    12.1   DATA TYPES</vt:lpstr>
      <vt:lpstr>    12.1   DATA TYPES</vt:lpstr>
      <vt:lpstr>    12.1   DATA TYPES</vt:lpstr>
      <vt:lpstr>    12.1   DATA TYPES</vt:lpstr>
      <vt:lpstr>    12.1   DATA TYPES</vt:lpstr>
      <vt:lpstr>    12.1   DATA TYPES</vt:lpstr>
      <vt:lpstr>    12.1   DATA TYPES</vt:lpstr>
      <vt:lpstr>    12.1   DATA TYPES</vt:lpstr>
      <vt:lpstr>    12.1   DATA TYPES</vt:lpstr>
      <vt:lpstr>    12.1   DATA TYPES</vt:lpstr>
      <vt:lpstr>    12.1   DATA TYPES</vt:lpstr>
      <vt:lpstr>    12.1   DATA TYPES</vt:lpstr>
      <vt:lpstr>    12.1   DATA TYPES</vt:lpstr>
      <vt:lpstr>    12.1   DATA TYPES</vt:lpstr>
      <vt:lpstr>    12.2  DATA QUALITY TARGET</vt:lpstr>
      <vt:lpstr>    12.2  DATA QUALITY TARGET</vt:lpstr>
      <vt:lpstr>    12.2  DATA QUALITY TARGET</vt:lpstr>
      <vt:lpstr>    12.2  DATA QUALITY TARGET</vt:lpstr>
      <vt:lpstr>    12.2  DATA QUALITY TARGET</vt:lpstr>
      <vt:lpstr>    12.2  DATA QUALITY TARGET</vt:lpstr>
      <vt:lpstr>    12.2  DATA QUALITY TARGET</vt:lpstr>
      <vt:lpstr>    12.2  DATA QUALITY TARGET</vt:lpstr>
      <vt:lpstr>    12.2  DATA QUALITY TARGET</vt:lpstr>
      <vt:lpstr>    12.2  DATA QUALITY TARGET</vt:lpstr>
      <vt:lpstr>    12.3  VALIDATION OF MEASUREMENT DATA</vt:lpstr>
      <vt:lpstr>    12.3  VALIDATION OF MEASUREMENT DATA</vt:lpstr>
      <vt:lpstr>    12.3  VALIDATION OF MEASUREMENT DATA</vt:lpstr>
      <vt:lpstr>    12.3  VALIDATION OF MEASUREMENT DATA</vt:lpstr>
      <vt:lpstr>    12.3  VALIDATION OF MEASUREMENT DATA</vt:lpstr>
      <vt:lpstr>    12.3  VALIDATION OF MEASUREMENT DATA</vt:lpstr>
      <vt:lpstr>    12.3  VALIDATION OF MEASUREMENT DATA</vt:lpstr>
      <vt:lpstr>    12.4 MEARGING DATA CRITERIA AND THE   CALCULATION OF STATISTICAL PARAMETERS</vt:lpstr>
      <vt:lpstr>    12.4 MEARGING DATA CRITERIA AND THE   CALCULATION OF STATISTICAL PARAMETERS</vt:lpstr>
      <vt:lpstr>    12.4 MEARGING DATA CRITERIA AND THE   CALCULATION OF STATISTICAL PARAMETERS</vt:lpstr>
      <vt:lpstr>    12.4 MEARGING DATA CRITERIA AND THE   CALCULATION OF STATISTICAL PARAMETERS</vt:lpstr>
      <vt:lpstr>    12.4 MEARGING DATA CRITERIA AND THE   CALCULATION OF STATISTICAL PARAMETERS</vt:lpstr>
      <vt:lpstr>    12.4 MEARGING DATA CRITERIA AND THE   CALCULATION OF STATISTICAL PARAMETERS</vt:lpstr>
      <vt:lpstr>    12.4 MEARGING DATA CRITERIA AND THE   CALCULATION OF STATISTICAL PARAMETERS</vt:lpstr>
      <vt:lpstr>    12.4 MEARGING DATA CRITERIA AND THE   CALCULATION OF STATISTICAL PARAMETERS</vt:lpstr>
      <vt:lpstr>    12.4 MEARGING DATA CRITERIA AND THE   CALCULATION OF STATISTICAL PARAMETERS</vt:lpstr>
      <vt:lpstr>    12.4 MEARGING DATA CRITERIA AND THE   CALCULATION OF STATISTICAL PARAMETERS</vt:lpstr>
      <vt:lpstr>    12.4 MEARGING DATA CRITERIA AND THE   CALCULATION OF STATISTICAL PARAMETERS</vt:lpstr>
      <vt:lpstr>    12.4 MEARGING DATA CRITERIA AND THE   CALCULATION OF STATISTICAL PARAMETERS</vt:lpstr>
      <vt:lpstr>    12.4 MEARGING DATA CRITERIA AND THE   CALCULATION OF STATISTICAL PARAMETERS</vt:lpstr>
      <vt:lpstr>THANK YOU FOR YOUR ATTENTION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Bojan Abramović</cp:lastModifiedBy>
  <cp:revision>643</cp:revision>
  <dcterms:created xsi:type="dcterms:W3CDTF">2011-04-14T13:56:18Z</dcterms:created>
  <dcterms:modified xsi:type="dcterms:W3CDTF">2018-06-04T11:41:54Z</dcterms:modified>
</cp:coreProperties>
</file>