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36" r:id="rId2"/>
    <p:sldId id="337" r:id="rId3"/>
    <p:sldId id="353" r:id="rId4"/>
    <p:sldId id="354" r:id="rId5"/>
    <p:sldId id="355" r:id="rId6"/>
    <p:sldId id="371" r:id="rId7"/>
    <p:sldId id="370" r:id="rId8"/>
    <p:sldId id="369" r:id="rId9"/>
    <p:sldId id="368" r:id="rId10"/>
    <p:sldId id="377" r:id="rId11"/>
    <p:sldId id="367" r:id="rId12"/>
    <p:sldId id="376" r:id="rId13"/>
    <p:sldId id="375" r:id="rId14"/>
    <p:sldId id="374" r:id="rId15"/>
    <p:sldId id="382" r:id="rId16"/>
    <p:sldId id="381" r:id="rId17"/>
    <p:sldId id="440" r:id="rId18"/>
    <p:sldId id="429" r:id="rId19"/>
    <p:sldId id="430" r:id="rId20"/>
    <p:sldId id="380" r:id="rId21"/>
    <p:sldId id="379" r:id="rId22"/>
    <p:sldId id="385" r:id="rId23"/>
    <p:sldId id="384" r:id="rId24"/>
    <p:sldId id="383" r:id="rId25"/>
    <p:sldId id="387" r:id="rId26"/>
    <p:sldId id="386" r:id="rId27"/>
    <p:sldId id="390" r:id="rId28"/>
    <p:sldId id="406" r:id="rId29"/>
    <p:sldId id="394" r:id="rId30"/>
    <p:sldId id="396" r:id="rId31"/>
    <p:sldId id="410" r:id="rId32"/>
    <p:sldId id="407" r:id="rId33"/>
    <p:sldId id="409" r:id="rId34"/>
    <p:sldId id="408" r:id="rId35"/>
    <p:sldId id="441" r:id="rId36"/>
    <p:sldId id="432" r:id="rId37"/>
    <p:sldId id="434" r:id="rId38"/>
    <p:sldId id="431" r:id="rId39"/>
    <p:sldId id="433" r:id="rId40"/>
    <p:sldId id="393" r:id="rId41"/>
    <p:sldId id="395" r:id="rId42"/>
    <p:sldId id="405" r:id="rId43"/>
    <p:sldId id="404" r:id="rId44"/>
    <p:sldId id="403" r:id="rId45"/>
    <p:sldId id="402" r:id="rId46"/>
    <p:sldId id="411" r:id="rId47"/>
    <p:sldId id="412" r:id="rId48"/>
    <p:sldId id="415" r:id="rId49"/>
    <p:sldId id="416" r:id="rId50"/>
    <p:sldId id="414" r:id="rId51"/>
    <p:sldId id="413" r:id="rId52"/>
    <p:sldId id="401" r:id="rId53"/>
    <p:sldId id="424" r:id="rId54"/>
    <p:sldId id="423" r:id="rId55"/>
    <p:sldId id="422" r:id="rId56"/>
    <p:sldId id="421" r:id="rId57"/>
    <p:sldId id="420" r:id="rId58"/>
    <p:sldId id="428" r:id="rId59"/>
    <p:sldId id="427" r:id="rId60"/>
    <p:sldId id="426" r:id="rId61"/>
    <p:sldId id="442" r:id="rId62"/>
    <p:sldId id="425" r:id="rId63"/>
    <p:sldId id="435" r:id="rId64"/>
    <p:sldId id="439" r:id="rId65"/>
    <p:sldId id="438" r:id="rId66"/>
    <p:sldId id="437" r:id="rId67"/>
    <p:sldId id="436" r:id="rId68"/>
    <p:sldId id="338" r:id="rId69"/>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4F9751"/>
    <a:srgbClr val="7F7F7F"/>
    <a:srgbClr val="1F497D"/>
    <a:srgbClr val="696969"/>
    <a:srgbClr val="B2B2B2"/>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87" d="100"/>
          <a:sy n="87" d="100"/>
        </p:scale>
        <p:origin x="1488"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6/4/2018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899DCFBD-32ED-4F96-8BC8-939C493C80F7}"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A769DF27-FC80-4E59-AB6B-48E0AB0B9074}"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706B513C-59CE-456A-A96F-D511680B00F9}"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C344784C-8C9F-440B-B225-1A0CEC9D3C1A}"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8D735C-D3CA-4846-A5BD-92D9B4B757EF}"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EB8146A1-A65D-4E5D-8C61-3EDDF8F02C7A}"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6B80C9D4-0927-4F72-92DB-E513CB22969E}" type="datetime1">
              <a:rPr lang="hr-HR" smtClean="0"/>
              <a:pPr>
                <a:defRPr/>
              </a:pPr>
              <a:t>4.6.2018.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FEB6D7FB-6FAF-425B-B224-23E6EDE6680A}" type="datetime1">
              <a:rPr lang="hr-HR" smtClean="0"/>
              <a:pPr>
                <a:defRPr/>
              </a:pPr>
              <a:t>4.6.2018.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3D22FC-5344-4AFD-A39B-5C291DE4CA1C}" type="datetime1">
              <a:rPr lang="hr-HR" smtClean="0"/>
              <a:pPr>
                <a:defRPr/>
              </a:pPr>
              <a:t>4.6.2018.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0F8054-20C8-427F-80F9-3D2BEDC385DE}"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2836E-1202-4B60-9C85-8104D63DD0F5}"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A975AA7-5A52-406F-9C40-0C6CD08DF77D}" type="datetime1">
              <a:rPr lang="hr-HR" smtClean="0"/>
              <a:pPr>
                <a:defRPr/>
              </a:pPr>
              <a:t>4.6.2018.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0.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1.png"/><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pic>
        <p:nvPicPr>
          <p:cNvPr id="11" name="Slika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
        <p:nvSpPr>
          <p:cNvPr id="15" name="Podnaslov 2"/>
          <p:cNvSpPr txBox="1">
            <a:spLocks/>
          </p:cNvSpPr>
          <p:nvPr/>
        </p:nvSpPr>
        <p:spPr bwMode="auto">
          <a:xfrm>
            <a:off x="623088" y="1980621"/>
            <a:ext cx="8520912" cy="426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Enhanced environmental protection inspection for efficient control of air quality monitoring and of all entities under obligation within system of greenhouse gas emission allowance trading, in order to achieve better quality of air in Republic of Croatia</a:t>
            </a:r>
            <a:endParaRPr kumimoji="0" lang="hr-HR" sz="32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hr-HR"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6" name="Podnaslov 2"/>
          <p:cNvSpPr txBox="1">
            <a:spLocks/>
          </p:cNvSpPr>
          <p:nvPr/>
        </p:nvSpPr>
        <p:spPr>
          <a:xfrm>
            <a:off x="6333491" y="6591394"/>
            <a:ext cx="2645918" cy="2425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smtClean="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7" name="Slika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4251" y="5972436"/>
            <a:ext cx="857019" cy="618958"/>
          </a:xfrm>
          <a:prstGeom prst="rect">
            <a:avLst/>
          </a:prstGeom>
        </p:spPr>
      </p:pic>
      <p:sp>
        <p:nvSpPr>
          <p:cNvPr id="18" name="Slide Number Placeholder 17"/>
          <p:cNvSpPr>
            <a:spLocks noGrp="1"/>
          </p:cNvSpPr>
          <p:nvPr>
            <p:ph type="sldNum" sz="quarter" idx="12"/>
          </p:nvPr>
        </p:nvSpPr>
        <p:spPr/>
        <p:txBody>
          <a:bodyPr/>
          <a:lstStyle/>
          <a:p>
            <a:pPr>
              <a:defRPr/>
            </a:pPr>
            <a:fld id="{A9DA49DB-6967-4B0E-AC43-751D0026E287}" type="slidenum">
              <a:rPr lang="hr-HR" smtClean="0"/>
              <a:pPr>
                <a:defRPr/>
              </a:pPr>
              <a:t>1</a:t>
            </a:fld>
            <a:endParaRPr lang="hr-HR" dirty="0"/>
          </a:p>
        </p:txBody>
      </p:sp>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340768"/>
            <a:ext cx="7920880" cy="461665"/>
          </a:xfrm>
          <a:prstGeom prst="rect">
            <a:avLst/>
          </a:prstGeom>
          <a:noFill/>
        </p:spPr>
        <p:txBody>
          <a:bodyPr wrap="square" rtlCol="0">
            <a:spAutoFit/>
          </a:bodyPr>
          <a:lstStyle/>
          <a:p>
            <a:r>
              <a:rPr lang="hr-HR" sz="2400" b="1" smtClean="0">
                <a:solidFill>
                  <a:schemeClr val="accent6">
                    <a:lumMod val="75000"/>
                  </a:schemeClr>
                </a:solidFill>
              </a:rPr>
              <a:t>Natural and anthropogenic sources</a:t>
            </a:r>
            <a:endParaRPr lang="hr-HR" sz="2400" b="1" dirty="0">
              <a:solidFill>
                <a:schemeClr val="accent6">
                  <a:lumMod val="75000"/>
                </a:schemeClr>
              </a:solidFill>
            </a:endParaRPr>
          </a:p>
        </p:txBody>
      </p:sp>
      <p:pic>
        <p:nvPicPr>
          <p:cNvPr id="14" name="Picture 2" descr="Spacefill model of sulfur dioxide"/>
          <p:cNvPicPr>
            <a:picLocks noChangeAspect="1" noChangeArrowheads="1"/>
          </p:cNvPicPr>
          <p:nvPr/>
        </p:nvPicPr>
        <p:blipFill>
          <a:blip r:embed="rId3" cstate="print"/>
          <a:srcRect/>
          <a:stretch>
            <a:fillRect/>
          </a:stretch>
        </p:blipFill>
        <p:spPr bwMode="auto">
          <a:xfrm>
            <a:off x="8172449" y="593834"/>
            <a:ext cx="847725" cy="630063"/>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2114550" y="1933575"/>
            <a:ext cx="4638814" cy="2759294"/>
          </a:xfrm>
          <a:prstGeom prst="rect">
            <a:avLst/>
          </a:prstGeom>
          <a:noFill/>
          <a:ln w="9525">
            <a:noFill/>
            <a:miter lim="800000"/>
            <a:headEnd/>
            <a:tailEnd/>
          </a:ln>
        </p:spPr>
      </p:pic>
      <p:sp>
        <p:nvSpPr>
          <p:cNvPr id="15" name="TextBox 14"/>
          <p:cNvSpPr txBox="1"/>
          <p:nvPr/>
        </p:nvSpPr>
        <p:spPr>
          <a:xfrm>
            <a:off x="962024" y="4905375"/>
            <a:ext cx="7115175" cy="830997"/>
          </a:xfrm>
          <a:prstGeom prst="rect">
            <a:avLst/>
          </a:prstGeom>
          <a:noFill/>
        </p:spPr>
        <p:txBody>
          <a:bodyPr wrap="square" rtlCol="0">
            <a:spAutoFit/>
          </a:bodyPr>
          <a:lstStyle/>
          <a:p>
            <a:r>
              <a:rPr lang="en-US" sz="2400" b="1" smtClean="0">
                <a:solidFill>
                  <a:schemeClr val="accent1">
                    <a:lumMod val="75000"/>
                  </a:schemeClr>
                </a:solidFill>
              </a:rPr>
              <a:t>Sources and locations of plunging sulfur compounds in the biosphere.</a:t>
            </a:r>
            <a:endParaRPr lang="hr-HR" sz="2400" b="1"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10</a:t>
            </a:fld>
            <a:endParaRPr lang="hr-HR"/>
          </a:p>
        </p:txBody>
      </p:sp>
      <p:sp>
        <p:nvSpPr>
          <p:cNvPr id="18" name="Title 1"/>
          <p:cNvSpPr>
            <a:spLocks noGrp="1"/>
          </p:cNvSpPr>
          <p:nvPr>
            <p:ph type="title"/>
          </p:nvPr>
        </p:nvSpPr>
        <p:spPr>
          <a:xfrm>
            <a:off x="0" y="493713"/>
            <a:ext cx="9144000" cy="811212"/>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0" y="493713"/>
            <a:ext cx="88392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SO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 </a:t>
            </a:r>
            <a:r>
              <a:rPr lang="en-US" sz="2800" b="1" dirty="0" smtClean="0">
                <a:solidFill>
                  <a:schemeClr val="tx2"/>
                </a:solidFill>
                <a:effectLst>
                  <a:glow>
                    <a:srgbClr val="7F7F7F">
                      <a:alpha val="35000"/>
                    </a:srgbClr>
                  </a:glow>
                </a:effectLst>
              </a:rPr>
              <a:t>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descr="Spacefill model of sulfur dioxide"/>
          <p:cNvPicPr>
            <a:picLocks noChangeAspect="1" noChangeArrowheads="1"/>
          </p:cNvPicPr>
          <p:nvPr/>
        </p:nvPicPr>
        <p:blipFill>
          <a:blip r:embed="rId3" cstate="print"/>
          <a:srcRect/>
          <a:stretch>
            <a:fillRect/>
          </a:stretch>
        </p:blipFill>
        <p:spPr bwMode="auto">
          <a:xfrm>
            <a:off x="8172449" y="593834"/>
            <a:ext cx="847725" cy="630063"/>
          </a:xfrm>
          <a:prstGeom prst="rect">
            <a:avLst/>
          </a:prstGeom>
          <a:noFill/>
        </p:spPr>
      </p:pic>
      <p:sp>
        <p:nvSpPr>
          <p:cNvPr id="10" name="TextBox 9"/>
          <p:cNvSpPr txBox="1"/>
          <p:nvPr/>
        </p:nvSpPr>
        <p:spPr>
          <a:xfrm>
            <a:off x="496119" y="1520974"/>
            <a:ext cx="8280920" cy="830997"/>
          </a:xfrm>
          <a:prstGeom prst="rect">
            <a:avLst/>
          </a:prstGeom>
          <a:noFill/>
        </p:spPr>
        <p:txBody>
          <a:bodyPr wrap="square" rtlCol="0">
            <a:spAutoFit/>
          </a:bodyPr>
          <a:lstStyle/>
          <a:p>
            <a:r>
              <a:rPr lang="en-US" sz="2400" b="1" dirty="0" smtClean="0">
                <a:solidFill>
                  <a:schemeClr val="accent1">
                    <a:lumMod val="75000"/>
                  </a:schemeClr>
                </a:solidFill>
              </a:rPr>
              <a:t>The average annual value of the concentration of SO</a:t>
            </a:r>
            <a:r>
              <a:rPr lang="en-US" sz="2400" b="1" baseline="-25000" dirty="0" smtClean="0">
                <a:solidFill>
                  <a:schemeClr val="accent1">
                    <a:lumMod val="75000"/>
                  </a:schemeClr>
                </a:solidFill>
              </a:rPr>
              <a:t>2</a:t>
            </a:r>
            <a:r>
              <a:rPr lang="en-US" sz="2400" b="1" dirty="0" smtClean="0">
                <a:solidFill>
                  <a:schemeClr val="accent1">
                    <a:lumMod val="75000"/>
                  </a:schemeClr>
                </a:solidFill>
              </a:rPr>
              <a:t> are categorized according to the location:</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311177" y="2380878"/>
            <a:ext cx="4032448" cy="2509079"/>
          </a:xfrm>
          <a:prstGeom prst="rect">
            <a:avLst/>
          </a:prstGeom>
          <a:noFill/>
          <a:ln w="9525">
            <a:noFill/>
            <a:miter lim="800000"/>
            <a:headEnd/>
            <a:tailEnd/>
          </a:ln>
        </p:spPr>
      </p:pic>
      <p:sp>
        <p:nvSpPr>
          <p:cNvPr id="13" name="TextBox 12"/>
          <p:cNvSpPr txBox="1"/>
          <p:nvPr/>
        </p:nvSpPr>
        <p:spPr>
          <a:xfrm>
            <a:off x="443161" y="4916016"/>
            <a:ext cx="8208912" cy="1200329"/>
          </a:xfrm>
          <a:prstGeom prst="rect">
            <a:avLst/>
          </a:prstGeom>
          <a:noFill/>
        </p:spPr>
        <p:txBody>
          <a:bodyPr wrap="square" rtlCol="0">
            <a:spAutoFit/>
          </a:bodyPr>
          <a:lstStyle/>
          <a:p>
            <a:r>
              <a:rPr lang="en-US" sz="2400" b="1" dirty="0" smtClean="0">
                <a:solidFill>
                  <a:schemeClr val="accent6">
                    <a:lumMod val="75000"/>
                  </a:schemeClr>
                </a:solidFill>
              </a:rPr>
              <a:t>The improvement of air quality (refers to the concentration. SO</a:t>
            </a:r>
            <a:r>
              <a:rPr lang="en-US" sz="2400" b="1" baseline="-25000" dirty="0" smtClean="0">
                <a:solidFill>
                  <a:schemeClr val="accent6">
                    <a:lumMod val="75000"/>
                  </a:schemeClr>
                </a:solidFill>
              </a:rPr>
              <a:t>2</a:t>
            </a:r>
            <a:r>
              <a:rPr lang="en-US" sz="2400" b="1" dirty="0" smtClean="0">
                <a:solidFill>
                  <a:schemeClr val="accent6">
                    <a:lumMod val="75000"/>
                  </a:schemeClr>
                </a:solidFill>
              </a:rPr>
              <a:t>) in Europe in the last few decades is the result of the implementation of the national and international regulations.</a:t>
            </a:r>
            <a:endParaRPr lang="hr-HR" sz="2400" b="1" dirty="0">
              <a:solidFill>
                <a:schemeClr val="accent6">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11</a:t>
            </a:fld>
            <a:endParaRPr lang="hr-HR"/>
          </a:p>
        </p:txBody>
      </p:sp>
      <p:sp>
        <p:nvSpPr>
          <p:cNvPr id="17" name="Rectangle 16"/>
          <p:cNvSpPr/>
          <p:nvPr/>
        </p:nvSpPr>
        <p:spPr>
          <a:xfrm>
            <a:off x="3619500" y="4467225"/>
            <a:ext cx="257175" cy="2000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Rectangle 17"/>
          <p:cNvSpPr/>
          <p:nvPr/>
        </p:nvSpPr>
        <p:spPr>
          <a:xfrm>
            <a:off x="4867275" y="4524375"/>
            <a:ext cx="114300" cy="142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Rectangle 18"/>
          <p:cNvSpPr/>
          <p:nvPr/>
        </p:nvSpPr>
        <p:spPr>
          <a:xfrm>
            <a:off x="5772150" y="4495800"/>
            <a:ext cx="123825"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1"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95536" y="1556792"/>
            <a:ext cx="8424936" cy="707886"/>
          </a:xfrm>
          <a:prstGeom prst="rect">
            <a:avLst/>
          </a:prstGeom>
          <a:noFill/>
        </p:spPr>
        <p:txBody>
          <a:bodyPr wrap="square" rtlCol="0">
            <a:spAutoFit/>
          </a:bodyPr>
          <a:lstStyle/>
          <a:p>
            <a:r>
              <a:rPr lang="en-US" sz="2000" b="1" dirty="0" smtClean="0">
                <a:solidFill>
                  <a:schemeClr val="accent1">
                    <a:lumMod val="75000"/>
                  </a:schemeClr>
                </a:solidFill>
              </a:rPr>
              <a:t>With regard to the source of pollution, the largest proportion of SO</a:t>
            </a:r>
            <a:r>
              <a:rPr lang="en-US" sz="2000" b="1" baseline="-25000" dirty="0" smtClean="0">
                <a:solidFill>
                  <a:schemeClr val="accent1">
                    <a:lumMod val="75000"/>
                  </a:schemeClr>
                </a:solidFill>
              </a:rPr>
              <a:t>2 </a:t>
            </a:r>
            <a:r>
              <a:rPr lang="en-US" sz="2000" b="1" dirty="0" smtClean="0">
                <a:solidFill>
                  <a:schemeClr val="accent1">
                    <a:lumMod val="75000"/>
                  </a:schemeClr>
                </a:solidFill>
              </a:rPr>
              <a:t>in the air comes from the industry, and then from the traffic.</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143694" y="2407171"/>
            <a:ext cx="3537136" cy="2326754"/>
          </a:xfrm>
          <a:prstGeom prst="rect">
            <a:avLst/>
          </a:prstGeom>
          <a:noFill/>
          <a:ln w="9525">
            <a:noFill/>
            <a:miter lim="800000"/>
            <a:headEnd/>
            <a:tailEnd/>
          </a:ln>
        </p:spPr>
      </p:pic>
      <p:sp>
        <p:nvSpPr>
          <p:cNvPr id="13" name="TextBox 12"/>
          <p:cNvSpPr txBox="1"/>
          <p:nvPr/>
        </p:nvSpPr>
        <p:spPr>
          <a:xfrm>
            <a:off x="3959424" y="2226196"/>
            <a:ext cx="5184576" cy="1938992"/>
          </a:xfrm>
          <a:prstGeom prst="rect">
            <a:avLst/>
          </a:prstGeom>
          <a:noFill/>
        </p:spPr>
        <p:txBody>
          <a:bodyPr wrap="square" rtlCol="0">
            <a:spAutoFit/>
          </a:bodyPr>
          <a:lstStyle/>
          <a:p>
            <a:r>
              <a:rPr lang="en-US" sz="2000" b="1" dirty="0" smtClean="0">
                <a:solidFill>
                  <a:schemeClr val="accent1">
                    <a:lumMod val="75000"/>
                  </a:schemeClr>
                </a:solidFill>
              </a:rPr>
              <a:t>On a global level, the concentration of SO</a:t>
            </a:r>
            <a:r>
              <a:rPr lang="en-US" sz="2000" b="1" baseline="-25000" dirty="0" smtClean="0">
                <a:solidFill>
                  <a:schemeClr val="accent1">
                    <a:lumMod val="75000"/>
                  </a:schemeClr>
                </a:solidFill>
              </a:rPr>
              <a:t>2</a:t>
            </a:r>
            <a:r>
              <a:rPr lang="en-US" sz="2000" b="1" dirty="0" smtClean="0">
                <a:solidFill>
                  <a:schemeClr val="accent1">
                    <a:lumMod val="75000"/>
                  </a:schemeClr>
                </a:solidFill>
              </a:rPr>
              <a:t> in air significantly differ depending on the industrial development of countries. Most are in developing countries, slightly less in the transition</a:t>
            </a:r>
            <a:r>
              <a:rPr lang="hr-HR" sz="2000" b="1" dirty="0" smtClean="0">
                <a:solidFill>
                  <a:schemeClr val="accent1">
                    <a:lumMod val="75000"/>
                  </a:schemeClr>
                </a:solidFill>
              </a:rPr>
              <a:t> countries</a:t>
            </a:r>
            <a:r>
              <a:rPr lang="en-US" sz="2000" b="1" dirty="0" smtClean="0">
                <a:solidFill>
                  <a:schemeClr val="accent1">
                    <a:lumMod val="75000"/>
                  </a:schemeClr>
                </a:solidFill>
              </a:rPr>
              <a:t>, and lowest in the highly industrialized countries.</a:t>
            </a:r>
            <a:endParaRPr lang="hr-HR" sz="2000" b="1" dirty="0">
              <a:solidFill>
                <a:schemeClr val="accent1">
                  <a:lumMod val="75000"/>
                </a:schemeClr>
              </a:solidFill>
            </a:endParaRPr>
          </a:p>
        </p:txBody>
      </p:sp>
      <p:pic>
        <p:nvPicPr>
          <p:cNvPr id="14" name="Picture 3"/>
          <p:cNvPicPr>
            <a:picLocks noChangeAspect="1" noChangeArrowheads="1"/>
          </p:cNvPicPr>
          <p:nvPr/>
        </p:nvPicPr>
        <p:blipFill>
          <a:blip r:embed="rId4" cstate="print"/>
          <a:srcRect/>
          <a:stretch>
            <a:fillRect/>
          </a:stretch>
        </p:blipFill>
        <p:spPr bwMode="auto">
          <a:xfrm>
            <a:off x="4014986" y="4143375"/>
            <a:ext cx="3886200" cy="2400300"/>
          </a:xfrm>
          <a:prstGeom prst="rect">
            <a:avLst/>
          </a:prstGeom>
          <a:noFill/>
          <a:ln w="9525">
            <a:noFill/>
            <a:miter lim="800000"/>
            <a:headEnd/>
            <a:tailEnd/>
          </a:ln>
        </p:spPr>
      </p:pic>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12</a:t>
            </a:fld>
            <a:endParaRPr lang="hr-HR"/>
          </a:p>
        </p:txBody>
      </p:sp>
      <p:sp>
        <p:nvSpPr>
          <p:cNvPr id="18" name="Title 1"/>
          <p:cNvSpPr>
            <a:spLocks noGrp="1"/>
          </p:cNvSpPr>
          <p:nvPr>
            <p:ph type="title"/>
          </p:nvPr>
        </p:nvSpPr>
        <p:spPr>
          <a:xfrm>
            <a:off x="304800" y="493713"/>
            <a:ext cx="88392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SO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 </a:t>
            </a:r>
            <a:r>
              <a:rPr lang="en-US" sz="2800" b="1" dirty="0" smtClean="0">
                <a:solidFill>
                  <a:schemeClr val="tx2"/>
                </a:solidFill>
                <a:effectLst>
                  <a:glow>
                    <a:srgbClr val="7F7F7F">
                      <a:alpha val="35000"/>
                    </a:srgbClr>
                  </a:glow>
                </a:effectLst>
              </a:rPr>
              <a:t>TEMPORAL DISTRIBUTION</a:t>
            </a:r>
            <a:endParaRPr lang="hr-HR" sz="2800" b="1" dirty="0" smtClean="0">
              <a:solidFill>
                <a:schemeClr val="tx2"/>
              </a:solidFill>
              <a:effectLst>
                <a:glow>
                  <a:srgbClr val="7F7F7F">
                    <a:alpha val="35000"/>
                  </a:srgbClr>
                </a:glow>
              </a:effectLst>
            </a:endParaRPr>
          </a:p>
        </p:txBody>
      </p:sp>
      <p:pic>
        <p:nvPicPr>
          <p:cNvPr id="9" name="Picture 2" descr="Spacefill model of sulfur dioxide"/>
          <p:cNvPicPr>
            <a:picLocks noChangeAspect="1" noChangeArrowheads="1"/>
          </p:cNvPicPr>
          <p:nvPr/>
        </p:nvPicPr>
        <p:blipFill>
          <a:blip r:embed="rId5" cstate="print"/>
          <a:srcRect/>
          <a:stretch>
            <a:fillRect/>
          </a:stretch>
        </p:blipFill>
        <p:spPr bwMode="auto">
          <a:xfrm>
            <a:off x="8172449" y="593834"/>
            <a:ext cx="847725" cy="630063"/>
          </a:xfrm>
          <a:prstGeom prst="rect">
            <a:avLst/>
          </a:prstGeom>
          <a:noFill/>
        </p:spPr>
      </p:pic>
      <p:sp>
        <p:nvSpPr>
          <p:cNvPr id="20" name="Rectangle 19"/>
          <p:cNvSpPr/>
          <p:nvPr/>
        </p:nvSpPr>
        <p:spPr>
          <a:xfrm>
            <a:off x="714375" y="4371975"/>
            <a:ext cx="942975" cy="2381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tx2">
                    <a:lumMod val="75000"/>
                  </a:schemeClr>
                </a:solidFill>
              </a:rPr>
              <a:t>background</a:t>
            </a:r>
            <a:endParaRPr lang="hr-HR" sz="1200" b="1" dirty="0">
              <a:solidFill>
                <a:schemeClr val="tx2">
                  <a:lumMod val="75000"/>
                </a:schemeClr>
              </a:solidFill>
            </a:endParaRPr>
          </a:p>
        </p:txBody>
      </p:sp>
      <p:sp>
        <p:nvSpPr>
          <p:cNvPr id="21" name="Rectangle 20"/>
          <p:cNvSpPr/>
          <p:nvPr/>
        </p:nvSpPr>
        <p:spPr>
          <a:xfrm>
            <a:off x="1724025" y="4391025"/>
            <a:ext cx="8382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tx2">
                    <a:lumMod val="75000"/>
                  </a:schemeClr>
                </a:solidFill>
              </a:rPr>
              <a:t>industry</a:t>
            </a:r>
            <a:endParaRPr lang="hr-HR" sz="1200" b="1" dirty="0">
              <a:solidFill>
                <a:schemeClr val="tx2">
                  <a:lumMod val="75000"/>
                </a:schemeClr>
              </a:solidFill>
            </a:endParaRPr>
          </a:p>
        </p:txBody>
      </p:sp>
      <p:sp>
        <p:nvSpPr>
          <p:cNvPr id="22" name="Rectangle 21"/>
          <p:cNvSpPr/>
          <p:nvPr/>
        </p:nvSpPr>
        <p:spPr>
          <a:xfrm>
            <a:off x="2686050" y="4400550"/>
            <a:ext cx="685800" cy="209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tx2">
                    <a:lumMod val="75000"/>
                  </a:schemeClr>
                </a:solidFill>
              </a:rPr>
              <a:t>traffic</a:t>
            </a:r>
            <a:endParaRPr lang="hr-HR" sz="1200" b="1" dirty="0">
              <a:solidFill>
                <a:schemeClr val="tx2">
                  <a:lumMod val="75000"/>
                </a:schemeClr>
              </a:solidFill>
            </a:endParaRPr>
          </a:p>
        </p:txBody>
      </p:sp>
      <p:sp>
        <p:nvSpPr>
          <p:cNvPr id="23" name="Rectangle 22"/>
          <p:cNvSpPr/>
          <p:nvPr/>
        </p:nvSpPr>
        <p:spPr>
          <a:xfrm>
            <a:off x="4638675" y="5981700"/>
            <a:ext cx="1019175" cy="390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75000"/>
                  </a:schemeClr>
                </a:solidFill>
              </a:rPr>
              <a:t>developing countries</a:t>
            </a:r>
            <a:endParaRPr lang="hr-HR" sz="1200" b="1" dirty="0">
              <a:solidFill>
                <a:schemeClr val="tx2">
                  <a:lumMod val="75000"/>
                </a:schemeClr>
              </a:solidFill>
            </a:endParaRPr>
          </a:p>
        </p:txBody>
      </p:sp>
      <p:sp>
        <p:nvSpPr>
          <p:cNvPr id="24" name="Rectangle 23"/>
          <p:cNvSpPr/>
          <p:nvPr/>
        </p:nvSpPr>
        <p:spPr>
          <a:xfrm>
            <a:off x="5724525" y="5991225"/>
            <a:ext cx="990600" cy="361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tx2">
                    <a:lumMod val="75000"/>
                  </a:schemeClr>
                </a:solidFill>
              </a:rPr>
              <a:t>countries in transition</a:t>
            </a:r>
            <a:endParaRPr lang="hr-HR" sz="1200" b="1" dirty="0">
              <a:solidFill>
                <a:schemeClr val="tx2">
                  <a:lumMod val="75000"/>
                </a:schemeClr>
              </a:solidFill>
            </a:endParaRPr>
          </a:p>
        </p:txBody>
      </p:sp>
      <p:sp>
        <p:nvSpPr>
          <p:cNvPr id="25" name="Rectangle 24"/>
          <p:cNvSpPr/>
          <p:nvPr/>
        </p:nvSpPr>
        <p:spPr>
          <a:xfrm>
            <a:off x="6772275" y="5953125"/>
            <a:ext cx="1085850" cy="5429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tx2">
                    <a:lumMod val="75000"/>
                  </a:schemeClr>
                </a:solidFill>
              </a:rPr>
              <a:t>highly industrialized countries</a:t>
            </a:r>
            <a:endParaRPr lang="hr-HR" sz="1200" b="1" dirty="0">
              <a:solidFill>
                <a:schemeClr val="tx2">
                  <a:lumMod val="75000"/>
                </a:schemeClr>
              </a:solidFill>
            </a:endParaRPr>
          </a:p>
        </p:txBody>
      </p:sp>
      <p:sp>
        <p:nvSpPr>
          <p:cNvPr id="2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7" name="Picture 3"/>
          <p:cNvPicPr>
            <a:picLocks noChangeAspect="1" noChangeArrowheads="1"/>
          </p:cNvPicPr>
          <p:nvPr/>
        </p:nvPicPr>
        <p:blipFill>
          <a:blip r:embed="rId6"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p:cNvPicPr>
            <a:picLocks noChangeAspect="1" noChangeArrowheads="1"/>
          </p:cNvPicPr>
          <p:nvPr/>
        </p:nvPicPr>
        <p:blipFill>
          <a:blip r:embed="rId3" cstate="print"/>
          <a:srcRect/>
          <a:stretch>
            <a:fillRect/>
          </a:stretch>
        </p:blipFill>
        <p:spPr bwMode="auto">
          <a:xfrm rot="16200000">
            <a:off x="2728867" y="-637906"/>
            <a:ext cx="3909579" cy="7881413"/>
          </a:xfrm>
          <a:prstGeom prst="rect">
            <a:avLst/>
          </a:prstGeom>
          <a:noFill/>
          <a:ln w="9525">
            <a:noFill/>
            <a:miter lim="800000"/>
            <a:headEnd/>
            <a:tailEnd/>
          </a:ln>
        </p:spPr>
      </p:pic>
      <p:sp>
        <p:nvSpPr>
          <p:cNvPr id="22" name="TextBox 21"/>
          <p:cNvSpPr txBox="1"/>
          <p:nvPr/>
        </p:nvSpPr>
        <p:spPr>
          <a:xfrm>
            <a:off x="0" y="5184998"/>
            <a:ext cx="9144000" cy="707886"/>
          </a:xfrm>
          <a:prstGeom prst="rect">
            <a:avLst/>
          </a:prstGeom>
          <a:noFill/>
        </p:spPr>
        <p:txBody>
          <a:bodyPr wrap="square" rtlCol="0">
            <a:spAutoFit/>
          </a:bodyPr>
          <a:lstStyle/>
          <a:p>
            <a:r>
              <a:rPr lang="en-US" sz="2000" b="1" dirty="0" smtClean="0">
                <a:solidFill>
                  <a:schemeClr val="accent1">
                    <a:lumMod val="75000"/>
                  </a:schemeClr>
                </a:solidFill>
              </a:rPr>
              <a:t>Average annual concentrations of SO</a:t>
            </a:r>
            <a:r>
              <a:rPr lang="en-US" sz="2000" b="1" baseline="-25000" dirty="0" smtClean="0">
                <a:solidFill>
                  <a:schemeClr val="accent1">
                    <a:lumMod val="75000"/>
                  </a:schemeClr>
                </a:solidFill>
              </a:rPr>
              <a:t>2</a:t>
            </a:r>
            <a:r>
              <a:rPr lang="en-US" sz="2000" b="1" dirty="0" smtClean="0">
                <a:solidFill>
                  <a:schemeClr val="accent1">
                    <a:lumMod val="75000"/>
                  </a:schemeClr>
                </a:solidFill>
              </a:rPr>
              <a:t> in the world in the period of 2002. to 2005. Source: Air quality guidelines – the WHO.</a:t>
            </a:r>
            <a:endParaRPr lang="hr-HR" sz="2000" dirty="0">
              <a:solidFill>
                <a:schemeClr val="accent1">
                  <a:lumMod val="75000"/>
                </a:schemeClr>
              </a:solidFill>
            </a:endParaRPr>
          </a:p>
        </p:txBody>
      </p:sp>
      <p:sp>
        <p:nvSpPr>
          <p:cNvPr id="24" name="Slide Number Placeholder 23"/>
          <p:cNvSpPr>
            <a:spLocks noGrp="1"/>
          </p:cNvSpPr>
          <p:nvPr>
            <p:ph type="sldNum" sz="quarter" idx="12"/>
          </p:nvPr>
        </p:nvSpPr>
        <p:spPr/>
        <p:txBody>
          <a:bodyPr/>
          <a:lstStyle/>
          <a:p>
            <a:pPr>
              <a:defRPr/>
            </a:pPr>
            <a:fld id="{60743F40-157C-4097-B33E-49A278C4E3AD}" type="slidenum">
              <a:rPr lang="hr-HR" smtClean="0"/>
              <a:pPr>
                <a:defRPr/>
              </a:pPr>
              <a:t>13</a:t>
            </a:fld>
            <a:endParaRPr lang="hr-HR"/>
          </a:p>
        </p:txBody>
      </p:sp>
      <p:sp>
        <p:nvSpPr>
          <p:cNvPr id="26" name="Title 1"/>
          <p:cNvSpPr>
            <a:spLocks noGrp="1"/>
          </p:cNvSpPr>
          <p:nvPr>
            <p:ph type="title"/>
          </p:nvPr>
        </p:nvSpPr>
        <p:spPr>
          <a:xfrm>
            <a:off x="304800" y="493713"/>
            <a:ext cx="88392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SO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 </a:t>
            </a:r>
            <a:r>
              <a:rPr lang="en-US" sz="2800" b="1" dirty="0" smtClean="0">
                <a:solidFill>
                  <a:schemeClr val="tx2"/>
                </a:solidFill>
                <a:effectLst>
                  <a:glow>
                    <a:srgbClr val="7F7F7F">
                      <a:alpha val="35000"/>
                    </a:srgbClr>
                  </a:glow>
                </a:effectLst>
              </a:rPr>
              <a:t>TEMPORAL DISTRIBUTION</a:t>
            </a:r>
            <a:endParaRPr lang="hr-HR" sz="2800" b="1" dirty="0" smtClean="0">
              <a:solidFill>
                <a:schemeClr val="tx2"/>
              </a:solidFill>
              <a:effectLst>
                <a:glow>
                  <a:srgbClr val="7F7F7F">
                    <a:alpha val="35000"/>
                  </a:srgbClr>
                </a:glow>
              </a:effectLst>
            </a:endParaRPr>
          </a:p>
        </p:txBody>
      </p:sp>
      <p:pic>
        <p:nvPicPr>
          <p:cNvPr id="9" name="Picture 2" descr="Spacefill model of sulfur dioxide"/>
          <p:cNvPicPr>
            <a:picLocks noChangeAspect="1" noChangeArrowheads="1"/>
          </p:cNvPicPr>
          <p:nvPr/>
        </p:nvPicPr>
        <p:blipFill>
          <a:blip r:embed="rId4" cstate="print"/>
          <a:srcRect/>
          <a:stretch>
            <a:fillRect/>
          </a:stretch>
        </p:blipFill>
        <p:spPr bwMode="auto">
          <a:xfrm>
            <a:off x="8172449" y="593834"/>
            <a:ext cx="847725" cy="630063"/>
          </a:xfrm>
          <a:prstGeom prst="rect">
            <a:avLst/>
          </a:prstGeom>
          <a:noFill/>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4"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SO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descr="Spacefill model of sulfur dioxide"/>
          <p:cNvPicPr>
            <a:picLocks noChangeAspect="1" noChangeArrowheads="1"/>
          </p:cNvPicPr>
          <p:nvPr/>
        </p:nvPicPr>
        <p:blipFill>
          <a:blip r:embed="rId3" cstate="print"/>
          <a:srcRect/>
          <a:stretch>
            <a:fillRect/>
          </a:stretch>
        </p:blipFill>
        <p:spPr bwMode="auto">
          <a:xfrm>
            <a:off x="8143874" y="203309"/>
            <a:ext cx="847725" cy="630063"/>
          </a:xfrm>
          <a:prstGeom prst="rect">
            <a:avLst/>
          </a:prstGeom>
          <a:noFill/>
        </p:spPr>
      </p:pic>
      <p:sp>
        <p:nvSpPr>
          <p:cNvPr id="10" name="Rectangle 9"/>
          <p:cNvSpPr/>
          <p:nvPr/>
        </p:nvSpPr>
        <p:spPr>
          <a:xfrm>
            <a:off x="425252" y="1549549"/>
            <a:ext cx="4584898" cy="1368152"/>
          </a:xfrm>
          <a:prstGeom prst="rect">
            <a:avLst/>
          </a:prstGeom>
          <a:solidFill>
            <a:schemeClr val="accent6">
              <a:lumMod val="40000"/>
              <a:lumOff val="6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1">
                  <a:lumMod val="75000"/>
                </a:schemeClr>
              </a:solidFill>
            </a:endParaRPr>
          </a:p>
        </p:txBody>
      </p:sp>
      <p:sp>
        <p:nvSpPr>
          <p:cNvPr id="12" name="TextBox 11"/>
          <p:cNvSpPr txBox="1"/>
          <p:nvPr/>
        </p:nvSpPr>
        <p:spPr>
          <a:xfrm>
            <a:off x="406202" y="1578124"/>
            <a:ext cx="4536504" cy="1323439"/>
          </a:xfrm>
          <a:prstGeom prst="rect">
            <a:avLst/>
          </a:prstGeom>
          <a:noFill/>
        </p:spPr>
        <p:txBody>
          <a:bodyPr wrap="square" rtlCol="0">
            <a:spAutoFit/>
          </a:bodyPr>
          <a:lstStyle/>
          <a:p>
            <a:r>
              <a:rPr lang="en-US" sz="2000" b="1" dirty="0" smtClean="0">
                <a:solidFill>
                  <a:schemeClr val="accent1">
                    <a:lumMod val="75000"/>
                  </a:schemeClr>
                </a:solidFill>
              </a:rPr>
              <a:t>Pathways of SO</a:t>
            </a:r>
            <a:r>
              <a:rPr lang="en-US" sz="2000" b="1" baseline="-25000" dirty="0" smtClean="0">
                <a:solidFill>
                  <a:schemeClr val="accent1">
                    <a:lumMod val="75000"/>
                  </a:schemeClr>
                </a:solidFill>
              </a:rPr>
              <a:t>2</a:t>
            </a:r>
            <a:r>
              <a:rPr lang="en-US" sz="2000" b="1" dirty="0" smtClean="0">
                <a:solidFill>
                  <a:schemeClr val="accent1">
                    <a:lumMod val="75000"/>
                  </a:schemeClr>
                </a:solidFill>
              </a:rPr>
              <a:t> entry into the body are: RESPIRATORY SYSTEM,</a:t>
            </a:r>
            <a:endParaRPr lang="hr-HR" sz="2000" b="1" dirty="0" smtClean="0">
              <a:solidFill>
                <a:schemeClr val="accent1">
                  <a:lumMod val="75000"/>
                </a:schemeClr>
              </a:solidFill>
            </a:endParaRPr>
          </a:p>
          <a:p>
            <a:r>
              <a:rPr lang="en-US" sz="2000" b="1" dirty="0" smtClean="0">
                <a:solidFill>
                  <a:schemeClr val="accent1">
                    <a:lumMod val="75000"/>
                  </a:schemeClr>
                </a:solidFill>
              </a:rPr>
              <a:t>DIGESTIVE SYSTEM, </a:t>
            </a:r>
            <a:endParaRPr lang="hr-HR" sz="2000" b="1" dirty="0" smtClean="0">
              <a:solidFill>
                <a:schemeClr val="accent1">
                  <a:lumMod val="75000"/>
                </a:schemeClr>
              </a:solidFill>
            </a:endParaRPr>
          </a:p>
          <a:p>
            <a:r>
              <a:rPr lang="en-US" sz="2000" b="1" dirty="0" smtClean="0">
                <a:solidFill>
                  <a:schemeClr val="accent1">
                    <a:lumMod val="75000"/>
                  </a:schemeClr>
                </a:solidFill>
              </a:rPr>
              <a:t>SKIN</a:t>
            </a:r>
            <a:endParaRPr lang="hr-HR" sz="2000" b="1" dirty="0">
              <a:solidFill>
                <a:schemeClr val="accent1">
                  <a:lumMod val="75000"/>
                </a:schemeClr>
              </a:solidFill>
            </a:endParaRPr>
          </a:p>
        </p:txBody>
      </p:sp>
      <p:sp>
        <p:nvSpPr>
          <p:cNvPr id="13" name="TextBox 12"/>
          <p:cNvSpPr txBox="1"/>
          <p:nvPr/>
        </p:nvSpPr>
        <p:spPr>
          <a:xfrm>
            <a:off x="4979665" y="1560215"/>
            <a:ext cx="3816424" cy="1323439"/>
          </a:xfrm>
          <a:prstGeom prst="rect">
            <a:avLst/>
          </a:prstGeom>
          <a:noFill/>
        </p:spPr>
        <p:txBody>
          <a:bodyPr wrap="square" rtlCol="0">
            <a:spAutoFit/>
          </a:bodyPr>
          <a:lstStyle/>
          <a:p>
            <a:r>
              <a:rPr lang="en-US" sz="2000" b="1" dirty="0" smtClean="0">
                <a:solidFill>
                  <a:schemeClr val="accent1">
                    <a:lumMod val="75000"/>
                  </a:schemeClr>
                </a:solidFill>
              </a:rPr>
              <a:t>SO</a:t>
            </a:r>
            <a:r>
              <a:rPr lang="en-US" sz="2000" b="1" baseline="-25000" dirty="0" smtClean="0">
                <a:solidFill>
                  <a:schemeClr val="accent1">
                    <a:lumMod val="75000"/>
                  </a:schemeClr>
                </a:solidFill>
              </a:rPr>
              <a:t>2 </a:t>
            </a:r>
            <a:r>
              <a:rPr lang="en-US" sz="2000" b="1" dirty="0" smtClean="0">
                <a:solidFill>
                  <a:schemeClr val="accent1">
                    <a:lumMod val="75000"/>
                  </a:schemeClr>
                </a:solidFill>
              </a:rPr>
              <a:t>is soluble in water and is absorbed through the mucous membranes of the nose and upper respiratory tract.</a:t>
            </a:r>
            <a:endParaRPr lang="hr-HR" sz="2000" b="1" dirty="0">
              <a:solidFill>
                <a:schemeClr val="accent1">
                  <a:lumMod val="75000"/>
                </a:schemeClr>
              </a:solidFill>
            </a:endParaRPr>
          </a:p>
        </p:txBody>
      </p:sp>
      <p:sp>
        <p:nvSpPr>
          <p:cNvPr id="14" name="TextBox 13"/>
          <p:cNvSpPr txBox="1"/>
          <p:nvPr/>
        </p:nvSpPr>
        <p:spPr>
          <a:xfrm>
            <a:off x="0" y="3071242"/>
            <a:ext cx="7272808" cy="400110"/>
          </a:xfrm>
          <a:prstGeom prst="rect">
            <a:avLst/>
          </a:prstGeom>
          <a:noFill/>
        </p:spPr>
        <p:txBody>
          <a:bodyPr wrap="square" rtlCol="0">
            <a:spAutoFit/>
          </a:bodyPr>
          <a:lstStyle/>
          <a:p>
            <a:r>
              <a:rPr lang="hr-HR" sz="2000" b="1" smtClean="0">
                <a:solidFill>
                  <a:schemeClr val="accent6">
                    <a:lumMod val="75000"/>
                  </a:schemeClr>
                </a:solidFill>
              </a:rPr>
              <a:t>Example:</a:t>
            </a:r>
            <a:endParaRPr lang="hr-HR" sz="2000" b="1" dirty="0">
              <a:solidFill>
                <a:schemeClr val="accent6">
                  <a:lumMod val="75000"/>
                </a:schemeClr>
              </a:solidFill>
            </a:endParaRPr>
          </a:p>
        </p:txBody>
      </p:sp>
      <p:sp>
        <p:nvSpPr>
          <p:cNvPr id="15" name="TextBox 14"/>
          <p:cNvSpPr txBox="1"/>
          <p:nvPr/>
        </p:nvSpPr>
        <p:spPr>
          <a:xfrm>
            <a:off x="1168574" y="3071242"/>
            <a:ext cx="7848872" cy="2759730"/>
          </a:xfrm>
          <a:prstGeom prst="rect">
            <a:avLst/>
          </a:prstGeom>
          <a:noFill/>
          <a:ln>
            <a:solidFill>
              <a:schemeClr val="accent1"/>
            </a:solidFill>
          </a:ln>
        </p:spPr>
        <p:txBody>
          <a:bodyPr wrap="square" rtlCol="0">
            <a:spAutoFit/>
          </a:bodyPr>
          <a:lstStyle/>
          <a:p>
            <a:r>
              <a:rPr lang="en-US" sz="2000" b="1" dirty="0" smtClean="0">
                <a:solidFill>
                  <a:schemeClr val="accent6">
                    <a:lumMod val="75000"/>
                  </a:schemeClr>
                </a:solidFill>
              </a:rPr>
              <a:t>The amount of absorption depends on the</a:t>
            </a:r>
            <a:r>
              <a:rPr lang="hr-HR" sz="2000" b="1" dirty="0" smtClean="0">
                <a:solidFill>
                  <a:schemeClr val="accent6">
                    <a:lumMod val="75000"/>
                  </a:schemeClr>
                </a:solidFill>
              </a:rPr>
              <a:t> inhaled</a:t>
            </a:r>
            <a:r>
              <a:rPr lang="en-US" sz="2000" b="1" dirty="0" smtClean="0">
                <a:solidFill>
                  <a:schemeClr val="accent6">
                    <a:lumMod val="75000"/>
                  </a:schemeClr>
                </a:solidFill>
              </a:rPr>
              <a:t> concentration of the SO</a:t>
            </a:r>
            <a:r>
              <a:rPr lang="en-US" sz="2000" b="1" baseline="-25000" dirty="0" smtClean="0">
                <a:solidFill>
                  <a:schemeClr val="accent6">
                    <a:lumMod val="75000"/>
                  </a:schemeClr>
                </a:solidFill>
              </a:rPr>
              <a:t>2</a:t>
            </a:r>
            <a:r>
              <a:rPr lang="hr-HR" sz="2000" b="1" dirty="0" smtClean="0">
                <a:solidFill>
                  <a:schemeClr val="accent6">
                    <a:lumMod val="75000"/>
                  </a:schemeClr>
                </a:solidFill>
              </a:rPr>
              <a:t>.</a:t>
            </a:r>
            <a:endParaRPr lang="hr-HR" sz="2000" dirty="0" smtClean="0">
              <a:solidFill>
                <a:schemeClr val="accent1">
                  <a:lumMod val="75000"/>
                </a:schemeClr>
              </a:solidFill>
            </a:endParaRPr>
          </a:p>
          <a:p>
            <a:pPr>
              <a:buFont typeface="Arial" pitchFamily="34" charset="0"/>
              <a:buChar char="•"/>
            </a:pPr>
            <a:r>
              <a:rPr lang="hr-HR" sz="2000" dirty="0" smtClean="0">
                <a:solidFill>
                  <a:schemeClr val="accent1">
                    <a:lumMod val="75000"/>
                  </a:schemeClr>
                </a:solidFill>
              </a:rPr>
              <a:t>  </a:t>
            </a:r>
            <a:r>
              <a:rPr lang="en-US" sz="2000" b="1" dirty="0" smtClean="0">
                <a:solidFill>
                  <a:schemeClr val="accent1">
                    <a:lumMod val="75000"/>
                  </a:schemeClr>
                </a:solidFill>
              </a:rPr>
              <a:t>If you </a:t>
            </a:r>
            <a:r>
              <a:rPr lang="hr-HR" sz="2000" b="1" dirty="0" smtClean="0">
                <a:solidFill>
                  <a:schemeClr val="accent1">
                    <a:lumMod val="75000"/>
                  </a:schemeClr>
                </a:solidFill>
              </a:rPr>
              <a:t>inhale </a:t>
            </a:r>
            <a:r>
              <a:rPr lang="en-US" sz="2000" b="1" dirty="0" smtClean="0">
                <a:solidFill>
                  <a:schemeClr val="accent1">
                    <a:lumMod val="75000"/>
                  </a:schemeClr>
                </a:solidFill>
              </a:rPr>
              <a:t>the SO</a:t>
            </a:r>
            <a:r>
              <a:rPr lang="en-US" sz="2000" b="1" baseline="-25000" dirty="0" smtClean="0">
                <a:solidFill>
                  <a:schemeClr val="accent1">
                    <a:lumMod val="75000"/>
                  </a:schemeClr>
                </a:solidFill>
              </a:rPr>
              <a:t>2</a:t>
            </a:r>
            <a:r>
              <a:rPr lang="hr-HR" sz="2000" b="1" dirty="0" smtClean="0">
                <a:solidFill>
                  <a:schemeClr val="accent1">
                    <a:lumMod val="75000"/>
                  </a:schemeClr>
                </a:solidFill>
              </a:rPr>
              <a:t> in concentration</a:t>
            </a:r>
            <a:r>
              <a:rPr lang="en-US" sz="2000" b="1" dirty="0" smtClean="0">
                <a:solidFill>
                  <a:schemeClr val="accent1">
                    <a:lumMod val="75000"/>
                  </a:schemeClr>
                </a:solidFill>
              </a:rPr>
              <a:t> from 4 to 6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of air, </a:t>
            </a:r>
            <a:r>
              <a:rPr lang="hr-HR" sz="2000" b="1" dirty="0" smtClean="0">
                <a:solidFill>
                  <a:schemeClr val="accent1">
                    <a:lumMod val="75000"/>
                  </a:schemeClr>
                </a:solidFill>
              </a:rPr>
              <a:t>it </a:t>
            </a:r>
            <a:r>
              <a:rPr lang="en-US" sz="2000" b="1" dirty="0" smtClean="0">
                <a:solidFill>
                  <a:schemeClr val="accent1">
                    <a:lumMod val="75000"/>
                  </a:schemeClr>
                </a:solidFill>
              </a:rPr>
              <a:t>will be</a:t>
            </a:r>
            <a:r>
              <a:rPr lang="hr-HR" sz="2000" b="1" dirty="0" smtClean="0">
                <a:solidFill>
                  <a:schemeClr val="accent1">
                    <a:lumMod val="75000"/>
                  </a:schemeClr>
                </a:solidFill>
              </a:rPr>
              <a:t> absorbe</a:t>
            </a:r>
            <a:r>
              <a:rPr lang="en-US" sz="2000" b="1" dirty="0" smtClean="0">
                <a:solidFill>
                  <a:schemeClr val="accent1">
                    <a:lumMod val="75000"/>
                  </a:schemeClr>
                </a:solidFill>
              </a:rPr>
              <a:t> 85% </a:t>
            </a:r>
            <a:r>
              <a:rPr lang="hr-HR" sz="2000" b="1" dirty="0" smtClean="0">
                <a:solidFill>
                  <a:schemeClr val="accent1">
                    <a:lumMod val="75000"/>
                  </a:schemeClr>
                </a:solidFill>
              </a:rPr>
              <a:t>inhaled </a:t>
            </a:r>
            <a:r>
              <a:rPr lang="en-US" sz="2000" b="1" dirty="0" smtClean="0">
                <a:solidFill>
                  <a:schemeClr val="accent1">
                    <a:lumMod val="75000"/>
                  </a:schemeClr>
                </a:solidFill>
              </a:rPr>
              <a:t>SO</a:t>
            </a:r>
            <a:r>
              <a:rPr lang="en-US" sz="2000" b="1" baseline="-25000" dirty="0" smtClean="0">
                <a:solidFill>
                  <a:schemeClr val="accent1">
                    <a:lumMod val="75000"/>
                  </a:schemeClr>
                </a:solidFill>
              </a:rPr>
              <a:t>2</a:t>
            </a:r>
            <a:endParaRPr lang="hr-HR" sz="2000" b="1" baseline="-25000" dirty="0" smtClean="0">
              <a:solidFill>
                <a:schemeClr val="accent1">
                  <a:lumMod val="75000"/>
                </a:schemeClr>
              </a:solidFill>
            </a:endParaRPr>
          </a:p>
          <a:p>
            <a:r>
              <a:rPr lang="hr-HR" sz="2000" b="1" dirty="0" smtClean="0">
                <a:solidFill>
                  <a:schemeClr val="accent1">
                    <a:lumMod val="75000"/>
                  </a:schemeClr>
                </a:solidFill>
              </a:rPr>
              <a:t> </a:t>
            </a:r>
          </a:p>
          <a:p>
            <a:pPr>
              <a:buFont typeface="Arial" pitchFamily="34" charset="0"/>
              <a:buChar char="•"/>
            </a:pPr>
            <a:r>
              <a:rPr lang="hr-HR" sz="2000" b="1" dirty="0" smtClean="0">
                <a:solidFill>
                  <a:schemeClr val="accent1">
                    <a:lumMod val="75000"/>
                  </a:schemeClr>
                </a:solidFill>
              </a:rPr>
              <a:t>  </a:t>
            </a:r>
            <a:r>
              <a:rPr lang="en-US" sz="2000" b="1" dirty="0" smtClean="0">
                <a:solidFill>
                  <a:schemeClr val="accent1">
                    <a:lumMod val="75000"/>
                  </a:schemeClr>
                </a:solidFill>
              </a:rPr>
              <a:t>At concentrations of 46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of air is absorbed 99% SO</a:t>
            </a:r>
            <a:r>
              <a:rPr lang="en-US" sz="2000" b="1" baseline="-25000" dirty="0" smtClean="0">
                <a:solidFill>
                  <a:schemeClr val="accent1">
                    <a:lumMod val="75000"/>
                  </a:schemeClr>
                </a:solidFill>
              </a:rPr>
              <a:t>2</a:t>
            </a:r>
            <a:endParaRPr lang="hr-HR" sz="2000" b="1" baseline="-25000" dirty="0" smtClean="0">
              <a:solidFill>
                <a:schemeClr val="accent1">
                  <a:lumMod val="75000"/>
                </a:schemeClr>
              </a:solidFill>
            </a:endParaRPr>
          </a:p>
          <a:p>
            <a:endParaRPr lang="hr-HR" sz="2000" b="1" baseline="-25000" dirty="0" smtClean="0">
              <a:solidFill>
                <a:schemeClr val="accent1">
                  <a:lumMod val="75000"/>
                </a:schemeClr>
              </a:solidFill>
            </a:endParaRPr>
          </a:p>
          <a:p>
            <a:pPr>
              <a:buFont typeface="Arial" pitchFamily="34" charset="0"/>
              <a:buChar char="•"/>
            </a:pPr>
            <a:r>
              <a:rPr lang="vi-VN" sz="2000" b="1" dirty="0" smtClean="0">
                <a:solidFill>
                  <a:schemeClr val="accent1">
                    <a:lumMod val="75000"/>
                  </a:schemeClr>
                </a:solidFill>
              </a:rPr>
              <a:t> </a:t>
            </a:r>
            <a:r>
              <a:rPr lang="hr-HR" sz="2000" b="1" dirty="0" smtClean="0">
                <a:solidFill>
                  <a:schemeClr val="accent1">
                    <a:lumMod val="75000"/>
                  </a:schemeClr>
                </a:solidFill>
              </a:rPr>
              <a:t>  </a:t>
            </a:r>
            <a:r>
              <a:rPr lang="en-US" sz="2000" b="1" dirty="0" smtClean="0">
                <a:solidFill>
                  <a:schemeClr val="accent1">
                    <a:lumMod val="75000"/>
                  </a:schemeClr>
                </a:solidFill>
              </a:rPr>
              <a:t>With increased physical activity at accelerated breathing absorption is </a:t>
            </a:r>
            <a:r>
              <a:rPr lang="hr-HR" sz="2000" b="1" dirty="0" smtClean="0">
                <a:solidFill>
                  <a:schemeClr val="accent1">
                    <a:lumMod val="75000"/>
                  </a:schemeClr>
                </a:solidFill>
              </a:rPr>
              <a:t>  </a:t>
            </a:r>
            <a:r>
              <a:rPr lang="en-US" sz="2000" b="1" dirty="0" smtClean="0">
                <a:solidFill>
                  <a:schemeClr val="accent1">
                    <a:lumMod val="75000"/>
                  </a:schemeClr>
                </a:solidFill>
              </a:rPr>
              <a:t>moved deeper towards the lower respiratory tract.</a:t>
            </a:r>
            <a:endParaRPr lang="hr-HR" sz="2000" b="1" dirty="0">
              <a:solidFill>
                <a:schemeClr val="accent1">
                  <a:lumMod val="75000"/>
                </a:schemeClr>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14</a:t>
            </a:fld>
            <a:endParaRPr lang="hr-H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323528" y="1556792"/>
            <a:ext cx="8496944" cy="830997"/>
          </a:xfrm>
          <a:prstGeom prst="rect">
            <a:avLst/>
          </a:prstGeom>
        </p:spPr>
        <p:txBody>
          <a:bodyPr wrap="square">
            <a:spAutoFit/>
          </a:bodyPr>
          <a:lstStyle/>
          <a:p>
            <a:r>
              <a:rPr lang="en-US" sz="2400" b="1" dirty="0" smtClean="0">
                <a:solidFill>
                  <a:schemeClr val="accent1">
                    <a:lumMod val="75000"/>
                  </a:schemeClr>
                </a:solidFill>
              </a:rPr>
              <a:t>Absorption of SO</a:t>
            </a:r>
            <a:r>
              <a:rPr lang="en-US" sz="2400" b="1" baseline="-25000" dirty="0" smtClean="0">
                <a:solidFill>
                  <a:schemeClr val="accent1">
                    <a:lumMod val="75000"/>
                  </a:schemeClr>
                </a:solidFill>
              </a:rPr>
              <a:t>2</a:t>
            </a:r>
            <a:r>
              <a:rPr lang="en-US" sz="2400" b="1" dirty="0" smtClean="0">
                <a:solidFill>
                  <a:schemeClr val="accent1">
                    <a:lumMod val="75000"/>
                  </a:schemeClr>
                </a:solidFill>
              </a:rPr>
              <a:t> are created </a:t>
            </a:r>
            <a:r>
              <a:rPr lang="hr-HR" sz="2400" b="1" dirty="0" smtClean="0">
                <a:solidFill>
                  <a:schemeClr val="accent1">
                    <a:lumMod val="75000"/>
                  </a:schemeClr>
                </a:solidFill>
              </a:rPr>
              <a:t>sulphite </a:t>
            </a:r>
            <a:r>
              <a:rPr lang="en-US" sz="2400" b="1" dirty="0" smtClean="0">
                <a:solidFill>
                  <a:schemeClr val="accent1">
                    <a:lumMod val="75000"/>
                  </a:schemeClr>
                </a:solidFill>
              </a:rPr>
              <a:t>(SO</a:t>
            </a:r>
            <a:r>
              <a:rPr lang="en-US" sz="2400" b="1" baseline="-25000" dirty="0" smtClean="0">
                <a:solidFill>
                  <a:schemeClr val="accent1">
                    <a:lumMod val="75000"/>
                  </a:schemeClr>
                </a:solidFill>
              </a:rPr>
              <a:t>3</a:t>
            </a:r>
            <a:r>
              <a:rPr lang="en-US" sz="2400" b="1" baseline="30000" dirty="0" smtClean="0">
                <a:solidFill>
                  <a:schemeClr val="accent1">
                    <a:lumMod val="75000"/>
                  </a:schemeClr>
                </a:solidFill>
              </a:rPr>
              <a:t>2-</a:t>
            </a:r>
            <a:r>
              <a:rPr lang="en-US" sz="2400" b="1" dirty="0" smtClean="0">
                <a:solidFill>
                  <a:schemeClr val="accent1">
                    <a:lumMod val="75000"/>
                  </a:schemeClr>
                </a:solidFill>
              </a:rPr>
              <a:t>) and </a:t>
            </a:r>
            <a:r>
              <a:rPr lang="en-US" sz="2400" b="1" dirty="0" err="1" smtClean="0">
                <a:solidFill>
                  <a:schemeClr val="accent1">
                    <a:lumMod val="75000"/>
                  </a:schemeClr>
                </a:solidFill>
              </a:rPr>
              <a:t>bisul</a:t>
            </a:r>
            <a:r>
              <a:rPr lang="hr-HR" sz="2400" b="1" dirty="0" smtClean="0">
                <a:solidFill>
                  <a:schemeClr val="accent1">
                    <a:lumMod val="75000"/>
                  </a:schemeClr>
                </a:solidFill>
              </a:rPr>
              <a:t>phite</a:t>
            </a:r>
            <a:r>
              <a:rPr lang="en-US" sz="2400" b="1" dirty="0" smtClean="0">
                <a:solidFill>
                  <a:schemeClr val="accent1">
                    <a:lumMod val="75000"/>
                  </a:schemeClr>
                </a:solidFill>
              </a:rPr>
              <a:t> (HSO</a:t>
            </a:r>
            <a:r>
              <a:rPr lang="en-US" sz="2400" b="1" baseline="-25000" dirty="0" smtClean="0">
                <a:solidFill>
                  <a:schemeClr val="accent1">
                    <a:lumMod val="75000"/>
                  </a:schemeClr>
                </a:solidFill>
              </a:rPr>
              <a:t>3</a:t>
            </a:r>
            <a:r>
              <a:rPr lang="en-US" sz="2400" b="1" baseline="30000" dirty="0" smtClean="0">
                <a:solidFill>
                  <a:schemeClr val="accent1">
                    <a:lumMod val="75000"/>
                  </a:schemeClr>
                </a:solidFill>
              </a:rPr>
              <a:t>-</a:t>
            </a:r>
            <a:r>
              <a:rPr lang="en-US" sz="2400" b="1" dirty="0" smtClean="0">
                <a:solidFill>
                  <a:schemeClr val="accent1">
                    <a:lumMod val="75000"/>
                  </a:schemeClr>
                </a:solidFill>
              </a:rPr>
              <a:t>) ions in the following reactions:</a:t>
            </a:r>
            <a:endParaRPr lang="hr-HR" sz="2400" b="1" dirty="0">
              <a:solidFill>
                <a:schemeClr val="accent1">
                  <a:lumMod val="75000"/>
                </a:schemeClr>
              </a:solidFill>
            </a:endParaRPr>
          </a:p>
        </p:txBody>
      </p:sp>
      <p:sp>
        <p:nvSpPr>
          <p:cNvPr id="12" name="TextBox 11"/>
          <p:cNvSpPr txBox="1"/>
          <p:nvPr/>
        </p:nvSpPr>
        <p:spPr>
          <a:xfrm>
            <a:off x="2267744" y="2492896"/>
            <a:ext cx="5544616" cy="1200329"/>
          </a:xfrm>
          <a:prstGeom prst="rect">
            <a:avLst/>
          </a:prstGeom>
          <a:noFill/>
        </p:spPr>
        <p:txBody>
          <a:bodyPr wrap="square" rtlCol="0">
            <a:spAutoFit/>
          </a:bodyPr>
          <a:lstStyle/>
          <a:p>
            <a:r>
              <a:rPr lang="hr-HR" sz="2400" b="1" dirty="0" smtClean="0">
                <a:solidFill>
                  <a:schemeClr val="accent1">
                    <a:lumMod val="75000"/>
                  </a:schemeClr>
                </a:solidFill>
              </a:rPr>
              <a:t>SO</a:t>
            </a:r>
            <a:r>
              <a:rPr lang="hr-HR" sz="2400" b="1" baseline="-25000" dirty="0" smtClean="0">
                <a:solidFill>
                  <a:schemeClr val="accent1">
                    <a:lumMod val="75000"/>
                  </a:schemeClr>
                </a:solidFill>
              </a:rPr>
              <a:t>2</a:t>
            </a:r>
            <a:r>
              <a:rPr lang="hr-HR" sz="2400" b="1" dirty="0" smtClean="0">
                <a:solidFill>
                  <a:schemeClr val="accent1">
                    <a:lumMod val="75000"/>
                  </a:schemeClr>
                </a:solidFill>
              </a:rPr>
              <a:t> + H</a:t>
            </a:r>
            <a:r>
              <a:rPr lang="hr-HR" sz="2400" b="1" baseline="-25000" dirty="0" smtClean="0">
                <a:solidFill>
                  <a:schemeClr val="accent1">
                    <a:lumMod val="75000"/>
                  </a:schemeClr>
                </a:solidFill>
              </a:rPr>
              <a:t>2</a:t>
            </a:r>
            <a:r>
              <a:rPr lang="hr-HR" sz="2400" b="1" dirty="0" smtClean="0">
                <a:solidFill>
                  <a:schemeClr val="accent1">
                    <a:lumMod val="75000"/>
                  </a:schemeClr>
                </a:solidFill>
              </a:rPr>
              <a:t>O </a:t>
            </a:r>
            <a:r>
              <a:rPr lang="hr-HR" sz="2400" b="1" dirty="0" smtClean="0">
                <a:solidFill>
                  <a:schemeClr val="accent1">
                    <a:lumMod val="75000"/>
                  </a:schemeClr>
                </a:solidFill>
                <a:sym typeface="Wingdings 3"/>
              </a:rPr>
              <a:t></a:t>
            </a:r>
            <a:r>
              <a:rPr lang="hr-HR" sz="2400" b="1" dirty="0" smtClean="0">
                <a:solidFill>
                  <a:schemeClr val="accent1">
                    <a:lumMod val="75000"/>
                  </a:schemeClr>
                </a:solidFill>
              </a:rPr>
              <a:t> H</a:t>
            </a:r>
            <a:r>
              <a:rPr lang="hr-HR" sz="2400" b="1" baseline="-25000" dirty="0" smtClean="0">
                <a:solidFill>
                  <a:schemeClr val="accent1">
                    <a:lumMod val="75000"/>
                  </a:schemeClr>
                </a:solidFill>
              </a:rPr>
              <a:t>2</a:t>
            </a:r>
            <a:r>
              <a:rPr lang="hr-HR" sz="2400" b="1" dirty="0" smtClean="0">
                <a:solidFill>
                  <a:schemeClr val="accent1">
                    <a:lumMod val="75000"/>
                  </a:schemeClr>
                </a:solidFill>
              </a:rPr>
              <a:t>SO</a:t>
            </a:r>
            <a:r>
              <a:rPr lang="hr-HR" sz="2400" b="1" baseline="-25000" dirty="0" smtClean="0">
                <a:solidFill>
                  <a:schemeClr val="accent1">
                    <a:lumMod val="75000"/>
                  </a:schemeClr>
                </a:solidFill>
              </a:rPr>
              <a:t>3</a:t>
            </a:r>
          </a:p>
          <a:p>
            <a:r>
              <a:rPr lang="hr-HR" sz="2400" b="1" dirty="0" smtClean="0">
                <a:solidFill>
                  <a:schemeClr val="accent1">
                    <a:lumMod val="75000"/>
                  </a:schemeClr>
                </a:solidFill>
              </a:rPr>
              <a:t>H</a:t>
            </a:r>
            <a:r>
              <a:rPr lang="hr-HR" sz="2400" b="1" baseline="-25000" dirty="0" smtClean="0">
                <a:solidFill>
                  <a:schemeClr val="accent1">
                    <a:lumMod val="75000"/>
                  </a:schemeClr>
                </a:solidFill>
              </a:rPr>
              <a:t>2</a:t>
            </a:r>
            <a:r>
              <a:rPr lang="hr-HR" sz="2400" b="1" dirty="0" smtClean="0">
                <a:solidFill>
                  <a:schemeClr val="accent1">
                    <a:lumMod val="75000"/>
                  </a:schemeClr>
                </a:solidFill>
              </a:rPr>
              <a:t>SO</a:t>
            </a:r>
            <a:r>
              <a:rPr lang="hr-HR" sz="2400" b="1" baseline="-25000" dirty="0" smtClean="0">
                <a:solidFill>
                  <a:schemeClr val="accent1">
                    <a:lumMod val="75000"/>
                  </a:schemeClr>
                </a:solidFill>
              </a:rPr>
              <a:t>3</a:t>
            </a:r>
            <a:r>
              <a:rPr lang="hr-HR" sz="2400" b="1" dirty="0" smtClean="0">
                <a:solidFill>
                  <a:schemeClr val="accent1">
                    <a:lumMod val="75000"/>
                  </a:schemeClr>
                </a:solidFill>
              </a:rPr>
              <a:t> + H</a:t>
            </a:r>
            <a:r>
              <a:rPr lang="hr-HR" sz="2400" b="1" baseline="-25000" dirty="0" smtClean="0">
                <a:solidFill>
                  <a:schemeClr val="accent1">
                    <a:lumMod val="75000"/>
                  </a:schemeClr>
                </a:solidFill>
              </a:rPr>
              <a:t>2</a:t>
            </a:r>
            <a:r>
              <a:rPr lang="hr-HR" sz="2400" b="1" dirty="0" smtClean="0">
                <a:solidFill>
                  <a:schemeClr val="accent1">
                    <a:lumMod val="75000"/>
                  </a:schemeClr>
                </a:solidFill>
              </a:rPr>
              <a:t>O </a:t>
            </a:r>
            <a:r>
              <a:rPr lang="hr-HR" sz="2400" b="1" dirty="0" smtClean="0">
                <a:solidFill>
                  <a:schemeClr val="accent1">
                    <a:lumMod val="75000"/>
                  </a:schemeClr>
                </a:solidFill>
                <a:sym typeface="Wingdings 3"/>
              </a:rPr>
              <a:t></a:t>
            </a:r>
            <a:r>
              <a:rPr lang="hr-HR" sz="2400" b="1" dirty="0" smtClean="0">
                <a:solidFill>
                  <a:schemeClr val="accent1">
                    <a:lumMod val="75000"/>
                  </a:schemeClr>
                </a:solidFill>
              </a:rPr>
              <a:t> </a:t>
            </a:r>
            <a:r>
              <a:rPr lang="hr-HR" sz="2400" b="1" dirty="0" smtClean="0">
                <a:solidFill>
                  <a:srgbClr val="FF0000"/>
                </a:solidFill>
              </a:rPr>
              <a:t>HSO</a:t>
            </a:r>
            <a:r>
              <a:rPr lang="hr-HR" sz="2400" b="1" baseline="-25000" dirty="0" smtClean="0">
                <a:solidFill>
                  <a:srgbClr val="FF0000"/>
                </a:solidFill>
              </a:rPr>
              <a:t>3</a:t>
            </a:r>
            <a:r>
              <a:rPr lang="hr-HR" sz="2400" b="1" baseline="30000" dirty="0" smtClean="0">
                <a:solidFill>
                  <a:srgbClr val="FF0000"/>
                </a:solidFill>
              </a:rPr>
              <a:t>-</a:t>
            </a:r>
            <a:r>
              <a:rPr lang="hr-HR" sz="2400" b="1" dirty="0" smtClean="0">
                <a:solidFill>
                  <a:schemeClr val="accent1">
                    <a:lumMod val="75000"/>
                  </a:schemeClr>
                </a:solidFill>
              </a:rPr>
              <a:t>  + H</a:t>
            </a:r>
            <a:r>
              <a:rPr lang="hr-HR" sz="2400" b="1" baseline="-25000" dirty="0" smtClean="0">
                <a:solidFill>
                  <a:schemeClr val="accent1">
                    <a:lumMod val="75000"/>
                  </a:schemeClr>
                </a:solidFill>
              </a:rPr>
              <a:t>3</a:t>
            </a:r>
            <a:r>
              <a:rPr lang="hr-HR" sz="2400" b="1" dirty="0" smtClean="0">
                <a:solidFill>
                  <a:schemeClr val="accent1">
                    <a:lumMod val="75000"/>
                  </a:schemeClr>
                </a:solidFill>
              </a:rPr>
              <a:t>O</a:t>
            </a:r>
            <a:r>
              <a:rPr lang="hr-HR" sz="2400" b="1" baseline="30000" dirty="0" smtClean="0">
                <a:solidFill>
                  <a:schemeClr val="accent1">
                    <a:lumMod val="75000"/>
                  </a:schemeClr>
                </a:solidFill>
              </a:rPr>
              <a:t>+</a:t>
            </a:r>
          </a:p>
          <a:p>
            <a:r>
              <a:rPr lang="hr-HR" sz="2400" b="1" dirty="0" smtClean="0">
                <a:solidFill>
                  <a:schemeClr val="accent1">
                    <a:lumMod val="75000"/>
                  </a:schemeClr>
                </a:solidFill>
              </a:rPr>
              <a:t>HSO</a:t>
            </a:r>
            <a:r>
              <a:rPr lang="hr-HR" sz="2400" b="1" baseline="-25000" dirty="0" smtClean="0">
                <a:solidFill>
                  <a:schemeClr val="accent1">
                    <a:lumMod val="75000"/>
                  </a:schemeClr>
                </a:solidFill>
              </a:rPr>
              <a:t>3</a:t>
            </a:r>
            <a:r>
              <a:rPr lang="hr-HR" sz="2400" b="1" dirty="0" smtClean="0">
                <a:solidFill>
                  <a:schemeClr val="accent1">
                    <a:lumMod val="75000"/>
                  </a:schemeClr>
                </a:solidFill>
              </a:rPr>
              <a:t> </a:t>
            </a:r>
            <a:r>
              <a:rPr lang="hr-HR" sz="2400" b="1" baseline="30000" dirty="0" smtClean="0">
                <a:solidFill>
                  <a:schemeClr val="accent1">
                    <a:lumMod val="75000"/>
                  </a:schemeClr>
                </a:solidFill>
              </a:rPr>
              <a:t>-</a:t>
            </a:r>
            <a:r>
              <a:rPr lang="hr-HR" sz="2400" b="1" dirty="0" smtClean="0">
                <a:solidFill>
                  <a:schemeClr val="accent1">
                    <a:lumMod val="75000"/>
                  </a:schemeClr>
                </a:solidFill>
              </a:rPr>
              <a:t> + H</a:t>
            </a:r>
            <a:r>
              <a:rPr lang="hr-HR" sz="2400" b="1" baseline="-25000" dirty="0" smtClean="0">
                <a:solidFill>
                  <a:schemeClr val="accent1">
                    <a:lumMod val="75000"/>
                  </a:schemeClr>
                </a:solidFill>
              </a:rPr>
              <a:t>2</a:t>
            </a:r>
            <a:r>
              <a:rPr lang="hr-HR" sz="2400" b="1" dirty="0" smtClean="0">
                <a:solidFill>
                  <a:schemeClr val="accent1">
                    <a:lumMod val="75000"/>
                  </a:schemeClr>
                </a:solidFill>
              </a:rPr>
              <a:t>O </a:t>
            </a:r>
            <a:r>
              <a:rPr lang="hr-HR" sz="2400" b="1" dirty="0" smtClean="0">
                <a:solidFill>
                  <a:schemeClr val="accent1">
                    <a:lumMod val="75000"/>
                  </a:schemeClr>
                </a:solidFill>
                <a:sym typeface="Wingdings 3"/>
              </a:rPr>
              <a:t></a:t>
            </a:r>
            <a:r>
              <a:rPr lang="hr-HR" sz="2400" b="1" dirty="0" smtClean="0">
                <a:solidFill>
                  <a:schemeClr val="accent1">
                    <a:lumMod val="75000"/>
                  </a:schemeClr>
                </a:solidFill>
              </a:rPr>
              <a:t> </a:t>
            </a:r>
            <a:r>
              <a:rPr lang="hr-HR" sz="2400" b="1" dirty="0" smtClean="0">
                <a:solidFill>
                  <a:srgbClr val="FF0000"/>
                </a:solidFill>
              </a:rPr>
              <a:t>SO</a:t>
            </a:r>
            <a:r>
              <a:rPr lang="hr-HR" sz="2400" b="1" baseline="-25000" dirty="0" smtClean="0">
                <a:solidFill>
                  <a:srgbClr val="FF0000"/>
                </a:solidFill>
              </a:rPr>
              <a:t>3</a:t>
            </a:r>
            <a:r>
              <a:rPr lang="hr-HR" sz="2400" b="1" baseline="30000" dirty="0" smtClean="0">
                <a:solidFill>
                  <a:srgbClr val="FF0000"/>
                </a:solidFill>
              </a:rPr>
              <a:t>2-</a:t>
            </a:r>
            <a:r>
              <a:rPr lang="hr-HR" sz="2400" b="1" dirty="0" smtClean="0">
                <a:solidFill>
                  <a:schemeClr val="accent1">
                    <a:lumMod val="75000"/>
                  </a:schemeClr>
                </a:solidFill>
              </a:rPr>
              <a:t> + H</a:t>
            </a:r>
            <a:r>
              <a:rPr lang="hr-HR" sz="2400" b="1" baseline="-25000" dirty="0" smtClean="0">
                <a:solidFill>
                  <a:schemeClr val="accent1">
                    <a:lumMod val="75000"/>
                  </a:schemeClr>
                </a:solidFill>
              </a:rPr>
              <a:t>3</a:t>
            </a:r>
            <a:r>
              <a:rPr lang="hr-HR" sz="2400" b="1" dirty="0" smtClean="0">
                <a:solidFill>
                  <a:schemeClr val="accent1">
                    <a:lumMod val="75000"/>
                  </a:schemeClr>
                </a:solidFill>
              </a:rPr>
              <a:t>O</a:t>
            </a:r>
            <a:r>
              <a:rPr lang="hr-HR" sz="2400" b="1" baseline="30000" dirty="0" smtClean="0">
                <a:solidFill>
                  <a:schemeClr val="accent1">
                    <a:lumMod val="75000"/>
                  </a:schemeClr>
                </a:solidFill>
              </a:rPr>
              <a:t>+</a:t>
            </a:r>
            <a:r>
              <a:rPr lang="hr-HR" sz="2400" b="1" dirty="0" smtClean="0">
                <a:solidFill>
                  <a:schemeClr val="accent1">
                    <a:lumMod val="75000"/>
                  </a:schemeClr>
                </a:solidFill>
              </a:rPr>
              <a:t> </a:t>
            </a:r>
            <a:endParaRPr lang="hr-HR" sz="2400" dirty="0">
              <a:solidFill>
                <a:schemeClr val="accent1">
                  <a:lumMod val="75000"/>
                </a:schemeClr>
              </a:solidFill>
            </a:endParaRPr>
          </a:p>
        </p:txBody>
      </p:sp>
      <p:sp>
        <p:nvSpPr>
          <p:cNvPr id="13" name="TextBox 12"/>
          <p:cNvSpPr txBox="1"/>
          <p:nvPr/>
        </p:nvSpPr>
        <p:spPr>
          <a:xfrm>
            <a:off x="419100" y="3789040"/>
            <a:ext cx="8617396" cy="1569660"/>
          </a:xfrm>
          <a:prstGeom prst="rect">
            <a:avLst/>
          </a:prstGeom>
          <a:noFill/>
        </p:spPr>
        <p:txBody>
          <a:bodyPr wrap="square" rtlCol="0">
            <a:spAutoFit/>
          </a:bodyPr>
          <a:lstStyle/>
          <a:p>
            <a:r>
              <a:rPr lang="en-US" sz="2400" b="1" dirty="0" smtClean="0">
                <a:solidFill>
                  <a:schemeClr val="tx2">
                    <a:lumMod val="75000"/>
                  </a:schemeClr>
                </a:solidFill>
              </a:rPr>
              <a:t>Sulfite and </a:t>
            </a:r>
            <a:r>
              <a:rPr lang="en-US" sz="2400" b="1" dirty="0" err="1" smtClean="0">
                <a:solidFill>
                  <a:schemeClr val="tx2">
                    <a:lumMod val="75000"/>
                  </a:schemeClr>
                </a:solidFill>
              </a:rPr>
              <a:t>bisulphite</a:t>
            </a:r>
            <a:r>
              <a:rPr lang="en-US" sz="2400" b="1" dirty="0" smtClean="0">
                <a:solidFill>
                  <a:schemeClr val="tx2">
                    <a:lumMod val="75000"/>
                  </a:schemeClr>
                </a:solidFill>
              </a:rPr>
              <a:t> ions bind to nerve receptors in the upper and middle airways</a:t>
            </a:r>
            <a:r>
              <a:rPr lang="hr-HR" sz="2400" b="1" dirty="0" smtClean="0">
                <a:solidFill>
                  <a:schemeClr val="tx2">
                    <a:lumMod val="75000"/>
                  </a:schemeClr>
                </a:solidFill>
              </a:rPr>
              <a:t>.</a:t>
            </a:r>
            <a:r>
              <a:rPr lang="en-US" sz="2400" b="1" dirty="0" smtClean="0">
                <a:solidFill>
                  <a:schemeClr val="tx2">
                    <a:lumMod val="75000"/>
                  </a:schemeClr>
                </a:solidFill>
              </a:rPr>
              <a:t> </a:t>
            </a:r>
            <a:r>
              <a:rPr lang="hr-HR" sz="2400" b="1" dirty="0" smtClean="0">
                <a:solidFill>
                  <a:schemeClr val="tx2">
                    <a:lumMod val="75000"/>
                  </a:schemeClr>
                </a:solidFill>
              </a:rPr>
              <a:t>T</a:t>
            </a:r>
            <a:r>
              <a:rPr lang="en-US" sz="2400" b="1" dirty="0" smtClean="0">
                <a:solidFill>
                  <a:schemeClr val="tx2">
                    <a:lumMod val="75000"/>
                  </a:schemeClr>
                </a:solidFill>
              </a:rPr>
              <a:t>hey are irritant and come into contact with the airway (</a:t>
            </a:r>
            <a:r>
              <a:rPr lang="en-US" sz="2400" b="1" dirty="0" err="1" smtClean="0">
                <a:solidFill>
                  <a:schemeClr val="tx2">
                    <a:lumMod val="75000"/>
                  </a:schemeClr>
                </a:solidFill>
              </a:rPr>
              <a:t>bronchoconstriction</a:t>
            </a:r>
            <a:r>
              <a:rPr lang="en-US" sz="2400" b="1" dirty="0" smtClean="0">
                <a:solidFill>
                  <a:schemeClr val="tx2">
                    <a:lumMod val="75000"/>
                  </a:schemeClr>
                </a:solidFill>
              </a:rPr>
              <a:t>). </a:t>
            </a:r>
            <a:r>
              <a:rPr lang="en-US" sz="2400" b="1" dirty="0" err="1" smtClean="0">
                <a:solidFill>
                  <a:schemeClr val="tx2">
                    <a:lumMod val="75000"/>
                  </a:schemeClr>
                </a:solidFill>
              </a:rPr>
              <a:t>Bronchoconstriction</a:t>
            </a:r>
            <a:r>
              <a:rPr lang="en-US" sz="2400" b="1" dirty="0" smtClean="0">
                <a:solidFill>
                  <a:schemeClr val="tx2">
                    <a:lumMod val="75000"/>
                  </a:schemeClr>
                </a:solidFill>
              </a:rPr>
              <a:t> is the result of muscle contraction which carries the mucous membrane</a:t>
            </a:r>
            <a:r>
              <a:rPr lang="hr-HR" sz="2400" b="1" dirty="0" smtClean="0">
                <a:solidFill>
                  <a:schemeClr val="tx2">
                    <a:lumMod val="75000"/>
                  </a:schemeClr>
                </a:solidFill>
              </a:rPr>
              <a:t>.</a:t>
            </a:r>
            <a:r>
              <a:rPr lang="en-US" sz="2400" b="1" dirty="0" smtClean="0">
                <a:solidFill>
                  <a:schemeClr val="tx2">
                    <a:lumMod val="75000"/>
                  </a:schemeClr>
                </a:solidFill>
              </a:rPr>
              <a:t> </a:t>
            </a:r>
            <a:endParaRPr lang="hr-HR" sz="2400" b="1" dirty="0">
              <a:solidFill>
                <a:schemeClr val="tx2">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15</a:t>
            </a:fld>
            <a:endParaRPr lang="hr-HR"/>
          </a:p>
        </p:txBody>
      </p:sp>
      <p:sp>
        <p:nvSpPr>
          <p:cNvPr id="17"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SO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9" name="Picture 2" descr="Spacefill model of sulfur dioxide"/>
          <p:cNvPicPr>
            <a:picLocks noChangeAspect="1" noChangeArrowheads="1"/>
          </p:cNvPicPr>
          <p:nvPr/>
        </p:nvPicPr>
        <p:blipFill>
          <a:blip r:embed="rId3" cstate="print"/>
          <a:srcRect/>
          <a:stretch>
            <a:fillRect/>
          </a:stretch>
        </p:blipFill>
        <p:spPr bwMode="auto">
          <a:xfrm>
            <a:off x="8143874" y="203309"/>
            <a:ext cx="847725" cy="630063"/>
          </a:xfrm>
          <a:prstGeom prst="rect">
            <a:avLst/>
          </a:prstGeom>
          <a:noFill/>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ded Corner 14"/>
          <p:cNvSpPr/>
          <p:nvPr/>
        </p:nvSpPr>
        <p:spPr>
          <a:xfrm>
            <a:off x="1887116" y="2843411"/>
            <a:ext cx="5904656" cy="1584176"/>
          </a:xfrm>
          <a:prstGeom prst="foldedCorner">
            <a:avLst/>
          </a:prstGeom>
          <a:solidFill>
            <a:srgbClr val="FFFF69"/>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b="1" dirty="0">
              <a:solidFill>
                <a:schemeClr val="tx2">
                  <a:lumMod val="75000"/>
                </a:schemeClr>
              </a:solidFill>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95536" y="1340768"/>
            <a:ext cx="8496944" cy="1200329"/>
          </a:xfrm>
          <a:prstGeom prst="rect">
            <a:avLst/>
          </a:prstGeom>
          <a:noFill/>
        </p:spPr>
        <p:txBody>
          <a:bodyPr wrap="square" rtlCol="0">
            <a:spAutoFit/>
          </a:bodyPr>
          <a:lstStyle/>
          <a:p>
            <a:r>
              <a:rPr lang="en-US" sz="2400" b="1" dirty="0" smtClean="0">
                <a:solidFill>
                  <a:schemeClr val="accent1">
                    <a:lumMod val="75000"/>
                  </a:schemeClr>
                </a:solidFill>
              </a:rPr>
              <a:t>The ambient SO</a:t>
            </a:r>
            <a:r>
              <a:rPr lang="en-US" sz="2400" b="1" baseline="-25000" dirty="0" smtClean="0">
                <a:solidFill>
                  <a:schemeClr val="accent1">
                    <a:lumMod val="75000"/>
                  </a:schemeClr>
                </a:solidFill>
              </a:rPr>
              <a:t>2</a:t>
            </a:r>
            <a:r>
              <a:rPr lang="en-US" sz="2400" b="1" dirty="0" smtClean="0">
                <a:solidFill>
                  <a:schemeClr val="accent1">
                    <a:lumMod val="75000"/>
                  </a:schemeClr>
                </a:solidFill>
              </a:rPr>
              <a:t> concentrations do not constitute a danger to human health, except in places where concentrations are elevated in industrial plants smelter.</a:t>
            </a:r>
            <a:endParaRPr lang="pl-PL" sz="2400" b="1" dirty="0" smtClean="0">
              <a:solidFill>
                <a:schemeClr val="accent1">
                  <a:lumMod val="75000"/>
                </a:schemeClr>
              </a:solidFill>
            </a:endParaRPr>
          </a:p>
        </p:txBody>
      </p:sp>
      <p:sp>
        <p:nvSpPr>
          <p:cNvPr id="12" name="TextBox 11"/>
          <p:cNvSpPr txBox="1"/>
          <p:nvPr/>
        </p:nvSpPr>
        <p:spPr>
          <a:xfrm>
            <a:off x="0" y="2820169"/>
            <a:ext cx="1809750" cy="369332"/>
          </a:xfrm>
          <a:prstGeom prst="rect">
            <a:avLst/>
          </a:prstGeom>
          <a:noFill/>
        </p:spPr>
        <p:txBody>
          <a:bodyPr wrap="square" rtlCol="0">
            <a:spAutoFit/>
          </a:bodyPr>
          <a:lstStyle/>
          <a:p>
            <a:pPr algn="r"/>
            <a:r>
              <a:rPr lang="hr-HR" b="1" smtClean="0">
                <a:solidFill>
                  <a:schemeClr val="accent6">
                    <a:lumMod val="75000"/>
                  </a:schemeClr>
                </a:solidFill>
              </a:rPr>
              <a:t>An experiment:</a:t>
            </a:r>
            <a:endParaRPr lang="hr-HR" b="1" dirty="0">
              <a:solidFill>
                <a:schemeClr val="accent6">
                  <a:lumMod val="75000"/>
                </a:schemeClr>
              </a:solidFill>
            </a:endParaRPr>
          </a:p>
        </p:txBody>
      </p:sp>
      <p:sp>
        <p:nvSpPr>
          <p:cNvPr id="14" name="TextBox 13"/>
          <p:cNvSpPr txBox="1"/>
          <p:nvPr/>
        </p:nvSpPr>
        <p:spPr>
          <a:xfrm>
            <a:off x="1978174" y="4557886"/>
            <a:ext cx="5832648" cy="1323439"/>
          </a:xfrm>
          <a:prstGeom prst="rect">
            <a:avLst/>
          </a:prstGeom>
          <a:noFill/>
        </p:spPr>
        <p:txBody>
          <a:bodyPr wrap="square" rtlCol="0">
            <a:spAutoFit/>
          </a:bodyPr>
          <a:lstStyle/>
          <a:p>
            <a:r>
              <a:rPr lang="en-US" sz="2000" b="1" dirty="0" smtClean="0">
                <a:solidFill>
                  <a:schemeClr val="accent1">
                    <a:lumMod val="75000"/>
                  </a:schemeClr>
                </a:solidFill>
              </a:rPr>
              <a:t>The highest measured one-hour average concentration in Europe in the period of 1990. to 1999. </a:t>
            </a:r>
            <a:r>
              <a:rPr lang="hr-HR" sz="2000" b="1" dirty="0" smtClean="0">
                <a:solidFill>
                  <a:schemeClr val="accent1">
                    <a:lumMod val="75000"/>
                  </a:schemeClr>
                </a:solidFill>
              </a:rPr>
              <a:t>was </a:t>
            </a:r>
            <a:r>
              <a:rPr lang="en-US" sz="2000" b="1" dirty="0" smtClean="0">
                <a:solidFill>
                  <a:schemeClr val="accent1">
                    <a:lumMod val="75000"/>
                  </a:schemeClr>
                </a:solidFill>
              </a:rPr>
              <a:t>587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and the highest 24-hour average he had a value of 327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a:t>
            </a:r>
            <a:endParaRPr lang="hr-HR" sz="2000" b="1" dirty="0">
              <a:solidFill>
                <a:schemeClr val="accent1">
                  <a:lumMod val="75000"/>
                </a:schemeClr>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16</a:t>
            </a:fld>
            <a:endParaRPr lang="hr-HR"/>
          </a:p>
        </p:txBody>
      </p:sp>
      <p:sp>
        <p:nvSpPr>
          <p:cNvPr id="19"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SO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9" name="Picture 2" descr="Spacefill model of sulfur dioxide"/>
          <p:cNvPicPr>
            <a:picLocks noChangeAspect="1" noChangeArrowheads="1"/>
          </p:cNvPicPr>
          <p:nvPr/>
        </p:nvPicPr>
        <p:blipFill>
          <a:blip r:embed="rId3" cstate="print"/>
          <a:srcRect/>
          <a:stretch>
            <a:fillRect/>
          </a:stretch>
        </p:blipFill>
        <p:spPr bwMode="auto">
          <a:xfrm>
            <a:off x="8143874" y="203309"/>
            <a:ext cx="847725" cy="630063"/>
          </a:xfrm>
          <a:prstGeom prst="rect">
            <a:avLst/>
          </a:prstGeom>
          <a:noFill/>
        </p:spPr>
      </p:pic>
      <p:sp>
        <p:nvSpPr>
          <p:cNvPr id="20" name="TextBox 19"/>
          <p:cNvSpPr txBox="1"/>
          <p:nvPr/>
        </p:nvSpPr>
        <p:spPr>
          <a:xfrm>
            <a:off x="1952625" y="3019425"/>
            <a:ext cx="5657850" cy="1631216"/>
          </a:xfrm>
          <a:prstGeom prst="rect">
            <a:avLst/>
          </a:prstGeom>
          <a:noFill/>
        </p:spPr>
        <p:txBody>
          <a:bodyPr wrap="square" rtlCol="0">
            <a:spAutoFit/>
          </a:bodyPr>
          <a:lstStyle/>
          <a:p>
            <a:r>
              <a:rPr lang="en-US" sz="2000" b="1" dirty="0" smtClean="0">
                <a:solidFill>
                  <a:schemeClr val="tx2">
                    <a:lumMod val="75000"/>
                  </a:schemeClr>
                </a:solidFill>
              </a:rPr>
              <a:t>It has been done on volunteers - the first symptoms occur when inhaling SO</a:t>
            </a:r>
            <a:r>
              <a:rPr lang="en-US" sz="2000" b="1" baseline="-25000" dirty="0" smtClean="0">
                <a:solidFill>
                  <a:schemeClr val="tx2">
                    <a:lumMod val="75000"/>
                  </a:schemeClr>
                </a:solidFill>
              </a:rPr>
              <a:t>2</a:t>
            </a:r>
            <a:r>
              <a:rPr lang="en-US" sz="2000" b="1" dirty="0" smtClean="0">
                <a:solidFill>
                  <a:schemeClr val="tx2">
                    <a:lumMod val="75000"/>
                  </a:schemeClr>
                </a:solidFill>
              </a:rPr>
              <a:t> concentrations exceeding 14,000 </a:t>
            </a:r>
            <a:r>
              <a:rPr lang="en-US" sz="2000" b="1" dirty="0" err="1" smtClean="0">
                <a:solidFill>
                  <a:schemeClr val="tx2">
                    <a:lumMod val="75000"/>
                  </a:schemeClr>
                </a:solidFill>
              </a:rPr>
              <a:t>μg</a:t>
            </a:r>
            <a:r>
              <a:rPr lang="en-US" sz="2000" b="1" dirty="0" smtClean="0">
                <a:solidFill>
                  <a:schemeClr val="tx2">
                    <a:lumMod val="75000"/>
                  </a:schemeClr>
                </a:solidFill>
              </a:rPr>
              <a:t> / m</a:t>
            </a:r>
            <a:r>
              <a:rPr lang="en-US" sz="2000" b="1" baseline="30000" dirty="0" smtClean="0">
                <a:solidFill>
                  <a:schemeClr val="tx2">
                    <a:lumMod val="75000"/>
                  </a:schemeClr>
                </a:solidFill>
              </a:rPr>
              <a:t>3</a:t>
            </a:r>
            <a:r>
              <a:rPr lang="en-US" sz="2000" b="1" dirty="0" smtClean="0">
                <a:solidFill>
                  <a:schemeClr val="tx2">
                    <a:lumMod val="75000"/>
                  </a:schemeClr>
                </a:solidFill>
              </a:rPr>
              <a:t>, which are</a:t>
            </a:r>
            <a:r>
              <a:rPr lang="hr-HR" sz="2000" b="1" dirty="0" smtClean="0">
                <a:solidFill>
                  <a:schemeClr val="tx2">
                    <a:lumMod val="75000"/>
                  </a:schemeClr>
                </a:solidFill>
              </a:rPr>
              <a:t> much</a:t>
            </a:r>
            <a:r>
              <a:rPr lang="en-US" sz="2000" b="1" dirty="0" smtClean="0">
                <a:solidFill>
                  <a:schemeClr val="tx2">
                    <a:lumMod val="75000"/>
                  </a:schemeClr>
                </a:solidFill>
              </a:rPr>
              <a:t> more than ambient.</a:t>
            </a:r>
            <a:endParaRPr lang="hr-HR" sz="2000" b="1" dirty="0" smtClean="0">
              <a:solidFill>
                <a:schemeClr val="tx2">
                  <a:lumMod val="75000"/>
                </a:schemeClr>
              </a:solidFill>
            </a:endParaRPr>
          </a:p>
          <a:p>
            <a:endParaRPr lang="hr-HR" sz="2000" dirty="0"/>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76239" y="1756331"/>
            <a:ext cx="8496944" cy="830997"/>
          </a:xfrm>
          <a:prstGeom prst="rect">
            <a:avLst/>
          </a:prstGeom>
          <a:noFill/>
        </p:spPr>
        <p:txBody>
          <a:bodyPr wrap="square" rtlCol="0">
            <a:spAutoFit/>
          </a:bodyPr>
          <a:lstStyle/>
          <a:p>
            <a:r>
              <a:rPr lang="en-US" sz="2400" b="1" dirty="0" smtClean="0">
                <a:solidFill>
                  <a:schemeClr val="accent1">
                    <a:lumMod val="75000"/>
                  </a:schemeClr>
                </a:solidFill>
              </a:rPr>
              <a:t>Recommended values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the concentration of sulfur dioxide (SO</a:t>
            </a:r>
            <a:r>
              <a:rPr lang="en-US" sz="2400" b="1" baseline="-25000" dirty="0" smtClean="0">
                <a:solidFill>
                  <a:schemeClr val="accent1">
                    <a:lumMod val="75000"/>
                  </a:schemeClr>
                </a:solidFill>
              </a:rPr>
              <a:t>2</a:t>
            </a:r>
            <a:r>
              <a:rPr lang="en-US" sz="2400" b="1" dirty="0" smtClean="0">
                <a:solidFill>
                  <a:schemeClr val="accent1">
                    <a:lumMod val="75000"/>
                  </a:schemeClr>
                </a:solidFill>
              </a:rPr>
              <a:t>) in the air-the WHO</a:t>
            </a:r>
            <a:endParaRPr lang="pl-PL" sz="2400" b="1" dirty="0" smtClean="0">
              <a:solidFill>
                <a:schemeClr val="accent1">
                  <a:lumMod val="75000"/>
                </a:schemeClr>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804" y="3133725"/>
            <a:ext cx="7505070" cy="2000250"/>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17</a:t>
            </a:fld>
            <a:endParaRPr lang="hr-HR"/>
          </a:p>
        </p:txBody>
      </p:sp>
      <p:sp>
        <p:nvSpPr>
          <p:cNvPr id="15"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SO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9" name="Picture 2" descr="Spacefill model of sulfur dioxide"/>
          <p:cNvPicPr>
            <a:picLocks noChangeAspect="1" noChangeArrowheads="1"/>
          </p:cNvPicPr>
          <p:nvPr/>
        </p:nvPicPr>
        <p:blipFill>
          <a:blip r:embed="rId4" cstate="print"/>
          <a:srcRect/>
          <a:stretch>
            <a:fillRect/>
          </a:stretch>
        </p:blipFill>
        <p:spPr bwMode="auto">
          <a:xfrm>
            <a:off x="8143874" y="203309"/>
            <a:ext cx="847725" cy="630063"/>
          </a:xfrm>
          <a:prstGeom prst="rect">
            <a:avLst/>
          </a:prstGeom>
          <a:noFill/>
        </p:spPr>
      </p:pic>
      <p:sp>
        <p:nvSpPr>
          <p:cNvPr id="16" name="Rectangle 15"/>
          <p:cNvSpPr/>
          <p:nvPr/>
        </p:nvSpPr>
        <p:spPr>
          <a:xfrm>
            <a:off x="3124200" y="3209925"/>
            <a:ext cx="4019550" cy="257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Rectangle 17"/>
          <p:cNvSpPr/>
          <p:nvPr/>
        </p:nvSpPr>
        <p:spPr>
          <a:xfrm>
            <a:off x="666750" y="3848100"/>
            <a:ext cx="1428750" cy="4095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Pollutant</a:t>
            </a:r>
            <a:endParaRPr lang="hr-HR" sz="1200" b="1" dirty="0"/>
          </a:p>
        </p:txBody>
      </p:sp>
      <p:sp>
        <p:nvSpPr>
          <p:cNvPr id="19" name="Rectangle 18"/>
          <p:cNvSpPr/>
          <p:nvPr/>
        </p:nvSpPr>
        <p:spPr>
          <a:xfrm>
            <a:off x="2162175" y="3857626"/>
            <a:ext cx="1352550" cy="4000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Averaging time</a:t>
            </a:r>
            <a:endParaRPr lang="hr-HR" sz="1200" b="1" dirty="0"/>
          </a:p>
        </p:txBody>
      </p:sp>
      <p:sp>
        <p:nvSpPr>
          <p:cNvPr id="20" name="Rectangle 19"/>
          <p:cNvSpPr/>
          <p:nvPr/>
        </p:nvSpPr>
        <p:spPr>
          <a:xfrm>
            <a:off x="3524250" y="3829050"/>
            <a:ext cx="10858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Temporary goal 1</a:t>
            </a:r>
            <a:endParaRPr lang="hr-HR" sz="1200" b="1" dirty="0"/>
          </a:p>
        </p:txBody>
      </p:sp>
      <p:sp>
        <p:nvSpPr>
          <p:cNvPr id="21" name="Rectangle 20"/>
          <p:cNvSpPr/>
          <p:nvPr/>
        </p:nvSpPr>
        <p:spPr>
          <a:xfrm>
            <a:off x="4600575" y="3838575"/>
            <a:ext cx="1085850" cy="4476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2" name="Rectangle 21"/>
          <p:cNvSpPr/>
          <p:nvPr/>
        </p:nvSpPr>
        <p:spPr>
          <a:xfrm>
            <a:off x="4562475" y="3829050"/>
            <a:ext cx="10858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Temporary goal 2</a:t>
            </a:r>
            <a:endParaRPr lang="hr-HR" sz="1200" b="1" dirty="0"/>
          </a:p>
        </p:txBody>
      </p:sp>
      <p:sp>
        <p:nvSpPr>
          <p:cNvPr id="23" name="Rectangle 22"/>
          <p:cNvSpPr/>
          <p:nvPr/>
        </p:nvSpPr>
        <p:spPr>
          <a:xfrm>
            <a:off x="5676900" y="3810000"/>
            <a:ext cx="10858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Temporary goal 3</a:t>
            </a:r>
            <a:endParaRPr lang="hr-HR" sz="1200" b="1" dirty="0"/>
          </a:p>
        </p:txBody>
      </p:sp>
      <p:sp>
        <p:nvSpPr>
          <p:cNvPr id="24" name="Rectangle 23"/>
          <p:cNvSpPr/>
          <p:nvPr/>
        </p:nvSpPr>
        <p:spPr>
          <a:xfrm>
            <a:off x="6772275" y="3829050"/>
            <a:ext cx="13144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Recommended value</a:t>
            </a:r>
            <a:endParaRPr lang="hr-HR" sz="1200" b="1" dirty="0"/>
          </a:p>
        </p:txBody>
      </p:sp>
      <p:sp>
        <p:nvSpPr>
          <p:cNvPr id="25" name="Rectangle 24"/>
          <p:cNvSpPr/>
          <p:nvPr/>
        </p:nvSpPr>
        <p:spPr>
          <a:xfrm>
            <a:off x="704850" y="4362450"/>
            <a:ext cx="1381126" cy="6762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2">
                    <a:lumMod val="75000"/>
                  </a:schemeClr>
                </a:solidFill>
              </a:rPr>
              <a:t>SO</a:t>
            </a:r>
            <a:r>
              <a:rPr lang="hr-HR" b="1" baseline="-25000" dirty="0" smtClean="0">
                <a:solidFill>
                  <a:schemeClr val="tx2">
                    <a:lumMod val="75000"/>
                  </a:schemeClr>
                </a:solidFill>
              </a:rPr>
              <a:t>2</a:t>
            </a:r>
            <a:endParaRPr lang="hr-HR" b="1" baseline="-25000" dirty="0">
              <a:solidFill>
                <a:schemeClr val="tx2">
                  <a:lumMod val="75000"/>
                </a:schemeClr>
              </a:solidFill>
            </a:endParaRPr>
          </a:p>
        </p:txBody>
      </p:sp>
      <p:sp>
        <p:nvSpPr>
          <p:cNvPr id="26" name="Rectangle 25"/>
          <p:cNvSpPr/>
          <p:nvPr/>
        </p:nvSpPr>
        <p:spPr>
          <a:xfrm>
            <a:off x="2200275" y="4352925"/>
            <a:ext cx="1295400" cy="2952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2">
                    <a:lumMod val="75000"/>
                  </a:schemeClr>
                </a:solidFill>
              </a:rPr>
              <a:t>10 min.</a:t>
            </a:r>
            <a:endParaRPr lang="hr-HR" b="1" dirty="0">
              <a:solidFill>
                <a:schemeClr val="tx2">
                  <a:lumMod val="75000"/>
                </a:schemeClr>
              </a:solidFill>
            </a:endParaRPr>
          </a:p>
        </p:txBody>
      </p:sp>
      <p:sp>
        <p:nvSpPr>
          <p:cNvPr id="27" name="Rectangle 26"/>
          <p:cNvSpPr/>
          <p:nvPr/>
        </p:nvSpPr>
        <p:spPr>
          <a:xfrm>
            <a:off x="2209800" y="4724400"/>
            <a:ext cx="1266825" cy="31432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2">
                    <a:lumMod val="75000"/>
                  </a:schemeClr>
                </a:solidFill>
              </a:rPr>
              <a:t>24 hours</a:t>
            </a:r>
            <a:endParaRPr lang="hr-HR" b="1" dirty="0">
              <a:solidFill>
                <a:schemeClr val="tx2">
                  <a:lumMod val="75000"/>
                </a:schemeClr>
              </a:solidFill>
            </a:endParaRPr>
          </a:p>
        </p:txBody>
      </p:sp>
      <p:sp>
        <p:nvSpPr>
          <p:cNvPr id="2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9"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722731267"/>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960662" y="2636912"/>
            <a:ext cx="5472608" cy="936104"/>
          </a:xfrm>
          <a:prstGeom prst="rect">
            <a:avLst/>
          </a:prstGeom>
          <a:solidFill>
            <a:schemeClr val="accent6">
              <a:lumMod val="60000"/>
              <a:lumOff val="40000"/>
            </a:schemeClr>
          </a:solidFill>
          <a:ln>
            <a:solidFill>
              <a:schemeClr val="accent6">
                <a:lumMod val="60000"/>
                <a:lumOff val="40000"/>
              </a:schemeClr>
            </a:solidFill>
          </a:ln>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descr="Spacefill model of sulfur dioxide"/>
          <p:cNvPicPr>
            <a:picLocks noChangeAspect="1" noChangeArrowheads="1"/>
          </p:cNvPicPr>
          <p:nvPr/>
        </p:nvPicPr>
        <p:blipFill>
          <a:blip r:embed="rId3" cstate="print"/>
          <a:srcRect/>
          <a:stretch>
            <a:fillRect/>
          </a:stretch>
        </p:blipFill>
        <p:spPr bwMode="auto">
          <a:xfrm>
            <a:off x="8143874" y="574784"/>
            <a:ext cx="847725" cy="630063"/>
          </a:xfrm>
          <a:prstGeom prst="rect">
            <a:avLst/>
          </a:prstGeom>
          <a:noFill/>
        </p:spPr>
      </p:pic>
      <p:sp>
        <p:nvSpPr>
          <p:cNvPr id="16" name="TextBox 15"/>
          <p:cNvSpPr txBox="1"/>
          <p:nvPr/>
        </p:nvSpPr>
        <p:spPr>
          <a:xfrm>
            <a:off x="539552" y="1916832"/>
            <a:ext cx="8136904" cy="1569660"/>
          </a:xfrm>
          <a:prstGeom prst="rect">
            <a:avLst/>
          </a:prstGeom>
          <a:noFill/>
        </p:spPr>
        <p:txBody>
          <a:bodyPr wrap="square" rtlCol="0">
            <a:spAutoFit/>
          </a:bodyPr>
          <a:lstStyle/>
          <a:p>
            <a:r>
              <a:rPr lang="hr-HR" sz="2400" b="1" dirty="0" smtClean="0">
                <a:solidFill>
                  <a:schemeClr val="accent1">
                    <a:lumMod val="75000"/>
                  </a:schemeClr>
                </a:solidFill>
              </a:rPr>
              <a:t>        </a:t>
            </a:r>
            <a:r>
              <a:rPr lang="en-US" sz="2400" b="1" dirty="0" smtClean="0">
                <a:solidFill>
                  <a:schemeClr val="accent1">
                    <a:lumMod val="75000"/>
                  </a:schemeClr>
                </a:solidFill>
              </a:rPr>
              <a:t>The reference method for the measurement of</a:t>
            </a:r>
            <a:r>
              <a:rPr lang="hr-HR" sz="2400" b="1" dirty="0" smtClean="0">
                <a:solidFill>
                  <a:schemeClr val="accent1">
                    <a:lumMod val="75000"/>
                  </a:schemeClr>
                </a:solidFill>
              </a:rPr>
              <a:t> SO</a:t>
            </a:r>
            <a:r>
              <a:rPr lang="hr-HR" sz="2400" b="1" baseline="-25000" dirty="0" smtClean="0">
                <a:solidFill>
                  <a:schemeClr val="accent1">
                    <a:lumMod val="75000"/>
                  </a:schemeClr>
                </a:solidFill>
              </a:rPr>
              <a:t>2</a:t>
            </a:r>
          </a:p>
          <a:p>
            <a:endParaRPr lang="hr-HR" sz="2400" b="1" dirty="0" smtClean="0">
              <a:solidFill>
                <a:schemeClr val="accent1">
                  <a:lumMod val="75000"/>
                </a:schemeClr>
              </a:solidFill>
            </a:endParaRPr>
          </a:p>
          <a:p>
            <a:pPr algn="ctr"/>
            <a:r>
              <a:rPr lang="hr-HR" sz="2400" b="1" dirty="0" smtClean="0">
                <a:solidFill>
                  <a:schemeClr val="accent1">
                    <a:lumMod val="75000"/>
                  </a:schemeClr>
                </a:solidFill>
              </a:rPr>
              <a:t>Ultraviolet (UV) fluorescence </a:t>
            </a:r>
          </a:p>
          <a:p>
            <a:pPr algn="ctr"/>
            <a:r>
              <a:rPr lang="hr-HR" sz="2400" b="1" dirty="0" smtClean="0">
                <a:solidFill>
                  <a:schemeClr val="accent1">
                    <a:lumMod val="75000"/>
                  </a:schemeClr>
                </a:solidFill>
              </a:rPr>
              <a:t>(HRN EN 14212)</a:t>
            </a:r>
            <a:endParaRPr lang="hr-HR" sz="2400" b="1" dirty="0">
              <a:solidFill>
                <a:schemeClr val="accent1">
                  <a:lumMod val="75000"/>
                </a:schemeClr>
              </a:solidFill>
            </a:endParaRPr>
          </a:p>
        </p:txBody>
      </p:sp>
      <p:sp>
        <p:nvSpPr>
          <p:cNvPr id="17" name="TextBox 16"/>
          <p:cNvSpPr txBox="1"/>
          <p:nvPr/>
        </p:nvSpPr>
        <p:spPr>
          <a:xfrm>
            <a:off x="2047875" y="3764657"/>
            <a:ext cx="5286376" cy="1569660"/>
          </a:xfrm>
          <a:prstGeom prst="rect">
            <a:avLst/>
          </a:prstGeom>
          <a:noFill/>
        </p:spPr>
        <p:txBody>
          <a:bodyPr wrap="square" rtlCol="0">
            <a:spAutoFit/>
          </a:bodyPr>
          <a:lstStyle/>
          <a:p>
            <a:r>
              <a:rPr lang="en-US" sz="2400" b="1" dirty="0" smtClean="0">
                <a:solidFill>
                  <a:schemeClr val="accent1">
                    <a:lumMod val="75000"/>
                  </a:schemeClr>
                </a:solidFill>
              </a:rPr>
              <a:t>Prescribed by regulations of the Republic of Croatia and the European Union. In the European Union</a:t>
            </a:r>
            <a:r>
              <a:rPr lang="hr-HR" sz="2400" b="1" dirty="0" smtClean="0">
                <a:solidFill>
                  <a:schemeClr val="accent1">
                    <a:lumMod val="75000"/>
                  </a:schemeClr>
                </a:solidFill>
              </a:rPr>
              <a:t> and in Croatia</a:t>
            </a:r>
            <a:r>
              <a:rPr lang="en-US" sz="2400" b="1" dirty="0" smtClean="0">
                <a:solidFill>
                  <a:schemeClr val="accent1">
                    <a:lumMod val="75000"/>
                  </a:schemeClr>
                </a:solidFill>
              </a:rPr>
              <a:t>, was adopted by 2012. </a:t>
            </a:r>
            <a:endParaRPr lang="hr-HR" sz="2400"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18</a:t>
            </a:fld>
            <a:endParaRPr lang="hr-H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descr="Spacefill model of sulfur dioxide"/>
          <p:cNvPicPr>
            <a:picLocks noChangeAspect="1" noChangeArrowheads="1"/>
          </p:cNvPicPr>
          <p:nvPr/>
        </p:nvPicPr>
        <p:blipFill>
          <a:blip r:embed="rId3" cstate="print"/>
          <a:srcRect/>
          <a:stretch>
            <a:fillRect/>
          </a:stretch>
        </p:blipFill>
        <p:spPr bwMode="auto">
          <a:xfrm>
            <a:off x="8143874" y="574784"/>
            <a:ext cx="847725" cy="630063"/>
          </a:xfrm>
          <a:prstGeom prst="rect">
            <a:avLst/>
          </a:prstGeom>
          <a:noFill/>
        </p:spPr>
      </p:pic>
      <p:sp>
        <p:nvSpPr>
          <p:cNvPr id="10" name="Folded Corner 9"/>
          <p:cNvSpPr/>
          <p:nvPr/>
        </p:nvSpPr>
        <p:spPr>
          <a:xfrm>
            <a:off x="524694" y="1415058"/>
            <a:ext cx="8280920" cy="3023592"/>
          </a:xfrm>
          <a:prstGeom prst="foldedCorner">
            <a:avLst/>
          </a:prstGeom>
          <a:solidFill>
            <a:schemeClr val="accent6">
              <a:lumMod val="60000"/>
              <a:lumOff val="40000"/>
            </a:schemeClr>
          </a:solidFill>
          <a:ln>
            <a:solidFill>
              <a:schemeClr val="accent6">
                <a:lumMod val="60000"/>
                <a:lumOff val="40000"/>
              </a:schemeClr>
            </a:solidFill>
          </a:ln>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p>
        </p:txBody>
      </p:sp>
      <p:sp>
        <p:nvSpPr>
          <p:cNvPr id="12" name="TextBox 11"/>
          <p:cNvSpPr txBox="1"/>
          <p:nvPr/>
        </p:nvSpPr>
        <p:spPr>
          <a:xfrm>
            <a:off x="410394" y="1424583"/>
            <a:ext cx="8208912" cy="2985433"/>
          </a:xfrm>
          <a:prstGeom prst="rect">
            <a:avLst/>
          </a:prstGeom>
          <a:noFill/>
        </p:spPr>
        <p:txBody>
          <a:bodyPr wrap="square" rtlCol="0">
            <a:spAutoFit/>
          </a:bodyPr>
          <a:lstStyle/>
          <a:p>
            <a:pPr algn="ctr"/>
            <a:endParaRPr lang="hr-HR" sz="2400" b="1" dirty="0" smtClean="0">
              <a:solidFill>
                <a:srgbClr val="FF0000"/>
              </a:solidFill>
              <a:effectLst>
                <a:outerShdw blurRad="38100" dist="38100" dir="2700000" algn="tl">
                  <a:srgbClr val="000000">
                    <a:alpha val="43137"/>
                  </a:srgbClr>
                </a:outerShdw>
              </a:effectLst>
            </a:endParaRPr>
          </a:p>
          <a:p>
            <a:pPr algn="ctr"/>
            <a:endParaRPr lang="hr-HR" sz="2400" b="1" dirty="0" smtClean="0">
              <a:solidFill>
                <a:srgbClr val="FF0000"/>
              </a:solidFill>
              <a:effectLst>
                <a:outerShdw blurRad="38100" dist="38100" dir="2700000" algn="tl">
                  <a:srgbClr val="000000">
                    <a:alpha val="43137"/>
                  </a:srgbClr>
                </a:outerShdw>
              </a:effectLst>
            </a:endParaRPr>
          </a:p>
          <a:p>
            <a:pPr algn="ctr"/>
            <a:endParaRPr lang="hr-HR" sz="2400" b="1" dirty="0" smtClean="0">
              <a:solidFill>
                <a:srgbClr val="FF0000"/>
              </a:solidFill>
              <a:effectLst>
                <a:outerShdw blurRad="38100" dist="38100" dir="2700000" algn="tl">
                  <a:srgbClr val="000000">
                    <a:alpha val="43137"/>
                  </a:srgbClr>
                </a:outerShdw>
              </a:effectLst>
            </a:endParaRPr>
          </a:p>
          <a:p>
            <a:pPr algn="ctr"/>
            <a:endParaRPr lang="hr-HR" sz="2400" b="1" dirty="0" smtClean="0">
              <a:solidFill>
                <a:srgbClr val="FF0000"/>
              </a:solidFill>
              <a:effectLst>
                <a:outerShdw blurRad="38100" dist="38100" dir="2700000" algn="tl">
                  <a:srgbClr val="000000">
                    <a:alpha val="43137"/>
                  </a:srgbClr>
                </a:outerShdw>
              </a:effectLst>
            </a:endParaRPr>
          </a:p>
          <a:p>
            <a:pPr algn="ctr"/>
            <a:r>
              <a:rPr lang="hr-HR" sz="2400" b="1" dirty="0" smtClean="0">
                <a:solidFill>
                  <a:srgbClr val="FF0000"/>
                </a:solidFill>
                <a:effectLst>
                  <a:outerShdw blurRad="38100" dist="38100" dir="2700000" algn="tl">
                    <a:srgbClr val="000000">
                      <a:alpha val="43137"/>
                    </a:srgbClr>
                  </a:outerShdw>
                </a:effectLst>
              </a:rPr>
              <a:t>SO</a:t>
            </a:r>
            <a:r>
              <a:rPr lang="hr-HR" sz="2400" b="1" baseline="-25000" dirty="0" smtClean="0">
                <a:solidFill>
                  <a:srgbClr val="FF0000"/>
                </a:solidFill>
                <a:effectLst>
                  <a:outerShdw blurRad="38100" dist="38100" dir="2700000" algn="tl">
                    <a:srgbClr val="000000">
                      <a:alpha val="43137"/>
                    </a:srgbClr>
                  </a:outerShdw>
                </a:effectLst>
              </a:rPr>
              <a:t>2</a:t>
            </a:r>
            <a:r>
              <a:rPr lang="hr-HR" sz="2400" b="1" dirty="0" smtClean="0">
                <a:solidFill>
                  <a:srgbClr val="FF0000"/>
                </a:solidFill>
                <a:effectLst>
                  <a:outerShdw blurRad="38100" dist="38100" dir="2700000" algn="tl">
                    <a:srgbClr val="000000">
                      <a:alpha val="43137"/>
                    </a:srgbClr>
                  </a:outerShdw>
                </a:effectLst>
              </a:rPr>
              <a:t> + hv </a:t>
            </a:r>
            <a:r>
              <a:rPr lang="hr-HR" sz="2400" b="1" dirty="0" smtClean="0">
                <a:solidFill>
                  <a:srgbClr val="FF0000"/>
                </a:solidFill>
                <a:effectLst>
                  <a:outerShdw blurRad="38100" dist="38100" dir="2700000" algn="tl">
                    <a:srgbClr val="000000">
                      <a:alpha val="43137"/>
                    </a:srgbClr>
                  </a:outerShdw>
                </a:effectLst>
                <a:sym typeface="Wingdings 3"/>
              </a:rPr>
              <a:t></a:t>
            </a:r>
            <a:r>
              <a:rPr lang="hr-HR" sz="2400" b="1" dirty="0" smtClean="0">
                <a:solidFill>
                  <a:srgbClr val="FF0000"/>
                </a:solidFill>
                <a:effectLst>
                  <a:outerShdw blurRad="38100" dist="38100" dir="2700000" algn="tl">
                    <a:srgbClr val="000000">
                      <a:alpha val="43137"/>
                    </a:srgbClr>
                  </a:outerShdw>
                </a:effectLst>
              </a:rPr>
              <a:t> SO</a:t>
            </a:r>
            <a:r>
              <a:rPr lang="hr-HR" sz="2400" b="1" baseline="-25000" dirty="0" smtClean="0">
                <a:solidFill>
                  <a:srgbClr val="FF0000"/>
                </a:solidFill>
                <a:effectLst>
                  <a:outerShdw blurRad="38100" dist="38100" dir="2700000" algn="tl">
                    <a:srgbClr val="000000">
                      <a:alpha val="43137"/>
                    </a:srgbClr>
                  </a:outerShdw>
                </a:effectLst>
              </a:rPr>
              <a:t>2</a:t>
            </a:r>
            <a:r>
              <a:rPr lang="hr-HR" sz="2400" b="1" dirty="0" smtClean="0">
                <a:solidFill>
                  <a:srgbClr val="FF0000"/>
                </a:solidFill>
                <a:effectLst>
                  <a:outerShdw blurRad="38100" dist="38100" dir="2700000" algn="tl">
                    <a:srgbClr val="000000">
                      <a:alpha val="43137"/>
                    </a:srgbClr>
                  </a:outerShdw>
                </a:effectLst>
              </a:rPr>
              <a:t>*</a:t>
            </a:r>
          </a:p>
          <a:p>
            <a:pPr algn="ctr"/>
            <a:r>
              <a:rPr lang="hr-HR" sz="2400" b="1" dirty="0" smtClean="0">
                <a:solidFill>
                  <a:srgbClr val="FF0000"/>
                </a:solidFill>
                <a:effectLst>
                  <a:outerShdw blurRad="38100" dist="38100" dir="2700000" algn="tl">
                    <a:srgbClr val="000000">
                      <a:alpha val="43137"/>
                    </a:srgbClr>
                  </a:outerShdw>
                </a:effectLst>
              </a:rPr>
              <a:t>SO</a:t>
            </a:r>
            <a:r>
              <a:rPr lang="hr-HR" sz="2400" b="1" baseline="-25000" dirty="0" smtClean="0">
                <a:solidFill>
                  <a:srgbClr val="FF0000"/>
                </a:solidFill>
                <a:effectLst>
                  <a:outerShdw blurRad="38100" dist="38100" dir="2700000" algn="tl">
                    <a:srgbClr val="000000">
                      <a:alpha val="43137"/>
                    </a:srgbClr>
                  </a:outerShdw>
                </a:effectLst>
              </a:rPr>
              <a:t>2</a:t>
            </a:r>
            <a:r>
              <a:rPr lang="hr-HR" sz="2400" b="1" dirty="0" smtClean="0">
                <a:solidFill>
                  <a:srgbClr val="FF0000"/>
                </a:solidFill>
                <a:effectLst>
                  <a:outerShdw blurRad="38100" dist="38100" dir="2700000" algn="tl">
                    <a:srgbClr val="000000">
                      <a:alpha val="43137"/>
                    </a:srgbClr>
                  </a:outerShdw>
                </a:effectLst>
              </a:rPr>
              <a:t>* </a:t>
            </a:r>
            <a:r>
              <a:rPr lang="hr-HR" sz="2400" b="1" dirty="0" smtClean="0">
                <a:solidFill>
                  <a:srgbClr val="FF0000"/>
                </a:solidFill>
                <a:effectLst>
                  <a:outerShdw blurRad="38100" dist="38100" dir="2700000" algn="tl">
                    <a:srgbClr val="000000">
                      <a:alpha val="43137"/>
                    </a:srgbClr>
                  </a:outerShdw>
                </a:effectLst>
                <a:sym typeface="Wingdings 3"/>
              </a:rPr>
              <a:t> SO</a:t>
            </a:r>
            <a:r>
              <a:rPr lang="hr-HR" sz="2400" b="1" baseline="-25000" dirty="0" smtClean="0">
                <a:solidFill>
                  <a:srgbClr val="FF0000"/>
                </a:solidFill>
                <a:effectLst>
                  <a:outerShdw blurRad="38100" dist="38100" dir="2700000" algn="tl">
                    <a:srgbClr val="000000">
                      <a:alpha val="43137"/>
                    </a:srgbClr>
                  </a:outerShdw>
                </a:effectLst>
                <a:sym typeface="Wingdings 3"/>
              </a:rPr>
              <a:t>2</a:t>
            </a:r>
            <a:r>
              <a:rPr lang="hr-HR" sz="2400" b="1" dirty="0" smtClean="0">
                <a:solidFill>
                  <a:srgbClr val="FF0000"/>
                </a:solidFill>
                <a:effectLst>
                  <a:outerShdw blurRad="38100" dist="38100" dir="2700000" algn="tl">
                    <a:srgbClr val="000000">
                      <a:alpha val="43137"/>
                    </a:srgbClr>
                  </a:outerShdw>
                </a:effectLst>
                <a:sym typeface="Wingdings 3"/>
              </a:rPr>
              <a:t> + hv</a:t>
            </a:r>
          </a:p>
          <a:p>
            <a:pPr algn="ctr"/>
            <a:endParaRPr lang="hr-HR" sz="2400" b="1" dirty="0" smtClean="0">
              <a:solidFill>
                <a:srgbClr val="FF0000"/>
              </a:solidFill>
              <a:effectLst>
                <a:outerShdw blurRad="38100" dist="38100" dir="2700000" algn="tl">
                  <a:srgbClr val="000000">
                    <a:alpha val="43137"/>
                  </a:srgbClr>
                </a:outerShdw>
              </a:effectLst>
              <a:sym typeface="Wingdings 3"/>
            </a:endParaRPr>
          </a:p>
          <a:p>
            <a:pPr algn="ctr"/>
            <a:r>
              <a:rPr lang="en-US" sz="2000" b="1" dirty="0" smtClean="0">
                <a:solidFill>
                  <a:schemeClr val="tx2">
                    <a:lumMod val="75000"/>
                  </a:schemeClr>
                </a:solidFill>
              </a:rPr>
              <a:t>where SO</a:t>
            </a:r>
            <a:r>
              <a:rPr lang="en-US" sz="2000" b="1" baseline="-25000" dirty="0" smtClean="0">
                <a:solidFill>
                  <a:schemeClr val="tx2">
                    <a:lumMod val="75000"/>
                  </a:schemeClr>
                </a:solidFill>
              </a:rPr>
              <a:t>2</a:t>
            </a:r>
            <a:r>
              <a:rPr lang="en-US" sz="2000" b="1" dirty="0" smtClean="0">
                <a:solidFill>
                  <a:schemeClr val="tx2">
                    <a:lumMod val="75000"/>
                  </a:schemeClr>
                </a:solidFill>
              </a:rPr>
              <a:t> * is excited state of the molecule</a:t>
            </a:r>
            <a:endParaRPr lang="hr-HR" sz="2000" b="1" dirty="0" smtClean="0">
              <a:solidFill>
                <a:schemeClr val="tx2">
                  <a:lumMod val="75000"/>
                </a:schemeClr>
              </a:solidFill>
              <a:effectLst>
                <a:outerShdw blurRad="38100" dist="38100" dir="2700000" algn="tl">
                  <a:srgbClr val="000000">
                    <a:alpha val="43137"/>
                  </a:srgbClr>
                </a:outerShdw>
              </a:effectLst>
              <a:sym typeface="Wingdings 3"/>
            </a:endParaRPr>
          </a:p>
        </p:txBody>
      </p:sp>
      <p:sp>
        <p:nvSpPr>
          <p:cNvPr id="13" name="TextBox 12"/>
          <p:cNvSpPr txBox="1"/>
          <p:nvPr/>
        </p:nvSpPr>
        <p:spPr>
          <a:xfrm>
            <a:off x="482402" y="4952975"/>
            <a:ext cx="8208912" cy="1200329"/>
          </a:xfrm>
          <a:prstGeom prst="rect">
            <a:avLst/>
          </a:prstGeom>
          <a:noFill/>
        </p:spPr>
        <p:txBody>
          <a:bodyPr wrap="square" rtlCol="0">
            <a:spAutoFit/>
          </a:bodyPr>
          <a:lstStyle/>
          <a:p>
            <a:r>
              <a:rPr lang="en-US" sz="2400" b="1" dirty="0" smtClean="0">
                <a:solidFill>
                  <a:schemeClr val="accent1">
                    <a:lumMod val="75000"/>
                  </a:schemeClr>
                </a:solidFill>
              </a:rPr>
              <a:t>The intensity of the emitted radiation is proportional to the number of molecules in a given volume of SO</a:t>
            </a:r>
            <a:r>
              <a:rPr lang="en-US" sz="2400" b="1" baseline="-25000" dirty="0" smtClean="0">
                <a:solidFill>
                  <a:schemeClr val="accent1">
                    <a:lumMod val="75000"/>
                  </a:schemeClr>
                </a:solidFill>
              </a:rPr>
              <a:t>2</a:t>
            </a:r>
            <a:r>
              <a:rPr lang="en-US" sz="2400" b="1" dirty="0" smtClean="0">
                <a:solidFill>
                  <a:schemeClr val="accent1">
                    <a:lumMod val="75000"/>
                  </a:schemeClr>
                </a:solidFill>
              </a:rPr>
              <a:t>, or the concentration of the SO</a:t>
            </a:r>
            <a:r>
              <a:rPr lang="en-US" sz="2400" b="1" baseline="-25000" dirty="0" smtClean="0">
                <a:solidFill>
                  <a:schemeClr val="accent1">
                    <a:lumMod val="75000"/>
                  </a:schemeClr>
                </a:solidFill>
              </a:rPr>
              <a:t>2</a:t>
            </a:r>
            <a:r>
              <a:rPr lang="en-US" sz="2400" b="1" dirty="0" smtClean="0">
                <a:solidFill>
                  <a:schemeClr val="accent1">
                    <a:lumMod val="75000"/>
                  </a:schemeClr>
                </a:solidFill>
              </a:rPr>
              <a:t> molecule in the air.</a:t>
            </a:r>
            <a:endParaRPr lang="hr-HR" sz="24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19</a:t>
            </a:fld>
            <a:endParaRPr lang="hr-HR"/>
          </a:p>
        </p:txBody>
      </p:sp>
      <p:sp>
        <p:nvSpPr>
          <p:cNvPr id="16" name="TextBox 15"/>
          <p:cNvSpPr txBox="1"/>
          <p:nvPr/>
        </p:nvSpPr>
        <p:spPr>
          <a:xfrm>
            <a:off x="495300" y="1552575"/>
            <a:ext cx="8048625" cy="1323439"/>
          </a:xfrm>
          <a:prstGeom prst="rect">
            <a:avLst/>
          </a:prstGeom>
          <a:noFill/>
        </p:spPr>
        <p:txBody>
          <a:bodyPr wrap="square" rtlCol="0">
            <a:spAutoFit/>
          </a:bodyPr>
          <a:lstStyle/>
          <a:p>
            <a:r>
              <a:rPr lang="en-US" sz="2000" b="1" dirty="0" smtClean="0">
                <a:solidFill>
                  <a:schemeClr val="tx2">
                    <a:lumMod val="75000"/>
                  </a:schemeClr>
                </a:solidFill>
              </a:rPr>
              <a:t>The method is based on fluorescence of the SO</a:t>
            </a:r>
            <a:r>
              <a:rPr lang="en-US" sz="2000" b="1" baseline="-25000" dirty="0" smtClean="0">
                <a:solidFill>
                  <a:schemeClr val="tx2">
                    <a:lumMod val="75000"/>
                  </a:schemeClr>
                </a:solidFill>
              </a:rPr>
              <a:t>2</a:t>
            </a:r>
            <a:r>
              <a:rPr lang="en-US" sz="2000" b="1" dirty="0" smtClean="0">
                <a:solidFill>
                  <a:schemeClr val="tx2">
                    <a:lumMod val="75000"/>
                  </a:schemeClr>
                </a:solidFill>
              </a:rPr>
              <a:t> molecule if the molecule is exposed to ultraviolet (UV) radiation. Because of exposure to UV radiation the SO</a:t>
            </a:r>
            <a:r>
              <a:rPr lang="en-US" sz="2000" b="1" baseline="-25000" dirty="0" smtClean="0">
                <a:solidFill>
                  <a:schemeClr val="tx2">
                    <a:lumMod val="75000"/>
                  </a:schemeClr>
                </a:solidFill>
              </a:rPr>
              <a:t>2</a:t>
            </a:r>
            <a:r>
              <a:rPr lang="en-US" sz="2000" b="1" dirty="0" smtClean="0">
                <a:solidFill>
                  <a:schemeClr val="tx2">
                    <a:lumMod val="75000"/>
                  </a:schemeClr>
                </a:solidFill>
              </a:rPr>
              <a:t> molecule switches from normal to excited state and is then returned to normal state by </a:t>
            </a:r>
            <a:r>
              <a:rPr lang="hr-HR" sz="2000" b="1" dirty="0" smtClean="0">
                <a:solidFill>
                  <a:schemeClr val="tx2">
                    <a:lumMod val="75000"/>
                  </a:schemeClr>
                </a:solidFill>
              </a:rPr>
              <a:t>emitted</a:t>
            </a:r>
            <a:r>
              <a:rPr lang="en-US" sz="2000" b="1" dirty="0" smtClean="0">
                <a:solidFill>
                  <a:schemeClr val="tx2">
                    <a:lumMod val="75000"/>
                  </a:schemeClr>
                </a:solidFill>
              </a:rPr>
              <a:t> fluorescent radiation.</a:t>
            </a:r>
            <a:endParaRPr lang="hr-HR" sz="2000" b="1" dirty="0">
              <a:solidFill>
                <a:schemeClr val="tx2">
                  <a:lumMod val="75000"/>
                </a:schemeClr>
              </a:solidFill>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sp>
        <p:nvSpPr>
          <p:cNvPr id="17" name="Title 1"/>
          <p:cNvSpPr>
            <a:spLocks/>
          </p:cNvSpPr>
          <p:nvPr/>
        </p:nvSpPr>
        <p:spPr bwMode="auto">
          <a:xfrm>
            <a:off x="457200" y="473471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chemeClr val="tx1">
                  <a:lumMod val="65000"/>
                  <a:lumOff val="35000"/>
                </a:schemeClr>
              </a:solidFill>
              <a:effectLst>
                <a:glow>
                  <a:srgbClr val="7F7F7F">
                    <a:alpha val="20000"/>
                  </a:srgbClr>
                </a:glow>
              </a:effectLst>
            </a:endParaRPr>
          </a:p>
        </p:txBody>
      </p:sp>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19"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THEME 2: Pollutants</a:t>
            </a:r>
          </a:p>
        </p:txBody>
      </p:sp>
      <p:pic>
        <p:nvPicPr>
          <p:cNvPr id="20" name="Picture 3"/>
          <p:cNvPicPr>
            <a:picLocks noChangeAspect="1" noChangeArrowheads="1"/>
          </p:cNvPicPr>
          <p:nvPr/>
        </p:nvPicPr>
        <p:blipFill>
          <a:blip r:embed="rId4" cstate="print"/>
          <a:srcRect/>
          <a:stretch>
            <a:fillRect/>
          </a:stretch>
        </p:blipFill>
        <p:spPr bwMode="auto">
          <a:xfrm>
            <a:off x="1152525" y="838200"/>
            <a:ext cx="6000169" cy="745275"/>
          </a:xfrm>
          <a:prstGeom prst="rect">
            <a:avLst/>
          </a:prstGeom>
          <a:noFill/>
          <a:ln w="9525">
            <a:noFill/>
            <a:miter lim="800000"/>
            <a:headEnd/>
            <a:tailEnd/>
          </a:ln>
          <a:effectLst/>
        </p:spPr>
      </p:pic>
      <p:sp>
        <p:nvSpPr>
          <p:cNvPr id="22" name="Slide Number Placeholder 21"/>
          <p:cNvSpPr>
            <a:spLocks noGrp="1"/>
          </p:cNvSpPr>
          <p:nvPr>
            <p:ph type="sldNum" sz="quarter" idx="12"/>
          </p:nvPr>
        </p:nvSpPr>
        <p:spPr/>
        <p:txBody>
          <a:bodyPr/>
          <a:lstStyle/>
          <a:p>
            <a:pPr>
              <a:defRPr/>
            </a:pPr>
            <a:fld id="{60743F40-157C-4097-B33E-49A278C4E3AD}" type="slidenum">
              <a:rPr lang="hr-HR" smtClean="0"/>
              <a:pPr>
                <a:defRPr/>
              </a:pPr>
              <a:t>2</a:t>
            </a:fld>
            <a:endParaRPr lang="hr-HR"/>
          </a:p>
        </p:txBody>
      </p:sp>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2.1 CO – CHEMICAL CHARACTERISTICS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486594" y="2736751"/>
            <a:ext cx="8280920" cy="2376264"/>
          </a:xfrm>
          <a:prstGeom prst="rect">
            <a:avLst/>
          </a:prstGeom>
          <a:solidFill>
            <a:schemeClr val="accent1">
              <a:lumMod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effectLst>
                  <a:outerShdw blurRad="38100" dist="38100" dir="2700000" algn="tl">
                    <a:srgbClr val="000000">
                      <a:alpha val="43137"/>
                    </a:srgbClr>
                  </a:outerShdw>
                </a:effectLst>
              </a:rPr>
              <a:t>Carbon monoxide (CO) gas has no odor, color, and flavor, lighter than air and very poorly soluble in water. At standard conditions of temperature and pressure (25°C, 1 </a:t>
            </a:r>
            <a:r>
              <a:rPr lang="en-US" sz="2400" b="1" dirty="0" err="1" smtClean="0">
                <a:effectLst>
                  <a:outerShdw blurRad="38100" dist="38100" dir="2700000" algn="tl">
                    <a:srgbClr val="000000">
                      <a:alpha val="43137"/>
                    </a:srgbClr>
                  </a:outerShdw>
                </a:effectLst>
              </a:rPr>
              <a:t>atm</a:t>
            </a:r>
            <a:r>
              <a:rPr lang="en-US" sz="2400" b="1" dirty="0" smtClean="0">
                <a:effectLst>
                  <a:outerShdw blurRad="38100" dist="38100" dir="2700000" algn="tl">
                    <a:srgbClr val="000000">
                      <a:alpha val="43137"/>
                    </a:srgbClr>
                  </a:outerShdw>
                </a:effectLst>
              </a:rPr>
              <a:t>) is chemically inert, and becomes at a higher temperature a powerful reducing agent. A life time of a molecule of CO in the atmosphere is 0.2 years.</a:t>
            </a:r>
            <a:endParaRPr lang="hr-HR" sz="2400" b="1" dirty="0">
              <a:effectLst>
                <a:outerShdw blurRad="38100" dist="38100" dir="2700000" algn="tl">
                  <a:srgbClr val="000000">
                    <a:alpha val="43137"/>
                  </a:srgbClr>
                </a:outerShdw>
              </a:effectLst>
            </a:endParaRPr>
          </a:p>
        </p:txBody>
      </p:sp>
      <p:pic>
        <p:nvPicPr>
          <p:cNvPr id="12" name="Picture 11" descr="Spacefill model of carbon monoxide"/>
          <p:cNvPicPr>
            <a:picLocks noChangeAspect="1" noChangeArrowheads="1"/>
          </p:cNvPicPr>
          <p:nvPr/>
        </p:nvPicPr>
        <p:blipFill>
          <a:blip r:embed="rId3" cstate="print"/>
          <a:srcRect/>
          <a:stretch>
            <a:fillRect/>
          </a:stretch>
        </p:blipFill>
        <p:spPr bwMode="auto">
          <a:xfrm rot="19624605">
            <a:off x="5841875" y="449475"/>
            <a:ext cx="2159125" cy="1709634"/>
          </a:xfrm>
          <a:prstGeom prst="rect">
            <a:avLst/>
          </a:prstGeom>
          <a:noFill/>
        </p:spPr>
      </p:pic>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20</a:t>
            </a:fld>
            <a:endParaRPr lang="hr-H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CO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186365" y="142838"/>
            <a:ext cx="686149" cy="543305"/>
          </a:xfrm>
          <a:prstGeom prst="rect">
            <a:avLst/>
          </a:prstGeom>
          <a:noFill/>
        </p:spPr>
      </p:pic>
      <p:sp>
        <p:nvSpPr>
          <p:cNvPr id="12" name="TextBox 11"/>
          <p:cNvSpPr txBox="1"/>
          <p:nvPr/>
        </p:nvSpPr>
        <p:spPr>
          <a:xfrm>
            <a:off x="334194" y="1526654"/>
            <a:ext cx="8568952" cy="1938992"/>
          </a:xfrm>
          <a:prstGeom prst="rect">
            <a:avLst/>
          </a:prstGeom>
          <a:noFill/>
        </p:spPr>
        <p:txBody>
          <a:bodyPr wrap="square" rtlCol="0">
            <a:spAutoFit/>
          </a:bodyPr>
          <a:lstStyle/>
          <a:p>
            <a:r>
              <a:rPr lang="en-US" sz="2400" b="1" dirty="0" smtClean="0">
                <a:solidFill>
                  <a:schemeClr val="accent1">
                    <a:lumMod val="75000"/>
                  </a:schemeClr>
                </a:solidFill>
              </a:rPr>
              <a:t>CO is created incomplete combustion of organic substances (substances that contain carbon). Since the gasoline</a:t>
            </a:r>
            <a:r>
              <a:rPr lang="hr-HR" sz="2400" b="1" dirty="0" smtClean="0">
                <a:solidFill>
                  <a:schemeClr val="accent1">
                    <a:lumMod val="75000"/>
                  </a:schemeClr>
                </a:solidFill>
              </a:rPr>
              <a:t> is</a:t>
            </a:r>
            <a:r>
              <a:rPr lang="en-US" sz="2400" b="1" dirty="0" smtClean="0">
                <a:solidFill>
                  <a:schemeClr val="accent1">
                    <a:lumMod val="75000"/>
                  </a:schemeClr>
                </a:solidFill>
              </a:rPr>
              <a:t> also organic matter which consists of a mixture of different hydrocarbons, including octane (C</a:t>
            </a:r>
            <a:r>
              <a:rPr lang="en-US" sz="2400" b="1" baseline="-25000" dirty="0" smtClean="0">
                <a:solidFill>
                  <a:schemeClr val="accent1">
                    <a:lumMod val="75000"/>
                  </a:schemeClr>
                </a:solidFill>
              </a:rPr>
              <a:t>8</a:t>
            </a:r>
            <a:r>
              <a:rPr lang="en-US" sz="2400" b="1" dirty="0" smtClean="0">
                <a:solidFill>
                  <a:schemeClr val="accent1">
                    <a:lumMod val="75000"/>
                  </a:schemeClr>
                </a:solidFill>
              </a:rPr>
              <a:t>H</a:t>
            </a:r>
            <a:r>
              <a:rPr lang="en-US" sz="2400" b="1" baseline="-25000" dirty="0" smtClean="0">
                <a:solidFill>
                  <a:schemeClr val="accent1">
                    <a:lumMod val="75000"/>
                  </a:schemeClr>
                </a:solidFill>
              </a:rPr>
              <a:t>18</a:t>
            </a:r>
            <a:r>
              <a:rPr lang="en-US" sz="2400" b="1" dirty="0" smtClean="0">
                <a:solidFill>
                  <a:schemeClr val="accent1">
                    <a:lumMod val="75000"/>
                  </a:schemeClr>
                </a:solidFill>
              </a:rPr>
              <a:t>), incomplete combustion of gasoline creates a CO who is found in car exhaust fumes.</a:t>
            </a:r>
            <a:endParaRPr lang="hr-HR" sz="2400" b="1" dirty="0">
              <a:solidFill>
                <a:schemeClr val="accent1">
                  <a:lumMod val="75000"/>
                </a:schemeClr>
              </a:solidFill>
            </a:endParaRPr>
          </a:p>
        </p:txBody>
      </p:sp>
      <p:sp>
        <p:nvSpPr>
          <p:cNvPr id="13" name="TextBox 12"/>
          <p:cNvSpPr txBox="1"/>
          <p:nvPr/>
        </p:nvSpPr>
        <p:spPr>
          <a:xfrm>
            <a:off x="180653" y="3780309"/>
            <a:ext cx="1584176" cy="461665"/>
          </a:xfrm>
          <a:prstGeom prst="rect">
            <a:avLst/>
          </a:prstGeom>
          <a:noFill/>
        </p:spPr>
        <p:txBody>
          <a:bodyPr wrap="square" rtlCol="0">
            <a:spAutoFit/>
          </a:bodyPr>
          <a:lstStyle/>
          <a:p>
            <a:pPr algn="r"/>
            <a:r>
              <a:rPr lang="hr-HR" sz="2400" b="1" smtClean="0">
                <a:solidFill>
                  <a:schemeClr val="accent6">
                    <a:lumMod val="75000"/>
                  </a:schemeClr>
                </a:solidFill>
              </a:rPr>
              <a:t>Example:</a:t>
            </a:r>
            <a:endParaRPr lang="hr-HR" sz="2400" b="1" dirty="0">
              <a:solidFill>
                <a:schemeClr val="accent6">
                  <a:lumMod val="75000"/>
                </a:schemeClr>
              </a:solidFill>
            </a:endParaRPr>
          </a:p>
        </p:txBody>
      </p:sp>
      <p:sp>
        <p:nvSpPr>
          <p:cNvPr id="15" name="Rectangle 14"/>
          <p:cNvSpPr/>
          <p:nvPr/>
        </p:nvSpPr>
        <p:spPr>
          <a:xfrm>
            <a:off x="1976661" y="5261620"/>
            <a:ext cx="5256584" cy="432048"/>
          </a:xfrm>
          <a:prstGeom prst="rect">
            <a:avLst/>
          </a:prstGeom>
          <a:solidFill>
            <a:schemeClr val="accent1">
              <a:lumMod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effectLst>
                  <a:outerShdw blurRad="38100" dist="38100" dir="2700000" algn="tl">
                    <a:srgbClr val="000000">
                      <a:alpha val="43137"/>
                    </a:srgbClr>
                  </a:outerShdw>
                </a:effectLst>
              </a:rPr>
              <a:t>2C</a:t>
            </a:r>
            <a:r>
              <a:rPr lang="hr-HR" sz="2400" b="1" baseline="-25000" dirty="0" smtClean="0">
                <a:effectLst>
                  <a:outerShdw blurRad="38100" dist="38100" dir="2700000" algn="tl">
                    <a:srgbClr val="000000">
                      <a:alpha val="43137"/>
                    </a:srgbClr>
                  </a:outerShdw>
                </a:effectLst>
              </a:rPr>
              <a:t>8</a:t>
            </a:r>
            <a:r>
              <a:rPr lang="hr-HR" sz="2400" b="1" dirty="0" smtClean="0">
                <a:effectLst>
                  <a:outerShdw blurRad="38100" dist="38100" dir="2700000" algn="tl">
                    <a:srgbClr val="000000">
                      <a:alpha val="43137"/>
                    </a:srgbClr>
                  </a:outerShdw>
                </a:effectLst>
              </a:rPr>
              <a:t>H</a:t>
            </a:r>
            <a:r>
              <a:rPr lang="hr-HR" sz="2400" b="1" baseline="-25000" dirty="0" smtClean="0">
                <a:effectLst>
                  <a:outerShdw blurRad="38100" dist="38100" dir="2700000" algn="tl">
                    <a:srgbClr val="000000">
                      <a:alpha val="43137"/>
                    </a:srgbClr>
                  </a:outerShdw>
                </a:effectLst>
              </a:rPr>
              <a:t>18</a:t>
            </a:r>
            <a:r>
              <a:rPr lang="hr-HR" sz="2400" b="1" dirty="0" smtClean="0">
                <a:effectLst>
                  <a:outerShdw blurRad="38100" dist="38100" dir="2700000" algn="tl">
                    <a:srgbClr val="000000">
                      <a:alpha val="43137"/>
                    </a:srgbClr>
                  </a:outerShdw>
                </a:effectLst>
              </a:rPr>
              <a:t> + 25O</a:t>
            </a:r>
            <a:r>
              <a:rPr lang="hr-HR" sz="2400" b="1" baseline="-25000" dirty="0" smtClean="0">
                <a:effectLst>
                  <a:outerShdw blurRad="38100" dist="38100" dir="2700000" algn="tl">
                    <a:srgbClr val="000000">
                      <a:alpha val="43137"/>
                    </a:srgbClr>
                  </a:outerShdw>
                </a:effectLst>
              </a:rPr>
              <a:t>2</a:t>
            </a:r>
            <a:r>
              <a:rPr lang="hr-HR" sz="2400" b="1" dirty="0" smtClean="0">
                <a:effectLst>
                  <a:outerShdw blurRad="38100" dist="38100" dir="2700000" algn="tl">
                    <a:srgbClr val="000000">
                      <a:alpha val="43137"/>
                    </a:srgbClr>
                  </a:outerShdw>
                </a:effectLst>
              </a:rPr>
              <a:t> </a:t>
            </a:r>
            <a:r>
              <a:rPr lang="hr-HR" sz="2400" b="1" dirty="0" smtClean="0">
                <a:effectLst>
                  <a:outerShdw blurRad="38100" dist="38100" dir="2700000" algn="tl">
                    <a:srgbClr val="000000">
                      <a:alpha val="43137"/>
                    </a:srgbClr>
                  </a:outerShdw>
                </a:effectLst>
                <a:sym typeface="Wingdings 3"/>
              </a:rPr>
              <a:t></a:t>
            </a:r>
            <a:r>
              <a:rPr lang="hr-HR" sz="2400" b="1" dirty="0" smtClean="0">
                <a:effectLst>
                  <a:outerShdw blurRad="38100" dist="38100" dir="2700000" algn="tl">
                    <a:srgbClr val="000000">
                      <a:alpha val="43137"/>
                    </a:srgbClr>
                  </a:outerShdw>
                </a:effectLst>
              </a:rPr>
              <a:t> 16CO</a:t>
            </a:r>
            <a:r>
              <a:rPr lang="hr-HR" sz="2400" b="1" baseline="-25000" dirty="0" smtClean="0">
                <a:effectLst>
                  <a:outerShdw blurRad="38100" dist="38100" dir="2700000" algn="tl">
                    <a:srgbClr val="000000">
                      <a:alpha val="43137"/>
                    </a:srgbClr>
                  </a:outerShdw>
                </a:effectLst>
              </a:rPr>
              <a:t>2</a:t>
            </a:r>
            <a:r>
              <a:rPr lang="hr-HR" sz="2400" b="1" dirty="0" smtClean="0">
                <a:effectLst>
                  <a:outerShdw blurRad="38100" dist="38100" dir="2700000" algn="tl">
                    <a:srgbClr val="000000">
                      <a:alpha val="43137"/>
                    </a:srgbClr>
                  </a:outerShdw>
                </a:effectLst>
              </a:rPr>
              <a:t> + 18H</a:t>
            </a:r>
            <a:r>
              <a:rPr lang="hr-HR" sz="2400" b="1" baseline="-25000" dirty="0" smtClean="0">
                <a:effectLst>
                  <a:outerShdw blurRad="38100" dist="38100" dir="2700000" algn="tl">
                    <a:srgbClr val="000000">
                      <a:alpha val="43137"/>
                    </a:srgbClr>
                  </a:outerShdw>
                </a:effectLst>
              </a:rPr>
              <a:t>2</a:t>
            </a:r>
            <a:r>
              <a:rPr lang="hr-HR" sz="2400" b="1" dirty="0" smtClean="0">
                <a:effectLst>
                  <a:outerShdw blurRad="38100" dist="38100" dir="2700000" algn="tl">
                    <a:srgbClr val="000000">
                      <a:alpha val="43137"/>
                    </a:srgbClr>
                  </a:outerShdw>
                </a:effectLst>
              </a:rPr>
              <a:t>O</a:t>
            </a:r>
            <a:endParaRPr lang="hr-HR" sz="2400" dirty="0">
              <a:effectLst>
                <a:outerShdw blurRad="38100" dist="38100" dir="2700000" algn="tl">
                  <a:srgbClr val="000000">
                    <a:alpha val="43137"/>
                  </a:srgbClr>
                </a:outerShdw>
              </a:effectLst>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21</a:t>
            </a:fld>
            <a:endParaRPr lang="hr-HR" dirty="0"/>
          </a:p>
        </p:txBody>
      </p:sp>
      <p:sp>
        <p:nvSpPr>
          <p:cNvPr id="18" name="Rectangle 17"/>
          <p:cNvSpPr/>
          <p:nvPr/>
        </p:nvSpPr>
        <p:spPr>
          <a:xfrm>
            <a:off x="1885950" y="3628936"/>
            <a:ext cx="6800850" cy="1200329"/>
          </a:xfrm>
          <a:prstGeom prst="rect">
            <a:avLst/>
          </a:prstGeom>
        </p:spPr>
        <p:txBody>
          <a:bodyPr wrap="square">
            <a:spAutoFit/>
          </a:bodyPr>
          <a:lstStyle/>
          <a:p>
            <a:r>
              <a:rPr lang="en-US" sz="2400" b="1" dirty="0" smtClean="0">
                <a:solidFill>
                  <a:schemeClr val="tx2">
                    <a:lumMod val="75000"/>
                  </a:schemeClr>
                </a:solidFill>
              </a:rPr>
              <a:t>If the supply of a car engine with oxygen is sufficient, octane from the gasoline will be fully oxidized and carbon dioxide and water will </a:t>
            </a:r>
            <a:r>
              <a:rPr lang="hr-HR" sz="2400" b="1" dirty="0" smtClean="0">
                <a:solidFill>
                  <a:schemeClr val="tx2">
                    <a:lumMod val="75000"/>
                  </a:schemeClr>
                </a:solidFill>
              </a:rPr>
              <a:t>produce</a:t>
            </a:r>
            <a:r>
              <a:rPr lang="en-US" sz="2400" b="1" dirty="0" smtClean="0">
                <a:solidFill>
                  <a:schemeClr val="tx2">
                    <a:lumMod val="75000"/>
                  </a:schemeClr>
                </a:solidFill>
              </a:rPr>
              <a:t>:</a:t>
            </a:r>
            <a:endParaRPr lang="hr-HR" sz="2400" b="1" dirty="0">
              <a:solidFill>
                <a:schemeClr val="tx2">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287016" y="1386458"/>
            <a:ext cx="8856984" cy="1569660"/>
          </a:xfrm>
          <a:prstGeom prst="rect">
            <a:avLst/>
          </a:prstGeom>
          <a:noFill/>
        </p:spPr>
        <p:txBody>
          <a:bodyPr wrap="square" rtlCol="0">
            <a:spAutoFit/>
          </a:bodyPr>
          <a:lstStyle/>
          <a:p>
            <a:r>
              <a:rPr lang="en-US" sz="2400" b="1" dirty="0" smtClean="0">
                <a:solidFill>
                  <a:schemeClr val="accent1">
                    <a:lumMod val="75000"/>
                  </a:schemeClr>
                </a:solidFill>
              </a:rPr>
              <a:t>In reality, it is not converted all the carbon in carbon dioxide, is already being created and a certain amount of (about 7%) carbon monoxide. In the extreme situation all the carbon from octane will be converted to carbon monoxide:</a:t>
            </a:r>
            <a:endParaRPr lang="hr-HR" sz="2400" b="1" dirty="0">
              <a:solidFill>
                <a:schemeClr val="accent1">
                  <a:lumMod val="75000"/>
                </a:schemeClr>
              </a:solidFill>
            </a:endParaRPr>
          </a:p>
        </p:txBody>
      </p:sp>
      <p:sp>
        <p:nvSpPr>
          <p:cNvPr id="13" name="Rectangle 12"/>
          <p:cNvSpPr/>
          <p:nvPr/>
        </p:nvSpPr>
        <p:spPr>
          <a:xfrm>
            <a:off x="1652811" y="3060923"/>
            <a:ext cx="5256584" cy="432048"/>
          </a:xfrm>
          <a:prstGeom prst="rect">
            <a:avLst/>
          </a:prstGeom>
          <a:solidFill>
            <a:schemeClr val="accent1">
              <a:lumMod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effectLst>
                  <a:outerShdw blurRad="38100" dist="38100" dir="2700000" algn="tl">
                    <a:srgbClr val="000000">
                      <a:alpha val="43137"/>
                    </a:srgbClr>
                  </a:outerShdw>
                </a:effectLst>
              </a:rPr>
              <a:t>2C</a:t>
            </a:r>
            <a:r>
              <a:rPr lang="hr-HR" sz="2400" b="1" baseline="-25000" dirty="0" smtClean="0">
                <a:effectLst>
                  <a:outerShdw blurRad="38100" dist="38100" dir="2700000" algn="tl">
                    <a:srgbClr val="000000">
                      <a:alpha val="43137"/>
                    </a:srgbClr>
                  </a:outerShdw>
                </a:effectLst>
              </a:rPr>
              <a:t>8</a:t>
            </a:r>
            <a:r>
              <a:rPr lang="hr-HR" sz="2400" b="1" dirty="0" smtClean="0">
                <a:effectLst>
                  <a:outerShdw blurRad="38100" dist="38100" dir="2700000" algn="tl">
                    <a:srgbClr val="000000">
                      <a:alpha val="43137"/>
                    </a:srgbClr>
                  </a:outerShdw>
                </a:effectLst>
              </a:rPr>
              <a:t>H</a:t>
            </a:r>
            <a:r>
              <a:rPr lang="hr-HR" sz="2400" b="1" baseline="-25000" dirty="0" smtClean="0">
                <a:effectLst>
                  <a:outerShdw blurRad="38100" dist="38100" dir="2700000" algn="tl">
                    <a:srgbClr val="000000">
                      <a:alpha val="43137"/>
                    </a:srgbClr>
                  </a:outerShdw>
                </a:effectLst>
              </a:rPr>
              <a:t>18</a:t>
            </a:r>
            <a:r>
              <a:rPr lang="hr-HR" sz="2400" b="1" dirty="0" smtClean="0">
                <a:effectLst>
                  <a:outerShdw blurRad="38100" dist="38100" dir="2700000" algn="tl">
                    <a:srgbClr val="000000">
                      <a:alpha val="43137"/>
                    </a:srgbClr>
                  </a:outerShdw>
                </a:effectLst>
              </a:rPr>
              <a:t> + 17O</a:t>
            </a:r>
            <a:r>
              <a:rPr lang="hr-HR" sz="2400" b="1" baseline="-25000" dirty="0" smtClean="0">
                <a:effectLst>
                  <a:outerShdw blurRad="38100" dist="38100" dir="2700000" algn="tl">
                    <a:srgbClr val="000000">
                      <a:alpha val="43137"/>
                    </a:srgbClr>
                  </a:outerShdw>
                </a:effectLst>
              </a:rPr>
              <a:t>2</a:t>
            </a:r>
            <a:r>
              <a:rPr lang="hr-HR" sz="2400" b="1" dirty="0" smtClean="0">
                <a:effectLst>
                  <a:outerShdw blurRad="38100" dist="38100" dir="2700000" algn="tl">
                    <a:srgbClr val="000000">
                      <a:alpha val="43137"/>
                    </a:srgbClr>
                  </a:outerShdw>
                </a:effectLst>
              </a:rPr>
              <a:t>      16CO + 18H</a:t>
            </a:r>
            <a:r>
              <a:rPr lang="hr-HR" sz="2400" b="1" baseline="-25000" dirty="0" smtClean="0">
                <a:effectLst>
                  <a:outerShdw blurRad="38100" dist="38100" dir="2700000" algn="tl">
                    <a:srgbClr val="000000">
                      <a:alpha val="43137"/>
                    </a:srgbClr>
                  </a:outerShdw>
                </a:effectLst>
              </a:rPr>
              <a:t>2</a:t>
            </a:r>
            <a:r>
              <a:rPr lang="hr-HR" sz="2400" b="1" dirty="0" smtClean="0">
                <a:effectLst>
                  <a:outerShdw blurRad="38100" dist="38100" dir="2700000" algn="tl">
                    <a:srgbClr val="000000">
                      <a:alpha val="43137"/>
                    </a:srgbClr>
                  </a:outerShdw>
                </a:effectLst>
              </a:rPr>
              <a:t>O</a:t>
            </a:r>
            <a:endParaRPr lang="hr-HR" sz="2400" dirty="0">
              <a:effectLst>
                <a:outerShdw blurRad="38100" dist="38100" dir="2700000" algn="tl">
                  <a:srgbClr val="000000">
                    <a:alpha val="43137"/>
                  </a:srgbClr>
                </a:outerShdw>
              </a:effectLst>
            </a:endParaRPr>
          </a:p>
        </p:txBody>
      </p:sp>
      <p:sp>
        <p:nvSpPr>
          <p:cNvPr id="14" name="TextBox 13"/>
          <p:cNvSpPr txBox="1"/>
          <p:nvPr/>
        </p:nvSpPr>
        <p:spPr>
          <a:xfrm>
            <a:off x="323528" y="3628281"/>
            <a:ext cx="8568952" cy="2677656"/>
          </a:xfrm>
          <a:prstGeom prst="rect">
            <a:avLst/>
          </a:prstGeom>
          <a:noFill/>
        </p:spPr>
        <p:txBody>
          <a:bodyPr wrap="square" rtlCol="0">
            <a:spAutoFit/>
          </a:bodyPr>
          <a:lstStyle/>
          <a:p>
            <a:r>
              <a:rPr lang="en-US" sz="2400" b="1" dirty="0" smtClean="0">
                <a:solidFill>
                  <a:schemeClr val="accent1">
                    <a:lumMod val="75000"/>
                  </a:schemeClr>
                </a:solidFill>
              </a:rPr>
              <a:t>CO is created on the surface of the Earth dif</a:t>
            </a:r>
            <a:r>
              <a:rPr lang="hr-HR" sz="2400" b="1" dirty="0" smtClean="0">
                <a:solidFill>
                  <a:schemeClr val="accent1">
                    <a:lumMod val="75000"/>
                  </a:schemeClr>
                </a:solidFill>
              </a:rPr>
              <a:t>fuses</a:t>
            </a:r>
            <a:r>
              <a:rPr lang="en-US" sz="2400" b="1" dirty="0" smtClean="0">
                <a:solidFill>
                  <a:schemeClr val="accent1">
                    <a:lumMod val="75000"/>
                  </a:schemeClr>
                </a:solidFill>
              </a:rPr>
              <a:t> in the upper parts of the troposphere, where with the help of h</a:t>
            </a:r>
            <a:r>
              <a:rPr lang="hr-HR" sz="2400" b="1" dirty="0" smtClean="0">
                <a:solidFill>
                  <a:schemeClr val="accent1">
                    <a:lumMod val="75000"/>
                  </a:schemeClr>
                </a:solidFill>
              </a:rPr>
              <a:t>yd</a:t>
            </a:r>
            <a:r>
              <a:rPr lang="en-US" sz="2400" b="1" dirty="0" err="1" smtClean="0">
                <a:solidFill>
                  <a:schemeClr val="accent1">
                    <a:lumMod val="75000"/>
                  </a:schemeClr>
                </a:solidFill>
              </a:rPr>
              <a:t>ro</a:t>
            </a:r>
            <a:r>
              <a:rPr lang="hr-HR" sz="2400" b="1" dirty="0" smtClean="0">
                <a:solidFill>
                  <a:schemeClr val="accent1">
                    <a:lumMod val="75000"/>
                  </a:schemeClr>
                </a:solidFill>
              </a:rPr>
              <a:t>xyl</a:t>
            </a:r>
            <a:r>
              <a:rPr lang="en-US" sz="2400" b="1" dirty="0" smtClean="0">
                <a:solidFill>
                  <a:schemeClr val="accent1">
                    <a:lumMod val="75000"/>
                  </a:schemeClr>
                </a:solidFill>
              </a:rPr>
              <a:t> radicals is oxidized into carbon dioxide (CO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r>
              <a:rPr lang="hr-HR" sz="2400" b="1" dirty="0" smtClean="0">
                <a:solidFill>
                  <a:schemeClr val="accent1">
                    <a:lumMod val="75000"/>
                  </a:schemeClr>
                </a:solidFill>
              </a:rPr>
              <a:t> </a:t>
            </a:r>
            <a:r>
              <a:rPr lang="en-US" sz="2400" b="1" dirty="0" smtClean="0">
                <a:solidFill>
                  <a:schemeClr val="accent1">
                    <a:lumMod val="75000"/>
                  </a:schemeClr>
                </a:solidFill>
              </a:rPr>
              <a:t>A certain amount of CO in the atmosphere creates </a:t>
            </a:r>
            <a:r>
              <a:rPr lang="hr-HR" sz="2400" b="1" dirty="0" smtClean="0">
                <a:solidFill>
                  <a:schemeClr val="accent1">
                    <a:lumMod val="75000"/>
                  </a:schemeClr>
                </a:solidFill>
              </a:rPr>
              <a:t>by oxidation </a:t>
            </a:r>
            <a:r>
              <a:rPr lang="en-US" sz="2400" b="1" dirty="0" smtClean="0">
                <a:solidFill>
                  <a:schemeClr val="accent1">
                    <a:lumMod val="75000"/>
                  </a:schemeClr>
                </a:solidFill>
              </a:rPr>
              <a:t>biological </a:t>
            </a:r>
            <a:r>
              <a:rPr lang="en-US" sz="2400" b="1" dirty="0" err="1" smtClean="0">
                <a:solidFill>
                  <a:schemeClr val="accent1">
                    <a:lumMod val="75000"/>
                  </a:schemeClr>
                </a:solidFill>
              </a:rPr>
              <a:t>creat</a:t>
            </a:r>
            <a:r>
              <a:rPr lang="hr-HR" sz="2400" b="1" dirty="0" smtClean="0">
                <a:solidFill>
                  <a:schemeClr val="accent1">
                    <a:lumMod val="75000"/>
                  </a:schemeClr>
                </a:solidFill>
              </a:rPr>
              <a:t>ed</a:t>
            </a:r>
            <a:r>
              <a:rPr lang="en-US" sz="2400" b="1" dirty="0" smtClean="0">
                <a:solidFill>
                  <a:schemeClr val="accent1">
                    <a:lumMod val="75000"/>
                  </a:schemeClr>
                </a:solidFill>
              </a:rPr>
              <a:t> methane (CH</a:t>
            </a:r>
            <a:r>
              <a:rPr lang="en-US" sz="2400" b="1" baseline="-25000" dirty="0" smtClean="0">
                <a:solidFill>
                  <a:schemeClr val="accent1">
                    <a:lumMod val="75000"/>
                  </a:schemeClr>
                </a:solidFill>
              </a:rPr>
              <a:t>4</a:t>
            </a:r>
            <a:r>
              <a:rPr lang="en-US" sz="2400" b="1" dirty="0" smtClean="0">
                <a:solidFill>
                  <a:schemeClr val="accent1">
                    <a:lumMod val="75000"/>
                  </a:schemeClr>
                </a:solidFill>
              </a:rPr>
              <a:t>), which is a product of the decomposition of plant and animal residues, but also by a series of chemical reactions with other compounds in the atmosphere.</a:t>
            </a:r>
            <a:endParaRPr lang="hr-HR" sz="2400" b="1" dirty="0" smtClean="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22</a:t>
            </a:fld>
            <a:endParaRPr lang="hr-HR"/>
          </a:p>
        </p:txBody>
      </p:sp>
      <p:sp>
        <p:nvSpPr>
          <p:cNvPr id="17"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CO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365301" y="142838"/>
            <a:ext cx="686149" cy="543305"/>
          </a:xfrm>
          <a:prstGeom prst="rect">
            <a:avLst/>
          </a:prstGeom>
          <a:noFill/>
        </p:spPr>
      </p:pic>
      <p:cxnSp>
        <p:nvCxnSpPr>
          <p:cNvPr id="19" name="Straight Arrow Connector 18"/>
          <p:cNvCxnSpPr/>
          <p:nvPr/>
        </p:nvCxnSpPr>
        <p:spPr>
          <a:xfrm flipV="1">
            <a:off x="4086225" y="3276600"/>
            <a:ext cx="209550" cy="1905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51520" y="2060848"/>
            <a:ext cx="8712968" cy="3046988"/>
          </a:xfrm>
          <a:prstGeom prst="rect">
            <a:avLst/>
          </a:prstGeom>
        </p:spPr>
        <p:txBody>
          <a:bodyPr wrap="square">
            <a:spAutoFit/>
          </a:bodyPr>
          <a:lstStyle/>
          <a:p>
            <a:r>
              <a:rPr lang="en-US" sz="2400" b="1" dirty="0" smtClean="0">
                <a:solidFill>
                  <a:schemeClr val="accent1">
                    <a:lumMod val="75000"/>
                  </a:schemeClr>
                </a:solidFill>
              </a:rPr>
              <a:t>The oceans represent places where CO or releases or plunges into them depending on the conditions prevailing, the partial pressure of CO in the atmosphere, the temperature of the </a:t>
            </a:r>
            <a:r>
              <a:rPr lang="hr-HR" sz="2400" b="1" dirty="0" smtClean="0">
                <a:solidFill>
                  <a:schemeClr val="accent1">
                    <a:lumMod val="75000"/>
                  </a:schemeClr>
                </a:solidFill>
              </a:rPr>
              <a:t>ocean </a:t>
            </a:r>
            <a:r>
              <a:rPr lang="en-US" sz="2400" b="1" dirty="0" smtClean="0">
                <a:solidFill>
                  <a:schemeClr val="accent1">
                    <a:lumMod val="75000"/>
                  </a:schemeClr>
                </a:solidFill>
              </a:rPr>
              <a:t>water</a:t>
            </a:r>
            <a:r>
              <a:rPr lang="hr-HR" sz="2400" b="1" dirty="0" smtClean="0">
                <a:solidFill>
                  <a:schemeClr val="accent1">
                    <a:lumMod val="75000"/>
                  </a:schemeClr>
                </a:solidFill>
              </a:rPr>
              <a:t>.</a:t>
            </a:r>
          </a:p>
          <a:p>
            <a:endParaRPr lang="hr-HR" sz="2400" b="1" dirty="0" smtClean="0">
              <a:solidFill>
                <a:schemeClr val="accent1">
                  <a:lumMod val="75000"/>
                </a:schemeClr>
              </a:solidFill>
            </a:endParaRPr>
          </a:p>
          <a:p>
            <a:r>
              <a:rPr lang="en-US" sz="2400" b="1" dirty="0" smtClean="0">
                <a:solidFill>
                  <a:schemeClr val="accent1">
                    <a:lumMod val="75000"/>
                  </a:schemeClr>
                </a:solidFill>
              </a:rPr>
              <a:t>Additional amounts of CO released in the atmosphere from factories, from traffic and forest fires. Microorganisms in the soil can remove a certain amount of CO in the atmosphere because it is spending for its metabolic processes.</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23</a:t>
            </a:fld>
            <a:endParaRPr lang="hr-HR"/>
          </a:p>
        </p:txBody>
      </p:sp>
      <p:sp>
        <p:nvSpPr>
          <p:cNvPr id="15"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CO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167314" y="142838"/>
            <a:ext cx="686149" cy="543305"/>
          </a:xfrm>
          <a:prstGeom prst="rect">
            <a:avLst/>
          </a:prstGeom>
          <a:noFill/>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p:cNvPicPr>
            <a:picLocks noChangeAspect="1" noChangeArrowheads="1"/>
          </p:cNvPicPr>
          <p:nvPr/>
        </p:nvPicPr>
        <p:blipFill>
          <a:blip r:embed="rId3" cstate="print"/>
          <a:srcRect/>
          <a:stretch>
            <a:fillRect/>
          </a:stretch>
        </p:blipFill>
        <p:spPr bwMode="auto">
          <a:xfrm>
            <a:off x="3524249" y="1680596"/>
            <a:ext cx="4057651" cy="3183879"/>
          </a:xfrm>
          <a:prstGeom prst="rect">
            <a:avLst/>
          </a:prstGeom>
          <a:noFill/>
          <a:ln w="9525">
            <a:noFill/>
            <a:miter lim="800000"/>
            <a:headEnd/>
            <a:tailEnd/>
          </a:ln>
        </p:spPr>
      </p:pic>
      <p:sp>
        <p:nvSpPr>
          <p:cNvPr id="13" name="TextBox 12"/>
          <p:cNvSpPr txBox="1"/>
          <p:nvPr/>
        </p:nvSpPr>
        <p:spPr>
          <a:xfrm>
            <a:off x="179512" y="2276872"/>
            <a:ext cx="2736304" cy="1015663"/>
          </a:xfrm>
          <a:prstGeom prst="rect">
            <a:avLst/>
          </a:prstGeom>
          <a:noFill/>
        </p:spPr>
        <p:txBody>
          <a:bodyPr wrap="square" rtlCol="0">
            <a:spAutoFit/>
          </a:bodyPr>
          <a:lstStyle/>
          <a:p>
            <a:r>
              <a:rPr lang="hr-HR" sz="2000" b="1" smtClean="0">
                <a:solidFill>
                  <a:schemeClr val="accent1">
                    <a:lumMod val="75000"/>
                  </a:schemeClr>
                </a:solidFill>
              </a:rPr>
              <a:t>Global cycle CO. source: Jain, K.K. 1990. Carbon monoxide poisoning.</a:t>
            </a:r>
            <a:endParaRPr lang="hr-HR"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24</a:t>
            </a:fld>
            <a:endParaRPr lang="hr-HR"/>
          </a:p>
        </p:txBody>
      </p:sp>
      <p:sp>
        <p:nvSpPr>
          <p:cNvPr id="16"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CO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4" cstate="print"/>
          <a:srcRect/>
          <a:stretch>
            <a:fillRect/>
          </a:stretch>
        </p:blipFill>
        <p:spPr bwMode="auto">
          <a:xfrm rot="19624605">
            <a:off x="8291140" y="549225"/>
            <a:ext cx="686149" cy="543305"/>
          </a:xfrm>
          <a:prstGeom prst="rect">
            <a:avLst/>
          </a:prstGeom>
          <a:noFill/>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433636" y="1332384"/>
            <a:ext cx="5544616" cy="461665"/>
          </a:xfrm>
          <a:prstGeom prst="rect">
            <a:avLst/>
          </a:prstGeom>
          <a:noFill/>
        </p:spPr>
        <p:txBody>
          <a:bodyPr wrap="square" rtlCol="0">
            <a:spAutoFit/>
          </a:bodyPr>
          <a:lstStyle/>
          <a:p>
            <a:r>
              <a:rPr lang="hr-HR" sz="2400" b="1" smtClean="0">
                <a:solidFill>
                  <a:schemeClr val="accent6">
                    <a:lumMod val="75000"/>
                  </a:schemeClr>
                </a:solidFill>
              </a:rPr>
              <a:t>Natural and anthropogenic sources</a:t>
            </a:r>
            <a:endParaRPr lang="hr-HR" sz="2400" b="1" dirty="0">
              <a:solidFill>
                <a:schemeClr val="accent6">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3246140" y="2819400"/>
            <a:ext cx="4584700" cy="2755900"/>
          </a:xfrm>
          <a:prstGeom prst="rect">
            <a:avLst/>
          </a:prstGeom>
          <a:noFill/>
          <a:ln w="9525">
            <a:noFill/>
            <a:miter lim="800000"/>
            <a:headEnd/>
            <a:tailEnd/>
          </a:ln>
          <a:effectLst/>
        </p:spPr>
      </p:pic>
      <p:sp>
        <p:nvSpPr>
          <p:cNvPr id="14" name="TextBox 13"/>
          <p:cNvSpPr txBox="1"/>
          <p:nvPr/>
        </p:nvSpPr>
        <p:spPr>
          <a:xfrm>
            <a:off x="784895" y="1906538"/>
            <a:ext cx="7092280" cy="707886"/>
          </a:xfrm>
          <a:prstGeom prst="rect">
            <a:avLst/>
          </a:prstGeom>
          <a:noFill/>
        </p:spPr>
        <p:txBody>
          <a:bodyPr wrap="square" rtlCol="0">
            <a:spAutoFit/>
          </a:bodyPr>
          <a:lstStyle/>
          <a:p>
            <a:pPr algn="ctr"/>
            <a:r>
              <a:rPr lang="en-US" sz="2000" b="1" dirty="0" smtClean="0">
                <a:solidFill>
                  <a:schemeClr val="accent1">
                    <a:lumMod val="75000"/>
                  </a:schemeClr>
                </a:solidFill>
              </a:rPr>
              <a:t>It is estimated that the annual global emissions of CO in the atmosphere </a:t>
            </a:r>
            <a:r>
              <a:rPr lang="hr-HR" sz="2000" b="1" dirty="0" smtClean="0">
                <a:solidFill>
                  <a:schemeClr val="accent1">
                    <a:lumMod val="75000"/>
                  </a:schemeClr>
                </a:solidFill>
              </a:rPr>
              <a:t>are </a:t>
            </a:r>
            <a:r>
              <a:rPr lang="en-US" sz="2000" b="1" dirty="0" smtClean="0">
                <a:solidFill>
                  <a:schemeClr val="accent1">
                    <a:lumMod val="75000"/>
                  </a:schemeClr>
                </a:solidFill>
              </a:rPr>
              <a:t>2600 million tons</a:t>
            </a:r>
            <a:endParaRPr lang="hr-HR" sz="2000" b="1" dirty="0">
              <a:solidFill>
                <a:schemeClr val="accent1">
                  <a:lumMod val="75000"/>
                </a:schemeClr>
              </a:solidFill>
            </a:endParaRPr>
          </a:p>
        </p:txBody>
      </p:sp>
      <p:sp>
        <p:nvSpPr>
          <p:cNvPr id="15" name="Rectangle 14"/>
          <p:cNvSpPr/>
          <p:nvPr/>
        </p:nvSpPr>
        <p:spPr>
          <a:xfrm>
            <a:off x="1877988" y="3107432"/>
            <a:ext cx="2316956" cy="576064"/>
          </a:xfrm>
          <a:prstGeom prst="rect">
            <a:avLst/>
          </a:prstGeom>
          <a:solidFill>
            <a:srgbClr val="C8BAE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solidFill>
                  <a:schemeClr val="accent1">
                    <a:lumMod val="75000"/>
                  </a:schemeClr>
                </a:solidFill>
              </a:rPr>
              <a:t>BIOLOGICAL plants and oceans</a:t>
            </a:r>
            <a:endParaRPr lang="hr-HR" sz="1600" b="1" dirty="0">
              <a:solidFill>
                <a:schemeClr val="accent1">
                  <a:lumMod val="75000"/>
                </a:schemeClr>
              </a:solidFill>
            </a:endParaRPr>
          </a:p>
        </p:txBody>
      </p:sp>
      <p:sp>
        <p:nvSpPr>
          <p:cNvPr id="16" name="Rectangle 15"/>
          <p:cNvSpPr/>
          <p:nvPr/>
        </p:nvSpPr>
        <p:spPr>
          <a:xfrm>
            <a:off x="221804" y="4187552"/>
            <a:ext cx="3829124" cy="576064"/>
          </a:xfrm>
          <a:prstGeom prst="rect">
            <a:avLst/>
          </a:prstGeom>
          <a:solidFill>
            <a:srgbClr val="C8BAE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1">
                    <a:lumMod val="75000"/>
                  </a:schemeClr>
                </a:solidFill>
              </a:rPr>
              <a:t>CHEMICAL oxidation of hydrocarbons in the atmosphere</a:t>
            </a:r>
            <a:endParaRPr lang="hr-HR" sz="1600" b="1" dirty="0">
              <a:solidFill>
                <a:schemeClr val="accent1">
                  <a:lumMod val="75000"/>
                </a:schemeClr>
              </a:solidFill>
            </a:endParaRPr>
          </a:p>
        </p:txBody>
      </p:sp>
      <p:sp>
        <p:nvSpPr>
          <p:cNvPr id="17" name="Rectangle 16"/>
          <p:cNvSpPr/>
          <p:nvPr/>
        </p:nvSpPr>
        <p:spPr>
          <a:xfrm>
            <a:off x="4410968" y="5051648"/>
            <a:ext cx="4163764" cy="864096"/>
          </a:xfrm>
          <a:prstGeom prst="rect">
            <a:avLst/>
          </a:prstGeom>
          <a:solidFill>
            <a:srgbClr val="7B5BB5"/>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Incomplete combustion of organic substances (transport, industry and households)</a:t>
            </a:r>
            <a:endParaRPr lang="hr-HR" sz="1600" b="1" dirty="0">
              <a:solidFill>
                <a:schemeClr val="bg1"/>
              </a:solidFill>
            </a:endParaRPr>
          </a:p>
        </p:txBody>
      </p:sp>
      <p:sp>
        <p:nvSpPr>
          <p:cNvPr id="19" name="Slide Number Placeholder 18"/>
          <p:cNvSpPr>
            <a:spLocks noGrp="1"/>
          </p:cNvSpPr>
          <p:nvPr>
            <p:ph type="sldNum" sz="quarter" idx="12"/>
          </p:nvPr>
        </p:nvSpPr>
        <p:spPr/>
        <p:txBody>
          <a:bodyPr/>
          <a:lstStyle/>
          <a:p>
            <a:pPr>
              <a:defRPr/>
            </a:pPr>
            <a:fld id="{60743F40-157C-4097-B33E-49A278C4E3AD}" type="slidenum">
              <a:rPr lang="hr-HR" smtClean="0"/>
              <a:pPr>
                <a:defRPr/>
              </a:pPr>
              <a:t>25</a:t>
            </a:fld>
            <a:endParaRPr lang="hr-HR" dirty="0"/>
          </a:p>
        </p:txBody>
      </p:sp>
      <p:sp>
        <p:nvSpPr>
          <p:cNvPr id="20"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CO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4" cstate="print"/>
          <a:srcRect/>
          <a:stretch>
            <a:fillRect/>
          </a:stretch>
        </p:blipFill>
        <p:spPr bwMode="auto">
          <a:xfrm rot="19624605">
            <a:off x="8291140" y="549225"/>
            <a:ext cx="686149" cy="543305"/>
          </a:xfrm>
          <a:prstGeom prst="rect">
            <a:avLst/>
          </a:prstGeom>
          <a:noFill/>
        </p:spPr>
      </p:pic>
      <p:sp>
        <p:nvSpPr>
          <p:cNvPr id="21" name="Rectangle 20"/>
          <p:cNvSpPr/>
          <p:nvPr/>
        </p:nvSpPr>
        <p:spPr>
          <a:xfrm>
            <a:off x="6038850" y="3724275"/>
            <a:ext cx="1724025" cy="247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t>ANTROPOGENIC SOURCES</a:t>
            </a:r>
            <a:endParaRPr lang="hr-HR" sz="1000" b="1" dirty="0"/>
          </a:p>
        </p:txBody>
      </p:sp>
      <p:sp>
        <p:nvSpPr>
          <p:cNvPr id="22" name="Rectangle 21"/>
          <p:cNvSpPr/>
          <p:nvPr/>
        </p:nvSpPr>
        <p:spPr>
          <a:xfrm>
            <a:off x="6029325" y="4038600"/>
            <a:ext cx="1438275" cy="1905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t>NATURAL SOURCES</a:t>
            </a:r>
            <a:endParaRPr lang="hr-HR" sz="1000" b="1" dirty="0"/>
          </a:p>
        </p:txBody>
      </p:sp>
      <p:sp>
        <p:nvSpPr>
          <p:cNvPr id="2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4"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CO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291140" y="549225"/>
            <a:ext cx="686149" cy="543305"/>
          </a:xfrm>
          <a:prstGeom prst="rect">
            <a:avLst/>
          </a:prstGeom>
          <a:noFill/>
        </p:spPr>
      </p:pic>
      <p:sp>
        <p:nvSpPr>
          <p:cNvPr id="12" name="TextBox 11"/>
          <p:cNvSpPr txBox="1"/>
          <p:nvPr/>
        </p:nvSpPr>
        <p:spPr>
          <a:xfrm>
            <a:off x="390524" y="1487066"/>
            <a:ext cx="8505826" cy="2862322"/>
          </a:xfrm>
          <a:prstGeom prst="rect">
            <a:avLst/>
          </a:prstGeom>
          <a:noFill/>
        </p:spPr>
        <p:txBody>
          <a:bodyPr wrap="square" rtlCol="0">
            <a:spAutoFit/>
          </a:bodyPr>
          <a:lstStyle/>
          <a:p>
            <a:pPr>
              <a:buFont typeface="Arial" pitchFamily="34" charset="0"/>
              <a:buChar char="•"/>
            </a:pPr>
            <a:r>
              <a:rPr lang="hr-HR" sz="2000" b="1" dirty="0" smtClean="0">
                <a:solidFill>
                  <a:schemeClr val="accent1">
                    <a:lumMod val="75000"/>
                  </a:schemeClr>
                </a:solidFill>
              </a:rPr>
              <a:t> </a:t>
            </a:r>
            <a:r>
              <a:rPr lang="en-US" sz="2000" b="1" dirty="0" smtClean="0">
                <a:solidFill>
                  <a:schemeClr val="accent1">
                    <a:lumMod val="75000"/>
                  </a:schemeClr>
                </a:solidFill>
              </a:rPr>
              <a:t>Global background concentrations of CO range from 0.06 and 0.14 mg/m</a:t>
            </a:r>
            <a:r>
              <a:rPr lang="en-US" sz="2000" b="1" baseline="30000" dirty="0" smtClean="0">
                <a:solidFill>
                  <a:schemeClr val="accent1">
                    <a:lumMod val="75000"/>
                  </a:schemeClr>
                </a:solidFill>
              </a:rPr>
              <a:t>3</a:t>
            </a:r>
            <a:r>
              <a:rPr lang="en-US" sz="2000" b="1" dirty="0" smtClean="0">
                <a:solidFill>
                  <a:schemeClr val="accent1">
                    <a:lumMod val="75000"/>
                  </a:schemeClr>
                </a:solidFill>
              </a:rPr>
              <a:t>.</a:t>
            </a:r>
            <a:endParaRPr lang="pl-PL" sz="2000" b="1" dirty="0" smtClean="0">
              <a:solidFill>
                <a:schemeClr val="accent1">
                  <a:lumMod val="75000"/>
                </a:schemeClr>
              </a:solidFill>
            </a:endParaRPr>
          </a:p>
          <a:p>
            <a:endParaRPr lang="pl-PL" sz="2000" b="1" dirty="0" smtClean="0">
              <a:solidFill>
                <a:schemeClr val="accent1">
                  <a:lumMod val="75000"/>
                </a:schemeClr>
              </a:solidFill>
            </a:endParaRPr>
          </a:p>
          <a:p>
            <a:pPr>
              <a:buFont typeface="Arial" pitchFamily="34" charset="0"/>
              <a:buChar char="•"/>
            </a:pPr>
            <a:r>
              <a:rPr lang="pl-PL" sz="2000" b="1" dirty="0" smtClean="0">
                <a:solidFill>
                  <a:schemeClr val="accent1">
                    <a:lumMod val="75000"/>
                  </a:schemeClr>
                </a:solidFill>
              </a:rPr>
              <a:t> </a:t>
            </a:r>
            <a:r>
              <a:rPr lang="en-US" sz="2000" b="1" dirty="0" smtClean="0">
                <a:solidFill>
                  <a:schemeClr val="accent1">
                    <a:lumMod val="75000"/>
                  </a:schemeClr>
                </a:solidFill>
              </a:rPr>
              <a:t>CO concentrations vary with respect to the location of the measurement. So the average annual values of the measured concentration of CO in the area of Europe at the locations of the stations </a:t>
            </a:r>
            <a:r>
              <a:rPr lang="en-US" sz="2000" b="1" dirty="0" err="1" smtClean="0">
                <a:solidFill>
                  <a:schemeClr val="accent1">
                    <a:lumMod val="75000"/>
                  </a:schemeClr>
                </a:solidFill>
              </a:rPr>
              <a:t>AirBasea</a:t>
            </a:r>
            <a:r>
              <a:rPr lang="en-US" sz="2000" b="1" dirty="0" smtClean="0">
                <a:solidFill>
                  <a:schemeClr val="accent1">
                    <a:lumMod val="75000"/>
                  </a:schemeClr>
                </a:solidFill>
              </a:rPr>
              <a:t> range from 0.4 mg/m</a:t>
            </a:r>
            <a:r>
              <a:rPr lang="en-US" sz="2000" b="1" baseline="30000" dirty="0" smtClean="0">
                <a:solidFill>
                  <a:schemeClr val="accent1">
                    <a:lumMod val="75000"/>
                  </a:schemeClr>
                </a:solidFill>
              </a:rPr>
              <a:t>3</a:t>
            </a:r>
            <a:r>
              <a:rPr lang="en-US" sz="2000" b="1" dirty="0" smtClean="0">
                <a:solidFill>
                  <a:schemeClr val="accent1">
                    <a:lumMod val="75000"/>
                  </a:schemeClr>
                </a:solidFill>
              </a:rPr>
              <a:t> in rural up to 0.7 mg/m</a:t>
            </a:r>
            <a:r>
              <a:rPr lang="en-US" sz="2000" b="1" baseline="30000" dirty="0" smtClean="0">
                <a:solidFill>
                  <a:schemeClr val="accent1">
                    <a:lumMod val="75000"/>
                  </a:schemeClr>
                </a:solidFill>
              </a:rPr>
              <a:t>3</a:t>
            </a:r>
            <a:r>
              <a:rPr lang="en-US" sz="2000" b="1" dirty="0" smtClean="0">
                <a:solidFill>
                  <a:schemeClr val="accent1">
                    <a:lumMod val="75000"/>
                  </a:schemeClr>
                </a:solidFill>
              </a:rPr>
              <a:t> in urban areas.</a:t>
            </a:r>
            <a:endParaRPr lang="pl-PL" sz="2000" b="1" dirty="0" smtClean="0">
              <a:solidFill>
                <a:schemeClr val="accent1">
                  <a:lumMod val="75000"/>
                </a:schemeClr>
              </a:solidFill>
            </a:endParaRPr>
          </a:p>
          <a:p>
            <a:pPr>
              <a:buFont typeface="Arial" pitchFamily="34" charset="0"/>
              <a:buChar char="•"/>
            </a:pPr>
            <a:endParaRPr lang="pl-PL" sz="2000" b="1" dirty="0" smtClean="0">
              <a:solidFill>
                <a:schemeClr val="accent1">
                  <a:lumMod val="75000"/>
                </a:schemeClr>
              </a:solidFill>
            </a:endParaRPr>
          </a:p>
          <a:p>
            <a:pPr>
              <a:buFont typeface="Arial" pitchFamily="34" charset="0"/>
              <a:buChar char="•"/>
            </a:pPr>
            <a:r>
              <a:rPr lang="pl-PL" sz="2000" b="1" dirty="0" smtClean="0">
                <a:solidFill>
                  <a:schemeClr val="accent1">
                    <a:lumMod val="75000"/>
                  </a:schemeClr>
                </a:solidFill>
              </a:rPr>
              <a:t> </a:t>
            </a:r>
            <a:r>
              <a:rPr lang="en-US" sz="2000" b="1" dirty="0" smtClean="0">
                <a:solidFill>
                  <a:schemeClr val="accent1">
                    <a:lumMod val="75000"/>
                  </a:schemeClr>
                </a:solidFill>
              </a:rPr>
              <a:t>The ambient concentration measured in urban areas depend significantly on the density of traffic, topography and weather conditions.</a:t>
            </a:r>
            <a:endParaRPr lang="hr-HR" sz="2000" b="1" dirty="0">
              <a:solidFill>
                <a:schemeClr val="accent1">
                  <a:lumMod val="75000"/>
                </a:schemeClr>
              </a:solidFill>
            </a:endParaRPr>
          </a:p>
        </p:txBody>
      </p:sp>
      <p:pic>
        <p:nvPicPr>
          <p:cNvPr id="13" name="Picture 2"/>
          <p:cNvPicPr>
            <a:picLocks noChangeAspect="1" noChangeArrowheads="1"/>
          </p:cNvPicPr>
          <p:nvPr/>
        </p:nvPicPr>
        <p:blipFill>
          <a:blip r:embed="rId4" cstate="print"/>
          <a:srcRect/>
          <a:stretch>
            <a:fillRect/>
          </a:stretch>
        </p:blipFill>
        <p:spPr bwMode="auto">
          <a:xfrm>
            <a:off x="5095875" y="4309742"/>
            <a:ext cx="2895600" cy="1860021"/>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26</a:t>
            </a:fld>
            <a:endParaRPr lang="hr-HR"/>
          </a:p>
        </p:txBody>
      </p:sp>
      <p:sp>
        <p:nvSpPr>
          <p:cNvPr id="14" name="Rectangle 13"/>
          <p:cNvSpPr/>
          <p:nvPr/>
        </p:nvSpPr>
        <p:spPr>
          <a:xfrm>
            <a:off x="6076951" y="5924550"/>
            <a:ext cx="1905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Rectangle 15"/>
          <p:cNvSpPr/>
          <p:nvPr/>
        </p:nvSpPr>
        <p:spPr>
          <a:xfrm>
            <a:off x="7000876" y="5924550"/>
            <a:ext cx="1905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7648576" y="5934075"/>
            <a:ext cx="1905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CO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291140" y="549225"/>
            <a:ext cx="686149" cy="543305"/>
          </a:xfrm>
          <a:prstGeom prst="rect">
            <a:avLst/>
          </a:prstGeom>
          <a:noFill/>
        </p:spPr>
      </p:pic>
      <p:sp>
        <p:nvSpPr>
          <p:cNvPr id="13" name="TextBox 12"/>
          <p:cNvSpPr txBox="1"/>
          <p:nvPr/>
        </p:nvSpPr>
        <p:spPr>
          <a:xfrm>
            <a:off x="395536" y="1484784"/>
            <a:ext cx="8496944" cy="2246769"/>
          </a:xfrm>
          <a:prstGeom prst="rect">
            <a:avLst/>
          </a:prstGeom>
          <a:noFill/>
        </p:spPr>
        <p:txBody>
          <a:bodyPr wrap="square" rtlCol="0">
            <a:spAutoFit/>
          </a:bodyPr>
          <a:lstStyle/>
          <a:p>
            <a:r>
              <a:rPr lang="en-US" sz="2000" b="1" dirty="0" smtClean="0">
                <a:solidFill>
                  <a:schemeClr val="accent1">
                    <a:lumMod val="75000"/>
                  </a:schemeClr>
                </a:solidFill>
              </a:rPr>
              <a:t>With regard to the source of pollution, the largest proportion of CO in the air comes from the traffic, and then from the industry.</a:t>
            </a:r>
            <a:endParaRPr lang="pl-PL" sz="2000" b="1" dirty="0" smtClean="0">
              <a:solidFill>
                <a:schemeClr val="accent1">
                  <a:lumMod val="75000"/>
                </a:schemeClr>
              </a:solidFill>
            </a:endParaRPr>
          </a:p>
          <a:p>
            <a:endParaRPr lang="pl-PL" sz="2000" b="1" dirty="0" smtClean="0">
              <a:solidFill>
                <a:schemeClr val="accent1">
                  <a:lumMod val="75000"/>
                </a:schemeClr>
              </a:solidFill>
            </a:endParaRPr>
          </a:p>
          <a:p>
            <a:endParaRPr lang="pl-PL" sz="2000" b="1" dirty="0" smtClean="0">
              <a:solidFill>
                <a:schemeClr val="accent1">
                  <a:lumMod val="75000"/>
                </a:schemeClr>
              </a:solidFill>
            </a:endParaRPr>
          </a:p>
          <a:p>
            <a:endParaRPr lang="pl-PL" sz="2000" b="1" dirty="0" smtClean="0">
              <a:solidFill>
                <a:schemeClr val="accent1">
                  <a:lumMod val="75000"/>
                </a:schemeClr>
              </a:solidFill>
            </a:endParaRPr>
          </a:p>
          <a:p>
            <a:endParaRPr lang="pl-PL" sz="2000" b="1" dirty="0" smtClean="0">
              <a:solidFill>
                <a:schemeClr val="accent1">
                  <a:lumMod val="75000"/>
                </a:schemeClr>
              </a:solidFill>
            </a:endParaRPr>
          </a:p>
          <a:p>
            <a:endParaRPr lang="pl-PL" sz="2000" b="1" dirty="0" smtClean="0">
              <a:solidFill>
                <a:schemeClr val="accent1">
                  <a:lumMod val="75000"/>
                </a:schemeClr>
              </a:solidFill>
            </a:endParaRPr>
          </a:p>
        </p:txBody>
      </p:sp>
      <p:pic>
        <p:nvPicPr>
          <p:cNvPr id="14" name="Picture 2"/>
          <p:cNvPicPr>
            <a:picLocks noChangeAspect="1" noChangeArrowheads="1"/>
          </p:cNvPicPr>
          <p:nvPr/>
        </p:nvPicPr>
        <p:blipFill>
          <a:blip r:embed="rId4" cstate="print"/>
          <a:srcRect/>
          <a:stretch>
            <a:fillRect/>
          </a:stretch>
        </p:blipFill>
        <p:spPr bwMode="auto">
          <a:xfrm>
            <a:off x="539552" y="2348880"/>
            <a:ext cx="3175248" cy="2028631"/>
          </a:xfrm>
          <a:prstGeom prst="rect">
            <a:avLst/>
          </a:prstGeom>
          <a:noFill/>
          <a:ln w="9525">
            <a:noFill/>
            <a:miter lim="800000"/>
            <a:headEnd/>
            <a:tailEnd/>
          </a:ln>
        </p:spPr>
      </p:pic>
      <p:sp>
        <p:nvSpPr>
          <p:cNvPr id="15" name="TextBox 14"/>
          <p:cNvSpPr txBox="1"/>
          <p:nvPr/>
        </p:nvSpPr>
        <p:spPr>
          <a:xfrm>
            <a:off x="419100" y="4632945"/>
            <a:ext cx="8482905" cy="1323439"/>
          </a:xfrm>
          <a:prstGeom prst="rect">
            <a:avLst/>
          </a:prstGeom>
          <a:noFill/>
        </p:spPr>
        <p:txBody>
          <a:bodyPr wrap="square" rtlCol="0">
            <a:spAutoFit/>
          </a:bodyPr>
          <a:lstStyle/>
          <a:p>
            <a:r>
              <a:rPr lang="en-US" sz="2000" b="1" dirty="0" smtClean="0">
                <a:solidFill>
                  <a:schemeClr val="accent1">
                    <a:lumMod val="75000"/>
                  </a:schemeClr>
                </a:solidFill>
              </a:rPr>
              <a:t>They're much higher concentrations of CO from ambient measured in underground garages, tunnels, and other enclosed spaces with inadequate ventilation, as well as in homes, especially kitchens, where it is used city gas (peak concentration was even 60 mg/m</a:t>
            </a:r>
            <a:r>
              <a:rPr lang="en-US" sz="2000" b="1" baseline="30000" dirty="0" smtClean="0">
                <a:solidFill>
                  <a:schemeClr val="accent1">
                    <a:lumMod val="75000"/>
                  </a:schemeClr>
                </a:solidFill>
              </a:rPr>
              <a:t>3</a:t>
            </a:r>
            <a:r>
              <a:rPr lang="en-US" sz="2000" b="1" dirty="0" smtClean="0">
                <a:solidFill>
                  <a:schemeClr val="accent1">
                    <a:lumMod val="75000"/>
                  </a:schemeClr>
                </a:solidFill>
              </a:rPr>
              <a:t> ).</a:t>
            </a:r>
            <a:endParaRPr lang="hr-HR" sz="2000" b="1" dirty="0">
              <a:solidFill>
                <a:schemeClr val="accent1">
                  <a:lumMod val="75000"/>
                </a:schemeClr>
              </a:solidFill>
            </a:endParaRPr>
          </a:p>
        </p:txBody>
      </p:sp>
      <p:sp>
        <p:nvSpPr>
          <p:cNvPr id="16" name="TextBox 15"/>
          <p:cNvSpPr txBox="1"/>
          <p:nvPr/>
        </p:nvSpPr>
        <p:spPr>
          <a:xfrm>
            <a:off x="3872111" y="2358405"/>
            <a:ext cx="4968552" cy="2246769"/>
          </a:xfrm>
          <a:prstGeom prst="rect">
            <a:avLst/>
          </a:prstGeom>
          <a:noFill/>
        </p:spPr>
        <p:txBody>
          <a:bodyPr wrap="square" rtlCol="0">
            <a:spAutoFit/>
          </a:bodyPr>
          <a:lstStyle/>
          <a:p>
            <a:r>
              <a:rPr lang="en-US" sz="2000" b="1" dirty="0" smtClean="0">
                <a:solidFill>
                  <a:schemeClr val="accent1">
                    <a:lumMod val="75000"/>
                  </a:schemeClr>
                </a:solidFill>
              </a:rPr>
              <a:t>In connection with the traffic </a:t>
            </a:r>
            <a:r>
              <a:rPr lang="hr-HR" sz="2000" b="1" dirty="0" smtClean="0">
                <a:solidFill>
                  <a:schemeClr val="accent1">
                    <a:lumMod val="75000"/>
                  </a:schemeClr>
                </a:solidFill>
              </a:rPr>
              <a:t>, </a:t>
            </a:r>
            <a:r>
              <a:rPr lang="en-US" sz="2000" b="1" dirty="0" smtClean="0">
                <a:solidFill>
                  <a:schemeClr val="accent1">
                    <a:lumMod val="75000"/>
                  </a:schemeClr>
                </a:solidFill>
              </a:rPr>
              <a:t>the concentration of CO in the air show a clear diurnal variation with the expressed values of the peak in the morning and in the afternoon, which corresponds to the time </a:t>
            </a:r>
            <a:r>
              <a:rPr lang="hr-HR" sz="2000" b="1" dirty="0" smtClean="0">
                <a:solidFill>
                  <a:schemeClr val="accent1">
                    <a:lumMod val="75000"/>
                  </a:schemeClr>
                </a:solidFill>
              </a:rPr>
              <a:t>when people </a:t>
            </a:r>
            <a:r>
              <a:rPr lang="en-US" sz="2000" b="1" dirty="0" smtClean="0">
                <a:solidFill>
                  <a:schemeClr val="accent1">
                    <a:lumMod val="75000"/>
                  </a:schemeClr>
                </a:solidFill>
              </a:rPr>
              <a:t>go to work and return from work.</a:t>
            </a:r>
            <a:endParaRPr lang="hr-HR" sz="2000" dirty="0">
              <a:solidFill>
                <a:schemeClr val="accent1">
                  <a:lumMod val="75000"/>
                </a:schemeClr>
              </a:solidFill>
            </a:endParaRPr>
          </a:p>
        </p:txBody>
      </p:sp>
      <p:sp>
        <p:nvSpPr>
          <p:cNvPr id="18" name="Slide Number Placeholder 17"/>
          <p:cNvSpPr>
            <a:spLocks noGrp="1"/>
          </p:cNvSpPr>
          <p:nvPr>
            <p:ph type="sldNum" sz="quarter" idx="12"/>
          </p:nvPr>
        </p:nvSpPr>
        <p:spPr/>
        <p:txBody>
          <a:bodyPr/>
          <a:lstStyle/>
          <a:p>
            <a:pPr>
              <a:defRPr/>
            </a:pPr>
            <a:fld id="{60743F40-157C-4097-B33E-49A278C4E3AD}" type="slidenum">
              <a:rPr lang="hr-HR" smtClean="0"/>
              <a:pPr>
                <a:defRPr/>
              </a:pPr>
              <a:t>27</a:t>
            </a:fld>
            <a:endParaRPr lang="hr-H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20" name="Rectangle 19"/>
          <p:cNvSpPr/>
          <p:nvPr/>
        </p:nvSpPr>
        <p:spPr>
          <a:xfrm>
            <a:off x="714375" y="4067175"/>
            <a:ext cx="962025" cy="247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accent1">
                    <a:lumMod val="75000"/>
                  </a:schemeClr>
                </a:solidFill>
              </a:rPr>
              <a:t>Background</a:t>
            </a:r>
            <a:endParaRPr lang="hr-HR" sz="1000" b="1" dirty="0">
              <a:solidFill>
                <a:schemeClr val="accent1">
                  <a:lumMod val="75000"/>
                </a:schemeClr>
              </a:solidFill>
            </a:endParaRPr>
          </a:p>
        </p:txBody>
      </p:sp>
      <p:sp>
        <p:nvSpPr>
          <p:cNvPr id="21" name="Rectangle 20"/>
          <p:cNvSpPr/>
          <p:nvPr/>
        </p:nvSpPr>
        <p:spPr>
          <a:xfrm>
            <a:off x="1676400" y="4086225"/>
            <a:ext cx="1162050" cy="247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accent1">
                    <a:lumMod val="75000"/>
                  </a:schemeClr>
                </a:solidFill>
              </a:rPr>
              <a:t>Industrial</a:t>
            </a:r>
            <a:endParaRPr lang="hr-HR" sz="1000" b="1" dirty="0">
              <a:solidFill>
                <a:schemeClr val="accent1">
                  <a:lumMod val="75000"/>
                </a:schemeClr>
              </a:solidFill>
            </a:endParaRPr>
          </a:p>
        </p:txBody>
      </p:sp>
      <p:sp>
        <p:nvSpPr>
          <p:cNvPr id="22" name="Rectangle 21"/>
          <p:cNvSpPr/>
          <p:nvPr/>
        </p:nvSpPr>
        <p:spPr>
          <a:xfrm>
            <a:off x="2838450" y="4076700"/>
            <a:ext cx="838200" cy="247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accent1">
                    <a:lumMod val="75000"/>
                  </a:schemeClr>
                </a:solidFill>
              </a:rPr>
              <a:t>Traffic</a:t>
            </a:r>
            <a:endParaRPr lang="hr-HR" sz="1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CO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291140" y="549225"/>
            <a:ext cx="686149" cy="543305"/>
          </a:xfrm>
          <a:prstGeom prst="rect">
            <a:avLst/>
          </a:prstGeom>
          <a:noFill/>
        </p:spPr>
      </p:pic>
      <p:sp>
        <p:nvSpPr>
          <p:cNvPr id="17" name="Rectangle 16"/>
          <p:cNvSpPr/>
          <p:nvPr/>
        </p:nvSpPr>
        <p:spPr>
          <a:xfrm>
            <a:off x="285750" y="1617613"/>
            <a:ext cx="8515350" cy="1569660"/>
          </a:xfrm>
          <a:prstGeom prst="rect">
            <a:avLst/>
          </a:prstGeom>
        </p:spPr>
        <p:txBody>
          <a:bodyPr wrap="square">
            <a:spAutoFit/>
          </a:bodyPr>
          <a:lstStyle/>
          <a:p>
            <a:r>
              <a:rPr lang="en-US" sz="2400" b="1" dirty="0" smtClean="0">
                <a:solidFill>
                  <a:schemeClr val="accent1">
                    <a:lumMod val="75000"/>
                  </a:schemeClr>
                </a:solidFill>
              </a:rPr>
              <a:t>According to the data of </a:t>
            </a:r>
            <a:r>
              <a:rPr lang="hr-HR" sz="2400" b="1" dirty="0" smtClean="0">
                <a:solidFill>
                  <a:schemeClr val="accent1">
                    <a:lumMod val="75000"/>
                  </a:schemeClr>
                </a:solidFill>
              </a:rPr>
              <a:t>EPA, </a:t>
            </a:r>
            <a:r>
              <a:rPr lang="en-US" sz="2400" b="1" dirty="0" smtClean="0">
                <a:solidFill>
                  <a:schemeClr val="accent1">
                    <a:lumMod val="75000"/>
                  </a:schemeClr>
                </a:solidFill>
              </a:rPr>
              <a:t>95% of anthropogenic emissions in the U.S. comes from road traffic, while on the second place there are emissions from the </a:t>
            </a:r>
            <a:r>
              <a:rPr lang="hr-HR" sz="2400" b="1" dirty="0" smtClean="0">
                <a:solidFill>
                  <a:schemeClr val="accent1">
                    <a:lumMod val="75000"/>
                  </a:schemeClr>
                </a:solidFill>
              </a:rPr>
              <a:t>non-road </a:t>
            </a:r>
            <a:r>
              <a:rPr lang="en-US" sz="2400" b="1" dirty="0" smtClean="0">
                <a:solidFill>
                  <a:schemeClr val="accent1">
                    <a:lumMod val="75000"/>
                  </a:schemeClr>
                </a:solidFill>
              </a:rPr>
              <a:t>traffic. The rest of the show relate to industrial sources and sources from households.</a:t>
            </a:r>
            <a:endParaRPr lang="hr-HR" sz="2400" b="1" dirty="0">
              <a:solidFill>
                <a:schemeClr val="accent1">
                  <a:lumMod val="75000"/>
                </a:schemeClr>
              </a:solidFill>
            </a:endParaRPr>
          </a:p>
        </p:txBody>
      </p:sp>
      <p:pic>
        <p:nvPicPr>
          <p:cNvPr id="2050" name="Picture 2"/>
          <p:cNvPicPr>
            <a:picLocks noChangeAspect="1" noChangeArrowheads="1"/>
          </p:cNvPicPr>
          <p:nvPr/>
        </p:nvPicPr>
        <p:blipFill>
          <a:blip r:embed="rId4" cstate="print"/>
          <a:srcRect/>
          <a:stretch>
            <a:fillRect/>
          </a:stretch>
        </p:blipFill>
        <p:spPr bwMode="auto">
          <a:xfrm>
            <a:off x="947738" y="3124201"/>
            <a:ext cx="7013269" cy="2814638"/>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28</a:t>
            </a:fld>
            <a:endParaRPr lang="hr-HR"/>
          </a:p>
        </p:txBody>
      </p:sp>
      <p:sp>
        <p:nvSpPr>
          <p:cNvPr id="14" name="Rectangle 13"/>
          <p:cNvSpPr/>
          <p:nvPr/>
        </p:nvSpPr>
        <p:spPr>
          <a:xfrm>
            <a:off x="2676525" y="3600450"/>
            <a:ext cx="1123950" cy="1619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Non-road traffic</a:t>
            </a:r>
            <a:endParaRPr lang="hr-HR" sz="1000" b="1" dirty="0">
              <a:solidFill>
                <a:schemeClr val="tx1"/>
              </a:solidFill>
            </a:endParaRPr>
          </a:p>
        </p:txBody>
      </p:sp>
      <p:sp>
        <p:nvSpPr>
          <p:cNvPr id="15" name="Rectangle 14"/>
          <p:cNvSpPr/>
          <p:nvPr/>
        </p:nvSpPr>
        <p:spPr>
          <a:xfrm>
            <a:off x="2667000" y="3838575"/>
            <a:ext cx="1123950" cy="1619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Road traffic</a:t>
            </a:r>
            <a:endParaRPr lang="hr-HR" sz="1000" b="1" dirty="0">
              <a:solidFill>
                <a:schemeClr val="tx1"/>
              </a:solidFill>
            </a:endParaRPr>
          </a:p>
        </p:txBody>
      </p:sp>
      <p:sp>
        <p:nvSpPr>
          <p:cNvPr id="16" name="Rectangle 15"/>
          <p:cNvSpPr/>
          <p:nvPr/>
        </p:nvSpPr>
        <p:spPr>
          <a:xfrm>
            <a:off x="2686050" y="4067175"/>
            <a:ext cx="1076325" cy="2190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Industry</a:t>
            </a:r>
            <a:endParaRPr lang="hr-HR" sz="1000" b="1" dirty="0">
              <a:solidFill>
                <a:schemeClr val="tx1"/>
              </a:solidFill>
            </a:endParaRPr>
          </a:p>
        </p:txBody>
      </p:sp>
      <p:sp>
        <p:nvSpPr>
          <p:cNvPr id="18" name="Rectangle 17"/>
          <p:cNvSpPr/>
          <p:nvPr/>
        </p:nvSpPr>
        <p:spPr>
          <a:xfrm>
            <a:off x="2657475" y="4295776"/>
            <a:ext cx="1162049" cy="1714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000" b="1" dirty="0" smtClean="0">
                <a:solidFill>
                  <a:schemeClr val="tx1"/>
                </a:solidFill>
              </a:rPr>
              <a:t>Combusting</a:t>
            </a:r>
            <a:endParaRPr lang="hr-HR" sz="1000" b="1" dirty="0">
              <a:solidFill>
                <a:schemeClr val="tx1"/>
              </a:solidFill>
            </a:endParaRP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CO – TOXICOLOGICAL </a:t>
            </a:r>
            <a:r>
              <a:rPr lang="hr-HR" sz="2800" b="1" dirty="0" smtClean="0">
                <a:solidFill>
                  <a:schemeClr val="tx2"/>
                </a:solidFill>
                <a:effectLst>
                  <a:glow>
                    <a:srgbClr val="7F7F7F">
                      <a:alpha val="35000"/>
                    </a:srgbClr>
                  </a:glow>
                </a:effectLst>
              </a:rPr>
              <a:t>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365302" y="330150"/>
            <a:ext cx="686149" cy="543305"/>
          </a:xfrm>
          <a:prstGeom prst="rect">
            <a:avLst/>
          </a:prstGeom>
          <a:noFill/>
        </p:spPr>
      </p:pic>
      <p:sp>
        <p:nvSpPr>
          <p:cNvPr id="12" name="TextBox 11"/>
          <p:cNvSpPr txBox="1"/>
          <p:nvPr/>
        </p:nvSpPr>
        <p:spPr>
          <a:xfrm>
            <a:off x="0" y="1682899"/>
            <a:ext cx="4572000" cy="3477875"/>
          </a:xfrm>
          <a:prstGeom prst="rect">
            <a:avLst/>
          </a:prstGeom>
          <a:noFill/>
        </p:spPr>
        <p:txBody>
          <a:bodyPr wrap="square" rtlCol="0">
            <a:spAutoFit/>
          </a:bodyPr>
          <a:lstStyle/>
          <a:p>
            <a:r>
              <a:rPr lang="en-US" sz="2000" b="1" dirty="0" smtClean="0">
                <a:solidFill>
                  <a:schemeClr val="accent1">
                    <a:lumMod val="75000"/>
                  </a:schemeClr>
                </a:solidFill>
              </a:rPr>
              <a:t>Since the CO gas stable in the atmosphere, the lungs are the only way of entering the organism. When </a:t>
            </a:r>
            <a:r>
              <a:rPr lang="hr-HR" sz="2000" b="1" dirty="0" smtClean="0">
                <a:solidFill>
                  <a:schemeClr val="accent1">
                    <a:lumMod val="75000"/>
                  </a:schemeClr>
                </a:solidFill>
              </a:rPr>
              <a:t>CO </a:t>
            </a:r>
            <a:r>
              <a:rPr lang="en-US" sz="2000" b="1" dirty="0" smtClean="0">
                <a:solidFill>
                  <a:schemeClr val="accent1">
                    <a:lumMod val="75000"/>
                  </a:schemeClr>
                </a:solidFill>
              </a:rPr>
              <a:t>pass alveolar and capillary membrane and enters the bloodstream, would diffuse into the blood cells and binds reversible to a protein on a hem that is an integral part of hemoglobin in erythrocytes on the place where the otherwise binds the oxygen</a:t>
            </a:r>
            <a:r>
              <a:rPr lang="hr-HR" sz="2000" b="1" dirty="0" smtClean="0">
                <a:solidFill>
                  <a:schemeClr val="accent1">
                    <a:lumMod val="75000"/>
                  </a:schemeClr>
                </a:solidFill>
              </a:rPr>
              <a:t>,</a:t>
            </a:r>
            <a:r>
              <a:rPr lang="en-US" sz="2000" b="1" dirty="0" smtClean="0">
                <a:solidFill>
                  <a:schemeClr val="accent1">
                    <a:lumMod val="75000"/>
                  </a:schemeClr>
                </a:solidFill>
              </a:rPr>
              <a:t> producing </a:t>
            </a:r>
            <a:r>
              <a:rPr lang="en-US" sz="2000" b="1" dirty="0" err="1" smtClean="0">
                <a:solidFill>
                  <a:schemeClr val="accent1">
                    <a:lumMod val="75000"/>
                  </a:schemeClr>
                </a:solidFill>
              </a:rPr>
              <a:t>carboxyhemoglobin</a:t>
            </a:r>
            <a:r>
              <a:rPr lang="en-US" sz="2000" b="1" dirty="0" smtClean="0">
                <a:solidFill>
                  <a:schemeClr val="accent1">
                    <a:lumMod val="75000"/>
                  </a:schemeClr>
                </a:solidFill>
              </a:rPr>
              <a:t> (</a:t>
            </a:r>
            <a:r>
              <a:rPr lang="en-US" sz="2000" b="1" dirty="0" err="1" smtClean="0">
                <a:solidFill>
                  <a:schemeClr val="accent1">
                    <a:lumMod val="75000"/>
                  </a:schemeClr>
                </a:solidFill>
              </a:rPr>
              <a:t>COHb</a:t>
            </a:r>
            <a:r>
              <a:rPr lang="en-US" sz="2000" b="1" dirty="0" smtClean="0">
                <a:solidFill>
                  <a:schemeClr val="accent1">
                    <a:lumMod val="75000"/>
                  </a:schemeClr>
                </a:solidFill>
              </a:rPr>
              <a:t>).</a:t>
            </a:r>
            <a:endParaRPr lang="hr-HR" sz="2000" b="1" dirty="0">
              <a:solidFill>
                <a:schemeClr val="accent1">
                  <a:lumMod val="75000"/>
                </a:schemeClr>
              </a:solidFill>
            </a:endParaRPr>
          </a:p>
        </p:txBody>
      </p:sp>
      <p:pic>
        <p:nvPicPr>
          <p:cNvPr id="13" name="Picture 2"/>
          <p:cNvPicPr>
            <a:picLocks noChangeAspect="1" noChangeArrowheads="1"/>
          </p:cNvPicPr>
          <p:nvPr/>
        </p:nvPicPr>
        <p:blipFill>
          <a:blip r:embed="rId4" cstate="print"/>
          <a:srcRect/>
          <a:stretch>
            <a:fillRect/>
          </a:stretch>
        </p:blipFill>
        <p:spPr bwMode="auto">
          <a:xfrm>
            <a:off x="4501133" y="1355093"/>
            <a:ext cx="4499992" cy="3818756"/>
          </a:xfrm>
          <a:prstGeom prst="rect">
            <a:avLst/>
          </a:prstGeom>
          <a:noFill/>
          <a:ln w="9525">
            <a:noFill/>
            <a:miter lim="800000"/>
            <a:headEnd/>
            <a:tailEnd/>
          </a:ln>
        </p:spPr>
      </p:pic>
      <p:sp>
        <p:nvSpPr>
          <p:cNvPr id="14" name="TextBox 13"/>
          <p:cNvSpPr txBox="1"/>
          <p:nvPr/>
        </p:nvSpPr>
        <p:spPr>
          <a:xfrm>
            <a:off x="0" y="5280248"/>
            <a:ext cx="9144000" cy="1015663"/>
          </a:xfrm>
          <a:prstGeom prst="rect">
            <a:avLst/>
          </a:prstGeom>
          <a:noFill/>
        </p:spPr>
        <p:txBody>
          <a:bodyPr wrap="square" rtlCol="0">
            <a:spAutoFit/>
          </a:bodyPr>
          <a:lstStyle/>
          <a:p>
            <a:r>
              <a:rPr lang="en-US" sz="2000" b="1" dirty="0" smtClean="0">
                <a:solidFill>
                  <a:schemeClr val="accent1">
                    <a:lumMod val="75000"/>
                  </a:schemeClr>
                </a:solidFill>
              </a:rPr>
              <a:t>Since there is an affinity for carbon monoxide </a:t>
            </a:r>
            <a:r>
              <a:rPr lang="hr-HR" sz="2000" b="1" dirty="0" smtClean="0">
                <a:solidFill>
                  <a:schemeClr val="accent1">
                    <a:lumMod val="75000"/>
                  </a:schemeClr>
                </a:solidFill>
              </a:rPr>
              <a:t> to </a:t>
            </a:r>
            <a:r>
              <a:rPr lang="en-US" sz="2000" b="1" dirty="0" smtClean="0">
                <a:solidFill>
                  <a:schemeClr val="accent1">
                    <a:lumMod val="75000"/>
                  </a:schemeClr>
                </a:solidFill>
              </a:rPr>
              <a:t>h</a:t>
            </a:r>
            <a:r>
              <a:rPr lang="hr-HR" sz="2000" b="1" dirty="0" smtClean="0">
                <a:solidFill>
                  <a:schemeClr val="accent1">
                    <a:lumMod val="75000"/>
                  </a:schemeClr>
                </a:solidFill>
              </a:rPr>
              <a:t>e</a:t>
            </a:r>
            <a:r>
              <a:rPr lang="en-US" sz="2000" b="1" dirty="0" smtClean="0">
                <a:solidFill>
                  <a:schemeClr val="accent1">
                    <a:lumMod val="75000"/>
                  </a:schemeClr>
                </a:solidFill>
              </a:rPr>
              <a:t>m 200 to 250 times higher than the affinity of oxygen, in individuals exposed to elevated concentrations of CO</a:t>
            </a:r>
            <a:r>
              <a:rPr lang="hr-HR" sz="2000" b="1" dirty="0" smtClean="0">
                <a:solidFill>
                  <a:schemeClr val="accent1">
                    <a:lumMod val="75000"/>
                  </a:schemeClr>
                </a:solidFill>
              </a:rPr>
              <a:t>,</a:t>
            </a:r>
            <a:r>
              <a:rPr lang="en-US" sz="2000" b="1" dirty="0" smtClean="0">
                <a:solidFill>
                  <a:schemeClr val="accent1">
                    <a:lumMod val="75000"/>
                  </a:schemeClr>
                </a:solidFill>
              </a:rPr>
              <a:t> poisoning occurs </a:t>
            </a:r>
            <a:r>
              <a:rPr lang="hr-HR" sz="2000" b="1" dirty="0" smtClean="0">
                <a:solidFill>
                  <a:schemeClr val="accent1">
                    <a:lumMod val="75000"/>
                  </a:schemeClr>
                </a:solidFill>
              </a:rPr>
              <a:t>in </a:t>
            </a:r>
            <a:r>
              <a:rPr lang="en-US" sz="2000" b="1" dirty="0" smtClean="0">
                <a:solidFill>
                  <a:schemeClr val="accent1">
                    <a:lumMod val="75000"/>
                  </a:schemeClr>
                </a:solidFill>
              </a:rPr>
              <a:t>very short exposure.</a:t>
            </a:r>
            <a:endParaRPr lang="hr-HR" sz="2000"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29</a:t>
            </a:fld>
            <a:endParaRPr lang="hr-HR"/>
          </a:p>
        </p:txBody>
      </p:sp>
      <p:sp>
        <p:nvSpPr>
          <p:cNvPr id="15" name="Rectangle 14"/>
          <p:cNvSpPr/>
          <p:nvPr/>
        </p:nvSpPr>
        <p:spPr>
          <a:xfrm>
            <a:off x="4714875" y="1352550"/>
            <a:ext cx="1676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6619875" y="1333500"/>
            <a:ext cx="2295525"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Rectangle 17"/>
          <p:cNvSpPr/>
          <p:nvPr/>
        </p:nvSpPr>
        <p:spPr>
          <a:xfrm>
            <a:off x="6257925" y="2943225"/>
            <a:ext cx="1419225" cy="333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5"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2.1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CHEMICAL CHARACTERISTICS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429444" y="2782093"/>
            <a:ext cx="8352928" cy="1780381"/>
          </a:xfrm>
          <a:prstGeom prst="rect">
            <a:avLst/>
          </a:prstGeom>
          <a:solidFill>
            <a:srgbClr val="FFFF69"/>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smtClean="0">
                <a:solidFill>
                  <a:schemeClr val="tx1"/>
                </a:solidFill>
              </a:rPr>
              <a:t>Sulphur</a:t>
            </a:r>
            <a:r>
              <a:rPr lang="en-US" sz="2400" b="1" dirty="0" smtClean="0">
                <a:solidFill>
                  <a:schemeClr val="tx1"/>
                </a:solidFill>
              </a:rPr>
              <a:t> dioxide (SO</a:t>
            </a:r>
            <a:r>
              <a:rPr lang="en-US" sz="2400" b="1" baseline="-25000" dirty="0" smtClean="0">
                <a:solidFill>
                  <a:schemeClr val="tx1"/>
                </a:solidFill>
              </a:rPr>
              <a:t>2</a:t>
            </a:r>
            <a:r>
              <a:rPr lang="en-US" sz="2400" b="1" dirty="0" smtClean="0">
                <a:solidFill>
                  <a:schemeClr val="tx1"/>
                </a:solidFill>
              </a:rPr>
              <a:t>) is a </a:t>
            </a:r>
            <a:r>
              <a:rPr lang="en-US" sz="2400" b="1" dirty="0" err="1" smtClean="0">
                <a:solidFill>
                  <a:schemeClr val="tx1"/>
                </a:solidFill>
              </a:rPr>
              <a:t>colourless</a:t>
            </a:r>
            <a:r>
              <a:rPr lang="en-US" sz="2400" b="1" dirty="0" smtClean="0">
                <a:solidFill>
                  <a:schemeClr val="tx1"/>
                </a:solidFill>
              </a:rPr>
              <a:t> gas that most people can smell it in the range of concentration of 1000 to 3000 </a:t>
            </a:r>
            <a:r>
              <a:rPr lang="en-US" sz="2400" b="1" dirty="0" err="1" smtClean="0">
                <a:solidFill>
                  <a:schemeClr val="tx1"/>
                </a:solidFill>
              </a:rPr>
              <a:t>μg</a:t>
            </a:r>
            <a:r>
              <a:rPr lang="en-US" sz="2400" b="1" dirty="0" smtClean="0">
                <a:solidFill>
                  <a:schemeClr val="tx1"/>
                </a:solidFill>
              </a:rPr>
              <a:t>/m</a:t>
            </a:r>
            <a:r>
              <a:rPr lang="en-US" sz="2400" b="1" baseline="30000" dirty="0" smtClean="0">
                <a:solidFill>
                  <a:schemeClr val="tx1"/>
                </a:solidFill>
              </a:rPr>
              <a:t>3</a:t>
            </a:r>
            <a:r>
              <a:rPr lang="en-US" sz="2400" b="1" dirty="0" smtClean="0">
                <a:solidFill>
                  <a:schemeClr val="tx1"/>
                </a:solidFill>
              </a:rPr>
              <a:t> of air. At higher concentrations (above 10 000 </a:t>
            </a:r>
            <a:r>
              <a:rPr lang="en-US" sz="2400" b="1" dirty="0" err="1" smtClean="0">
                <a:solidFill>
                  <a:schemeClr val="tx1"/>
                </a:solidFill>
              </a:rPr>
              <a:t>μg</a:t>
            </a:r>
            <a:r>
              <a:rPr lang="en-US" sz="2400" b="1" dirty="0" smtClean="0">
                <a:solidFill>
                  <a:schemeClr val="tx1"/>
                </a:solidFill>
              </a:rPr>
              <a:t>/m</a:t>
            </a:r>
            <a:r>
              <a:rPr lang="en-US" sz="2400" b="1" baseline="30000" dirty="0" smtClean="0">
                <a:solidFill>
                  <a:schemeClr val="tx1"/>
                </a:solidFill>
              </a:rPr>
              <a:t>3</a:t>
            </a:r>
            <a:r>
              <a:rPr lang="en-US" sz="2400" b="1" dirty="0" smtClean="0">
                <a:solidFill>
                  <a:schemeClr val="tx1"/>
                </a:solidFill>
              </a:rPr>
              <a:t> air) the smell of him </a:t>
            </a:r>
            <a:r>
              <a:rPr lang="hr-HR" sz="2400" b="1" dirty="0" smtClean="0">
                <a:solidFill>
                  <a:schemeClr val="tx1"/>
                </a:solidFill>
              </a:rPr>
              <a:t>is </a:t>
            </a:r>
            <a:r>
              <a:rPr lang="en-US" sz="2400" b="1" dirty="0" smtClean="0">
                <a:solidFill>
                  <a:schemeClr val="tx1"/>
                </a:solidFill>
              </a:rPr>
              <a:t>irritating.</a:t>
            </a:r>
            <a:endParaRPr lang="hr-HR" sz="2400" b="1" dirty="0">
              <a:solidFill>
                <a:schemeClr val="tx1"/>
              </a:solidFill>
            </a:endParaRPr>
          </a:p>
        </p:txBody>
      </p:sp>
      <p:pic>
        <p:nvPicPr>
          <p:cNvPr id="12" name="Picture 2" descr="Spacefill model of sulfur dioxide"/>
          <p:cNvPicPr>
            <a:picLocks noChangeAspect="1" noChangeArrowheads="1"/>
          </p:cNvPicPr>
          <p:nvPr/>
        </p:nvPicPr>
        <p:blipFill>
          <a:blip r:embed="rId3" cstate="print"/>
          <a:srcRect/>
          <a:stretch>
            <a:fillRect/>
          </a:stretch>
        </p:blipFill>
        <p:spPr bwMode="auto">
          <a:xfrm>
            <a:off x="5849398" y="1489184"/>
            <a:ext cx="2094452" cy="1556681"/>
          </a:xfrm>
          <a:prstGeom prst="rect">
            <a:avLst/>
          </a:prstGeom>
          <a:noFill/>
        </p:spPr>
      </p:pic>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a:t>
            </a:fld>
            <a:endParaRPr lang="hr-H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6520" y="5621731"/>
            <a:ext cx="819220" cy="579812"/>
          </a:xfrm>
          <a:prstGeom prst="rect">
            <a:avLst/>
          </a:prstGeom>
        </p:spPr>
      </p:pic>
      <p:sp>
        <p:nvSpPr>
          <p:cNvPr id="12" name="TextBox 11"/>
          <p:cNvSpPr txBox="1"/>
          <p:nvPr/>
        </p:nvSpPr>
        <p:spPr>
          <a:xfrm>
            <a:off x="395536" y="1412776"/>
            <a:ext cx="8352928" cy="1323439"/>
          </a:xfrm>
          <a:prstGeom prst="rect">
            <a:avLst/>
          </a:prstGeom>
          <a:noFill/>
        </p:spPr>
        <p:txBody>
          <a:bodyPr wrap="square" rtlCol="0">
            <a:spAutoFit/>
          </a:bodyPr>
          <a:lstStyle/>
          <a:p>
            <a:r>
              <a:rPr lang="en-US" sz="2000" b="1" dirty="0" smtClean="0">
                <a:solidFill>
                  <a:schemeClr val="accent1">
                    <a:lumMod val="75000"/>
                  </a:schemeClr>
                </a:solidFill>
              </a:rPr>
              <a:t>Poisoning is the result of a lack of oxygen in the tissues (hypoxia). Levels of </a:t>
            </a:r>
            <a:r>
              <a:rPr lang="en-US" sz="2000" b="1" dirty="0" err="1" smtClean="0">
                <a:solidFill>
                  <a:schemeClr val="accent1">
                    <a:lumMod val="75000"/>
                  </a:schemeClr>
                </a:solidFill>
              </a:rPr>
              <a:t>carboxyhemoglobin</a:t>
            </a:r>
            <a:r>
              <a:rPr lang="en-US" sz="2000" b="1" dirty="0" smtClean="0">
                <a:solidFill>
                  <a:schemeClr val="accent1">
                    <a:lumMod val="75000"/>
                  </a:schemeClr>
                </a:solidFill>
              </a:rPr>
              <a:t> is created it can be measured, and he represents a biomarker for determining exposure </a:t>
            </a:r>
            <a:r>
              <a:rPr lang="hr-HR" sz="2000" b="1" dirty="0" smtClean="0">
                <a:solidFill>
                  <a:schemeClr val="accent1">
                    <a:lumMod val="75000"/>
                  </a:schemeClr>
                </a:solidFill>
              </a:rPr>
              <a:t>CO</a:t>
            </a:r>
            <a:r>
              <a:rPr lang="en-US" sz="2000" b="1" dirty="0" smtClean="0">
                <a:solidFill>
                  <a:schemeClr val="accent1">
                    <a:lumMod val="75000"/>
                  </a:schemeClr>
                </a:solidFill>
              </a:rPr>
              <a:t>. CO from the body eliminates through the lungs.</a:t>
            </a:r>
            <a:endParaRPr lang="hr-HR" sz="2000" b="1" dirty="0">
              <a:solidFill>
                <a:schemeClr val="accent1">
                  <a:lumMod val="75000"/>
                </a:schemeClr>
              </a:solidFill>
            </a:endParaRPr>
          </a:p>
        </p:txBody>
      </p:sp>
      <p:sp>
        <p:nvSpPr>
          <p:cNvPr id="13" name="TextBox 12"/>
          <p:cNvSpPr txBox="1"/>
          <p:nvPr/>
        </p:nvSpPr>
        <p:spPr>
          <a:xfrm>
            <a:off x="4319464" y="2788543"/>
            <a:ext cx="4824536" cy="2862322"/>
          </a:xfrm>
          <a:prstGeom prst="rect">
            <a:avLst/>
          </a:prstGeom>
          <a:noFill/>
        </p:spPr>
        <p:txBody>
          <a:bodyPr wrap="square" rtlCol="0">
            <a:spAutoFit/>
          </a:bodyPr>
          <a:lstStyle/>
          <a:p>
            <a:r>
              <a:rPr lang="en-US" sz="2000" b="1" dirty="0" smtClean="0">
                <a:solidFill>
                  <a:schemeClr val="accent1">
                    <a:lumMod val="75000"/>
                  </a:schemeClr>
                </a:solidFill>
              </a:rPr>
              <a:t>Depending on the concentrations of </a:t>
            </a:r>
            <a:r>
              <a:rPr lang="en-US" sz="2000" b="1" dirty="0" err="1" smtClean="0">
                <a:solidFill>
                  <a:schemeClr val="accent1">
                    <a:lumMod val="75000"/>
                  </a:schemeClr>
                </a:solidFill>
              </a:rPr>
              <a:t>carboxyhemoglobin</a:t>
            </a:r>
            <a:r>
              <a:rPr lang="en-US" sz="2000" b="1" dirty="0" smtClean="0">
                <a:solidFill>
                  <a:schemeClr val="accent1">
                    <a:lumMod val="75000"/>
                  </a:schemeClr>
                </a:solidFill>
              </a:rPr>
              <a:t>, poisoning symptoms are different and become more serious with the increase in the concentration of </a:t>
            </a:r>
            <a:r>
              <a:rPr lang="en-US" sz="2000" b="1" dirty="0" err="1" smtClean="0">
                <a:solidFill>
                  <a:schemeClr val="accent1">
                    <a:lumMod val="75000"/>
                  </a:schemeClr>
                </a:solidFill>
              </a:rPr>
              <a:t>carboxyhemoglobin</a:t>
            </a:r>
            <a:r>
              <a:rPr lang="en-US" sz="2000" b="1" dirty="0" smtClean="0">
                <a:solidFill>
                  <a:schemeClr val="accent1">
                    <a:lumMod val="75000"/>
                  </a:schemeClr>
                </a:solidFill>
              </a:rPr>
              <a:t> in the blood. The organs that are the most affected ones are the organs that need oxygen the most for their function</a:t>
            </a:r>
            <a:r>
              <a:rPr lang="hr-HR" sz="2000" b="1" dirty="0" smtClean="0">
                <a:solidFill>
                  <a:schemeClr val="accent1">
                    <a:lumMod val="75000"/>
                  </a:schemeClr>
                </a:solidFill>
              </a:rPr>
              <a:t>: </a:t>
            </a:r>
            <a:r>
              <a:rPr lang="en-US" sz="2000" b="1" dirty="0" smtClean="0">
                <a:solidFill>
                  <a:schemeClr val="accent1">
                    <a:lumMod val="75000"/>
                  </a:schemeClr>
                </a:solidFill>
              </a:rPr>
              <a:t>cerebrum, the organs of the cardiovascular system and skeletal muscles.</a:t>
            </a:r>
            <a:endParaRPr lang="hr-HR" sz="2000" b="1" dirty="0">
              <a:solidFill>
                <a:schemeClr val="accent1">
                  <a:lumMod val="75000"/>
                </a:schemeClr>
              </a:solidFill>
            </a:endParaRPr>
          </a:p>
        </p:txBody>
      </p:sp>
      <p:pic>
        <p:nvPicPr>
          <p:cNvPr id="14" name="Picture 2"/>
          <p:cNvPicPr>
            <a:picLocks noChangeAspect="1" noChangeArrowheads="1"/>
          </p:cNvPicPr>
          <p:nvPr/>
        </p:nvPicPr>
        <p:blipFill>
          <a:blip r:embed="rId4" cstate="print"/>
          <a:srcRect/>
          <a:stretch>
            <a:fillRect/>
          </a:stretch>
        </p:blipFill>
        <p:spPr bwMode="auto">
          <a:xfrm>
            <a:off x="323528" y="2754627"/>
            <a:ext cx="3816424" cy="4103373"/>
          </a:xfrm>
          <a:prstGeom prst="rect">
            <a:avLst/>
          </a:prstGeom>
          <a:noFill/>
          <a:ln w="9525">
            <a:noFill/>
            <a:miter lim="800000"/>
            <a:headEnd/>
            <a:tailEnd/>
          </a:ln>
        </p:spPr>
      </p:pic>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30</a:t>
            </a:fld>
            <a:endParaRPr lang="hr-HR"/>
          </a:p>
        </p:txBody>
      </p:sp>
      <p:sp>
        <p:nvSpPr>
          <p:cNvPr id="17" name="Title 1"/>
          <p:cNvSpPr>
            <a:spLocks noGrp="1"/>
          </p:cNvSpPr>
          <p:nvPr>
            <p:ph type="title"/>
          </p:nvPr>
        </p:nvSpPr>
        <p:spPr>
          <a:xfrm>
            <a:off x="123826" y="493713"/>
            <a:ext cx="888682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CO – TOXICOLOGICAL </a:t>
            </a:r>
            <a:r>
              <a:rPr lang="hr-HR" sz="2800" b="1" dirty="0" smtClean="0">
                <a:solidFill>
                  <a:schemeClr val="tx2"/>
                </a:solidFill>
                <a:effectLst>
                  <a:glow>
                    <a:srgbClr val="7F7F7F">
                      <a:alpha val="35000"/>
                    </a:srgbClr>
                  </a:glow>
                </a:effectLst>
              </a:rPr>
              <a:t>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5" cstate="print"/>
          <a:srcRect/>
          <a:stretch>
            <a:fillRect/>
          </a:stretch>
        </p:blipFill>
        <p:spPr bwMode="auto">
          <a:xfrm rot="19624605">
            <a:off x="8365301" y="142838"/>
            <a:ext cx="686149" cy="543305"/>
          </a:xfrm>
          <a:prstGeom prst="rect">
            <a:avLst/>
          </a:prstGeom>
          <a:noFill/>
        </p:spPr>
      </p:pic>
      <p:sp>
        <p:nvSpPr>
          <p:cNvPr id="18" name="Rectangle 17"/>
          <p:cNvSpPr/>
          <p:nvPr/>
        </p:nvSpPr>
        <p:spPr>
          <a:xfrm>
            <a:off x="1533525" y="3267075"/>
            <a:ext cx="2457450" cy="295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tx1"/>
                </a:solidFill>
              </a:rPr>
              <a:t>No</a:t>
            </a:r>
            <a:r>
              <a:rPr lang="en-US" sz="1100" b="1" dirty="0" smtClean="0">
                <a:solidFill>
                  <a:schemeClr val="tx1"/>
                </a:solidFill>
              </a:rPr>
              <a:t> breathing and heart work, death</a:t>
            </a:r>
            <a:endParaRPr lang="hr-HR" sz="1100" b="1" dirty="0">
              <a:solidFill>
                <a:schemeClr val="tx1"/>
              </a:solidFill>
            </a:endParaRPr>
          </a:p>
        </p:txBody>
      </p:sp>
      <p:sp>
        <p:nvSpPr>
          <p:cNvPr id="19" name="Rectangle 18"/>
          <p:cNvSpPr/>
          <p:nvPr/>
        </p:nvSpPr>
        <p:spPr>
          <a:xfrm>
            <a:off x="1504950" y="4029076"/>
            <a:ext cx="2457450"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Coma, slow breathing, possible death</a:t>
            </a:r>
            <a:endParaRPr lang="hr-HR" sz="1100" b="1" dirty="0">
              <a:solidFill>
                <a:schemeClr val="tx1"/>
              </a:solidFill>
            </a:endParaRPr>
          </a:p>
        </p:txBody>
      </p:sp>
      <p:sp>
        <p:nvSpPr>
          <p:cNvPr id="20" name="Rectangle 19"/>
          <p:cNvSpPr/>
          <p:nvPr/>
        </p:nvSpPr>
        <p:spPr>
          <a:xfrm>
            <a:off x="1504950" y="4438650"/>
            <a:ext cx="250507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tx1"/>
                </a:solidFill>
              </a:rPr>
              <a:t>Tachycardia and coma </a:t>
            </a:r>
            <a:endParaRPr lang="hr-HR" sz="1100" b="1" dirty="0">
              <a:solidFill>
                <a:schemeClr val="tx1"/>
              </a:solidFill>
            </a:endParaRPr>
          </a:p>
        </p:txBody>
      </p:sp>
      <p:sp>
        <p:nvSpPr>
          <p:cNvPr id="21" name="Rectangle 20"/>
          <p:cNvSpPr/>
          <p:nvPr/>
        </p:nvSpPr>
        <p:spPr>
          <a:xfrm>
            <a:off x="1504950" y="4819650"/>
            <a:ext cx="25050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tx1"/>
                </a:solidFill>
              </a:rPr>
              <a:t>Tachycardia and coma </a:t>
            </a:r>
            <a:endParaRPr lang="hr-HR" sz="1100" b="1" dirty="0">
              <a:solidFill>
                <a:schemeClr val="tx1"/>
              </a:solidFill>
            </a:endParaRPr>
          </a:p>
        </p:txBody>
      </p:sp>
      <p:sp>
        <p:nvSpPr>
          <p:cNvPr id="22" name="Rectangle 21"/>
          <p:cNvSpPr/>
          <p:nvPr/>
        </p:nvSpPr>
        <p:spPr>
          <a:xfrm>
            <a:off x="1495425" y="5238750"/>
            <a:ext cx="2543175"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tx1"/>
                </a:solidFill>
              </a:rPr>
              <a:t>Headache, dizziness, vomitting</a:t>
            </a:r>
            <a:endParaRPr lang="hr-HR" sz="1100" b="1" dirty="0">
              <a:solidFill>
                <a:schemeClr val="tx1"/>
              </a:solidFill>
            </a:endParaRPr>
          </a:p>
        </p:txBody>
      </p:sp>
      <p:sp>
        <p:nvSpPr>
          <p:cNvPr id="24" name="Rectangle 23"/>
          <p:cNvSpPr/>
          <p:nvPr/>
        </p:nvSpPr>
        <p:spPr>
          <a:xfrm>
            <a:off x="1514475" y="5676900"/>
            <a:ext cx="2543175"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tx1"/>
                </a:solidFill>
              </a:rPr>
              <a:t>Headache</a:t>
            </a:r>
            <a:endParaRPr lang="hr-HR" sz="1100" b="1" dirty="0">
              <a:solidFill>
                <a:schemeClr val="tx1"/>
              </a:solidFill>
            </a:endParaRPr>
          </a:p>
        </p:txBody>
      </p:sp>
      <p:sp>
        <p:nvSpPr>
          <p:cNvPr id="25" name="Rectangle 24"/>
          <p:cNvSpPr/>
          <p:nvPr/>
        </p:nvSpPr>
        <p:spPr>
          <a:xfrm>
            <a:off x="1524000" y="6038850"/>
            <a:ext cx="2543175"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tx1"/>
                </a:solidFill>
              </a:rPr>
              <a:t>Possible headache</a:t>
            </a:r>
            <a:endParaRPr lang="hr-HR" sz="1100" b="1" dirty="0">
              <a:solidFill>
                <a:schemeClr val="tx1"/>
              </a:solidFill>
            </a:endParaRPr>
          </a:p>
        </p:txBody>
      </p:sp>
      <p:sp>
        <p:nvSpPr>
          <p:cNvPr id="26" name="Rectangle 25"/>
          <p:cNvSpPr/>
          <p:nvPr/>
        </p:nvSpPr>
        <p:spPr>
          <a:xfrm>
            <a:off x="1466850" y="6438900"/>
            <a:ext cx="2543175"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100" b="1" dirty="0" smtClean="0">
                <a:solidFill>
                  <a:schemeClr val="tx1"/>
                </a:solidFill>
              </a:rPr>
              <a:t>No symptoms</a:t>
            </a:r>
            <a:endParaRPr lang="hr-HR" sz="1100" b="1" dirty="0">
              <a:solidFill>
                <a:schemeClr val="tx1"/>
              </a:solidFill>
            </a:endParaRPr>
          </a:p>
        </p:txBody>
      </p:sp>
      <p:sp>
        <p:nvSpPr>
          <p:cNvPr id="2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7" name="Picture 3"/>
          <p:cNvPicPr>
            <a:picLocks noChangeAspect="1" noChangeArrowheads="1"/>
          </p:cNvPicPr>
          <p:nvPr/>
        </p:nvPicPr>
        <p:blipFill>
          <a:blip r:embed="rId6" cstate="print"/>
          <a:srcRect/>
          <a:stretch>
            <a:fillRect/>
          </a:stretch>
        </p:blipFill>
        <p:spPr bwMode="auto">
          <a:xfrm>
            <a:off x="4376737"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66699" y="1443841"/>
            <a:ext cx="8734425" cy="2862322"/>
          </a:xfrm>
          <a:prstGeom prst="rect">
            <a:avLst/>
          </a:prstGeom>
        </p:spPr>
        <p:txBody>
          <a:bodyPr wrap="square">
            <a:spAutoFit/>
          </a:bodyPr>
          <a:lstStyle/>
          <a:p>
            <a:r>
              <a:rPr lang="en-US" sz="2000" b="1" dirty="0" smtClean="0">
                <a:solidFill>
                  <a:schemeClr val="accent1">
                    <a:lumMod val="75000"/>
                  </a:schemeClr>
                </a:solidFill>
              </a:rPr>
              <a:t>Non-smokers with the occupations in which they are increasingly exposed to elevated concentrations of CO (professional drivers, traffic police officers, workers in the tunnels and garages, fire brigade, etc.) have a </a:t>
            </a:r>
            <a:r>
              <a:rPr lang="en-US" sz="2000" b="1" dirty="0" err="1" smtClean="0">
                <a:solidFill>
                  <a:schemeClr val="accent1">
                    <a:lumMod val="75000"/>
                  </a:schemeClr>
                </a:solidFill>
              </a:rPr>
              <a:t>COHb</a:t>
            </a:r>
            <a:r>
              <a:rPr lang="en-US" sz="2000" b="1" dirty="0" smtClean="0">
                <a:solidFill>
                  <a:schemeClr val="accent1">
                    <a:lumMod val="75000"/>
                  </a:schemeClr>
                </a:solidFill>
              </a:rPr>
              <a:t> levels permanently greater than 5%, while a larger number of smokers of cigarettes have </a:t>
            </a:r>
            <a:r>
              <a:rPr lang="en-US" sz="2000" b="1" dirty="0" err="1" smtClean="0">
                <a:solidFill>
                  <a:schemeClr val="accent1">
                    <a:lumMod val="75000"/>
                  </a:schemeClr>
                </a:solidFill>
              </a:rPr>
              <a:t>COHb</a:t>
            </a:r>
            <a:r>
              <a:rPr lang="en-US" sz="2000" b="1" dirty="0" smtClean="0">
                <a:solidFill>
                  <a:schemeClr val="accent1">
                    <a:lumMod val="75000"/>
                  </a:schemeClr>
                </a:solidFill>
              </a:rPr>
              <a:t> levels even higher of 13%. By measuring </a:t>
            </a:r>
            <a:r>
              <a:rPr lang="en-US" sz="2000" b="1" dirty="0" err="1" smtClean="0">
                <a:solidFill>
                  <a:schemeClr val="accent1">
                    <a:lumMod val="75000"/>
                  </a:schemeClr>
                </a:solidFill>
              </a:rPr>
              <a:t>COHb</a:t>
            </a:r>
            <a:r>
              <a:rPr lang="en-US" sz="2000" b="1" dirty="0" smtClean="0">
                <a:solidFill>
                  <a:schemeClr val="accent1">
                    <a:lumMod val="75000"/>
                  </a:schemeClr>
                </a:solidFill>
              </a:rPr>
              <a:t> in smokers has found that the percentage of </a:t>
            </a:r>
            <a:r>
              <a:rPr lang="en-US" sz="2000" b="1" dirty="0" err="1" smtClean="0">
                <a:solidFill>
                  <a:schemeClr val="accent1">
                    <a:lumMod val="75000"/>
                  </a:schemeClr>
                </a:solidFill>
              </a:rPr>
              <a:t>COHb</a:t>
            </a:r>
            <a:r>
              <a:rPr lang="en-US" sz="2000" b="1" dirty="0" smtClean="0">
                <a:solidFill>
                  <a:schemeClr val="accent1">
                    <a:lumMod val="75000"/>
                  </a:schemeClr>
                </a:solidFill>
              </a:rPr>
              <a:t> values grow to a value that is larger than 13% if the smoker within 7 hours, smoke a </a:t>
            </a:r>
            <a:r>
              <a:rPr lang="hr-HR" sz="2000" b="1" dirty="0" smtClean="0">
                <a:solidFill>
                  <a:schemeClr val="accent1">
                    <a:lumMod val="75000"/>
                  </a:schemeClr>
                </a:solidFill>
              </a:rPr>
              <a:t> 29 </a:t>
            </a:r>
            <a:r>
              <a:rPr lang="en-US" sz="2000" b="1" dirty="0" smtClean="0">
                <a:solidFill>
                  <a:schemeClr val="accent1">
                    <a:lumMod val="75000"/>
                  </a:schemeClr>
                </a:solidFill>
              </a:rPr>
              <a:t>cigarette</a:t>
            </a:r>
            <a:r>
              <a:rPr lang="hr-HR" sz="2000" b="1" dirty="0" smtClean="0">
                <a:solidFill>
                  <a:schemeClr val="accent1">
                    <a:lumMod val="75000"/>
                  </a:schemeClr>
                </a:solidFill>
              </a:rPr>
              <a:t>s</a:t>
            </a:r>
            <a:r>
              <a:rPr lang="en-US" sz="2000" b="1" dirty="0" smtClean="0">
                <a:solidFill>
                  <a:schemeClr val="accent1">
                    <a:lumMod val="75000"/>
                  </a:schemeClr>
                </a:solidFill>
              </a:rPr>
              <a:t>. If after this time </a:t>
            </a:r>
            <a:r>
              <a:rPr lang="hr-HR" sz="2000" b="1" dirty="0" smtClean="0">
                <a:solidFill>
                  <a:schemeClr val="accent1">
                    <a:lumMod val="75000"/>
                  </a:schemeClr>
                </a:solidFill>
              </a:rPr>
              <a:t>if they </a:t>
            </a:r>
            <a:r>
              <a:rPr lang="en-US" sz="2000" b="1" dirty="0" smtClean="0">
                <a:solidFill>
                  <a:schemeClr val="accent1">
                    <a:lumMod val="75000"/>
                  </a:schemeClr>
                </a:solidFill>
              </a:rPr>
              <a:t>do not smoke another cigarette, elimination of CO related to hemoglobin will be even 15 hours</a:t>
            </a:r>
            <a:r>
              <a:rPr lang="hr-HR" sz="2000" b="1" dirty="0" smtClean="0">
                <a:solidFill>
                  <a:schemeClr val="accent1">
                    <a:lumMod val="75000"/>
                  </a:schemeClr>
                </a:solidFill>
              </a:rPr>
              <a:t>.</a:t>
            </a:r>
            <a:endParaRPr lang="hr-HR" sz="2000" b="1" dirty="0">
              <a:solidFill>
                <a:schemeClr val="accent1">
                  <a:lumMod val="75000"/>
                </a:schemeClr>
              </a:solidFill>
            </a:endParaRPr>
          </a:p>
        </p:txBody>
      </p:sp>
      <p:pic>
        <p:nvPicPr>
          <p:cNvPr id="4" name="Picture 2"/>
          <p:cNvPicPr>
            <a:picLocks noChangeAspect="1" noChangeArrowheads="1"/>
          </p:cNvPicPr>
          <p:nvPr/>
        </p:nvPicPr>
        <p:blipFill>
          <a:blip r:embed="rId3" cstate="print"/>
          <a:srcRect/>
          <a:stretch>
            <a:fillRect/>
          </a:stretch>
        </p:blipFill>
        <p:spPr bwMode="auto">
          <a:xfrm>
            <a:off x="6068963" y="4123905"/>
            <a:ext cx="1341486" cy="1953045"/>
          </a:xfrm>
          <a:prstGeom prst="rect">
            <a:avLst/>
          </a:prstGeom>
          <a:noFill/>
          <a:ln w="9525">
            <a:noFill/>
            <a:miter lim="800000"/>
            <a:headEnd/>
            <a:tailEnd/>
          </a:ln>
        </p:spPr>
      </p:pic>
      <p:sp>
        <p:nvSpPr>
          <p:cNvPr id="13" name="TextBox 12"/>
          <p:cNvSpPr txBox="1"/>
          <p:nvPr/>
        </p:nvSpPr>
        <p:spPr>
          <a:xfrm>
            <a:off x="762001" y="4495800"/>
            <a:ext cx="4600574" cy="1323439"/>
          </a:xfrm>
          <a:prstGeom prst="rect">
            <a:avLst/>
          </a:prstGeom>
          <a:noFill/>
        </p:spPr>
        <p:txBody>
          <a:bodyPr wrap="square" rtlCol="0">
            <a:spAutoFit/>
          </a:bodyPr>
          <a:lstStyle/>
          <a:p>
            <a:r>
              <a:rPr lang="en-US" sz="2000" b="1" smtClean="0">
                <a:solidFill>
                  <a:schemeClr val="accent1">
                    <a:lumMod val="75000"/>
                  </a:schemeClr>
                </a:solidFill>
              </a:rPr>
              <a:t>Changes in the percentage of COHb values associated with cigarette smoking and the time of elimination of CO from the organism. Source: Landaw 1973.</a:t>
            </a:r>
            <a:endParaRPr lang="hr-HR" sz="20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31</a:t>
            </a:fld>
            <a:endParaRPr lang="hr-HR"/>
          </a:p>
        </p:txBody>
      </p:sp>
      <p:sp>
        <p:nvSpPr>
          <p:cNvPr id="16"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CO – TOXICOLOGICAL </a:t>
            </a:r>
            <a:r>
              <a:rPr lang="hr-HR" sz="2800" b="1" dirty="0" smtClean="0">
                <a:solidFill>
                  <a:schemeClr val="tx2"/>
                </a:solidFill>
                <a:effectLst>
                  <a:glow>
                    <a:srgbClr val="7F7F7F">
                      <a:alpha val="35000"/>
                    </a:srgbClr>
                  </a:glow>
                </a:effectLst>
              </a:rPr>
              <a:t>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4" cstate="print"/>
          <a:srcRect/>
          <a:stretch>
            <a:fillRect/>
          </a:stretch>
        </p:blipFill>
        <p:spPr bwMode="auto">
          <a:xfrm rot="19624605">
            <a:off x="8365301" y="520650"/>
            <a:ext cx="686149" cy="543305"/>
          </a:xfrm>
          <a:prstGeom prst="rect">
            <a:avLst/>
          </a:prstGeom>
          <a:noFill/>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5" name="TextBox 14"/>
          <p:cNvSpPr txBox="1"/>
          <p:nvPr/>
        </p:nvSpPr>
        <p:spPr>
          <a:xfrm>
            <a:off x="447675" y="1514475"/>
            <a:ext cx="8429625" cy="3046988"/>
          </a:xfrm>
          <a:prstGeom prst="rect">
            <a:avLst/>
          </a:prstGeom>
          <a:noFill/>
        </p:spPr>
        <p:txBody>
          <a:bodyPr wrap="square" rtlCol="0">
            <a:spAutoFit/>
          </a:bodyPr>
          <a:lstStyle/>
          <a:p>
            <a:r>
              <a:rPr lang="hr-HR" sz="2400" b="1" dirty="0" smtClean="0">
                <a:solidFill>
                  <a:schemeClr val="accent6">
                    <a:lumMod val="75000"/>
                  </a:schemeClr>
                </a:solidFill>
              </a:rPr>
              <a:t>Neurological effects</a:t>
            </a:r>
          </a:p>
          <a:p>
            <a:endParaRPr lang="hr-HR" sz="2400" b="1" dirty="0" smtClean="0">
              <a:solidFill>
                <a:schemeClr val="accent1">
                  <a:lumMod val="75000"/>
                </a:schemeClr>
              </a:solidFill>
            </a:endParaRPr>
          </a:p>
          <a:p>
            <a:r>
              <a:rPr lang="en-US" sz="2400" b="1" dirty="0" smtClean="0">
                <a:solidFill>
                  <a:schemeClr val="accent1">
                    <a:lumMod val="75000"/>
                  </a:schemeClr>
                </a:solidFill>
              </a:rPr>
              <a:t>Acute poisoning of carbon monoxide may cause reversible short-term neurological deficit, but also serious neurological damage. At levels above 10% </a:t>
            </a:r>
            <a:r>
              <a:rPr lang="en-US" sz="2400" b="1" dirty="0" err="1" smtClean="0">
                <a:solidFill>
                  <a:schemeClr val="accent1">
                    <a:lumMod val="75000"/>
                  </a:schemeClr>
                </a:solidFill>
              </a:rPr>
              <a:t>COHb</a:t>
            </a:r>
            <a:r>
              <a:rPr lang="en-US" sz="2400" b="1" dirty="0" smtClean="0">
                <a:solidFill>
                  <a:schemeClr val="accent1">
                    <a:lumMod val="75000"/>
                  </a:schemeClr>
                </a:solidFill>
              </a:rPr>
              <a:t> headaches are possible, while at the level of about 40% </a:t>
            </a:r>
            <a:r>
              <a:rPr lang="en-US" sz="2400" b="1" dirty="0" err="1" smtClean="0">
                <a:solidFill>
                  <a:schemeClr val="accent1">
                    <a:lumMod val="75000"/>
                  </a:schemeClr>
                </a:solidFill>
              </a:rPr>
              <a:t>COHb</a:t>
            </a:r>
            <a:r>
              <a:rPr lang="en-US" sz="2400" b="1" dirty="0" smtClean="0">
                <a:solidFill>
                  <a:schemeClr val="accent1">
                    <a:lumMod val="75000"/>
                  </a:schemeClr>
                </a:solidFill>
              </a:rPr>
              <a:t> can occur dizziness and fainting. </a:t>
            </a:r>
            <a:r>
              <a:rPr lang="hr-HR" sz="2400" b="1" dirty="0" smtClean="0">
                <a:solidFill>
                  <a:schemeClr val="accent1">
                    <a:lumMod val="75000"/>
                  </a:schemeClr>
                </a:solidFill>
              </a:rPr>
              <a:t>Psychomotor </a:t>
            </a:r>
            <a:r>
              <a:rPr lang="en-US" sz="2400" b="1" dirty="0" smtClean="0">
                <a:solidFill>
                  <a:schemeClr val="accent1">
                    <a:lumMod val="75000"/>
                  </a:schemeClr>
                </a:solidFill>
              </a:rPr>
              <a:t>effects, such as reduced coordination and orientation, may occur at levels of </a:t>
            </a:r>
            <a:r>
              <a:rPr lang="en-US" sz="2400" b="1" dirty="0" err="1" smtClean="0">
                <a:solidFill>
                  <a:schemeClr val="accent1">
                    <a:lumMod val="75000"/>
                  </a:schemeClr>
                </a:solidFill>
              </a:rPr>
              <a:t>COHb</a:t>
            </a:r>
            <a:r>
              <a:rPr lang="en-US" sz="2400" b="1" dirty="0" smtClean="0">
                <a:solidFill>
                  <a:schemeClr val="accent1">
                    <a:lumMod val="75000"/>
                  </a:schemeClr>
                </a:solidFill>
              </a:rPr>
              <a:t> from 5.1 to 8.2%.</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32</a:t>
            </a:fld>
            <a:endParaRPr lang="hr-HR"/>
          </a:p>
        </p:txBody>
      </p:sp>
      <p:sp>
        <p:nvSpPr>
          <p:cNvPr id="14"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CO – TOXICOLOGICAL </a:t>
            </a:r>
            <a:r>
              <a:rPr lang="hr-HR" sz="2800" b="1" dirty="0" smtClean="0">
                <a:solidFill>
                  <a:schemeClr val="tx2"/>
                </a:solidFill>
                <a:effectLst>
                  <a:glow>
                    <a:srgbClr val="7F7F7F">
                      <a:alpha val="35000"/>
                    </a:srgbClr>
                  </a:glow>
                </a:effectLst>
              </a:rPr>
              <a:t>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365301" y="520650"/>
            <a:ext cx="686149" cy="543305"/>
          </a:xfrm>
          <a:prstGeom prst="rect">
            <a:avLst/>
          </a:prstGeom>
          <a:noFill/>
        </p:spPr>
      </p:pic>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314325" y="1504950"/>
            <a:ext cx="8562975" cy="4154984"/>
          </a:xfrm>
          <a:prstGeom prst="rect">
            <a:avLst/>
          </a:prstGeom>
          <a:noFill/>
        </p:spPr>
        <p:txBody>
          <a:bodyPr wrap="square" rtlCol="0">
            <a:spAutoFit/>
          </a:bodyPr>
          <a:lstStyle/>
          <a:p>
            <a:r>
              <a:rPr lang="hr-HR" sz="2400" b="1" dirty="0" smtClean="0">
                <a:solidFill>
                  <a:schemeClr val="accent6">
                    <a:lumMod val="75000"/>
                  </a:schemeClr>
                </a:solidFill>
              </a:rPr>
              <a:t>Cardiovascular effects </a:t>
            </a:r>
          </a:p>
          <a:p>
            <a:endParaRPr lang="hr-HR" sz="2400" b="1" dirty="0" smtClean="0">
              <a:solidFill>
                <a:schemeClr val="accent1">
                  <a:lumMod val="75000"/>
                </a:schemeClr>
              </a:solidFill>
            </a:endParaRPr>
          </a:p>
          <a:p>
            <a:r>
              <a:rPr lang="en-US" sz="2400" b="1" dirty="0" smtClean="0">
                <a:solidFill>
                  <a:schemeClr val="accent1">
                    <a:lumMod val="75000"/>
                  </a:schemeClr>
                </a:solidFill>
              </a:rPr>
              <a:t>Patients with cardiovascular disease, especially those with </a:t>
            </a:r>
            <a:r>
              <a:rPr lang="en-US" sz="2400" b="1" dirty="0" err="1" smtClean="0">
                <a:solidFill>
                  <a:schemeClr val="accent1">
                    <a:lumMod val="75000"/>
                  </a:schemeClr>
                </a:solidFill>
              </a:rPr>
              <a:t>ischaemic</a:t>
            </a:r>
            <a:r>
              <a:rPr lang="en-US" sz="2400" b="1" dirty="0" smtClean="0">
                <a:solidFill>
                  <a:schemeClr val="accent1">
                    <a:lumMod val="75000"/>
                  </a:schemeClr>
                </a:solidFill>
              </a:rPr>
              <a:t> heart disease, they are more susceptible to carbon monoxide than healthy people. Narrowing of the coronary arteries due to </a:t>
            </a:r>
            <a:r>
              <a:rPr lang="hr-HR" sz="2400" b="1" dirty="0" smtClean="0">
                <a:solidFill>
                  <a:schemeClr val="accent1">
                    <a:lumMod val="75000"/>
                  </a:schemeClr>
                </a:solidFill>
              </a:rPr>
              <a:t>atherosclerotic</a:t>
            </a:r>
            <a:r>
              <a:rPr lang="hr-HR" sz="2400" dirty="0" smtClean="0"/>
              <a:t> </a:t>
            </a:r>
            <a:r>
              <a:rPr lang="en-US" sz="2400" b="1" dirty="0" smtClean="0">
                <a:solidFill>
                  <a:schemeClr val="accent1">
                    <a:lumMod val="75000"/>
                  </a:schemeClr>
                </a:solidFill>
              </a:rPr>
              <a:t>change and weakened by the expansion mechanisms reduce the blood supply to the myocardium </a:t>
            </a:r>
            <a:r>
              <a:rPr lang="hr-HR" sz="2400" b="1" dirty="0" smtClean="0">
                <a:solidFill>
                  <a:schemeClr val="accent1">
                    <a:lumMod val="75000"/>
                  </a:schemeClr>
                </a:solidFill>
              </a:rPr>
              <a:t>disabling</a:t>
            </a:r>
            <a:r>
              <a:rPr lang="en-US" sz="2400" b="1" dirty="0" smtClean="0">
                <a:solidFill>
                  <a:schemeClr val="accent1">
                    <a:lumMod val="75000"/>
                  </a:schemeClr>
                </a:solidFill>
              </a:rPr>
              <a:t> the physiological compensation for reduced oxygen flow caused by elevated levels of </a:t>
            </a:r>
            <a:r>
              <a:rPr lang="en-US" sz="2400" b="1" dirty="0" err="1" smtClean="0">
                <a:solidFill>
                  <a:schemeClr val="accent1">
                    <a:lumMod val="75000"/>
                  </a:schemeClr>
                </a:solidFill>
              </a:rPr>
              <a:t>COHb</a:t>
            </a:r>
            <a:r>
              <a:rPr lang="en-US" sz="2400" b="1" dirty="0" smtClean="0">
                <a:solidFill>
                  <a:schemeClr val="accent1">
                    <a:lumMod val="75000"/>
                  </a:schemeClr>
                </a:solidFill>
              </a:rPr>
              <a:t>. At the level of 5% </a:t>
            </a:r>
            <a:r>
              <a:rPr lang="en-US" sz="2400" b="1" dirty="0" err="1" smtClean="0">
                <a:solidFill>
                  <a:schemeClr val="accent1">
                    <a:lumMod val="75000"/>
                  </a:schemeClr>
                </a:solidFill>
              </a:rPr>
              <a:t>COHb</a:t>
            </a:r>
            <a:r>
              <a:rPr lang="en-US" sz="2400" b="1" dirty="0" smtClean="0">
                <a:solidFill>
                  <a:schemeClr val="accent1">
                    <a:lumMod val="75000"/>
                  </a:schemeClr>
                </a:solidFill>
              </a:rPr>
              <a:t> in such patients affects cardiac arrhythmias that are more often after physical activity.</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33</a:t>
            </a:fld>
            <a:endParaRPr lang="hr-HR"/>
          </a:p>
        </p:txBody>
      </p:sp>
      <p:sp>
        <p:nvSpPr>
          <p:cNvPr id="15"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CO – TOXICOLOGICAL </a:t>
            </a:r>
            <a:r>
              <a:rPr lang="hr-HR" sz="2800" b="1" dirty="0" smtClean="0">
                <a:solidFill>
                  <a:schemeClr val="tx2"/>
                </a:solidFill>
                <a:effectLst>
                  <a:glow>
                    <a:srgbClr val="7F7F7F">
                      <a:alpha val="35000"/>
                    </a:srgbClr>
                  </a:glow>
                </a:effectLst>
              </a:rPr>
              <a:t>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365301" y="520650"/>
            <a:ext cx="686149" cy="543305"/>
          </a:xfrm>
          <a:prstGeom prst="rect">
            <a:avLst/>
          </a:prstGeom>
          <a:noFill/>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371475" y="2524036"/>
            <a:ext cx="8439150" cy="1569660"/>
          </a:xfrm>
          <a:prstGeom prst="rect">
            <a:avLst/>
          </a:prstGeom>
        </p:spPr>
        <p:txBody>
          <a:bodyPr wrap="square">
            <a:spAutoFit/>
          </a:bodyPr>
          <a:lstStyle/>
          <a:p>
            <a:r>
              <a:rPr lang="hr-HR" sz="2400" b="1" dirty="0" smtClean="0">
                <a:solidFill>
                  <a:schemeClr val="accent6">
                    <a:lumMod val="75000"/>
                  </a:schemeClr>
                </a:solidFill>
              </a:rPr>
              <a:t>Carcinogens and mutagenic effects</a:t>
            </a:r>
          </a:p>
          <a:p>
            <a:endParaRPr lang="hr-HR" sz="2400" b="1" dirty="0" smtClean="0">
              <a:solidFill>
                <a:schemeClr val="accent1">
                  <a:lumMod val="75000"/>
                </a:schemeClr>
              </a:solidFill>
            </a:endParaRPr>
          </a:p>
          <a:p>
            <a:r>
              <a:rPr lang="en-US" sz="2400" b="1" dirty="0" smtClean="0">
                <a:solidFill>
                  <a:schemeClr val="accent1">
                    <a:lumMod val="75000"/>
                  </a:schemeClr>
                </a:solidFill>
              </a:rPr>
              <a:t>There is no evidence for carcinogenic and mutagenic effects of carbon monoxide that has been entered in the system.</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34</a:t>
            </a:fld>
            <a:endParaRPr lang="hr-HR"/>
          </a:p>
        </p:txBody>
      </p:sp>
      <p:sp>
        <p:nvSpPr>
          <p:cNvPr id="15"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CO – TOXICOLOGICAL </a:t>
            </a:r>
            <a:r>
              <a:rPr lang="hr-HR" sz="2800" b="1" dirty="0" smtClean="0">
                <a:solidFill>
                  <a:schemeClr val="tx2"/>
                </a:solidFill>
                <a:effectLst>
                  <a:glow>
                    <a:srgbClr val="7F7F7F">
                      <a:alpha val="35000"/>
                    </a:srgbClr>
                  </a:glow>
                </a:effectLst>
              </a:rPr>
              <a:t>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365301" y="520650"/>
            <a:ext cx="686149" cy="543305"/>
          </a:xfrm>
          <a:prstGeom prst="rect">
            <a:avLst/>
          </a:prstGeom>
          <a:noFill/>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361950" y="1647736"/>
            <a:ext cx="8439150" cy="830997"/>
          </a:xfrm>
          <a:prstGeom prst="rect">
            <a:avLst/>
          </a:prstGeom>
        </p:spPr>
        <p:txBody>
          <a:bodyPr wrap="square">
            <a:spAutoFit/>
          </a:bodyPr>
          <a:lstStyle/>
          <a:p>
            <a:r>
              <a:rPr lang="en-US" sz="2400" b="1" dirty="0" smtClean="0">
                <a:solidFill>
                  <a:schemeClr val="accent1">
                    <a:lumMod val="75000"/>
                  </a:schemeClr>
                </a:solidFill>
              </a:rPr>
              <a:t>Recommended values (mg/m</a:t>
            </a:r>
            <a:r>
              <a:rPr lang="en-US" sz="2400" b="1" baseline="30000" dirty="0" smtClean="0">
                <a:solidFill>
                  <a:schemeClr val="accent1">
                    <a:lumMod val="75000"/>
                  </a:schemeClr>
                </a:solidFill>
              </a:rPr>
              <a:t>3</a:t>
            </a:r>
            <a:r>
              <a:rPr lang="en-US" sz="2400" b="1" dirty="0" smtClean="0">
                <a:solidFill>
                  <a:schemeClr val="accent1">
                    <a:lumMod val="75000"/>
                  </a:schemeClr>
                </a:solidFill>
              </a:rPr>
              <a:t>), the concentration of carbon monoxide (CO) in the air-the</a:t>
            </a:r>
            <a:r>
              <a:rPr lang="hr-HR" sz="2400" b="1" dirty="0" smtClean="0">
                <a:solidFill>
                  <a:schemeClr val="accent1">
                    <a:lumMod val="75000"/>
                  </a:schemeClr>
                </a:solidFill>
              </a:rPr>
              <a:t>.</a:t>
            </a:r>
            <a:r>
              <a:rPr lang="en-US" sz="2400" b="1" dirty="0" smtClean="0">
                <a:solidFill>
                  <a:schemeClr val="accent1">
                    <a:lumMod val="75000"/>
                  </a:schemeClr>
                </a:solidFill>
              </a:rPr>
              <a:t> WHO</a:t>
            </a:r>
            <a:endParaRPr lang="hr-HR" sz="2400" b="1" dirty="0">
              <a:solidFill>
                <a:schemeClr val="accent1">
                  <a:lumMod val="75000"/>
                </a:schemeClr>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259" y="2686049"/>
            <a:ext cx="735139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35</a:t>
            </a:fld>
            <a:endParaRPr lang="hr-HR"/>
          </a:p>
        </p:txBody>
      </p:sp>
      <p:sp>
        <p:nvSpPr>
          <p:cNvPr id="15"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CO – TOXICOLOGICAL </a:t>
            </a:r>
            <a:r>
              <a:rPr lang="hr-HR" sz="2800" b="1" dirty="0" smtClean="0">
                <a:solidFill>
                  <a:schemeClr val="tx2"/>
                </a:solidFill>
                <a:effectLst>
                  <a:glow>
                    <a:srgbClr val="7F7F7F">
                      <a:alpha val="35000"/>
                    </a:srgbClr>
                  </a:glow>
                </a:effectLst>
              </a:rPr>
              <a:t>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9" descr="Spacefill model of carbon monoxide"/>
          <p:cNvPicPr>
            <a:picLocks noChangeAspect="1" noChangeArrowheads="1"/>
          </p:cNvPicPr>
          <p:nvPr/>
        </p:nvPicPr>
        <p:blipFill>
          <a:blip r:embed="rId4" cstate="print"/>
          <a:srcRect/>
          <a:stretch>
            <a:fillRect/>
          </a:stretch>
        </p:blipFill>
        <p:spPr bwMode="auto">
          <a:xfrm rot="19624605">
            <a:off x="8365301" y="520650"/>
            <a:ext cx="686149" cy="543305"/>
          </a:xfrm>
          <a:prstGeom prst="rect">
            <a:avLst/>
          </a:prstGeom>
          <a:noFill/>
        </p:spPr>
      </p:pic>
      <p:sp>
        <p:nvSpPr>
          <p:cNvPr id="16" name="Rectangle 15"/>
          <p:cNvSpPr/>
          <p:nvPr/>
        </p:nvSpPr>
        <p:spPr>
          <a:xfrm>
            <a:off x="2981325" y="2790825"/>
            <a:ext cx="3810000"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571500" y="3867150"/>
            <a:ext cx="1352550" cy="14859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CO</a:t>
            </a:r>
            <a:endParaRPr lang="hr-HR" b="1" dirty="0">
              <a:solidFill>
                <a:schemeClr val="tx1"/>
              </a:solidFill>
            </a:endParaRPr>
          </a:p>
        </p:txBody>
      </p:sp>
      <p:sp>
        <p:nvSpPr>
          <p:cNvPr id="18" name="Rectangle 17"/>
          <p:cNvSpPr/>
          <p:nvPr/>
        </p:nvSpPr>
        <p:spPr>
          <a:xfrm>
            <a:off x="2628900" y="3848100"/>
            <a:ext cx="647700" cy="3429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200" b="1" dirty="0" smtClean="0">
                <a:solidFill>
                  <a:schemeClr val="tx1"/>
                </a:solidFill>
              </a:rPr>
              <a:t>min.</a:t>
            </a:r>
            <a:endParaRPr lang="hr-HR" sz="1200" b="1" dirty="0">
              <a:solidFill>
                <a:schemeClr val="tx1"/>
              </a:solidFill>
            </a:endParaRPr>
          </a:p>
        </p:txBody>
      </p:sp>
      <p:sp>
        <p:nvSpPr>
          <p:cNvPr id="21" name="Rectangle 20"/>
          <p:cNvSpPr/>
          <p:nvPr/>
        </p:nvSpPr>
        <p:spPr>
          <a:xfrm>
            <a:off x="2638425" y="4248150"/>
            <a:ext cx="647700" cy="3429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200" b="1" dirty="0" smtClean="0">
                <a:solidFill>
                  <a:schemeClr val="tx1"/>
                </a:solidFill>
              </a:rPr>
              <a:t>min.</a:t>
            </a:r>
            <a:endParaRPr lang="hr-HR" sz="1200" b="1" dirty="0">
              <a:solidFill>
                <a:schemeClr val="tx1"/>
              </a:solidFill>
            </a:endParaRPr>
          </a:p>
        </p:txBody>
      </p:sp>
      <p:sp>
        <p:nvSpPr>
          <p:cNvPr id="22" name="Rectangle 21"/>
          <p:cNvSpPr/>
          <p:nvPr/>
        </p:nvSpPr>
        <p:spPr>
          <a:xfrm>
            <a:off x="2628900" y="4657725"/>
            <a:ext cx="647700" cy="3429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200" b="1" dirty="0" smtClean="0">
                <a:solidFill>
                  <a:schemeClr val="tx1"/>
                </a:solidFill>
              </a:rPr>
              <a:t>hour</a:t>
            </a:r>
            <a:endParaRPr lang="hr-HR" sz="1200" b="1" dirty="0">
              <a:solidFill>
                <a:schemeClr val="tx1"/>
              </a:solidFill>
            </a:endParaRPr>
          </a:p>
        </p:txBody>
      </p:sp>
      <p:sp>
        <p:nvSpPr>
          <p:cNvPr id="23" name="Rectangle 22"/>
          <p:cNvSpPr/>
          <p:nvPr/>
        </p:nvSpPr>
        <p:spPr>
          <a:xfrm>
            <a:off x="2609849" y="5038725"/>
            <a:ext cx="657225" cy="3429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200" b="1" dirty="0" smtClean="0">
                <a:solidFill>
                  <a:schemeClr val="tx1"/>
                </a:solidFill>
              </a:rPr>
              <a:t>hours</a:t>
            </a:r>
            <a:endParaRPr lang="hr-HR" sz="1200" b="1" dirty="0">
              <a:solidFill>
                <a:schemeClr val="tx1"/>
              </a:solidFill>
            </a:endParaRPr>
          </a:p>
        </p:txBody>
      </p:sp>
      <p:sp>
        <p:nvSpPr>
          <p:cNvPr id="24" name="Rectangle 23"/>
          <p:cNvSpPr/>
          <p:nvPr/>
        </p:nvSpPr>
        <p:spPr>
          <a:xfrm>
            <a:off x="581025" y="3381375"/>
            <a:ext cx="1390650" cy="4095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Pollutant</a:t>
            </a:r>
            <a:endParaRPr lang="hr-HR" sz="1200" b="1" dirty="0"/>
          </a:p>
        </p:txBody>
      </p:sp>
      <p:sp>
        <p:nvSpPr>
          <p:cNvPr id="25" name="Rectangle 24"/>
          <p:cNvSpPr/>
          <p:nvPr/>
        </p:nvSpPr>
        <p:spPr>
          <a:xfrm>
            <a:off x="2038350" y="3390901"/>
            <a:ext cx="1352550" cy="4000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Averaging time</a:t>
            </a:r>
            <a:endParaRPr lang="hr-HR" sz="1200" b="1" dirty="0"/>
          </a:p>
        </p:txBody>
      </p:sp>
      <p:sp>
        <p:nvSpPr>
          <p:cNvPr id="26" name="Rectangle 25"/>
          <p:cNvSpPr/>
          <p:nvPr/>
        </p:nvSpPr>
        <p:spPr>
          <a:xfrm>
            <a:off x="3400425" y="3362325"/>
            <a:ext cx="10858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Temporary goal 1</a:t>
            </a:r>
            <a:endParaRPr lang="hr-HR" sz="1200" b="1" dirty="0"/>
          </a:p>
        </p:txBody>
      </p:sp>
      <p:sp>
        <p:nvSpPr>
          <p:cNvPr id="27" name="Rectangle 26"/>
          <p:cNvSpPr/>
          <p:nvPr/>
        </p:nvSpPr>
        <p:spPr>
          <a:xfrm>
            <a:off x="4438650" y="3362325"/>
            <a:ext cx="10858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Temporary goal 2</a:t>
            </a:r>
            <a:endParaRPr lang="hr-HR" sz="1200" b="1" dirty="0"/>
          </a:p>
        </p:txBody>
      </p:sp>
      <p:sp>
        <p:nvSpPr>
          <p:cNvPr id="28" name="Rectangle 27"/>
          <p:cNvSpPr/>
          <p:nvPr/>
        </p:nvSpPr>
        <p:spPr>
          <a:xfrm>
            <a:off x="5514975" y="3343275"/>
            <a:ext cx="11239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Temporary goal 3</a:t>
            </a:r>
            <a:endParaRPr lang="hr-HR" sz="1200" b="1" dirty="0"/>
          </a:p>
        </p:txBody>
      </p:sp>
      <p:sp>
        <p:nvSpPr>
          <p:cNvPr id="29" name="Rectangle 28"/>
          <p:cNvSpPr/>
          <p:nvPr/>
        </p:nvSpPr>
        <p:spPr>
          <a:xfrm>
            <a:off x="6581775" y="3362325"/>
            <a:ext cx="1247775"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Recommended value</a:t>
            </a:r>
            <a:endParaRPr lang="hr-HR" sz="1200" b="1" dirty="0"/>
          </a:p>
        </p:txBody>
      </p:sp>
      <p:sp>
        <p:nvSpPr>
          <p:cNvPr id="3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31"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1705440370"/>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865412" y="2617862"/>
            <a:ext cx="5472608" cy="936104"/>
          </a:xfrm>
          <a:prstGeom prst="rect">
            <a:avLst/>
          </a:prstGeom>
          <a:solidFill>
            <a:srgbClr val="C00000"/>
          </a:solidFill>
          <a:ln>
            <a:solidFill>
              <a:srgbClr val="C00000"/>
            </a:solidFill>
          </a:ln>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CO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365301" y="520650"/>
            <a:ext cx="686149" cy="543305"/>
          </a:xfrm>
          <a:prstGeom prst="rect">
            <a:avLst/>
          </a:prstGeom>
          <a:noFill/>
        </p:spPr>
      </p:pic>
      <p:sp>
        <p:nvSpPr>
          <p:cNvPr id="12" name="TextBox 11"/>
          <p:cNvSpPr txBox="1"/>
          <p:nvPr/>
        </p:nvSpPr>
        <p:spPr>
          <a:xfrm>
            <a:off x="0" y="1988840"/>
            <a:ext cx="9144000" cy="461665"/>
          </a:xfrm>
          <a:prstGeom prst="rect">
            <a:avLst/>
          </a:prstGeom>
          <a:noFill/>
        </p:spPr>
        <p:txBody>
          <a:bodyPr wrap="square" rtlCol="0">
            <a:spAutoFit/>
          </a:bodyPr>
          <a:lstStyle/>
          <a:p>
            <a:pPr algn="ctr"/>
            <a:r>
              <a:rPr lang="en-US" sz="2400" b="1" smtClean="0">
                <a:solidFill>
                  <a:schemeClr val="accent1">
                    <a:lumMod val="75000"/>
                  </a:schemeClr>
                </a:solidFill>
              </a:rPr>
              <a:t>The reference method for the measurement of carbon monoxide</a:t>
            </a:r>
            <a:endParaRPr lang="hr-HR" sz="2400" b="1" dirty="0">
              <a:solidFill>
                <a:schemeClr val="accent1">
                  <a:lumMod val="75000"/>
                </a:schemeClr>
              </a:solidFill>
            </a:endParaRPr>
          </a:p>
        </p:txBody>
      </p:sp>
      <p:sp>
        <p:nvSpPr>
          <p:cNvPr id="14" name="TextBox 13"/>
          <p:cNvSpPr txBox="1"/>
          <p:nvPr/>
        </p:nvSpPr>
        <p:spPr>
          <a:xfrm>
            <a:off x="2051720" y="3717032"/>
            <a:ext cx="5328592" cy="1569660"/>
          </a:xfrm>
          <a:prstGeom prst="rect">
            <a:avLst/>
          </a:prstGeom>
          <a:noFill/>
        </p:spPr>
        <p:txBody>
          <a:bodyPr wrap="square" rtlCol="0">
            <a:spAutoFit/>
          </a:bodyPr>
          <a:lstStyle/>
          <a:p>
            <a:r>
              <a:rPr lang="en-US" sz="2400" b="1" dirty="0" smtClean="0">
                <a:solidFill>
                  <a:schemeClr val="accent1">
                    <a:lumMod val="75000"/>
                  </a:schemeClr>
                </a:solidFill>
              </a:rPr>
              <a:t>Prescribed by regulations of the Republic of Croatia and the European Union.  In the European Union</a:t>
            </a:r>
            <a:r>
              <a:rPr lang="hr-HR" sz="2400" b="1" dirty="0" smtClean="0">
                <a:solidFill>
                  <a:schemeClr val="accent1">
                    <a:lumMod val="75000"/>
                  </a:schemeClr>
                </a:solidFill>
              </a:rPr>
              <a:t> and Croatia</a:t>
            </a:r>
            <a:r>
              <a:rPr lang="en-US" sz="2400" b="1" dirty="0" smtClean="0">
                <a:solidFill>
                  <a:schemeClr val="accent1">
                    <a:lumMod val="75000"/>
                  </a:schemeClr>
                </a:solidFill>
              </a:rPr>
              <a:t>, was adopted by 2012. </a:t>
            </a:r>
            <a:endParaRPr lang="hr-HR" sz="2400" dirty="0">
              <a:solidFill>
                <a:schemeClr val="accent1">
                  <a:lumMod val="75000"/>
                </a:schemeClr>
              </a:solidFill>
            </a:endParaRPr>
          </a:p>
        </p:txBody>
      </p:sp>
      <p:sp>
        <p:nvSpPr>
          <p:cNvPr id="15" name="TextBox 14"/>
          <p:cNvSpPr txBox="1"/>
          <p:nvPr/>
        </p:nvSpPr>
        <p:spPr>
          <a:xfrm>
            <a:off x="1979712" y="2636912"/>
            <a:ext cx="5400600" cy="830997"/>
          </a:xfrm>
          <a:prstGeom prst="rect">
            <a:avLst/>
          </a:prstGeom>
          <a:noFill/>
        </p:spPr>
        <p:txBody>
          <a:bodyPr wrap="square" rtlCol="0">
            <a:spAutoFit/>
          </a:bodyPr>
          <a:lstStyle/>
          <a:p>
            <a:pPr algn="ctr"/>
            <a:r>
              <a:rPr lang="es-ES" sz="2400" b="1" smtClean="0">
                <a:solidFill>
                  <a:schemeClr val="bg1"/>
                </a:solidFill>
              </a:rPr>
              <a:t>Infrared (IR) spectroscopy (HRN EN 14626)</a:t>
            </a:r>
            <a:endParaRPr lang="hr-HR" sz="2400" b="1" dirty="0" smtClean="0">
              <a:solidFill>
                <a:schemeClr val="bg1"/>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36</a:t>
            </a:fld>
            <a:endParaRPr lang="hr-H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CO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365301" y="520650"/>
            <a:ext cx="686149" cy="543305"/>
          </a:xfrm>
          <a:prstGeom prst="rect">
            <a:avLst/>
          </a:prstGeom>
          <a:noFill/>
        </p:spPr>
      </p:pic>
      <p:sp>
        <p:nvSpPr>
          <p:cNvPr id="12" name="TextBox 11"/>
          <p:cNvSpPr txBox="1"/>
          <p:nvPr/>
        </p:nvSpPr>
        <p:spPr>
          <a:xfrm>
            <a:off x="386011" y="1303809"/>
            <a:ext cx="8352928" cy="4524315"/>
          </a:xfrm>
          <a:prstGeom prst="rect">
            <a:avLst/>
          </a:prstGeom>
          <a:noFill/>
        </p:spPr>
        <p:txBody>
          <a:bodyPr wrap="square" rtlCol="0">
            <a:spAutoFit/>
          </a:bodyPr>
          <a:lstStyle/>
          <a:p>
            <a:r>
              <a:rPr lang="en-US" sz="2000" b="1" dirty="0" smtClean="0">
                <a:solidFill>
                  <a:schemeClr val="accent1">
                    <a:lumMod val="75000"/>
                  </a:schemeClr>
                </a:solidFill>
              </a:rPr>
              <a:t>The fundamental principle of the method is the possibility of CO molecules to absorb IR-radiation, and as spectroscopic analysis based on the application of the Beer-Lambert law, which describes relationship between the intensity of electromagnetic radiation before and after passing through the sample. The degree of absorption of IR-radiation depends on:</a:t>
            </a:r>
            <a:endParaRPr lang="hr-HR" sz="2000" b="1" dirty="0" smtClean="0">
              <a:solidFill>
                <a:schemeClr val="accent1">
                  <a:lumMod val="75000"/>
                </a:schemeClr>
              </a:solidFill>
            </a:endParaRPr>
          </a:p>
          <a:p>
            <a:endParaRPr lang="hr-HR" sz="2000" b="1" dirty="0" smtClean="0">
              <a:solidFill>
                <a:schemeClr val="accent6">
                  <a:lumMod val="75000"/>
                </a:schemeClr>
              </a:solidFill>
            </a:endParaRP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length of the absorption </a:t>
            </a:r>
            <a:r>
              <a:rPr lang="hr-HR" sz="2400" b="1" dirty="0" smtClean="0">
                <a:solidFill>
                  <a:schemeClr val="accent6">
                    <a:lumMod val="75000"/>
                  </a:schemeClr>
                </a:solidFill>
              </a:rPr>
              <a:t>c</a:t>
            </a:r>
            <a:r>
              <a:rPr lang="en-US" sz="2400" b="1" dirty="0" err="1" smtClean="0">
                <a:solidFill>
                  <a:schemeClr val="accent6">
                    <a:lumMod val="75000"/>
                  </a:schemeClr>
                </a:solidFill>
              </a:rPr>
              <a:t>hamber</a:t>
            </a:r>
            <a:r>
              <a:rPr lang="en-US" sz="2400" b="1" dirty="0" smtClean="0">
                <a:solidFill>
                  <a:schemeClr val="accent6">
                    <a:lumMod val="75000"/>
                  </a:schemeClr>
                </a:solidFill>
              </a:rPr>
              <a:t> (CO has the highest absorption on the</a:t>
            </a:r>
            <a:r>
              <a:rPr lang="hr-HR" sz="2400" b="1" dirty="0" smtClean="0">
                <a:solidFill>
                  <a:schemeClr val="accent6">
                    <a:lumMod val="75000"/>
                  </a:schemeClr>
                </a:solidFill>
              </a:rPr>
              <a:t> wave</a:t>
            </a:r>
            <a:r>
              <a:rPr lang="en-US" sz="2400" b="1" dirty="0" smtClean="0">
                <a:solidFill>
                  <a:schemeClr val="accent6">
                    <a:lumMod val="75000"/>
                  </a:schemeClr>
                </a:solidFill>
              </a:rPr>
              <a:t> length of 4.67 </a:t>
            </a:r>
            <a:r>
              <a:rPr lang="en-US" sz="2400" b="1" dirty="0" err="1" smtClean="0">
                <a:solidFill>
                  <a:schemeClr val="accent6">
                    <a:lumMod val="75000"/>
                  </a:schemeClr>
                </a:solidFill>
              </a:rPr>
              <a:t>μm</a:t>
            </a:r>
            <a:r>
              <a:rPr lang="en-US" sz="2400" b="1" dirty="0" smtClean="0">
                <a:solidFill>
                  <a:schemeClr val="accent6">
                    <a:lumMod val="75000"/>
                  </a:schemeClr>
                </a:solidFill>
              </a:rPr>
              <a:t>)</a:t>
            </a:r>
            <a:endParaRPr lang="hr-HR" sz="2400" b="1" dirty="0" smtClean="0">
              <a:solidFill>
                <a:schemeClr val="accent6">
                  <a:lumMod val="75000"/>
                </a:schemeClr>
              </a:solidFill>
            </a:endParaRPr>
          </a:p>
          <a:p>
            <a:r>
              <a:rPr lang="hr-HR" sz="2400" b="1" dirty="0" smtClean="0">
                <a:solidFill>
                  <a:schemeClr val="accent6">
                    <a:lumMod val="75000"/>
                  </a:schemeClr>
                </a:solidFill>
              </a:rPr>
              <a:t> </a:t>
            </a:r>
          </a:p>
          <a:p>
            <a:pPr>
              <a:buFont typeface="Arial" pitchFamily="34" charset="0"/>
              <a:buChar char="•"/>
            </a:pPr>
            <a:r>
              <a:rPr lang="hr-HR" sz="2400" b="1" dirty="0" smtClean="0">
                <a:solidFill>
                  <a:schemeClr val="accent6">
                    <a:lumMod val="75000"/>
                  </a:schemeClr>
                </a:solidFill>
              </a:rPr>
              <a:t> the absorption coefficient</a:t>
            </a:r>
          </a:p>
          <a:p>
            <a:r>
              <a:rPr lang="hr-HR" sz="2400" b="1" dirty="0" smtClean="0">
                <a:solidFill>
                  <a:schemeClr val="accent6">
                    <a:lumMod val="75000"/>
                  </a:schemeClr>
                </a:solidFill>
              </a:rPr>
              <a:t> </a:t>
            </a: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the concentration of CO in the sample entered in the </a:t>
            </a:r>
            <a:r>
              <a:rPr lang="hr-HR" sz="2400" b="1" dirty="0" smtClean="0">
                <a:solidFill>
                  <a:schemeClr val="accent6">
                    <a:lumMod val="75000"/>
                  </a:schemeClr>
                </a:solidFill>
              </a:rPr>
              <a:t>absorption</a:t>
            </a:r>
            <a:r>
              <a:rPr lang="en-US" sz="2400" b="1" dirty="0" smtClean="0">
                <a:solidFill>
                  <a:schemeClr val="accent6">
                    <a:lumMod val="75000"/>
                  </a:schemeClr>
                </a:solidFill>
              </a:rPr>
              <a:t> </a:t>
            </a:r>
            <a:r>
              <a:rPr lang="hr-HR" sz="2400" b="1" dirty="0" smtClean="0">
                <a:solidFill>
                  <a:schemeClr val="accent6">
                    <a:lumMod val="75000"/>
                  </a:schemeClr>
                </a:solidFill>
              </a:rPr>
              <a:t>c</a:t>
            </a:r>
            <a:r>
              <a:rPr lang="en-US" sz="2400" b="1" dirty="0" err="1" smtClean="0">
                <a:solidFill>
                  <a:schemeClr val="accent6">
                    <a:lumMod val="75000"/>
                  </a:schemeClr>
                </a:solidFill>
              </a:rPr>
              <a:t>hamber</a:t>
            </a:r>
            <a:endParaRPr lang="hr-HR" sz="2400" b="1" dirty="0">
              <a:solidFill>
                <a:schemeClr val="accent6">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37</a:t>
            </a:fld>
            <a:endParaRPr lang="hr-HR" dirty="0"/>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CO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365301" y="520650"/>
            <a:ext cx="686149" cy="543305"/>
          </a:xfrm>
          <a:prstGeom prst="rect">
            <a:avLst/>
          </a:prstGeom>
          <a:noFill/>
        </p:spPr>
      </p:pic>
      <p:sp>
        <p:nvSpPr>
          <p:cNvPr id="13" name="TextBox 12"/>
          <p:cNvSpPr txBox="1"/>
          <p:nvPr/>
        </p:nvSpPr>
        <p:spPr>
          <a:xfrm>
            <a:off x="107504" y="1511439"/>
            <a:ext cx="9036496" cy="4154984"/>
          </a:xfrm>
          <a:prstGeom prst="rect">
            <a:avLst/>
          </a:prstGeom>
          <a:noFill/>
        </p:spPr>
        <p:txBody>
          <a:bodyPr wrap="square" rtlCol="0">
            <a:spAutoFit/>
          </a:bodyPr>
          <a:lstStyle/>
          <a:p>
            <a:r>
              <a:rPr lang="hr-HR" sz="2000" b="1" dirty="0" smtClean="0">
                <a:solidFill>
                  <a:schemeClr val="accent1">
                    <a:lumMod val="75000"/>
                  </a:schemeClr>
                </a:solidFill>
              </a:rPr>
              <a:t>Since almost every heteroatomic molecule (especially the H</a:t>
            </a:r>
            <a:r>
              <a:rPr lang="hr-HR" sz="2000" b="1" baseline="-25000" dirty="0" smtClean="0">
                <a:solidFill>
                  <a:schemeClr val="accent1">
                    <a:lumMod val="75000"/>
                  </a:schemeClr>
                </a:solidFill>
              </a:rPr>
              <a:t>2</a:t>
            </a:r>
            <a:r>
              <a:rPr lang="hr-HR" sz="2000" b="1" dirty="0" smtClean="0">
                <a:solidFill>
                  <a:schemeClr val="accent1">
                    <a:lumMod val="75000"/>
                  </a:schemeClr>
                </a:solidFill>
              </a:rPr>
              <a:t>O, CO</a:t>
            </a:r>
            <a:r>
              <a:rPr lang="hr-HR" sz="2000" b="1" baseline="-25000" dirty="0" smtClean="0">
                <a:solidFill>
                  <a:schemeClr val="accent1">
                    <a:lumMod val="75000"/>
                  </a:schemeClr>
                </a:solidFill>
              </a:rPr>
              <a:t>2</a:t>
            </a:r>
            <a:r>
              <a:rPr lang="hr-HR" sz="2000" b="1" dirty="0" smtClean="0">
                <a:solidFill>
                  <a:schemeClr val="accent1">
                    <a:lumMod val="75000"/>
                  </a:schemeClr>
                </a:solidFill>
              </a:rPr>
              <a:t>, nitrogen oxides and hydrocarbons) absorb IR radiation, to remove interference in the carbon monoxide analysers apply and combine different methods such as:</a:t>
            </a:r>
          </a:p>
          <a:p>
            <a:endParaRPr lang="hr-HR" sz="2000" b="1" dirty="0" smtClean="0">
              <a:solidFill>
                <a:schemeClr val="accent6">
                  <a:lumMod val="75000"/>
                </a:schemeClr>
              </a:solidFill>
            </a:endParaRPr>
          </a:p>
          <a:p>
            <a:r>
              <a:rPr lang="en-US" sz="2400" b="1" dirty="0" smtClean="0">
                <a:solidFill>
                  <a:schemeClr val="accent6">
                    <a:lumMod val="75000"/>
                  </a:schemeClr>
                </a:solidFill>
              </a:rPr>
              <a:t>• </a:t>
            </a:r>
            <a:r>
              <a:rPr lang="en-US" sz="2000" b="1" dirty="0" err="1" smtClean="0">
                <a:solidFill>
                  <a:schemeClr val="accent6">
                    <a:lumMod val="75000"/>
                  </a:schemeClr>
                </a:solidFill>
              </a:rPr>
              <a:t>measur</a:t>
            </a:r>
            <a:r>
              <a:rPr lang="hr-HR" sz="2000" b="1" dirty="0" smtClean="0">
                <a:solidFill>
                  <a:schemeClr val="accent6">
                    <a:lumMod val="75000"/>
                  </a:schemeClr>
                </a:solidFill>
              </a:rPr>
              <a:t>ing</a:t>
            </a:r>
            <a:r>
              <a:rPr lang="en-US" sz="2000" b="1" dirty="0" smtClean="0">
                <a:solidFill>
                  <a:schemeClr val="accent6">
                    <a:lumMod val="75000"/>
                  </a:schemeClr>
                </a:solidFill>
              </a:rPr>
              <a:t> of IR-absorption on the length of exactly 4.67 </a:t>
            </a:r>
            <a:r>
              <a:rPr lang="en-US" sz="2000" b="1" dirty="0" err="1" smtClean="0">
                <a:solidFill>
                  <a:schemeClr val="accent6">
                    <a:lumMod val="75000"/>
                  </a:schemeClr>
                </a:solidFill>
              </a:rPr>
              <a:t>μm</a:t>
            </a:r>
            <a:endParaRPr lang="hr-HR" sz="2000" b="1" dirty="0" smtClean="0">
              <a:solidFill>
                <a:schemeClr val="accent6">
                  <a:lumMod val="75000"/>
                </a:schemeClr>
              </a:solidFill>
            </a:endParaRPr>
          </a:p>
          <a:p>
            <a:endParaRPr lang="hr-HR" sz="2000" b="1" dirty="0" smtClean="0">
              <a:solidFill>
                <a:schemeClr val="accent6">
                  <a:lumMod val="75000"/>
                </a:schemeClr>
              </a:solidFill>
            </a:endParaRPr>
          </a:p>
          <a:p>
            <a:r>
              <a:rPr lang="pl-PL" sz="2000" b="1" dirty="0" smtClean="0">
                <a:solidFill>
                  <a:schemeClr val="accent6">
                    <a:lumMod val="75000"/>
                  </a:schemeClr>
                </a:solidFill>
              </a:rPr>
              <a:t>• </a:t>
            </a:r>
            <a:r>
              <a:rPr lang="en-US" sz="2000" b="1" dirty="0" smtClean="0">
                <a:solidFill>
                  <a:schemeClr val="accent6">
                    <a:lumMod val="75000"/>
                  </a:schemeClr>
                </a:solidFill>
              </a:rPr>
              <a:t>measuring with the help of two measuring </a:t>
            </a:r>
            <a:r>
              <a:rPr lang="hr-HR" sz="2000" b="1" dirty="0" smtClean="0">
                <a:solidFill>
                  <a:schemeClr val="accent6">
                    <a:lumMod val="75000"/>
                  </a:schemeClr>
                </a:solidFill>
              </a:rPr>
              <a:t>c</a:t>
            </a:r>
            <a:r>
              <a:rPr lang="en-US" sz="2000" b="1" dirty="0" err="1" smtClean="0">
                <a:solidFill>
                  <a:schemeClr val="accent6">
                    <a:lumMod val="75000"/>
                  </a:schemeClr>
                </a:solidFill>
              </a:rPr>
              <a:t>hambers</a:t>
            </a:r>
            <a:r>
              <a:rPr lang="en-US" sz="2000" b="1" dirty="0" smtClean="0">
                <a:solidFill>
                  <a:schemeClr val="accent6">
                    <a:lumMod val="75000"/>
                  </a:schemeClr>
                </a:solidFill>
              </a:rPr>
              <a:t> of which one is the reference</a:t>
            </a:r>
            <a:endParaRPr lang="hr-HR" sz="2000" b="1" dirty="0" smtClean="0">
              <a:solidFill>
                <a:schemeClr val="accent6">
                  <a:lumMod val="75000"/>
                </a:schemeClr>
              </a:solidFill>
            </a:endParaRPr>
          </a:p>
          <a:p>
            <a:endParaRPr lang="pl-PL" sz="2000" b="1" dirty="0" smtClean="0">
              <a:solidFill>
                <a:schemeClr val="accent6">
                  <a:lumMod val="75000"/>
                </a:schemeClr>
              </a:solidFill>
            </a:endParaRPr>
          </a:p>
          <a:p>
            <a:r>
              <a:rPr lang="hr-HR" sz="2000" b="1" dirty="0" smtClean="0">
                <a:solidFill>
                  <a:schemeClr val="accent6">
                    <a:lumMod val="75000"/>
                  </a:schemeClr>
                </a:solidFill>
              </a:rPr>
              <a:t>• </a:t>
            </a:r>
            <a:r>
              <a:rPr lang="en-US" sz="2000" b="1" dirty="0" err="1" smtClean="0">
                <a:solidFill>
                  <a:schemeClr val="accent6">
                    <a:lumMod val="75000"/>
                  </a:schemeClr>
                </a:solidFill>
              </a:rPr>
              <a:t>measur</a:t>
            </a:r>
            <a:r>
              <a:rPr lang="hr-HR" sz="2000" b="1" dirty="0" smtClean="0">
                <a:solidFill>
                  <a:schemeClr val="accent6">
                    <a:lumMod val="75000"/>
                  </a:schemeClr>
                </a:solidFill>
              </a:rPr>
              <a:t>ing</a:t>
            </a:r>
            <a:r>
              <a:rPr lang="en-US" sz="2000" b="1" dirty="0" smtClean="0">
                <a:solidFill>
                  <a:schemeClr val="accent6">
                    <a:lumMod val="75000"/>
                  </a:schemeClr>
                </a:solidFill>
              </a:rPr>
              <a:t> at multiple wavelengths, by applying the gas filter, called a correlation wheel</a:t>
            </a:r>
            <a:endParaRPr lang="hr-HR" sz="2000" b="1" dirty="0" smtClean="0">
              <a:solidFill>
                <a:schemeClr val="accent6">
                  <a:lumMod val="75000"/>
                </a:schemeClr>
              </a:solidFill>
            </a:endParaRPr>
          </a:p>
          <a:p>
            <a:endParaRPr lang="hr-HR" sz="2000" b="1" dirty="0" smtClean="0">
              <a:solidFill>
                <a:schemeClr val="accent6">
                  <a:lumMod val="75000"/>
                </a:schemeClr>
              </a:solidFill>
            </a:endParaRPr>
          </a:p>
          <a:p>
            <a:r>
              <a:rPr lang="pl-PL" sz="2000" b="1" dirty="0" smtClean="0">
                <a:solidFill>
                  <a:schemeClr val="accent6">
                    <a:lumMod val="75000"/>
                  </a:schemeClr>
                </a:solidFill>
              </a:rPr>
              <a:t>• </a:t>
            </a:r>
            <a:r>
              <a:rPr lang="en-US" sz="2000" b="1" dirty="0" smtClean="0">
                <a:solidFill>
                  <a:schemeClr val="accent6">
                    <a:lumMod val="75000"/>
                  </a:schemeClr>
                </a:solidFill>
              </a:rPr>
              <a:t>drying air before entering into the measuring </a:t>
            </a:r>
            <a:r>
              <a:rPr lang="hr-HR" sz="2000" b="1" dirty="0" smtClean="0">
                <a:solidFill>
                  <a:schemeClr val="accent6">
                    <a:lumMod val="75000"/>
                  </a:schemeClr>
                </a:solidFill>
              </a:rPr>
              <a:t>c</a:t>
            </a:r>
            <a:r>
              <a:rPr lang="en-US" sz="2000" b="1" dirty="0" err="1" smtClean="0">
                <a:solidFill>
                  <a:schemeClr val="accent6">
                    <a:lumMod val="75000"/>
                  </a:schemeClr>
                </a:solidFill>
              </a:rPr>
              <a:t>hamber</a:t>
            </a:r>
            <a:endParaRPr lang="hr-HR" sz="2000" b="1" dirty="0">
              <a:solidFill>
                <a:schemeClr val="accent6">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38</a:t>
            </a:fld>
            <a:endParaRPr lang="hr-H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033042" y="4831432"/>
            <a:ext cx="5400600" cy="504056"/>
          </a:xfrm>
          <a:prstGeom prst="rect">
            <a:avLst/>
          </a:prstGeom>
          <a:solidFill>
            <a:srgbClr val="FF0000"/>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CO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9" descr="Spacefill model of carbon monoxide"/>
          <p:cNvPicPr>
            <a:picLocks noChangeAspect="1" noChangeArrowheads="1"/>
          </p:cNvPicPr>
          <p:nvPr/>
        </p:nvPicPr>
        <p:blipFill>
          <a:blip r:embed="rId3" cstate="print"/>
          <a:srcRect/>
          <a:stretch>
            <a:fillRect/>
          </a:stretch>
        </p:blipFill>
        <p:spPr bwMode="auto">
          <a:xfrm rot="19624605">
            <a:off x="8365301" y="520650"/>
            <a:ext cx="686149" cy="543305"/>
          </a:xfrm>
          <a:prstGeom prst="rect">
            <a:avLst/>
          </a:prstGeom>
          <a:noFill/>
        </p:spPr>
      </p:pic>
      <p:sp>
        <p:nvSpPr>
          <p:cNvPr id="12" name="TextBox 11"/>
          <p:cNvSpPr txBox="1"/>
          <p:nvPr/>
        </p:nvSpPr>
        <p:spPr>
          <a:xfrm>
            <a:off x="395535" y="1484784"/>
            <a:ext cx="8510339" cy="3785652"/>
          </a:xfrm>
          <a:prstGeom prst="rect">
            <a:avLst/>
          </a:prstGeom>
          <a:noFill/>
        </p:spPr>
        <p:txBody>
          <a:bodyPr wrap="square" rtlCol="0">
            <a:spAutoFit/>
          </a:bodyPr>
          <a:lstStyle/>
          <a:p>
            <a:r>
              <a:rPr lang="en-US" sz="2400" b="1" dirty="0" smtClean="0">
                <a:solidFill>
                  <a:schemeClr val="accent1">
                    <a:lumMod val="75000"/>
                  </a:schemeClr>
                </a:solidFill>
              </a:rPr>
              <a:t>If the instrument is calibrated in volume/volume units, the concentration of CO are measured directly in volume/volume units (</a:t>
            </a:r>
            <a:r>
              <a:rPr lang="en-US" sz="2400" b="1" dirty="0" err="1" smtClean="0">
                <a:solidFill>
                  <a:schemeClr val="accent1">
                    <a:lumMod val="75000"/>
                  </a:schemeClr>
                </a:solidFill>
              </a:rPr>
              <a:t>ppm</a:t>
            </a:r>
            <a:r>
              <a:rPr lang="en-US" sz="2400" b="1" dirty="0" smtClean="0">
                <a:solidFill>
                  <a:schemeClr val="accent1">
                    <a:lumMod val="75000"/>
                  </a:schemeClr>
                </a:solidFill>
              </a:rPr>
              <a:t>) because the absorption in the IR spectrum is proportional to the concentration of CO in the volume/volume units.</a:t>
            </a:r>
            <a:endParaRPr lang="hr-HR" sz="2400" b="1" dirty="0" smtClean="0">
              <a:solidFill>
                <a:schemeClr val="bg1"/>
              </a:solidFill>
            </a:endParaRPr>
          </a:p>
          <a:p>
            <a:r>
              <a:rPr lang="en-US" sz="2400" b="1" dirty="0" smtClean="0">
                <a:solidFill>
                  <a:schemeClr val="accent1">
                    <a:lumMod val="75000"/>
                  </a:schemeClr>
                </a:solidFill>
              </a:rPr>
              <a:t>After that, the obtained concentrations in ppb are converted to mg/m</a:t>
            </a:r>
            <a:r>
              <a:rPr lang="en-US" sz="2400" b="1" baseline="30000" dirty="0" smtClean="0">
                <a:solidFill>
                  <a:schemeClr val="accent1">
                    <a:lumMod val="75000"/>
                  </a:schemeClr>
                </a:solidFill>
              </a:rPr>
              <a:t>3</a:t>
            </a:r>
            <a:r>
              <a:rPr lang="en-US" sz="2400" b="1" dirty="0" smtClean="0">
                <a:solidFill>
                  <a:schemeClr val="accent1">
                    <a:lumMod val="75000"/>
                  </a:schemeClr>
                </a:solidFill>
              </a:rPr>
              <a:t>, using the standard </a:t>
            </a:r>
            <a:r>
              <a:rPr lang="hr-HR" sz="2400" b="1" dirty="0" smtClean="0">
                <a:solidFill>
                  <a:schemeClr val="accent1">
                    <a:lumMod val="75000"/>
                  </a:schemeClr>
                </a:solidFill>
              </a:rPr>
              <a:t>conversation</a:t>
            </a:r>
            <a:r>
              <a:rPr lang="en-US" sz="2400" b="1" dirty="0" smtClean="0">
                <a:solidFill>
                  <a:schemeClr val="accent1">
                    <a:lumMod val="75000"/>
                  </a:schemeClr>
                </a:solidFill>
              </a:rPr>
              <a:t> factors for a temperature of 20 ° C and an atmospheric pressure of 1013 </a:t>
            </a:r>
            <a:r>
              <a:rPr lang="en-US" sz="2400" b="1" dirty="0" err="1" smtClean="0">
                <a:solidFill>
                  <a:schemeClr val="accent1">
                    <a:lumMod val="75000"/>
                  </a:schemeClr>
                </a:solidFill>
              </a:rPr>
              <a:t>hPa</a:t>
            </a:r>
            <a:r>
              <a:rPr lang="en-US" sz="2400" b="1" dirty="0" smtClean="0">
                <a:solidFill>
                  <a:schemeClr val="accent1">
                    <a:lumMod val="75000"/>
                  </a:schemeClr>
                </a:solidFill>
              </a:rPr>
              <a:t>.</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1">
                    <a:lumMod val="75000"/>
                  </a:schemeClr>
                </a:solidFill>
              </a:rPr>
              <a:t>                            </a:t>
            </a:r>
            <a:r>
              <a:rPr lang="it-IT" sz="2400" b="1" dirty="0" smtClean="0">
                <a:solidFill>
                  <a:schemeClr val="bg1"/>
                </a:solidFill>
              </a:rPr>
              <a:t>1 ppm (μmol/mol) CO = 1,16 mg/m</a:t>
            </a:r>
            <a:r>
              <a:rPr lang="it-IT" sz="2400" b="1" baseline="30000" dirty="0" smtClean="0">
                <a:solidFill>
                  <a:schemeClr val="bg1"/>
                </a:solidFill>
              </a:rPr>
              <a:t>3</a:t>
            </a:r>
            <a:endParaRPr lang="hr-HR" sz="2400" b="1" baseline="30000" dirty="0">
              <a:solidFill>
                <a:schemeClr val="bg1"/>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39</a:t>
            </a:fld>
            <a:endParaRPr lang="hr-H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257994" y="1757933"/>
            <a:ext cx="8676456" cy="830997"/>
          </a:xfrm>
          <a:prstGeom prst="rect">
            <a:avLst/>
          </a:prstGeom>
          <a:noFill/>
        </p:spPr>
        <p:txBody>
          <a:bodyPr wrap="square" rtlCol="0">
            <a:spAutoFit/>
          </a:bodyPr>
          <a:lstStyle/>
          <a:p>
            <a:r>
              <a:rPr lang="en-US" sz="2400" b="1" dirty="0" smtClean="0">
                <a:solidFill>
                  <a:schemeClr val="accent1">
                    <a:lumMod val="75000"/>
                  </a:schemeClr>
                </a:solidFill>
              </a:rPr>
              <a:t>Released into the atmosphere</a:t>
            </a:r>
            <a:r>
              <a:rPr lang="hr-HR" sz="2400" b="1" dirty="0" smtClean="0">
                <a:solidFill>
                  <a:schemeClr val="accent1">
                    <a:lumMod val="75000"/>
                  </a:schemeClr>
                </a:solidFill>
              </a:rPr>
              <a:t>,</a:t>
            </a:r>
            <a:r>
              <a:rPr lang="en-US" sz="2400" b="1" dirty="0" smtClean="0">
                <a:solidFill>
                  <a:schemeClr val="accent1">
                    <a:lumMod val="75000"/>
                  </a:schemeClr>
                </a:solidFill>
              </a:rPr>
              <a:t> </a:t>
            </a:r>
            <a:r>
              <a:rPr lang="en-US" sz="2400" b="1" dirty="0" err="1" smtClean="0">
                <a:solidFill>
                  <a:schemeClr val="accent1">
                    <a:lumMod val="75000"/>
                  </a:schemeClr>
                </a:solidFill>
              </a:rPr>
              <a:t>sulphur</a:t>
            </a:r>
            <a:r>
              <a:rPr lang="en-US" sz="2400" b="1" dirty="0" smtClean="0">
                <a:solidFill>
                  <a:schemeClr val="accent1">
                    <a:lumMod val="75000"/>
                  </a:schemeClr>
                </a:solidFill>
              </a:rPr>
              <a:t> (S) reacts with oxygen (O</a:t>
            </a:r>
            <a:r>
              <a:rPr lang="en-US" sz="2400" b="1" baseline="-25000" dirty="0" smtClean="0">
                <a:solidFill>
                  <a:schemeClr val="accent1">
                    <a:lumMod val="75000"/>
                  </a:schemeClr>
                </a:solidFill>
              </a:rPr>
              <a:t>2</a:t>
            </a:r>
            <a:r>
              <a:rPr lang="en-US" sz="2400" b="1" dirty="0" smtClean="0">
                <a:solidFill>
                  <a:schemeClr val="accent1">
                    <a:lumMod val="75000"/>
                  </a:schemeClr>
                </a:solidFill>
              </a:rPr>
              <a:t>) and produced </a:t>
            </a:r>
            <a:r>
              <a:rPr lang="en-US" sz="2400" b="1" dirty="0" err="1" smtClean="0">
                <a:solidFill>
                  <a:schemeClr val="accent1">
                    <a:lumMod val="75000"/>
                  </a:schemeClr>
                </a:solidFill>
              </a:rPr>
              <a:t>sulphur</a:t>
            </a:r>
            <a:r>
              <a:rPr lang="en-US" sz="2400" b="1" dirty="0" smtClean="0">
                <a:solidFill>
                  <a:schemeClr val="accent1">
                    <a:lumMod val="75000"/>
                  </a:schemeClr>
                </a:solidFill>
              </a:rPr>
              <a:t> dioxide (SO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4" name="Rectangle 13"/>
          <p:cNvSpPr/>
          <p:nvPr/>
        </p:nvSpPr>
        <p:spPr>
          <a:xfrm>
            <a:off x="2676922" y="2622029"/>
            <a:ext cx="3312368" cy="432048"/>
          </a:xfrm>
          <a:prstGeom prst="rect">
            <a:avLst/>
          </a:prstGeom>
          <a:solidFill>
            <a:srgbClr val="FFFF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accent1">
                    <a:lumMod val="75000"/>
                  </a:schemeClr>
                </a:solidFill>
              </a:rPr>
              <a:t>S + O</a:t>
            </a:r>
            <a:r>
              <a:rPr lang="hr-HR" sz="2400" b="1" baseline="-25000" dirty="0" smtClean="0">
                <a:solidFill>
                  <a:schemeClr val="accent1">
                    <a:lumMod val="75000"/>
                  </a:schemeClr>
                </a:solidFill>
              </a:rPr>
              <a:t>2</a:t>
            </a:r>
            <a:r>
              <a:rPr lang="hr-HR" sz="2400" b="1" dirty="0" smtClean="0">
                <a:solidFill>
                  <a:schemeClr val="accent1">
                    <a:lumMod val="75000"/>
                  </a:schemeClr>
                </a:solidFill>
              </a:rPr>
              <a:t> </a:t>
            </a:r>
            <a:r>
              <a:rPr lang="hr-HR" sz="2400" b="1" dirty="0" smtClean="0">
                <a:solidFill>
                  <a:schemeClr val="accent1">
                    <a:lumMod val="75000"/>
                  </a:schemeClr>
                </a:solidFill>
                <a:sym typeface="Wingdings 3"/>
              </a:rPr>
              <a:t> SO</a:t>
            </a:r>
            <a:r>
              <a:rPr lang="hr-HR" sz="2400" b="1" baseline="-25000" dirty="0" smtClean="0">
                <a:solidFill>
                  <a:schemeClr val="accent1">
                    <a:lumMod val="75000"/>
                  </a:schemeClr>
                </a:solidFill>
                <a:sym typeface="Wingdings 3"/>
              </a:rPr>
              <a:t>2</a:t>
            </a:r>
            <a:r>
              <a:rPr lang="hr-HR" sz="2400" b="1" dirty="0" smtClean="0">
                <a:solidFill>
                  <a:schemeClr val="accent1">
                    <a:lumMod val="75000"/>
                  </a:schemeClr>
                </a:solidFill>
              </a:rPr>
              <a:t> </a:t>
            </a:r>
            <a:endParaRPr lang="hr-HR" sz="2400" b="1" dirty="0">
              <a:solidFill>
                <a:schemeClr val="accent1">
                  <a:lumMod val="75000"/>
                </a:schemeClr>
              </a:solidFill>
            </a:endParaRPr>
          </a:p>
        </p:txBody>
      </p:sp>
      <p:sp>
        <p:nvSpPr>
          <p:cNvPr id="15" name="TextBox 14"/>
          <p:cNvSpPr txBox="1"/>
          <p:nvPr/>
        </p:nvSpPr>
        <p:spPr>
          <a:xfrm>
            <a:off x="266700" y="3126085"/>
            <a:ext cx="8667750" cy="830997"/>
          </a:xfrm>
          <a:prstGeom prst="rect">
            <a:avLst/>
          </a:prstGeom>
          <a:noFill/>
        </p:spPr>
        <p:txBody>
          <a:bodyPr wrap="square" rtlCol="0">
            <a:spAutoFit/>
          </a:bodyPr>
          <a:lstStyle/>
          <a:p>
            <a:r>
              <a:rPr lang="en-US" sz="2400" b="1" dirty="0" smtClean="0">
                <a:solidFill>
                  <a:schemeClr val="tx2">
                    <a:lumMod val="75000"/>
                  </a:schemeClr>
                </a:solidFill>
              </a:rPr>
              <a:t>Sulfur dioxide (SO</a:t>
            </a:r>
            <a:r>
              <a:rPr lang="en-US" sz="2400" b="1" baseline="-25000" dirty="0" smtClean="0">
                <a:solidFill>
                  <a:schemeClr val="tx2">
                    <a:lumMod val="75000"/>
                  </a:schemeClr>
                </a:solidFill>
              </a:rPr>
              <a:t>2</a:t>
            </a:r>
            <a:r>
              <a:rPr lang="en-US" sz="2400" b="1" dirty="0" smtClean="0">
                <a:solidFill>
                  <a:schemeClr val="tx2">
                    <a:lumMod val="75000"/>
                  </a:schemeClr>
                </a:solidFill>
              </a:rPr>
              <a:t>) in the atmosphere can also occur by oxidation of hydrogen </a:t>
            </a:r>
            <a:r>
              <a:rPr lang="en-US" sz="2400" b="1" dirty="0" err="1" smtClean="0">
                <a:solidFill>
                  <a:schemeClr val="tx2">
                    <a:lumMod val="75000"/>
                  </a:schemeClr>
                </a:solidFill>
              </a:rPr>
              <a:t>sulphide</a:t>
            </a:r>
            <a:r>
              <a:rPr lang="en-US" sz="2400" b="1" dirty="0" smtClean="0">
                <a:solidFill>
                  <a:schemeClr val="tx2">
                    <a:lumMod val="75000"/>
                  </a:schemeClr>
                </a:solidFill>
              </a:rPr>
              <a:t> (H</a:t>
            </a:r>
            <a:r>
              <a:rPr lang="en-US" sz="2400" b="1" baseline="-25000" dirty="0" smtClean="0">
                <a:solidFill>
                  <a:schemeClr val="tx2">
                    <a:lumMod val="75000"/>
                  </a:schemeClr>
                </a:solidFill>
              </a:rPr>
              <a:t>2</a:t>
            </a:r>
            <a:r>
              <a:rPr lang="en-US" sz="2400" b="1" dirty="0" smtClean="0">
                <a:solidFill>
                  <a:schemeClr val="tx2">
                    <a:lumMod val="75000"/>
                  </a:schemeClr>
                </a:solidFill>
              </a:rPr>
              <a:t>S)</a:t>
            </a:r>
            <a:r>
              <a:rPr lang="hr-HR" sz="2400" b="1" dirty="0" smtClean="0">
                <a:solidFill>
                  <a:schemeClr val="tx2">
                    <a:lumMod val="75000"/>
                  </a:schemeClr>
                </a:solidFill>
              </a:rPr>
              <a:t>:</a:t>
            </a:r>
            <a:endParaRPr lang="hr-HR" sz="2400" b="1" dirty="0">
              <a:solidFill>
                <a:schemeClr val="tx2">
                  <a:lumMod val="75000"/>
                </a:schemeClr>
              </a:solidFill>
            </a:endParaRPr>
          </a:p>
        </p:txBody>
      </p:sp>
      <p:sp>
        <p:nvSpPr>
          <p:cNvPr id="16" name="Rectangle 15"/>
          <p:cNvSpPr/>
          <p:nvPr/>
        </p:nvSpPr>
        <p:spPr>
          <a:xfrm>
            <a:off x="2695972" y="4037037"/>
            <a:ext cx="3312368" cy="432048"/>
          </a:xfrm>
          <a:prstGeom prst="rect">
            <a:avLst/>
          </a:prstGeom>
          <a:solidFill>
            <a:srgbClr val="FFFF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accent1">
                    <a:lumMod val="75000"/>
                  </a:schemeClr>
                </a:solidFill>
              </a:rPr>
              <a:t>2H</a:t>
            </a:r>
            <a:r>
              <a:rPr lang="hr-HR" sz="2400" b="1" baseline="-25000" dirty="0" smtClean="0">
                <a:solidFill>
                  <a:schemeClr val="accent1">
                    <a:lumMod val="75000"/>
                  </a:schemeClr>
                </a:solidFill>
              </a:rPr>
              <a:t>2</a:t>
            </a:r>
            <a:r>
              <a:rPr lang="hr-HR" sz="2400" b="1" dirty="0" smtClean="0">
                <a:solidFill>
                  <a:schemeClr val="accent1">
                    <a:lumMod val="75000"/>
                  </a:schemeClr>
                </a:solidFill>
              </a:rPr>
              <a:t>S + 3O</a:t>
            </a:r>
            <a:r>
              <a:rPr lang="hr-HR" sz="2400" b="1" baseline="-25000" dirty="0" smtClean="0">
                <a:solidFill>
                  <a:schemeClr val="accent1">
                    <a:lumMod val="75000"/>
                  </a:schemeClr>
                </a:solidFill>
              </a:rPr>
              <a:t>2</a:t>
            </a:r>
            <a:r>
              <a:rPr lang="hr-HR" sz="2400" b="1" dirty="0" smtClean="0">
                <a:solidFill>
                  <a:schemeClr val="accent1">
                    <a:lumMod val="75000"/>
                  </a:schemeClr>
                </a:solidFill>
              </a:rPr>
              <a:t> </a:t>
            </a:r>
            <a:r>
              <a:rPr lang="hr-HR" sz="2400" b="1" dirty="0" smtClean="0">
                <a:solidFill>
                  <a:schemeClr val="accent1">
                    <a:lumMod val="75000"/>
                  </a:schemeClr>
                </a:solidFill>
                <a:sym typeface="Wingdings 3"/>
              </a:rPr>
              <a:t> 2SO</a:t>
            </a:r>
            <a:r>
              <a:rPr lang="hr-HR" sz="2400" b="1" baseline="-25000" dirty="0" smtClean="0">
                <a:solidFill>
                  <a:schemeClr val="accent1">
                    <a:lumMod val="75000"/>
                  </a:schemeClr>
                </a:solidFill>
                <a:sym typeface="Wingdings 3"/>
              </a:rPr>
              <a:t>2</a:t>
            </a:r>
            <a:r>
              <a:rPr lang="hr-HR" sz="2400" b="1" dirty="0" smtClean="0">
                <a:solidFill>
                  <a:schemeClr val="accent1">
                    <a:lumMod val="75000"/>
                  </a:schemeClr>
                </a:solidFill>
              </a:rPr>
              <a:t> </a:t>
            </a:r>
            <a:endParaRPr lang="hr-HR" sz="2400" b="1" dirty="0">
              <a:solidFill>
                <a:schemeClr val="accent1">
                  <a:lumMod val="75000"/>
                </a:schemeClr>
              </a:solidFill>
            </a:endParaRPr>
          </a:p>
        </p:txBody>
      </p:sp>
      <p:sp>
        <p:nvSpPr>
          <p:cNvPr id="17" name="TextBox 16"/>
          <p:cNvSpPr txBox="1"/>
          <p:nvPr/>
        </p:nvSpPr>
        <p:spPr>
          <a:xfrm>
            <a:off x="353244" y="4542309"/>
            <a:ext cx="8562156" cy="830997"/>
          </a:xfrm>
          <a:prstGeom prst="rect">
            <a:avLst/>
          </a:prstGeom>
          <a:noFill/>
        </p:spPr>
        <p:txBody>
          <a:bodyPr wrap="square" rtlCol="0">
            <a:spAutoFit/>
          </a:bodyPr>
          <a:lstStyle/>
          <a:p>
            <a:r>
              <a:rPr lang="en-US" sz="2400" b="1" dirty="0" smtClean="0">
                <a:solidFill>
                  <a:schemeClr val="accent1">
                    <a:lumMod val="75000"/>
                  </a:schemeClr>
                </a:solidFill>
              </a:rPr>
              <a:t>SO</a:t>
            </a:r>
            <a:r>
              <a:rPr lang="en-US" sz="2400" b="1" baseline="-25000" dirty="0" smtClean="0">
                <a:solidFill>
                  <a:schemeClr val="accent1">
                    <a:lumMod val="75000"/>
                  </a:schemeClr>
                </a:solidFill>
              </a:rPr>
              <a:t>2</a:t>
            </a:r>
            <a:r>
              <a:rPr lang="en-US" sz="2400" b="1" dirty="0" smtClean="0">
                <a:solidFill>
                  <a:schemeClr val="accent1">
                    <a:lumMod val="75000"/>
                  </a:schemeClr>
                </a:solidFill>
              </a:rPr>
              <a:t> can be dissolved in the water </a:t>
            </a:r>
            <a:r>
              <a:rPr lang="hr-HR" sz="2400" b="1" dirty="0" smtClean="0">
                <a:solidFill>
                  <a:schemeClr val="accent1">
                    <a:lumMod val="75000"/>
                  </a:schemeClr>
                </a:solidFill>
              </a:rPr>
              <a:t>and </a:t>
            </a:r>
            <a:r>
              <a:rPr lang="en-US" sz="2400" b="1" dirty="0" smtClean="0">
                <a:solidFill>
                  <a:schemeClr val="accent1">
                    <a:lumMod val="75000"/>
                  </a:schemeClr>
                </a:solidFill>
              </a:rPr>
              <a:t>in the form of water vapor or rain in the atmosphere forming </a:t>
            </a:r>
            <a:r>
              <a:rPr lang="hr-HR" sz="2400" b="1" dirty="0" smtClean="0">
                <a:solidFill>
                  <a:schemeClr val="tx2">
                    <a:lumMod val="75000"/>
                  </a:schemeClr>
                </a:solidFill>
              </a:rPr>
              <a:t>sulphurous</a:t>
            </a:r>
            <a:r>
              <a:rPr lang="hr-HR" sz="2400" dirty="0" smtClean="0"/>
              <a:t> </a:t>
            </a:r>
            <a:r>
              <a:rPr lang="en-US" sz="2400" b="1" dirty="0" smtClean="0">
                <a:solidFill>
                  <a:schemeClr val="accent1">
                    <a:lumMod val="75000"/>
                  </a:schemeClr>
                </a:solidFill>
              </a:rPr>
              <a:t>acid (H</a:t>
            </a:r>
            <a:r>
              <a:rPr lang="en-US" sz="2400" b="1" baseline="-25000" dirty="0" smtClean="0">
                <a:solidFill>
                  <a:schemeClr val="accent1">
                    <a:lumMod val="75000"/>
                  </a:schemeClr>
                </a:solidFill>
              </a:rPr>
              <a:t>2</a:t>
            </a:r>
            <a:r>
              <a:rPr lang="en-US" sz="2400" b="1" dirty="0" smtClean="0">
                <a:solidFill>
                  <a:schemeClr val="accent1">
                    <a:lumMod val="75000"/>
                  </a:schemeClr>
                </a:solidFill>
              </a:rPr>
              <a:t>SO</a:t>
            </a:r>
            <a:r>
              <a:rPr lang="en-US" sz="2400" b="1" baseline="-25000" dirty="0" smtClean="0">
                <a:solidFill>
                  <a:schemeClr val="accent1">
                    <a:lumMod val="75000"/>
                  </a:schemeClr>
                </a:solidFill>
              </a:rPr>
              <a:t>3</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8" name="Rectangle 17"/>
          <p:cNvSpPr/>
          <p:nvPr/>
        </p:nvSpPr>
        <p:spPr>
          <a:xfrm>
            <a:off x="2728739" y="5458594"/>
            <a:ext cx="3312368" cy="432048"/>
          </a:xfrm>
          <a:prstGeom prst="rect">
            <a:avLst/>
          </a:prstGeom>
          <a:solidFill>
            <a:srgbClr val="FFFF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accent1">
                    <a:lumMod val="75000"/>
                  </a:schemeClr>
                </a:solidFill>
              </a:rPr>
              <a:t>SO</a:t>
            </a:r>
            <a:r>
              <a:rPr lang="hr-HR" sz="2400" b="1" baseline="-25000" dirty="0" smtClean="0">
                <a:solidFill>
                  <a:schemeClr val="accent1">
                    <a:lumMod val="75000"/>
                  </a:schemeClr>
                </a:solidFill>
              </a:rPr>
              <a:t>2</a:t>
            </a:r>
            <a:r>
              <a:rPr lang="hr-HR" sz="2400" b="1" dirty="0" smtClean="0">
                <a:solidFill>
                  <a:schemeClr val="accent1">
                    <a:lumMod val="75000"/>
                  </a:schemeClr>
                </a:solidFill>
              </a:rPr>
              <a:t> + H</a:t>
            </a:r>
            <a:r>
              <a:rPr lang="hr-HR" sz="2400" b="1" baseline="-25000" dirty="0" smtClean="0">
                <a:solidFill>
                  <a:schemeClr val="accent1">
                    <a:lumMod val="75000"/>
                  </a:schemeClr>
                </a:solidFill>
              </a:rPr>
              <a:t>2</a:t>
            </a:r>
            <a:r>
              <a:rPr lang="hr-HR" sz="2400" b="1" dirty="0" smtClean="0">
                <a:solidFill>
                  <a:schemeClr val="accent1">
                    <a:lumMod val="75000"/>
                  </a:schemeClr>
                </a:solidFill>
              </a:rPr>
              <a:t>O </a:t>
            </a:r>
            <a:r>
              <a:rPr lang="hr-HR" sz="2400" b="1" dirty="0" smtClean="0">
                <a:solidFill>
                  <a:schemeClr val="accent1">
                    <a:lumMod val="75000"/>
                  </a:schemeClr>
                </a:solidFill>
                <a:sym typeface="Wingdings 3"/>
              </a:rPr>
              <a:t> H</a:t>
            </a:r>
            <a:r>
              <a:rPr lang="hr-HR" sz="2400" b="1" baseline="-25000" dirty="0" smtClean="0">
                <a:solidFill>
                  <a:schemeClr val="accent1">
                    <a:lumMod val="75000"/>
                  </a:schemeClr>
                </a:solidFill>
                <a:sym typeface="Wingdings 3"/>
              </a:rPr>
              <a:t>2</a:t>
            </a:r>
            <a:r>
              <a:rPr lang="hr-HR" sz="2400" b="1" dirty="0" smtClean="0">
                <a:solidFill>
                  <a:schemeClr val="accent1">
                    <a:lumMod val="75000"/>
                  </a:schemeClr>
                </a:solidFill>
                <a:sym typeface="Wingdings 3"/>
              </a:rPr>
              <a:t>SO</a:t>
            </a:r>
            <a:r>
              <a:rPr lang="hr-HR" sz="2400" b="1" baseline="-25000" dirty="0" smtClean="0">
                <a:solidFill>
                  <a:schemeClr val="accent1">
                    <a:lumMod val="75000"/>
                  </a:schemeClr>
                </a:solidFill>
                <a:sym typeface="Wingdings 3"/>
              </a:rPr>
              <a:t>3</a:t>
            </a:r>
            <a:r>
              <a:rPr lang="hr-HR" sz="2400" b="1" dirty="0" smtClean="0">
                <a:solidFill>
                  <a:schemeClr val="accent1">
                    <a:lumMod val="75000"/>
                  </a:schemeClr>
                </a:solidFill>
              </a:rPr>
              <a:t> </a:t>
            </a:r>
            <a:endParaRPr lang="hr-HR" sz="2400" b="1" dirty="0">
              <a:solidFill>
                <a:schemeClr val="accent1">
                  <a:lumMod val="75000"/>
                </a:schemeClr>
              </a:solidFill>
            </a:endParaRPr>
          </a:p>
        </p:txBody>
      </p:sp>
      <p:pic>
        <p:nvPicPr>
          <p:cNvPr id="19" name="Picture 2" descr="Spacefill model of sulfur dioxide"/>
          <p:cNvPicPr>
            <a:picLocks noChangeAspect="1" noChangeArrowheads="1"/>
          </p:cNvPicPr>
          <p:nvPr/>
        </p:nvPicPr>
        <p:blipFill>
          <a:blip r:embed="rId3" cstate="print"/>
          <a:srcRect/>
          <a:stretch>
            <a:fillRect/>
          </a:stretch>
        </p:blipFill>
        <p:spPr bwMode="auto">
          <a:xfrm>
            <a:off x="8172449" y="593834"/>
            <a:ext cx="847725" cy="630063"/>
          </a:xfrm>
          <a:prstGeom prst="rect">
            <a:avLst/>
          </a:prstGeom>
          <a:noFill/>
        </p:spPr>
      </p:pic>
      <p:sp>
        <p:nvSpPr>
          <p:cNvPr id="21" name="Slide Number Placeholder 20"/>
          <p:cNvSpPr>
            <a:spLocks noGrp="1"/>
          </p:cNvSpPr>
          <p:nvPr>
            <p:ph type="sldNum" sz="quarter" idx="12"/>
          </p:nvPr>
        </p:nvSpPr>
        <p:spPr/>
        <p:txBody>
          <a:bodyPr/>
          <a:lstStyle/>
          <a:p>
            <a:pPr>
              <a:defRPr/>
            </a:pPr>
            <a:fld id="{60743F40-157C-4097-B33E-49A278C4E3AD}" type="slidenum">
              <a:rPr lang="hr-HR" smtClean="0"/>
              <a:pPr>
                <a:defRPr/>
              </a:pPr>
              <a:t>4</a:t>
            </a:fld>
            <a:endParaRPr lang="hr-HR"/>
          </a:p>
        </p:txBody>
      </p:sp>
      <p:sp>
        <p:nvSpPr>
          <p:cNvPr id="2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2.1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CHEMICAL CHARACTERISTICS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261045" y="2165251"/>
            <a:ext cx="8712968" cy="3416320"/>
          </a:xfrm>
          <a:prstGeom prst="rect">
            <a:avLst/>
          </a:prstGeom>
          <a:solidFill>
            <a:schemeClr val="accent1">
              <a:lumMod val="75000"/>
            </a:schemeClr>
          </a:solidFill>
          <a:scene3d>
            <a:camera prst="orthographicFront"/>
            <a:lightRig rig="threePt" dir="t"/>
          </a:scene3d>
          <a:sp3d>
            <a:bevelT w="114300" prst="artDeco"/>
          </a:sp3d>
        </p:spPr>
        <p:txBody>
          <a:bodyPr wrap="square" rtlCol="0">
            <a:spAutoFit/>
          </a:bodyPr>
          <a:lstStyle/>
          <a:p>
            <a:r>
              <a:rPr lang="en-US" sz="2400" b="1" dirty="0" smtClean="0">
                <a:solidFill>
                  <a:schemeClr val="bg1"/>
                </a:solidFill>
              </a:rPr>
              <a:t>Nitrogen dioxide is a reddish-brown </a:t>
            </a:r>
            <a:r>
              <a:rPr lang="hr-HR" sz="2400" b="1" dirty="0" smtClean="0">
                <a:solidFill>
                  <a:schemeClr val="bg1"/>
                </a:solidFill>
              </a:rPr>
              <a:t>gas </a:t>
            </a:r>
            <a:r>
              <a:rPr lang="en-US" sz="2400" b="1" dirty="0" smtClean="0">
                <a:solidFill>
                  <a:schemeClr val="bg1"/>
                </a:solidFill>
              </a:rPr>
              <a:t>with a characteristic irritating odor.</a:t>
            </a:r>
            <a:br>
              <a:rPr lang="en-US" sz="2400" b="1" dirty="0" smtClean="0">
                <a:solidFill>
                  <a:schemeClr val="bg1"/>
                </a:solidFill>
              </a:rPr>
            </a:br>
            <a:r>
              <a:rPr lang="en-US" sz="2400" b="1" dirty="0" smtClean="0">
                <a:solidFill>
                  <a:schemeClr val="bg1"/>
                </a:solidFill>
              </a:rPr>
              <a:t>It is </a:t>
            </a:r>
            <a:r>
              <a:rPr lang="hr-HR" sz="2400" b="1" dirty="0" smtClean="0">
                <a:solidFill>
                  <a:schemeClr val="bg1"/>
                </a:solidFill>
              </a:rPr>
              <a:t>soluble in </a:t>
            </a:r>
            <a:r>
              <a:rPr lang="en-US" sz="2400" b="1" dirty="0" smtClean="0">
                <a:solidFill>
                  <a:schemeClr val="bg1"/>
                </a:solidFill>
              </a:rPr>
              <a:t>water, strong oxidant, and has corrosive properties.</a:t>
            </a:r>
            <a:br>
              <a:rPr lang="en-US" sz="2400" b="1" dirty="0" smtClean="0">
                <a:solidFill>
                  <a:schemeClr val="bg1"/>
                </a:solidFill>
              </a:rPr>
            </a:br>
            <a:r>
              <a:rPr lang="en-US" sz="2400" b="1" dirty="0" smtClean="0">
                <a:solidFill>
                  <a:schemeClr val="bg1"/>
                </a:solidFill>
              </a:rPr>
              <a:t>It plays a role in the global climate change on Earth, and together with nitrogen oxide (NO) is the main regulator of the oxidizing capacity of the </a:t>
            </a:r>
            <a:r>
              <a:rPr lang="en-US" sz="2400" b="1" dirty="0" err="1" smtClean="0">
                <a:solidFill>
                  <a:schemeClr val="bg1"/>
                </a:solidFill>
              </a:rPr>
              <a:t>troposphe</a:t>
            </a:r>
            <a:r>
              <a:rPr lang="hr-HR" sz="2400" b="1" dirty="0" smtClean="0">
                <a:solidFill>
                  <a:schemeClr val="bg1"/>
                </a:solidFill>
              </a:rPr>
              <a:t>re</a:t>
            </a:r>
            <a:r>
              <a:rPr lang="en-US" sz="2400" b="1" dirty="0" smtClean="0">
                <a:solidFill>
                  <a:schemeClr val="bg1"/>
                </a:solidFill>
              </a:rPr>
              <a:t> by controlling the destiny of the radicals, including hydroxyl radicals.</a:t>
            </a:r>
            <a:br>
              <a:rPr lang="en-US" sz="2400" b="1" dirty="0" smtClean="0">
                <a:solidFill>
                  <a:schemeClr val="bg1"/>
                </a:solidFill>
              </a:rPr>
            </a:br>
            <a:r>
              <a:rPr lang="en-US" sz="2400" b="1" dirty="0" smtClean="0">
                <a:solidFill>
                  <a:schemeClr val="bg1"/>
                </a:solidFill>
              </a:rPr>
              <a:t>Due to photolysis in the troposphere, it plays an important role in the photochemical creation of ground-level ozone (O</a:t>
            </a:r>
            <a:r>
              <a:rPr lang="en-US" sz="2400" b="1" baseline="-25000" dirty="0" smtClean="0">
                <a:solidFill>
                  <a:schemeClr val="bg1"/>
                </a:solidFill>
              </a:rPr>
              <a:t>3</a:t>
            </a:r>
            <a:r>
              <a:rPr lang="en-US" sz="2400" b="1" dirty="0" smtClean="0">
                <a:solidFill>
                  <a:schemeClr val="bg1"/>
                </a:solidFill>
              </a:rPr>
              <a:t>).</a:t>
            </a:r>
            <a:endParaRPr lang="en-US" sz="2400" b="1" dirty="0">
              <a:solidFill>
                <a:schemeClr val="bg1"/>
              </a:solidFill>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6171828" y="628437"/>
            <a:ext cx="2172072" cy="1617206"/>
          </a:xfrm>
          <a:prstGeom prst="rect">
            <a:avLst/>
          </a:prstGeom>
          <a:noFill/>
        </p:spPr>
      </p:pic>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40</a:t>
            </a:fld>
            <a:endParaRPr lang="hr-H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13" name="TextBox 12"/>
          <p:cNvSpPr txBox="1"/>
          <p:nvPr/>
        </p:nvSpPr>
        <p:spPr>
          <a:xfrm>
            <a:off x="467544" y="1844824"/>
            <a:ext cx="8568952" cy="1569660"/>
          </a:xfrm>
          <a:prstGeom prst="rect">
            <a:avLst/>
          </a:prstGeom>
          <a:noFill/>
        </p:spPr>
        <p:txBody>
          <a:bodyPr wrap="square" rtlCol="0">
            <a:spAutoFit/>
          </a:bodyPr>
          <a:lstStyle/>
          <a:p>
            <a:r>
              <a:rPr lang="en-US" sz="2400" b="1" dirty="0" smtClean="0">
                <a:solidFill>
                  <a:schemeClr val="accent1">
                    <a:lumMod val="75000"/>
                  </a:schemeClr>
                </a:solidFill>
              </a:rPr>
              <a:t>The nitrogen oxides (</a:t>
            </a:r>
            <a:r>
              <a:rPr lang="en-US" sz="2400" b="1" dirty="0" err="1" smtClean="0">
                <a:solidFill>
                  <a:schemeClr val="accent1">
                    <a:lumMod val="75000"/>
                  </a:schemeClr>
                </a:solidFill>
              </a:rPr>
              <a:t>NOx</a:t>
            </a:r>
            <a:r>
              <a:rPr lang="en-US" sz="2400" b="1" dirty="0" smtClean="0">
                <a:solidFill>
                  <a:schemeClr val="accent1">
                    <a:lumMod val="75000"/>
                  </a:schemeClr>
                </a:solidFill>
              </a:rPr>
              <a:t>) in the troposphere, transformed and removed from it through a complex chemical reaction involving and photochemical reactions that create ground level ozone and </a:t>
            </a:r>
            <a:r>
              <a:rPr lang="hr-HR" sz="2400" b="1" dirty="0" smtClean="0">
                <a:solidFill>
                  <a:schemeClr val="accent1">
                    <a:lumMod val="75000"/>
                  </a:schemeClr>
                </a:solidFill>
              </a:rPr>
              <a:t>photochemical </a:t>
            </a:r>
            <a:r>
              <a:rPr lang="en-US" sz="2400" b="1" dirty="0" smtClean="0">
                <a:solidFill>
                  <a:schemeClr val="accent1">
                    <a:lumMod val="75000"/>
                  </a:schemeClr>
                </a:solidFill>
              </a:rPr>
              <a:t>smog</a:t>
            </a:r>
            <a:r>
              <a:rPr lang="hr-HR" sz="2400" b="1" dirty="0" smtClean="0">
                <a:solidFill>
                  <a:schemeClr val="accent1">
                    <a:lumMod val="75000"/>
                  </a:schemeClr>
                </a:solidFill>
              </a:rPr>
              <a:t>.</a:t>
            </a:r>
          </a:p>
        </p:txBody>
      </p:sp>
      <p:sp>
        <p:nvSpPr>
          <p:cNvPr id="14" name="TextBox 13"/>
          <p:cNvSpPr txBox="1"/>
          <p:nvPr/>
        </p:nvSpPr>
        <p:spPr>
          <a:xfrm>
            <a:off x="504825" y="3507482"/>
            <a:ext cx="8228781" cy="1938992"/>
          </a:xfrm>
          <a:prstGeom prst="rect">
            <a:avLst/>
          </a:prstGeom>
          <a:noFill/>
        </p:spPr>
        <p:txBody>
          <a:bodyPr wrap="square" rtlCol="0">
            <a:spAutoFit/>
          </a:bodyPr>
          <a:lstStyle/>
          <a:p>
            <a:r>
              <a:rPr lang="en-US" sz="2400" b="1" dirty="0" smtClean="0">
                <a:solidFill>
                  <a:schemeClr val="accent1">
                    <a:lumMod val="75000"/>
                  </a:schemeClr>
                </a:solidFill>
              </a:rPr>
              <a:t>The dominant source of nitrogen oxide in the air are the processes of burning.</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90 to 95% of the nitrogen oxides emitted as nitric oxide (NO), and 5 to 10% as nitrogen dioxide (NO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endParaRPr lang="hr-HR" sz="2400"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41</a:t>
            </a:fld>
            <a:endParaRPr lang="hr-H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95536" y="1340768"/>
            <a:ext cx="5904656" cy="461665"/>
          </a:xfrm>
          <a:prstGeom prst="rect">
            <a:avLst/>
          </a:prstGeom>
          <a:noFill/>
        </p:spPr>
        <p:txBody>
          <a:bodyPr wrap="square" rtlCol="0">
            <a:spAutoFit/>
          </a:bodyPr>
          <a:lstStyle/>
          <a:p>
            <a:r>
              <a:rPr lang="hr-HR" sz="2400" b="1" dirty="0" smtClean="0">
                <a:solidFill>
                  <a:schemeClr val="accent6">
                    <a:lumMod val="75000"/>
                  </a:schemeClr>
                </a:solidFill>
              </a:rPr>
              <a:t>C</a:t>
            </a:r>
            <a:r>
              <a:rPr lang="en-US" sz="2400" b="1" dirty="0" err="1" smtClean="0">
                <a:solidFill>
                  <a:schemeClr val="accent6">
                    <a:lumMod val="75000"/>
                  </a:schemeClr>
                </a:solidFill>
              </a:rPr>
              <a:t>reation</a:t>
            </a:r>
            <a:r>
              <a:rPr lang="en-US" sz="2400" b="1" dirty="0" smtClean="0">
                <a:solidFill>
                  <a:schemeClr val="accent6">
                    <a:lumMod val="75000"/>
                  </a:schemeClr>
                </a:solidFill>
              </a:rPr>
              <a:t> of photochemical smog</a:t>
            </a:r>
            <a:endParaRPr lang="hr-HR" sz="2400" b="1" dirty="0">
              <a:solidFill>
                <a:schemeClr val="accent6">
                  <a:lumMod val="75000"/>
                </a:schemeClr>
              </a:solidFill>
            </a:endParaRPr>
          </a:p>
        </p:txBody>
      </p:sp>
      <p:sp>
        <p:nvSpPr>
          <p:cNvPr id="14" name="Rectangle 13"/>
          <p:cNvSpPr/>
          <p:nvPr/>
        </p:nvSpPr>
        <p:spPr>
          <a:xfrm>
            <a:off x="1901205" y="3318892"/>
            <a:ext cx="468052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2NO + O</a:t>
            </a:r>
            <a:r>
              <a:rPr lang="hr-HR" sz="2400" b="1" baseline="-25000" dirty="0" smtClean="0">
                <a:solidFill>
                  <a:schemeClr val="bg1"/>
                </a:solidFill>
              </a:rPr>
              <a:t>2</a:t>
            </a:r>
            <a:r>
              <a:rPr lang="hr-HR" sz="2400" b="1" dirty="0" smtClean="0">
                <a:solidFill>
                  <a:schemeClr val="bg1"/>
                </a:solidFill>
              </a:rPr>
              <a:t> </a:t>
            </a:r>
            <a:r>
              <a:rPr lang="hr-HR" sz="2400" b="1" dirty="0" smtClean="0">
                <a:solidFill>
                  <a:schemeClr val="bg1"/>
                </a:solidFill>
                <a:sym typeface="Wingdings 3"/>
              </a:rPr>
              <a:t> </a:t>
            </a:r>
            <a:r>
              <a:rPr lang="hr-HR" sz="2400" b="1" dirty="0" smtClean="0">
                <a:solidFill>
                  <a:schemeClr val="bg1"/>
                </a:solidFill>
              </a:rPr>
              <a:t>2NO</a:t>
            </a:r>
            <a:r>
              <a:rPr lang="hr-HR" sz="2400" b="1" baseline="-25000" dirty="0" smtClean="0">
                <a:solidFill>
                  <a:schemeClr val="bg1"/>
                </a:solidFill>
              </a:rPr>
              <a:t>2</a:t>
            </a:r>
            <a:endParaRPr lang="hr-HR" sz="2400" baseline="-25000" dirty="0">
              <a:solidFill>
                <a:schemeClr val="bg1"/>
              </a:solidFill>
            </a:endParaRPr>
          </a:p>
        </p:txBody>
      </p:sp>
      <p:sp>
        <p:nvSpPr>
          <p:cNvPr id="16" name="Rectangle 15"/>
          <p:cNvSpPr/>
          <p:nvPr/>
        </p:nvSpPr>
        <p:spPr>
          <a:xfrm>
            <a:off x="1688232" y="5332065"/>
            <a:ext cx="5184576"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NO</a:t>
            </a:r>
            <a:r>
              <a:rPr lang="hr-HR" sz="2400" b="1" baseline="-25000" dirty="0" smtClean="0">
                <a:solidFill>
                  <a:schemeClr val="bg1"/>
                </a:solidFill>
              </a:rPr>
              <a:t>2</a:t>
            </a:r>
            <a:r>
              <a:rPr lang="hr-HR" sz="2400" b="1" dirty="0" smtClean="0">
                <a:solidFill>
                  <a:schemeClr val="bg1"/>
                </a:solidFill>
              </a:rPr>
              <a:t> + Sunlight</a:t>
            </a:r>
            <a:r>
              <a:rPr lang="hr-HR" sz="2400" b="1" dirty="0" smtClean="0">
                <a:solidFill>
                  <a:schemeClr val="bg1"/>
                </a:solidFill>
                <a:sym typeface="Wingdings 3"/>
              </a:rPr>
              <a:t> O + </a:t>
            </a:r>
            <a:r>
              <a:rPr lang="hr-HR" sz="2400" b="1" dirty="0" smtClean="0">
                <a:solidFill>
                  <a:schemeClr val="bg1"/>
                </a:solidFill>
              </a:rPr>
              <a:t>NO</a:t>
            </a:r>
            <a:endParaRPr lang="hr-HR" sz="2400" baseline="-25000" dirty="0">
              <a:solidFill>
                <a:schemeClr val="bg1"/>
              </a:solidFill>
            </a:endParaRPr>
          </a:p>
        </p:txBody>
      </p:sp>
      <p:sp>
        <p:nvSpPr>
          <p:cNvPr id="18" name="Slide Number Placeholder 17"/>
          <p:cNvSpPr>
            <a:spLocks noGrp="1"/>
          </p:cNvSpPr>
          <p:nvPr>
            <p:ph type="sldNum" sz="quarter" idx="12"/>
          </p:nvPr>
        </p:nvSpPr>
        <p:spPr/>
        <p:txBody>
          <a:bodyPr/>
          <a:lstStyle/>
          <a:p>
            <a:pPr>
              <a:defRPr/>
            </a:pPr>
            <a:fld id="{60743F40-157C-4097-B33E-49A278C4E3AD}" type="slidenum">
              <a:rPr lang="hr-HR" smtClean="0"/>
              <a:pPr>
                <a:defRPr/>
              </a:pPr>
              <a:t>42</a:t>
            </a:fld>
            <a:endParaRPr lang="hr-HR"/>
          </a:p>
        </p:txBody>
      </p:sp>
      <p:sp>
        <p:nvSpPr>
          <p:cNvPr id="19" name="Title 1"/>
          <p:cNvSpPr>
            <a:spLocks noGrp="1"/>
          </p:cNvSpPr>
          <p:nvPr>
            <p:ph type="title"/>
          </p:nvPr>
        </p:nvSpPr>
        <p:spPr>
          <a:xfrm>
            <a:off x="123825" y="493713"/>
            <a:ext cx="88773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20" name="Rectangle 19"/>
          <p:cNvSpPr/>
          <p:nvPr/>
        </p:nvSpPr>
        <p:spPr>
          <a:xfrm>
            <a:off x="209551" y="1895386"/>
            <a:ext cx="8820150" cy="1200329"/>
          </a:xfrm>
          <a:prstGeom prst="rect">
            <a:avLst/>
          </a:prstGeom>
        </p:spPr>
        <p:txBody>
          <a:bodyPr wrap="square">
            <a:spAutoFit/>
          </a:bodyPr>
          <a:lstStyle/>
          <a:p>
            <a:r>
              <a:rPr lang="en-US" sz="2400" b="1" dirty="0" smtClean="0">
                <a:solidFill>
                  <a:schemeClr val="accent1">
                    <a:lumMod val="75000"/>
                  </a:schemeClr>
                </a:solidFill>
              </a:rPr>
              <a:t>In the creation of photochemical </a:t>
            </a:r>
            <a:r>
              <a:rPr lang="hr-HR" sz="2400" b="1" dirty="0" smtClean="0">
                <a:solidFill>
                  <a:schemeClr val="accent1">
                    <a:lumMod val="75000"/>
                  </a:schemeClr>
                </a:solidFill>
              </a:rPr>
              <a:t>smog </a:t>
            </a:r>
            <a:r>
              <a:rPr lang="en-US" sz="2400" b="1" dirty="0" smtClean="0">
                <a:solidFill>
                  <a:schemeClr val="accent1">
                    <a:lumMod val="75000"/>
                  </a:schemeClr>
                </a:solidFill>
              </a:rPr>
              <a:t>NO from motor vehicles, a starting compound is oxidized to the troposphere by forming nitrogen dioxide (NO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21" name="Rectangle 20"/>
          <p:cNvSpPr/>
          <p:nvPr/>
        </p:nvSpPr>
        <p:spPr>
          <a:xfrm>
            <a:off x="276224" y="4163110"/>
            <a:ext cx="8696325" cy="830997"/>
          </a:xfrm>
          <a:prstGeom prst="rect">
            <a:avLst/>
          </a:prstGeom>
        </p:spPr>
        <p:txBody>
          <a:bodyPr wrap="square">
            <a:spAutoFit/>
          </a:bodyPr>
          <a:lstStyle/>
          <a:p>
            <a:r>
              <a:rPr lang="en-US" sz="2400" b="1" dirty="0" smtClean="0">
                <a:solidFill>
                  <a:schemeClr val="accent1">
                    <a:lumMod val="75000"/>
                  </a:schemeClr>
                </a:solidFill>
              </a:rPr>
              <a:t>The created NO</a:t>
            </a:r>
            <a:r>
              <a:rPr lang="en-US" sz="2400" b="1" baseline="-25000" dirty="0" smtClean="0">
                <a:solidFill>
                  <a:schemeClr val="accent1">
                    <a:lumMod val="75000"/>
                  </a:schemeClr>
                </a:solidFill>
              </a:rPr>
              <a:t>2</a:t>
            </a:r>
            <a:r>
              <a:rPr lang="en-US" sz="2400" b="1" dirty="0" smtClean="0">
                <a:solidFill>
                  <a:schemeClr val="accent1">
                    <a:lumMod val="75000"/>
                  </a:schemeClr>
                </a:solidFill>
              </a:rPr>
              <a:t> is </a:t>
            </a:r>
            <a:r>
              <a:rPr lang="en-US" sz="2400" b="1" dirty="0" err="1" smtClean="0">
                <a:solidFill>
                  <a:schemeClr val="accent1">
                    <a:lumMod val="75000"/>
                  </a:schemeClr>
                </a:solidFill>
              </a:rPr>
              <a:t>photolyzed</a:t>
            </a:r>
            <a:r>
              <a:rPr lang="en-US" sz="2400" b="1" dirty="0" smtClean="0">
                <a:solidFill>
                  <a:schemeClr val="accent1">
                    <a:lumMod val="75000"/>
                  </a:schemeClr>
                </a:solidFill>
              </a:rPr>
              <a:t> in a photolytic reaction producing nitrogen oxide and oxygen:</a:t>
            </a:r>
            <a:endParaRPr lang="hr-HR" sz="2400" b="1" dirty="0">
              <a:solidFill>
                <a:schemeClr val="accent1">
                  <a:lumMod val="75000"/>
                </a:schemeClr>
              </a:solidFill>
            </a:endParaRPr>
          </a:p>
        </p:txBody>
      </p:sp>
      <p:sp>
        <p:nvSpPr>
          <p:cNvPr id="2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67544" y="1546126"/>
            <a:ext cx="8136904" cy="1938992"/>
          </a:xfrm>
          <a:prstGeom prst="rect">
            <a:avLst/>
          </a:prstGeom>
          <a:noFill/>
        </p:spPr>
        <p:txBody>
          <a:bodyPr wrap="square" rtlCol="0">
            <a:spAutoFit/>
          </a:bodyPr>
          <a:lstStyle/>
          <a:p>
            <a:r>
              <a:rPr lang="en-US" sz="2000" b="1" dirty="0" smtClean="0">
                <a:solidFill>
                  <a:schemeClr val="accent1">
                    <a:lumMod val="75000"/>
                  </a:schemeClr>
                </a:solidFill>
              </a:rPr>
              <a:t>The oxygen atom (O), which is created in the preceding reaction in a very fast reaction reacts with a molecule of oxygen (O</a:t>
            </a:r>
            <a:r>
              <a:rPr lang="en-US" sz="2000" b="1" baseline="-25000" dirty="0" smtClean="0">
                <a:solidFill>
                  <a:schemeClr val="accent1">
                    <a:lumMod val="75000"/>
                  </a:schemeClr>
                </a:solidFill>
              </a:rPr>
              <a:t>2</a:t>
            </a:r>
            <a:r>
              <a:rPr lang="en-US" sz="2000" b="1" dirty="0" smtClean="0">
                <a:solidFill>
                  <a:schemeClr val="accent1">
                    <a:lumMod val="75000"/>
                  </a:schemeClr>
                </a:solidFill>
              </a:rPr>
              <a:t>) creating a molecule of ozone (O</a:t>
            </a:r>
            <a:r>
              <a:rPr lang="en-US" sz="2000" b="1" baseline="-25000" dirty="0" smtClean="0">
                <a:solidFill>
                  <a:schemeClr val="accent1">
                    <a:lumMod val="75000"/>
                  </a:schemeClr>
                </a:solidFill>
              </a:rPr>
              <a:t>3</a:t>
            </a:r>
            <a:r>
              <a:rPr lang="en-US" sz="2000" b="1" dirty="0" smtClean="0">
                <a:solidFill>
                  <a:schemeClr val="accent1">
                    <a:lumMod val="75000"/>
                  </a:schemeClr>
                </a:solidFill>
              </a:rPr>
              <a:t>). In this reaction, the participating and molecules that are marked with the «M», and represent the N</a:t>
            </a:r>
            <a:r>
              <a:rPr lang="en-US" sz="2000" b="1" baseline="-25000" dirty="0" smtClean="0">
                <a:solidFill>
                  <a:schemeClr val="accent1">
                    <a:lumMod val="75000"/>
                  </a:schemeClr>
                </a:solidFill>
              </a:rPr>
              <a:t>2</a:t>
            </a:r>
            <a:r>
              <a:rPr lang="en-US" sz="2000" b="1" dirty="0" smtClean="0">
                <a:solidFill>
                  <a:schemeClr val="accent1">
                    <a:lumMod val="75000"/>
                  </a:schemeClr>
                </a:solidFill>
              </a:rPr>
              <a:t>, O</a:t>
            </a:r>
            <a:r>
              <a:rPr lang="en-US" sz="2000" b="1" baseline="-25000" dirty="0" smtClean="0">
                <a:solidFill>
                  <a:schemeClr val="accent1">
                    <a:lumMod val="75000"/>
                  </a:schemeClr>
                </a:solidFill>
              </a:rPr>
              <a:t>2</a:t>
            </a:r>
            <a:r>
              <a:rPr lang="en-US" sz="2000" b="1" dirty="0" smtClean="0">
                <a:solidFill>
                  <a:schemeClr val="accent1">
                    <a:lumMod val="75000"/>
                  </a:schemeClr>
                </a:solidFill>
              </a:rPr>
              <a:t>, etc., that have a role in the absorption of vibration energy from the newly synthesized molecule of ozone (O</a:t>
            </a:r>
            <a:r>
              <a:rPr lang="en-US" sz="2000" b="1" baseline="-25000" dirty="0" smtClean="0">
                <a:solidFill>
                  <a:schemeClr val="accent1">
                    <a:lumMod val="75000"/>
                  </a:schemeClr>
                </a:solidFill>
              </a:rPr>
              <a:t>3</a:t>
            </a:r>
            <a:r>
              <a:rPr lang="en-US" sz="2000" b="1" dirty="0" smtClean="0">
                <a:solidFill>
                  <a:schemeClr val="accent1">
                    <a:lumMod val="75000"/>
                  </a:schemeClr>
                </a:solidFill>
              </a:rPr>
              <a:t>):</a:t>
            </a:r>
            <a:endParaRPr lang="hr-HR" sz="2000" b="1" dirty="0">
              <a:solidFill>
                <a:schemeClr val="accent1">
                  <a:lumMod val="75000"/>
                </a:schemeClr>
              </a:solidFill>
            </a:endParaRPr>
          </a:p>
        </p:txBody>
      </p:sp>
      <p:sp>
        <p:nvSpPr>
          <p:cNvPr id="13" name="Rectangle 12"/>
          <p:cNvSpPr/>
          <p:nvPr/>
        </p:nvSpPr>
        <p:spPr>
          <a:xfrm>
            <a:off x="2010172" y="3798565"/>
            <a:ext cx="468052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O + O</a:t>
            </a:r>
            <a:r>
              <a:rPr lang="hr-HR" sz="2400" b="1" baseline="-25000" dirty="0" smtClean="0">
                <a:solidFill>
                  <a:schemeClr val="bg1"/>
                </a:solidFill>
              </a:rPr>
              <a:t>2</a:t>
            </a:r>
            <a:r>
              <a:rPr lang="hr-HR" sz="2400" b="1" dirty="0" smtClean="0">
                <a:solidFill>
                  <a:schemeClr val="bg1"/>
                </a:solidFill>
              </a:rPr>
              <a:t> + </a:t>
            </a:r>
            <a:r>
              <a:rPr lang="hr-HR" sz="2400" b="1" dirty="0" smtClean="0">
                <a:solidFill>
                  <a:srgbClr val="FF0000"/>
                </a:solidFill>
              </a:rPr>
              <a:t>M</a:t>
            </a:r>
            <a:r>
              <a:rPr lang="hr-HR" sz="2400" b="1" dirty="0" smtClean="0">
                <a:solidFill>
                  <a:schemeClr val="bg1"/>
                </a:solidFill>
              </a:rPr>
              <a:t> </a:t>
            </a:r>
            <a:r>
              <a:rPr lang="hr-HR" sz="2400" b="1" dirty="0" smtClean="0">
                <a:solidFill>
                  <a:schemeClr val="bg1"/>
                </a:solidFill>
                <a:sym typeface="Wingdings 3"/>
              </a:rPr>
              <a:t> </a:t>
            </a:r>
            <a:r>
              <a:rPr lang="hr-HR" sz="2400" b="1" dirty="0" smtClean="0">
                <a:solidFill>
                  <a:schemeClr val="bg1"/>
                </a:solidFill>
              </a:rPr>
              <a:t>O</a:t>
            </a:r>
            <a:r>
              <a:rPr lang="hr-HR" sz="2400" b="1" baseline="-25000" dirty="0" smtClean="0">
                <a:solidFill>
                  <a:schemeClr val="bg1"/>
                </a:solidFill>
              </a:rPr>
              <a:t>3</a:t>
            </a:r>
            <a:endParaRPr lang="hr-HR" sz="2400" baseline="-25000" dirty="0">
              <a:solidFill>
                <a:schemeClr val="bg1"/>
              </a:solidFill>
            </a:endParaRPr>
          </a:p>
        </p:txBody>
      </p:sp>
      <p:sp>
        <p:nvSpPr>
          <p:cNvPr id="14" name="TextBox 13"/>
          <p:cNvSpPr txBox="1"/>
          <p:nvPr/>
        </p:nvSpPr>
        <p:spPr>
          <a:xfrm>
            <a:off x="485775" y="4437112"/>
            <a:ext cx="8406705" cy="830997"/>
          </a:xfrm>
          <a:prstGeom prst="rect">
            <a:avLst/>
          </a:prstGeom>
          <a:noFill/>
        </p:spPr>
        <p:txBody>
          <a:bodyPr wrap="square" rtlCol="0">
            <a:spAutoFit/>
          </a:bodyPr>
          <a:lstStyle/>
          <a:p>
            <a:r>
              <a:rPr lang="en-US" sz="2400" b="1" dirty="0" smtClean="0">
                <a:solidFill>
                  <a:schemeClr val="accent1">
                    <a:lumMod val="75000"/>
                  </a:schemeClr>
                </a:solidFill>
              </a:rPr>
              <a:t>Molecule of nitric oxide (NO), which is created in the reaction [2] reacts with ozone (O</a:t>
            </a:r>
            <a:r>
              <a:rPr lang="en-US" sz="2400" b="1" baseline="-25000" dirty="0" smtClean="0">
                <a:solidFill>
                  <a:schemeClr val="accent1">
                    <a:lumMod val="75000"/>
                  </a:schemeClr>
                </a:solidFill>
              </a:rPr>
              <a:t>3</a:t>
            </a:r>
            <a:r>
              <a:rPr lang="en-US" sz="2400" b="1" dirty="0" smtClean="0">
                <a:solidFill>
                  <a:schemeClr val="accent1">
                    <a:lumMod val="75000"/>
                  </a:schemeClr>
                </a:solidFill>
              </a:rPr>
              <a:t>) from reaction [3].</a:t>
            </a:r>
            <a:endParaRPr lang="hr-HR" sz="2400" b="1" dirty="0">
              <a:solidFill>
                <a:schemeClr val="accent1">
                  <a:lumMod val="75000"/>
                </a:schemeClr>
              </a:solidFill>
            </a:endParaRPr>
          </a:p>
        </p:txBody>
      </p:sp>
      <p:sp>
        <p:nvSpPr>
          <p:cNvPr id="15" name="Rectangle 14"/>
          <p:cNvSpPr/>
          <p:nvPr/>
        </p:nvSpPr>
        <p:spPr>
          <a:xfrm>
            <a:off x="1962547" y="5586189"/>
            <a:ext cx="468052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NO + O</a:t>
            </a:r>
            <a:r>
              <a:rPr lang="hr-HR" sz="2400" b="1" baseline="-25000" dirty="0" smtClean="0">
                <a:solidFill>
                  <a:schemeClr val="bg1"/>
                </a:solidFill>
              </a:rPr>
              <a:t>3</a:t>
            </a:r>
            <a:r>
              <a:rPr lang="hr-HR" sz="2400" b="1" dirty="0" smtClean="0">
                <a:solidFill>
                  <a:schemeClr val="bg1"/>
                </a:solidFill>
              </a:rPr>
              <a:t> </a:t>
            </a:r>
            <a:r>
              <a:rPr lang="hr-HR" sz="2400" b="1" dirty="0" smtClean="0">
                <a:solidFill>
                  <a:schemeClr val="bg1"/>
                </a:solidFill>
                <a:sym typeface="Wingdings 3"/>
              </a:rPr>
              <a:t> NO</a:t>
            </a:r>
            <a:r>
              <a:rPr lang="hr-HR" sz="2400" b="1" baseline="-25000" dirty="0" smtClean="0">
                <a:solidFill>
                  <a:schemeClr val="bg1"/>
                </a:solidFill>
                <a:sym typeface="Wingdings 3"/>
              </a:rPr>
              <a:t>2</a:t>
            </a:r>
            <a:r>
              <a:rPr lang="hr-HR" sz="2400" b="1" dirty="0" smtClean="0">
                <a:solidFill>
                  <a:schemeClr val="bg1"/>
                </a:solidFill>
                <a:sym typeface="Wingdings 3"/>
              </a:rPr>
              <a:t> + </a:t>
            </a:r>
            <a:r>
              <a:rPr lang="hr-HR" sz="2400" b="1" dirty="0" smtClean="0">
                <a:solidFill>
                  <a:schemeClr val="bg1"/>
                </a:solidFill>
              </a:rPr>
              <a:t>O</a:t>
            </a:r>
            <a:r>
              <a:rPr lang="hr-HR" sz="2400" b="1" baseline="-25000" dirty="0" smtClean="0">
                <a:solidFill>
                  <a:schemeClr val="bg1"/>
                </a:solidFill>
              </a:rPr>
              <a:t>2</a:t>
            </a:r>
            <a:endParaRPr lang="hr-HR" sz="2400" baseline="-25000" dirty="0">
              <a:solidFill>
                <a:schemeClr val="bg1"/>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43</a:t>
            </a:fld>
            <a:endParaRPr lang="hr-HR"/>
          </a:p>
        </p:txBody>
      </p:sp>
      <p:sp>
        <p:nvSpPr>
          <p:cNvPr id="18" name="Title 1"/>
          <p:cNvSpPr>
            <a:spLocks noGrp="1"/>
          </p:cNvSpPr>
          <p:nvPr>
            <p:ph type="title"/>
          </p:nvPr>
        </p:nvSpPr>
        <p:spPr>
          <a:xfrm>
            <a:off x="123824" y="493713"/>
            <a:ext cx="8905875" cy="7445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67544" y="1412776"/>
            <a:ext cx="8496944" cy="2308324"/>
          </a:xfrm>
          <a:prstGeom prst="rect">
            <a:avLst/>
          </a:prstGeom>
          <a:noFill/>
        </p:spPr>
        <p:txBody>
          <a:bodyPr wrap="square" rtlCol="0">
            <a:spAutoFit/>
          </a:bodyPr>
          <a:lstStyle/>
          <a:p>
            <a:r>
              <a:rPr lang="en-US" sz="2400" b="1" dirty="0" smtClean="0">
                <a:solidFill>
                  <a:schemeClr val="accent1">
                    <a:lumMod val="75000"/>
                  </a:schemeClr>
                </a:solidFill>
              </a:rPr>
              <a:t>In this series of chemical reactions do not create new products or break down the existing and therefore this cycle got the name of the zero cycle.</a:t>
            </a:r>
            <a:endParaRPr lang="hr-HR" sz="2400" dirty="0" smtClean="0">
              <a:solidFill>
                <a:schemeClr val="accent1">
                  <a:lumMod val="75000"/>
                </a:schemeClr>
              </a:solidFill>
            </a:endParaRPr>
          </a:p>
          <a:p>
            <a:r>
              <a:rPr lang="en-US" sz="2400" b="1" dirty="0" smtClean="0">
                <a:solidFill>
                  <a:schemeClr val="accent1">
                    <a:lumMod val="75000"/>
                  </a:schemeClr>
                </a:solidFill>
              </a:rPr>
              <a:t>After this series of chemical reactions, the question is: how there is an increase in the concentration of NO</a:t>
            </a:r>
            <a:r>
              <a:rPr lang="en-US" sz="2400" b="1" baseline="-25000" dirty="0" smtClean="0">
                <a:solidFill>
                  <a:schemeClr val="accent1">
                    <a:lumMod val="75000"/>
                  </a:schemeClr>
                </a:solidFill>
              </a:rPr>
              <a:t>2</a:t>
            </a:r>
            <a:r>
              <a:rPr lang="en-US" sz="2400" b="1" dirty="0" smtClean="0">
                <a:solidFill>
                  <a:schemeClr val="accent1">
                    <a:lumMod val="75000"/>
                  </a:schemeClr>
                </a:solidFill>
              </a:rPr>
              <a:t> and O</a:t>
            </a:r>
            <a:r>
              <a:rPr lang="en-US" sz="2400" b="1" baseline="-25000" dirty="0" smtClean="0">
                <a:solidFill>
                  <a:schemeClr val="accent1">
                    <a:lumMod val="75000"/>
                  </a:schemeClr>
                </a:solidFill>
              </a:rPr>
              <a:t>3</a:t>
            </a:r>
            <a:r>
              <a:rPr lang="en-US" sz="2400" b="1" dirty="0" smtClean="0">
                <a:solidFill>
                  <a:schemeClr val="accent1">
                    <a:lumMod val="75000"/>
                  </a:schemeClr>
                </a:solidFill>
              </a:rPr>
              <a:t> during the day in the troposphere? Something is missing!</a:t>
            </a:r>
            <a:endParaRPr lang="hr-HR" sz="2400" b="1" dirty="0">
              <a:solidFill>
                <a:schemeClr val="accent1">
                  <a:lumMod val="75000"/>
                </a:schemeClr>
              </a:solidFill>
            </a:endParaRPr>
          </a:p>
        </p:txBody>
      </p:sp>
      <p:sp>
        <p:nvSpPr>
          <p:cNvPr id="13" name="TextBox 12"/>
          <p:cNvSpPr txBox="1"/>
          <p:nvPr/>
        </p:nvSpPr>
        <p:spPr>
          <a:xfrm>
            <a:off x="491927" y="3806179"/>
            <a:ext cx="8424936" cy="1938992"/>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r>
              <a:rPr lang="en-US" sz="2000" b="1" dirty="0" smtClean="0"/>
              <a:t>For creation of photochemical smog, you need the organic compounds in the air, such as:</a:t>
            </a:r>
            <a:endParaRPr lang="hr-HR" sz="2000" b="1" dirty="0" smtClean="0"/>
          </a:p>
          <a:p>
            <a:endParaRPr lang="hr-HR" sz="2000" b="1" dirty="0" smtClean="0"/>
          </a:p>
          <a:p>
            <a:pPr>
              <a:buFont typeface="Arial" pitchFamily="34" charset="0"/>
              <a:buChar char="•"/>
            </a:pPr>
            <a:r>
              <a:rPr lang="hr-HR" sz="2000" b="1" dirty="0" smtClean="0"/>
              <a:t> VOC – volatile organic compound</a:t>
            </a:r>
          </a:p>
          <a:p>
            <a:pPr>
              <a:buFont typeface="Arial" pitchFamily="34" charset="0"/>
              <a:buChar char="•"/>
            </a:pPr>
            <a:r>
              <a:rPr lang="hr-HR" sz="2000" b="1" dirty="0" smtClean="0"/>
              <a:t>  ROC – reactive organic carbon</a:t>
            </a:r>
          </a:p>
          <a:p>
            <a:pPr>
              <a:buFont typeface="Arial" pitchFamily="34" charset="0"/>
              <a:buChar char="•"/>
            </a:pPr>
            <a:r>
              <a:rPr lang="hr-HR" sz="2000" b="1" dirty="0" smtClean="0"/>
              <a:t>  NmHC – nonmethane hydrocarbons.</a:t>
            </a:r>
            <a:endParaRPr lang="hr-HR" sz="2000" b="1" dirty="0"/>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44</a:t>
            </a:fld>
            <a:endParaRPr lang="hr-HR"/>
          </a:p>
        </p:txBody>
      </p:sp>
      <p:sp>
        <p:nvSpPr>
          <p:cNvPr id="16" name="Title 1"/>
          <p:cNvSpPr>
            <a:spLocks noGrp="1"/>
          </p:cNvSpPr>
          <p:nvPr>
            <p:ph type="title"/>
          </p:nvPr>
        </p:nvSpPr>
        <p:spPr>
          <a:xfrm>
            <a:off x="123824" y="493713"/>
            <a:ext cx="9020176" cy="7445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67544" y="1412776"/>
            <a:ext cx="8208912" cy="2308324"/>
          </a:xfrm>
          <a:prstGeom prst="rect">
            <a:avLst/>
          </a:prstGeom>
          <a:noFill/>
        </p:spPr>
        <p:txBody>
          <a:bodyPr wrap="square" rtlCol="0">
            <a:spAutoFit/>
          </a:bodyPr>
          <a:lstStyle/>
          <a:p>
            <a:r>
              <a:rPr lang="en-US" sz="2400" b="1" dirty="0" smtClean="0">
                <a:solidFill>
                  <a:schemeClr val="accent1">
                    <a:lumMod val="75000"/>
                  </a:schemeClr>
                </a:solidFill>
              </a:rPr>
              <a:t>Urban troposphere is abundant with these compounds, and with favorable</a:t>
            </a:r>
            <a:r>
              <a:rPr lang="hr-HR" sz="2400" b="1" dirty="0" smtClean="0">
                <a:solidFill>
                  <a:schemeClr val="accent1">
                    <a:lumMod val="75000"/>
                  </a:schemeClr>
                </a:solidFill>
              </a:rPr>
              <a:t> </a:t>
            </a:r>
            <a:r>
              <a:rPr lang="en-US" sz="2400" b="1" dirty="0" smtClean="0">
                <a:solidFill>
                  <a:schemeClr val="accent1">
                    <a:lumMod val="75000"/>
                  </a:schemeClr>
                </a:solidFill>
              </a:rPr>
              <a:t>conditions result in the creation of photochemical smog.</a:t>
            </a:r>
            <a:endParaRPr lang="hr-HR" sz="2400" b="1" dirty="0" smtClean="0">
              <a:solidFill>
                <a:schemeClr val="accent1">
                  <a:lumMod val="75000"/>
                </a:schemeClr>
              </a:solidFill>
            </a:endParaRPr>
          </a:p>
          <a:p>
            <a:r>
              <a:rPr lang="en-US" sz="2400" b="1" dirty="0" smtClean="0">
                <a:solidFill>
                  <a:schemeClr val="accent1">
                    <a:lumMod val="75000"/>
                  </a:schemeClr>
                </a:solidFill>
              </a:rPr>
              <a:t>The first condition is the creation of h</a:t>
            </a:r>
            <a:r>
              <a:rPr lang="hr-HR" sz="2400" b="1" dirty="0" smtClean="0">
                <a:solidFill>
                  <a:schemeClr val="accent1">
                    <a:lumMod val="75000"/>
                  </a:schemeClr>
                </a:solidFill>
              </a:rPr>
              <a:t>y</a:t>
            </a:r>
            <a:r>
              <a:rPr lang="en-US" sz="2400" b="1" dirty="0" err="1" smtClean="0">
                <a:solidFill>
                  <a:schemeClr val="accent1">
                    <a:lumMod val="75000"/>
                  </a:schemeClr>
                </a:solidFill>
              </a:rPr>
              <a:t>dro</a:t>
            </a:r>
            <a:r>
              <a:rPr lang="hr-HR" sz="2400" b="1" dirty="0" smtClean="0">
                <a:solidFill>
                  <a:schemeClr val="accent1">
                    <a:lumMod val="75000"/>
                  </a:schemeClr>
                </a:solidFill>
              </a:rPr>
              <a:t>xy</a:t>
            </a:r>
            <a:r>
              <a:rPr lang="en-US" sz="2400" b="1" dirty="0" smtClean="0">
                <a:solidFill>
                  <a:schemeClr val="accent1">
                    <a:lumMod val="75000"/>
                  </a:schemeClr>
                </a:solidFill>
              </a:rPr>
              <a:t>l radicals (OH), which is formed by the reaction of free radicals O * </a:t>
            </a:r>
            <a:r>
              <a:rPr lang="hr-HR" sz="2400" b="1" dirty="0" smtClean="0">
                <a:solidFill>
                  <a:schemeClr val="accent1">
                    <a:lumMod val="75000"/>
                  </a:schemeClr>
                </a:solidFill>
              </a:rPr>
              <a:t>and </a:t>
            </a:r>
            <a:r>
              <a:rPr lang="en-US" sz="2400" b="1" dirty="0" smtClean="0">
                <a:solidFill>
                  <a:schemeClr val="accent1">
                    <a:lumMod val="75000"/>
                  </a:schemeClr>
                </a:solidFill>
              </a:rPr>
              <a:t>water molecule (O * </a:t>
            </a:r>
            <a:r>
              <a:rPr lang="hr-HR" sz="2400" b="1" dirty="0" smtClean="0">
                <a:solidFill>
                  <a:schemeClr val="accent1">
                    <a:lumMod val="75000"/>
                  </a:schemeClr>
                </a:solidFill>
              </a:rPr>
              <a:t>excited</a:t>
            </a:r>
            <a:r>
              <a:rPr lang="en-US" sz="2400" b="1" dirty="0" smtClean="0">
                <a:solidFill>
                  <a:schemeClr val="accent1">
                    <a:lumMod val="75000"/>
                  </a:schemeClr>
                </a:solidFill>
              </a:rPr>
              <a:t>is form of atomic oxygen):</a:t>
            </a:r>
            <a:endParaRPr lang="hr-HR" sz="2400" b="1" dirty="0">
              <a:solidFill>
                <a:schemeClr val="accent1">
                  <a:lumMod val="75000"/>
                </a:schemeClr>
              </a:solidFill>
            </a:endParaRPr>
          </a:p>
        </p:txBody>
      </p:sp>
      <p:sp>
        <p:nvSpPr>
          <p:cNvPr id="13" name="Rectangle 12"/>
          <p:cNvSpPr/>
          <p:nvPr/>
        </p:nvSpPr>
        <p:spPr>
          <a:xfrm>
            <a:off x="2055515" y="4024114"/>
            <a:ext cx="4968552"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O</a:t>
            </a:r>
            <a:r>
              <a:rPr lang="hr-HR" sz="2400" b="1" baseline="-25000" dirty="0" smtClean="0">
                <a:solidFill>
                  <a:schemeClr val="bg1"/>
                </a:solidFill>
              </a:rPr>
              <a:t>3</a:t>
            </a:r>
            <a:r>
              <a:rPr lang="hr-HR" sz="2400" b="1" dirty="0" smtClean="0">
                <a:solidFill>
                  <a:schemeClr val="bg1"/>
                </a:solidFill>
              </a:rPr>
              <a:t> + Sunlight </a:t>
            </a:r>
            <a:r>
              <a:rPr lang="hr-HR" sz="2400" b="1" dirty="0" smtClean="0">
                <a:solidFill>
                  <a:schemeClr val="bg1"/>
                </a:solidFill>
                <a:sym typeface="Wingdings 3"/>
              </a:rPr>
              <a:t> </a:t>
            </a:r>
            <a:r>
              <a:rPr lang="hr-HR" sz="2400" b="1" dirty="0" smtClean="0">
                <a:solidFill>
                  <a:schemeClr val="bg1"/>
                </a:solidFill>
              </a:rPr>
              <a:t>O</a:t>
            </a:r>
            <a:r>
              <a:rPr lang="hr-HR" sz="2400" b="1" baseline="-25000" dirty="0" smtClean="0">
                <a:solidFill>
                  <a:schemeClr val="bg1"/>
                </a:solidFill>
              </a:rPr>
              <a:t>2 </a:t>
            </a:r>
            <a:r>
              <a:rPr lang="hr-HR" sz="2400" b="1" dirty="0" smtClean="0">
                <a:solidFill>
                  <a:schemeClr val="bg1"/>
                </a:solidFill>
              </a:rPr>
              <a:t>+ O*</a:t>
            </a:r>
            <a:endParaRPr lang="hr-HR" sz="2400" dirty="0">
              <a:solidFill>
                <a:schemeClr val="bg1"/>
              </a:solidFill>
            </a:endParaRPr>
          </a:p>
        </p:txBody>
      </p:sp>
      <p:sp>
        <p:nvSpPr>
          <p:cNvPr id="14" name="Rectangle 13"/>
          <p:cNvSpPr/>
          <p:nvPr/>
        </p:nvSpPr>
        <p:spPr>
          <a:xfrm>
            <a:off x="2026940" y="5038700"/>
            <a:ext cx="4968552"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O* + H</a:t>
            </a:r>
            <a:r>
              <a:rPr lang="hr-HR" sz="2400" b="1" baseline="-25000" dirty="0" smtClean="0">
                <a:solidFill>
                  <a:schemeClr val="bg1"/>
                </a:solidFill>
              </a:rPr>
              <a:t>2</a:t>
            </a:r>
            <a:r>
              <a:rPr lang="hr-HR" sz="2400" b="1" dirty="0" smtClean="0">
                <a:solidFill>
                  <a:schemeClr val="bg1"/>
                </a:solidFill>
              </a:rPr>
              <a:t>O  </a:t>
            </a:r>
            <a:r>
              <a:rPr lang="hr-HR" sz="2400" b="1" dirty="0" smtClean="0">
                <a:solidFill>
                  <a:schemeClr val="bg1"/>
                </a:solidFill>
                <a:sym typeface="Wingdings 3"/>
              </a:rPr>
              <a:t> 2</a:t>
            </a:r>
            <a:r>
              <a:rPr lang="hr-HR" sz="2400" b="1" dirty="0" smtClean="0">
                <a:solidFill>
                  <a:schemeClr val="bg1"/>
                </a:solidFill>
              </a:rPr>
              <a:t>OH</a:t>
            </a:r>
            <a:endParaRPr lang="hr-HR" sz="2400" baseline="-25000" dirty="0">
              <a:solidFill>
                <a:schemeClr val="bg1"/>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45</a:t>
            </a:fld>
            <a:endParaRPr lang="hr-HR"/>
          </a:p>
        </p:txBody>
      </p:sp>
      <p:sp>
        <p:nvSpPr>
          <p:cNvPr id="17" name="Title 1"/>
          <p:cNvSpPr>
            <a:spLocks noGrp="1"/>
          </p:cNvSpPr>
          <p:nvPr>
            <p:ph type="title"/>
          </p:nvPr>
        </p:nvSpPr>
        <p:spPr>
          <a:xfrm>
            <a:off x="161924" y="493713"/>
            <a:ext cx="8982076" cy="7445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5" name="TextBox 14"/>
          <p:cNvSpPr txBox="1"/>
          <p:nvPr/>
        </p:nvSpPr>
        <p:spPr>
          <a:xfrm>
            <a:off x="243136" y="1445543"/>
            <a:ext cx="8640960" cy="1015663"/>
          </a:xfrm>
          <a:prstGeom prst="rect">
            <a:avLst/>
          </a:prstGeom>
          <a:noFill/>
        </p:spPr>
        <p:txBody>
          <a:bodyPr wrap="square" rtlCol="0">
            <a:spAutoFit/>
          </a:bodyPr>
          <a:lstStyle/>
          <a:p>
            <a:r>
              <a:rPr lang="en-US" sz="2000" b="1" dirty="0" smtClean="0">
                <a:solidFill>
                  <a:schemeClr val="accent1">
                    <a:lumMod val="75000"/>
                  </a:schemeClr>
                </a:solidFill>
              </a:rPr>
              <a:t>The hydroxyl radical is the most important oxidizing agent in the troposphere and it can react with all the organic compounds in the air. The products of these reactions are water molecules (H</a:t>
            </a:r>
            <a:r>
              <a:rPr lang="en-US" sz="2000" b="1" baseline="-25000" dirty="0" smtClean="0">
                <a:solidFill>
                  <a:schemeClr val="accent1">
                    <a:lumMod val="75000"/>
                  </a:schemeClr>
                </a:solidFill>
              </a:rPr>
              <a:t>2</a:t>
            </a:r>
            <a:r>
              <a:rPr lang="en-US" sz="2000" b="1" dirty="0" smtClean="0">
                <a:solidFill>
                  <a:schemeClr val="accent1">
                    <a:lumMod val="75000"/>
                  </a:schemeClr>
                </a:solidFill>
              </a:rPr>
              <a:t>O) and organic radicals:</a:t>
            </a:r>
            <a:endParaRPr lang="hr-HR" sz="2000" b="1" dirty="0">
              <a:solidFill>
                <a:schemeClr val="accent1">
                  <a:lumMod val="75000"/>
                </a:schemeClr>
              </a:solidFill>
            </a:endParaRPr>
          </a:p>
        </p:txBody>
      </p:sp>
      <p:sp>
        <p:nvSpPr>
          <p:cNvPr id="16" name="Rectangle 15"/>
          <p:cNvSpPr/>
          <p:nvPr/>
        </p:nvSpPr>
        <p:spPr>
          <a:xfrm>
            <a:off x="1887116" y="2607568"/>
            <a:ext cx="504056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RH + OH </a:t>
            </a:r>
            <a:r>
              <a:rPr lang="hr-HR" sz="2400" b="1" dirty="0" smtClean="0">
                <a:solidFill>
                  <a:schemeClr val="bg1"/>
                </a:solidFill>
                <a:sym typeface="Wingdings 3"/>
              </a:rPr>
              <a:t> H</a:t>
            </a:r>
            <a:r>
              <a:rPr lang="hr-HR" sz="2400" b="1" baseline="-25000" dirty="0" smtClean="0">
                <a:solidFill>
                  <a:schemeClr val="bg1"/>
                </a:solidFill>
                <a:sym typeface="Wingdings 3"/>
              </a:rPr>
              <a:t>2</a:t>
            </a:r>
            <a:r>
              <a:rPr lang="hr-HR" sz="2400" b="1" dirty="0" smtClean="0">
                <a:solidFill>
                  <a:schemeClr val="bg1"/>
                </a:solidFill>
              </a:rPr>
              <a:t>O</a:t>
            </a:r>
            <a:r>
              <a:rPr lang="hr-HR" sz="2400" b="1" baseline="-25000" dirty="0" smtClean="0">
                <a:solidFill>
                  <a:schemeClr val="bg1"/>
                </a:solidFill>
              </a:rPr>
              <a:t> </a:t>
            </a:r>
            <a:r>
              <a:rPr lang="hr-HR" sz="2400" b="1" dirty="0" smtClean="0">
                <a:solidFill>
                  <a:schemeClr val="bg1"/>
                </a:solidFill>
              </a:rPr>
              <a:t>+ R*</a:t>
            </a:r>
            <a:endParaRPr lang="hr-HR" sz="2400" dirty="0">
              <a:solidFill>
                <a:schemeClr val="bg1"/>
              </a:solidFill>
            </a:endParaRPr>
          </a:p>
        </p:txBody>
      </p:sp>
      <p:sp>
        <p:nvSpPr>
          <p:cNvPr id="17" name="Rectangle 16"/>
          <p:cNvSpPr/>
          <p:nvPr/>
        </p:nvSpPr>
        <p:spPr>
          <a:xfrm>
            <a:off x="533450" y="3236590"/>
            <a:ext cx="8172400" cy="400110"/>
          </a:xfrm>
          <a:prstGeom prst="rect">
            <a:avLst/>
          </a:prstGeom>
        </p:spPr>
        <p:txBody>
          <a:bodyPr wrap="square">
            <a:spAutoFit/>
          </a:bodyPr>
          <a:lstStyle/>
          <a:p>
            <a:r>
              <a:rPr lang="en-US" sz="2000" b="1" dirty="0" smtClean="0">
                <a:solidFill>
                  <a:schemeClr val="accent6">
                    <a:lumMod val="75000"/>
                  </a:schemeClr>
                </a:solidFill>
              </a:rPr>
              <a:t>where is the R (CH</a:t>
            </a:r>
            <a:r>
              <a:rPr lang="en-US" sz="2000" b="1" baseline="-25000" dirty="0" smtClean="0">
                <a:solidFill>
                  <a:schemeClr val="accent6">
                    <a:lumMod val="75000"/>
                  </a:schemeClr>
                </a:solidFill>
              </a:rPr>
              <a:t>3</a:t>
            </a:r>
            <a:r>
              <a:rPr lang="en-US" sz="2000" b="1" dirty="0" smtClean="0">
                <a:solidFill>
                  <a:schemeClr val="accent6">
                    <a:lumMod val="75000"/>
                  </a:schemeClr>
                </a:solidFill>
              </a:rPr>
              <a:t> or CHO or CH</a:t>
            </a:r>
            <a:r>
              <a:rPr lang="en-US" sz="2000" b="1" baseline="-25000" dirty="0" smtClean="0">
                <a:solidFill>
                  <a:schemeClr val="accent6">
                    <a:lumMod val="75000"/>
                  </a:schemeClr>
                </a:solidFill>
              </a:rPr>
              <a:t>2</a:t>
            </a:r>
            <a:r>
              <a:rPr lang="en-US" sz="2000" b="1" dirty="0" smtClean="0">
                <a:solidFill>
                  <a:schemeClr val="accent6">
                    <a:lumMod val="75000"/>
                  </a:schemeClr>
                </a:solidFill>
              </a:rPr>
              <a:t>CH</a:t>
            </a:r>
            <a:r>
              <a:rPr lang="en-US" sz="2000" b="1" baseline="-25000" dirty="0" smtClean="0">
                <a:solidFill>
                  <a:schemeClr val="accent6">
                    <a:lumMod val="75000"/>
                  </a:schemeClr>
                </a:solidFill>
              </a:rPr>
              <a:t>3</a:t>
            </a:r>
            <a:r>
              <a:rPr lang="en-US" sz="2000" b="1" dirty="0" smtClean="0">
                <a:solidFill>
                  <a:schemeClr val="accent6">
                    <a:lumMod val="75000"/>
                  </a:schemeClr>
                </a:solidFill>
              </a:rPr>
              <a:t>) and R * is an organic radical</a:t>
            </a:r>
            <a:endParaRPr lang="hr-HR" sz="2000" b="1" dirty="0">
              <a:solidFill>
                <a:schemeClr val="accent6">
                  <a:lumMod val="75000"/>
                </a:schemeClr>
              </a:solidFill>
            </a:endParaRPr>
          </a:p>
        </p:txBody>
      </p:sp>
      <p:sp>
        <p:nvSpPr>
          <p:cNvPr id="18" name="Rectangle 17"/>
          <p:cNvSpPr/>
          <p:nvPr/>
        </p:nvSpPr>
        <p:spPr>
          <a:xfrm>
            <a:off x="967408" y="3654921"/>
            <a:ext cx="6912768"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2400" b="1" dirty="0" smtClean="0">
                <a:solidFill>
                  <a:schemeClr val="bg1"/>
                </a:solidFill>
              </a:rPr>
              <a:t>R* + O</a:t>
            </a:r>
            <a:r>
              <a:rPr lang="hr-HR" sz="2400" b="1" baseline="-25000" dirty="0" smtClean="0">
                <a:solidFill>
                  <a:schemeClr val="bg1"/>
                </a:solidFill>
              </a:rPr>
              <a:t>2</a:t>
            </a:r>
            <a:r>
              <a:rPr lang="hr-HR" sz="2400" b="1" dirty="0" smtClean="0">
                <a:solidFill>
                  <a:schemeClr val="bg1"/>
                </a:solidFill>
              </a:rPr>
              <a:t> + M </a:t>
            </a:r>
            <a:r>
              <a:rPr lang="hr-HR" sz="2400" b="1" dirty="0" smtClean="0">
                <a:solidFill>
                  <a:schemeClr val="bg1"/>
                </a:solidFill>
                <a:sym typeface="Wingdings 3"/>
              </a:rPr>
              <a:t> RO</a:t>
            </a:r>
            <a:r>
              <a:rPr lang="hr-HR" sz="2400" b="1" baseline="-25000" dirty="0" smtClean="0">
                <a:solidFill>
                  <a:schemeClr val="bg1"/>
                </a:solidFill>
                <a:sym typeface="Wingdings 3"/>
              </a:rPr>
              <a:t>2</a:t>
            </a:r>
            <a:r>
              <a:rPr lang="hr-HR" sz="2400" b="1" dirty="0" smtClean="0">
                <a:solidFill>
                  <a:schemeClr val="bg1"/>
                </a:solidFill>
              </a:rPr>
              <a:t>* + M (very quick response)</a:t>
            </a:r>
            <a:endParaRPr lang="hr-HR" sz="2400" dirty="0">
              <a:solidFill>
                <a:schemeClr val="bg1"/>
              </a:solidFill>
            </a:endParaRPr>
          </a:p>
        </p:txBody>
      </p:sp>
      <p:sp>
        <p:nvSpPr>
          <p:cNvPr id="19" name="Rectangle 18"/>
          <p:cNvSpPr/>
          <p:nvPr/>
        </p:nvSpPr>
        <p:spPr>
          <a:xfrm>
            <a:off x="301427" y="4375001"/>
            <a:ext cx="8604448" cy="830997"/>
          </a:xfrm>
          <a:prstGeom prst="rect">
            <a:avLst/>
          </a:prstGeom>
        </p:spPr>
        <p:txBody>
          <a:bodyPr wrap="square">
            <a:spAutoFit/>
          </a:bodyPr>
          <a:lstStyle/>
          <a:p>
            <a:r>
              <a:rPr lang="en-US" sz="2400" b="1" dirty="0" smtClean="0">
                <a:solidFill>
                  <a:schemeClr val="accent1">
                    <a:lumMod val="75000"/>
                  </a:schemeClr>
                </a:solidFill>
              </a:rPr>
              <a:t>RO2 * allows NO oxidation in NO</a:t>
            </a:r>
            <a:r>
              <a:rPr lang="en-US" sz="2400" b="1" baseline="-25000" dirty="0" smtClean="0">
                <a:solidFill>
                  <a:schemeClr val="accent1">
                    <a:lumMod val="75000"/>
                  </a:schemeClr>
                </a:solidFill>
              </a:rPr>
              <a:t>2</a:t>
            </a:r>
            <a:r>
              <a:rPr lang="en-US" sz="2400" b="1" dirty="0" smtClean="0">
                <a:solidFill>
                  <a:schemeClr val="accent1">
                    <a:lumMod val="75000"/>
                  </a:schemeClr>
                </a:solidFill>
              </a:rPr>
              <a:t> without degradation of ozone molecule (O</a:t>
            </a:r>
            <a:r>
              <a:rPr lang="en-US" sz="2400" b="1" baseline="-25000" dirty="0" smtClean="0">
                <a:solidFill>
                  <a:schemeClr val="accent1">
                    <a:lumMod val="75000"/>
                  </a:schemeClr>
                </a:solidFill>
              </a:rPr>
              <a:t>3</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20" name="Rectangle 19"/>
          <p:cNvSpPr/>
          <p:nvPr/>
        </p:nvSpPr>
        <p:spPr>
          <a:xfrm>
            <a:off x="2087141" y="5244430"/>
            <a:ext cx="504056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RO</a:t>
            </a:r>
            <a:r>
              <a:rPr lang="hr-HR" sz="2400" b="1" baseline="-25000" dirty="0" smtClean="0">
                <a:solidFill>
                  <a:schemeClr val="bg1"/>
                </a:solidFill>
              </a:rPr>
              <a:t>2</a:t>
            </a:r>
            <a:r>
              <a:rPr lang="hr-HR" sz="2400" b="1" dirty="0" smtClean="0">
                <a:solidFill>
                  <a:schemeClr val="bg1"/>
                </a:solidFill>
              </a:rPr>
              <a:t>* + NO </a:t>
            </a:r>
            <a:r>
              <a:rPr lang="hr-HR" sz="2400" b="1" dirty="0" smtClean="0">
                <a:solidFill>
                  <a:schemeClr val="bg1"/>
                </a:solidFill>
                <a:sym typeface="Wingdings 3"/>
              </a:rPr>
              <a:t> NO</a:t>
            </a:r>
            <a:r>
              <a:rPr lang="hr-HR" sz="2400" b="1" baseline="-25000" dirty="0" smtClean="0">
                <a:solidFill>
                  <a:schemeClr val="bg1"/>
                </a:solidFill>
                <a:sym typeface="Wingdings 3"/>
              </a:rPr>
              <a:t>2</a:t>
            </a:r>
            <a:r>
              <a:rPr lang="hr-HR" sz="2400" b="1" dirty="0" smtClean="0">
                <a:solidFill>
                  <a:schemeClr val="bg1"/>
                </a:solidFill>
                <a:sym typeface="Wingdings 3"/>
              </a:rPr>
              <a:t> + RO</a:t>
            </a:r>
            <a:r>
              <a:rPr lang="hr-HR" sz="2400" b="1" dirty="0" smtClean="0">
                <a:solidFill>
                  <a:schemeClr val="bg1"/>
                </a:solidFill>
              </a:rPr>
              <a:t>*</a:t>
            </a:r>
            <a:endParaRPr lang="hr-HR" sz="2400" dirty="0">
              <a:solidFill>
                <a:schemeClr val="bg1"/>
              </a:solidFill>
            </a:endParaRPr>
          </a:p>
        </p:txBody>
      </p:sp>
      <p:sp>
        <p:nvSpPr>
          <p:cNvPr id="22" name="Slide Number Placeholder 21"/>
          <p:cNvSpPr>
            <a:spLocks noGrp="1"/>
          </p:cNvSpPr>
          <p:nvPr>
            <p:ph type="sldNum" sz="quarter" idx="12"/>
          </p:nvPr>
        </p:nvSpPr>
        <p:spPr/>
        <p:txBody>
          <a:bodyPr/>
          <a:lstStyle/>
          <a:p>
            <a:pPr>
              <a:defRPr/>
            </a:pPr>
            <a:fld id="{60743F40-157C-4097-B33E-49A278C4E3AD}" type="slidenum">
              <a:rPr lang="hr-HR" smtClean="0"/>
              <a:pPr>
                <a:defRPr/>
              </a:pPr>
              <a:t>46</a:t>
            </a:fld>
            <a:endParaRPr lang="hr-HR"/>
          </a:p>
        </p:txBody>
      </p:sp>
      <p:sp>
        <p:nvSpPr>
          <p:cNvPr id="23" name="Title 1"/>
          <p:cNvSpPr>
            <a:spLocks noGrp="1"/>
          </p:cNvSpPr>
          <p:nvPr>
            <p:ph type="title"/>
          </p:nvPr>
        </p:nvSpPr>
        <p:spPr>
          <a:xfrm>
            <a:off x="161924" y="493713"/>
            <a:ext cx="8982076" cy="7445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2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5" name="TextBox 14"/>
          <p:cNvSpPr txBox="1"/>
          <p:nvPr/>
        </p:nvSpPr>
        <p:spPr>
          <a:xfrm>
            <a:off x="503040" y="1367433"/>
            <a:ext cx="8640960" cy="461665"/>
          </a:xfrm>
          <a:prstGeom prst="rect">
            <a:avLst/>
          </a:prstGeom>
          <a:noFill/>
        </p:spPr>
        <p:txBody>
          <a:bodyPr wrap="square" rtlCol="0">
            <a:spAutoFit/>
          </a:bodyPr>
          <a:lstStyle/>
          <a:p>
            <a:pPr algn="ctr"/>
            <a:r>
              <a:rPr lang="en-US" sz="2400" b="1" dirty="0" smtClean="0">
                <a:solidFill>
                  <a:schemeClr val="accent6">
                    <a:lumMod val="75000"/>
                  </a:schemeClr>
                </a:solidFill>
              </a:rPr>
              <a:t>Summary cycle of organic radicals creation</a:t>
            </a:r>
            <a:r>
              <a:rPr lang="hr-HR" sz="2400" b="1" dirty="0" smtClean="0">
                <a:solidFill>
                  <a:schemeClr val="accent6">
                    <a:lumMod val="75000"/>
                  </a:schemeClr>
                </a:solidFill>
              </a:rPr>
              <a:t> </a:t>
            </a:r>
            <a:endParaRPr lang="hr-HR" sz="2400" b="1" dirty="0">
              <a:solidFill>
                <a:schemeClr val="accent6">
                  <a:lumMod val="75000"/>
                </a:schemeClr>
              </a:solidFill>
            </a:endParaRPr>
          </a:p>
        </p:txBody>
      </p:sp>
      <p:pic>
        <p:nvPicPr>
          <p:cNvPr id="16" name="Picture 2"/>
          <p:cNvPicPr>
            <a:picLocks noChangeAspect="1" noChangeArrowheads="1"/>
          </p:cNvPicPr>
          <p:nvPr/>
        </p:nvPicPr>
        <p:blipFill>
          <a:blip r:embed="rId3" cstate="print"/>
          <a:srcRect/>
          <a:stretch>
            <a:fillRect/>
          </a:stretch>
        </p:blipFill>
        <p:spPr bwMode="auto">
          <a:xfrm>
            <a:off x="488554" y="1844055"/>
            <a:ext cx="7680257" cy="4191598"/>
          </a:xfrm>
          <a:prstGeom prst="rect">
            <a:avLst/>
          </a:prstGeom>
          <a:noFill/>
          <a:ln w="9525">
            <a:noFill/>
            <a:miter lim="800000"/>
            <a:headEnd/>
            <a:tailEnd/>
          </a:ln>
        </p:spPr>
      </p:pic>
      <p:sp>
        <p:nvSpPr>
          <p:cNvPr id="22" name="Slide Number Placeholder 21"/>
          <p:cNvSpPr>
            <a:spLocks noGrp="1"/>
          </p:cNvSpPr>
          <p:nvPr>
            <p:ph type="sldNum" sz="quarter" idx="12"/>
          </p:nvPr>
        </p:nvSpPr>
        <p:spPr/>
        <p:txBody>
          <a:bodyPr/>
          <a:lstStyle/>
          <a:p>
            <a:pPr>
              <a:defRPr/>
            </a:pPr>
            <a:fld id="{60743F40-157C-4097-B33E-49A278C4E3AD}" type="slidenum">
              <a:rPr lang="hr-HR" smtClean="0"/>
              <a:pPr>
                <a:defRPr/>
              </a:pPr>
              <a:t>47</a:t>
            </a:fld>
            <a:endParaRPr lang="hr-HR"/>
          </a:p>
        </p:txBody>
      </p:sp>
      <p:sp>
        <p:nvSpPr>
          <p:cNvPr id="21" name="Rectangle 20"/>
          <p:cNvSpPr/>
          <p:nvPr/>
        </p:nvSpPr>
        <p:spPr>
          <a:xfrm>
            <a:off x="723900" y="1962150"/>
            <a:ext cx="7315200" cy="6953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3" name="Rectangle 22"/>
          <p:cNvSpPr/>
          <p:nvPr/>
        </p:nvSpPr>
        <p:spPr>
          <a:xfrm>
            <a:off x="4676775" y="3019425"/>
            <a:ext cx="3162300" cy="5048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4" name="Rectangle 23"/>
          <p:cNvSpPr/>
          <p:nvPr/>
        </p:nvSpPr>
        <p:spPr>
          <a:xfrm>
            <a:off x="5886450" y="2790825"/>
            <a:ext cx="1962150" cy="4381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5" name="Rectangle 24"/>
          <p:cNvSpPr/>
          <p:nvPr/>
        </p:nvSpPr>
        <p:spPr>
          <a:xfrm>
            <a:off x="5343525" y="3876675"/>
            <a:ext cx="2095500" cy="5143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6" name="Rectangle 25"/>
          <p:cNvSpPr/>
          <p:nvPr/>
        </p:nvSpPr>
        <p:spPr>
          <a:xfrm>
            <a:off x="1504950" y="4705350"/>
            <a:ext cx="4810125" cy="11049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8" name="Title 1"/>
          <p:cNvSpPr>
            <a:spLocks noGrp="1"/>
          </p:cNvSpPr>
          <p:nvPr>
            <p:ph type="title"/>
          </p:nvPr>
        </p:nvSpPr>
        <p:spPr>
          <a:xfrm>
            <a:off x="161924" y="493713"/>
            <a:ext cx="8982076" cy="7826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4" cstate="print"/>
          <a:srcRect/>
          <a:stretch>
            <a:fillRect/>
          </a:stretch>
        </p:blipFill>
        <p:spPr bwMode="auto">
          <a:xfrm>
            <a:off x="8169290" y="571288"/>
            <a:ext cx="831834" cy="619338"/>
          </a:xfrm>
          <a:prstGeom prst="rect">
            <a:avLst/>
          </a:prstGeom>
          <a:noFill/>
        </p:spPr>
      </p:pic>
      <p:sp>
        <p:nvSpPr>
          <p:cNvPr id="3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31"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19336" y="1616993"/>
            <a:ext cx="8568952" cy="1015663"/>
          </a:xfrm>
          <a:prstGeom prst="rect">
            <a:avLst/>
          </a:prstGeom>
          <a:noFill/>
        </p:spPr>
        <p:txBody>
          <a:bodyPr wrap="square" rtlCol="0">
            <a:spAutoFit/>
          </a:bodyPr>
          <a:lstStyle/>
          <a:p>
            <a:r>
              <a:rPr lang="hr-HR" sz="2000" b="1" dirty="0" smtClean="0">
                <a:solidFill>
                  <a:schemeClr val="accent1">
                    <a:lumMod val="75000"/>
                  </a:schemeClr>
                </a:solidFill>
              </a:rPr>
              <a:t>In </a:t>
            </a:r>
            <a:r>
              <a:rPr lang="en-US" sz="2000" b="1" dirty="0" smtClean="0">
                <a:solidFill>
                  <a:schemeClr val="accent1">
                    <a:lumMod val="75000"/>
                  </a:schemeClr>
                </a:solidFill>
              </a:rPr>
              <a:t>photochemical reactions in the troposphere by oxidation of NO</a:t>
            </a:r>
            <a:r>
              <a:rPr lang="en-US" sz="2000" b="1" baseline="-25000" dirty="0" smtClean="0">
                <a:solidFill>
                  <a:schemeClr val="accent1">
                    <a:lumMod val="75000"/>
                  </a:schemeClr>
                </a:solidFill>
              </a:rPr>
              <a:t>X</a:t>
            </a:r>
            <a:r>
              <a:rPr lang="en-US" sz="2000" b="1" dirty="0" smtClean="0">
                <a:solidFill>
                  <a:schemeClr val="accent1">
                    <a:lumMod val="75000"/>
                  </a:schemeClr>
                </a:solidFill>
              </a:rPr>
              <a:t>, products such as HNO</a:t>
            </a:r>
            <a:r>
              <a:rPr lang="en-US" sz="2000" b="1" baseline="-25000" dirty="0" smtClean="0">
                <a:solidFill>
                  <a:schemeClr val="accent1">
                    <a:lumMod val="75000"/>
                  </a:schemeClr>
                </a:solidFill>
              </a:rPr>
              <a:t>3</a:t>
            </a:r>
            <a:r>
              <a:rPr lang="en-US" sz="2000" b="1" dirty="0" smtClean="0">
                <a:solidFill>
                  <a:schemeClr val="accent1">
                    <a:lumMod val="75000"/>
                  </a:schemeClr>
                </a:solidFill>
              </a:rPr>
              <a:t>, HO</a:t>
            </a:r>
            <a:r>
              <a:rPr lang="en-US" sz="2000" b="1" baseline="-25000" dirty="0" smtClean="0">
                <a:solidFill>
                  <a:schemeClr val="accent1">
                    <a:lumMod val="75000"/>
                  </a:schemeClr>
                </a:solidFill>
              </a:rPr>
              <a:t>2</a:t>
            </a:r>
            <a:r>
              <a:rPr lang="en-US" sz="2000" b="1" dirty="0" smtClean="0">
                <a:solidFill>
                  <a:schemeClr val="accent1">
                    <a:lumMod val="75000"/>
                  </a:schemeClr>
                </a:solidFill>
              </a:rPr>
              <a:t>NO</a:t>
            </a:r>
            <a:r>
              <a:rPr lang="en-US" sz="2000" b="1" baseline="-25000" dirty="0" smtClean="0">
                <a:solidFill>
                  <a:schemeClr val="accent1">
                    <a:lumMod val="75000"/>
                  </a:schemeClr>
                </a:solidFill>
              </a:rPr>
              <a:t>2</a:t>
            </a:r>
            <a:r>
              <a:rPr lang="en-US" sz="2000" b="1" dirty="0" smtClean="0">
                <a:solidFill>
                  <a:schemeClr val="accent1">
                    <a:lumMod val="75000"/>
                  </a:schemeClr>
                </a:solidFill>
              </a:rPr>
              <a:t>, HNO</a:t>
            </a:r>
            <a:r>
              <a:rPr lang="en-US" sz="2000" b="1" baseline="-25000" dirty="0" smtClean="0">
                <a:solidFill>
                  <a:schemeClr val="accent1">
                    <a:lumMod val="75000"/>
                  </a:schemeClr>
                </a:solidFill>
              </a:rPr>
              <a:t>2</a:t>
            </a:r>
            <a:r>
              <a:rPr lang="en-US" sz="2000" b="1" dirty="0" smtClean="0">
                <a:solidFill>
                  <a:schemeClr val="accent1">
                    <a:lumMod val="75000"/>
                  </a:schemeClr>
                </a:solidFill>
              </a:rPr>
              <a:t>, </a:t>
            </a:r>
            <a:r>
              <a:rPr lang="en-US" sz="2000" b="1" dirty="0" err="1" smtClean="0">
                <a:solidFill>
                  <a:schemeClr val="accent1">
                    <a:lumMod val="75000"/>
                  </a:schemeClr>
                </a:solidFill>
              </a:rPr>
              <a:t>peroxiacetyl</a:t>
            </a:r>
            <a:r>
              <a:rPr lang="en-US" sz="2000" b="1" dirty="0" smtClean="0">
                <a:solidFill>
                  <a:schemeClr val="accent1">
                    <a:lumMod val="75000"/>
                  </a:schemeClr>
                </a:solidFill>
              </a:rPr>
              <a:t> nitrates, N</a:t>
            </a:r>
            <a:r>
              <a:rPr lang="en-US" sz="2000" b="1" baseline="-25000" dirty="0" smtClean="0">
                <a:solidFill>
                  <a:schemeClr val="accent1">
                    <a:lumMod val="75000"/>
                  </a:schemeClr>
                </a:solidFill>
              </a:rPr>
              <a:t>2</a:t>
            </a:r>
            <a:r>
              <a:rPr lang="en-US" sz="2000" b="1" dirty="0" smtClean="0">
                <a:solidFill>
                  <a:schemeClr val="accent1">
                    <a:lumMod val="75000"/>
                  </a:schemeClr>
                </a:solidFill>
              </a:rPr>
              <a:t>O</a:t>
            </a:r>
            <a:r>
              <a:rPr lang="en-US" sz="2000" b="1" baseline="-25000" dirty="0" smtClean="0">
                <a:solidFill>
                  <a:schemeClr val="accent1">
                    <a:lumMod val="75000"/>
                  </a:schemeClr>
                </a:solidFill>
              </a:rPr>
              <a:t>5</a:t>
            </a:r>
            <a:r>
              <a:rPr lang="en-US" sz="2000" b="1" dirty="0" smtClean="0">
                <a:solidFill>
                  <a:schemeClr val="accent1">
                    <a:lumMod val="75000"/>
                  </a:schemeClr>
                </a:solidFill>
              </a:rPr>
              <a:t>, nitrate radicals and organic nitrates are produced and all together represent biological irritants.</a:t>
            </a:r>
            <a:endParaRPr lang="hr-HR" sz="2000" b="1" dirty="0">
              <a:solidFill>
                <a:schemeClr val="accent1">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3307482" y="3105150"/>
            <a:ext cx="3408528" cy="2819400"/>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48</a:t>
            </a:fld>
            <a:endParaRPr lang="hr-HR"/>
          </a:p>
        </p:txBody>
      </p:sp>
      <p:sp>
        <p:nvSpPr>
          <p:cNvPr id="16" name="Title 1"/>
          <p:cNvSpPr>
            <a:spLocks noGrp="1"/>
          </p:cNvSpPr>
          <p:nvPr>
            <p:ph type="title"/>
          </p:nvPr>
        </p:nvSpPr>
        <p:spPr>
          <a:xfrm>
            <a:off x="161924" y="493713"/>
            <a:ext cx="8982076" cy="811212"/>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4" cstate="print"/>
          <a:srcRect/>
          <a:stretch>
            <a:fillRect/>
          </a:stretch>
        </p:blipFill>
        <p:spPr bwMode="auto">
          <a:xfrm>
            <a:off x="8169290" y="571288"/>
            <a:ext cx="831834" cy="619338"/>
          </a:xfrm>
          <a:prstGeom prst="rect">
            <a:avLst/>
          </a:prstGeom>
          <a:noFill/>
        </p:spPr>
      </p:pic>
      <p:sp>
        <p:nvSpPr>
          <p:cNvPr id="17" name="Rectangle 16"/>
          <p:cNvSpPr/>
          <p:nvPr/>
        </p:nvSpPr>
        <p:spPr>
          <a:xfrm>
            <a:off x="3629025" y="3295650"/>
            <a:ext cx="2514600" cy="247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Rectangle 17"/>
          <p:cNvSpPr/>
          <p:nvPr/>
        </p:nvSpPr>
        <p:spPr>
          <a:xfrm>
            <a:off x="4352925" y="5305425"/>
            <a:ext cx="990600" cy="247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Rectangle 18"/>
          <p:cNvSpPr/>
          <p:nvPr/>
        </p:nvSpPr>
        <p:spPr>
          <a:xfrm>
            <a:off x="5848350" y="5000625"/>
            <a:ext cx="542925" cy="7524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0" name="Rectangle 19"/>
          <p:cNvSpPr/>
          <p:nvPr/>
        </p:nvSpPr>
        <p:spPr>
          <a:xfrm>
            <a:off x="3419475" y="4276725"/>
            <a:ext cx="352425" cy="95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245865" y="1708051"/>
            <a:ext cx="8640960" cy="3724096"/>
          </a:xfrm>
          <a:prstGeom prst="rect">
            <a:avLst/>
          </a:prstGeom>
          <a:solidFill>
            <a:schemeClr val="bg1"/>
          </a:solidFill>
        </p:spPr>
        <p:txBody>
          <a:bodyPr wrap="square" rtlCol="0">
            <a:spAutoFit/>
          </a:bodyPr>
          <a:lstStyle/>
          <a:p>
            <a:r>
              <a:rPr lang="en-US" sz="2400" b="1" dirty="0" smtClean="0">
                <a:solidFill>
                  <a:schemeClr val="accent6">
                    <a:lumMod val="75000"/>
                  </a:schemeClr>
                </a:solidFill>
              </a:rPr>
              <a:t>Summary the creation of photochemical smog</a:t>
            </a:r>
            <a:endParaRPr lang="hr-HR" sz="2400" b="1" dirty="0" smtClean="0">
              <a:solidFill>
                <a:schemeClr val="accent6">
                  <a:lumMod val="75000"/>
                </a:schemeClr>
              </a:solidFill>
            </a:endParaRPr>
          </a:p>
          <a:p>
            <a:endParaRPr lang="hr-HR" sz="2000" dirty="0" smtClean="0">
              <a:solidFill>
                <a:schemeClr val="accent1">
                  <a:lumMod val="75000"/>
                </a:schemeClr>
              </a:solidFill>
            </a:endParaRPr>
          </a:p>
          <a:p>
            <a:pPr marL="457200" indent="-457200">
              <a:buAutoNum type="arabicPeriod"/>
            </a:pPr>
            <a:r>
              <a:rPr lang="hr-HR" sz="2400" b="1" dirty="0" smtClean="0">
                <a:solidFill>
                  <a:schemeClr val="accent1">
                    <a:lumMod val="75000"/>
                  </a:schemeClr>
                </a:solidFill>
              </a:rPr>
              <a:t>Photochemical</a:t>
            </a:r>
            <a:r>
              <a:rPr lang="en-US" sz="2400" b="1" dirty="0" smtClean="0">
                <a:solidFill>
                  <a:schemeClr val="accent1">
                    <a:lumMod val="75000"/>
                  </a:schemeClr>
                </a:solidFill>
              </a:rPr>
              <a:t> smog is a mixture of primary and secondary pollutants in the troposphere.</a:t>
            </a:r>
            <a:endParaRPr lang="hr-HR" sz="2400" b="1" dirty="0" smtClean="0">
              <a:solidFill>
                <a:schemeClr val="accent1">
                  <a:lumMod val="75000"/>
                </a:schemeClr>
              </a:solidFill>
            </a:endParaRPr>
          </a:p>
          <a:p>
            <a:pPr marL="457200" indent="-457200">
              <a:buAutoNum type="arabicPeriod"/>
            </a:pPr>
            <a:endParaRPr lang="hr-HR" sz="2400" b="1" dirty="0" smtClean="0">
              <a:solidFill>
                <a:schemeClr val="accent1">
                  <a:lumMod val="75000"/>
                </a:schemeClr>
              </a:solidFill>
            </a:endParaRPr>
          </a:p>
          <a:p>
            <a:pPr marL="457200" indent="-457200">
              <a:buAutoNum type="arabicPeriod" startAt="2"/>
            </a:pPr>
            <a:r>
              <a:rPr lang="hr-HR" sz="2400" b="1" dirty="0" smtClean="0">
                <a:solidFill>
                  <a:schemeClr val="accent1">
                    <a:lumMod val="75000"/>
                  </a:schemeClr>
                </a:solidFill>
              </a:rPr>
              <a:t>Photochemical</a:t>
            </a:r>
            <a:r>
              <a:rPr lang="en-US" sz="2400" b="1" dirty="0" smtClean="0">
                <a:solidFill>
                  <a:schemeClr val="accent1">
                    <a:lumMod val="75000"/>
                  </a:schemeClr>
                </a:solidFill>
              </a:rPr>
              <a:t> smog is created by a series reactions in which it transforms nitrogen (N) in the different compounds in the atmosphere.</a:t>
            </a:r>
            <a:endParaRPr lang="hr-HR" sz="2400" b="1" dirty="0" smtClean="0">
              <a:solidFill>
                <a:schemeClr val="accent1">
                  <a:lumMod val="75000"/>
                </a:schemeClr>
              </a:solidFill>
            </a:endParaRPr>
          </a:p>
          <a:p>
            <a:pPr marL="457200" indent="-457200">
              <a:buAutoNum type="arabicPeriod" startAt="2"/>
            </a:pPr>
            <a:endParaRPr lang="hr-HR" sz="2400" b="1" dirty="0" smtClean="0">
              <a:solidFill>
                <a:schemeClr val="accent1">
                  <a:lumMod val="75000"/>
                </a:schemeClr>
              </a:solidFill>
            </a:endParaRPr>
          </a:p>
          <a:p>
            <a:r>
              <a:rPr lang="it-IT" sz="2400" b="1" dirty="0" smtClean="0">
                <a:solidFill>
                  <a:schemeClr val="accent1">
                    <a:lumMod val="75000"/>
                  </a:schemeClr>
                </a:solidFill>
              </a:rPr>
              <a:t>3. </a:t>
            </a:r>
            <a:r>
              <a:rPr lang="hr-HR" sz="2400" b="1" dirty="0" smtClean="0">
                <a:solidFill>
                  <a:schemeClr val="accent1">
                    <a:lumMod val="75000"/>
                  </a:schemeClr>
                </a:solidFill>
              </a:rPr>
              <a:t>  </a:t>
            </a:r>
            <a:r>
              <a:rPr lang="en-US" sz="2400" b="1" dirty="0" smtClean="0">
                <a:solidFill>
                  <a:schemeClr val="accent1">
                    <a:lumMod val="75000"/>
                  </a:schemeClr>
                </a:solidFill>
              </a:rPr>
              <a:t>Cars emit NO and small amounts of NO</a:t>
            </a:r>
            <a:r>
              <a:rPr lang="en-US" sz="2400" b="1" baseline="-25000" dirty="0" smtClean="0">
                <a:solidFill>
                  <a:schemeClr val="accent1">
                    <a:lumMod val="75000"/>
                  </a:schemeClr>
                </a:solidFill>
              </a:rPr>
              <a:t>2</a:t>
            </a:r>
            <a:endParaRPr lang="hr-HR" sz="2400" b="1" baseline="-25000" dirty="0" smtClean="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49</a:t>
            </a:fld>
            <a:endParaRPr lang="hr-HR"/>
          </a:p>
        </p:txBody>
      </p:sp>
      <p:sp>
        <p:nvSpPr>
          <p:cNvPr id="15" name="Title 1"/>
          <p:cNvSpPr>
            <a:spLocks noGrp="1"/>
          </p:cNvSpPr>
          <p:nvPr>
            <p:ph type="title"/>
          </p:nvPr>
        </p:nvSpPr>
        <p:spPr>
          <a:xfrm>
            <a:off x="161924" y="493712"/>
            <a:ext cx="8982076" cy="8588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34777" y="1629916"/>
            <a:ext cx="8352928" cy="1569660"/>
          </a:xfrm>
          <a:prstGeom prst="rect">
            <a:avLst/>
          </a:prstGeom>
          <a:noFill/>
        </p:spPr>
        <p:txBody>
          <a:bodyPr wrap="square" rtlCol="0">
            <a:spAutoFit/>
          </a:bodyPr>
          <a:lstStyle/>
          <a:p>
            <a:r>
              <a:rPr lang="en-US" sz="2400" b="1" dirty="0" smtClean="0">
                <a:solidFill>
                  <a:schemeClr val="tx2">
                    <a:lumMod val="75000"/>
                  </a:schemeClr>
                </a:solidFill>
              </a:rPr>
              <a:t>SO</a:t>
            </a:r>
            <a:r>
              <a:rPr lang="en-US" sz="2400" b="1" baseline="-25000" dirty="0" smtClean="0">
                <a:solidFill>
                  <a:schemeClr val="tx2">
                    <a:lumMod val="75000"/>
                  </a:schemeClr>
                </a:solidFill>
              </a:rPr>
              <a:t>2 </a:t>
            </a:r>
            <a:r>
              <a:rPr lang="en-US" sz="2400" b="1" dirty="0" smtClean="0">
                <a:solidFill>
                  <a:schemeClr val="tx2">
                    <a:lumMod val="75000"/>
                  </a:schemeClr>
                </a:solidFill>
              </a:rPr>
              <a:t>can also be oxidized or reacted in the atmosphere in catalytic or photochemical reactions with other air pollutants. Sulfur trioxide, sulfuric acid and sulfates are produced from such reactions:</a:t>
            </a:r>
            <a:endParaRPr lang="hr-HR" sz="2400" b="1" dirty="0">
              <a:solidFill>
                <a:schemeClr val="tx2">
                  <a:lumMod val="75000"/>
                </a:schemeClr>
              </a:solidFill>
            </a:endParaRPr>
          </a:p>
        </p:txBody>
      </p:sp>
      <p:sp>
        <p:nvSpPr>
          <p:cNvPr id="10" name="Rectangle 9"/>
          <p:cNvSpPr/>
          <p:nvPr/>
        </p:nvSpPr>
        <p:spPr>
          <a:xfrm>
            <a:off x="2495947" y="3273524"/>
            <a:ext cx="3312368" cy="432048"/>
          </a:xfrm>
          <a:prstGeom prst="rect">
            <a:avLst/>
          </a:prstGeom>
          <a:solidFill>
            <a:srgbClr val="FFFF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accent1">
                    <a:lumMod val="75000"/>
                  </a:schemeClr>
                </a:solidFill>
              </a:rPr>
              <a:t>2SO</a:t>
            </a:r>
            <a:r>
              <a:rPr lang="hr-HR" sz="2400" b="1" baseline="-25000" dirty="0" smtClean="0">
                <a:solidFill>
                  <a:schemeClr val="accent1">
                    <a:lumMod val="75000"/>
                  </a:schemeClr>
                </a:solidFill>
              </a:rPr>
              <a:t>2</a:t>
            </a:r>
            <a:r>
              <a:rPr lang="hr-HR" sz="2400" b="1" dirty="0" smtClean="0">
                <a:solidFill>
                  <a:schemeClr val="accent1">
                    <a:lumMod val="75000"/>
                  </a:schemeClr>
                </a:solidFill>
              </a:rPr>
              <a:t> + O</a:t>
            </a:r>
            <a:r>
              <a:rPr lang="hr-HR" sz="2400" b="1" baseline="-25000" dirty="0" smtClean="0">
                <a:solidFill>
                  <a:schemeClr val="accent1">
                    <a:lumMod val="75000"/>
                  </a:schemeClr>
                </a:solidFill>
              </a:rPr>
              <a:t>2</a:t>
            </a:r>
            <a:r>
              <a:rPr lang="hr-HR" sz="2400" b="1" dirty="0" smtClean="0">
                <a:solidFill>
                  <a:schemeClr val="accent1">
                    <a:lumMod val="75000"/>
                  </a:schemeClr>
                </a:solidFill>
              </a:rPr>
              <a:t> </a:t>
            </a:r>
            <a:r>
              <a:rPr lang="hr-HR" sz="2400" b="1" dirty="0" smtClean="0">
                <a:solidFill>
                  <a:schemeClr val="accent1">
                    <a:lumMod val="75000"/>
                  </a:schemeClr>
                </a:solidFill>
                <a:sym typeface="Wingdings 3"/>
              </a:rPr>
              <a:t> 2SO</a:t>
            </a:r>
            <a:r>
              <a:rPr lang="hr-HR" sz="2400" b="1" baseline="-25000" dirty="0" smtClean="0">
                <a:solidFill>
                  <a:schemeClr val="accent1">
                    <a:lumMod val="75000"/>
                  </a:schemeClr>
                </a:solidFill>
                <a:sym typeface="Wingdings 3"/>
              </a:rPr>
              <a:t>3</a:t>
            </a:r>
            <a:r>
              <a:rPr lang="hr-HR" sz="2400" b="1" dirty="0" smtClean="0">
                <a:solidFill>
                  <a:schemeClr val="accent1">
                    <a:lumMod val="75000"/>
                  </a:schemeClr>
                </a:solidFill>
              </a:rPr>
              <a:t> </a:t>
            </a:r>
            <a:endParaRPr lang="hr-HR" sz="2400" b="1" dirty="0">
              <a:solidFill>
                <a:schemeClr val="accent1">
                  <a:lumMod val="75000"/>
                </a:schemeClr>
              </a:solidFill>
            </a:endParaRPr>
          </a:p>
        </p:txBody>
      </p:sp>
      <p:sp>
        <p:nvSpPr>
          <p:cNvPr id="15" name="TextBox 14"/>
          <p:cNvSpPr txBox="1"/>
          <p:nvPr/>
        </p:nvSpPr>
        <p:spPr>
          <a:xfrm>
            <a:off x="271711" y="4060726"/>
            <a:ext cx="8748464" cy="830997"/>
          </a:xfrm>
          <a:prstGeom prst="rect">
            <a:avLst/>
          </a:prstGeom>
          <a:noFill/>
        </p:spPr>
        <p:txBody>
          <a:bodyPr wrap="square" rtlCol="0">
            <a:spAutoFit/>
          </a:bodyPr>
          <a:lstStyle/>
          <a:p>
            <a:r>
              <a:rPr lang="en-US" sz="2400" b="1" dirty="0" err="1" smtClean="0">
                <a:solidFill>
                  <a:schemeClr val="accent1">
                    <a:lumMod val="75000"/>
                  </a:schemeClr>
                </a:solidFill>
              </a:rPr>
              <a:t>Sulphur</a:t>
            </a:r>
            <a:r>
              <a:rPr lang="en-US" sz="2400" b="1" dirty="0" smtClean="0">
                <a:solidFill>
                  <a:schemeClr val="accent1">
                    <a:lumMod val="75000"/>
                  </a:schemeClr>
                </a:solidFill>
              </a:rPr>
              <a:t> </a:t>
            </a:r>
            <a:r>
              <a:rPr lang="en-US" sz="2400" b="1" dirty="0" err="1" smtClean="0">
                <a:solidFill>
                  <a:schemeClr val="accent1">
                    <a:lumMod val="75000"/>
                  </a:schemeClr>
                </a:solidFill>
              </a:rPr>
              <a:t>trioksid</a:t>
            </a:r>
            <a:r>
              <a:rPr lang="en-US" sz="2400" b="1" dirty="0" smtClean="0">
                <a:solidFill>
                  <a:schemeClr val="accent1">
                    <a:lumMod val="75000"/>
                  </a:schemeClr>
                </a:solidFill>
              </a:rPr>
              <a:t> (SO</a:t>
            </a:r>
            <a:r>
              <a:rPr lang="en-US" sz="2400" b="1" baseline="-25000" dirty="0" smtClean="0">
                <a:solidFill>
                  <a:schemeClr val="accent1">
                    <a:lumMod val="75000"/>
                  </a:schemeClr>
                </a:solidFill>
              </a:rPr>
              <a:t>3</a:t>
            </a:r>
            <a:r>
              <a:rPr lang="en-US" sz="2400" b="1" dirty="0" smtClean="0">
                <a:solidFill>
                  <a:schemeClr val="accent1">
                    <a:lumMod val="75000"/>
                  </a:schemeClr>
                </a:solidFill>
              </a:rPr>
              <a:t>) is a very reactive gas and in the presence of water vapor in the air very quickly hydrates in sulfuric acid (H</a:t>
            </a:r>
            <a:r>
              <a:rPr lang="en-US" sz="2400" b="1" baseline="-25000" dirty="0" smtClean="0">
                <a:solidFill>
                  <a:schemeClr val="accent1">
                    <a:lumMod val="75000"/>
                  </a:schemeClr>
                </a:solidFill>
              </a:rPr>
              <a:t>2</a:t>
            </a:r>
            <a:r>
              <a:rPr lang="en-US" sz="2400" b="1" dirty="0" smtClean="0">
                <a:solidFill>
                  <a:schemeClr val="accent1">
                    <a:lumMod val="75000"/>
                  </a:schemeClr>
                </a:solidFill>
              </a:rPr>
              <a:t>SO</a:t>
            </a:r>
            <a:r>
              <a:rPr lang="en-US" sz="2400" b="1" baseline="-25000" dirty="0" smtClean="0">
                <a:solidFill>
                  <a:schemeClr val="accent1">
                    <a:lumMod val="75000"/>
                  </a:schemeClr>
                </a:solidFill>
              </a:rPr>
              <a:t>4</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6" name="Rectangle 15"/>
          <p:cNvSpPr/>
          <p:nvPr/>
        </p:nvSpPr>
        <p:spPr>
          <a:xfrm>
            <a:off x="2540149" y="5510411"/>
            <a:ext cx="3312368" cy="432048"/>
          </a:xfrm>
          <a:prstGeom prst="rect">
            <a:avLst/>
          </a:prstGeom>
          <a:solidFill>
            <a:srgbClr val="FFFF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accent1">
                    <a:lumMod val="75000"/>
                  </a:schemeClr>
                </a:solidFill>
              </a:rPr>
              <a:t>SO</a:t>
            </a:r>
            <a:r>
              <a:rPr lang="hr-HR" sz="2400" b="1" baseline="-25000" dirty="0" smtClean="0">
                <a:solidFill>
                  <a:schemeClr val="accent1">
                    <a:lumMod val="75000"/>
                  </a:schemeClr>
                </a:solidFill>
              </a:rPr>
              <a:t>3 </a:t>
            </a:r>
            <a:r>
              <a:rPr lang="hr-HR" sz="2400" b="1" dirty="0" smtClean="0">
                <a:solidFill>
                  <a:schemeClr val="accent1">
                    <a:lumMod val="75000"/>
                  </a:schemeClr>
                </a:solidFill>
              </a:rPr>
              <a:t>+ H</a:t>
            </a:r>
            <a:r>
              <a:rPr lang="hr-HR" sz="2400" b="1" baseline="-25000" dirty="0" smtClean="0">
                <a:solidFill>
                  <a:schemeClr val="accent1">
                    <a:lumMod val="75000"/>
                  </a:schemeClr>
                </a:solidFill>
              </a:rPr>
              <a:t>2</a:t>
            </a:r>
            <a:r>
              <a:rPr lang="hr-HR" sz="2400" b="1" dirty="0" smtClean="0">
                <a:solidFill>
                  <a:schemeClr val="accent1">
                    <a:lumMod val="75000"/>
                  </a:schemeClr>
                </a:solidFill>
              </a:rPr>
              <a:t>O </a:t>
            </a:r>
            <a:r>
              <a:rPr lang="hr-HR" sz="2400" b="1" dirty="0" smtClean="0">
                <a:solidFill>
                  <a:schemeClr val="accent1">
                    <a:lumMod val="75000"/>
                  </a:schemeClr>
                </a:solidFill>
                <a:sym typeface="Wingdings 3"/>
              </a:rPr>
              <a:t> H</a:t>
            </a:r>
            <a:r>
              <a:rPr lang="hr-HR" sz="2400" b="1" baseline="-25000" dirty="0" smtClean="0">
                <a:solidFill>
                  <a:schemeClr val="accent1">
                    <a:lumMod val="75000"/>
                  </a:schemeClr>
                </a:solidFill>
                <a:sym typeface="Wingdings 3"/>
              </a:rPr>
              <a:t>2</a:t>
            </a:r>
            <a:r>
              <a:rPr lang="hr-HR" sz="2400" b="1" dirty="0" smtClean="0">
                <a:solidFill>
                  <a:schemeClr val="accent1">
                    <a:lumMod val="75000"/>
                  </a:schemeClr>
                </a:solidFill>
                <a:sym typeface="Wingdings 3"/>
              </a:rPr>
              <a:t>SO</a:t>
            </a:r>
            <a:r>
              <a:rPr lang="hr-HR" sz="2400" b="1" baseline="-25000" dirty="0" smtClean="0">
                <a:solidFill>
                  <a:schemeClr val="accent1">
                    <a:lumMod val="75000"/>
                  </a:schemeClr>
                </a:solidFill>
                <a:sym typeface="Wingdings 3"/>
              </a:rPr>
              <a:t>4</a:t>
            </a:r>
            <a:r>
              <a:rPr lang="hr-HR" sz="2400" b="1" dirty="0" smtClean="0">
                <a:solidFill>
                  <a:schemeClr val="accent1">
                    <a:lumMod val="75000"/>
                  </a:schemeClr>
                </a:solidFill>
              </a:rPr>
              <a:t> </a:t>
            </a:r>
            <a:endParaRPr lang="hr-HR" sz="2400" b="1" dirty="0">
              <a:solidFill>
                <a:schemeClr val="accent1">
                  <a:lumMod val="75000"/>
                </a:schemeClr>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5</a:t>
            </a:fld>
            <a:endParaRPr lang="hr-HR"/>
          </a:p>
        </p:txBody>
      </p:sp>
      <p:sp>
        <p:nvSpPr>
          <p:cNvPr id="2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8" name="Picture 2" descr="Spacefill model of sulfur dioxide"/>
          <p:cNvPicPr>
            <a:picLocks noChangeAspect="1" noChangeArrowheads="1"/>
          </p:cNvPicPr>
          <p:nvPr/>
        </p:nvPicPr>
        <p:blipFill>
          <a:blip r:embed="rId3" cstate="print"/>
          <a:srcRect/>
          <a:stretch>
            <a:fillRect/>
          </a:stretch>
        </p:blipFill>
        <p:spPr bwMode="auto">
          <a:xfrm>
            <a:off x="8172449" y="593834"/>
            <a:ext cx="847725" cy="630063"/>
          </a:xfrm>
          <a:prstGeom prst="rect">
            <a:avLst/>
          </a:prstGeom>
          <a:noFill/>
        </p:spPr>
      </p:pic>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1"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290761" y="1516440"/>
            <a:ext cx="8729414" cy="1631216"/>
          </a:xfrm>
          <a:prstGeom prst="rect">
            <a:avLst/>
          </a:prstGeom>
          <a:noFill/>
        </p:spPr>
        <p:txBody>
          <a:bodyPr wrap="square">
            <a:spAutoFit/>
          </a:bodyPr>
          <a:lstStyle/>
          <a:p>
            <a:pPr marL="457200" indent="-457200">
              <a:buAutoNum type="arabicPeriod" startAt="4"/>
            </a:pPr>
            <a:r>
              <a:rPr lang="en-US" sz="2000" b="1" dirty="0" smtClean="0">
                <a:solidFill>
                  <a:schemeClr val="accent1">
                    <a:lumMod val="75000"/>
                  </a:schemeClr>
                </a:solidFill>
              </a:rPr>
              <a:t>Nitric oxide (NO) is actually the starting compound that is oxidized to atmospheric nitrogen dioxide (NO</a:t>
            </a:r>
            <a:r>
              <a:rPr lang="en-US" sz="2000" b="1" baseline="-25000" dirty="0" smtClean="0">
                <a:solidFill>
                  <a:schemeClr val="accent1">
                    <a:lumMod val="75000"/>
                  </a:schemeClr>
                </a:solidFill>
              </a:rPr>
              <a:t>2</a:t>
            </a:r>
            <a:r>
              <a:rPr lang="en-US" sz="2000" b="1" dirty="0" smtClean="0">
                <a:solidFill>
                  <a:schemeClr val="accent1">
                    <a:lumMod val="75000"/>
                  </a:schemeClr>
                </a:solidFill>
              </a:rPr>
              <a:t>), and he is further oxidized to nitric </a:t>
            </a:r>
            <a:r>
              <a:rPr lang="en-US" sz="2000" b="1" dirty="0" err="1" smtClean="0">
                <a:solidFill>
                  <a:schemeClr val="accent1">
                    <a:lumMod val="75000"/>
                  </a:schemeClr>
                </a:solidFill>
              </a:rPr>
              <a:t>trioksid</a:t>
            </a:r>
            <a:r>
              <a:rPr lang="en-US" sz="2000" b="1" dirty="0" smtClean="0">
                <a:solidFill>
                  <a:schemeClr val="accent1">
                    <a:lumMod val="75000"/>
                  </a:schemeClr>
                </a:solidFill>
              </a:rPr>
              <a:t> (NO</a:t>
            </a:r>
            <a:r>
              <a:rPr lang="en-US" sz="2000" b="1" baseline="-25000" dirty="0" smtClean="0">
                <a:solidFill>
                  <a:schemeClr val="accent1">
                    <a:lumMod val="75000"/>
                  </a:schemeClr>
                </a:solidFill>
              </a:rPr>
              <a:t>3</a:t>
            </a:r>
            <a:r>
              <a:rPr lang="en-US" sz="2000" b="1" dirty="0" smtClean="0">
                <a:solidFill>
                  <a:schemeClr val="accent1">
                    <a:lumMod val="75000"/>
                  </a:schemeClr>
                </a:solidFill>
              </a:rPr>
              <a:t>), which is transformed into nitric </a:t>
            </a:r>
            <a:r>
              <a:rPr lang="en-US" sz="2000" b="1" dirty="0" err="1" smtClean="0">
                <a:solidFill>
                  <a:schemeClr val="accent1">
                    <a:lumMod val="75000"/>
                  </a:schemeClr>
                </a:solidFill>
              </a:rPr>
              <a:t>pentoksid</a:t>
            </a:r>
            <a:r>
              <a:rPr lang="en-US" sz="2000" b="1" dirty="0" smtClean="0">
                <a:solidFill>
                  <a:schemeClr val="accent1">
                    <a:lumMod val="75000"/>
                  </a:schemeClr>
                </a:solidFill>
              </a:rPr>
              <a:t> (N</a:t>
            </a:r>
            <a:r>
              <a:rPr lang="en-US" sz="2000" b="1" baseline="-25000" dirty="0" smtClean="0">
                <a:solidFill>
                  <a:schemeClr val="accent1">
                    <a:lumMod val="75000"/>
                  </a:schemeClr>
                </a:solidFill>
              </a:rPr>
              <a:t>2</a:t>
            </a:r>
            <a:r>
              <a:rPr lang="en-US" sz="2000" b="1" dirty="0" smtClean="0">
                <a:solidFill>
                  <a:schemeClr val="accent1">
                    <a:lumMod val="75000"/>
                  </a:schemeClr>
                </a:solidFill>
              </a:rPr>
              <a:t>O</a:t>
            </a:r>
            <a:r>
              <a:rPr lang="en-US" sz="2000" b="1" baseline="-25000" dirty="0" smtClean="0">
                <a:solidFill>
                  <a:schemeClr val="accent1">
                    <a:lumMod val="75000"/>
                  </a:schemeClr>
                </a:solidFill>
              </a:rPr>
              <a:t>5</a:t>
            </a:r>
            <a:r>
              <a:rPr lang="en-US" sz="2000" b="1" dirty="0" smtClean="0">
                <a:solidFill>
                  <a:schemeClr val="accent1">
                    <a:lumMod val="75000"/>
                  </a:schemeClr>
                </a:solidFill>
              </a:rPr>
              <a:t>). Each of these nitrogen oxides then reacts in the photochemical processes with other atmospheric compounds, creating numerous biological irritants.</a:t>
            </a:r>
            <a:endParaRPr lang="hr-HR" sz="2000" b="1" dirty="0" smtClean="0">
              <a:solidFill>
                <a:schemeClr val="accent1">
                  <a:lumMod val="75000"/>
                </a:schemeClr>
              </a:solidFill>
            </a:endParaRPr>
          </a:p>
        </p:txBody>
      </p:sp>
      <p:sp>
        <p:nvSpPr>
          <p:cNvPr id="13" name="Rectangle 12"/>
          <p:cNvSpPr/>
          <p:nvPr/>
        </p:nvSpPr>
        <p:spPr>
          <a:xfrm>
            <a:off x="266378" y="3342531"/>
            <a:ext cx="8640960" cy="1631216"/>
          </a:xfrm>
          <a:prstGeom prst="rect">
            <a:avLst/>
          </a:prstGeom>
        </p:spPr>
        <p:txBody>
          <a:bodyPr wrap="square">
            <a:spAutoFit/>
          </a:bodyPr>
          <a:lstStyle/>
          <a:p>
            <a:pPr marL="457200" indent="-457200">
              <a:buAutoNum type="arabicPeriod" startAt="5"/>
            </a:pPr>
            <a:r>
              <a:rPr lang="en-US" sz="2000" b="1" dirty="0" smtClean="0">
                <a:solidFill>
                  <a:schemeClr val="accent1">
                    <a:lumMod val="75000"/>
                  </a:schemeClr>
                </a:solidFill>
              </a:rPr>
              <a:t>In the reactions of the creation of photochemical smog comes also</a:t>
            </a:r>
            <a:r>
              <a:rPr lang="hr-HR" sz="2000" b="1" dirty="0" smtClean="0">
                <a:solidFill>
                  <a:schemeClr val="accent1">
                    <a:lumMod val="75000"/>
                  </a:schemeClr>
                </a:solidFill>
              </a:rPr>
              <a:t> </a:t>
            </a:r>
            <a:r>
              <a:rPr lang="en-US" sz="2000" b="1" dirty="0" smtClean="0">
                <a:solidFill>
                  <a:schemeClr val="accent1">
                    <a:lumMod val="75000"/>
                  </a:schemeClr>
                </a:solidFill>
              </a:rPr>
              <a:t>to the deposition of ground-level ozone (O</a:t>
            </a:r>
            <a:r>
              <a:rPr lang="en-US" sz="2000" b="1" baseline="-25000" dirty="0" smtClean="0">
                <a:solidFill>
                  <a:schemeClr val="accent1">
                    <a:lumMod val="75000"/>
                  </a:schemeClr>
                </a:solidFill>
              </a:rPr>
              <a:t>3</a:t>
            </a:r>
            <a:r>
              <a:rPr lang="en-US" sz="2000" b="1" dirty="0" smtClean="0">
                <a:solidFill>
                  <a:schemeClr val="accent1">
                    <a:lumMod val="75000"/>
                  </a:schemeClr>
                </a:solidFill>
              </a:rPr>
              <a:t>) in the lower layers of the troposphere</a:t>
            </a:r>
            <a:endParaRPr lang="hr-HR" sz="2000" b="1" dirty="0" smtClean="0">
              <a:solidFill>
                <a:schemeClr val="accent1">
                  <a:lumMod val="75000"/>
                </a:schemeClr>
              </a:solidFill>
            </a:endParaRPr>
          </a:p>
          <a:p>
            <a:pPr marL="457200" indent="-457200">
              <a:buAutoNum type="arabicPeriod" startAt="5"/>
            </a:pPr>
            <a:endParaRPr lang="pl-PL" sz="2000" b="1" dirty="0" smtClean="0">
              <a:solidFill>
                <a:schemeClr val="accent1">
                  <a:lumMod val="75000"/>
                </a:schemeClr>
              </a:solidFill>
            </a:endParaRPr>
          </a:p>
          <a:p>
            <a:pPr marL="457200" indent="-457200">
              <a:buAutoNum type="arabicPeriod" startAt="6"/>
            </a:pPr>
            <a:r>
              <a:rPr lang="en-US" sz="2000" b="1" dirty="0" smtClean="0">
                <a:solidFill>
                  <a:schemeClr val="accent1">
                    <a:lumMod val="75000"/>
                  </a:schemeClr>
                </a:solidFill>
              </a:rPr>
              <a:t>The resulting mixture of photochemical smog consists of more than 100 chemical compounds.</a:t>
            </a:r>
            <a:endParaRPr lang="hr-HR" sz="20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50</a:t>
            </a:fld>
            <a:endParaRPr lang="hr-HR"/>
          </a:p>
        </p:txBody>
      </p:sp>
      <p:sp>
        <p:nvSpPr>
          <p:cNvPr id="16" name="Title 1"/>
          <p:cNvSpPr>
            <a:spLocks noGrp="1"/>
          </p:cNvSpPr>
          <p:nvPr>
            <p:ph type="title"/>
          </p:nvPr>
        </p:nvSpPr>
        <p:spPr>
          <a:xfrm>
            <a:off x="161924" y="446087"/>
            <a:ext cx="8982076" cy="8588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797099" y="1637184"/>
            <a:ext cx="5616624" cy="461665"/>
          </a:xfrm>
          <a:prstGeom prst="rect">
            <a:avLst/>
          </a:prstGeom>
          <a:noFill/>
        </p:spPr>
        <p:txBody>
          <a:bodyPr wrap="square" rtlCol="0">
            <a:spAutoFit/>
          </a:bodyPr>
          <a:lstStyle/>
          <a:p>
            <a:pPr algn="r"/>
            <a:r>
              <a:rPr lang="hr-HR" sz="2400" b="1" smtClean="0">
                <a:solidFill>
                  <a:schemeClr val="accent6">
                    <a:lumMod val="75000"/>
                  </a:schemeClr>
                </a:solidFill>
              </a:rPr>
              <a:t>Natural and anthropogenic sources</a:t>
            </a:r>
            <a:endParaRPr lang="hr-HR" sz="2400" dirty="0">
              <a:solidFill>
                <a:schemeClr val="accent6">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1466849" y="2190006"/>
            <a:ext cx="6321081" cy="3799653"/>
          </a:xfrm>
          <a:prstGeom prst="rect">
            <a:avLst/>
          </a:prstGeom>
          <a:noFill/>
          <a:ln w="9525">
            <a:noFill/>
            <a:miter lim="800000"/>
            <a:headEnd/>
            <a:tailEnd/>
          </a:ln>
          <a:effectLst/>
        </p:spPr>
      </p:pic>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51</a:t>
            </a:fld>
            <a:endParaRPr lang="hr-HR"/>
          </a:p>
        </p:txBody>
      </p:sp>
      <p:sp>
        <p:nvSpPr>
          <p:cNvPr id="16" name="Title 1"/>
          <p:cNvSpPr>
            <a:spLocks noGrp="1"/>
          </p:cNvSpPr>
          <p:nvPr>
            <p:ph type="title"/>
          </p:nvPr>
        </p:nvSpPr>
        <p:spPr>
          <a:xfrm>
            <a:off x="161924" y="446087"/>
            <a:ext cx="8982076" cy="877888"/>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4" cstate="print"/>
          <a:srcRect/>
          <a:stretch>
            <a:fillRect/>
          </a:stretch>
        </p:blipFill>
        <p:spPr bwMode="auto">
          <a:xfrm>
            <a:off x="8169290" y="571288"/>
            <a:ext cx="831834" cy="619338"/>
          </a:xfrm>
          <a:prstGeom prst="rect">
            <a:avLst/>
          </a:prstGeom>
          <a:noFill/>
        </p:spPr>
      </p:pic>
      <p:sp>
        <p:nvSpPr>
          <p:cNvPr id="17" name="Rectangle 16"/>
          <p:cNvSpPr/>
          <p:nvPr/>
        </p:nvSpPr>
        <p:spPr>
          <a:xfrm>
            <a:off x="5486400" y="2600325"/>
            <a:ext cx="1266825"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smtClean="0"/>
              <a:t>INDUSTRY</a:t>
            </a:r>
            <a:endParaRPr lang="hr-HR" dirty="0"/>
          </a:p>
        </p:txBody>
      </p:sp>
      <p:sp>
        <p:nvSpPr>
          <p:cNvPr id="18" name="Rectangle 17"/>
          <p:cNvSpPr/>
          <p:nvPr/>
        </p:nvSpPr>
        <p:spPr>
          <a:xfrm>
            <a:off x="5495925" y="3476625"/>
            <a:ext cx="1019175"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smtClean="0"/>
              <a:t>TRAFFIC</a:t>
            </a:r>
            <a:endParaRPr lang="hr-HR" dirty="0"/>
          </a:p>
        </p:txBody>
      </p:sp>
      <p:sp>
        <p:nvSpPr>
          <p:cNvPr id="20" name="Rectangle 19"/>
          <p:cNvSpPr/>
          <p:nvPr/>
        </p:nvSpPr>
        <p:spPr>
          <a:xfrm>
            <a:off x="5495925" y="4391025"/>
            <a:ext cx="2162175" cy="9239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TextBox 18"/>
          <p:cNvSpPr txBox="1"/>
          <p:nvPr/>
        </p:nvSpPr>
        <p:spPr>
          <a:xfrm>
            <a:off x="5524500" y="4162425"/>
            <a:ext cx="2219325" cy="923330"/>
          </a:xfrm>
          <a:prstGeom prst="rect">
            <a:avLst/>
          </a:prstGeom>
          <a:noFill/>
        </p:spPr>
        <p:txBody>
          <a:bodyPr wrap="square" rtlCol="0">
            <a:spAutoFit/>
          </a:bodyPr>
          <a:lstStyle/>
          <a:p>
            <a:r>
              <a:rPr lang="en-US" dirty="0" smtClean="0">
                <a:solidFill>
                  <a:schemeClr val="bg1"/>
                </a:solidFill>
              </a:rPr>
              <a:t>FOREST FIRES, biological processes in soil</a:t>
            </a:r>
            <a:endParaRPr lang="hr-HR" dirty="0">
              <a:solidFill>
                <a:schemeClr val="bg1"/>
              </a:solidFill>
            </a:endParaRPr>
          </a:p>
        </p:txBody>
      </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NO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10" name="TextBox 9"/>
          <p:cNvSpPr txBox="1"/>
          <p:nvPr/>
        </p:nvSpPr>
        <p:spPr>
          <a:xfrm>
            <a:off x="323527" y="1340768"/>
            <a:ext cx="8696647" cy="4524315"/>
          </a:xfrm>
          <a:prstGeom prst="rect">
            <a:avLst/>
          </a:prstGeom>
          <a:noFill/>
        </p:spPr>
        <p:txBody>
          <a:bodyPr wrap="square" rtlCol="0">
            <a:spAutoFit/>
          </a:bodyPr>
          <a:lstStyle/>
          <a:p>
            <a:r>
              <a:rPr lang="en-US" sz="2400" b="1" dirty="0" smtClean="0">
                <a:solidFill>
                  <a:schemeClr val="accent1">
                    <a:lumMod val="75000"/>
                  </a:schemeClr>
                </a:solidFill>
              </a:rPr>
              <a:t>The types and concentrations of nitrogen compounds can vary a lot depending on: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Clr>
                <a:schemeClr val="accent6">
                  <a:lumMod val="75000"/>
                </a:schemeClr>
              </a:buClr>
              <a:buFont typeface="Arial" pitchFamily="34" charset="0"/>
              <a:buChar char="•"/>
            </a:pPr>
            <a:r>
              <a:rPr lang="hr-HR" sz="2400" b="1" dirty="0" smtClean="0">
                <a:solidFill>
                  <a:schemeClr val="accent6">
                    <a:lumMod val="75000"/>
                  </a:schemeClr>
                </a:solidFill>
              </a:rPr>
              <a:t> L</a:t>
            </a:r>
            <a:r>
              <a:rPr lang="en-US" sz="2400" b="1" dirty="0" err="1" smtClean="0">
                <a:solidFill>
                  <a:schemeClr val="accent6">
                    <a:lumMod val="75000"/>
                  </a:schemeClr>
                </a:solidFill>
              </a:rPr>
              <a:t>ocation</a:t>
            </a:r>
            <a:r>
              <a:rPr lang="en-US" sz="2400" b="1" dirty="0" smtClean="0">
                <a:solidFill>
                  <a:schemeClr val="accent6">
                    <a:lumMod val="75000"/>
                  </a:schemeClr>
                </a:solidFill>
              </a:rPr>
              <a:t> </a:t>
            </a:r>
            <a:endParaRPr lang="hr-HR" sz="2400" b="1" dirty="0" smtClean="0">
              <a:solidFill>
                <a:schemeClr val="accent6">
                  <a:lumMod val="75000"/>
                </a:schemeClr>
              </a:solidFill>
            </a:endParaRPr>
          </a:p>
          <a:p>
            <a:pPr>
              <a:buClr>
                <a:schemeClr val="accent6">
                  <a:lumMod val="75000"/>
                </a:schemeClr>
              </a:buCl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part of the day, </a:t>
            </a:r>
            <a:endParaRPr lang="hr-HR" sz="2400" b="1" dirty="0" smtClean="0">
              <a:solidFill>
                <a:schemeClr val="accent6">
                  <a:lumMod val="75000"/>
                </a:schemeClr>
              </a:solidFill>
            </a:endParaRPr>
          </a:p>
          <a:p>
            <a:pPr>
              <a:buClr>
                <a:schemeClr val="accent6">
                  <a:lumMod val="75000"/>
                </a:schemeClr>
              </a:buCl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time of year</a:t>
            </a:r>
            <a:endParaRPr lang="hr-HR" sz="2400" b="1" dirty="0" smtClean="0">
              <a:solidFill>
                <a:schemeClr val="accent6">
                  <a:lumMod val="75000"/>
                </a:schemeClr>
              </a:solidFill>
            </a:endParaRPr>
          </a:p>
          <a:p>
            <a:pPr>
              <a:buClr>
                <a:schemeClr val="accent6">
                  <a:lumMod val="75000"/>
                </a:schemeClr>
              </a:buClr>
              <a:buFont typeface="Arial" pitchFamily="34" charset="0"/>
              <a:buChar char="•"/>
            </a:pPr>
            <a:endParaRPr lang="hr-HR" sz="2400" b="1" dirty="0" smtClean="0">
              <a:solidFill>
                <a:schemeClr val="accent1">
                  <a:lumMod val="75000"/>
                </a:schemeClr>
              </a:solidFill>
            </a:endParaRPr>
          </a:p>
          <a:p>
            <a:r>
              <a:rPr lang="en-US" sz="2400" b="1" dirty="0" smtClean="0">
                <a:solidFill>
                  <a:schemeClr val="accent1">
                    <a:lumMod val="75000"/>
                  </a:schemeClr>
                </a:solidFill>
              </a:rPr>
              <a:t>The main anthropogenic source of nitrogen oxides is combustion processes. Fossil fuels that burn in thermoelectric power plants, </a:t>
            </a:r>
            <a:r>
              <a:rPr lang="hr-HR" sz="2400" b="1" dirty="0" smtClean="0">
                <a:solidFill>
                  <a:schemeClr val="accent1">
                    <a:lumMod val="75000"/>
                  </a:schemeClr>
                </a:solidFill>
              </a:rPr>
              <a:t>car</a:t>
            </a:r>
            <a:r>
              <a:rPr lang="en-US" sz="2400" b="1" dirty="0" smtClean="0">
                <a:solidFill>
                  <a:schemeClr val="accent1">
                    <a:lumMod val="75000"/>
                  </a:schemeClr>
                </a:solidFill>
              </a:rPr>
              <a:t> engines and small household heating boilers emit nitrogen oxides most often in the form of nitrogen oxides (NO) and only 10% in the form of nitrogen oxides (NO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52</a:t>
            </a:fld>
            <a:endParaRPr lang="hr-H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NO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10" name="TextBox 9"/>
          <p:cNvSpPr txBox="1"/>
          <p:nvPr/>
        </p:nvSpPr>
        <p:spPr>
          <a:xfrm>
            <a:off x="376486" y="1422301"/>
            <a:ext cx="8640960" cy="2677656"/>
          </a:xfrm>
          <a:prstGeom prst="rect">
            <a:avLst/>
          </a:prstGeom>
          <a:noFill/>
        </p:spPr>
        <p:txBody>
          <a:bodyPr wrap="square" rtlCol="0">
            <a:spAutoFit/>
          </a:bodyPr>
          <a:lstStyle/>
          <a:p>
            <a:r>
              <a:rPr lang="en-US" sz="2400" b="1" dirty="0" smtClean="0">
                <a:solidFill>
                  <a:schemeClr val="accent1">
                    <a:lumMod val="75000"/>
                  </a:schemeClr>
                </a:solidFill>
              </a:rPr>
              <a:t>Natural sources include volcanoes, forest fires, and biological processes in the soil which are released mainly nitrous oxide (N</a:t>
            </a:r>
            <a:r>
              <a:rPr lang="en-US" sz="2400" b="1" baseline="-25000" dirty="0" smtClean="0">
                <a:solidFill>
                  <a:schemeClr val="accent1">
                    <a:lumMod val="75000"/>
                  </a:schemeClr>
                </a:solidFill>
              </a:rPr>
              <a:t>2</a:t>
            </a:r>
            <a:r>
              <a:rPr lang="en-US" sz="2400" b="1" dirty="0" smtClean="0">
                <a:solidFill>
                  <a:schemeClr val="accent1">
                    <a:lumMod val="75000"/>
                  </a:schemeClr>
                </a:solidFill>
              </a:rPr>
              <a:t>O). Processes in which it comes to the formation of NO</a:t>
            </a:r>
            <a:r>
              <a:rPr lang="en-US" sz="2400" b="1" baseline="-25000" dirty="0" smtClean="0">
                <a:solidFill>
                  <a:schemeClr val="accent1">
                    <a:lumMod val="75000"/>
                  </a:schemeClr>
                </a:solidFill>
              </a:rPr>
              <a:t>2</a:t>
            </a:r>
            <a:r>
              <a:rPr lang="en-US" sz="2400" b="1" dirty="0" smtClean="0">
                <a:solidFill>
                  <a:schemeClr val="accent1">
                    <a:lumMod val="75000"/>
                  </a:schemeClr>
                </a:solidFill>
              </a:rPr>
              <a:t>, besides the combustion of fossil fuels, </a:t>
            </a:r>
            <a:r>
              <a:rPr lang="hr-HR" sz="2400" b="1" dirty="0" smtClean="0">
                <a:solidFill>
                  <a:schemeClr val="accent1">
                    <a:lumMod val="75000"/>
                  </a:schemeClr>
                </a:solidFill>
              </a:rPr>
              <a:t>are</a:t>
            </a:r>
            <a:r>
              <a:rPr lang="en-US" sz="2400" b="1" dirty="0" smtClean="0">
                <a:solidFill>
                  <a:schemeClr val="accent1">
                    <a:lumMod val="75000"/>
                  </a:schemeClr>
                </a:solidFill>
              </a:rPr>
              <a:t> </a:t>
            </a:r>
            <a:r>
              <a:rPr lang="en-US" sz="2400" b="1" dirty="0" err="1" smtClean="0">
                <a:solidFill>
                  <a:schemeClr val="accent1">
                    <a:lumMod val="75000"/>
                  </a:schemeClr>
                </a:solidFill>
              </a:rPr>
              <a:t>nitrifi</a:t>
            </a:r>
            <a:r>
              <a:rPr lang="hr-HR" sz="2400" b="1" dirty="0" smtClean="0">
                <a:solidFill>
                  <a:schemeClr val="accent1">
                    <a:lumMod val="75000"/>
                  </a:schemeClr>
                </a:solidFill>
              </a:rPr>
              <a:t>cation</a:t>
            </a:r>
            <a:r>
              <a:rPr lang="en-US" sz="2400" b="1" dirty="0" smtClean="0">
                <a:solidFill>
                  <a:schemeClr val="accent1">
                    <a:lumMod val="75000"/>
                  </a:schemeClr>
                </a:solidFill>
              </a:rPr>
              <a:t> and </a:t>
            </a:r>
            <a:r>
              <a:rPr lang="en-US" sz="2400" b="1" dirty="0" err="1" smtClean="0">
                <a:solidFill>
                  <a:schemeClr val="accent1">
                    <a:lumMod val="75000"/>
                  </a:schemeClr>
                </a:solidFill>
              </a:rPr>
              <a:t>denitrifi</a:t>
            </a:r>
            <a:r>
              <a:rPr lang="hr-HR" sz="2400" b="1" dirty="0" smtClean="0">
                <a:solidFill>
                  <a:schemeClr val="accent1">
                    <a:lumMod val="75000"/>
                  </a:schemeClr>
                </a:solidFill>
              </a:rPr>
              <a:t>cation</a:t>
            </a:r>
            <a:r>
              <a:rPr lang="en-US" sz="2400" b="1" dirty="0" smtClean="0">
                <a:solidFill>
                  <a:schemeClr val="accent1">
                    <a:lumMod val="75000"/>
                  </a:schemeClr>
                </a:solidFill>
              </a:rPr>
              <a:t> with the help of bacteria in the soil, as well as an electrical discharge in the atmosphere (the </a:t>
            </a:r>
            <a:r>
              <a:rPr lang="hr-HR" sz="2400" b="1" dirty="0" smtClean="0">
                <a:solidFill>
                  <a:schemeClr val="accent1">
                    <a:lumMod val="75000"/>
                  </a:schemeClr>
                </a:solidFill>
              </a:rPr>
              <a:t>l</a:t>
            </a:r>
            <a:r>
              <a:rPr lang="en-US" sz="2400" b="1" dirty="0" err="1" smtClean="0">
                <a:solidFill>
                  <a:schemeClr val="accent1">
                    <a:lumMod val="75000"/>
                  </a:schemeClr>
                </a:solidFill>
              </a:rPr>
              <a:t>ightning</a:t>
            </a:r>
            <a:r>
              <a:rPr lang="en-US" sz="2400" b="1" dirty="0" smtClean="0">
                <a:solidFill>
                  <a:schemeClr val="accent1">
                    <a:lumMod val="75000"/>
                  </a:schemeClr>
                </a:solidFill>
              </a:rPr>
              <a:t>).</a:t>
            </a:r>
            <a:endParaRPr lang="hr-HR" sz="2400" b="1" dirty="0" smtClean="0">
              <a:solidFill>
                <a:schemeClr val="accent1">
                  <a:lumMod val="75000"/>
                </a:schemeClr>
              </a:solidFill>
            </a:endParaRPr>
          </a:p>
          <a:p>
            <a:endParaRPr lang="hr-HR" sz="2400" b="1" dirty="0" smtClean="0">
              <a:solidFill>
                <a:schemeClr val="accent1">
                  <a:lumMod val="75000"/>
                </a:schemeClr>
              </a:solidFill>
            </a:endParaRPr>
          </a:p>
        </p:txBody>
      </p:sp>
      <p:sp>
        <p:nvSpPr>
          <p:cNvPr id="13" name="TextBox 12"/>
          <p:cNvSpPr txBox="1"/>
          <p:nvPr/>
        </p:nvSpPr>
        <p:spPr>
          <a:xfrm>
            <a:off x="457200" y="4149080"/>
            <a:ext cx="8579296" cy="1200329"/>
          </a:xfrm>
          <a:prstGeom prst="rect">
            <a:avLst/>
          </a:prstGeom>
          <a:noFill/>
        </p:spPr>
        <p:txBody>
          <a:bodyPr wrap="square" rtlCol="0">
            <a:spAutoFit/>
          </a:bodyPr>
          <a:lstStyle/>
          <a:p>
            <a:r>
              <a:rPr lang="en-US" sz="2400" b="1" dirty="0" smtClean="0">
                <a:solidFill>
                  <a:schemeClr val="accent1">
                    <a:lumMod val="75000"/>
                  </a:schemeClr>
                </a:solidFill>
              </a:rPr>
              <a:t>The main mechanism of removal of nitrogen oxide in the atmosphere is HNO</a:t>
            </a:r>
            <a:r>
              <a:rPr lang="en-US" sz="2400" b="1" baseline="-25000" dirty="0" smtClean="0">
                <a:solidFill>
                  <a:schemeClr val="accent1">
                    <a:lumMod val="75000"/>
                  </a:schemeClr>
                </a:solidFill>
              </a:rPr>
              <a:t>3</a:t>
            </a:r>
            <a:r>
              <a:rPr lang="en-US" sz="2400" b="1" dirty="0" smtClean="0">
                <a:solidFill>
                  <a:schemeClr val="accent1">
                    <a:lumMod val="75000"/>
                  </a:schemeClr>
                </a:solidFill>
              </a:rPr>
              <a:t> oxidation followed by dry or wet deposition and the absorption of nitric acid in the soil.</a:t>
            </a:r>
            <a:endParaRPr lang="hr-HR" sz="2400"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53</a:t>
            </a:fld>
            <a:endParaRPr lang="hr-H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179512" y="1484784"/>
            <a:ext cx="8784976" cy="1938992"/>
          </a:xfrm>
          <a:prstGeom prst="rect">
            <a:avLst/>
          </a:prstGeom>
          <a:noFill/>
        </p:spPr>
        <p:txBody>
          <a:bodyPr wrap="square">
            <a:spAutoFit/>
          </a:bodyPr>
          <a:lstStyle/>
          <a:p>
            <a:r>
              <a:rPr lang="en-US" sz="2400" b="1" dirty="0" smtClean="0">
                <a:solidFill>
                  <a:schemeClr val="accent1">
                    <a:lumMod val="75000"/>
                  </a:schemeClr>
                </a:solidFill>
              </a:rPr>
              <a:t>Except that pollute the atmosphere, nitrogen compounds entered into the soil by artificial fertilizers in agriculture</a:t>
            </a:r>
            <a:r>
              <a:rPr lang="hr-HR" sz="2400" b="1" dirty="0" smtClean="0">
                <a:solidFill>
                  <a:schemeClr val="accent1">
                    <a:lumMod val="75000"/>
                  </a:schemeClr>
                </a:solidFill>
              </a:rPr>
              <a:t>,</a:t>
            </a:r>
            <a:r>
              <a:rPr lang="en-US" sz="2400" b="1" dirty="0" smtClean="0">
                <a:solidFill>
                  <a:schemeClr val="accent1">
                    <a:lumMod val="75000"/>
                  </a:schemeClr>
                </a:solidFill>
              </a:rPr>
              <a:t> pollute the soil and ground water system in which is entered from the soil leaching processes, so that it comes to the </a:t>
            </a:r>
            <a:r>
              <a:rPr lang="en-US" sz="2400" b="1" dirty="0" err="1" smtClean="0">
                <a:solidFill>
                  <a:schemeClr val="accent1">
                    <a:lumMod val="75000"/>
                  </a:schemeClr>
                </a:solidFill>
              </a:rPr>
              <a:t>eutrophication</a:t>
            </a:r>
            <a:r>
              <a:rPr lang="en-US" sz="2400" b="1" dirty="0" smtClean="0">
                <a:solidFill>
                  <a:schemeClr val="accent1">
                    <a:lumMod val="75000"/>
                  </a:schemeClr>
                </a:solidFill>
              </a:rPr>
              <a:t> of stagnant water (</a:t>
            </a:r>
            <a:r>
              <a:rPr lang="hr-HR" sz="2400" b="1" dirty="0" smtClean="0">
                <a:solidFill>
                  <a:schemeClr val="accent1">
                    <a:lumMod val="75000"/>
                  </a:schemeClr>
                </a:solidFill>
              </a:rPr>
              <a:t>l</a:t>
            </a:r>
            <a:r>
              <a:rPr lang="en-US" sz="2400" b="1" dirty="0" err="1" smtClean="0">
                <a:solidFill>
                  <a:schemeClr val="accent1">
                    <a:lumMod val="75000"/>
                  </a:schemeClr>
                </a:solidFill>
              </a:rPr>
              <a:t>akes</a:t>
            </a:r>
            <a:r>
              <a:rPr lang="en-US" sz="2400" b="1" dirty="0" smtClean="0">
                <a:solidFill>
                  <a:schemeClr val="accent1">
                    <a:lumMod val="75000"/>
                  </a:schemeClr>
                </a:solidFill>
              </a:rPr>
              <a:t>), which become</a:t>
            </a:r>
            <a:r>
              <a:rPr lang="hr-HR" sz="2400" b="1" dirty="0" smtClean="0">
                <a:solidFill>
                  <a:schemeClr val="accent1">
                    <a:lumMod val="75000"/>
                  </a:schemeClr>
                </a:solidFill>
              </a:rPr>
              <a:t> swamp.</a:t>
            </a:r>
            <a:endParaRPr lang="hr-HR" sz="2400" b="1" dirty="0">
              <a:solidFill>
                <a:schemeClr val="accent1">
                  <a:lumMod val="75000"/>
                </a:schemeClr>
              </a:solidFill>
            </a:endParaRPr>
          </a:p>
        </p:txBody>
      </p:sp>
      <p:sp>
        <p:nvSpPr>
          <p:cNvPr id="13" name="TextBox 12"/>
          <p:cNvSpPr txBox="1"/>
          <p:nvPr/>
        </p:nvSpPr>
        <p:spPr>
          <a:xfrm>
            <a:off x="179512" y="3645024"/>
            <a:ext cx="5616624" cy="461665"/>
          </a:xfrm>
          <a:prstGeom prst="rect">
            <a:avLst/>
          </a:prstGeom>
          <a:noFill/>
        </p:spPr>
        <p:txBody>
          <a:bodyPr wrap="square" rtlCol="0">
            <a:spAutoFit/>
          </a:bodyPr>
          <a:lstStyle/>
          <a:p>
            <a:r>
              <a:rPr lang="hr-HR" sz="2400" b="1" smtClean="0">
                <a:solidFill>
                  <a:schemeClr val="accent6">
                    <a:lumMod val="75000"/>
                  </a:schemeClr>
                </a:solidFill>
              </a:rPr>
              <a:t>Concentration in the air</a:t>
            </a:r>
            <a:endParaRPr lang="hr-HR" sz="2400" dirty="0">
              <a:solidFill>
                <a:schemeClr val="accent1">
                  <a:lumMod val="75000"/>
                </a:schemeClr>
              </a:solidFill>
            </a:endParaRPr>
          </a:p>
        </p:txBody>
      </p:sp>
      <p:sp>
        <p:nvSpPr>
          <p:cNvPr id="14" name="TextBox 13"/>
          <p:cNvSpPr txBox="1"/>
          <p:nvPr/>
        </p:nvSpPr>
        <p:spPr>
          <a:xfrm>
            <a:off x="179512" y="4149080"/>
            <a:ext cx="8964488" cy="1938992"/>
          </a:xfrm>
          <a:prstGeom prst="rect">
            <a:avLst/>
          </a:prstGeom>
          <a:noFill/>
        </p:spPr>
        <p:txBody>
          <a:bodyPr wrap="square" rtlCol="0">
            <a:spAutoFit/>
          </a:bodyPr>
          <a:lstStyle/>
          <a:p>
            <a:r>
              <a:rPr lang="en-US" sz="2400" b="1" dirty="0" smtClean="0">
                <a:solidFill>
                  <a:schemeClr val="accent1">
                    <a:lumMod val="75000"/>
                  </a:schemeClr>
                </a:solidFill>
              </a:rPr>
              <a:t>According to the data of the (WHO) global annual average urban concentrations of NO</a:t>
            </a:r>
            <a:r>
              <a:rPr lang="en-US" sz="2400" b="1" baseline="-25000" dirty="0" smtClean="0">
                <a:solidFill>
                  <a:schemeClr val="accent1">
                    <a:lumMod val="75000"/>
                  </a:schemeClr>
                </a:solidFill>
              </a:rPr>
              <a:t>2 </a:t>
            </a:r>
            <a:r>
              <a:rPr lang="en-US" sz="2400" b="1" dirty="0" smtClean="0">
                <a:solidFill>
                  <a:schemeClr val="accent1">
                    <a:lumMod val="75000"/>
                  </a:schemeClr>
                </a:solidFill>
              </a:rPr>
              <a:t>range between 20 and 90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a:t>
            </a:r>
            <a:endParaRPr lang="hr-HR" sz="2400" b="1" dirty="0" smtClean="0">
              <a:solidFill>
                <a:schemeClr val="accent1">
                  <a:lumMod val="75000"/>
                </a:schemeClr>
              </a:solidFill>
            </a:endParaRPr>
          </a:p>
          <a:p>
            <a:r>
              <a:rPr lang="en-US" sz="2400" b="1" dirty="0" smtClean="0">
                <a:solidFill>
                  <a:schemeClr val="accent1">
                    <a:lumMod val="75000"/>
                  </a:schemeClr>
                </a:solidFill>
              </a:rPr>
              <a:t>Long term monitoring of NO</a:t>
            </a:r>
            <a:r>
              <a:rPr lang="en-US" sz="2400" b="1" baseline="-25000" dirty="0" smtClean="0">
                <a:solidFill>
                  <a:schemeClr val="accent1">
                    <a:lumMod val="75000"/>
                  </a:schemeClr>
                </a:solidFill>
              </a:rPr>
              <a:t>2</a:t>
            </a:r>
            <a:r>
              <a:rPr lang="en-US" sz="2400" b="1" dirty="0" smtClean="0">
                <a:solidFill>
                  <a:schemeClr val="accent1">
                    <a:lumMod val="75000"/>
                  </a:schemeClr>
                </a:solidFill>
              </a:rPr>
              <a:t> in the air on a European stations shows a decrease of average annual concentrations by 12% in the period from 1997. to 2001. </a:t>
            </a:r>
            <a:endParaRPr lang="hr-HR" sz="2400" b="1"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54</a:t>
            </a:fld>
            <a:endParaRPr lang="hr-HR"/>
          </a:p>
        </p:txBody>
      </p:sp>
      <p:sp>
        <p:nvSpPr>
          <p:cNvPr id="17" name="Title 1"/>
          <p:cNvSpPr>
            <a:spLocks noGrp="1"/>
          </p:cNvSpPr>
          <p:nvPr>
            <p:ph type="title"/>
          </p:nvPr>
        </p:nvSpPr>
        <p:spPr>
          <a:xfrm>
            <a:off x="123826" y="493713"/>
            <a:ext cx="9020174" cy="8207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NO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p:cNvPicPr>
            <a:picLocks noChangeAspect="1" noChangeArrowheads="1"/>
          </p:cNvPicPr>
          <p:nvPr/>
        </p:nvPicPr>
        <p:blipFill>
          <a:blip r:embed="rId3" cstate="print"/>
          <a:srcRect/>
          <a:stretch>
            <a:fillRect/>
          </a:stretch>
        </p:blipFill>
        <p:spPr bwMode="auto">
          <a:xfrm>
            <a:off x="467544" y="1556792"/>
            <a:ext cx="3314700" cy="2009775"/>
          </a:xfrm>
          <a:prstGeom prst="rect">
            <a:avLst/>
          </a:prstGeom>
          <a:noFill/>
          <a:ln w="9525">
            <a:noFill/>
            <a:miter lim="800000"/>
            <a:headEnd/>
            <a:tailEnd/>
          </a:ln>
        </p:spPr>
      </p:pic>
      <p:sp>
        <p:nvSpPr>
          <p:cNvPr id="13" name="TextBox 12"/>
          <p:cNvSpPr txBox="1"/>
          <p:nvPr/>
        </p:nvSpPr>
        <p:spPr>
          <a:xfrm>
            <a:off x="3923928" y="1844824"/>
            <a:ext cx="5220072" cy="1323439"/>
          </a:xfrm>
          <a:prstGeom prst="rect">
            <a:avLst/>
          </a:prstGeom>
          <a:noFill/>
        </p:spPr>
        <p:txBody>
          <a:bodyPr wrap="square" rtlCol="0">
            <a:spAutoFit/>
          </a:bodyPr>
          <a:lstStyle/>
          <a:p>
            <a:r>
              <a:rPr lang="en-US" sz="2000" b="1" dirty="0" smtClean="0">
                <a:solidFill>
                  <a:schemeClr val="accent1">
                    <a:lumMod val="75000"/>
                  </a:schemeClr>
                </a:solidFill>
              </a:rPr>
              <a:t>Average annual concentrations of NO</a:t>
            </a:r>
            <a:r>
              <a:rPr lang="en-US" sz="2000" b="1" baseline="-25000" dirty="0" smtClean="0">
                <a:solidFill>
                  <a:schemeClr val="accent1">
                    <a:lumMod val="75000"/>
                  </a:schemeClr>
                </a:solidFill>
              </a:rPr>
              <a:t>2</a:t>
            </a:r>
            <a:r>
              <a:rPr lang="en-US" sz="2000" b="1" dirty="0" smtClean="0">
                <a:solidFill>
                  <a:schemeClr val="accent1">
                    <a:lumMod val="75000"/>
                  </a:schemeClr>
                </a:solidFill>
              </a:rPr>
              <a:t> in Europe on the measuring stations </a:t>
            </a:r>
            <a:r>
              <a:rPr lang="en-US" sz="2000" b="1" dirty="0" err="1" smtClean="0">
                <a:solidFill>
                  <a:schemeClr val="accent1">
                    <a:lumMod val="75000"/>
                  </a:schemeClr>
                </a:solidFill>
              </a:rPr>
              <a:t>AirBasea</a:t>
            </a:r>
            <a:r>
              <a:rPr lang="en-US" sz="2000" b="1" dirty="0" smtClean="0">
                <a:solidFill>
                  <a:schemeClr val="accent1">
                    <a:lumMod val="75000"/>
                  </a:schemeClr>
                </a:solidFill>
              </a:rPr>
              <a:t> during the period from 1997. to 2001. </a:t>
            </a:r>
            <a:endParaRPr lang="hr-HR" sz="2000" b="1" dirty="0" smtClean="0">
              <a:solidFill>
                <a:schemeClr val="accent1">
                  <a:lumMod val="75000"/>
                </a:schemeClr>
              </a:solidFill>
            </a:endParaRPr>
          </a:p>
          <a:p>
            <a:r>
              <a:rPr lang="en-US" sz="2000" b="1" dirty="0" smtClean="0">
                <a:solidFill>
                  <a:schemeClr val="accent1">
                    <a:lumMod val="75000"/>
                  </a:schemeClr>
                </a:solidFill>
              </a:rPr>
              <a:t>Source: AIRNET.</a:t>
            </a:r>
            <a:endParaRPr lang="hr-HR" sz="2000" dirty="0">
              <a:solidFill>
                <a:schemeClr val="accent1">
                  <a:lumMod val="75000"/>
                </a:schemeClr>
              </a:solidFill>
            </a:endParaRPr>
          </a:p>
        </p:txBody>
      </p:sp>
      <p:pic>
        <p:nvPicPr>
          <p:cNvPr id="14" name="Picture 3"/>
          <p:cNvPicPr>
            <a:picLocks noChangeAspect="1" noChangeArrowheads="1"/>
          </p:cNvPicPr>
          <p:nvPr/>
        </p:nvPicPr>
        <p:blipFill>
          <a:blip r:embed="rId4" cstate="print"/>
          <a:srcRect/>
          <a:stretch>
            <a:fillRect/>
          </a:stretch>
        </p:blipFill>
        <p:spPr bwMode="auto">
          <a:xfrm>
            <a:off x="467544" y="3789040"/>
            <a:ext cx="3312368" cy="2130176"/>
          </a:xfrm>
          <a:prstGeom prst="rect">
            <a:avLst/>
          </a:prstGeom>
          <a:noFill/>
          <a:ln w="9525">
            <a:noFill/>
            <a:miter lim="800000"/>
            <a:headEnd/>
            <a:tailEnd/>
          </a:ln>
        </p:spPr>
      </p:pic>
      <p:sp>
        <p:nvSpPr>
          <p:cNvPr id="15" name="TextBox 14"/>
          <p:cNvSpPr txBox="1"/>
          <p:nvPr/>
        </p:nvSpPr>
        <p:spPr>
          <a:xfrm>
            <a:off x="4067944" y="3933056"/>
            <a:ext cx="4608512" cy="1323439"/>
          </a:xfrm>
          <a:prstGeom prst="rect">
            <a:avLst/>
          </a:prstGeom>
          <a:noFill/>
        </p:spPr>
        <p:txBody>
          <a:bodyPr wrap="square" rtlCol="0">
            <a:spAutoFit/>
          </a:bodyPr>
          <a:lstStyle/>
          <a:p>
            <a:r>
              <a:rPr lang="hr-HR" sz="2000" b="1" dirty="0" smtClean="0">
                <a:solidFill>
                  <a:schemeClr val="accent1">
                    <a:lumMod val="75000"/>
                  </a:schemeClr>
                </a:solidFill>
              </a:rPr>
              <a:t>A</a:t>
            </a:r>
            <a:r>
              <a:rPr lang="en-US" sz="2000" b="1" dirty="0" err="1" smtClean="0">
                <a:solidFill>
                  <a:schemeClr val="accent1">
                    <a:lumMod val="75000"/>
                  </a:schemeClr>
                </a:solidFill>
              </a:rPr>
              <a:t>verage</a:t>
            </a:r>
            <a:r>
              <a:rPr lang="en-US" sz="2000" b="1" dirty="0" smtClean="0">
                <a:solidFill>
                  <a:schemeClr val="accent1">
                    <a:lumMod val="75000"/>
                  </a:schemeClr>
                </a:solidFill>
              </a:rPr>
              <a:t> annual concentrations of NO</a:t>
            </a:r>
            <a:r>
              <a:rPr lang="en-US" sz="2000" b="1" baseline="-25000" dirty="0" smtClean="0">
                <a:solidFill>
                  <a:schemeClr val="accent1">
                    <a:lumMod val="75000"/>
                  </a:schemeClr>
                </a:solidFill>
              </a:rPr>
              <a:t>2</a:t>
            </a:r>
            <a:r>
              <a:rPr lang="en-US" sz="2000" b="1" dirty="0" smtClean="0">
                <a:solidFill>
                  <a:schemeClr val="accent1">
                    <a:lumMod val="75000"/>
                  </a:schemeClr>
                </a:solidFill>
              </a:rPr>
              <a:t> categorized according to the location of the measurement.  </a:t>
            </a:r>
            <a:endParaRPr lang="hr-HR" sz="2000" b="1" dirty="0" smtClean="0">
              <a:solidFill>
                <a:schemeClr val="accent1">
                  <a:lumMod val="75000"/>
                </a:schemeClr>
              </a:solidFill>
            </a:endParaRPr>
          </a:p>
          <a:p>
            <a:r>
              <a:rPr lang="en-US" sz="2000" b="1" dirty="0" smtClean="0">
                <a:solidFill>
                  <a:schemeClr val="accent1">
                    <a:lumMod val="75000"/>
                  </a:schemeClr>
                </a:solidFill>
              </a:rPr>
              <a:t>Source: AIRNET.</a:t>
            </a:r>
            <a:endParaRPr lang="hr-HR" sz="2000" dirty="0">
              <a:solidFill>
                <a:schemeClr val="accent1">
                  <a:lumMod val="75000"/>
                </a:schemeClr>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55</a:t>
            </a:fld>
            <a:endParaRPr lang="hr-HR"/>
          </a:p>
        </p:txBody>
      </p:sp>
      <p:sp>
        <p:nvSpPr>
          <p:cNvPr id="18" name="Title 1"/>
          <p:cNvSpPr>
            <a:spLocks noGrp="1"/>
          </p:cNvSpPr>
          <p:nvPr>
            <p:ph type="title"/>
          </p:nvPr>
        </p:nvSpPr>
        <p:spPr>
          <a:xfrm>
            <a:off x="123826" y="493713"/>
            <a:ext cx="9020174" cy="8397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NO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5" cstate="print"/>
          <a:srcRect/>
          <a:stretch>
            <a:fillRect/>
          </a:stretch>
        </p:blipFill>
        <p:spPr bwMode="auto">
          <a:xfrm>
            <a:off x="8169290" y="571288"/>
            <a:ext cx="831834" cy="619338"/>
          </a:xfrm>
          <a:prstGeom prst="rect">
            <a:avLst/>
          </a:prstGeom>
          <a:noFill/>
        </p:spPr>
      </p:pic>
      <p:sp>
        <p:nvSpPr>
          <p:cNvPr id="19" name="Rectangle 18"/>
          <p:cNvSpPr/>
          <p:nvPr/>
        </p:nvSpPr>
        <p:spPr>
          <a:xfrm>
            <a:off x="1076325" y="1628775"/>
            <a:ext cx="876300" cy="1714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Rectangle 20"/>
          <p:cNvSpPr/>
          <p:nvPr/>
        </p:nvSpPr>
        <p:spPr>
          <a:xfrm>
            <a:off x="1562100" y="5657850"/>
            <a:ext cx="133350" cy="114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2" name="Rectangle 21"/>
          <p:cNvSpPr/>
          <p:nvPr/>
        </p:nvSpPr>
        <p:spPr>
          <a:xfrm>
            <a:off x="2600325" y="5648325"/>
            <a:ext cx="123825" cy="1238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3" name="Rectangle 22"/>
          <p:cNvSpPr/>
          <p:nvPr/>
        </p:nvSpPr>
        <p:spPr>
          <a:xfrm>
            <a:off x="3400425" y="5648325"/>
            <a:ext cx="85725" cy="1238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5" name="Picture 3"/>
          <p:cNvPicPr>
            <a:picLocks noChangeAspect="1" noChangeArrowheads="1"/>
          </p:cNvPicPr>
          <p:nvPr/>
        </p:nvPicPr>
        <p:blipFill>
          <a:blip r:embed="rId6"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p:cNvPicPr>
            <a:picLocks noChangeAspect="1" noChangeArrowheads="1"/>
          </p:cNvPicPr>
          <p:nvPr/>
        </p:nvPicPr>
        <p:blipFill>
          <a:blip r:embed="rId3" cstate="print"/>
          <a:srcRect/>
          <a:stretch>
            <a:fillRect/>
          </a:stretch>
        </p:blipFill>
        <p:spPr bwMode="auto">
          <a:xfrm>
            <a:off x="59748" y="2167179"/>
            <a:ext cx="3864180" cy="2485957"/>
          </a:xfrm>
          <a:prstGeom prst="rect">
            <a:avLst/>
          </a:prstGeom>
          <a:noFill/>
          <a:ln w="9525">
            <a:noFill/>
            <a:miter lim="800000"/>
            <a:headEnd/>
            <a:tailEnd/>
          </a:ln>
        </p:spPr>
      </p:pic>
      <p:sp>
        <p:nvSpPr>
          <p:cNvPr id="13" name="TextBox 12"/>
          <p:cNvSpPr txBox="1"/>
          <p:nvPr/>
        </p:nvSpPr>
        <p:spPr>
          <a:xfrm>
            <a:off x="3923928" y="2780928"/>
            <a:ext cx="5112568" cy="1200329"/>
          </a:xfrm>
          <a:prstGeom prst="rect">
            <a:avLst/>
          </a:prstGeom>
          <a:noFill/>
        </p:spPr>
        <p:txBody>
          <a:bodyPr wrap="square" rtlCol="0">
            <a:spAutoFit/>
          </a:bodyPr>
          <a:lstStyle/>
          <a:p>
            <a:r>
              <a:rPr lang="hr-HR" sz="2400" b="1" dirty="0" smtClean="0">
                <a:solidFill>
                  <a:schemeClr val="accent1">
                    <a:lumMod val="75000"/>
                  </a:schemeClr>
                </a:solidFill>
              </a:rPr>
              <a:t>A</a:t>
            </a:r>
            <a:r>
              <a:rPr lang="en-US" sz="2400" b="1" dirty="0" err="1" smtClean="0">
                <a:solidFill>
                  <a:schemeClr val="accent1">
                    <a:lumMod val="75000"/>
                  </a:schemeClr>
                </a:solidFill>
              </a:rPr>
              <a:t>verage</a:t>
            </a:r>
            <a:r>
              <a:rPr lang="en-US" sz="2400" b="1" dirty="0" smtClean="0">
                <a:solidFill>
                  <a:schemeClr val="accent1">
                    <a:lumMod val="75000"/>
                  </a:schemeClr>
                </a:solidFill>
              </a:rPr>
              <a:t> annual concentrations of NO</a:t>
            </a:r>
            <a:r>
              <a:rPr lang="en-US" sz="2400" b="1" baseline="-25000" dirty="0" smtClean="0">
                <a:solidFill>
                  <a:schemeClr val="accent1">
                    <a:lumMod val="75000"/>
                  </a:schemeClr>
                </a:solidFill>
              </a:rPr>
              <a:t>2</a:t>
            </a:r>
            <a:r>
              <a:rPr lang="en-US" sz="2400" b="1" dirty="0" smtClean="0">
                <a:solidFill>
                  <a:schemeClr val="accent1">
                    <a:lumMod val="75000"/>
                  </a:schemeClr>
                </a:solidFill>
              </a:rPr>
              <a:t> categorized according to a source of pollution.  Source: AIRNET.</a:t>
            </a:r>
            <a:endParaRPr lang="hr-HR" sz="2400"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56</a:t>
            </a:fld>
            <a:endParaRPr lang="hr-HR"/>
          </a:p>
        </p:txBody>
      </p:sp>
      <p:sp>
        <p:nvSpPr>
          <p:cNvPr id="16" name="Title 1"/>
          <p:cNvSpPr>
            <a:spLocks noGrp="1"/>
          </p:cNvSpPr>
          <p:nvPr>
            <p:ph type="title"/>
          </p:nvPr>
        </p:nvSpPr>
        <p:spPr>
          <a:xfrm>
            <a:off x="123826" y="493713"/>
            <a:ext cx="9020174" cy="8588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NO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4" cstate="print"/>
          <a:srcRect/>
          <a:stretch>
            <a:fillRect/>
          </a:stretch>
        </p:blipFill>
        <p:spPr bwMode="auto">
          <a:xfrm>
            <a:off x="8169290" y="571288"/>
            <a:ext cx="831834" cy="619338"/>
          </a:xfrm>
          <a:prstGeom prst="rect">
            <a:avLst/>
          </a:prstGeom>
          <a:noFill/>
        </p:spPr>
      </p:pic>
      <p:sp>
        <p:nvSpPr>
          <p:cNvPr id="17" name="Rectangle 16"/>
          <p:cNvSpPr/>
          <p:nvPr/>
        </p:nvSpPr>
        <p:spPr>
          <a:xfrm>
            <a:off x="828675" y="4267200"/>
            <a:ext cx="866775" cy="247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accent1">
                    <a:lumMod val="75000"/>
                  </a:schemeClr>
                </a:solidFill>
              </a:rPr>
              <a:t>Background</a:t>
            </a:r>
            <a:endParaRPr lang="hr-HR" sz="1000" b="1" dirty="0">
              <a:solidFill>
                <a:schemeClr val="accent1">
                  <a:lumMod val="75000"/>
                </a:schemeClr>
              </a:solidFill>
            </a:endParaRPr>
          </a:p>
        </p:txBody>
      </p:sp>
      <p:sp>
        <p:nvSpPr>
          <p:cNvPr id="19" name="Rectangle 18"/>
          <p:cNvSpPr/>
          <p:nvPr/>
        </p:nvSpPr>
        <p:spPr>
          <a:xfrm>
            <a:off x="1847850" y="4286250"/>
            <a:ext cx="866775" cy="247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accent1">
                    <a:lumMod val="75000"/>
                  </a:schemeClr>
                </a:solidFill>
              </a:rPr>
              <a:t>Industrial</a:t>
            </a:r>
            <a:endParaRPr lang="hr-HR" sz="1000" b="1" dirty="0">
              <a:solidFill>
                <a:schemeClr val="accent1">
                  <a:lumMod val="75000"/>
                </a:schemeClr>
              </a:solidFill>
            </a:endParaRPr>
          </a:p>
        </p:txBody>
      </p:sp>
      <p:sp>
        <p:nvSpPr>
          <p:cNvPr id="20" name="Rectangle 19"/>
          <p:cNvSpPr/>
          <p:nvPr/>
        </p:nvSpPr>
        <p:spPr>
          <a:xfrm>
            <a:off x="3009900" y="4276725"/>
            <a:ext cx="866775" cy="247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accent1">
                    <a:lumMod val="75000"/>
                  </a:schemeClr>
                </a:solidFill>
              </a:rPr>
              <a:t>Traffic</a:t>
            </a:r>
            <a:endParaRPr lang="hr-HR" sz="1000" b="1" dirty="0">
              <a:solidFill>
                <a:schemeClr val="accent1">
                  <a:lumMod val="75000"/>
                </a:schemeClr>
              </a:solidFill>
            </a:endParaRPr>
          </a:p>
        </p:txBody>
      </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NO2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169290" y="571288"/>
            <a:ext cx="831834" cy="619338"/>
          </a:xfrm>
          <a:prstGeom prst="rect">
            <a:avLst/>
          </a:prstGeom>
          <a:noFill/>
        </p:spPr>
      </p:pic>
      <p:pic>
        <p:nvPicPr>
          <p:cNvPr id="10" name="Picture 3"/>
          <p:cNvPicPr>
            <a:picLocks noChangeAspect="1" noChangeArrowheads="1"/>
          </p:cNvPicPr>
          <p:nvPr/>
        </p:nvPicPr>
        <p:blipFill>
          <a:blip r:embed="rId4" cstate="print"/>
          <a:srcRect/>
          <a:stretch>
            <a:fillRect/>
          </a:stretch>
        </p:blipFill>
        <p:spPr bwMode="auto">
          <a:xfrm rot="16200000">
            <a:off x="2569959" y="-999772"/>
            <a:ext cx="4035325" cy="8672204"/>
          </a:xfrm>
          <a:prstGeom prst="rect">
            <a:avLst/>
          </a:prstGeom>
          <a:noFill/>
          <a:ln w="9525">
            <a:noFill/>
            <a:miter lim="800000"/>
            <a:headEnd/>
            <a:tailEnd/>
          </a:ln>
        </p:spPr>
      </p:pic>
      <p:sp>
        <p:nvSpPr>
          <p:cNvPr id="13" name="TextBox 12"/>
          <p:cNvSpPr txBox="1"/>
          <p:nvPr/>
        </p:nvSpPr>
        <p:spPr>
          <a:xfrm>
            <a:off x="251519" y="5423123"/>
            <a:ext cx="8712968" cy="707886"/>
          </a:xfrm>
          <a:prstGeom prst="rect">
            <a:avLst/>
          </a:prstGeom>
          <a:noFill/>
        </p:spPr>
        <p:txBody>
          <a:bodyPr wrap="square" rtlCol="0">
            <a:spAutoFit/>
          </a:bodyPr>
          <a:lstStyle/>
          <a:p>
            <a:r>
              <a:rPr lang="en-US" sz="2000" b="1" dirty="0" smtClean="0">
                <a:solidFill>
                  <a:schemeClr val="accent1">
                    <a:lumMod val="75000"/>
                  </a:schemeClr>
                </a:solidFill>
              </a:rPr>
              <a:t>Average annual concentrations of NO2 in the world in the period of 2002. to 2005. </a:t>
            </a:r>
            <a:r>
              <a:rPr lang="hr-HR" sz="2000" b="1" dirty="0" smtClean="0">
                <a:solidFill>
                  <a:schemeClr val="accent1">
                    <a:lumMod val="75000"/>
                  </a:schemeClr>
                </a:solidFill>
              </a:rPr>
              <a:t> </a:t>
            </a:r>
            <a:r>
              <a:rPr lang="en-US" sz="2000" b="1" dirty="0" smtClean="0">
                <a:solidFill>
                  <a:schemeClr val="accent1">
                    <a:lumMod val="75000"/>
                  </a:schemeClr>
                </a:solidFill>
              </a:rPr>
              <a:t>Source: Air quality guidelines – the WHO.</a:t>
            </a:r>
            <a:endParaRPr lang="hr-HR" sz="2000"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57</a:t>
            </a:fld>
            <a:endParaRPr lang="hr-HR" dirty="0"/>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NO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312166" y="276013"/>
            <a:ext cx="831834" cy="619338"/>
          </a:xfrm>
          <a:prstGeom prst="rect">
            <a:avLst/>
          </a:prstGeom>
          <a:noFill/>
        </p:spPr>
      </p:pic>
      <p:sp>
        <p:nvSpPr>
          <p:cNvPr id="10" name="TextBox 9"/>
          <p:cNvSpPr txBox="1"/>
          <p:nvPr/>
        </p:nvSpPr>
        <p:spPr>
          <a:xfrm>
            <a:off x="387152" y="1456581"/>
            <a:ext cx="8424936" cy="1938992"/>
          </a:xfrm>
          <a:prstGeom prst="rect">
            <a:avLst/>
          </a:prstGeom>
          <a:noFill/>
        </p:spPr>
        <p:txBody>
          <a:bodyPr wrap="square" rtlCol="0">
            <a:spAutoFit/>
          </a:bodyPr>
          <a:lstStyle/>
          <a:p>
            <a:r>
              <a:rPr lang="en-US" sz="2400" b="1" dirty="0" smtClean="0">
                <a:solidFill>
                  <a:schemeClr val="accent1">
                    <a:lumMod val="75000"/>
                  </a:schemeClr>
                </a:solidFill>
              </a:rPr>
              <a:t>The path of entering NO</a:t>
            </a:r>
            <a:r>
              <a:rPr lang="en-US" sz="2400" b="1" baseline="-25000" dirty="0" smtClean="0">
                <a:solidFill>
                  <a:schemeClr val="accent1">
                    <a:lumMod val="75000"/>
                  </a:schemeClr>
                </a:solidFill>
              </a:rPr>
              <a:t>2</a:t>
            </a:r>
            <a:r>
              <a:rPr lang="en-US" sz="2400" b="1" dirty="0" smtClean="0">
                <a:solidFill>
                  <a:schemeClr val="accent1">
                    <a:lumMod val="75000"/>
                  </a:schemeClr>
                </a:solidFill>
              </a:rPr>
              <a:t> into the organism is a respiratory system.</a:t>
            </a:r>
            <a:endParaRPr lang="hr-HR" sz="2400" b="1" dirty="0" smtClean="0">
              <a:solidFill>
                <a:schemeClr val="accent1">
                  <a:lumMod val="75000"/>
                </a:schemeClr>
              </a:solidFill>
            </a:endParaRPr>
          </a:p>
          <a:p>
            <a:endParaRPr lang="pl-PL" sz="2400" b="1" dirty="0" smtClean="0">
              <a:solidFill>
                <a:schemeClr val="accent1">
                  <a:lumMod val="75000"/>
                </a:schemeClr>
              </a:solidFill>
            </a:endParaRPr>
          </a:p>
          <a:p>
            <a:r>
              <a:rPr lang="en-US" sz="2400" b="1" dirty="0" smtClean="0">
                <a:solidFill>
                  <a:schemeClr val="accent1">
                    <a:lumMod val="75000"/>
                  </a:schemeClr>
                </a:solidFill>
              </a:rPr>
              <a:t>It's very reactive, but poorly soluble in water, so its biological effects result primarily from his reaction with lipids and protein.</a:t>
            </a:r>
            <a:endParaRPr lang="hr-HR" sz="2400" b="1" dirty="0" smtClean="0">
              <a:solidFill>
                <a:schemeClr val="accent1">
                  <a:lumMod val="75000"/>
                </a:schemeClr>
              </a:solidFill>
            </a:endParaRPr>
          </a:p>
        </p:txBody>
      </p:sp>
      <p:sp>
        <p:nvSpPr>
          <p:cNvPr id="13" name="TextBox 12"/>
          <p:cNvSpPr txBox="1"/>
          <p:nvPr/>
        </p:nvSpPr>
        <p:spPr>
          <a:xfrm>
            <a:off x="400050" y="3866019"/>
            <a:ext cx="8534400" cy="1938992"/>
          </a:xfrm>
          <a:prstGeom prst="rect">
            <a:avLst/>
          </a:prstGeom>
          <a:noFill/>
        </p:spPr>
        <p:txBody>
          <a:bodyPr wrap="square" rtlCol="0">
            <a:spAutoFit/>
          </a:bodyPr>
          <a:lstStyle/>
          <a:p>
            <a:r>
              <a:rPr lang="en-US" sz="2400" b="1" dirty="0" smtClean="0">
                <a:solidFill>
                  <a:schemeClr val="accent1">
                    <a:lumMod val="75000"/>
                  </a:schemeClr>
                </a:solidFill>
              </a:rPr>
              <a:t>After inhalation 70 to 90% of gas is absorbed into the respiratory system. People who are physically active absorb an even higher percentage of NO</a:t>
            </a:r>
            <a:r>
              <a:rPr lang="en-US" sz="2400" b="1" baseline="-25000" dirty="0" smtClean="0">
                <a:solidFill>
                  <a:schemeClr val="accent1">
                    <a:lumMod val="75000"/>
                  </a:schemeClr>
                </a:solidFill>
              </a:rPr>
              <a:t>2</a:t>
            </a:r>
            <a:r>
              <a:rPr lang="en-US" sz="2400" b="1" dirty="0" smtClean="0">
                <a:solidFill>
                  <a:schemeClr val="accent1">
                    <a:lumMod val="75000"/>
                  </a:schemeClr>
                </a:solidFill>
              </a:rPr>
              <a:t> and it is transmitted to the lower parts of the respiratory system up to the pulmonary alveoli.</a:t>
            </a:r>
            <a:endParaRPr lang="hr-HR" sz="2400" b="1" dirty="0" smtClean="0">
              <a:solidFill>
                <a:schemeClr val="accent1">
                  <a:lumMod val="75000"/>
                </a:schemeClr>
              </a:solidFill>
            </a:endParaRPr>
          </a:p>
          <a:p>
            <a:endParaRPr lang="hr-HR" sz="24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58</a:t>
            </a:fld>
            <a:endParaRPr lang="hr-HR" dirty="0"/>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14680" y="1407443"/>
            <a:ext cx="8367692" cy="1938992"/>
          </a:xfrm>
          <a:prstGeom prst="rect">
            <a:avLst/>
          </a:prstGeom>
          <a:noFill/>
        </p:spPr>
        <p:txBody>
          <a:bodyPr wrap="square" rtlCol="0">
            <a:spAutoFit/>
          </a:bodyPr>
          <a:lstStyle/>
          <a:p>
            <a:r>
              <a:rPr lang="en-US" sz="2000" b="1" dirty="0" smtClean="0">
                <a:solidFill>
                  <a:schemeClr val="accent1">
                    <a:lumMod val="75000"/>
                  </a:schemeClr>
                </a:solidFill>
              </a:rPr>
              <a:t>After entering the respiratory system NO</a:t>
            </a:r>
            <a:r>
              <a:rPr lang="en-US" sz="2000" b="1" baseline="-25000" dirty="0" smtClean="0">
                <a:solidFill>
                  <a:schemeClr val="accent1">
                    <a:lumMod val="75000"/>
                  </a:schemeClr>
                </a:solidFill>
              </a:rPr>
              <a:t>2 </a:t>
            </a:r>
            <a:r>
              <a:rPr lang="en-US" sz="2000" b="1" dirty="0" smtClean="0">
                <a:solidFill>
                  <a:schemeClr val="accent1">
                    <a:lumMod val="75000"/>
                  </a:schemeClr>
                </a:solidFill>
              </a:rPr>
              <a:t>rapidly enters the bloodstream. Primary products found in the bloodstream are NO</a:t>
            </a:r>
            <a:r>
              <a:rPr lang="en-US" sz="2000" b="1" baseline="-25000" dirty="0" smtClean="0">
                <a:solidFill>
                  <a:schemeClr val="accent1">
                    <a:lumMod val="75000"/>
                  </a:schemeClr>
                </a:solidFill>
              </a:rPr>
              <a:t>2</a:t>
            </a:r>
            <a:r>
              <a:rPr lang="en-US" sz="2000" b="1" baseline="30000" dirty="0" smtClean="0">
                <a:solidFill>
                  <a:schemeClr val="accent1">
                    <a:lumMod val="75000"/>
                  </a:schemeClr>
                </a:solidFill>
              </a:rPr>
              <a:t>-</a:t>
            </a:r>
            <a:r>
              <a:rPr lang="en-US" sz="2000" b="1" dirty="0" smtClean="0">
                <a:solidFill>
                  <a:schemeClr val="accent1">
                    <a:lumMod val="75000"/>
                  </a:schemeClr>
                </a:solidFill>
              </a:rPr>
              <a:t> and NO</a:t>
            </a:r>
            <a:r>
              <a:rPr lang="en-US" sz="2000" b="1" baseline="-25000" dirty="0" smtClean="0">
                <a:solidFill>
                  <a:schemeClr val="accent1">
                    <a:lumMod val="75000"/>
                  </a:schemeClr>
                </a:solidFill>
              </a:rPr>
              <a:t>3</a:t>
            </a:r>
            <a:r>
              <a:rPr lang="en-US" sz="2000" b="1" baseline="30000" dirty="0" smtClean="0">
                <a:solidFill>
                  <a:schemeClr val="accent1">
                    <a:lumMod val="75000"/>
                  </a:schemeClr>
                </a:solidFill>
              </a:rPr>
              <a:t>-</a:t>
            </a:r>
            <a:r>
              <a:rPr lang="en-US" sz="2000" b="1" dirty="0" smtClean="0">
                <a:solidFill>
                  <a:schemeClr val="accent1">
                    <a:lumMod val="75000"/>
                  </a:schemeClr>
                </a:solidFill>
              </a:rPr>
              <a:t> ions that were created by dissociation of nitrogen and nitric acid formed in the NO</a:t>
            </a:r>
            <a:r>
              <a:rPr lang="en-US" sz="2000" b="1" baseline="-25000" dirty="0" smtClean="0">
                <a:solidFill>
                  <a:schemeClr val="accent1">
                    <a:lumMod val="75000"/>
                  </a:schemeClr>
                </a:solidFill>
              </a:rPr>
              <a:t>2</a:t>
            </a:r>
            <a:r>
              <a:rPr lang="en-US" sz="2000" b="1" dirty="0" smtClean="0">
                <a:solidFill>
                  <a:schemeClr val="accent1">
                    <a:lumMod val="75000"/>
                  </a:schemeClr>
                </a:solidFill>
              </a:rPr>
              <a:t> reaction with water in the tissues. Since NO</a:t>
            </a:r>
            <a:r>
              <a:rPr lang="en-US" sz="2000" b="1" baseline="-25000" dirty="0" smtClean="0">
                <a:solidFill>
                  <a:schemeClr val="accent1">
                    <a:lumMod val="75000"/>
                  </a:schemeClr>
                </a:solidFill>
              </a:rPr>
              <a:t>2</a:t>
            </a:r>
            <a:r>
              <a:rPr lang="en-US" sz="2000" b="1" dirty="0" smtClean="0">
                <a:solidFill>
                  <a:schemeClr val="accent1">
                    <a:lumMod val="75000"/>
                  </a:schemeClr>
                </a:solidFill>
              </a:rPr>
              <a:t> gas having an unpaired electron, giving it a free radical, is highly reactive and capable of oxidizing cellular molecules.</a:t>
            </a:r>
            <a:endParaRPr lang="hr-HR" sz="2000" b="1" dirty="0" smtClean="0">
              <a:solidFill>
                <a:schemeClr val="accent1">
                  <a:lumMod val="75000"/>
                </a:schemeClr>
              </a:solidFill>
            </a:endParaRPr>
          </a:p>
          <a:p>
            <a:endParaRPr lang="hr-HR" sz="2000" b="1" dirty="0" smtClean="0">
              <a:solidFill>
                <a:schemeClr val="accent1">
                  <a:lumMod val="75000"/>
                </a:schemeClr>
              </a:solidFill>
            </a:endParaRPr>
          </a:p>
        </p:txBody>
      </p:sp>
      <p:sp>
        <p:nvSpPr>
          <p:cNvPr id="13" name="TextBox 12"/>
          <p:cNvSpPr txBox="1"/>
          <p:nvPr/>
        </p:nvSpPr>
        <p:spPr>
          <a:xfrm>
            <a:off x="504825" y="3444999"/>
            <a:ext cx="8459663" cy="2554545"/>
          </a:xfrm>
          <a:prstGeom prst="rect">
            <a:avLst/>
          </a:prstGeom>
          <a:noFill/>
        </p:spPr>
        <p:txBody>
          <a:bodyPr wrap="square" rtlCol="0">
            <a:spAutoFit/>
          </a:bodyPr>
          <a:lstStyle/>
          <a:p>
            <a:r>
              <a:rPr lang="en-US" sz="2000" b="1" dirty="0" smtClean="0">
                <a:solidFill>
                  <a:schemeClr val="accent1">
                    <a:lumMod val="75000"/>
                  </a:schemeClr>
                </a:solidFill>
              </a:rPr>
              <a:t>This property results in the creation of:</a:t>
            </a:r>
            <a:endParaRPr lang="hr-HR" sz="2000" b="1" dirty="0" smtClean="0">
              <a:solidFill>
                <a:schemeClr val="accent1">
                  <a:lumMod val="75000"/>
                </a:schemeClr>
              </a:solidFill>
            </a:endParaRPr>
          </a:p>
          <a:p>
            <a:endParaRPr lang="hr-HR" sz="2000" b="1" dirty="0" smtClean="0">
              <a:solidFill>
                <a:schemeClr val="accent6">
                  <a:lumMod val="75000"/>
                </a:schemeClr>
              </a:solidFill>
            </a:endParaRPr>
          </a:p>
          <a:p>
            <a:pPr>
              <a:buFont typeface="Arial" pitchFamily="34" charset="0"/>
              <a:buChar char="•"/>
            </a:pPr>
            <a:r>
              <a:rPr lang="hr-HR" sz="2000" b="1" dirty="0" smtClean="0">
                <a:solidFill>
                  <a:schemeClr val="accent6">
                    <a:lumMod val="75000"/>
                  </a:schemeClr>
                </a:solidFill>
              </a:rPr>
              <a:t> </a:t>
            </a:r>
            <a:r>
              <a:rPr lang="en-US" sz="2000" b="1" dirty="0" smtClean="0">
                <a:solidFill>
                  <a:schemeClr val="accent6">
                    <a:lumMod val="75000"/>
                  </a:schemeClr>
                </a:solidFill>
              </a:rPr>
              <a:t>inflammatory processes in the tissues</a:t>
            </a:r>
            <a:endParaRPr lang="hr-HR" sz="2000" b="1" dirty="0" smtClean="0">
              <a:solidFill>
                <a:schemeClr val="accent6">
                  <a:lumMod val="75000"/>
                </a:schemeClr>
              </a:solidFill>
            </a:endParaRPr>
          </a:p>
          <a:p>
            <a:pPr>
              <a:buFont typeface="Arial" pitchFamily="34" charset="0"/>
              <a:buChar char="•"/>
            </a:pPr>
            <a:r>
              <a:rPr lang="hr-HR" sz="2000" b="1" dirty="0" smtClean="0">
                <a:solidFill>
                  <a:schemeClr val="accent6">
                    <a:lumMod val="75000"/>
                  </a:schemeClr>
                </a:solidFill>
              </a:rPr>
              <a:t> cellular damage</a:t>
            </a:r>
          </a:p>
          <a:p>
            <a:pPr>
              <a:buFont typeface="Arial" pitchFamily="34" charset="0"/>
              <a:buChar char="•"/>
            </a:pPr>
            <a:r>
              <a:rPr lang="hr-HR" sz="2000" b="1" dirty="0" smtClean="0">
                <a:solidFill>
                  <a:schemeClr val="accent6">
                    <a:lumMod val="75000"/>
                  </a:schemeClr>
                </a:solidFill>
              </a:rPr>
              <a:t> lipids peroksidation</a:t>
            </a:r>
          </a:p>
          <a:p>
            <a:pPr>
              <a:buFont typeface="Arial" pitchFamily="34" charset="0"/>
              <a:buChar char="•"/>
            </a:pPr>
            <a:r>
              <a:rPr lang="hr-HR" sz="2000" b="1" dirty="0" smtClean="0">
                <a:solidFill>
                  <a:schemeClr val="accent6">
                    <a:lumMod val="75000"/>
                  </a:schemeClr>
                </a:solidFill>
              </a:rPr>
              <a:t> </a:t>
            </a:r>
            <a:r>
              <a:rPr lang="en-US" sz="2000" b="1" dirty="0" smtClean="0">
                <a:solidFill>
                  <a:schemeClr val="accent6">
                    <a:lumMod val="75000"/>
                  </a:schemeClr>
                </a:solidFill>
              </a:rPr>
              <a:t>interaction with cellular proteins and t</a:t>
            </a:r>
            <a:r>
              <a:rPr lang="hr-HR" sz="2000" b="1" dirty="0" smtClean="0">
                <a:solidFill>
                  <a:schemeClr val="accent6">
                    <a:lumMod val="75000"/>
                  </a:schemeClr>
                </a:solidFill>
              </a:rPr>
              <a:t>h</a:t>
            </a:r>
            <a:r>
              <a:rPr lang="en-US" sz="2000" b="1" dirty="0" err="1" smtClean="0">
                <a:solidFill>
                  <a:schemeClr val="accent6">
                    <a:lumMod val="75000"/>
                  </a:schemeClr>
                </a:solidFill>
              </a:rPr>
              <a:t>iol</a:t>
            </a:r>
            <a:r>
              <a:rPr lang="hr-HR" sz="2000" b="1" dirty="0" smtClean="0">
                <a:solidFill>
                  <a:schemeClr val="accent6">
                    <a:lumMod val="75000"/>
                  </a:schemeClr>
                </a:solidFill>
              </a:rPr>
              <a:t>s..</a:t>
            </a:r>
          </a:p>
          <a:p>
            <a:pPr>
              <a:buFont typeface="Arial" pitchFamily="34" charset="0"/>
              <a:buChar char="•"/>
            </a:pPr>
            <a:endParaRPr lang="hr-HR" sz="2000" b="1" dirty="0" smtClean="0">
              <a:solidFill>
                <a:schemeClr val="accent1">
                  <a:lumMod val="75000"/>
                </a:schemeClr>
              </a:solidFill>
            </a:endParaRPr>
          </a:p>
          <a:p>
            <a:r>
              <a:rPr lang="en-US" sz="2000" b="1" dirty="0" smtClean="0">
                <a:solidFill>
                  <a:schemeClr val="accent1">
                    <a:lumMod val="75000"/>
                  </a:schemeClr>
                </a:solidFill>
              </a:rPr>
              <a:t>All of that damage lung tissue.</a:t>
            </a:r>
            <a:endParaRPr lang="hr-HR" sz="2000"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59</a:t>
            </a:fld>
            <a:endParaRPr lang="hr-HR"/>
          </a:p>
        </p:txBody>
      </p:sp>
      <p:sp>
        <p:nvSpPr>
          <p:cNvPr id="16"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NO</a:t>
            </a:r>
            <a:r>
              <a:rPr lang="en-US" sz="2800" b="1" baseline="-25000" dirty="0" smtClean="0">
                <a:solidFill>
                  <a:schemeClr val="tx2"/>
                </a:solidFill>
                <a:effectLst>
                  <a:glow>
                    <a:srgbClr val="7F7F7F">
                      <a:alpha val="35000"/>
                    </a:srgbClr>
                  </a:glow>
                </a:effectLst>
              </a:rPr>
              <a:t>2 </a:t>
            </a:r>
            <a:r>
              <a:rPr lang="en-US" sz="2800" b="1" dirty="0" smtClean="0">
                <a:solidFill>
                  <a:schemeClr val="tx2"/>
                </a:solidFill>
                <a:effectLst>
                  <a:glow>
                    <a:srgbClr val="7F7F7F">
                      <a:alpha val="35000"/>
                    </a:srgbClr>
                  </a:glow>
                </a:effectLst>
              </a:rPr>
              <a:t>–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312166" y="199813"/>
            <a:ext cx="831834" cy="619338"/>
          </a:xfrm>
          <a:prstGeom prst="rect">
            <a:avLst/>
          </a:prstGeom>
          <a:noFill/>
        </p:spPr>
      </p:pic>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628650" y="2530599"/>
            <a:ext cx="8307263" cy="1569660"/>
          </a:xfrm>
          <a:prstGeom prst="rect">
            <a:avLst/>
          </a:prstGeom>
          <a:noFill/>
        </p:spPr>
        <p:txBody>
          <a:bodyPr wrap="square" rtlCol="0">
            <a:spAutoFit/>
          </a:bodyPr>
          <a:lstStyle/>
          <a:p>
            <a:r>
              <a:rPr lang="en-US" sz="2400" b="1" dirty="0" smtClean="0">
                <a:solidFill>
                  <a:schemeClr val="accent1">
                    <a:lumMod val="75000"/>
                  </a:schemeClr>
                </a:solidFill>
              </a:rPr>
              <a:t>Sulfuric acid can react with other components of air</a:t>
            </a:r>
            <a:r>
              <a:rPr lang="hr-HR" sz="2400" b="1" dirty="0" smtClean="0">
                <a:solidFill>
                  <a:schemeClr val="accent1">
                    <a:lumMod val="75000"/>
                  </a:schemeClr>
                </a:solidFill>
              </a:rPr>
              <a:t>,</a:t>
            </a:r>
            <a:r>
              <a:rPr lang="en-US" sz="2400" b="1" dirty="0" smtClean="0">
                <a:solidFill>
                  <a:schemeClr val="accent1">
                    <a:lumMod val="75000"/>
                  </a:schemeClr>
                </a:solidFill>
              </a:rPr>
              <a:t> products sulfate.  </a:t>
            </a:r>
            <a:endParaRPr lang="hr-HR" sz="2400" b="1" dirty="0" smtClean="0">
              <a:solidFill>
                <a:schemeClr val="accent1">
                  <a:lumMod val="75000"/>
                </a:schemeClr>
              </a:solidFill>
            </a:endParaRPr>
          </a:p>
          <a:p>
            <a:r>
              <a:rPr lang="en-US" sz="2400" b="1" dirty="0" smtClean="0">
                <a:solidFill>
                  <a:schemeClr val="accent1">
                    <a:lumMod val="75000"/>
                  </a:schemeClr>
                </a:solidFill>
              </a:rPr>
              <a:t>Some </a:t>
            </a:r>
            <a:r>
              <a:rPr lang="en-US" sz="2400" b="1" dirty="0" err="1" smtClean="0">
                <a:solidFill>
                  <a:schemeClr val="accent1">
                    <a:lumMod val="75000"/>
                  </a:schemeClr>
                </a:solidFill>
              </a:rPr>
              <a:t>sulphates</a:t>
            </a:r>
            <a:r>
              <a:rPr lang="en-US" sz="2400" b="1" dirty="0" smtClean="0">
                <a:solidFill>
                  <a:schemeClr val="accent1">
                    <a:lumMod val="75000"/>
                  </a:schemeClr>
                </a:solidFill>
              </a:rPr>
              <a:t> are emitted into the air from industrial plants, but also from natural sources such as volcanic eruptions.</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6</a:t>
            </a:fld>
            <a:endParaRPr lang="hr-HR"/>
          </a:p>
        </p:txBody>
      </p:sp>
      <p:sp>
        <p:nvSpPr>
          <p:cNvPr id="16"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0" name="Picture 2" descr="Spacefill model of sulfur dioxide"/>
          <p:cNvPicPr>
            <a:picLocks noChangeAspect="1" noChangeArrowheads="1"/>
          </p:cNvPicPr>
          <p:nvPr/>
        </p:nvPicPr>
        <p:blipFill>
          <a:blip r:embed="rId3" cstate="print"/>
          <a:srcRect/>
          <a:stretch>
            <a:fillRect/>
          </a:stretch>
        </p:blipFill>
        <p:spPr bwMode="auto">
          <a:xfrm>
            <a:off x="8172449" y="593834"/>
            <a:ext cx="847725" cy="630063"/>
          </a:xfrm>
          <a:prstGeom prst="rect">
            <a:avLst/>
          </a:prstGeom>
          <a:noFill/>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67544" y="1484784"/>
            <a:ext cx="8496944" cy="3785652"/>
          </a:xfrm>
          <a:prstGeom prst="rect">
            <a:avLst/>
          </a:prstGeom>
          <a:noFill/>
        </p:spPr>
        <p:txBody>
          <a:bodyPr wrap="square" rtlCol="0">
            <a:spAutoFit/>
          </a:bodyPr>
          <a:lstStyle/>
          <a:p>
            <a:pPr>
              <a:buFont typeface="Arial" pitchFamily="34" charset="0"/>
              <a:buChar char="•"/>
            </a:pPr>
            <a:r>
              <a:rPr lang="en-US" sz="2400" b="1" dirty="0" smtClean="0">
                <a:solidFill>
                  <a:schemeClr val="accent1">
                    <a:lumMod val="75000"/>
                  </a:schemeClr>
                </a:solidFill>
              </a:rPr>
              <a:t>The ambient concentration of NO</a:t>
            </a:r>
            <a:r>
              <a:rPr lang="en-US" sz="2400" b="1" baseline="-25000" dirty="0" smtClean="0">
                <a:solidFill>
                  <a:schemeClr val="accent1">
                    <a:lumMod val="75000"/>
                  </a:schemeClr>
                </a:solidFill>
              </a:rPr>
              <a:t>2</a:t>
            </a:r>
            <a:r>
              <a:rPr lang="en-US" sz="2400" b="1" dirty="0" smtClean="0">
                <a:solidFill>
                  <a:schemeClr val="accent1">
                    <a:lumMod val="75000"/>
                  </a:schemeClr>
                </a:solidFill>
              </a:rPr>
              <a:t> do not cause negative health effects</a:t>
            </a:r>
            <a:endParaRPr lang="hr-HR" sz="2400" b="1" dirty="0" smtClean="0">
              <a:solidFill>
                <a:schemeClr val="accent1">
                  <a:lumMod val="75000"/>
                </a:schemeClr>
              </a:solidFill>
            </a:endParaRPr>
          </a:p>
          <a:p>
            <a:pPr>
              <a:buFont typeface="Arial" pitchFamily="34" charset="0"/>
              <a:buChar char="•"/>
            </a:pPr>
            <a:r>
              <a:rPr lang="vi-VN" sz="2400" b="1" dirty="0" smtClean="0">
                <a:solidFill>
                  <a:schemeClr val="bg1"/>
                </a:solidFill>
              </a:rPr>
              <a:t> </a:t>
            </a:r>
          </a:p>
          <a:p>
            <a:pPr>
              <a:buFont typeface="Arial" pitchFamily="34" charset="0"/>
              <a:buChar char="•"/>
            </a:pPr>
            <a:r>
              <a:rPr lang="en-US" sz="2400" b="1" dirty="0" smtClean="0">
                <a:solidFill>
                  <a:schemeClr val="accent1">
                    <a:lumMod val="75000"/>
                  </a:schemeClr>
                </a:solidFill>
              </a:rPr>
              <a:t>The increased concentration in the range of 300 to 3000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that we find in the tunnels at the short-lived exposure can cause inflammatory reactions in the lung tissue, as well as a reduction in lung function</a:t>
            </a:r>
            <a:endParaRPr lang="hr-HR" sz="2400" b="1" dirty="0" smtClean="0">
              <a:solidFill>
                <a:schemeClr val="accent1">
                  <a:lumMod val="75000"/>
                </a:schemeClr>
              </a:solidFill>
            </a:endParaRPr>
          </a:p>
          <a:p>
            <a:pPr>
              <a:buFont typeface="Arial" pitchFamily="34" charset="0"/>
              <a:buChar char="•"/>
            </a:pPr>
            <a:endParaRPr lang="hr-HR" sz="2400" b="1" dirty="0" smtClean="0">
              <a:solidFill>
                <a:schemeClr val="bg1"/>
              </a:solidFill>
            </a:endParaRPr>
          </a:p>
          <a:p>
            <a:pPr>
              <a:buFont typeface="Arial" pitchFamily="34" charset="0"/>
              <a:buChar char="•"/>
            </a:pPr>
            <a:r>
              <a:rPr lang="en-US" sz="2400" b="1" dirty="0" smtClean="0">
                <a:solidFill>
                  <a:schemeClr val="accent1">
                    <a:lumMod val="75000"/>
                  </a:schemeClr>
                </a:solidFill>
              </a:rPr>
              <a:t>In patients with asthma and COPD</a:t>
            </a:r>
            <a:r>
              <a:rPr lang="hr-HR" sz="2400" b="1" dirty="0" smtClean="0">
                <a:solidFill>
                  <a:schemeClr val="accent1">
                    <a:lumMod val="75000"/>
                  </a:schemeClr>
                </a:solidFill>
              </a:rPr>
              <a:t>,</a:t>
            </a:r>
            <a:r>
              <a:rPr lang="en-US" sz="2400" b="1" dirty="0" smtClean="0">
                <a:solidFill>
                  <a:schemeClr val="accent1">
                    <a:lumMod val="75000"/>
                  </a:schemeClr>
                </a:solidFill>
              </a:rPr>
              <a:t> concentration of 190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can cause significantly narrowing of the </a:t>
            </a:r>
            <a:r>
              <a:rPr lang="hr-HR" sz="2400" b="1" dirty="0" smtClean="0">
                <a:solidFill>
                  <a:schemeClr val="accent1">
                    <a:lumMod val="75000"/>
                  </a:schemeClr>
                </a:solidFill>
              </a:rPr>
              <a:t>a</a:t>
            </a:r>
            <a:r>
              <a:rPr lang="en-US" sz="2400" b="1" dirty="0" err="1" smtClean="0">
                <a:solidFill>
                  <a:schemeClr val="accent1">
                    <a:lumMod val="75000"/>
                  </a:schemeClr>
                </a:solidFill>
              </a:rPr>
              <a:t>irways</a:t>
            </a:r>
            <a:endParaRPr lang="hr-HR" sz="2400" b="1" dirty="0" smtClean="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60</a:t>
            </a:fld>
            <a:endParaRPr lang="hr-HR"/>
          </a:p>
        </p:txBody>
      </p:sp>
      <p:sp>
        <p:nvSpPr>
          <p:cNvPr id="15"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NO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312166" y="276013"/>
            <a:ext cx="831834" cy="619338"/>
          </a:xfrm>
          <a:prstGeom prst="rect">
            <a:avLst/>
          </a:prstGeom>
          <a:noFill/>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23528" y="1916832"/>
            <a:ext cx="8568952" cy="1938992"/>
          </a:xfrm>
          <a:prstGeom prst="rect">
            <a:avLst/>
          </a:prstGeom>
          <a:noFill/>
        </p:spPr>
        <p:txBody>
          <a:bodyPr wrap="square" rtlCol="0">
            <a:spAutoFit/>
          </a:bodyPr>
          <a:lstStyle/>
          <a:p>
            <a:r>
              <a:rPr lang="en-US" sz="2400" b="1" dirty="0" smtClean="0">
                <a:solidFill>
                  <a:schemeClr val="accent1">
                    <a:lumMod val="75000"/>
                  </a:schemeClr>
                </a:solidFill>
              </a:rPr>
              <a:t>In patients with a mild form of asthma, 30-minute exposure to concentrations of 380 up to 560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may cause reversible decrease in lung function.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(The WHO Air quality guidelines, AIRNET).</a:t>
            </a:r>
            <a:endParaRPr lang="hr-HR" sz="2400"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61</a:t>
            </a:fld>
            <a:endParaRPr lang="hr-HR"/>
          </a:p>
        </p:txBody>
      </p:sp>
      <p:sp>
        <p:nvSpPr>
          <p:cNvPr id="15"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NO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312166" y="276013"/>
            <a:ext cx="831834" cy="619338"/>
          </a:xfrm>
          <a:prstGeom prst="rect">
            <a:avLst/>
          </a:prstGeom>
          <a:noFill/>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747653179"/>
      </p:ext>
    </p:extLst>
  </p:cSld>
  <p:clrMapOvr>
    <a:masterClrMapping/>
  </p:clrMapOvr>
  <p:transition spd="med">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23528" y="1916832"/>
            <a:ext cx="8568952" cy="830997"/>
          </a:xfrm>
          <a:prstGeom prst="rect">
            <a:avLst/>
          </a:prstGeom>
          <a:noFill/>
        </p:spPr>
        <p:txBody>
          <a:bodyPr wrap="square" rtlCol="0">
            <a:spAutoFit/>
          </a:bodyPr>
          <a:lstStyle/>
          <a:p>
            <a:r>
              <a:rPr lang="en-US" sz="2400" b="1" dirty="0" smtClean="0">
                <a:solidFill>
                  <a:schemeClr val="accent1">
                    <a:lumMod val="75000"/>
                  </a:schemeClr>
                </a:solidFill>
              </a:rPr>
              <a:t>Recommended values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a:t>
            </a:r>
            <a:r>
              <a:rPr lang="hr-HR" sz="2400" b="1" dirty="0" smtClean="0">
                <a:solidFill>
                  <a:schemeClr val="accent1">
                    <a:lumMod val="75000"/>
                  </a:schemeClr>
                </a:solidFill>
              </a:rPr>
              <a:t>for</a:t>
            </a:r>
            <a:r>
              <a:rPr lang="en-US" sz="2400" b="1" dirty="0" smtClean="0">
                <a:solidFill>
                  <a:schemeClr val="accent1">
                    <a:lumMod val="75000"/>
                  </a:schemeClr>
                </a:solidFill>
              </a:rPr>
              <a:t> concentration of nitrogen dioxide (NO</a:t>
            </a:r>
            <a:r>
              <a:rPr lang="en-US" sz="2400" b="1" baseline="-25000" dirty="0" smtClean="0">
                <a:solidFill>
                  <a:schemeClr val="accent1">
                    <a:lumMod val="75000"/>
                  </a:schemeClr>
                </a:solidFill>
              </a:rPr>
              <a:t>2</a:t>
            </a:r>
            <a:r>
              <a:rPr lang="en-US" sz="2400" b="1" dirty="0" smtClean="0">
                <a:solidFill>
                  <a:schemeClr val="accent1">
                    <a:lumMod val="75000"/>
                  </a:schemeClr>
                </a:solidFill>
              </a:rPr>
              <a:t>) in the air-the WHO</a:t>
            </a:r>
            <a:endParaRPr lang="hr-HR" sz="2400" dirty="0">
              <a:solidFill>
                <a:schemeClr val="accent1">
                  <a:lumMod val="75000"/>
                </a:schemeClr>
              </a:solidFill>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258" y="3290888"/>
            <a:ext cx="7308507" cy="194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62</a:t>
            </a:fld>
            <a:endParaRPr lang="hr-HR"/>
          </a:p>
        </p:txBody>
      </p:sp>
      <p:sp>
        <p:nvSpPr>
          <p:cNvPr id="15"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NO</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2" name="Picture 11" descr="Spacefill model of nitrogen dioxide"/>
          <p:cNvPicPr>
            <a:picLocks noChangeAspect="1" noChangeArrowheads="1"/>
          </p:cNvPicPr>
          <p:nvPr/>
        </p:nvPicPr>
        <p:blipFill>
          <a:blip r:embed="rId4" cstate="print"/>
          <a:srcRect/>
          <a:stretch>
            <a:fillRect/>
          </a:stretch>
        </p:blipFill>
        <p:spPr bwMode="auto">
          <a:xfrm>
            <a:off x="8312166" y="276013"/>
            <a:ext cx="831834" cy="619338"/>
          </a:xfrm>
          <a:prstGeom prst="rect">
            <a:avLst/>
          </a:prstGeom>
          <a:noFill/>
        </p:spPr>
      </p:pic>
      <p:sp>
        <p:nvSpPr>
          <p:cNvPr id="16" name="Rectangle 15"/>
          <p:cNvSpPr/>
          <p:nvPr/>
        </p:nvSpPr>
        <p:spPr>
          <a:xfrm>
            <a:off x="2943225" y="3409950"/>
            <a:ext cx="391477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533400" y="3952875"/>
            <a:ext cx="1390650" cy="4667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Pollutant</a:t>
            </a:r>
            <a:endParaRPr lang="hr-HR" sz="1200" b="1" dirty="0"/>
          </a:p>
        </p:txBody>
      </p:sp>
      <p:sp>
        <p:nvSpPr>
          <p:cNvPr id="18" name="Rectangle 17"/>
          <p:cNvSpPr/>
          <p:nvPr/>
        </p:nvSpPr>
        <p:spPr>
          <a:xfrm>
            <a:off x="1990725" y="3981450"/>
            <a:ext cx="1352550" cy="4381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Averaging time</a:t>
            </a:r>
            <a:endParaRPr lang="hr-HR" sz="1200" b="1" dirty="0"/>
          </a:p>
        </p:txBody>
      </p:sp>
      <p:sp>
        <p:nvSpPr>
          <p:cNvPr id="19" name="Rectangle 18"/>
          <p:cNvSpPr/>
          <p:nvPr/>
        </p:nvSpPr>
        <p:spPr>
          <a:xfrm>
            <a:off x="3352800" y="3990975"/>
            <a:ext cx="10858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Temporary goal 1</a:t>
            </a:r>
            <a:endParaRPr lang="hr-HR" sz="1200" b="1" dirty="0"/>
          </a:p>
        </p:txBody>
      </p:sp>
      <p:sp>
        <p:nvSpPr>
          <p:cNvPr id="20" name="Rectangle 19"/>
          <p:cNvSpPr/>
          <p:nvPr/>
        </p:nvSpPr>
        <p:spPr>
          <a:xfrm>
            <a:off x="4391025" y="3990975"/>
            <a:ext cx="10858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Temporary goal 2</a:t>
            </a:r>
            <a:endParaRPr lang="hr-HR" sz="1200" b="1" dirty="0"/>
          </a:p>
        </p:txBody>
      </p:sp>
      <p:sp>
        <p:nvSpPr>
          <p:cNvPr id="21" name="Rectangle 20"/>
          <p:cNvSpPr/>
          <p:nvPr/>
        </p:nvSpPr>
        <p:spPr>
          <a:xfrm>
            <a:off x="5467350" y="3971925"/>
            <a:ext cx="1123950"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Temporary goal 3</a:t>
            </a:r>
            <a:endParaRPr lang="hr-HR" sz="1200" b="1" dirty="0"/>
          </a:p>
        </p:txBody>
      </p:sp>
      <p:sp>
        <p:nvSpPr>
          <p:cNvPr id="22" name="Rectangle 21"/>
          <p:cNvSpPr/>
          <p:nvPr/>
        </p:nvSpPr>
        <p:spPr>
          <a:xfrm>
            <a:off x="6534150" y="3990975"/>
            <a:ext cx="1247775" cy="4381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Recommended value</a:t>
            </a:r>
            <a:endParaRPr lang="hr-HR" sz="1200" b="1" dirty="0"/>
          </a:p>
        </p:txBody>
      </p:sp>
      <p:sp>
        <p:nvSpPr>
          <p:cNvPr id="23" name="Rectangle 22"/>
          <p:cNvSpPr/>
          <p:nvPr/>
        </p:nvSpPr>
        <p:spPr>
          <a:xfrm>
            <a:off x="542925" y="4562475"/>
            <a:ext cx="1409700" cy="23812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4" name="Rectangle 23"/>
          <p:cNvSpPr/>
          <p:nvPr/>
        </p:nvSpPr>
        <p:spPr>
          <a:xfrm>
            <a:off x="2590800" y="4543425"/>
            <a:ext cx="695325" cy="2095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200" b="1" dirty="0" smtClean="0">
                <a:solidFill>
                  <a:schemeClr val="tx1"/>
                </a:solidFill>
              </a:rPr>
              <a:t>hour</a:t>
            </a:r>
            <a:endParaRPr lang="hr-HR" sz="1200" b="1" dirty="0">
              <a:solidFill>
                <a:schemeClr val="tx1"/>
              </a:solidFill>
            </a:endParaRPr>
          </a:p>
        </p:txBody>
      </p:sp>
      <p:sp>
        <p:nvSpPr>
          <p:cNvPr id="25" name="Rectangle 24"/>
          <p:cNvSpPr/>
          <p:nvPr/>
        </p:nvSpPr>
        <p:spPr>
          <a:xfrm>
            <a:off x="2457450" y="4914900"/>
            <a:ext cx="828675" cy="2095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200" b="1" dirty="0" smtClean="0">
                <a:solidFill>
                  <a:schemeClr val="tx1"/>
                </a:solidFill>
              </a:rPr>
              <a:t>year</a:t>
            </a:r>
            <a:endParaRPr lang="hr-HR" sz="1200" b="1" dirty="0">
              <a:solidFill>
                <a:schemeClr val="tx1"/>
              </a:solidFill>
            </a:endParaRPr>
          </a:p>
        </p:txBody>
      </p:sp>
      <p:sp>
        <p:nvSpPr>
          <p:cNvPr id="2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7"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312166" y="276013"/>
            <a:ext cx="831834" cy="619338"/>
          </a:xfrm>
          <a:prstGeom prst="rect">
            <a:avLst/>
          </a:prstGeom>
          <a:noFill/>
        </p:spPr>
      </p:pic>
      <p:sp>
        <p:nvSpPr>
          <p:cNvPr id="13" name="Folded Corner 12"/>
          <p:cNvSpPr/>
          <p:nvPr/>
        </p:nvSpPr>
        <p:spPr>
          <a:xfrm>
            <a:off x="2463949" y="2737495"/>
            <a:ext cx="4536504" cy="1152128"/>
          </a:xfrm>
          <a:prstGeom prst="foldedCorner">
            <a:avLst/>
          </a:prstGeom>
          <a:solidFill>
            <a:srgbClr val="7B5BB5"/>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4" name="TextBox 13"/>
          <p:cNvSpPr txBox="1"/>
          <p:nvPr/>
        </p:nvSpPr>
        <p:spPr>
          <a:xfrm>
            <a:off x="539552" y="1988840"/>
            <a:ext cx="8280920" cy="461665"/>
          </a:xfrm>
          <a:prstGeom prst="rect">
            <a:avLst/>
          </a:prstGeom>
          <a:noFill/>
        </p:spPr>
        <p:txBody>
          <a:bodyPr wrap="square" rtlCol="0">
            <a:spAutoFit/>
          </a:bodyPr>
          <a:lstStyle/>
          <a:p>
            <a:r>
              <a:rPr lang="en-US" sz="2400" b="1" dirty="0" smtClean="0">
                <a:solidFill>
                  <a:schemeClr val="accent1">
                    <a:lumMod val="75000"/>
                  </a:schemeClr>
                </a:solidFill>
              </a:rPr>
              <a:t>The reference method for the measurement of the NO and NO</a:t>
            </a:r>
            <a:r>
              <a:rPr lang="en-US" sz="2400" b="1" baseline="-25000" dirty="0" smtClean="0">
                <a:solidFill>
                  <a:schemeClr val="accent1">
                    <a:lumMod val="75000"/>
                  </a:schemeClr>
                </a:solidFill>
              </a:rPr>
              <a:t>2</a:t>
            </a:r>
            <a:endParaRPr lang="hr-HR" sz="2400" b="1" baseline="-25000" dirty="0">
              <a:solidFill>
                <a:schemeClr val="accent1">
                  <a:lumMod val="75000"/>
                </a:schemeClr>
              </a:solidFill>
            </a:endParaRPr>
          </a:p>
        </p:txBody>
      </p:sp>
      <p:sp>
        <p:nvSpPr>
          <p:cNvPr id="15" name="TextBox 14"/>
          <p:cNvSpPr txBox="1"/>
          <p:nvPr/>
        </p:nvSpPr>
        <p:spPr>
          <a:xfrm>
            <a:off x="2478807" y="4005064"/>
            <a:ext cx="4464496" cy="1938992"/>
          </a:xfrm>
          <a:prstGeom prst="rect">
            <a:avLst/>
          </a:prstGeom>
          <a:noFill/>
        </p:spPr>
        <p:txBody>
          <a:bodyPr wrap="square" rtlCol="0">
            <a:spAutoFit/>
          </a:bodyPr>
          <a:lstStyle/>
          <a:p>
            <a:r>
              <a:rPr lang="en-US" sz="2400" b="1" dirty="0" smtClean="0">
                <a:solidFill>
                  <a:schemeClr val="accent1">
                    <a:lumMod val="75000"/>
                  </a:schemeClr>
                </a:solidFill>
              </a:rPr>
              <a:t>Prescribed by regulations of the Republic of Croatia and the European Union. In the European Union</a:t>
            </a:r>
            <a:r>
              <a:rPr lang="hr-HR" sz="2400" b="1" dirty="0" smtClean="0">
                <a:solidFill>
                  <a:schemeClr val="accent1">
                    <a:lumMod val="75000"/>
                  </a:schemeClr>
                </a:solidFill>
              </a:rPr>
              <a:t> and Croatia</a:t>
            </a:r>
            <a:r>
              <a:rPr lang="en-US" sz="2400" b="1" dirty="0" smtClean="0">
                <a:solidFill>
                  <a:schemeClr val="accent1">
                    <a:lumMod val="75000"/>
                  </a:schemeClr>
                </a:solidFill>
              </a:rPr>
              <a:t> was adopted by 2012. </a:t>
            </a:r>
            <a:endParaRPr lang="hr-HR" sz="2400" dirty="0"/>
          </a:p>
        </p:txBody>
      </p:sp>
      <p:sp>
        <p:nvSpPr>
          <p:cNvPr id="16" name="TextBox 15"/>
          <p:cNvSpPr txBox="1"/>
          <p:nvPr/>
        </p:nvSpPr>
        <p:spPr>
          <a:xfrm>
            <a:off x="2507382" y="2757686"/>
            <a:ext cx="4248472" cy="1200329"/>
          </a:xfrm>
          <a:prstGeom prst="rect">
            <a:avLst/>
          </a:prstGeom>
          <a:noFill/>
        </p:spPr>
        <p:txBody>
          <a:bodyPr wrap="square" rtlCol="0">
            <a:spAutoFit/>
          </a:bodyPr>
          <a:lstStyle/>
          <a:p>
            <a:pPr algn="ctr"/>
            <a:r>
              <a:rPr lang="hr-HR" sz="2400" b="1" dirty="0" smtClean="0">
                <a:solidFill>
                  <a:schemeClr val="bg1"/>
                </a:solidFill>
              </a:rPr>
              <a:t>chemiluminescence</a:t>
            </a:r>
            <a:endParaRPr lang="hr-HR" sz="2400" b="1" dirty="0" smtClean="0">
              <a:solidFill>
                <a:schemeClr val="bg1"/>
              </a:solidFill>
              <a:effectLst>
                <a:outerShdw blurRad="38100" dist="38100" dir="2700000" algn="tl">
                  <a:srgbClr val="000000">
                    <a:alpha val="43137"/>
                  </a:srgbClr>
                </a:outerShdw>
              </a:effectLst>
            </a:endParaRPr>
          </a:p>
          <a:p>
            <a:pPr algn="ctr"/>
            <a:r>
              <a:rPr lang="hr-HR" sz="2400" b="1" dirty="0" smtClean="0">
                <a:solidFill>
                  <a:schemeClr val="bg1"/>
                </a:solidFill>
                <a:effectLst>
                  <a:outerShdw blurRad="38100" dist="38100" dir="2700000" algn="tl">
                    <a:srgbClr val="000000">
                      <a:alpha val="43137"/>
                    </a:srgbClr>
                  </a:outerShdw>
                </a:effectLst>
              </a:rPr>
              <a:t> </a:t>
            </a:r>
            <a:r>
              <a:rPr lang="pl-PL" sz="2400" b="1" dirty="0" smtClean="0">
                <a:solidFill>
                  <a:schemeClr val="bg1"/>
                </a:solidFill>
                <a:effectLst>
                  <a:outerShdw blurRad="38100" dist="38100" dir="2700000" algn="tl">
                    <a:srgbClr val="000000">
                      <a:alpha val="43137"/>
                    </a:srgbClr>
                  </a:outerShdw>
                </a:effectLst>
              </a:rPr>
              <a:t>(HRN EN 14211) </a:t>
            </a:r>
          </a:p>
          <a:p>
            <a:endParaRPr lang="hr-HR" sz="2400" dirty="0"/>
          </a:p>
        </p:txBody>
      </p:sp>
      <p:sp>
        <p:nvSpPr>
          <p:cNvPr id="18" name="Slide Number Placeholder 17"/>
          <p:cNvSpPr>
            <a:spLocks noGrp="1"/>
          </p:cNvSpPr>
          <p:nvPr>
            <p:ph type="sldNum" sz="quarter" idx="12"/>
          </p:nvPr>
        </p:nvSpPr>
        <p:spPr/>
        <p:txBody>
          <a:bodyPr/>
          <a:lstStyle/>
          <a:p>
            <a:pPr>
              <a:defRPr/>
            </a:pPr>
            <a:fld id="{60743F40-157C-4097-B33E-49A278C4E3AD}" type="slidenum">
              <a:rPr lang="hr-HR" smtClean="0"/>
              <a:pPr>
                <a:defRPr/>
              </a:pPr>
              <a:t>63</a:t>
            </a:fld>
            <a:endParaRPr lang="hr-H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67544" y="1412776"/>
            <a:ext cx="8352928" cy="1569660"/>
          </a:xfrm>
          <a:prstGeom prst="rect">
            <a:avLst/>
          </a:prstGeom>
          <a:noFill/>
        </p:spPr>
        <p:txBody>
          <a:bodyPr wrap="square" rtlCol="0">
            <a:spAutoFit/>
          </a:bodyPr>
          <a:lstStyle/>
          <a:p>
            <a:r>
              <a:rPr lang="en-US" sz="2400" b="1" dirty="0" smtClean="0">
                <a:solidFill>
                  <a:schemeClr val="accent1">
                    <a:lumMod val="75000"/>
                  </a:schemeClr>
                </a:solidFill>
              </a:rPr>
              <a:t>The fundamental principle of </a:t>
            </a:r>
            <a:r>
              <a:rPr lang="en-US" sz="2400" b="1" dirty="0" err="1" smtClean="0">
                <a:solidFill>
                  <a:schemeClr val="accent1">
                    <a:lumMod val="75000"/>
                  </a:schemeClr>
                </a:solidFill>
              </a:rPr>
              <a:t>chemiluminescence</a:t>
            </a:r>
            <a:r>
              <a:rPr lang="en-US" sz="2400" b="1" dirty="0" smtClean="0">
                <a:solidFill>
                  <a:schemeClr val="accent1">
                    <a:lumMod val="75000"/>
                  </a:schemeClr>
                </a:solidFill>
              </a:rPr>
              <a:t> is the emission of energy (radiation) that is the result of some chemical reaction that occurs in this case due to the reaction of nitrogen oxide with ozone:</a:t>
            </a:r>
            <a:endParaRPr lang="hr-HR" sz="2400" b="1" dirty="0">
              <a:solidFill>
                <a:schemeClr val="accent1">
                  <a:lumMod val="75000"/>
                </a:schemeClr>
              </a:solidFill>
            </a:endParaRPr>
          </a:p>
        </p:txBody>
      </p:sp>
      <p:sp>
        <p:nvSpPr>
          <p:cNvPr id="13" name="Rectangle 12"/>
          <p:cNvSpPr/>
          <p:nvPr/>
        </p:nvSpPr>
        <p:spPr>
          <a:xfrm>
            <a:off x="2915816" y="3212976"/>
            <a:ext cx="4176464"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NO + O</a:t>
            </a:r>
            <a:r>
              <a:rPr lang="hr-HR" sz="2400" b="1" baseline="-25000" dirty="0" smtClean="0">
                <a:solidFill>
                  <a:schemeClr val="bg1"/>
                </a:solidFill>
              </a:rPr>
              <a:t>3</a:t>
            </a:r>
            <a:r>
              <a:rPr lang="hr-HR" sz="2400" b="1" dirty="0" smtClean="0">
                <a:solidFill>
                  <a:schemeClr val="bg1"/>
                </a:solidFill>
              </a:rPr>
              <a:t> </a:t>
            </a:r>
            <a:r>
              <a:rPr lang="hr-HR" sz="2400" b="1" dirty="0" smtClean="0">
                <a:solidFill>
                  <a:schemeClr val="bg1"/>
                </a:solidFill>
                <a:sym typeface="Wingdings 3"/>
              </a:rPr>
              <a:t> NO</a:t>
            </a:r>
            <a:r>
              <a:rPr lang="hr-HR" sz="2400" b="1" baseline="-25000" dirty="0" smtClean="0">
                <a:solidFill>
                  <a:schemeClr val="bg1"/>
                </a:solidFill>
                <a:sym typeface="Wingdings 3"/>
              </a:rPr>
              <a:t>2</a:t>
            </a:r>
            <a:r>
              <a:rPr lang="hr-HR" sz="2400" b="1" baseline="30000" dirty="0" smtClean="0">
                <a:solidFill>
                  <a:schemeClr val="bg1"/>
                </a:solidFill>
                <a:sym typeface="Wingdings 3"/>
              </a:rPr>
              <a:t>*</a:t>
            </a:r>
            <a:r>
              <a:rPr lang="hr-HR" sz="2400" b="1" baseline="-25000" dirty="0" smtClean="0">
                <a:solidFill>
                  <a:schemeClr val="bg1"/>
                </a:solidFill>
              </a:rPr>
              <a:t> </a:t>
            </a:r>
            <a:r>
              <a:rPr lang="hr-HR" sz="2400" b="1" dirty="0" smtClean="0">
                <a:solidFill>
                  <a:schemeClr val="bg1"/>
                </a:solidFill>
              </a:rPr>
              <a:t>+ O</a:t>
            </a:r>
            <a:r>
              <a:rPr lang="hr-HR" sz="2400" b="1" baseline="-25000" dirty="0" smtClean="0">
                <a:solidFill>
                  <a:schemeClr val="bg1"/>
                </a:solidFill>
              </a:rPr>
              <a:t>2</a:t>
            </a:r>
            <a:endParaRPr lang="hr-HR" sz="2400" baseline="-25000" dirty="0">
              <a:solidFill>
                <a:schemeClr val="bg1"/>
              </a:solidFill>
            </a:endParaRPr>
          </a:p>
        </p:txBody>
      </p:sp>
      <p:sp>
        <p:nvSpPr>
          <p:cNvPr id="14" name="Rectangle 13"/>
          <p:cNvSpPr/>
          <p:nvPr/>
        </p:nvSpPr>
        <p:spPr>
          <a:xfrm>
            <a:off x="2915816" y="4005064"/>
            <a:ext cx="4176464"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NO</a:t>
            </a:r>
            <a:r>
              <a:rPr lang="hr-HR" sz="2400" b="1" baseline="-25000" dirty="0" smtClean="0">
                <a:solidFill>
                  <a:schemeClr val="bg1"/>
                </a:solidFill>
              </a:rPr>
              <a:t>2</a:t>
            </a:r>
            <a:r>
              <a:rPr lang="hr-HR" sz="2400" b="1" dirty="0" smtClean="0">
                <a:solidFill>
                  <a:schemeClr val="bg1"/>
                </a:solidFill>
              </a:rPr>
              <a:t>* </a:t>
            </a:r>
            <a:r>
              <a:rPr lang="hr-HR" sz="2400" b="1" dirty="0" smtClean="0">
                <a:solidFill>
                  <a:schemeClr val="bg1"/>
                </a:solidFill>
                <a:sym typeface="Wingdings 3"/>
              </a:rPr>
              <a:t> NO</a:t>
            </a:r>
            <a:r>
              <a:rPr lang="hr-HR" sz="2400" b="1" baseline="-25000" dirty="0" smtClean="0">
                <a:solidFill>
                  <a:schemeClr val="bg1"/>
                </a:solidFill>
                <a:sym typeface="Wingdings 3"/>
              </a:rPr>
              <a:t>2</a:t>
            </a:r>
            <a:r>
              <a:rPr lang="hr-HR" sz="2400" b="1" baseline="-25000" dirty="0" smtClean="0">
                <a:solidFill>
                  <a:schemeClr val="bg1"/>
                </a:solidFill>
              </a:rPr>
              <a:t> </a:t>
            </a:r>
            <a:r>
              <a:rPr lang="hr-HR" sz="2400" b="1" dirty="0" smtClean="0">
                <a:solidFill>
                  <a:schemeClr val="bg1"/>
                </a:solidFill>
              </a:rPr>
              <a:t>+ hv</a:t>
            </a:r>
            <a:endParaRPr lang="hr-HR" sz="2400" baseline="-25000" dirty="0">
              <a:solidFill>
                <a:schemeClr val="bg1"/>
              </a:solidFill>
            </a:endParaRPr>
          </a:p>
        </p:txBody>
      </p:sp>
      <p:sp>
        <p:nvSpPr>
          <p:cNvPr id="15" name="TextBox 14"/>
          <p:cNvSpPr txBox="1"/>
          <p:nvPr/>
        </p:nvSpPr>
        <p:spPr>
          <a:xfrm>
            <a:off x="7308304" y="3284984"/>
            <a:ext cx="720080" cy="369332"/>
          </a:xfrm>
          <a:prstGeom prst="rect">
            <a:avLst/>
          </a:prstGeom>
          <a:noFill/>
        </p:spPr>
        <p:txBody>
          <a:bodyPr wrap="square" rtlCol="0">
            <a:spAutoFit/>
          </a:bodyPr>
          <a:lstStyle/>
          <a:p>
            <a:pPr algn="ctr"/>
            <a:r>
              <a:rPr lang="hr-HR" dirty="0" smtClean="0">
                <a:solidFill>
                  <a:schemeClr val="accent1">
                    <a:lumMod val="75000"/>
                  </a:schemeClr>
                </a:solidFill>
              </a:rPr>
              <a:t>[1]</a:t>
            </a:r>
            <a:endParaRPr lang="hr-HR" dirty="0">
              <a:solidFill>
                <a:schemeClr val="accent1">
                  <a:lumMod val="75000"/>
                </a:schemeClr>
              </a:solidFill>
            </a:endParaRPr>
          </a:p>
        </p:txBody>
      </p:sp>
      <p:sp>
        <p:nvSpPr>
          <p:cNvPr id="16" name="TextBox 15"/>
          <p:cNvSpPr txBox="1"/>
          <p:nvPr/>
        </p:nvSpPr>
        <p:spPr>
          <a:xfrm>
            <a:off x="7308304" y="4005064"/>
            <a:ext cx="720080" cy="369332"/>
          </a:xfrm>
          <a:prstGeom prst="rect">
            <a:avLst/>
          </a:prstGeom>
          <a:noFill/>
        </p:spPr>
        <p:txBody>
          <a:bodyPr wrap="square" rtlCol="0">
            <a:spAutoFit/>
          </a:bodyPr>
          <a:lstStyle/>
          <a:p>
            <a:pPr algn="ctr"/>
            <a:r>
              <a:rPr lang="hr-HR" dirty="0" smtClean="0">
                <a:solidFill>
                  <a:schemeClr val="accent1">
                    <a:lumMod val="75000"/>
                  </a:schemeClr>
                </a:solidFill>
              </a:rPr>
              <a:t>[2]</a:t>
            </a:r>
            <a:endParaRPr lang="hr-HR" dirty="0">
              <a:solidFill>
                <a:schemeClr val="accent1">
                  <a:lumMod val="75000"/>
                </a:schemeClr>
              </a:solidFill>
            </a:endParaRPr>
          </a:p>
        </p:txBody>
      </p:sp>
      <p:sp>
        <p:nvSpPr>
          <p:cNvPr id="17" name="TextBox 16"/>
          <p:cNvSpPr txBox="1"/>
          <p:nvPr/>
        </p:nvSpPr>
        <p:spPr>
          <a:xfrm>
            <a:off x="467544" y="4725144"/>
            <a:ext cx="8568952" cy="1569660"/>
          </a:xfrm>
          <a:prstGeom prst="rect">
            <a:avLst/>
          </a:prstGeom>
          <a:noFill/>
        </p:spPr>
        <p:txBody>
          <a:bodyPr wrap="square" rtlCol="0">
            <a:spAutoFit/>
          </a:bodyPr>
          <a:lstStyle/>
          <a:p>
            <a:r>
              <a:rPr lang="en-US" sz="2400" b="1" dirty="0" smtClean="0">
                <a:solidFill>
                  <a:schemeClr val="accent1">
                    <a:lumMod val="75000"/>
                  </a:schemeClr>
                </a:solidFill>
              </a:rPr>
              <a:t>In reaction [1] nitric oxide is generated in the excited energy state (NO</a:t>
            </a:r>
            <a:r>
              <a:rPr lang="en-US" sz="2400" b="1" baseline="-25000" dirty="0" smtClean="0">
                <a:solidFill>
                  <a:schemeClr val="accent1">
                    <a:lumMod val="75000"/>
                  </a:schemeClr>
                </a:solidFill>
              </a:rPr>
              <a:t>2</a:t>
            </a:r>
            <a:r>
              <a:rPr lang="en-US" sz="2400" b="1" dirty="0" smtClean="0">
                <a:solidFill>
                  <a:schemeClr val="accent1">
                    <a:lumMod val="75000"/>
                  </a:schemeClr>
                </a:solidFill>
              </a:rPr>
              <a:t> *) which is then returned to normal state [2] by release of energy whose intensity is proportional to the concentration of NO from the reaction [1].</a:t>
            </a:r>
            <a:endParaRPr lang="hr-HR" sz="2400" b="1" dirty="0">
              <a:solidFill>
                <a:schemeClr val="accent1">
                  <a:lumMod val="75000"/>
                </a:schemeClr>
              </a:solidFill>
            </a:endParaRPr>
          </a:p>
        </p:txBody>
      </p:sp>
      <p:sp>
        <p:nvSpPr>
          <p:cNvPr id="19" name="Slide Number Placeholder 18"/>
          <p:cNvSpPr>
            <a:spLocks noGrp="1"/>
          </p:cNvSpPr>
          <p:nvPr>
            <p:ph type="sldNum" sz="quarter" idx="12"/>
          </p:nvPr>
        </p:nvSpPr>
        <p:spPr/>
        <p:txBody>
          <a:bodyPr/>
          <a:lstStyle/>
          <a:p>
            <a:pPr>
              <a:defRPr/>
            </a:pPr>
            <a:fld id="{60743F40-157C-4097-B33E-49A278C4E3AD}" type="slidenum">
              <a:rPr lang="hr-HR" smtClean="0"/>
              <a:pPr>
                <a:defRPr/>
              </a:pPr>
              <a:t>64</a:t>
            </a:fld>
            <a:endParaRPr lang="hr-HR"/>
          </a:p>
        </p:txBody>
      </p:sp>
      <p:sp>
        <p:nvSpPr>
          <p:cNvPr id="20"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MEASUREMENT METHODS</a:t>
            </a:r>
          </a:p>
        </p:txBody>
      </p:sp>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312166" y="276013"/>
            <a:ext cx="831834" cy="619338"/>
          </a:xfrm>
          <a:prstGeom prst="rect">
            <a:avLst/>
          </a:prstGeom>
          <a:noFill/>
        </p:spPr>
      </p:pic>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312166" y="276013"/>
            <a:ext cx="831834" cy="619338"/>
          </a:xfrm>
          <a:prstGeom prst="rect">
            <a:avLst/>
          </a:prstGeom>
          <a:noFill/>
        </p:spPr>
      </p:pic>
      <p:sp>
        <p:nvSpPr>
          <p:cNvPr id="10" name="TextBox 9"/>
          <p:cNvSpPr txBox="1"/>
          <p:nvPr/>
        </p:nvSpPr>
        <p:spPr>
          <a:xfrm>
            <a:off x="395536" y="1340768"/>
            <a:ext cx="8568952" cy="2677656"/>
          </a:xfrm>
          <a:prstGeom prst="rect">
            <a:avLst/>
          </a:prstGeom>
          <a:noFill/>
        </p:spPr>
        <p:txBody>
          <a:bodyPr wrap="square" rtlCol="0">
            <a:spAutoFit/>
          </a:bodyPr>
          <a:lstStyle/>
          <a:p>
            <a:r>
              <a:rPr lang="en-US" sz="2400" b="1" dirty="0" smtClean="0">
                <a:solidFill>
                  <a:schemeClr val="accent1">
                    <a:lumMod val="75000"/>
                  </a:schemeClr>
                </a:solidFill>
              </a:rPr>
              <a:t>The energy emitted by this reaction is in the near infrared part of the spectrum (600-3000 nm) with a strong intensity of about 1200 nm. The emitted energy is filtered using selective optical filters and then converted to an electric signal with the aid of a photoconductor or photodiode. The electrical signal is then measured and its intensity is proportional to the NO concentration that has entered the reaction [1].</a:t>
            </a:r>
            <a:endParaRPr lang="hr-HR" sz="2400" b="1" dirty="0">
              <a:solidFill>
                <a:schemeClr val="accent1">
                  <a:lumMod val="75000"/>
                </a:schemeClr>
              </a:solidFill>
            </a:endParaRPr>
          </a:p>
        </p:txBody>
      </p:sp>
      <p:sp>
        <p:nvSpPr>
          <p:cNvPr id="13" name="TextBox 12"/>
          <p:cNvSpPr txBox="1"/>
          <p:nvPr/>
        </p:nvSpPr>
        <p:spPr>
          <a:xfrm>
            <a:off x="467544" y="4363194"/>
            <a:ext cx="8352928" cy="461665"/>
          </a:xfrm>
          <a:prstGeom prst="rect">
            <a:avLst/>
          </a:prstGeom>
          <a:noFill/>
        </p:spPr>
        <p:txBody>
          <a:bodyPr wrap="square" rtlCol="0">
            <a:spAutoFit/>
          </a:bodyPr>
          <a:lstStyle/>
          <a:p>
            <a:r>
              <a:rPr lang="hr-HR" sz="2400" b="1" dirty="0" smtClean="0">
                <a:solidFill>
                  <a:schemeClr val="accent1">
                    <a:lumMod val="75000"/>
                  </a:schemeClr>
                </a:solidFill>
              </a:rPr>
              <a:t> </a:t>
            </a: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65</a:t>
            </a:fld>
            <a:endParaRPr lang="hr-HR"/>
          </a:p>
        </p:txBody>
      </p:sp>
      <p:sp>
        <p:nvSpPr>
          <p:cNvPr id="14" name="TextBox 13"/>
          <p:cNvSpPr txBox="1"/>
          <p:nvPr/>
        </p:nvSpPr>
        <p:spPr>
          <a:xfrm>
            <a:off x="390526" y="4371975"/>
            <a:ext cx="8401050" cy="1200329"/>
          </a:xfrm>
          <a:prstGeom prst="rect">
            <a:avLst/>
          </a:prstGeom>
          <a:noFill/>
        </p:spPr>
        <p:txBody>
          <a:bodyPr wrap="square" rtlCol="0">
            <a:spAutoFit/>
          </a:bodyPr>
          <a:lstStyle/>
          <a:p>
            <a:r>
              <a:rPr lang="en-US" sz="2400" b="1" dirty="0" smtClean="0">
                <a:solidFill>
                  <a:schemeClr val="accent1">
                    <a:lumMod val="75000"/>
                  </a:schemeClr>
                </a:solidFill>
              </a:rPr>
              <a:t>In the </a:t>
            </a:r>
            <a:r>
              <a:rPr lang="en-US" sz="2400" b="1" dirty="0" err="1" smtClean="0">
                <a:solidFill>
                  <a:schemeClr val="accent1">
                    <a:lumMod val="75000"/>
                  </a:schemeClr>
                </a:solidFill>
              </a:rPr>
              <a:t>chemiluminescent</a:t>
            </a:r>
            <a:r>
              <a:rPr lang="en-US" sz="2400" b="1" dirty="0" smtClean="0">
                <a:solidFill>
                  <a:schemeClr val="accent1">
                    <a:lumMod val="75000"/>
                  </a:schemeClr>
                </a:solidFill>
              </a:rPr>
              <a:t> analyzer, the air flows through the reaction cell at constant speed with optimized conditions and the presence of excess ozone. This ensures complete reaction.</a:t>
            </a:r>
            <a:endParaRPr lang="hr-HR" sz="2400" b="1" dirty="0">
              <a:solidFill>
                <a:schemeClr val="accent1">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312166" y="276013"/>
            <a:ext cx="831834" cy="619338"/>
          </a:xfrm>
          <a:prstGeom prst="rect">
            <a:avLst/>
          </a:prstGeom>
          <a:noFill/>
        </p:spPr>
      </p:pic>
      <p:sp>
        <p:nvSpPr>
          <p:cNvPr id="10" name="TextBox 9"/>
          <p:cNvSpPr txBox="1"/>
          <p:nvPr/>
        </p:nvSpPr>
        <p:spPr>
          <a:xfrm>
            <a:off x="539552" y="1268760"/>
            <a:ext cx="8280920" cy="1569660"/>
          </a:xfrm>
          <a:prstGeom prst="rect">
            <a:avLst/>
          </a:prstGeom>
          <a:noFill/>
        </p:spPr>
        <p:txBody>
          <a:bodyPr wrap="square" rtlCol="0">
            <a:spAutoFit/>
          </a:bodyPr>
          <a:lstStyle/>
          <a:p>
            <a:r>
              <a:rPr lang="hr-HR" sz="2400" b="1" dirty="0" smtClean="0">
                <a:solidFill>
                  <a:schemeClr val="accent1">
                    <a:lumMod val="75000"/>
                  </a:schemeClr>
                </a:solidFill>
              </a:rPr>
              <a:t>In the </a:t>
            </a:r>
            <a:r>
              <a:rPr lang="en-US" sz="2400" b="1" dirty="0" smtClean="0">
                <a:solidFill>
                  <a:schemeClr val="accent1">
                    <a:lumMod val="75000"/>
                  </a:schemeClr>
                </a:solidFill>
              </a:rPr>
              <a:t>process of determining the concentration of nitrogen dioxide (NO</a:t>
            </a:r>
            <a:r>
              <a:rPr lang="en-US" sz="2400" b="1" baseline="-25000" dirty="0" smtClean="0">
                <a:solidFill>
                  <a:schemeClr val="accent1">
                    <a:lumMod val="75000"/>
                  </a:schemeClr>
                </a:solidFill>
              </a:rPr>
              <a:t>2</a:t>
            </a:r>
            <a:r>
              <a:rPr lang="en-US" sz="2400" b="1" dirty="0" smtClean="0">
                <a:solidFill>
                  <a:schemeClr val="accent1">
                    <a:lumMod val="75000"/>
                  </a:schemeClr>
                </a:solidFill>
              </a:rPr>
              <a:t>) the air is first passed through a catalytic converter where all NO</a:t>
            </a:r>
            <a:r>
              <a:rPr lang="en-US" sz="2400" b="1" baseline="-25000" dirty="0" smtClean="0">
                <a:solidFill>
                  <a:schemeClr val="accent1">
                    <a:lumMod val="75000"/>
                  </a:schemeClr>
                </a:solidFill>
              </a:rPr>
              <a:t>2</a:t>
            </a:r>
            <a:r>
              <a:rPr lang="en-US" sz="2400" b="1" dirty="0" smtClean="0">
                <a:solidFill>
                  <a:schemeClr val="accent1">
                    <a:lumMod val="75000"/>
                  </a:schemeClr>
                </a:solidFill>
              </a:rPr>
              <a:t> converts to NO:</a:t>
            </a:r>
            <a:endParaRPr lang="hr-HR" sz="2400" b="1" dirty="0" smtClean="0">
              <a:solidFill>
                <a:schemeClr val="accent1">
                  <a:lumMod val="75000"/>
                </a:schemeClr>
              </a:solidFill>
            </a:endParaRPr>
          </a:p>
          <a:p>
            <a:endParaRPr lang="hr-HR" sz="2400" b="1" dirty="0">
              <a:solidFill>
                <a:schemeClr val="accent1">
                  <a:lumMod val="75000"/>
                </a:schemeClr>
              </a:solidFill>
            </a:endParaRPr>
          </a:p>
        </p:txBody>
      </p:sp>
      <p:sp>
        <p:nvSpPr>
          <p:cNvPr id="13" name="Rectangle 12"/>
          <p:cNvSpPr/>
          <p:nvPr/>
        </p:nvSpPr>
        <p:spPr>
          <a:xfrm>
            <a:off x="1403648" y="2780928"/>
            <a:ext cx="648072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NO</a:t>
            </a:r>
            <a:r>
              <a:rPr lang="hr-HR" sz="2400" b="1" baseline="-25000" dirty="0" smtClean="0">
                <a:solidFill>
                  <a:schemeClr val="bg1"/>
                </a:solidFill>
              </a:rPr>
              <a:t>2</a:t>
            </a:r>
            <a:r>
              <a:rPr lang="hr-HR" sz="2400" b="1" dirty="0" smtClean="0">
                <a:solidFill>
                  <a:schemeClr val="bg1"/>
                </a:solidFill>
              </a:rPr>
              <a:t> --------catalytic conversion--------NO</a:t>
            </a:r>
            <a:endParaRPr lang="hr-HR" sz="2400" baseline="-25000" dirty="0">
              <a:solidFill>
                <a:schemeClr val="bg1"/>
              </a:solidFill>
            </a:endParaRPr>
          </a:p>
        </p:txBody>
      </p:sp>
      <p:sp>
        <p:nvSpPr>
          <p:cNvPr id="14" name="TextBox 13"/>
          <p:cNvSpPr txBox="1"/>
          <p:nvPr/>
        </p:nvSpPr>
        <p:spPr>
          <a:xfrm>
            <a:off x="8100392" y="2852936"/>
            <a:ext cx="720080" cy="369332"/>
          </a:xfrm>
          <a:prstGeom prst="rect">
            <a:avLst/>
          </a:prstGeom>
          <a:noFill/>
        </p:spPr>
        <p:txBody>
          <a:bodyPr wrap="square" rtlCol="0">
            <a:spAutoFit/>
          </a:bodyPr>
          <a:lstStyle/>
          <a:p>
            <a:pPr algn="ctr"/>
            <a:r>
              <a:rPr lang="hr-HR" dirty="0" smtClean="0">
                <a:solidFill>
                  <a:schemeClr val="accent1">
                    <a:lumMod val="75000"/>
                  </a:schemeClr>
                </a:solidFill>
              </a:rPr>
              <a:t>[3]</a:t>
            </a:r>
            <a:endParaRPr lang="hr-HR" dirty="0">
              <a:solidFill>
                <a:schemeClr val="accent1">
                  <a:lumMod val="75000"/>
                </a:schemeClr>
              </a:solidFill>
            </a:endParaRPr>
          </a:p>
        </p:txBody>
      </p:sp>
      <p:sp>
        <p:nvSpPr>
          <p:cNvPr id="15" name="TextBox 14"/>
          <p:cNvSpPr txBox="1"/>
          <p:nvPr/>
        </p:nvSpPr>
        <p:spPr>
          <a:xfrm>
            <a:off x="395536" y="3573016"/>
            <a:ext cx="8640960" cy="2246769"/>
          </a:xfrm>
          <a:prstGeom prst="rect">
            <a:avLst/>
          </a:prstGeom>
          <a:noFill/>
        </p:spPr>
        <p:txBody>
          <a:bodyPr wrap="square" rtlCol="0">
            <a:spAutoFit/>
          </a:bodyPr>
          <a:lstStyle/>
          <a:p>
            <a:r>
              <a:rPr lang="en-US" sz="2000" b="1" dirty="0" smtClean="0">
                <a:solidFill>
                  <a:schemeClr val="accent1">
                    <a:lumMod val="75000"/>
                  </a:schemeClr>
                </a:solidFill>
              </a:rPr>
              <a:t>Thus, NO represents the sum of NO from the air and the NO generated by the conversion from NO</a:t>
            </a:r>
            <a:r>
              <a:rPr lang="en-US" sz="2000" b="1" baseline="-25000" dirty="0" smtClean="0">
                <a:solidFill>
                  <a:schemeClr val="accent1">
                    <a:lumMod val="75000"/>
                  </a:schemeClr>
                </a:solidFill>
              </a:rPr>
              <a:t>2</a:t>
            </a:r>
            <a:r>
              <a:rPr lang="en-US" sz="2000" b="1" dirty="0" smtClean="0">
                <a:solidFill>
                  <a:schemeClr val="accent1">
                    <a:lumMod val="75000"/>
                  </a:schemeClr>
                </a:solidFill>
              </a:rPr>
              <a:t> and we call it NO</a:t>
            </a:r>
            <a:r>
              <a:rPr lang="en-US" sz="2000" b="1" baseline="-25000" dirty="0" smtClean="0">
                <a:solidFill>
                  <a:schemeClr val="accent1">
                    <a:lumMod val="75000"/>
                  </a:schemeClr>
                </a:solidFill>
              </a:rPr>
              <a:t>X</a:t>
            </a:r>
            <a:r>
              <a:rPr lang="en-US" sz="2000" b="1" dirty="0" smtClean="0">
                <a:solidFill>
                  <a:schemeClr val="accent1">
                    <a:lumMod val="75000"/>
                  </a:schemeClr>
                </a:solidFill>
              </a:rPr>
              <a:t>. NO passes through the reaction cell and the concentration</a:t>
            </a:r>
            <a:r>
              <a:rPr lang="hr-HR" sz="2000" b="1" dirty="0" smtClean="0">
                <a:solidFill>
                  <a:schemeClr val="accent1">
                    <a:lumMod val="75000"/>
                  </a:schemeClr>
                </a:solidFill>
              </a:rPr>
              <a:t> is</a:t>
            </a:r>
            <a:r>
              <a:rPr lang="en-US" sz="2000" b="1" dirty="0" smtClean="0">
                <a:solidFill>
                  <a:schemeClr val="accent1">
                    <a:lumMod val="75000"/>
                  </a:schemeClr>
                </a:solidFill>
              </a:rPr>
              <a:t> determined as described above. By the alternating passage of sampled air through the passing cell and without passing through the converter, the concentrations of NO and NO</a:t>
            </a:r>
            <a:r>
              <a:rPr lang="en-US" sz="2000" b="1" baseline="-25000" dirty="0" smtClean="0">
                <a:solidFill>
                  <a:schemeClr val="accent1">
                    <a:lumMod val="75000"/>
                  </a:schemeClr>
                </a:solidFill>
              </a:rPr>
              <a:t>X</a:t>
            </a:r>
            <a:r>
              <a:rPr lang="en-US" sz="2000" b="1" dirty="0" smtClean="0">
                <a:solidFill>
                  <a:schemeClr val="accent1">
                    <a:lumMod val="75000"/>
                  </a:schemeClr>
                </a:solidFill>
              </a:rPr>
              <a:t> (NO + NO</a:t>
            </a:r>
            <a:r>
              <a:rPr lang="en-US" sz="2000" b="1" baseline="-25000" dirty="0" smtClean="0">
                <a:solidFill>
                  <a:schemeClr val="accent1">
                    <a:lumMod val="75000"/>
                  </a:schemeClr>
                </a:solidFill>
              </a:rPr>
              <a:t>2</a:t>
            </a:r>
            <a:r>
              <a:rPr lang="en-US" sz="2000" b="1" dirty="0" smtClean="0">
                <a:solidFill>
                  <a:schemeClr val="accent1">
                    <a:lumMod val="75000"/>
                  </a:schemeClr>
                </a:solidFill>
              </a:rPr>
              <a:t>) in the air are obtained. The difference between these concentrations is the concentration of NO</a:t>
            </a:r>
            <a:r>
              <a:rPr lang="en-US" sz="2000" b="1" baseline="-25000" dirty="0" smtClean="0">
                <a:solidFill>
                  <a:schemeClr val="accent1">
                    <a:lumMod val="75000"/>
                  </a:schemeClr>
                </a:solidFill>
              </a:rPr>
              <a:t>2 </a:t>
            </a:r>
            <a:r>
              <a:rPr lang="en-US" sz="2000" b="1" dirty="0" smtClean="0">
                <a:solidFill>
                  <a:schemeClr val="accent1">
                    <a:lumMod val="75000"/>
                  </a:schemeClr>
                </a:solidFill>
              </a:rPr>
              <a:t>in the air:</a:t>
            </a:r>
            <a:endParaRPr lang="hr-HR" sz="2000" b="1" dirty="0">
              <a:solidFill>
                <a:schemeClr val="accent1">
                  <a:lumMod val="75000"/>
                </a:schemeClr>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66</a:t>
            </a:fld>
            <a:endParaRPr lang="hr-H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NO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11" descr="Spacefill model of nitrogen dioxide"/>
          <p:cNvPicPr>
            <a:picLocks noChangeAspect="1" noChangeArrowheads="1"/>
          </p:cNvPicPr>
          <p:nvPr/>
        </p:nvPicPr>
        <p:blipFill>
          <a:blip r:embed="rId3" cstate="print"/>
          <a:srcRect/>
          <a:stretch>
            <a:fillRect/>
          </a:stretch>
        </p:blipFill>
        <p:spPr bwMode="auto">
          <a:xfrm>
            <a:off x="8312166" y="276013"/>
            <a:ext cx="831834" cy="619338"/>
          </a:xfrm>
          <a:prstGeom prst="rect">
            <a:avLst/>
          </a:prstGeom>
          <a:noFill/>
        </p:spPr>
      </p:pic>
      <p:sp>
        <p:nvSpPr>
          <p:cNvPr id="10" name="Rectangle 9"/>
          <p:cNvSpPr/>
          <p:nvPr/>
        </p:nvSpPr>
        <p:spPr>
          <a:xfrm>
            <a:off x="2214017" y="5327873"/>
            <a:ext cx="5616624" cy="501427"/>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400" dirty="0"/>
          </a:p>
        </p:txBody>
      </p:sp>
      <p:sp>
        <p:nvSpPr>
          <p:cNvPr id="13" name="Rectangle 12"/>
          <p:cNvSpPr/>
          <p:nvPr/>
        </p:nvSpPr>
        <p:spPr>
          <a:xfrm>
            <a:off x="1619672" y="1628800"/>
            <a:ext cx="4824536" cy="516434"/>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NO</a:t>
            </a:r>
            <a:r>
              <a:rPr lang="hr-HR" sz="2400" b="1" baseline="-25000" dirty="0" smtClean="0">
                <a:solidFill>
                  <a:schemeClr val="bg1"/>
                </a:solidFill>
              </a:rPr>
              <a:t>x</a:t>
            </a:r>
            <a:r>
              <a:rPr lang="hr-HR" sz="2400" b="1" dirty="0" smtClean="0">
                <a:solidFill>
                  <a:schemeClr val="bg1"/>
                </a:solidFill>
              </a:rPr>
              <a:t> – NO = NO</a:t>
            </a:r>
            <a:r>
              <a:rPr lang="hr-HR" sz="2400" b="1" baseline="-25000" dirty="0" smtClean="0">
                <a:solidFill>
                  <a:schemeClr val="bg1"/>
                </a:solidFill>
              </a:rPr>
              <a:t>2</a:t>
            </a:r>
            <a:endParaRPr lang="hr-HR" sz="2400" baseline="-25000" dirty="0">
              <a:solidFill>
                <a:schemeClr val="bg1"/>
              </a:solidFill>
            </a:endParaRPr>
          </a:p>
        </p:txBody>
      </p:sp>
      <p:sp>
        <p:nvSpPr>
          <p:cNvPr id="14" name="TextBox 13"/>
          <p:cNvSpPr txBox="1"/>
          <p:nvPr/>
        </p:nvSpPr>
        <p:spPr>
          <a:xfrm>
            <a:off x="6588224" y="1700807"/>
            <a:ext cx="720080" cy="378401"/>
          </a:xfrm>
          <a:prstGeom prst="rect">
            <a:avLst/>
          </a:prstGeom>
          <a:noFill/>
        </p:spPr>
        <p:txBody>
          <a:bodyPr wrap="square" rtlCol="0">
            <a:spAutoFit/>
          </a:bodyPr>
          <a:lstStyle/>
          <a:p>
            <a:pPr algn="ctr"/>
            <a:r>
              <a:rPr lang="hr-HR" dirty="0" smtClean="0">
                <a:solidFill>
                  <a:schemeClr val="accent1">
                    <a:lumMod val="75000"/>
                  </a:schemeClr>
                </a:solidFill>
              </a:rPr>
              <a:t>[4]</a:t>
            </a:r>
            <a:endParaRPr lang="hr-HR" dirty="0">
              <a:solidFill>
                <a:schemeClr val="accent1">
                  <a:lumMod val="75000"/>
                </a:schemeClr>
              </a:solidFill>
            </a:endParaRPr>
          </a:p>
        </p:txBody>
      </p:sp>
      <p:sp>
        <p:nvSpPr>
          <p:cNvPr id="15" name="TextBox 14"/>
          <p:cNvSpPr txBox="1"/>
          <p:nvPr/>
        </p:nvSpPr>
        <p:spPr>
          <a:xfrm>
            <a:off x="683568" y="2564904"/>
            <a:ext cx="8136904" cy="3231654"/>
          </a:xfrm>
          <a:prstGeom prst="rect">
            <a:avLst/>
          </a:prstGeom>
          <a:noFill/>
        </p:spPr>
        <p:txBody>
          <a:bodyPr wrap="square" rtlCol="0">
            <a:spAutoFit/>
          </a:bodyPr>
          <a:lstStyle/>
          <a:p>
            <a:r>
              <a:rPr lang="hr-HR" sz="2000" b="1" dirty="0" smtClean="0">
                <a:solidFill>
                  <a:schemeClr val="accent1">
                    <a:lumMod val="75000"/>
                  </a:schemeClr>
                </a:solidFill>
              </a:rPr>
              <a:t>If </a:t>
            </a:r>
            <a:r>
              <a:rPr lang="en-US" sz="2000" b="1" dirty="0" smtClean="0">
                <a:solidFill>
                  <a:schemeClr val="accent1">
                    <a:lumMod val="75000"/>
                  </a:schemeClr>
                </a:solidFill>
              </a:rPr>
              <a:t>the instrument is calibrated in volume / volume units, NO and NO</a:t>
            </a:r>
            <a:r>
              <a:rPr lang="en-US" sz="2000" b="1" baseline="-25000" dirty="0" smtClean="0">
                <a:solidFill>
                  <a:schemeClr val="accent1">
                    <a:lumMod val="75000"/>
                  </a:schemeClr>
                </a:solidFill>
              </a:rPr>
              <a:t>2 </a:t>
            </a:r>
            <a:r>
              <a:rPr lang="en-US" sz="2000" b="1" dirty="0" smtClean="0">
                <a:solidFill>
                  <a:schemeClr val="accent1">
                    <a:lumMod val="75000"/>
                  </a:schemeClr>
                </a:solidFill>
              </a:rPr>
              <a:t>concentrations are directly measured in volume / volume units (ppb) since the </a:t>
            </a:r>
            <a:r>
              <a:rPr lang="en-US" sz="2000" b="1" dirty="0" err="1" smtClean="0">
                <a:solidFill>
                  <a:schemeClr val="accent1">
                    <a:lumMod val="75000"/>
                  </a:schemeClr>
                </a:solidFill>
              </a:rPr>
              <a:t>chemiluminescence</a:t>
            </a:r>
            <a:r>
              <a:rPr lang="en-US" sz="2000" b="1" dirty="0" smtClean="0">
                <a:solidFill>
                  <a:schemeClr val="accent1">
                    <a:lumMod val="75000"/>
                  </a:schemeClr>
                </a:solidFill>
              </a:rPr>
              <a:t> intensity is proportional to the NO concentration in volume / volume units.</a:t>
            </a:r>
            <a:endParaRPr lang="hr-HR" sz="2000" b="1" dirty="0" smtClean="0">
              <a:solidFill>
                <a:schemeClr val="accent1">
                  <a:lumMod val="75000"/>
                </a:schemeClr>
              </a:solidFill>
            </a:endParaRPr>
          </a:p>
          <a:p>
            <a:endParaRPr lang="hr-HR" sz="2000" b="1" dirty="0" smtClean="0">
              <a:solidFill>
                <a:schemeClr val="bg1"/>
              </a:solidFill>
            </a:endParaRPr>
          </a:p>
          <a:p>
            <a:r>
              <a:rPr lang="en-US" sz="2000" b="1" dirty="0" smtClean="0">
                <a:solidFill>
                  <a:schemeClr val="accent1">
                    <a:lumMod val="75000"/>
                  </a:schemeClr>
                </a:solidFill>
              </a:rPr>
              <a:t>After that, the obtained concentrations in ppb are converted to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 </a:t>
            </a:r>
            <a:r>
              <a:rPr lang="en-US" sz="2000" b="1" dirty="0" smtClean="0">
                <a:solidFill>
                  <a:schemeClr val="accent1">
                    <a:lumMod val="75000"/>
                  </a:schemeClr>
                </a:solidFill>
              </a:rPr>
              <a:t>using the standard conversion factors for a temperature of 20 ° C and an atmospheric pressure of 1013 </a:t>
            </a:r>
            <a:r>
              <a:rPr lang="en-US" sz="2000" b="1" dirty="0" err="1" smtClean="0">
                <a:solidFill>
                  <a:schemeClr val="accent1">
                    <a:lumMod val="75000"/>
                  </a:schemeClr>
                </a:solidFill>
              </a:rPr>
              <a:t>hPa</a:t>
            </a:r>
            <a:r>
              <a:rPr lang="en-US" sz="2000" b="1" dirty="0" smtClean="0">
                <a:solidFill>
                  <a:schemeClr val="accent1">
                    <a:lumMod val="75000"/>
                  </a:schemeClr>
                </a:solidFill>
              </a:rPr>
              <a:t>.</a:t>
            </a:r>
            <a:endParaRPr lang="pl-PL" sz="2000" b="1" dirty="0" smtClean="0">
              <a:solidFill>
                <a:schemeClr val="bg1"/>
              </a:solidFill>
            </a:endParaRPr>
          </a:p>
          <a:p>
            <a:endParaRPr lang="pl-PL" sz="2000" b="1" dirty="0" smtClean="0">
              <a:solidFill>
                <a:schemeClr val="bg1"/>
              </a:solidFill>
            </a:endParaRPr>
          </a:p>
          <a:p>
            <a:r>
              <a:rPr lang="hr-HR" sz="2400" b="1" dirty="0" smtClean="0">
                <a:solidFill>
                  <a:schemeClr val="bg1"/>
                </a:solidFill>
              </a:rPr>
              <a:t>                         1ppb (nmol/mol) NO = 1,25 </a:t>
            </a:r>
            <a:r>
              <a:rPr lang="el-GR" sz="2400" b="1" dirty="0" smtClean="0">
                <a:solidFill>
                  <a:schemeClr val="bg1"/>
                </a:solidFill>
              </a:rPr>
              <a:t>μ</a:t>
            </a:r>
            <a:r>
              <a:rPr lang="hr-HR" sz="2400" b="1" dirty="0" smtClean="0">
                <a:solidFill>
                  <a:schemeClr val="bg1"/>
                </a:solidFill>
              </a:rPr>
              <a:t>g/m</a:t>
            </a:r>
            <a:r>
              <a:rPr lang="hr-HR" sz="2400" b="1" baseline="30000" dirty="0" smtClean="0">
                <a:solidFill>
                  <a:schemeClr val="bg1"/>
                </a:solidFill>
              </a:rPr>
              <a:t>3</a:t>
            </a:r>
            <a:r>
              <a:rPr lang="hr-HR" sz="2400" b="1" dirty="0" smtClean="0">
                <a:solidFill>
                  <a:schemeClr val="bg1"/>
                </a:solidFill>
              </a:rPr>
              <a:t> NO</a:t>
            </a:r>
            <a:endParaRPr lang="hr-HR" sz="2400" b="1" dirty="0">
              <a:solidFill>
                <a:schemeClr val="bg1"/>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67</a:t>
            </a:fld>
            <a:endParaRPr lang="hr-H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9" name="Slide Number Placeholder 8"/>
          <p:cNvSpPr>
            <a:spLocks noGrp="1"/>
          </p:cNvSpPr>
          <p:nvPr>
            <p:ph type="sldNum" sz="quarter" idx="12"/>
          </p:nvPr>
        </p:nvSpPr>
        <p:spPr/>
        <p:txBody>
          <a:bodyPr/>
          <a:lstStyle/>
          <a:p>
            <a:pPr>
              <a:defRPr/>
            </a:pPr>
            <a:fld id="{60743F40-157C-4097-B33E-49A278C4E3AD}" type="slidenum">
              <a:rPr lang="hr-HR" smtClean="0"/>
              <a:pPr>
                <a:defRPr/>
              </a:pPr>
              <a:t>68</a:t>
            </a:fld>
            <a:endParaRPr lang="hr-HR"/>
          </a:p>
        </p:txBody>
      </p:sp>
      <p:sp>
        <p:nvSpPr>
          <p:cNvPr id="16" name="Title 1"/>
          <p:cNvSpPr txBox="1">
            <a:spLocks/>
          </p:cNvSpPr>
          <p:nvPr/>
        </p:nvSpPr>
        <p:spPr bwMode="auto">
          <a:xfrm>
            <a:off x="457200" y="268991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THANK YOU FOR YOUR ATTENTION</a:t>
            </a:r>
            <a:r>
              <a:rPr kumimoji="0" lang="hr-HR"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 !</a:t>
            </a:r>
            <a:endParaRPr kumimoji="0" lang="hr-HR" sz="3600" b="1" i="0" u="none" strike="noStrike" kern="1200" cap="none" spc="0" normalizeH="0" baseline="0" noProof="0" dirty="0" smtClean="0">
              <a:ln>
                <a:noFill/>
              </a:ln>
              <a:solidFill>
                <a:schemeClr val="tx2"/>
              </a:solidFill>
              <a:effectLst>
                <a:glow rad="228600">
                  <a:schemeClr val="bg1">
                    <a:lumMod val="50000"/>
                    <a:alpha val="20000"/>
                  </a:schemeClr>
                </a:glow>
              </a:effectLst>
              <a:uLnTx/>
              <a:uFillTx/>
              <a:latin typeface="+mj-lt"/>
              <a:ea typeface="+mj-ea"/>
              <a:cs typeface="+mj-cs"/>
            </a:endParaRPr>
          </a:p>
        </p:txBody>
      </p:sp>
      <p:sp>
        <p:nvSpPr>
          <p:cNvPr id="17" name="Content Placeholder 8"/>
          <p:cNvSpPr>
            <a:spLocks/>
          </p:cNvSpPr>
          <p:nvPr/>
        </p:nvSpPr>
        <p:spPr bwMode="auto">
          <a:xfrm>
            <a:off x="324464" y="4496286"/>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a:spcBef>
                <a:spcPct val="20000"/>
              </a:spcBef>
            </a:pPr>
            <a:r>
              <a:rPr lang="en-US" sz="1600" b="1" i="1" u="sng" dirty="0">
                <a:solidFill>
                  <a:schemeClr val="tx2"/>
                </a:solidFill>
              </a:rPr>
              <a:t>Disclaimer:</a:t>
            </a:r>
            <a:r>
              <a:rPr lang="en-US" sz="1600" b="1" i="1" dirty="0">
                <a:solidFill>
                  <a:schemeClr val="tx2"/>
                </a:solidFill>
              </a:rPr>
              <a:t> The </a:t>
            </a:r>
            <a:r>
              <a:rPr lang="en-US" sz="1600" b="1" i="1" dirty="0" smtClean="0">
                <a:solidFill>
                  <a:schemeClr val="tx2"/>
                </a:solidFill>
              </a:rPr>
              <a:t>content</a:t>
            </a:r>
            <a:r>
              <a:rPr lang="hr-HR" sz="1600" b="1" i="1" dirty="0" smtClean="0">
                <a:solidFill>
                  <a:schemeClr val="tx2"/>
                </a:solidFill>
              </a:rPr>
              <a:t>s</a:t>
            </a:r>
            <a:r>
              <a:rPr lang="en-US" sz="1600" b="1" i="1" dirty="0" smtClean="0">
                <a:solidFill>
                  <a:schemeClr val="tx2"/>
                </a:solidFill>
              </a:rPr>
              <a:t> </a:t>
            </a:r>
            <a:r>
              <a:rPr lang="en-US" sz="1600" b="1" i="1" dirty="0">
                <a:solidFill>
                  <a:schemeClr val="tx2"/>
                </a:solidFill>
              </a:rPr>
              <a:t>of this </a:t>
            </a:r>
            <a:r>
              <a:rPr lang="en-US" sz="1600" b="1" i="1" dirty="0" smtClean="0">
                <a:solidFill>
                  <a:schemeClr val="tx2"/>
                </a:solidFill>
              </a:rPr>
              <a:t>publication</a:t>
            </a:r>
            <a:r>
              <a:rPr lang="hr-HR" sz="1600" b="1" i="1" dirty="0" smtClean="0">
                <a:solidFill>
                  <a:schemeClr val="tx2"/>
                </a:solidFill>
              </a:rPr>
              <a:t> are </a:t>
            </a:r>
            <a:r>
              <a:rPr lang="en-US" sz="1600" b="1" i="1" dirty="0" smtClean="0">
                <a:solidFill>
                  <a:schemeClr val="tx2"/>
                </a:solidFill>
              </a:rPr>
              <a:t>the</a:t>
            </a:r>
            <a:r>
              <a:rPr lang="hr-HR" sz="1600" b="1" i="1" dirty="0" smtClean="0">
                <a:solidFill>
                  <a:schemeClr val="tx2"/>
                </a:solidFill>
              </a:rPr>
              <a:t> sole </a:t>
            </a:r>
            <a:r>
              <a:rPr lang="en-US" sz="1600" b="1" i="1" dirty="0" smtClean="0">
                <a:solidFill>
                  <a:schemeClr val="tx2"/>
                </a:solidFill>
              </a:rPr>
              <a:t>responsibility </a:t>
            </a:r>
            <a:r>
              <a:rPr lang="en-US" sz="1600" b="1" i="1" dirty="0">
                <a:solidFill>
                  <a:schemeClr val="tx2"/>
                </a:solidFill>
              </a:rPr>
              <a:t>of EKONERG </a:t>
            </a:r>
            <a:r>
              <a:rPr lang="hr-HR" sz="1600" b="1" i="1" dirty="0" smtClean="0">
                <a:solidFill>
                  <a:schemeClr val="tx2"/>
                </a:solidFill>
              </a:rPr>
              <a:t>– </a:t>
            </a:r>
            <a:r>
              <a:rPr lang="en-US" sz="1600" b="1" i="1" dirty="0" smtClean="0">
                <a:solidFill>
                  <a:schemeClr val="tx2"/>
                </a:solidFill>
              </a:rPr>
              <a:t>Energy</a:t>
            </a:r>
            <a:r>
              <a:rPr lang="hr-HR" sz="1600" b="1" i="1" dirty="0" smtClean="0">
                <a:solidFill>
                  <a:schemeClr val="tx2"/>
                </a:solidFill>
              </a:rPr>
              <a:t> </a:t>
            </a:r>
            <a:r>
              <a:rPr lang="en-US" sz="1600" b="1" i="1" dirty="0" smtClean="0">
                <a:solidFill>
                  <a:schemeClr val="tx2"/>
                </a:solidFill>
              </a:rPr>
              <a:t>Research </a:t>
            </a:r>
            <a:r>
              <a:rPr lang="en-US" sz="1600" b="1" i="1" dirty="0">
                <a:solidFill>
                  <a:schemeClr val="tx2"/>
                </a:solidFill>
              </a:rPr>
              <a:t>and </a:t>
            </a:r>
            <a:r>
              <a:rPr lang="en-US" sz="1600" b="1" i="1" dirty="0" smtClean="0">
                <a:solidFill>
                  <a:schemeClr val="tx2"/>
                </a:solidFill>
              </a:rPr>
              <a:t>Environmental</a:t>
            </a:r>
            <a:r>
              <a:rPr lang="hr-HR" sz="1600" b="1" i="1" dirty="0" smtClean="0">
                <a:solidFill>
                  <a:schemeClr val="tx2"/>
                </a:solidFill>
              </a:rPr>
              <a:t> </a:t>
            </a:r>
            <a:r>
              <a:rPr lang="en-US" sz="1600" b="1" i="1" dirty="0" smtClean="0">
                <a:solidFill>
                  <a:schemeClr val="tx2"/>
                </a:solidFill>
              </a:rPr>
              <a:t>Protection</a:t>
            </a:r>
            <a:r>
              <a:rPr lang="hr-HR" sz="1600" b="1" i="1" dirty="0" smtClean="0">
                <a:solidFill>
                  <a:schemeClr val="tx2"/>
                </a:solidFill>
              </a:rPr>
              <a:t> Institute</a:t>
            </a:r>
            <a:r>
              <a:rPr lang="en-US" sz="1600" b="1" i="1" dirty="0" smtClean="0">
                <a:solidFill>
                  <a:schemeClr val="tx2"/>
                </a:solidFill>
              </a:rPr>
              <a:t>, </a:t>
            </a:r>
            <a:r>
              <a:rPr lang="en-US" sz="1600" b="1" i="1" dirty="0">
                <a:solidFill>
                  <a:schemeClr val="tx2"/>
                </a:solidFill>
              </a:rPr>
              <a:t>Ltd. </a:t>
            </a:r>
            <a:r>
              <a:rPr lang="en-US" sz="1600" b="1" i="1" dirty="0" smtClean="0">
                <a:solidFill>
                  <a:schemeClr val="tx2"/>
                </a:solidFill>
              </a:rPr>
              <a:t>and</a:t>
            </a:r>
            <a:r>
              <a:rPr lang="hr-HR" sz="1600" b="1" i="1" dirty="0" smtClean="0">
                <a:solidFill>
                  <a:schemeClr val="tx2"/>
                </a:solidFill>
              </a:rPr>
              <a:t> </a:t>
            </a:r>
            <a:r>
              <a:rPr lang="en-US" sz="1600" b="1" i="1" dirty="0" smtClean="0">
                <a:solidFill>
                  <a:schemeClr val="tx2"/>
                </a:solidFill>
              </a:rPr>
              <a:t>can in</a:t>
            </a:r>
            <a:r>
              <a:rPr lang="hr-HR" sz="1600" b="1" i="1" dirty="0" smtClean="0">
                <a:solidFill>
                  <a:schemeClr val="tx2"/>
                </a:solidFill>
              </a:rPr>
              <a:t> no </a:t>
            </a:r>
            <a:r>
              <a:rPr lang="en-US" sz="1600" b="1" i="1" dirty="0" smtClean="0">
                <a:solidFill>
                  <a:schemeClr val="tx2"/>
                </a:solidFill>
              </a:rPr>
              <a:t>way be taken </a:t>
            </a:r>
            <a:r>
              <a:rPr lang="hr-HR" sz="1600" b="1" i="1" dirty="0" smtClean="0">
                <a:solidFill>
                  <a:schemeClr val="tx2"/>
                </a:solidFill>
              </a:rPr>
              <a:t>t</a:t>
            </a:r>
            <a:r>
              <a:rPr lang="en-US" sz="1600" b="1" i="1" dirty="0" smtClean="0">
                <a:solidFill>
                  <a:schemeClr val="tx2"/>
                </a:solidFill>
              </a:rPr>
              <a:t>o reflect the </a:t>
            </a:r>
            <a:r>
              <a:rPr lang="en-US" sz="1600" b="1" i="1" dirty="0">
                <a:solidFill>
                  <a:schemeClr val="tx2"/>
                </a:solidFill>
              </a:rPr>
              <a:t>views of the European Union</a:t>
            </a:r>
            <a:endParaRPr lang="hr-HR" sz="1600" b="1" i="1" dirty="0">
              <a:solidFill>
                <a:schemeClr val="tx2"/>
              </a:solidFill>
            </a:endParaRPr>
          </a:p>
        </p:txBody>
      </p:sp>
      <p:sp>
        <p:nvSpPr>
          <p:cNvPr id="19"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20" name="Slika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5359" y="5557402"/>
            <a:ext cx="917009" cy="618958"/>
          </a:xfrm>
          <a:prstGeom prst="rect">
            <a:avLst/>
          </a:prstGeom>
        </p:spPr>
      </p:pic>
      <p:pic>
        <p:nvPicPr>
          <p:cNvPr id="21" name="Picture 3"/>
          <p:cNvPicPr>
            <a:picLocks noChangeAspect="1" noChangeArrowheads="1"/>
          </p:cNvPicPr>
          <p:nvPr/>
        </p:nvPicPr>
        <p:blipFill>
          <a:blip r:embed="rId5" cstate="print"/>
          <a:srcRect/>
          <a:stretch>
            <a:fillRect/>
          </a:stretch>
        </p:blipFill>
        <p:spPr bwMode="auto">
          <a:xfrm>
            <a:off x="1158844" y="914399"/>
            <a:ext cx="6101901" cy="757911"/>
          </a:xfrm>
          <a:prstGeom prst="rect">
            <a:avLst/>
          </a:prstGeom>
          <a:noFill/>
          <a:ln w="9525">
            <a:noFill/>
            <a:miter lim="800000"/>
            <a:headEnd/>
            <a:tailEnd/>
          </a:ln>
          <a:effectLst/>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57436" y="1281336"/>
            <a:ext cx="7920880" cy="461665"/>
          </a:xfrm>
          <a:prstGeom prst="rect">
            <a:avLst/>
          </a:prstGeom>
          <a:noFill/>
        </p:spPr>
        <p:txBody>
          <a:bodyPr wrap="square" rtlCol="0">
            <a:spAutoFit/>
          </a:bodyPr>
          <a:lstStyle/>
          <a:p>
            <a:r>
              <a:rPr lang="hr-HR" sz="2400" b="1" smtClean="0">
                <a:solidFill>
                  <a:schemeClr val="accent6">
                    <a:lumMod val="75000"/>
                  </a:schemeClr>
                </a:solidFill>
              </a:rPr>
              <a:t>Natural sources</a:t>
            </a:r>
            <a:endParaRPr lang="hr-HR" sz="2400" b="1" dirty="0">
              <a:solidFill>
                <a:schemeClr val="accent6">
                  <a:lumMod val="75000"/>
                </a:schemeClr>
              </a:solidFill>
            </a:endParaRPr>
          </a:p>
        </p:txBody>
      </p:sp>
      <p:sp>
        <p:nvSpPr>
          <p:cNvPr id="12" name="TextBox 11"/>
          <p:cNvSpPr txBox="1"/>
          <p:nvPr/>
        </p:nvSpPr>
        <p:spPr>
          <a:xfrm>
            <a:off x="359024" y="1896641"/>
            <a:ext cx="8784976" cy="4154984"/>
          </a:xfrm>
          <a:prstGeom prst="rect">
            <a:avLst/>
          </a:prstGeom>
          <a:noFill/>
        </p:spPr>
        <p:txBody>
          <a:bodyPr wrap="square" rtlCol="0">
            <a:spAutoFit/>
          </a:bodyPr>
          <a:lstStyle/>
          <a:p>
            <a:r>
              <a:rPr lang="en-US" sz="2400" b="1" dirty="0" err="1" smtClean="0">
                <a:solidFill>
                  <a:schemeClr val="accent1">
                    <a:lumMod val="75000"/>
                  </a:schemeClr>
                </a:solidFill>
              </a:rPr>
              <a:t>Sulphur</a:t>
            </a:r>
            <a:r>
              <a:rPr lang="en-US" sz="2400" b="1" dirty="0" smtClean="0">
                <a:solidFill>
                  <a:schemeClr val="accent1">
                    <a:lumMod val="75000"/>
                  </a:schemeClr>
                </a:solidFill>
              </a:rPr>
              <a:t> compounds in the unpolluted air is located in very small concentrations. In the air can be found in: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Clr>
                <a:schemeClr val="accent6">
                  <a:lumMod val="75000"/>
                </a:schemeClr>
              </a:buClr>
              <a:buFont typeface="Arial" pitchFamily="34" charset="0"/>
              <a:buChar char="•"/>
            </a:pPr>
            <a:r>
              <a:rPr lang="hr-HR" sz="2400" b="1" dirty="0" smtClean="0">
                <a:solidFill>
                  <a:schemeClr val="accent6">
                    <a:lumMod val="75000"/>
                  </a:schemeClr>
                </a:solidFill>
              </a:rPr>
              <a:t> Gaseous phase (H</a:t>
            </a:r>
            <a:r>
              <a:rPr lang="hr-HR" sz="2400" b="1" baseline="-25000" dirty="0" smtClean="0">
                <a:solidFill>
                  <a:schemeClr val="accent6">
                    <a:lumMod val="75000"/>
                  </a:schemeClr>
                </a:solidFill>
              </a:rPr>
              <a:t>2</a:t>
            </a:r>
            <a:r>
              <a:rPr lang="hr-HR" sz="2400" b="1" dirty="0" smtClean="0">
                <a:solidFill>
                  <a:schemeClr val="accent6">
                    <a:lumMod val="75000"/>
                  </a:schemeClr>
                </a:solidFill>
              </a:rPr>
              <a:t>S) i (SO</a:t>
            </a:r>
            <a:r>
              <a:rPr lang="hr-HR" sz="2400" b="1" baseline="-25000" dirty="0" smtClean="0">
                <a:solidFill>
                  <a:schemeClr val="accent6">
                    <a:lumMod val="75000"/>
                  </a:schemeClr>
                </a:solidFill>
              </a:rPr>
              <a:t>2</a:t>
            </a:r>
            <a:r>
              <a:rPr lang="hr-HR" sz="2400" b="1" dirty="0" smtClean="0">
                <a:solidFill>
                  <a:schemeClr val="accent6">
                    <a:lumMod val="75000"/>
                  </a:schemeClr>
                </a:solidFill>
              </a:rPr>
              <a:t>) </a:t>
            </a:r>
          </a:p>
          <a:p>
            <a:pPr>
              <a:buFont typeface="Arial" pitchFamily="34" charset="0"/>
              <a:buChar char="•"/>
            </a:pPr>
            <a:r>
              <a:rPr lang="hr-HR" sz="2400" b="1" dirty="0" smtClean="0">
                <a:solidFill>
                  <a:schemeClr val="accent6">
                    <a:lumMod val="75000"/>
                  </a:schemeClr>
                </a:solidFill>
              </a:rPr>
              <a:t> S</a:t>
            </a:r>
            <a:r>
              <a:rPr lang="en-US" sz="2400" b="1" dirty="0" err="1" smtClean="0">
                <a:solidFill>
                  <a:schemeClr val="accent6">
                    <a:lumMod val="75000"/>
                  </a:schemeClr>
                </a:solidFill>
              </a:rPr>
              <a:t>hape</a:t>
            </a:r>
            <a:r>
              <a:rPr lang="en-US" sz="2400" b="1" dirty="0" smtClean="0">
                <a:solidFill>
                  <a:schemeClr val="accent6">
                    <a:lumMod val="75000"/>
                  </a:schemeClr>
                </a:solidFill>
              </a:rPr>
              <a:t> of the particles as </a:t>
            </a:r>
            <a:r>
              <a:rPr lang="en-US" sz="2400" b="1" dirty="0" err="1" smtClean="0">
                <a:solidFill>
                  <a:schemeClr val="accent6">
                    <a:lumMod val="75000"/>
                  </a:schemeClr>
                </a:solidFill>
              </a:rPr>
              <a:t>sulphates</a:t>
            </a:r>
            <a:r>
              <a:rPr lang="en-US" sz="2400" b="1" dirty="0" smtClean="0">
                <a:solidFill>
                  <a:schemeClr val="accent6">
                    <a:lumMod val="75000"/>
                  </a:schemeClr>
                </a:solidFill>
              </a:rPr>
              <a:t>.</a:t>
            </a:r>
            <a:endParaRPr lang="hr-HR" sz="2400" b="1" dirty="0" smtClean="0">
              <a:solidFill>
                <a:schemeClr val="accent6">
                  <a:lumMod val="75000"/>
                </a:schemeClr>
              </a:solidFill>
            </a:endParaRPr>
          </a:p>
          <a:p>
            <a:pPr>
              <a:buFont typeface="Arial" pitchFamily="34" charset="0"/>
              <a:buChar char="•"/>
            </a:pPr>
            <a:endParaRPr lang="hr-HR" sz="2400" b="1" dirty="0" smtClean="0">
              <a:solidFill>
                <a:schemeClr val="accent1">
                  <a:lumMod val="75000"/>
                </a:schemeClr>
              </a:solidFill>
            </a:endParaRPr>
          </a:p>
          <a:p>
            <a:r>
              <a:rPr lang="en-US" sz="2400" b="1" dirty="0" err="1" smtClean="0">
                <a:solidFill>
                  <a:schemeClr val="accent1">
                    <a:lumMod val="75000"/>
                  </a:schemeClr>
                </a:solidFill>
              </a:rPr>
              <a:t>Sulphur</a:t>
            </a:r>
            <a:r>
              <a:rPr lang="en-US" sz="2400" b="1" dirty="0" smtClean="0">
                <a:solidFill>
                  <a:schemeClr val="accent1">
                    <a:lumMod val="75000"/>
                  </a:schemeClr>
                </a:solidFill>
              </a:rPr>
              <a:t> dioxide and hydrogen </a:t>
            </a:r>
            <a:r>
              <a:rPr lang="en-US" sz="2400" b="1" dirty="0" err="1" smtClean="0">
                <a:solidFill>
                  <a:schemeClr val="accent1">
                    <a:lumMod val="75000"/>
                  </a:schemeClr>
                </a:solidFill>
              </a:rPr>
              <a:t>sulphide</a:t>
            </a:r>
            <a:r>
              <a:rPr lang="en-US" sz="2400" b="1" dirty="0" smtClean="0">
                <a:solidFill>
                  <a:schemeClr val="accent1">
                    <a:lumMod val="75000"/>
                  </a:schemeClr>
                </a:solidFill>
              </a:rPr>
              <a:t> into the atmosphere are </a:t>
            </a:r>
            <a:r>
              <a:rPr lang="hr-HR" sz="2400" b="1" dirty="0" smtClean="0">
                <a:solidFill>
                  <a:schemeClr val="accent1">
                    <a:lumMod val="75000"/>
                  </a:schemeClr>
                </a:solidFill>
              </a:rPr>
              <a:t>emitted </a:t>
            </a:r>
            <a:r>
              <a:rPr lang="en-US" sz="2400" b="1" dirty="0" smtClean="0">
                <a:solidFill>
                  <a:schemeClr val="accent1">
                    <a:lumMod val="75000"/>
                  </a:schemeClr>
                </a:solidFill>
              </a:rPr>
              <a:t>during the volcanic eruptions or from the soil in which occur as a result of the metabolism of anaerobic bacteria.</a:t>
            </a:r>
            <a:endParaRPr lang="hr-HR" sz="2400" b="1" dirty="0" smtClean="0">
              <a:solidFill>
                <a:schemeClr val="accent1">
                  <a:lumMod val="75000"/>
                </a:schemeClr>
              </a:solidFill>
            </a:endParaRPr>
          </a:p>
          <a:p>
            <a:r>
              <a:rPr lang="en-US" sz="2400" b="1" dirty="0" smtClean="0">
                <a:solidFill>
                  <a:schemeClr val="accent1">
                    <a:lumMod val="75000"/>
                  </a:schemeClr>
                </a:solidFill>
              </a:rPr>
              <a:t>In the form of </a:t>
            </a:r>
            <a:r>
              <a:rPr lang="en-US" sz="2400" b="1" dirty="0" err="1" smtClean="0">
                <a:solidFill>
                  <a:schemeClr val="accent1">
                    <a:lumMod val="75000"/>
                  </a:schemeClr>
                </a:solidFill>
              </a:rPr>
              <a:t>sulphate</a:t>
            </a:r>
            <a:r>
              <a:rPr lang="en-US" sz="2400" b="1" dirty="0" smtClean="0">
                <a:solidFill>
                  <a:schemeClr val="accent1">
                    <a:lumMod val="75000"/>
                  </a:schemeClr>
                </a:solidFill>
              </a:rPr>
              <a:t> particles can also be </a:t>
            </a:r>
            <a:r>
              <a:rPr lang="hr-HR" sz="2400" b="1" dirty="0" smtClean="0">
                <a:solidFill>
                  <a:schemeClr val="accent1">
                    <a:lumMod val="75000"/>
                  </a:schemeClr>
                </a:solidFill>
              </a:rPr>
              <a:t>emitted</a:t>
            </a:r>
            <a:r>
              <a:rPr lang="en-US" sz="2400" b="1" dirty="0" smtClean="0">
                <a:solidFill>
                  <a:schemeClr val="accent1">
                    <a:lumMod val="75000"/>
                  </a:schemeClr>
                </a:solidFill>
              </a:rPr>
              <a:t> directly out of a volcano, or carried by the wind from the ocean surface.</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7</a:t>
            </a:fld>
            <a:endParaRPr lang="hr-HR"/>
          </a:p>
        </p:txBody>
      </p:sp>
      <p:sp>
        <p:nvSpPr>
          <p:cNvPr id="16" name="Title 1"/>
          <p:cNvSpPr>
            <a:spLocks noGrp="1"/>
          </p:cNvSpPr>
          <p:nvPr>
            <p:ph type="title"/>
          </p:nvPr>
        </p:nvSpPr>
        <p:spPr>
          <a:xfrm>
            <a:off x="457200" y="493713"/>
            <a:ext cx="8686800" cy="811212"/>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9" name="Picture 2" descr="Spacefill model of sulfur dioxide"/>
          <p:cNvPicPr>
            <a:picLocks noChangeAspect="1" noChangeArrowheads="1"/>
          </p:cNvPicPr>
          <p:nvPr/>
        </p:nvPicPr>
        <p:blipFill>
          <a:blip r:embed="rId3" cstate="print"/>
          <a:srcRect/>
          <a:stretch>
            <a:fillRect/>
          </a:stretch>
        </p:blipFill>
        <p:spPr bwMode="auto">
          <a:xfrm>
            <a:off x="8172449" y="593834"/>
            <a:ext cx="847725" cy="630063"/>
          </a:xfrm>
          <a:prstGeom prst="rect">
            <a:avLst/>
          </a:prstGeom>
          <a:noFill/>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5491658" y="1647824"/>
            <a:ext cx="3312368" cy="439102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b="1" dirty="0"/>
          </a:p>
        </p:txBody>
      </p:sp>
      <p:sp>
        <p:nvSpPr>
          <p:cNvPr id="12" name="TextBox 11"/>
          <p:cNvSpPr txBox="1"/>
          <p:nvPr/>
        </p:nvSpPr>
        <p:spPr>
          <a:xfrm>
            <a:off x="345182" y="1264618"/>
            <a:ext cx="7920880" cy="461665"/>
          </a:xfrm>
          <a:prstGeom prst="rect">
            <a:avLst/>
          </a:prstGeom>
          <a:noFill/>
        </p:spPr>
        <p:txBody>
          <a:bodyPr wrap="square" rtlCol="0">
            <a:spAutoFit/>
          </a:bodyPr>
          <a:lstStyle/>
          <a:p>
            <a:r>
              <a:rPr lang="hr-HR" sz="2400" b="1" smtClean="0">
                <a:solidFill>
                  <a:schemeClr val="accent6">
                    <a:lumMod val="75000"/>
                  </a:schemeClr>
                </a:solidFill>
              </a:rPr>
              <a:t>Natural sources (example)</a:t>
            </a:r>
            <a:endParaRPr lang="hr-HR" sz="2400" b="1" dirty="0">
              <a:solidFill>
                <a:schemeClr val="accent6">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0" y="1948880"/>
            <a:ext cx="5400600" cy="4124327"/>
          </a:xfrm>
          <a:prstGeom prst="rect">
            <a:avLst/>
          </a:prstGeom>
          <a:solidFill>
            <a:schemeClr val="accent1">
              <a:lumMod val="90000"/>
            </a:schemeClr>
          </a:solidFill>
          <a:ln w="38100">
            <a:noFill/>
            <a:miter lim="800000"/>
            <a:headEnd/>
            <a:tailEnd/>
          </a:ln>
        </p:spPr>
      </p:pic>
      <p:sp>
        <p:nvSpPr>
          <p:cNvPr id="14" name="TextBox 13"/>
          <p:cNvSpPr txBox="1"/>
          <p:nvPr/>
        </p:nvSpPr>
        <p:spPr>
          <a:xfrm>
            <a:off x="5453558" y="1560265"/>
            <a:ext cx="3419872" cy="3416320"/>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After the eruption of the volcano Mt. Pinatubo in the Philippines, 1991. the cloud which contained SO</a:t>
            </a:r>
            <a:r>
              <a:rPr lang="en-US" sz="2400" b="1" baseline="-25000" dirty="0" smtClean="0">
                <a:solidFill>
                  <a:schemeClr val="bg1"/>
                </a:solidFill>
                <a:effectLst>
                  <a:outerShdw blurRad="38100" dist="38100" dir="2700000" algn="tl">
                    <a:srgbClr val="000000">
                      <a:alpha val="43137"/>
                    </a:srgbClr>
                  </a:outerShdw>
                </a:effectLst>
              </a:rPr>
              <a:t>2</a:t>
            </a:r>
            <a:r>
              <a:rPr lang="en-US" sz="2400" b="1" dirty="0" smtClean="0">
                <a:solidFill>
                  <a:schemeClr val="bg1"/>
                </a:solidFill>
                <a:effectLst>
                  <a:outerShdw blurRad="38100" dist="38100" dir="2700000" algn="tl">
                    <a:srgbClr val="000000">
                      <a:alpha val="43137"/>
                    </a:srgbClr>
                  </a:outerShdw>
                </a:effectLst>
              </a:rPr>
              <a:t> in the next 10 days spread over half of the </a:t>
            </a:r>
            <a:r>
              <a:rPr lang="hr-HR" sz="2400" b="1" dirty="0" smtClean="0">
                <a:solidFill>
                  <a:schemeClr val="bg1"/>
                </a:solidFill>
                <a:effectLst>
                  <a:outerShdw blurRad="38100" dist="38100" dir="2700000" algn="tl">
                    <a:srgbClr val="000000">
                      <a:alpha val="43137"/>
                    </a:srgbClr>
                  </a:outerShdw>
                </a:effectLst>
              </a:rPr>
              <a:t>e</a:t>
            </a:r>
            <a:r>
              <a:rPr lang="en-US" sz="2400" b="1" dirty="0" err="1" smtClean="0">
                <a:solidFill>
                  <a:schemeClr val="bg1"/>
                </a:solidFill>
                <a:effectLst>
                  <a:outerShdw blurRad="38100" dist="38100" dir="2700000" algn="tl">
                    <a:srgbClr val="000000">
                      <a:alpha val="43137"/>
                    </a:srgbClr>
                  </a:outerShdw>
                </a:effectLst>
              </a:rPr>
              <a:t>quatorial</a:t>
            </a:r>
            <a:r>
              <a:rPr lang="en-US" sz="2400" b="1" dirty="0" smtClean="0">
                <a:solidFill>
                  <a:schemeClr val="bg1"/>
                </a:solidFill>
                <a:effectLst>
                  <a:outerShdw blurRad="38100" dist="38100" dir="2700000" algn="tl">
                    <a:srgbClr val="000000">
                      <a:alpha val="43137"/>
                    </a:srgbClr>
                  </a:outerShdw>
                </a:effectLst>
              </a:rPr>
              <a:t> part </a:t>
            </a:r>
            <a:r>
              <a:rPr lang="hr-HR" sz="2400" b="1" dirty="0" smtClean="0">
                <a:solidFill>
                  <a:schemeClr val="bg1"/>
                </a:solidFill>
                <a:effectLst>
                  <a:outerShdw blurRad="38100" dist="38100" dir="2700000" algn="tl">
                    <a:srgbClr val="000000">
                      <a:alpha val="43137"/>
                    </a:srgbClr>
                  </a:outerShdw>
                </a:effectLst>
              </a:rPr>
              <a:t>reaching </a:t>
            </a:r>
            <a:r>
              <a:rPr lang="en-US" sz="2400" b="1" dirty="0" smtClean="0">
                <a:solidFill>
                  <a:schemeClr val="bg1"/>
                </a:solidFill>
                <a:effectLst>
                  <a:outerShdw blurRad="38100" dist="38100" dir="2700000" algn="tl">
                    <a:srgbClr val="000000">
                      <a:alpha val="43137"/>
                    </a:srgbClr>
                  </a:outerShdw>
                </a:effectLst>
              </a:rPr>
              <a:t>to the </a:t>
            </a:r>
            <a:r>
              <a:rPr lang="hr-HR" sz="2400" b="1" dirty="0" smtClean="0">
                <a:solidFill>
                  <a:schemeClr val="bg1"/>
                </a:solidFill>
                <a:effectLst>
                  <a:outerShdw blurRad="38100" dist="38100" dir="2700000" algn="tl">
                    <a:srgbClr val="000000">
                      <a:alpha val="43137"/>
                    </a:srgbClr>
                  </a:outerShdw>
                </a:effectLst>
              </a:rPr>
              <a:t>w</a:t>
            </a:r>
            <a:r>
              <a:rPr lang="en-US" sz="2400" b="1" dirty="0" err="1" smtClean="0">
                <a:solidFill>
                  <a:schemeClr val="bg1"/>
                </a:solidFill>
                <a:effectLst>
                  <a:outerShdw blurRad="38100" dist="38100" dir="2700000" algn="tl">
                    <a:srgbClr val="000000">
                      <a:alpha val="43137"/>
                    </a:srgbClr>
                  </a:outerShdw>
                </a:effectLst>
              </a:rPr>
              <a:t>est</a:t>
            </a:r>
            <a:r>
              <a:rPr lang="en-US" sz="2400" b="1" dirty="0" smtClean="0">
                <a:solidFill>
                  <a:schemeClr val="bg1"/>
                </a:solidFill>
                <a:effectLst>
                  <a:outerShdw blurRad="38100" dist="38100" dir="2700000" algn="tl">
                    <a:srgbClr val="000000">
                      <a:alpha val="43137"/>
                    </a:srgbClr>
                  </a:outerShdw>
                </a:effectLst>
              </a:rPr>
              <a:t> coast of Africa.   Source: NASA.</a:t>
            </a:r>
            <a:endParaRPr lang="hr-HR" sz="2400" b="1" dirty="0">
              <a:solidFill>
                <a:schemeClr val="bg1"/>
              </a:solidFill>
              <a:effectLst>
                <a:outerShdw blurRad="38100" dist="38100" dir="2700000" algn="tl">
                  <a:srgbClr val="000000">
                    <a:alpha val="43137"/>
                  </a:srgbClr>
                </a:outerShdw>
              </a:effectLst>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8</a:t>
            </a:fld>
            <a:endParaRPr lang="hr-HR" dirty="0"/>
          </a:p>
        </p:txBody>
      </p:sp>
      <p:sp>
        <p:nvSpPr>
          <p:cNvPr id="18" name="Title 1"/>
          <p:cNvSpPr>
            <a:spLocks noGrp="1"/>
          </p:cNvSpPr>
          <p:nvPr>
            <p:ph type="title"/>
          </p:nvPr>
        </p:nvSpPr>
        <p:spPr>
          <a:xfrm>
            <a:off x="0" y="493713"/>
            <a:ext cx="9144000" cy="811212"/>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9" name="Picture 2" descr="Spacefill model of sulfur dioxide"/>
          <p:cNvPicPr>
            <a:picLocks noChangeAspect="1" noChangeArrowheads="1"/>
          </p:cNvPicPr>
          <p:nvPr/>
        </p:nvPicPr>
        <p:blipFill>
          <a:blip r:embed="rId4" cstate="print"/>
          <a:srcRect/>
          <a:stretch>
            <a:fillRect/>
          </a:stretch>
        </p:blipFill>
        <p:spPr bwMode="auto">
          <a:xfrm>
            <a:off x="8172449" y="593834"/>
            <a:ext cx="847725" cy="630063"/>
          </a:xfrm>
          <a:prstGeom prst="rect">
            <a:avLst/>
          </a:prstGeom>
          <a:noFill/>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340768"/>
            <a:ext cx="7920880" cy="461665"/>
          </a:xfrm>
          <a:prstGeom prst="rect">
            <a:avLst/>
          </a:prstGeom>
          <a:noFill/>
        </p:spPr>
        <p:txBody>
          <a:bodyPr wrap="square" rtlCol="0">
            <a:spAutoFit/>
          </a:bodyPr>
          <a:lstStyle/>
          <a:p>
            <a:r>
              <a:rPr lang="hr-HR" sz="2400" b="1" smtClean="0">
                <a:solidFill>
                  <a:schemeClr val="accent6">
                    <a:lumMod val="75000"/>
                  </a:schemeClr>
                </a:solidFill>
              </a:rPr>
              <a:t>Anthropogenic sources</a:t>
            </a:r>
            <a:endParaRPr lang="hr-HR" sz="2400" b="1" dirty="0">
              <a:solidFill>
                <a:schemeClr val="accent6">
                  <a:lumMod val="75000"/>
                </a:schemeClr>
              </a:solidFill>
            </a:endParaRPr>
          </a:p>
        </p:txBody>
      </p:sp>
      <p:sp>
        <p:nvSpPr>
          <p:cNvPr id="10" name="TextBox 9"/>
          <p:cNvSpPr txBox="1"/>
          <p:nvPr/>
        </p:nvSpPr>
        <p:spPr>
          <a:xfrm>
            <a:off x="323528" y="1916832"/>
            <a:ext cx="8712968" cy="1200329"/>
          </a:xfrm>
          <a:prstGeom prst="rect">
            <a:avLst/>
          </a:prstGeom>
          <a:noFill/>
        </p:spPr>
        <p:txBody>
          <a:bodyPr wrap="square" rtlCol="0">
            <a:spAutoFit/>
          </a:bodyPr>
          <a:lstStyle/>
          <a:p>
            <a:r>
              <a:rPr lang="en-US" sz="2400" b="1" dirty="0" smtClean="0">
                <a:solidFill>
                  <a:schemeClr val="accent1">
                    <a:lumMod val="75000"/>
                  </a:schemeClr>
                </a:solidFill>
              </a:rPr>
              <a:t>Anthropogenic sources of sulfur compounds are the most common</a:t>
            </a:r>
            <a:r>
              <a:rPr lang="hr-HR" sz="2400" b="1" dirty="0" smtClean="0">
                <a:solidFill>
                  <a:schemeClr val="accent1">
                    <a:lumMod val="75000"/>
                  </a:schemeClr>
                </a:solidFill>
              </a:rPr>
              <a:t> from</a:t>
            </a:r>
            <a:r>
              <a:rPr lang="en-US" sz="2400" b="1" dirty="0" smtClean="0">
                <a:solidFill>
                  <a:schemeClr val="accent1">
                    <a:lumMod val="75000"/>
                  </a:schemeClr>
                </a:solidFill>
              </a:rPr>
              <a:t> combustion of fossil fuels in factories for the production of energy for heating and motor vehicles.</a:t>
            </a:r>
            <a:endParaRPr lang="pl-PL" sz="2400" b="1" dirty="0" smtClean="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1914525" y="3195067"/>
            <a:ext cx="5191242" cy="2982130"/>
          </a:xfrm>
          <a:prstGeom prst="rect">
            <a:avLst/>
          </a:prstGeom>
          <a:noFill/>
          <a:ln w="9525">
            <a:solidFill>
              <a:schemeClr val="bg1"/>
            </a:solidFill>
            <a:miter lim="800000"/>
            <a:headEnd/>
            <a:tailEnd/>
          </a:ln>
          <a:effectLst/>
        </p:spPr>
      </p:pic>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9</a:t>
            </a:fld>
            <a:endParaRPr lang="hr-HR"/>
          </a:p>
        </p:txBody>
      </p:sp>
      <p:sp>
        <p:nvSpPr>
          <p:cNvPr id="17" name="Title 1"/>
          <p:cNvSpPr>
            <a:spLocks noGrp="1"/>
          </p:cNvSpPr>
          <p:nvPr>
            <p:ph type="title"/>
          </p:nvPr>
        </p:nvSpPr>
        <p:spPr>
          <a:xfrm>
            <a:off x="0" y="493713"/>
            <a:ext cx="9144000" cy="811212"/>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2.2  SO</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 – </a:t>
            </a:r>
            <a:r>
              <a:rPr lang="en-US" sz="2800" b="1" dirty="0" smtClean="0">
                <a:solidFill>
                  <a:schemeClr val="tx2"/>
                </a:solidFill>
                <a:effectLst>
                  <a:glow>
                    <a:srgbClr val="7F7F7F">
                      <a:alpha val="35000"/>
                    </a:srgbClr>
                  </a:glow>
                </a:effectLst>
              </a:rPr>
              <a:t>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4" name="Picture 2" descr="Spacefill model of sulfur dioxide"/>
          <p:cNvPicPr>
            <a:picLocks noChangeAspect="1" noChangeArrowheads="1"/>
          </p:cNvPicPr>
          <p:nvPr/>
        </p:nvPicPr>
        <p:blipFill>
          <a:blip r:embed="rId4" cstate="print"/>
          <a:srcRect/>
          <a:stretch>
            <a:fillRect/>
          </a:stretch>
        </p:blipFill>
        <p:spPr bwMode="auto">
          <a:xfrm>
            <a:off x="8172449" y="593834"/>
            <a:ext cx="847725" cy="630063"/>
          </a:xfrm>
          <a:prstGeom prst="rect">
            <a:avLst/>
          </a:prstGeom>
          <a:noFill/>
        </p:spPr>
      </p:pic>
      <p:sp>
        <p:nvSpPr>
          <p:cNvPr id="18" name="Rectangle 17"/>
          <p:cNvSpPr/>
          <p:nvPr/>
        </p:nvSpPr>
        <p:spPr>
          <a:xfrm>
            <a:off x="4724400" y="3695701"/>
            <a:ext cx="1600200" cy="7048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dirty="0" smtClean="0"/>
              <a:t>coal burning</a:t>
            </a:r>
            <a:endParaRPr lang="hr-HR" dirty="0"/>
          </a:p>
        </p:txBody>
      </p:sp>
      <p:sp>
        <p:nvSpPr>
          <p:cNvPr id="19" name="Rectangle 18"/>
          <p:cNvSpPr/>
          <p:nvPr/>
        </p:nvSpPr>
        <p:spPr>
          <a:xfrm>
            <a:off x="4676775" y="4400550"/>
            <a:ext cx="2352675" cy="5619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dirty="0" smtClean="0"/>
              <a:t>oil and gasoline burning </a:t>
            </a:r>
            <a:endParaRPr lang="hr-HR" dirty="0"/>
          </a:p>
        </p:txBody>
      </p:sp>
      <p:sp>
        <p:nvSpPr>
          <p:cNvPr id="20" name="Rectangle 19"/>
          <p:cNvSpPr/>
          <p:nvPr/>
        </p:nvSpPr>
        <p:spPr>
          <a:xfrm>
            <a:off x="4705350" y="5029200"/>
            <a:ext cx="1866900" cy="266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dirty="0" smtClean="0"/>
              <a:t>oil refineries</a:t>
            </a:r>
            <a:endParaRPr lang="hr-HR" dirty="0"/>
          </a:p>
        </p:txBody>
      </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5"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11580</TotalTime>
  <Words>5716</Words>
  <Application>Microsoft Office PowerPoint</Application>
  <PresentationFormat>On-screen Show (4:3)</PresentationFormat>
  <Paragraphs>512</Paragraphs>
  <Slides>68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Arial Narrow</vt:lpstr>
      <vt:lpstr>Calibri</vt:lpstr>
      <vt:lpstr>Wingdings 3</vt:lpstr>
      <vt:lpstr>Office Theme</vt:lpstr>
      <vt:lpstr>PowerPoint Presentation</vt:lpstr>
      <vt:lpstr>THEME 2: Pollutants</vt:lpstr>
      <vt:lpstr>2.1 SO2 – CHEMICAL CHARACTERISTICS</vt:lpstr>
      <vt:lpstr>    2.2  SO2 – CHEMISTRY OF PRODUCTION AND DEGRADATION</vt:lpstr>
      <vt:lpstr>    2.2  SO2 – CHEMISTRY OF PRODUCTION AND DEGRADATION</vt:lpstr>
      <vt:lpstr>    2.2  SO2 – CHEMISTRY OF PRODUCTION AND DEGRADATION</vt:lpstr>
      <vt:lpstr>    2.2  SO2 – CHEMISTRY OF PRODUCTION AND DEGRADATION</vt:lpstr>
      <vt:lpstr>    2.2  SO2 – CHEMISTRY OF PRODUCTION AND DEGRADATION</vt:lpstr>
      <vt:lpstr>    2.2  SO2 – CHEMISTRY OF PRODUCTION AND DEGRADATION</vt:lpstr>
      <vt:lpstr>    2.2  SO2 – CHEMISTRY OF PRODUCTION AND DEGRADATION</vt:lpstr>
      <vt:lpstr>2.3 SO2 – SPATIAL AND TEMPORAL DISTRIBUTION</vt:lpstr>
      <vt:lpstr>2.3 SO2 – SPATIAL AND TEMPORAL DISTRIBUTION</vt:lpstr>
      <vt:lpstr>2.3 SO2 – SPATIAL AND TEMPORAL DISTRIBUTION</vt:lpstr>
      <vt:lpstr>2.4 SO2 – TOXICOLOGICAL AND PUBLIC HEALTH ASPECTS</vt:lpstr>
      <vt:lpstr>2.4 SO2 – TOXICOLOGICAL AND PUBLIC HEALTH ASPECTS</vt:lpstr>
      <vt:lpstr>2.4 SO2 – TOXICOLOGICAL AND PUBLIC HEALTH ASPECTS</vt:lpstr>
      <vt:lpstr>2.4 SO2 – TOXICOLOGICAL AND PUBLIC HEALTH ASPECTS</vt:lpstr>
      <vt:lpstr>2.5 – SO2 MEASUREMENT METHODS</vt:lpstr>
      <vt:lpstr>2.5 – SO2 MEASUREMENT METHODS</vt:lpstr>
      <vt:lpstr>2.1 CO – CHEMICAL CHARACTERISTICS</vt:lpstr>
      <vt:lpstr> 2.2  CO – CHEMISTRY OF PRODUCTION AND DEGRADATION</vt:lpstr>
      <vt:lpstr> 2.2  CO – CHEMISTRY OF PRODUCTION AND DEGRADATION</vt:lpstr>
      <vt:lpstr> 2.2  CO – CHEMISTRY OF PRODUCTION AND DEGRADATION</vt:lpstr>
      <vt:lpstr> 2.2  CO – CHEMISTRY OF PRODUCTION AND DEGRADATION</vt:lpstr>
      <vt:lpstr> 2.2  CO – CHEMISTRY OF PRODUCTION AND DEGRADATION</vt:lpstr>
      <vt:lpstr>2.3 CO – SPATIAL AND TEMPORAL DISTRIBUTION</vt:lpstr>
      <vt:lpstr>2.3 CO – SPATIAL AND TEMPORAL DISTRIBUTION</vt:lpstr>
      <vt:lpstr>2.3 CO – SPATIAL AND TEMPORAL DISTRIBUTION</vt:lpstr>
      <vt:lpstr>2.4 CO – TOXICOLOGICAL PUBLIC HEALTH ASPECTS</vt:lpstr>
      <vt:lpstr>2.4 CO – TOXICOLOGICAL PUBLIC HEALTH ASPECTS</vt:lpstr>
      <vt:lpstr>2.4 CO – TOXICOLOGICAL PUBLIC HEALTH ASPECTS</vt:lpstr>
      <vt:lpstr>2.4 CO – TOXICOLOGICAL PUBLIC HEALTH ASPECTS</vt:lpstr>
      <vt:lpstr>2.4 CO – TOXICOLOGICAL PUBLIC HEALTH ASPECTS</vt:lpstr>
      <vt:lpstr>2.4 CO – TOXICOLOGICAL PUBLIC HEALTH ASPECTS</vt:lpstr>
      <vt:lpstr>2.4 CO – TOXICOLOGICAL PUBLIC HEALTH ASPECTS</vt:lpstr>
      <vt:lpstr>2.5 CO – MEASUREMENT METHODS</vt:lpstr>
      <vt:lpstr>2.5 CO – MEASUREMENT METHODS</vt:lpstr>
      <vt:lpstr>2.5 CO – MEASUREMENT METHODS</vt:lpstr>
      <vt:lpstr>2.5 CO – MEASUREMENT METHODS</vt:lpstr>
      <vt:lpstr>2.1 NO2 – CHEMICAL CHARACTERISTICS</vt:lpstr>
      <vt:lpstr> 2.2 NO2 – CHEMISTRY OF PRODUCTION AND DEGRADATION</vt:lpstr>
      <vt:lpstr> 2.2 NO2 – CHEMISTRY OF PRODUCTION AND DEGRADATION</vt:lpstr>
      <vt:lpstr> 2.2 NO2 – CHEMISTRY OF PRODUCTION AND DEGRADATION</vt:lpstr>
      <vt:lpstr> 2.2 NO2 – CHEMISTRY OF PRODUCTION AND DEGRADATION</vt:lpstr>
      <vt:lpstr> 2.2 NO2 – CHEMISTRY OF PRODUCTION AND DEGRADATION</vt:lpstr>
      <vt:lpstr> 2.2 NO2 – CHEMISTRY OF PRODUCTION AND DEGRADATION</vt:lpstr>
      <vt:lpstr> 2.2 NO2 – CHEMISTRY OF PRODUCTION AND DEGRADATION</vt:lpstr>
      <vt:lpstr> 2.2 NO2 – CHEMISTRY OF PRODUCTION AND DEGRADATION</vt:lpstr>
      <vt:lpstr> 2.2 NO2 – CHEMISTRY OF PRODUCTION AND DEGRADATION</vt:lpstr>
      <vt:lpstr> 2.2 NO2 – CHEMISTRY OF PRODUCTION AND DEGRADATION</vt:lpstr>
      <vt:lpstr> 2.2 NO2 – CHEMISTRY OF PRODUCTION AND DEGRADATION</vt:lpstr>
      <vt:lpstr>2.3 NO2 – SPATIAL AND TEMPORAL DISTRIBUTION</vt:lpstr>
      <vt:lpstr>2.3 NO2 – SPATIAL AND TEMPORAL DISTRIBUTION</vt:lpstr>
      <vt:lpstr>2.3 NO2 – SPATIAL AND TEMPORAL DISTRIBUTION</vt:lpstr>
      <vt:lpstr>2.3 NO2 – SPATIAL AND TEMPORAL DISTRIBUTION</vt:lpstr>
      <vt:lpstr>2.3 NO2 – SPATIAL AND TEMPORAL DISTRIBUTION</vt:lpstr>
      <vt:lpstr>2.3 NO2 – SPATIAL AND TEMPORAL DISTRIBUTION</vt:lpstr>
      <vt:lpstr>2.4 NO2 – TOXICOLOGICAL AND PUBLIC HEALTH ASPECTS</vt:lpstr>
      <vt:lpstr>2.4 NO2 – TOXICOLOGICAL AND PUBLIC HEALTH ASPECTS</vt:lpstr>
      <vt:lpstr>2.4 NO2 – TOXICOLOGICAL AND PUBLIC HEALTH ASPECTS</vt:lpstr>
      <vt:lpstr>2.4 NO2 – TOXICOLOGICAL AND PUBLIC HEALTH ASPECTS</vt:lpstr>
      <vt:lpstr>2.4 NO2 – TOXICOLOGICAL AND PUBLIC HEALTH ASPECTS</vt:lpstr>
      <vt:lpstr>2.5 NO2 – MEASUREMENT METHODS</vt:lpstr>
      <vt:lpstr>2.5 NO2 – MEASUREMENT METHODS</vt:lpstr>
      <vt:lpstr>2.5 NO2 – MEASUREMENT METHODS</vt:lpstr>
      <vt:lpstr>2.5 NO2 – MEASUREMENT METHODS</vt:lpstr>
      <vt:lpstr>2.5 NO2 – MEASUREMENT METHODS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Bojan Abramović</cp:lastModifiedBy>
  <cp:revision>1047</cp:revision>
  <dcterms:created xsi:type="dcterms:W3CDTF">2011-04-14T13:56:18Z</dcterms:created>
  <dcterms:modified xsi:type="dcterms:W3CDTF">2018-06-04T11:34:20Z</dcterms:modified>
</cp:coreProperties>
</file>