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336" r:id="rId2"/>
    <p:sldId id="337" r:id="rId3"/>
    <p:sldId id="353" r:id="rId4"/>
    <p:sldId id="354" r:id="rId5"/>
    <p:sldId id="355" r:id="rId6"/>
    <p:sldId id="371" r:id="rId7"/>
    <p:sldId id="370" r:id="rId8"/>
    <p:sldId id="369" r:id="rId9"/>
    <p:sldId id="368" r:id="rId10"/>
    <p:sldId id="367" r:id="rId11"/>
    <p:sldId id="376" r:id="rId12"/>
    <p:sldId id="375" r:id="rId13"/>
    <p:sldId id="429" r:id="rId14"/>
    <p:sldId id="430" r:id="rId15"/>
    <p:sldId id="374" r:id="rId16"/>
    <p:sldId id="436" r:id="rId17"/>
    <p:sldId id="435" r:id="rId18"/>
    <p:sldId id="434" r:id="rId19"/>
    <p:sldId id="431" r:id="rId20"/>
    <p:sldId id="437" r:id="rId21"/>
    <p:sldId id="438" r:id="rId22"/>
    <p:sldId id="499" r:id="rId23"/>
    <p:sldId id="483" r:id="rId24"/>
    <p:sldId id="484" r:id="rId25"/>
    <p:sldId id="487" r:id="rId26"/>
    <p:sldId id="486" r:id="rId27"/>
    <p:sldId id="485" r:id="rId28"/>
    <p:sldId id="380" r:id="rId29"/>
    <p:sldId id="439" r:id="rId30"/>
    <p:sldId id="440" r:id="rId31"/>
    <p:sldId id="379" r:id="rId32"/>
    <p:sldId id="441" r:id="rId33"/>
    <p:sldId id="444" r:id="rId34"/>
    <p:sldId id="443" r:id="rId35"/>
    <p:sldId id="445" r:id="rId36"/>
    <p:sldId id="450" r:id="rId37"/>
    <p:sldId id="449" r:id="rId38"/>
    <p:sldId id="451" r:id="rId39"/>
    <p:sldId id="448" r:id="rId40"/>
    <p:sldId id="447" r:id="rId41"/>
    <p:sldId id="500" r:id="rId42"/>
    <p:sldId id="488" r:id="rId43"/>
    <p:sldId id="492" r:id="rId44"/>
    <p:sldId id="491" r:id="rId45"/>
    <p:sldId id="490" r:id="rId46"/>
    <p:sldId id="425" r:id="rId47"/>
    <p:sldId id="459" r:id="rId48"/>
    <p:sldId id="458" r:id="rId49"/>
    <p:sldId id="462" r:id="rId50"/>
    <p:sldId id="461" r:id="rId51"/>
    <p:sldId id="460" r:id="rId52"/>
    <p:sldId id="456" r:id="rId53"/>
    <p:sldId id="463" r:id="rId54"/>
    <p:sldId id="466" r:id="rId55"/>
    <p:sldId id="464" r:id="rId56"/>
    <p:sldId id="465" r:id="rId57"/>
    <p:sldId id="467" r:id="rId58"/>
    <p:sldId id="468" r:id="rId59"/>
    <p:sldId id="471" r:id="rId60"/>
    <p:sldId id="472" r:id="rId61"/>
    <p:sldId id="476" r:id="rId62"/>
    <p:sldId id="475" r:id="rId63"/>
    <p:sldId id="474" r:id="rId64"/>
    <p:sldId id="482" r:id="rId65"/>
    <p:sldId id="481" r:id="rId66"/>
    <p:sldId id="480" r:id="rId67"/>
    <p:sldId id="479" r:id="rId68"/>
    <p:sldId id="478" r:id="rId69"/>
    <p:sldId id="493" r:id="rId70"/>
    <p:sldId id="494" r:id="rId71"/>
    <p:sldId id="495" r:id="rId72"/>
    <p:sldId id="497" r:id="rId73"/>
    <p:sldId id="496" r:id="rId74"/>
    <p:sldId id="498" r:id="rId75"/>
    <p:sldId id="501" r:id="rId76"/>
    <p:sldId id="502" r:id="rId77"/>
    <p:sldId id="503" r:id="rId78"/>
    <p:sldId id="338" r:id="rId79"/>
  </p:sldIdLst>
  <p:sldSz cx="9144000" cy="6858000" type="screen4x3"/>
  <p:notesSz cx="6858000" cy="9144000"/>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rporate Edition" initials="CE"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EAEAEA"/>
    <a:srgbClr val="FFFF00"/>
    <a:srgbClr val="4F9751"/>
    <a:srgbClr val="7F7F7F"/>
    <a:srgbClr val="1F497D"/>
    <a:srgbClr val="696969"/>
    <a:srgbClr val="B2B2B2"/>
    <a:srgbClr val="FF33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8" autoAdjust="0"/>
    <p:restoredTop sz="94041" autoAdjust="0"/>
  </p:normalViewPr>
  <p:slideViewPr>
    <p:cSldViewPr snapToGrid="0">
      <p:cViewPr varScale="1">
        <p:scale>
          <a:sx n="87" d="100"/>
          <a:sy n="87" d="100"/>
        </p:scale>
        <p:origin x="1488" y="6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0BD311-196A-45E2-A9B8-227934A99DF1}" type="datetimeFigureOut">
              <a:rPr lang="en-US" smtClean="0"/>
              <a:pPr/>
              <a:t>6/4/2018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82F69-6CD6-4349-8579-1B7D032BC079}" type="slidenum">
              <a:rPr lang="en-US" smtClean="0"/>
              <a:pPr/>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8905BACC-D375-49FC-911B-EF24970D5446}" type="slidenum">
              <a:rPr lang="hr-HR" smtClean="0"/>
              <a:pPr/>
              <a:t>1</a:t>
            </a:fld>
            <a:endParaRPr lang="hr-HR"/>
          </a:p>
        </p:txBody>
      </p:sp>
    </p:spTree>
    <p:extLst>
      <p:ext uri="{BB962C8B-B14F-4D97-AF65-F5344CB8AC3E}">
        <p14:creationId xmlns:p14="http://schemas.microsoft.com/office/powerpoint/2010/main" val="384485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dirty="0"/>
          </a:p>
        </p:txBody>
      </p:sp>
      <p:sp>
        <p:nvSpPr>
          <p:cNvPr id="4" name="Slide Number Placeholder 3"/>
          <p:cNvSpPr>
            <a:spLocks noGrp="1"/>
          </p:cNvSpPr>
          <p:nvPr>
            <p:ph type="sldNum" sz="quarter" idx="10"/>
          </p:nvPr>
        </p:nvSpPr>
        <p:spPr/>
        <p:txBody>
          <a:bodyPr/>
          <a:lstStyle/>
          <a:p>
            <a:fld id="{F0282F69-6CD6-4349-8579-1B7D032BC079}" type="slidenum">
              <a:rPr lang="en-US" smtClean="0"/>
              <a:pPr/>
              <a:t>14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dirty="0"/>
          </a:p>
        </p:txBody>
      </p:sp>
      <p:sp>
        <p:nvSpPr>
          <p:cNvPr id="4" name="Slide Number Placeholder 3"/>
          <p:cNvSpPr>
            <a:spLocks noGrp="1"/>
          </p:cNvSpPr>
          <p:nvPr>
            <p:ph type="sldNum" sz="quarter" idx="10"/>
          </p:nvPr>
        </p:nvSpPr>
        <p:spPr/>
        <p:txBody>
          <a:bodyPr/>
          <a:lstStyle/>
          <a:p>
            <a:fld id="{F0282F69-6CD6-4349-8579-1B7D032BC079}"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33376F4E-0CC0-48CA-8B7E-32318E3399A0}"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91F6F6D5-2900-4F33-AA61-8CB79168A715}"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DC6D4644-5025-4B18-8050-2AFA2F11A890}"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004C842B-6BEB-4CC0-9E7D-2B82AE79A493}"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32422BF-A1B3-44F8-85EA-ACDB4228048F}"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3"/>
          <p:cNvSpPr>
            <a:spLocks noGrp="1"/>
          </p:cNvSpPr>
          <p:nvPr>
            <p:ph type="dt" sz="half" idx="10"/>
          </p:nvPr>
        </p:nvSpPr>
        <p:spPr/>
        <p:txBody>
          <a:bodyPr/>
          <a:lstStyle>
            <a:lvl1pPr>
              <a:defRPr/>
            </a:lvl1pPr>
          </a:lstStyle>
          <a:p>
            <a:pPr>
              <a:defRPr/>
            </a:pPr>
            <a:fld id="{A611E551-302D-4D8B-A0CD-1BF7AD1FA0B3}" type="datetime1">
              <a:rPr lang="hr-HR" smtClean="0"/>
              <a:pPr>
                <a:defRPr/>
              </a:pPr>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3"/>
          <p:cNvSpPr>
            <a:spLocks noGrp="1"/>
          </p:cNvSpPr>
          <p:nvPr>
            <p:ph type="dt" sz="half" idx="10"/>
          </p:nvPr>
        </p:nvSpPr>
        <p:spPr/>
        <p:txBody>
          <a:bodyPr/>
          <a:lstStyle>
            <a:lvl1pPr>
              <a:defRPr/>
            </a:lvl1pPr>
          </a:lstStyle>
          <a:p>
            <a:pPr>
              <a:defRPr/>
            </a:pPr>
            <a:fld id="{2D82858D-5BD2-48C2-B570-61E1042BB9ED}" type="datetime1">
              <a:rPr lang="hr-HR" smtClean="0"/>
              <a:pPr>
                <a:defRPr/>
              </a:pPr>
              <a:t>4.6.2018.</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8E9FDE3F-6E65-4676-ADDE-DCF2AEDBECB5}" type="datetime1">
              <a:rPr lang="hr-HR" smtClean="0"/>
              <a:pPr>
                <a:defRPr/>
              </a:pPr>
              <a:t>4.6.2018.</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645BB27-1AFB-42D4-9201-AFB8DFE5D1A1}" type="datetime1">
              <a:rPr lang="hr-HR" smtClean="0"/>
              <a:pPr>
                <a:defRPr/>
              </a:pPr>
              <a:t>4.6.2018.</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567CF2-3E28-4ED4-BC83-A9213803CF4E}" type="datetime1">
              <a:rPr lang="hr-HR" smtClean="0"/>
              <a:pPr>
                <a:defRPr/>
              </a:pPr>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FE0D033-525C-40F7-90AA-1EB2854FCA36}" type="datetime1">
              <a:rPr lang="hr-HR" smtClean="0"/>
              <a:pPr>
                <a:defRPr/>
              </a:pPr>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hr-HR"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59E224B-E8DB-4943-90D7-4DF911E0258D}" type="datetime1">
              <a:rPr lang="hr-HR" smtClean="0"/>
              <a:pPr>
                <a:defRPr/>
              </a:pPr>
              <a:t>4.6.2018.</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6.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7.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7.gi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3.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3.png"/><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5.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7.gif"/></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7.png"/></Relationships>
</file>

<file path=ppt/slides/_rels/slide7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jpeg"/><Relationship Id="rId7" Type="http://schemas.openxmlformats.org/officeDocument/2006/relationships/image" Target="../media/image42.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76.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9.png"/><Relationship Id="rId4" Type="http://schemas.openxmlformats.org/officeDocument/2006/relationships/image" Target="../media/image44.png"/></Relationships>
</file>

<file path=ppt/slides/_rels/slide77.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9.png"/><Relationship Id="rId4" Type="http://schemas.openxmlformats.org/officeDocument/2006/relationships/image" Target="../media/image43.png"/></Relationships>
</file>

<file path=ppt/slides/_rels/slide7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pic>
        <p:nvPicPr>
          <p:cNvPr id="11" name="Slika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29988" y="6039112"/>
            <a:ext cx="674471" cy="701599"/>
          </a:xfrm>
          <a:prstGeom prst="rect">
            <a:avLst/>
          </a:prstGeom>
        </p:spPr>
      </p:pic>
      <p:sp>
        <p:nvSpPr>
          <p:cNvPr id="15" name="Podnaslov 2"/>
          <p:cNvSpPr>
            <a:spLocks noGrp="1"/>
          </p:cNvSpPr>
          <p:nvPr>
            <p:ph type="subTitle" idx="1"/>
          </p:nvPr>
        </p:nvSpPr>
        <p:spPr>
          <a:xfrm>
            <a:off x="623088" y="1980621"/>
            <a:ext cx="8520912" cy="4263225"/>
          </a:xfrm>
        </p:spPr>
        <p:txBody>
          <a:bodyPr>
            <a:normAutofit/>
          </a:bodyPr>
          <a:lstStyle/>
          <a:p>
            <a:r>
              <a:rPr lang="en-US" dirty="0" smtClean="0">
                <a:solidFill>
                  <a:schemeClr val="bg1"/>
                </a:solidFill>
              </a:rPr>
              <a:t>Enhanced environmental protection inspection for efficient control of air quality monitoring and of all entities under obligation within system of greenhouse gas emission allowance trading, in order to achieve better quality of air in Republic of Croatia</a:t>
            </a:r>
            <a:endParaRPr lang="hr-HR" dirty="0" smtClean="0">
              <a:solidFill>
                <a:schemeClr val="bg1"/>
              </a:solidFill>
            </a:endParaRPr>
          </a:p>
          <a:p>
            <a:pPr algn="l"/>
            <a:endParaRPr lang="hr-HR" b="1" dirty="0">
              <a:solidFill>
                <a:schemeClr val="bg1"/>
              </a:solidFill>
              <a:effectLst>
                <a:outerShdw blurRad="38100" dist="38100" dir="2700000" algn="tl">
                  <a:srgbClr val="000000">
                    <a:alpha val="43137"/>
                  </a:srgbClr>
                </a:outerShdw>
              </a:effectLst>
            </a:endParaRPr>
          </a:p>
        </p:txBody>
      </p:sp>
      <p:sp>
        <p:nvSpPr>
          <p:cNvPr id="13" name="Podnaslov 2"/>
          <p:cNvSpPr txBox="1">
            <a:spLocks/>
          </p:cNvSpPr>
          <p:nvPr/>
        </p:nvSpPr>
        <p:spPr>
          <a:xfrm>
            <a:off x="6565392" y="6581869"/>
            <a:ext cx="2570615" cy="3348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900" dirty="0" smtClean="0">
                <a:solidFill>
                  <a:schemeClr val="accent1">
                    <a:lumMod val="50000"/>
                  </a:schemeClr>
                </a:solidFill>
              </a:rPr>
              <a:t>This project is funded by the European Union</a:t>
            </a:r>
            <a:endParaRPr lang="en-GB" sz="900" dirty="0">
              <a:solidFill>
                <a:schemeClr val="accent1">
                  <a:lumMod val="50000"/>
                </a:schemeClr>
              </a:solidFill>
            </a:endParaRPr>
          </a:p>
        </p:txBody>
      </p:sp>
      <p:pic>
        <p:nvPicPr>
          <p:cNvPr id="16" name="Slika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94726" y="5962911"/>
            <a:ext cx="857019" cy="618958"/>
          </a:xfrm>
          <a:prstGeom prst="rect">
            <a:avLst/>
          </a:prstGeom>
        </p:spPr>
      </p:pic>
    </p:spTree>
    <p:extLst>
      <p:ext uri="{BB962C8B-B14F-4D97-AF65-F5344CB8AC3E}">
        <p14:creationId xmlns:p14="http://schemas.microsoft.com/office/powerpoint/2010/main" val="553821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04800" y="493713"/>
            <a:ext cx="88392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O</a:t>
            </a:r>
            <a:r>
              <a:rPr lang="en-US" sz="2800" b="1" baseline="-25000" dirty="0" smtClean="0">
                <a:solidFill>
                  <a:schemeClr val="tx2"/>
                </a:solidFill>
                <a:effectLst>
                  <a:glow>
                    <a:srgbClr val="7F7F7F">
                      <a:alpha val="35000"/>
                    </a:srgbClr>
                  </a:glow>
                </a:effectLst>
              </a:rPr>
              <a:t>3</a:t>
            </a:r>
            <a:r>
              <a:rPr lang="en-US" sz="2800" b="1" dirty="0" smtClean="0">
                <a:solidFill>
                  <a:schemeClr val="tx2"/>
                </a:solidFill>
                <a:effectLst>
                  <a:glow>
                    <a:srgbClr val="7F7F7F">
                      <a:alpha val="35000"/>
                    </a:srgbClr>
                  </a:glow>
                </a:effectLst>
              </a:rPr>
              <a:t> –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4" name="Picture 13" descr="Spacefill model of ozone"/>
          <p:cNvPicPr>
            <a:picLocks noChangeAspect="1" noChangeArrowheads="1"/>
          </p:cNvPicPr>
          <p:nvPr/>
        </p:nvPicPr>
        <p:blipFill>
          <a:blip r:embed="rId3" cstate="print"/>
          <a:srcRect/>
          <a:stretch>
            <a:fillRect/>
          </a:stretch>
        </p:blipFill>
        <p:spPr bwMode="auto">
          <a:xfrm>
            <a:off x="8285785" y="560391"/>
            <a:ext cx="858215" cy="639760"/>
          </a:xfrm>
          <a:prstGeom prst="rect">
            <a:avLst/>
          </a:prstGeom>
          <a:noFill/>
        </p:spPr>
      </p:pic>
      <p:sp>
        <p:nvSpPr>
          <p:cNvPr id="15" name="TextBox 14"/>
          <p:cNvSpPr txBox="1"/>
          <p:nvPr/>
        </p:nvSpPr>
        <p:spPr>
          <a:xfrm>
            <a:off x="251520" y="2276872"/>
            <a:ext cx="8784976" cy="2677656"/>
          </a:xfrm>
          <a:prstGeom prst="rect">
            <a:avLst/>
          </a:prstGeom>
          <a:noFill/>
        </p:spPr>
        <p:txBody>
          <a:bodyPr wrap="square" rtlCol="0">
            <a:spAutoFit/>
          </a:bodyPr>
          <a:lstStyle/>
          <a:p>
            <a:r>
              <a:rPr lang="en-US" sz="2400" b="1" dirty="0" smtClean="0">
                <a:solidFill>
                  <a:schemeClr val="accent1">
                    <a:lumMod val="75000"/>
                  </a:schemeClr>
                </a:solidFill>
              </a:rPr>
              <a:t>The ambient ozone concentrations depend on several factors: the intensity of </a:t>
            </a:r>
            <a:r>
              <a:rPr lang="en-US" sz="2400" b="1" dirty="0" err="1" smtClean="0">
                <a:solidFill>
                  <a:schemeClr val="accent1">
                    <a:lumMod val="75000"/>
                  </a:schemeClr>
                </a:solidFill>
              </a:rPr>
              <a:t>insolation</a:t>
            </a:r>
            <a:r>
              <a:rPr lang="en-US" sz="2400" b="1" dirty="0" smtClean="0">
                <a:solidFill>
                  <a:schemeClr val="accent1">
                    <a:lumMod val="75000"/>
                  </a:schemeClr>
                </a:solidFill>
              </a:rPr>
              <a:t>, the height of the atmospheric layer of temperature inversion, concentrations of nitrogen oxide and volatile organic compounds and their ratios. The most </a:t>
            </a:r>
            <a:r>
              <a:rPr lang="en-US" sz="2400" b="1" dirty="0" err="1" smtClean="0">
                <a:solidFill>
                  <a:schemeClr val="accent1">
                    <a:lumMod val="75000"/>
                  </a:schemeClr>
                </a:solidFill>
              </a:rPr>
              <a:t>favourable</a:t>
            </a:r>
            <a:r>
              <a:rPr lang="en-US" sz="2400" b="1" dirty="0" smtClean="0">
                <a:solidFill>
                  <a:schemeClr val="accent1">
                    <a:lumMod val="75000"/>
                  </a:schemeClr>
                </a:solidFill>
              </a:rPr>
              <a:t> ratio for the creation of ozone is:</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pPr algn="ctr"/>
            <a:r>
              <a:rPr lang="en-US" sz="2400" b="1" dirty="0" smtClean="0">
                <a:solidFill>
                  <a:schemeClr val="accent1">
                    <a:lumMod val="75000"/>
                  </a:schemeClr>
                </a:solidFill>
              </a:rPr>
              <a:t> VOC: NO</a:t>
            </a:r>
            <a:r>
              <a:rPr lang="en-US" sz="2400" b="1" baseline="-25000" dirty="0" smtClean="0">
                <a:solidFill>
                  <a:schemeClr val="accent1">
                    <a:lumMod val="75000"/>
                  </a:schemeClr>
                </a:solidFill>
              </a:rPr>
              <a:t>X</a:t>
            </a:r>
            <a:r>
              <a:rPr lang="en-US" sz="2400" b="1" dirty="0" smtClean="0">
                <a:solidFill>
                  <a:schemeClr val="accent1">
                    <a:lumMod val="75000"/>
                  </a:schemeClr>
                </a:solidFill>
              </a:rPr>
              <a:t> = 4:1 or 10:1</a:t>
            </a:r>
            <a:endParaRPr lang="hr-HR" sz="2400" b="1" dirty="0">
              <a:solidFill>
                <a:schemeClr val="accent1">
                  <a:lumMod val="75000"/>
                </a:schemeClr>
              </a:solidFill>
            </a:endParaRPr>
          </a:p>
        </p:txBody>
      </p:sp>
      <p:pic>
        <p:nvPicPr>
          <p:cNvPr id="1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04800" y="493713"/>
            <a:ext cx="88392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O</a:t>
            </a:r>
            <a:r>
              <a:rPr lang="en-US" sz="2800" b="1" baseline="-25000" dirty="0" smtClean="0">
                <a:solidFill>
                  <a:schemeClr val="tx2"/>
                </a:solidFill>
                <a:effectLst>
                  <a:glow>
                    <a:srgbClr val="7F7F7F">
                      <a:alpha val="35000"/>
                    </a:srgbClr>
                  </a:glow>
                </a:effectLst>
              </a:rPr>
              <a:t>3</a:t>
            </a:r>
            <a:r>
              <a:rPr lang="en-US" sz="2800" b="1" dirty="0" smtClean="0">
                <a:solidFill>
                  <a:schemeClr val="tx2"/>
                </a:solidFill>
                <a:effectLst>
                  <a:glow>
                    <a:srgbClr val="7F7F7F">
                      <a:alpha val="35000"/>
                    </a:srgbClr>
                  </a:glow>
                </a:effectLst>
              </a:rPr>
              <a:t> –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5" name="TextBox 14"/>
          <p:cNvSpPr txBox="1"/>
          <p:nvPr/>
        </p:nvSpPr>
        <p:spPr>
          <a:xfrm>
            <a:off x="395536" y="1727101"/>
            <a:ext cx="8748464" cy="4524315"/>
          </a:xfrm>
          <a:prstGeom prst="rect">
            <a:avLst/>
          </a:prstGeom>
          <a:noFill/>
        </p:spPr>
        <p:txBody>
          <a:bodyPr wrap="square" rtlCol="0">
            <a:spAutoFit/>
          </a:bodyPr>
          <a:lstStyle/>
          <a:p>
            <a:r>
              <a:rPr lang="en-US" sz="2400" b="1" dirty="0" smtClean="0">
                <a:solidFill>
                  <a:schemeClr val="accent1">
                    <a:lumMod val="75000"/>
                  </a:schemeClr>
                </a:solidFill>
              </a:rPr>
              <a:t>Ozone shows significant spatial variations that depend on the: </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pPr>
              <a:buFont typeface="Arial" pitchFamily="34" charset="0"/>
              <a:buChar char="•"/>
            </a:pPr>
            <a:r>
              <a:rPr lang="en-US" sz="2400" b="1" dirty="0" smtClean="0">
                <a:solidFill>
                  <a:schemeClr val="accent1">
                    <a:lumMod val="75000"/>
                  </a:schemeClr>
                </a:solidFill>
              </a:rPr>
              <a:t>prevailing wind directions</a:t>
            </a:r>
            <a:endParaRPr lang="hr-HR" sz="2400" b="1" dirty="0" smtClean="0">
              <a:solidFill>
                <a:schemeClr val="accent1">
                  <a:lumMod val="75000"/>
                </a:schemeClr>
              </a:solidFill>
            </a:endParaRPr>
          </a:p>
          <a:p>
            <a:pPr>
              <a:buFont typeface="Arial" pitchFamily="34" charset="0"/>
              <a:buChar char="•"/>
            </a:pPr>
            <a:r>
              <a:rPr lang="en-US" sz="2400" b="1" dirty="0" smtClean="0">
                <a:solidFill>
                  <a:schemeClr val="accent1">
                    <a:lumMod val="75000"/>
                  </a:schemeClr>
                </a:solidFill>
              </a:rPr>
              <a:t>tendency of achieving a higher concentration in the suburbs and rural areas, </a:t>
            </a:r>
            <a:endParaRPr lang="hr-HR" sz="2400" b="1" dirty="0" smtClean="0">
              <a:solidFill>
                <a:schemeClr val="accent1">
                  <a:lumMod val="75000"/>
                </a:schemeClr>
              </a:solidFill>
            </a:endParaRPr>
          </a:p>
          <a:p>
            <a:pPr>
              <a:buFont typeface="Arial" pitchFamily="34" charset="0"/>
              <a:buChar char="•"/>
            </a:pPr>
            <a:r>
              <a:rPr lang="en-US" sz="2400" b="1" dirty="0" smtClean="0">
                <a:solidFill>
                  <a:schemeClr val="accent1">
                    <a:lumMod val="75000"/>
                  </a:schemeClr>
                </a:solidFill>
              </a:rPr>
              <a:t>higher elevations </a:t>
            </a:r>
            <a:endParaRPr lang="hr-HR" sz="2400" b="1" dirty="0" smtClean="0">
              <a:solidFill>
                <a:schemeClr val="accent1">
                  <a:lumMod val="75000"/>
                </a:schemeClr>
              </a:solidFill>
            </a:endParaRPr>
          </a:p>
          <a:p>
            <a:pPr>
              <a:buFont typeface="Arial" pitchFamily="34" charset="0"/>
              <a:buChar char="•"/>
            </a:pPr>
            <a:endParaRPr lang="hr-HR" sz="2400" b="1" dirty="0" smtClean="0">
              <a:solidFill>
                <a:schemeClr val="accent1">
                  <a:lumMod val="75000"/>
                </a:schemeClr>
              </a:solidFill>
            </a:endParaRPr>
          </a:p>
          <a:p>
            <a:r>
              <a:rPr lang="hr-HR" sz="2400" b="1" dirty="0" smtClean="0">
                <a:solidFill>
                  <a:schemeClr val="accent1">
                    <a:lumMod val="75000"/>
                  </a:schemeClr>
                </a:solidFill>
              </a:rPr>
              <a:t>I</a:t>
            </a:r>
            <a:r>
              <a:rPr lang="en-US" sz="2400" b="1" dirty="0" smtClean="0">
                <a:solidFill>
                  <a:schemeClr val="accent1">
                    <a:lumMod val="75000"/>
                  </a:schemeClr>
                </a:solidFill>
              </a:rPr>
              <a:t>n the vicinity of the big source of emission of nitric oxides concentrations of ozone are less because with them get in a chemical reaction. This results in higher concentrations of ozone in the suburbs and the rural areas of such as those along the major roads.</a:t>
            </a:r>
            <a:endParaRPr lang="hr-HR" sz="2400" b="1" dirty="0" smtClean="0">
              <a:solidFill>
                <a:schemeClr val="accent1">
                  <a:lumMod val="75000"/>
                </a:schemeClr>
              </a:solidFill>
            </a:endParaRPr>
          </a:p>
        </p:txBody>
      </p:sp>
      <p:pic>
        <p:nvPicPr>
          <p:cNvPr id="16" name="Picture 15" descr="Spacefill model of ozone"/>
          <p:cNvPicPr>
            <a:picLocks noChangeAspect="1" noChangeArrowheads="1"/>
          </p:cNvPicPr>
          <p:nvPr/>
        </p:nvPicPr>
        <p:blipFill>
          <a:blip r:embed="rId3" cstate="print"/>
          <a:srcRect/>
          <a:stretch>
            <a:fillRect/>
          </a:stretch>
        </p:blipFill>
        <p:spPr bwMode="auto">
          <a:xfrm>
            <a:off x="8285785" y="560391"/>
            <a:ext cx="858215" cy="639760"/>
          </a:xfrm>
          <a:prstGeom prst="rect">
            <a:avLst/>
          </a:prstGeom>
          <a:noFill/>
        </p:spPr>
      </p:pic>
      <p:pic>
        <p:nvPicPr>
          <p:cNvPr id="12"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04800" y="493713"/>
            <a:ext cx="88392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O</a:t>
            </a:r>
            <a:r>
              <a:rPr lang="en-US" sz="2800" b="1" baseline="-25000" dirty="0" smtClean="0">
                <a:solidFill>
                  <a:schemeClr val="tx2"/>
                </a:solidFill>
                <a:effectLst>
                  <a:glow>
                    <a:srgbClr val="7F7F7F">
                      <a:alpha val="35000"/>
                    </a:srgbClr>
                  </a:glow>
                </a:effectLst>
              </a:rPr>
              <a:t>3</a:t>
            </a:r>
            <a:r>
              <a:rPr lang="en-US" sz="2800" b="1" dirty="0" smtClean="0">
                <a:solidFill>
                  <a:schemeClr val="tx2"/>
                </a:solidFill>
                <a:effectLst>
                  <a:glow>
                    <a:srgbClr val="7F7F7F">
                      <a:alpha val="35000"/>
                    </a:srgbClr>
                  </a:glow>
                </a:effectLst>
              </a:rPr>
              <a:t> –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23" name="Picture 22" descr="Spacefill model of ozone"/>
          <p:cNvPicPr>
            <a:picLocks noChangeAspect="1" noChangeArrowheads="1"/>
          </p:cNvPicPr>
          <p:nvPr/>
        </p:nvPicPr>
        <p:blipFill>
          <a:blip r:embed="rId3" cstate="print"/>
          <a:srcRect/>
          <a:stretch>
            <a:fillRect/>
          </a:stretch>
        </p:blipFill>
        <p:spPr bwMode="auto">
          <a:xfrm>
            <a:off x="8285785" y="560391"/>
            <a:ext cx="858215" cy="639760"/>
          </a:xfrm>
          <a:prstGeom prst="rect">
            <a:avLst/>
          </a:prstGeom>
          <a:noFill/>
        </p:spPr>
      </p:pic>
      <p:sp>
        <p:nvSpPr>
          <p:cNvPr id="24" name="Rectangle 23"/>
          <p:cNvSpPr/>
          <p:nvPr/>
        </p:nvSpPr>
        <p:spPr>
          <a:xfrm>
            <a:off x="395536" y="1340768"/>
            <a:ext cx="8568952" cy="1938992"/>
          </a:xfrm>
          <a:prstGeom prst="rect">
            <a:avLst/>
          </a:prstGeom>
        </p:spPr>
        <p:txBody>
          <a:bodyPr wrap="square">
            <a:spAutoFit/>
          </a:bodyPr>
          <a:lstStyle/>
          <a:p>
            <a:r>
              <a:rPr lang="en-US" sz="2400" b="1" dirty="0" smtClean="0">
                <a:solidFill>
                  <a:schemeClr val="accent1">
                    <a:lumMod val="75000"/>
                  </a:schemeClr>
                </a:solidFill>
              </a:rPr>
              <a:t>Annual mean values of ozone measured in Europe have shown the highest value on the back</a:t>
            </a:r>
            <a:r>
              <a:rPr lang="hr-HR" sz="2400" b="1" dirty="0" smtClean="0">
                <a:solidFill>
                  <a:schemeClr val="accent1">
                    <a:lumMod val="75000"/>
                  </a:schemeClr>
                </a:solidFill>
              </a:rPr>
              <a:t>ground</a:t>
            </a:r>
            <a:r>
              <a:rPr lang="en-US" sz="2400" b="1" dirty="0" smtClean="0">
                <a:solidFill>
                  <a:schemeClr val="accent1">
                    <a:lumMod val="75000"/>
                  </a:schemeClr>
                </a:solidFill>
              </a:rPr>
              <a:t> stations (49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 and stations which are located in rural areas (57.1 µg/m</a:t>
            </a:r>
            <a:r>
              <a:rPr lang="en-US" sz="2400" b="1" baseline="30000" dirty="0" smtClean="0">
                <a:solidFill>
                  <a:schemeClr val="accent1">
                    <a:lumMod val="75000"/>
                  </a:schemeClr>
                </a:solidFill>
              </a:rPr>
              <a:t>3</a:t>
            </a:r>
            <a:r>
              <a:rPr lang="en-US" sz="2400" b="1" dirty="0" smtClean="0">
                <a:solidFill>
                  <a:schemeClr val="accent1">
                    <a:lumMod val="75000"/>
                  </a:schemeClr>
                </a:solidFill>
              </a:rPr>
              <a:t>). The values measured in urban areas and along major roads are lower by about 24%.</a:t>
            </a:r>
            <a:endParaRPr lang="hr-HR" sz="2400" b="1" dirty="0">
              <a:solidFill>
                <a:schemeClr val="accent1">
                  <a:lumMod val="75000"/>
                </a:schemeClr>
              </a:solidFill>
            </a:endParaRPr>
          </a:p>
        </p:txBody>
      </p:sp>
      <p:pic>
        <p:nvPicPr>
          <p:cNvPr id="25" name="Picture 1"/>
          <p:cNvPicPr>
            <a:picLocks noChangeAspect="1" noChangeArrowheads="1"/>
          </p:cNvPicPr>
          <p:nvPr/>
        </p:nvPicPr>
        <p:blipFill>
          <a:blip r:embed="rId4" cstate="print"/>
          <a:srcRect/>
          <a:stretch>
            <a:fillRect/>
          </a:stretch>
        </p:blipFill>
        <p:spPr bwMode="auto">
          <a:xfrm>
            <a:off x="1000175" y="3239641"/>
            <a:ext cx="3240361" cy="1872208"/>
          </a:xfrm>
          <a:prstGeom prst="rect">
            <a:avLst/>
          </a:prstGeom>
          <a:noFill/>
          <a:ln w="9525">
            <a:noFill/>
            <a:miter lim="800000"/>
            <a:headEnd/>
            <a:tailEnd/>
          </a:ln>
        </p:spPr>
      </p:pic>
      <p:pic>
        <p:nvPicPr>
          <p:cNvPr id="26" name="Picture 2"/>
          <p:cNvPicPr>
            <a:picLocks noChangeAspect="1" noChangeArrowheads="1"/>
          </p:cNvPicPr>
          <p:nvPr/>
        </p:nvPicPr>
        <p:blipFill>
          <a:blip r:embed="rId5" cstate="print"/>
          <a:srcRect/>
          <a:stretch>
            <a:fillRect/>
          </a:stretch>
        </p:blipFill>
        <p:spPr bwMode="auto">
          <a:xfrm>
            <a:off x="4831457" y="3211066"/>
            <a:ext cx="3168352" cy="1872208"/>
          </a:xfrm>
          <a:prstGeom prst="rect">
            <a:avLst/>
          </a:prstGeom>
          <a:noFill/>
          <a:ln w="9525">
            <a:noFill/>
            <a:miter lim="800000"/>
            <a:headEnd/>
            <a:tailEnd/>
          </a:ln>
        </p:spPr>
      </p:pic>
      <p:sp>
        <p:nvSpPr>
          <p:cNvPr id="27" name="TextBox 26"/>
          <p:cNvSpPr txBox="1"/>
          <p:nvPr/>
        </p:nvSpPr>
        <p:spPr>
          <a:xfrm>
            <a:off x="543744" y="5155282"/>
            <a:ext cx="4176464" cy="1200329"/>
          </a:xfrm>
          <a:prstGeom prst="rect">
            <a:avLst/>
          </a:prstGeom>
          <a:noFill/>
        </p:spPr>
        <p:txBody>
          <a:bodyPr wrap="square" rtlCol="0">
            <a:spAutoFit/>
          </a:bodyPr>
          <a:lstStyle/>
          <a:p>
            <a:r>
              <a:rPr lang="en-US" b="1" dirty="0" smtClean="0">
                <a:solidFill>
                  <a:schemeClr val="accent1">
                    <a:lumMod val="75000"/>
                  </a:schemeClr>
                </a:solidFill>
              </a:rPr>
              <a:t>The average annual values of concentration of O</a:t>
            </a:r>
            <a:r>
              <a:rPr lang="en-US" b="1" baseline="-25000" dirty="0" smtClean="0">
                <a:solidFill>
                  <a:schemeClr val="accent1">
                    <a:lumMod val="75000"/>
                  </a:schemeClr>
                </a:solidFill>
              </a:rPr>
              <a:t>3</a:t>
            </a:r>
            <a:r>
              <a:rPr lang="en-US" b="1" dirty="0" smtClean="0">
                <a:solidFill>
                  <a:schemeClr val="accent1">
                    <a:lumMod val="75000"/>
                  </a:schemeClr>
                </a:solidFill>
              </a:rPr>
              <a:t> is categorized according to the location of the measurement.  Source: AIRNET.</a:t>
            </a:r>
            <a:endParaRPr lang="hr-HR" b="1" dirty="0">
              <a:solidFill>
                <a:schemeClr val="accent1">
                  <a:lumMod val="75000"/>
                </a:schemeClr>
              </a:solidFill>
            </a:endParaRPr>
          </a:p>
        </p:txBody>
      </p:sp>
      <p:sp>
        <p:nvSpPr>
          <p:cNvPr id="28" name="TextBox 27"/>
          <p:cNvSpPr txBox="1"/>
          <p:nvPr/>
        </p:nvSpPr>
        <p:spPr>
          <a:xfrm>
            <a:off x="4672583" y="5164807"/>
            <a:ext cx="3960440" cy="1200329"/>
          </a:xfrm>
          <a:prstGeom prst="rect">
            <a:avLst/>
          </a:prstGeom>
          <a:noFill/>
        </p:spPr>
        <p:txBody>
          <a:bodyPr wrap="square" rtlCol="0">
            <a:spAutoFit/>
          </a:bodyPr>
          <a:lstStyle/>
          <a:p>
            <a:r>
              <a:rPr lang="en-US" b="1" dirty="0" smtClean="0">
                <a:solidFill>
                  <a:schemeClr val="accent1">
                    <a:lumMod val="75000"/>
                  </a:schemeClr>
                </a:solidFill>
              </a:rPr>
              <a:t>The average annual values of concentration of O</a:t>
            </a:r>
            <a:r>
              <a:rPr lang="en-US" b="1" baseline="-25000" dirty="0" smtClean="0">
                <a:solidFill>
                  <a:schemeClr val="accent1">
                    <a:lumMod val="75000"/>
                  </a:schemeClr>
                </a:solidFill>
              </a:rPr>
              <a:t>3</a:t>
            </a:r>
            <a:r>
              <a:rPr lang="en-US" b="1" dirty="0" smtClean="0">
                <a:solidFill>
                  <a:schemeClr val="accent1">
                    <a:lumMod val="75000"/>
                  </a:schemeClr>
                </a:solidFill>
              </a:rPr>
              <a:t> is categorized according to a source of pollution.  Source: AIRNET.</a:t>
            </a:r>
            <a:endParaRPr lang="hr-HR" b="1" dirty="0">
              <a:solidFill>
                <a:schemeClr val="accent1">
                  <a:lumMod val="75000"/>
                </a:schemeClr>
              </a:solidFill>
            </a:endParaRPr>
          </a:p>
        </p:txBody>
      </p:sp>
      <p:sp>
        <p:nvSpPr>
          <p:cNvPr id="15" name="Rectangle 14"/>
          <p:cNvSpPr/>
          <p:nvPr/>
        </p:nvSpPr>
        <p:spPr>
          <a:xfrm>
            <a:off x="1590675" y="4838700"/>
            <a:ext cx="2524125" cy="219075"/>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400" dirty="0" smtClean="0">
                <a:solidFill>
                  <a:schemeClr val="tx1"/>
                </a:solidFill>
              </a:rPr>
              <a:t>Rural          Suburban       Urban</a:t>
            </a:r>
            <a:endParaRPr lang="hr-HR" sz="1400" dirty="0">
              <a:solidFill>
                <a:schemeClr val="tx1"/>
              </a:solidFill>
            </a:endParaRPr>
          </a:p>
        </p:txBody>
      </p:sp>
      <p:sp>
        <p:nvSpPr>
          <p:cNvPr id="16" name="Rectangle 15"/>
          <p:cNvSpPr/>
          <p:nvPr/>
        </p:nvSpPr>
        <p:spPr>
          <a:xfrm>
            <a:off x="5076825" y="4781550"/>
            <a:ext cx="2867025" cy="2286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400" dirty="0" smtClean="0">
                <a:solidFill>
                  <a:schemeClr val="tx1"/>
                </a:solidFill>
              </a:rPr>
              <a:t>Background     Industrial       Traffic</a:t>
            </a:r>
            <a:endParaRPr lang="hr-HR" sz="1400" dirty="0">
              <a:solidFill>
                <a:schemeClr val="tx1"/>
              </a:solidFill>
            </a:endParaRPr>
          </a:p>
        </p:txBody>
      </p:sp>
      <p:pic>
        <p:nvPicPr>
          <p:cNvPr id="17" name="Picture 3"/>
          <p:cNvPicPr>
            <a:picLocks noChangeAspect="1" noChangeArrowheads="1"/>
          </p:cNvPicPr>
          <p:nvPr/>
        </p:nvPicPr>
        <p:blipFill>
          <a:blip r:embed="rId6" cstate="print"/>
          <a:srcRect/>
          <a:stretch>
            <a:fillRect/>
          </a:stretch>
        </p:blipFill>
        <p:spPr bwMode="auto">
          <a:xfrm>
            <a:off x="0" y="6265863"/>
            <a:ext cx="4767263" cy="592137"/>
          </a:xfrm>
          <a:prstGeom prst="rect">
            <a:avLst/>
          </a:prstGeom>
          <a:noFill/>
          <a:ln w="9525">
            <a:noFill/>
            <a:miter lim="800000"/>
            <a:headEnd/>
            <a:tailEnd/>
          </a:ln>
          <a:effectLst/>
        </p:spPr>
      </p:pic>
      <p:sp>
        <p:nvSpPr>
          <p:cNvPr id="1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04800" y="493713"/>
            <a:ext cx="88392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O</a:t>
            </a:r>
            <a:r>
              <a:rPr lang="en-US" sz="2800" b="1" baseline="-25000" dirty="0" smtClean="0">
                <a:solidFill>
                  <a:schemeClr val="tx2"/>
                </a:solidFill>
                <a:effectLst>
                  <a:glow>
                    <a:srgbClr val="7F7F7F">
                      <a:alpha val="35000"/>
                    </a:srgbClr>
                  </a:glow>
                </a:effectLst>
              </a:rPr>
              <a:t>3</a:t>
            </a:r>
            <a:r>
              <a:rPr lang="en-US" sz="2800" b="1" dirty="0" smtClean="0">
                <a:solidFill>
                  <a:schemeClr val="tx2"/>
                </a:solidFill>
                <a:effectLst>
                  <a:glow>
                    <a:srgbClr val="7F7F7F">
                      <a:alpha val="35000"/>
                    </a:srgbClr>
                  </a:glow>
                </a:effectLst>
              </a:rPr>
              <a:t> –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23" name="Picture 22" descr="Spacefill model of ozone"/>
          <p:cNvPicPr>
            <a:picLocks noChangeAspect="1" noChangeArrowheads="1"/>
          </p:cNvPicPr>
          <p:nvPr/>
        </p:nvPicPr>
        <p:blipFill>
          <a:blip r:embed="rId3" cstate="print"/>
          <a:srcRect/>
          <a:stretch>
            <a:fillRect/>
          </a:stretch>
        </p:blipFill>
        <p:spPr bwMode="auto">
          <a:xfrm>
            <a:off x="8285785" y="560391"/>
            <a:ext cx="858215" cy="639760"/>
          </a:xfrm>
          <a:prstGeom prst="rect">
            <a:avLst/>
          </a:prstGeom>
          <a:noFill/>
        </p:spPr>
      </p:pic>
      <p:sp>
        <p:nvSpPr>
          <p:cNvPr id="15" name="TextBox 14"/>
          <p:cNvSpPr txBox="1"/>
          <p:nvPr/>
        </p:nvSpPr>
        <p:spPr>
          <a:xfrm>
            <a:off x="467544" y="1840260"/>
            <a:ext cx="8064896" cy="1569660"/>
          </a:xfrm>
          <a:prstGeom prst="rect">
            <a:avLst/>
          </a:prstGeom>
          <a:noFill/>
        </p:spPr>
        <p:txBody>
          <a:bodyPr wrap="square" rtlCol="0">
            <a:spAutoFit/>
          </a:bodyPr>
          <a:lstStyle/>
          <a:p>
            <a:r>
              <a:rPr lang="en-US" sz="2400" b="1" dirty="0" smtClean="0">
                <a:solidFill>
                  <a:schemeClr val="accent1">
                    <a:lumMod val="75000"/>
                  </a:schemeClr>
                </a:solidFill>
              </a:rPr>
              <a:t>The values of maximum ozone</a:t>
            </a:r>
            <a:r>
              <a:rPr lang="hr-HR" sz="2400" b="1" dirty="0" smtClean="0">
                <a:solidFill>
                  <a:schemeClr val="accent1">
                    <a:lumMod val="75000"/>
                  </a:schemeClr>
                </a:solidFill>
              </a:rPr>
              <a:t> hourly</a:t>
            </a:r>
            <a:r>
              <a:rPr lang="en-US" sz="2400" b="1" dirty="0" smtClean="0">
                <a:solidFill>
                  <a:schemeClr val="accent1">
                    <a:lumMod val="75000"/>
                  </a:schemeClr>
                </a:solidFill>
              </a:rPr>
              <a:t> concentration measured in urban environments of different continents range between 100 to 380 µg/m</a:t>
            </a:r>
            <a:r>
              <a:rPr lang="en-US" sz="2400" b="1" baseline="30000" dirty="0" smtClean="0">
                <a:solidFill>
                  <a:schemeClr val="accent1">
                    <a:lumMod val="75000"/>
                  </a:schemeClr>
                </a:solidFill>
              </a:rPr>
              <a:t>3</a:t>
            </a:r>
            <a:r>
              <a:rPr lang="en-US" sz="2400" b="1" dirty="0" smtClean="0">
                <a:solidFill>
                  <a:schemeClr val="accent1">
                    <a:lumMod val="75000"/>
                  </a:schemeClr>
                </a:solidFill>
              </a:rPr>
              <a:t>, except in South America where they are much more (200 to 600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a:t>
            </a:r>
            <a:endParaRPr lang="hr-HR" sz="2400" b="1" dirty="0">
              <a:solidFill>
                <a:schemeClr val="accent1">
                  <a:lumMod val="75000"/>
                </a:schemeClr>
              </a:solidFill>
            </a:endParaRPr>
          </a:p>
        </p:txBody>
      </p:sp>
      <p:pic>
        <p:nvPicPr>
          <p:cNvPr id="16" name="Picture 1"/>
          <p:cNvPicPr>
            <a:picLocks noChangeAspect="1" noChangeArrowheads="1"/>
          </p:cNvPicPr>
          <p:nvPr/>
        </p:nvPicPr>
        <p:blipFill>
          <a:blip r:embed="rId4" cstate="print"/>
          <a:srcRect/>
          <a:stretch>
            <a:fillRect/>
          </a:stretch>
        </p:blipFill>
        <p:spPr bwMode="auto">
          <a:xfrm>
            <a:off x="539552" y="3934966"/>
            <a:ext cx="7952142" cy="1848594"/>
          </a:xfrm>
          <a:prstGeom prst="rect">
            <a:avLst/>
          </a:prstGeom>
          <a:noFill/>
          <a:ln w="9525">
            <a:noFill/>
            <a:miter lim="800000"/>
            <a:headEnd/>
            <a:tailEnd/>
          </a:ln>
        </p:spPr>
      </p:pic>
      <p:sp>
        <p:nvSpPr>
          <p:cNvPr id="12" name="Rectangle 11"/>
          <p:cNvSpPr/>
          <p:nvPr/>
        </p:nvSpPr>
        <p:spPr>
          <a:xfrm>
            <a:off x="2143125" y="4267200"/>
            <a:ext cx="981075" cy="142875"/>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solidFill>
                  <a:schemeClr val="tx1"/>
                </a:solidFill>
              </a:rPr>
              <a:t>Africa</a:t>
            </a:r>
            <a:endParaRPr lang="hr-HR" sz="1400" b="1" dirty="0">
              <a:solidFill>
                <a:schemeClr val="tx1"/>
              </a:solidFill>
            </a:endParaRPr>
          </a:p>
        </p:txBody>
      </p:sp>
      <p:sp>
        <p:nvSpPr>
          <p:cNvPr id="13" name="Rectangle 12"/>
          <p:cNvSpPr/>
          <p:nvPr/>
        </p:nvSpPr>
        <p:spPr>
          <a:xfrm>
            <a:off x="2143125" y="4543425"/>
            <a:ext cx="981075" cy="142875"/>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solidFill>
                  <a:schemeClr val="tx1"/>
                </a:solidFill>
              </a:rPr>
              <a:t>Asia</a:t>
            </a:r>
            <a:endParaRPr lang="hr-HR" sz="1400" b="1" dirty="0">
              <a:solidFill>
                <a:schemeClr val="tx1"/>
              </a:solidFill>
            </a:endParaRPr>
          </a:p>
        </p:txBody>
      </p:sp>
      <p:sp>
        <p:nvSpPr>
          <p:cNvPr id="14" name="Rectangle 13"/>
          <p:cNvSpPr/>
          <p:nvPr/>
        </p:nvSpPr>
        <p:spPr>
          <a:xfrm>
            <a:off x="1333500" y="4743450"/>
            <a:ext cx="2352675" cy="190499"/>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solidFill>
                  <a:schemeClr val="tx1"/>
                </a:solidFill>
              </a:rPr>
              <a:t>Australia/New Zeland</a:t>
            </a:r>
            <a:endParaRPr lang="hr-HR" sz="1400" b="1" dirty="0">
              <a:solidFill>
                <a:schemeClr val="tx1"/>
              </a:solidFill>
            </a:endParaRPr>
          </a:p>
        </p:txBody>
      </p:sp>
      <p:sp>
        <p:nvSpPr>
          <p:cNvPr id="17" name="Rectangle 16"/>
          <p:cNvSpPr/>
          <p:nvPr/>
        </p:nvSpPr>
        <p:spPr>
          <a:xfrm>
            <a:off x="1943100" y="5038725"/>
            <a:ext cx="1362075" cy="17145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solidFill>
                  <a:schemeClr val="tx1"/>
                </a:solidFill>
              </a:rPr>
              <a:t>Canada/USA</a:t>
            </a:r>
            <a:endParaRPr lang="hr-HR" sz="1400" b="1" dirty="0">
              <a:solidFill>
                <a:schemeClr val="tx1"/>
              </a:solidFill>
            </a:endParaRPr>
          </a:p>
        </p:txBody>
      </p:sp>
      <p:sp>
        <p:nvSpPr>
          <p:cNvPr id="18" name="Rectangle 17"/>
          <p:cNvSpPr/>
          <p:nvPr/>
        </p:nvSpPr>
        <p:spPr>
          <a:xfrm>
            <a:off x="2066925" y="5314950"/>
            <a:ext cx="981075" cy="142875"/>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solidFill>
                  <a:schemeClr val="tx1"/>
                </a:solidFill>
              </a:rPr>
              <a:t>Europe</a:t>
            </a:r>
            <a:endParaRPr lang="hr-HR" sz="1400" b="1" dirty="0">
              <a:solidFill>
                <a:schemeClr val="tx1"/>
              </a:solidFill>
            </a:endParaRPr>
          </a:p>
        </p:txBody>
      </p:sp>
      <p:sp>
        <p:nvSpPr>
          <p:cNvPr id="19" name="Rectangle 18"/>
          <p:cNvSpPr/>
          <p:nvPr/>
        </p:nvSpPr>
        <p:spPr>
          <a:xfrm>
            <a:off x="1638300" y="5553075"/>
            <a:ext cx="1847850" cy="142875"/>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solidFill>
                  <a:schemeClr val="tx1"/>
                </a:solidFill>
              </a:rPr>
              <a:t>South  America</a:t>
            </a:r>
            <a:endParaRPr lang="hr-HR" sz="1400" b="1" dirty="0">
              <a:solidFill>
                <a:schemeClr val="tx1"/>
              </a:solidFill>
            </a:endParaRPr>
          </a:p>
        </p:txBody>
      </p:sp>
      <p:sp>
        <p:nvSpPr>
          <p:cNvPr id="20" name="Rectangle 19"/>
          <p:cNvSpPr/>
          <p:nvPr/>
        </p:nvSpPr>
        <p:spPr>
          <a:xfrm>
            <a:off x="2000250" y="3981450"/>
            <a:ext cx="112395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t>Area</a:t>
            </a:r>
            <a:endParaRPr lang="hr-HR" b="1" dirty="0"/>
          </a:p>
        </p:txBody>
      </p:sp>
      <p:pic>
        <p:nvPicPr>
          <p:cNvPr id="21"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
        <p:nvSpPr>
          <p:cNvPr id="2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04800" y="493713"/>
            <a:ext cx="88392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O</a:t>
            </a:r>
            <a:r>
              <a:rPr lang="en-US" sz="2800" b="1" baseline="-25000" dirty="0" smtClean="0">
                <a:solidFill>
                  <a:schemeClr val="tx2"/>
                </a:solidFill>
                <a:effectLst>
                  <a:glow>
                    <a:srgbClr val="7F7F7F">
                      <a:alpha val="35000"/>
                    </a:srgbClr>
                  </a:glow>
                </a:effectLst>
              </a:rPr>
              <a:t>3 </a:t>
            </a:r>
            <a:r>
              <a:rPr lang="en-US" sz="2800" b="1" dirty="0" smtClean="0">
                <a:solidFill>
                  <a:schemeClr val="tx2"/>
                </a:solidFill>
                <a:effectLst>
                  <a:glow>
                    <a:srgbClr val="7F7F7F">
                      <a:alpha val="35000"/>
                    </a:srgbClr>
                  </a:glow>
                </a:effectLst>
              </a:rPr>
              <a:t>–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23" name="Picture 22" descr="Spacefill model of ozone"/>
          <p:cNvPicPr>
            <a:picLocks noChangeAspect="1" noChangeArrowheads="1"/>
          </p:cNvPicPr>
          <p:nvPr/>
        </p:nvPicPr>
        <p:blipFill>
          <a:blip r:embed="rId4" cstate="print"/>
          <a:srcRect/>
          <a:stretch>
            <a:fillRect/>
          </a:stretch>
        </p:blipFill>
        <p:spPr bwMode="auto">
          <a:xfrm>
            <a:off x="8285785" y="560391"/>
            <a:ext cx="858215" cy="639760"/>
          </a:xfrm>
          <a:prstGeom prst="rect">
            <a:avLst/>
          </a:prstGeom>
          <a:noFill/>
        </p:spPr>
      </p:pic>
      <p:sp>
        <p:nvSpPr>
          <p:cNvPr id="12" name="TextBox 11"/>
          <p:cNvSpPr txBox="1"/>
          <p:nvPr/>
        </p:nvSpPr>
        <p:spPr>
          <a:xfrm>
            <a:off x="405061" y="1415827"/>
            <a:ext cx="8496944" cy="1938992"/>
          </a:xfrm>
          <a:prstGeom prst="rect">
            <a:avLst/>
          </a:prstGeom>
          <a:noFill/>
        </p:spPr>
        <p:txBody>
          <a:bodyPr wrap="square" rtlCol="0">
            <a:spAutoFit/>
          </a:bodyPr>
          <a:lstStyle/>
          <a:p>
            <a:r>
              <a:rPr lang="en-US" sz="2000" b="1" dirty="0" smtClean="0">
                <a:solidFill>
                  <a:schemeClr val="accent1">
                    <a:lumMod val="75000"/>
                  </a:schemeClr>
                </a:solidFill>
              </a:rPr>
              <a:t>The values of the measurements of the highest average ozone </a:t>
            </a:r>
            <a:r>
              <a:rPr lang="hr-HR" sz="2000" b="1" dirty="0" smtClean="0">
                <a:solidFill>
                  <a:schemeClr val="accent1">
                    <a:lumMod val="75000"/>
                  </a:schemeClr>
                </a:solidFill>
              </a:rPr>
              <a:t>hourly </a:t>
            </a:r>
            <a:r>
              <a:rPr lang="en-US" sz="2000" b="1" dirty="0" smtClean="0">
                <a:solidFill>
                  <a:schemeClr val="accent1">
                    <a:lumMod val="75000"/>
                  </a:schemeClr>
                </a:solidFill>
              </a:rPr>
              <a:t>concentration in the big cities of Europe are increasing to the South, and so in Oslo amounts 150 </a:t>
            </a:r>
            <a:r>
              <a:rPr lang="en-US" sz="2000" b="1" dirty="0" err="1" smtClean="0">
                <a:solidFill>
                  <a:schemeClr val="accent1">
                    <a:lumMod val="75000"/>
                  </a:schemeClr>
                </a:solidFill>
              </a:rPr>
              <a:t>μg</a:t>
            </a:r>
            <a:r>
              <a:rPr lang="en-US" sz="2000" b="1" dirty="0" smtClean="0">
                <a:solidFill>
                  <a:schemeClr val="accent1">
                    <a:lumMod val="75000"/>
                  </a:schemeClr>
                </a:solidFill>
              </a:rPr>
              <a:t>/m</a:t>
            </a:r>
            <a:r>
              <a:rPr lang="en-US" sz="2000" b="1" baseline="30000" dirty="0" smtClean="0">
                <a:solidFill>
                  <a:schemeClr val="accent1">
                    <a:lumMod val="75000"/>
                  </a:schemeClr>
                </a:solidFill>
              </a:rPr>
              <a:t>3</a:t>
            </a:r>
            <a:r>
              <a:rPr lang="en-US" sz="2000" b="1" dirty="0" smtClean="0">
                <a:solidFill>
                  <a:schemeClr val="accent1">
                    <a:lumMod val="75000"/>
                  </a:schemeClr>
                </a:solidFill>
              </a:rPr>
              <a:t>, in Vienna 280 </a:t>
            </a:r>
            <a:r>
              <a:rPr lang="en-US" sz="2000" b="1" dirty="0" err="1" smtClean="0">
                <a:solidFill>
                  <a:schemeClr val="accent1">
                    <a:lumMod val="75000"/>
                  </a:schemeClr>
                </a:solidFill>
              </a:rPr>
              <a:t>μg</a:t>
            </a:r>
            <a:r>
              <a:rPr lang="en-US" sz="2000" b="1" dirty="0" smtClean="0">
                <a:solidFill>
                  <a:schemeClr val="accent1">
                    <a:lumMod val="75000"/>
                  </a:schemeClr>
                </a:solidFill>
              </a:rPr>
              <a:t>/m</a:t>
            </a:r>
            <a:r>
              <a:rPr lang="en-US" sz="2000" b="1" baseline="30000" dirty="0" smtClean="0">
                <a:solidFill>
                  <a:schemeClr val="accent1">
                    <a:lumMod val="75000"/>
                  </a:schemeClr>
                </a:solidFill>
              </a:rPr>
              <a:t>3</a:t>
            </a:r>
            <a:r>
              <a:rPr lang="en-US" sz="2000" b="1" dirty="0" smtClean="0">
                <a:solidFill>
                  <a:schemeClr val="accent1">
                    <a:lumMod val="75000"/>
                  </a:schemeClr>
                </a:solidFill>
              </a:rPr>
              <a:t>, while in Athens and Milan is around 350 </a:t>
            </a:r>
            <a:r>
              <a:rPr lang="en-US" sz="2000" b="1" dirty="0" err="1" smtClean="0">
                <a:solidFill>
                  <a:schemeClr val="accent1">
                    <a:lumMod val="75000"/>
                  </a:schemeClr>
                </a:solidFill>
              </a:rPr>
              <a:t>μg</a:t>
            </a:r>
            <a:r>
              <a:rPr lang="en-US" sz="2000" b="1" dirty="0" smtClean="0">
                <a:solidFill>
                  <a:schemeClr val="accent1">
                    <a:lumMod val="75000"/>
                  </a:schemeClr>
                </a:solidFill>
              </a:rPr>
              <a:t>/m</a:t>
            </a:r>
            <a:r>
              <a:rPr lang="en-US" sz="2000" b="1" baseline="30000" dirty="0" smtClean="0">
                <a:solidFill>
                  <a:schemeClr val="accent1">
                    <a:lumMod val="75000"/>
                  </a:schemeClr>
                </a:solidFill>
              </a:rPr>
              <a:t>3</a:t>
            </a:r>
            <a:r>
              <a:rPr lang="en-US" sz="2000" b="1" dirty="0" smtClean="0">
                <a:solidFill>
                  <a:schemeClr val="accent1">
                    <a:lumMod val="75000"/>
                  </a:schemeClr>
                </a:solidFill>
              </a:rPr>
              <a:t>. Santiago and Mexico City are noted for very high values (450 </a:t>
            </a:r>
            <a:r>
              <a:rPr lang="en-US" sz="2000" b="1" dirty="0" err="1" smtClean="0">
                <a:solidFill>
                  <a:schemeClr val="accent1">
                    <a:lumMod val="75000"/>
                  </a:schemeClr>
                </a:solidFill>
              </a:rPr>
              <a:t>μg</a:t>
            </a:r>
            <a:r>
              <a:rPr lang="en-US" sz="2000" b="1" dirty="0" smtClean="0">
                <a:solidFill>
                  <a:schemeClr val="accent1">
                    <a:lumMod val="75000"/>
                  </a:schemeClr>
                </a:solidFill>
              </a:rPr>
              <a:t>/m</a:t>
            </a:r>
            <a:r>
              <a:rPr lang="en-US" sz="2000" b="1" baseline="30000" dirty="0" smtClean="0">
                <a:solidFill>
                  <a:schemeClr val="accent1">
                    <a:lumMod val="75000"/>
                  </a:schemeClr>
                </a:solidFill>
              </a:rPr>
              <a:t>3</a:t>
            </a:r>
            <a:r>
              <a:rPr lang="en-US" sz="2000" b="1" dirty="0" smtClean="0">
                <a:solidFill>
                  <a:schemeClr val="accent1">
                    <a:lumMod val="75000"/>
                  </a:schemeClr>
                </a:solidFill>
              </a:rPr>
              <a:t> and 600 </a:t>
            </a:r>
            <a:r>
              <a:rPr lang="en-US" sz="2000" b="1" dirty="0" err="1" smtClean="0">
                <a:solidFill>
                  <a:schemeClr val="accent1">
                    <a:lumMod val="75000"/>
                  </a:schemeClr>
                </a:solidFill>
              </a:rPr>
              <a:t>μg</a:t>
            </a:r>
            <a:r>
              <a:rPr lang="en-US" sz="2000" b="1" dirty="0" smtClean="0">
                <a:solidFill>
                  <a:schemeClr val="accent1">
                    <a:lumMod val="75000"/>
                  </a:schemeClr>
                </a:solidFill>
              </a:rPr>
              <a:t>/m</a:t>
            </a:r>
            <a:r>
              <a:rPr lang="en-US" sz="2000" b="1" baseline="30000" dirty="0" smtClean="0">
                <a:solidFill>
                  <a:schemeClr val="accent1">
                    <a:lumMod val="75000"/>
                  </a:schemeClr>
                </a:solidFill>
              </a:rPr>
              <a:t>3</a:t>
            </a:r>
            <a:r>
              <a:rPr lang="en-US" sz="2000" b="1" dirty="0" smtClean="0">
                <a:solidFill>
                  <a:schemeClr val="accent1">
                    <a:lumMod val="75000"/>
                  </a:schemeClr>
                </a:solidFill>
              </a:rPr>
              <a:t>), while in the United States by the amount of ozone concentration extracts only Los Angeles 390 </a:t>
            </a:r>
            <a:r>
              <a:rPr lang="en-US" sz="2000" b="1" dirty="0" err="1" smtClean="0">
                <a:solidFill>
                  <a:schemeClr val="accent1">
                    <a:lumMod val="75000"/>
                  </a:schemeClr>
                </a:solidFill>
              </a:rPr>
              <a:t>μg</a:t>
            </a:r>
            <a:r>
              <a:rPr lang="en-US" sz="2000" b="1" dirty="0" smtClean="0">
                <a:solidFill>
                  <a:schemeClr val="accent1">
                    <a:lumMod val="75000"/>
                  </a:schemeClr>
                </a:solidFill>
              </a:rPr>
              <a:t>/m</a:t>
            </a:r>
            <a:r>
              <a:rPr lang="en-US" sz="2000" b="1" baseline="30000" dirty="0" smtClean="0">
                <a:solidFill>
                  <a:schemeClr val="accent1">
                    <a:lumMod val="75000"/>
                  </a:schemeClr>
                </a:solidFill>
              </a:rPr>
              <a:t>3</a:t>
            </a:r>
            <a:endParaRPr lang="hr-HR" sz="2000" b="1" baseline="30000" dirty="0">
              <a:solidFill>
                <a:schemeClr val="accent1">
                  <a:lumMod val="75000"/>
                </a:schemeClr>
              </a:solidFill>
            </a:endParaRPr>
          </a:p>
        </p:txBody>
      </p:sp>
      <p:pic>
        <p:nvPicPr>
          <p:cNvPr id="13" name="Picture 1"/>
          <p:cNvPicPr>
            <a:picLocks noChangeAspect="1" noChangeArrowheads="1"/>
          </p:cNvPicPr>
          <p:nvPr/>
        </p:nvPicPr>
        <p:blipFill>
          <a:blip r:embed="rId5" cstate="print"/>
          <a:srcRect/>
          <a:stretch>
            <a:fillRect/>
          </a:stretch>
        </p:blipFill>
        <p:spPr bwMode="auto">
          <a:xfrm rot="16200000">
            <a:off x="3396107" y="2255268"/>
            <a:ext cx="2746610" cy="5062074"/>
          </a:xfrm>
          <a:prstGeom prst="rect">
            <a:avLst/>
          </a:prstGeom>
          <a:noFill/>
          <a:ln w="9525">
            <a:noFill/>
            <a:miter lim="800000"/>
            <a:headEnd/>
            <a:tailEnd/>
          </a:ln>
        </p:spPr>
      </p:pic>
      <p:pic>
        <p:nvPicPr>
          <p:cNvPr id="14" name="Picture 3"/>
          <p:cNvPicPr>
            <a:picLocks noChangeAspect="1" noChangeArrowheads="1"/>
          </p:cNvPicPr>
          <p:nvPr/>
        </p:nvPicPr>
        <p:blipFill>
          <a:blip r:embed="rId6" cstate="print"/>
          <a:srcRect/>
          <a:stretch>
            <a:fillRect/>
          </a:stretch>
        </p:blipFill>
        <p:spPr bwMode="auto">
          <a:xfrm>
            <a:off x="0" y="6265863"/>
            <a:ext cx="4767263" cy="592137"/>
          </a:xfrm>
          <a:prstGeom prst="rect">
            <a:avLst/>
          </a:prstGeom>
          <a:noFill/>
          <a:ln w="9525">
            <a:noFill/>
            <a:miter lim="800000"/>
            <a:headEnd/>
            <a:tailEnd/>
          </a:ln>
          <a:effectLst/>
        </p:spPr>
      </p:pic>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5318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O</a:t>
            </a:r>
            <a:r>
              <a:rPr lang="en-US" sz="2800" b="1" baseline="-25000" dirty="0" smtClean="0">
                <a:solidFill>
                  <a:schemeClr val="tx2"/>
                </a:solidFill>
                <a:effectLst>
                  <a:glow>
                    <a:srgbClr val="7F7F7F">
                      <a:alpha val="35000"/>
                    </a:srgbClr>
                  </a:glow>
                </a:effectLst>
              </a:rPr>
              <a:t>3</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 of</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6" name="Picture 15" descr="Spacefill model of ozone"/>
          <p:cNvPicPr>
            <a:picLocks noChangeAspect="1" noChangeArrowheads="1"/>
          </p:cNvPicPr>
          <p:nvPr/>
        </p:nvPicPr>
        <p:blipFill>
          <a:blip r:embed="rId4" cstate="print"/>
          <a:srcRect/>
          <a:stretch>
            <a:fillRect/>
          </a:stretch>
        </p:blipFill>
        <p:spPr bwMode="auto">
          <a:xfrm>
            <a:off x="8285785" y="560391"/>
            <a:ext cx="858215" cy="639760"/>
          </a:xfrm>
          <a:prstGeom prst="rect">
            <a:avLst/>
          </a:prstGeom>
          <a:noFill/>
        </p:spPr>
      </p:pic>
      <p:sp>
        <p:nvSpPr>
          <p:cNvPr id="17" name="TextBox 16"/>
          <p:cNvSpPr txBox="1"/>
          <p:nvPr/>
        </p:nvSpPr>
        <p:spPr>
          <a:xfrm>
            <a:off x="334194" y="1661939"/>
            <a:ext cx="8352928" cy="1200329"/>
          </a:xfrm>
          <a:prstGeom prst="rect">
            <a:avLst/>
          </a:prstGeom>
          <a:noFill/>
        </p:spPr>
        <p:txBody>
          <a:bodyPr wrap="square" rtlCol="0">
            <a:spAutoFit/>
          </a:bodyPr>
          <a:lstStyle/>
          <a:p>
            <a:r>
              <a:rPr lang="en-US" sz="2400" b="1" dirty="0" smtClean="0">
                <a:solidFill>
                  <a:schemeClr val="accent1">
                    <a:lumMod val="75000"/>
                  </a:schemeClr>
                </a:solidFill>
              </a:rPr>
              <a:t>Ozone enters into the body inhaling and since it is poorly soluble in water, inhaled is transported deep into the lungs where it damages the </a:t>
            </a:r>
            <a:r>
              <a:rPr lang="en-US" sz="2400" b="1" dirty="0" err="1" smtClean="0">
                <a:solidFill>
                  <a:schemeClr val="accent1">
                    <a:lumMod val="75000"/>
                  </a:schemeClr>
                </a:solidFill>
              </a:rPr>
              <a:t>bron</a:t>
            </a:r>
            <a:r>
              <a:rPr lang="hr-HR" sz="2400" b="1" dirty="0" smtClean="0">
                <a:solidFill>
                  <a:schemeClr val="accent1">
                    <a:lumMod val="75000"/>
                  </a:schemeClr>
                </a:solidFill>
              </a:rPr>
              <a:t>c</a:t>
            </a:r>
            <a:r>
              <a:rPr lang="en-US" sz="2400" b="1" dirty="0" err="1" smtClean="0">
                <a:solidFill>
                  <a:schemeClr val="accent1">
                    <a:lumMod val="75000"/>
                  </a:schemeClr>
                </a:solidFill>
              </a:rPr>
              <a:t>hiole</a:t>
            </a:r>
            <a:r>
              <a:rPr lang="hr-HR" sz="2400" b="1" dirty="0" smtClean="0">
                <a:solidFill>
                  <a:schemeClr val="accent1">
                    <a:lumMod val="75000"/>
                  </a:schemeClr>
                </a:solidFill>
              </a:rPr>
              <a:t>s</a:t>
            </a:r>
            <a:r>
              <a:rPr lang="en-US" sz="2400" b="1" dirty="0" smtClean="0">
                <a:solidFill>
                  <a:schemeClr val="accent1">
                    <a:lumMod val="75000"/>
                  </a:schemeClr>
                </a:solidFill>
              </a:rPr>
              <a:t> entering the alveoli.</a:t>
            </a:r>
            <a:endParaRPr lang="hr-HR" sz="2400" b="1" dirty="0">
              <a:solidFill>
                <a:schemeClr val="accent1">
                  <a:lumMod val="75000"/>
                </a:schemeClr>
              </a:solidFill>
            </a:endParaRPr>
          </a:p>
        </p:txBody>
      </p:sp>
      <p:pic>
        <p:nvPicPr>
          <p:cNvPr id="18" name="Picture 2"/>
          <p:cNvPicPr>
            <a:picLocks noChangeAspect="1" noChangeArrowheads="1"/>
          </p:cNvPicPr>
          <p:nvPr/>
        </p:nvPicPr>
        <p:blipFill>
          <a:blip r:embed="rId5" cstate="print"/>
          <a:srcRect/>
          <a:stretch>
            <a:fillRect/>
          </a:stretch>
        </p:blipFill>
        <p:spPr bwMode="auto">
          <a:xfrm>
            <a:off x="2854474" y="3149724"/>
            <a:ext cx="3600400" cy="3023481"/>
          </a:xfrm>
          <a:prstGeom prst="rect">
            <a:avLst/>
          </a:prstGeom>
          <a:noFill/>
          <a:ln w="9525">
            <a:noFill/>
            <a:miter lim="800000"/>
            <a:headEnd/>
            <a:tailEnd/>
          </a:ln>
        </p:spPr>
      </p:pic>
      <p:sp>
        <p:nvSpPr>
          <p:cNvPr id="12" name="Rectangle 11"/>
          <p:cNvSpPr/>
          <p:nvPr/>
        </p:nvSpPr>
        <p:spPr>
          <a:xfrm>
            <a:off x="2895600" y="5895975"/>
            <a:ext cx="1123950" cy="228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600" b="1" dirty="0" smtClean="0">
                <a:solidFill>
                  <a:schemeClr val="tx1"/>
                </a:solidFill>
              </a:rPr>
              <a:t>Lung</a:t>
            </a:r>
            <a:endParaRPr lang="hr-HR" sz="1600" b="1" dirty="0">
              <a:solidFill>
                <a:schemeClr val="tx1"/>
              </a:solidFill>
            </a:endParaRPr>
          </a:p>
        </p:txBody>
      </p:sp>
      <p:sp>
        <p:nvSpPr>
          <p:cNvPr id="13" name="Rectangle 12"/>
          <p:cNvSpPr/>
          <p:nvPr/>
        </p:nvSpPr>
        <p:spPr>
          <a:xfrm>
            <a:off x="4248149" y="3209925"/>
            <a:ext cx="1323975" cy="2667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600" b="1" dirty="0" smtClean="0">
                <a:solidFill>
                  <a:schemeClr val="tx1"/>
                </a:solidFill>
              </a:rPr>
              <a:t>Bronchioles</a:t>
            </a:r>
            <a:endParaRPr lang="hr-HR" sz="1600" b="1" dirty="0">
              <a:solidFill>
                <a:schemeClr val="tx1"/>
              </a:solidFill>
            </a:endParaRPr>
          </a:p>
        </p:txBody>
      </p:sp>
      <p:pic>
        <p:nvPicPr>
          <p:cNvPr id="14" name="Picture 3"/>
          <p:cNvPicPr>
            <a:picLocks noChangeAspect="1" noChangeArrowheads="1"/>
          </p:cNvPicPr>
          <p:nvPr/>
        </p:nvPicPr>
        <p:blipFill>
          <a:blip r:embed="rId6" cstate="print"/>
          <a:srcRect/>
          <a:stretch>
            <a:fillRect/>
          </a:stretch>
        </p:blipFill>
        <p:spPr bwMode="auto">
          <a:xfrm>
            <a:off x="0" y="6265863"/>
            <a:ext cx="4767263" cy="592137"/>
          </a:xfrm>
          <a:prstGeom prst="rect">
            <a:avLst/>
          </a:prstGeom>
          <a:noFill/>
          <a:ln w="9525">
            <a:noFill/>
            <a:miter lim="800000"/>
            <a:headEnd/>
            <a:tailEnd/>
          </a:ln>
          <a:effectLst/>
        </p:spPr>
      </p:pic>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386011" y="1622326"/>
            <a:ext cx="8496944" cy="2862322"/>
          </a:xfrm>
          <a:prstGeom prst="rect">
            <a:avLst/>
          </a:prstGeom>
          <a:noFill/>
        </p:spPr>
        <p:txBody>
          <a:bodyPr wrap="square" rtlCol="0">
            <a:spAutoFit/>
          </a:bodyPr>
          <a:lstStyle/>
          <a:p>
            <a:r>
              <a:rPr lang="en-US" sz="2000" b="1" dirty="0" smtClean="0">
                <a:solidFill>
                  <a:schemeClr val="accent1">
                    <a:lumMod val="75000"/>
                  </a:schemeClr>
                </a:solidFill>
              </a:rPr>
              <a:t>The </a:t>
            </a:r>
            <a:r>
              <a:rPr lang="hr-HR" sz="2000" b="1" dirty="0" smtClean="0">
                <a:solidFill>
                  <a:schemeClr val="accent1">
                    <a:lumMod val="75000"/>
                  </a:schemeClr>
                </a:solidFill>
              </a:rPr>
              <a:t>short term</a:t>
            </a:r>
            <a:r>
              <a:rPr lang="en-US" sz="2000" b="1" dirty="0" smtClean="0">
                <a:solidFill>
                  <a:schemeClr val="accent1">
                    <a:lumMod val="75000"/>
                  </a:schemeClr>
                </a:solidFill>
              </a:rPr>
              <a:t> ozone inhalation causes diffuse inflammation of the entire respiratory system, just as some parts of (nasal and the walls of the alveoli) more sensitive, so it is an inflammation of the stronger expressed.  </a:t>
            </a:r>
            <a:endParaRPr lang="hr-HR" sz="2000" b="1" dirty="0" smtClean="0">
              <a:solidFill>
                <a:schemeClr val="accent1">
                  <a:lumMod val="75000"/>
                </a:schemeClr>
              </a:solidFill>
            </a:endParaRPr>
          </a:p>
          <a:p>
            <a:endParaRPr lang="hr-HR" sz="2000" b="1" dirty="0" smtClean="0">
              <a:solidFill>
                <a:schemeClr val="accent1">
                  <a:lumMod val="75000"/>
                </a:schemeClr>
              </a:solidFill>
            </a:endParaRPr>
          </a:p>
          <a:p>
            <a:r>
              <a:rPr lang="en-US" sz="2000" b="1" dirty="0" smtClean="0">
                <a:solidFill>
                  <a:schemeClr val="accent1">
                    <a:lumMod val="75000"/>
                  </a:schemeClr>
                </a:solidFill>
              </a:rPr>
              <a:t> Ozone on its way into the deeper </a:t>
            </a:r>
            <a:r>
              <a:rPr lang="hr-HR" sz="2000" b="1" dirty="0" smtClean="0">
                <a:solidFill>
                  <a:schemeClr val="accent1">
                    <a:lumMod val="75000"/>
                  </a:schemeClr>
                </a:solidFill>
              </a:rPr>
              <a:t>a</a:t>
            </a:r>
            <a:r>
              <a:rPr lang="en-US" sz="2000" b="1" dirty="0" err="1" smtClean="0">
                <a:solidFill>
                  <a:schemeClr val="accent1">
                    <a:lumMod val="75000"/>
                  </a:schemeClr>
                </a:solidFill>
              </a:rPr>
              <a:t>irways</a:t>
            </a:r>
            <a:r>
              <a:rPr lang="en-US" sz="2000" b="1" dirty="0" smtClean="0">
                <a:solidFill>
                  <a:schemeClr val="accent1">
                    <a:lumMod val="75000"/>
                  </a:schemeClr>
                </a:solidFill>
              </a:rPr>
              <a:t> damages the cells of the respiratory tract, causing inflammation of the lungs and reduce respiratory function. Inflammation is detected almost immediately after exposure on the basis of the occurrence of inflammatory mediators in the bronchi, and inflammatory cells usually appear after several hours.</a:t>
            </a:r>
            <a:endParaRPr lang="pl-PL" sz="2000" b="1" dirty="0" smtClean="0">
              <a:solidFill>
                <a:schemeClr val="accent1">
                  <a:lumMod val="75000"/>
                </a:schemeClr>
              </a:solidFill>
            </a:endParaRPr>
          </a:p>
        </p:txBody>
      </p:sp>
      <p:sp>
        <p:nvSpPr>
          <p:cNvPr id="12" name="TextBox 11"/>
          <p:cNvSpPr txBox="1"/>
          <p:nvPr/>
        </p:nvSpPr>
        <p:spPr>
          <a:xfrm>
            <a:off x="409575" y="4574654"/>
            <a:ext cx="8545388" cy="1323439"/>
          </a:xfrm>
          <a:prstGeom prst="rect">
            <a:avLst/>
          </a:prstGeom>
          <a:noFill/>
        </p:spPr>
        <p:txBody>
          <a:bodyPr wrap="square" rtlCol="0">
            <a:spAutoFit/>
          </a:bodyPr>
          <a:lstStyle/>
          <a:p>
            <a:r>
              <a:rPr lang="en-US" sz="2000" b="1" smtClean="0">
                <a:solidFill>
                  <a:schemeClr val="accent1">
                    <a:lumMod val="75000"/>
                  </a:schemeClr>
                </a:solidFill>
              </a:rPr>
              <a:t>There are indications that acute inflammation induced by ozone is not limited to the respiratory system because they are the markers of systemic inflammation such as complement activation and increased protein synthesis and found in the liver.</a:t>
            </a:r>
            <a:endParaRPr lang="hr-HR" sz="2000" dirty="0">
              <a:solidFill>
                <a:schemeClr val="accent1">
                  <a:lumMod val="75000"/>
                </a:schemeClr>
              </a:solidFill>
            </a:endParaRPr>
          </a:p>
        </p:txBody>
      </p:sp>
      <p:sp>
        <p:nvSpPr>
          <p:cNvPr id="14" name="Title 1"/>
          <p:cNvSpPr>
            <a:spLocks noGrp="1"/>
          </p:cNvSpPr>
          <p:nvPr>
            <p:ph type="title"/>
          </p:nvPr>
        </p:nvSpPr>
        <p:spPr>
          <a:xfrm>
            <a:off x="123825" y="531813"/>
            <a:ext cx="8886825" cy="8397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O</a:t>
            </a:r>
            <a:r>
              <a:rPr lang="en-US" sz="2800" b="1" baseline="-25000" dirty="0" smtClean="0">
                <a:solidFill>
                  <a:schemeClr val="tx2"/>
                </a:solidFill>
                <a:effectLst>
                  <a:glow>
                    <a:srgbClr val="7F7F7F">
                      <a:alpha val="35000"/>
                    </a:srgbClr>
                  </a:glow>
                </a:effectLst>
              </a:rPr>
              <a:t>3</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6" name="Picture 15" descr="Spacefill model of ozone"/>
          <p:cNvPicPr>
            <a:picLocks noChangeAspect="1" noChangeArrowheads="1"/>
          </p:cNvPicPr>
          <p:nvPr/>
        </p:nvPicPr>
        <p:blipFill>
          <a:blip r:embed="rId3" cstate="print"/>
          <a:srcRect/>
          <a:stretch>
            <a:fillRect/>
          </a:stretch>
        </p:blipFill>
        <p:spPr bwMode="auto">
          <a:xfrm>
            <a:off x="8285785" y="560391"/>
            <a:ext cx="858215" cy="639760"/>
          </a:xfrm>
          <a:prstGeom prst="rect">
            <a:avLst/>
          </a:prstGeom>
          <a:noFill/>
        </p:spPr>
      </p:pic>
      <p:pic>
        <p:nvPicPr>
          <p:cNvPr id="13"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303413" y="1928267"/>
            <a:ext cx="8840587" cy="1938992"/>
          </a:xfrm>
          <a:prstGeom prst="rect">
            <a:avLst/>
          </a:prstGeom>
          <a:noFill/>
        </p:spPr>
        <p:txBody>
          <a:bodyPr wrap="square" rtlCol="0">
            <a:spAutoFit/>
          </a:bodyPr>
          <a:lstStyle/>
          <a:p>
            <a:r>
              <a:rPr lang="en-US" sz="2000" b="1" dirty="0" smtClean="0">
                <a:solidFill>
                  <a:schemeClr val="accent1">
                    <a:lumMod val="75000"/>
                  </a:schemeClr>
                </a:solidFill>
              </a:rPr>
              <a:t>Depending on the concentration of ozone, repeating or long-term exposures and individual sensitivity, comes to the irreversible changes in the respiratory tract, including the damage to the DNA molecule.  </a:t>
            </a:r>
            <a:endParaRPr lang="hr-HR" sz="2000" b="1" dirty="0" smtClean="0">
              <a:solidFill>
                <a:schemeClr val="accent1">
                  <a:lumMod val="75000"/>
                </a:schemeClr>
              </a:solidFill>
            </a:endParaRPr>
          </a:p>
          <a:p>
            <a:endParaRPr lang="hr-HR" sz="2000" b="1" dirty="0" smtClean="0">
              <a:solidFill>
                <a:schemeClr val="accent1">
                  <a:lumMod val="75000"/>
                </a:schemeClr>
              </a:solidFill>
            </a:endParaRPr>
          </a:p>
          <a:p>
            <a:r>
              <a:rPr lang="en-US" sz="2000" b="1" dirty="0" smtClean="0">
                <a:solidFill>
                  <a:schemeClr val="accent1">
                    <a:lumMod val="75000"/>
                  </a:schemeClr>
                </a:solidFill>
              </a:rPr>
              <a:t> This cell damage are a consequence of oxidative stress that cause secondary oxidation products.</a:t>
            </a:r>
            <a:endParaRPr lang="hr-HR" sz="2000" b="1" dirty="0" smtClean="0">
              <a:solidFill>
                <a:schemeClr val="accent1">
                  <a:lumMod val="75000"/>
                </a:schemeClr>
              </a:solidFill>
            </a:endParaRPr>
          </a:p>
        </p:txBody>
      </p:sp>
      <p:sp>
        <p:nvSpPr>
          <p:cNvPr id="12" name="TextBox 11"/>
          <p:cNvSpPr txBox="1"/>
          <p:nvPr/>
        </p:nvSpPr>
        <p:spPr>
          <a:xfrm>
            <a:off x="323850" y="4162797"/>
            <a:ext cx="8559105" cy="1323439"/>
          </a:xfrm>
          <a:prstGeom prst="rect">
            <a:avLst/>
          </a:prstGeom>
          <a:noFill/>
        </p:spPr>
        <p:txBody>
          <a:bodyPr wrap="square" rtlCol="0">
            <a:spAutoFit/>
          </a:bodyPr>
          <a:lstStyle/>
          <a:p>
            <a:r>
              <a:rPr lang="en-US" sz="2000" b="1" dirty="0" smtClean="0">
                <a:solidFill>
                  <a:schemeClr val="accent1">
                    <a:lumMod val="75000"/>
                  </a:schemeClr>
                </a:solidFill>
              </a:rPr>
              <a:t>Inflammation of the </a:t>
            </a:r>
            <a:r>
              <a:rPr lang="hr-HR" sz="2000" b="1" dirty="0" smtClean="0">
                <a:solidFill>
                  <a:schemeClr val="accent1">
                    <a:lumMod val="75000"/>
                  </a:schemeClr>
                </a:solidFill>
              </a:rPr>
              <a:t>lung</a:t>
            </a:r>
            <a:r>
              <a:rPr lang="en-US" sz="2000" b="1" dirty="0" smtClean="0">
                <a:solidFill>
                  <a:schemeClr val="accent1">
                    <a:lumMod val="75000"/>
                  </a:schemeClr>
                </a:solidFill>
              </a:rPr>
              <a:t> tissue, fluid accumulation and mobilization of macrophages in three weeks after exposure to lead to duplication of lung epithelial cells, proliferation of fibro</a:t>
            </a:r>
            <a:r>
              <a:rPr lang="hr-HR" sz="2000" b="1" dirty="0" smtClean="0">
                <a:solidFill>
                  <a:schemeClr val="accent1">
                    <a:lumMod val="75000"/>
                  </a:schemeClr>
                </a:solidFill>
              </a:rPr>
              <a:t>us</a:t>
            </a:r>
            <a:r>
              <a:rPr lang="en-US" sz="2000" b="1" dirty="0" smtClean="0">
                <a:solidFill>
                  <a:schemeClr val="accent1">
                    <a:lumMod val="75000"/>
                  </a:schemeClr>
                </a:solidFill>
              </a:rPr>
              <a:t> tissues and thickening of the pulmonary alveoli.</a:t>
            </a:r>
            <a:endParaRPr lang="hr-HR" sz="2000" dirty="0">
              <a:solidFill>
                <a:schemeClr val="accent1">
                  <a:lumMod val="75000"/>
                </a:schemeClr>
              </a:solidFill>
            </a:endParaRPr>
          </a:p>
        </p:txBody>
      </p:sp>
      <p:sp>
        <p:nvSpPr>
          <p:cNvPr id="14" name="Title 1"/>
          <p:cNvSpPr>
            <a:spLocks noGrp="1"/>
          </p:cNvSpPr>
          <p:nvPr>
            <p:ph type="title"/>
          </p:nvPr>
        </p:nvSpPr>
        <p:spPr>
          <a:xfrm>
            <a:off x="123825" y="531813"/>
            <a:ext cx="8886825" cy="8397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O</a:t>
            </a:r>
            <a:r>
              <a:rPr lang="en-US" sz="2800" b="1" baseline="-25000" dirty="0" smtClean="0">
                <a:solidFill>
                  <a:schemeClr val="tx2"/>
                </a:solidFill>
                <a:effectLst>
                  <a:glow>
                    <a:srgbClr val="7F7F7F">
                      <a:alpha val="35000"/>
                    </a:srgbClr>
                  </a:glow>
                </a:effectLst>
              </a:rPr>
              <a:t>3</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6" name="Picture 15" descr="Spacefill model of ozone"/>
          <p:cNvPicPr>
            <a:picLocks noChangeAspect="1" noChangeArrowheads="1"/>
          </p:cNvPicPr>
          <p:nvPr/>
        </p:nvPicPr>
        <p:blipFill>
          <a:blip r:embed="rId3" cstate="print"/>
          <a:srcRect/>
          <a:stretch>
            <a:fillRect/>
          </a:stretch>
        </p:blipFill>
        <p:spPr bwMode="auto">
          <a:xfrm>
            <a:off x="8285785" y="560391"/>
            <a:ext cx="858215" cy="639760"/>
          </a:xfrm>
          <a:prstGeom prst="rect">
            <a:avLst/>
          </a:prstGeom>
          <a:noFill/>
        </p:spPr>
      </p:pic>
      <p:pic>
        <p:nvPicPr>
          <p:cNvPr id="13"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 name="Picture 2"/>
          <p:cNvPicPr>
            <a:picLocks noChangeAspect="1" noChangeArrowheads="1"/>
          </p:cNvPicPr>
          <p:nvPr/>
        </p:nvPicPr>
        <p:blipFill>
          <a:blip r:embed="rId3" cstate="print"/>
          <a:srcRect/>
          <a:stretch>
            <a:fillRect/>
          </a:stretch>
        </p:blipFill>
        <p:spPr bwMode="auto">
          <a:xfrm>
            <a:off x="1115616" y="1196234"/>
            <a:ext cx="6696744" cy="4798454"/>
          </a:xfrm>
          <a:prstGeom prst="rect">
            <a:avLst/>
          </a:prstGeom>
          <a:noFill/>
          <a:ln w="9525">
            <a:noFill/>
            <a:miter lim="800000"/>
            <a:headEnd/>
            <a:tailEnd/>
          </a:ln>
        </p:spPr>
      </p:pic>
      <p:sp>
        <p:nvSpPr>
          <p:cNvPr id="12" name="TextBox 11"/>
          <p:cNvSpPr txBox="1"/>
          <p:nvPr/>
        </p:nvSpPr>
        <p:spPr>
          <a:xfrm>
            <a:off x="463352" y="5830788"/>
            <a:ext cx="8208912" cy="400110"/>
          </a:xfrm>
          <a:prstGeom prst="rect">
            <a:avLst/>
          </a:prstGeom>
          <a:noFill/>
        </p:spPr>
        <p:txBody>
          <a:bodyPr wrap="square" rtlCol="0">
            <a:spAutoFit/>
          </a:bodyPr>
          <a:lstStyle/>
          <a:p>
            <a:pPr algn="ctr"/>
            <a:r>
              <a:rPr lang="en-US" sz="2000" b="1" smtClean="0">
                <a:solidFill>
                  <a:schemeClr val="accent1">
                    <a:lumMod val="75000"/>
                  </a:schemeClr>
                </a:solidFill>
              </a:rPr>
              <a:t>Systemic effects of ozone oxidative stress mechanism</a:t>
            </a:r>
            <a:endParaRPr lang="hr-HR" sz="2000" b="1" dirty="0">
              <a:solidFill>
                <a:schemeClr val="accent1">
                  <a:lumMod val="75000"/>
                </a:schemeClr>
              </a:solidFill>
            </a:endParaRPr>
          </a:p>
        </p:txBody>
      </p:sp>
      <p:sp>
        <p:nvSpPr>
          <p:cNvPr id="14" name="Title 1"/>
          <p:cNvSpPr>
            <a:spLocks noGrp="1"/>
          </p:cNvSpPr>
          <p:nvPr>
            <p:ph type="title"/>
          </p:nvPr>
        </p:nvSpPr>
        <p:spPr>
          <a:xfrm>
            <a:off x="123825" y="531813"/>
            <a:ext cx="8886825" cy="8397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O</a:t>
            </a:r>
            <a:r>
              <a:rPr lang="en-US" sz="2800" b="1" baseline="-25000" dirty="0" smtClean="0">
                <a:solidFill>
                  <a:schemeClr val="tx2"/>
                </a:solidFill>
                <a:effectLst>
                  <a:glow>
                    <a:srgbClr val="7F7F7F">
                      <a:alpha val="35000"/>
                    </a:srgbClr>
                  </a:glow>
                </a:effectLst>
              </a:rPr>
              <a:t>3</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6" name="Picture 15" descr="Spacefill model of ozone"/>
          <p:cNvPicPr>
            <a:picLocks noChangeAspect="1" noChangeArrowheads="1"/>
          </p:cNvPicPr>
          <p:nvPr/>
        </p:nvPicPr>
        <p:blipFill>
          <a:blip r:embed="rId4" cstate="print"/>
          <a:srcRect/>
          <a:stretch>
            <a:fillRect/>
          </a:stretch>
        </p:blipFill>
        <p:spPr bwMode="auto">
          <a:xfrm>
            <a:off x="8285785" y="560391"/>
            <a:ext cx="858215" cy="639760"/>
          </a:xfrm>
          <a:prstGeom prst="rect">
            <a:avLst/>
          </a:prstGeom>
          <a:noFill/>
        </p:spPr>
      </p:pic>
      <p:sp>
        <p:nvSpPr>
          <p:cNvPr id="15" name="Rectangle 14"/>
          <p:cNvSpPr/>
          <p:nvPr/>
        </p:nvSpPr>
        <p:spPr>
          <a:xfrm>
            <a:off x="3333750" y="1533525"/>
            <a:ext cx="2009775" cy="419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solidFill>
                  <a:schemeClr val="bg1"/>
                </a:solidFill>
              </a:rPr>
              <a:t>OZONE INHALATION</a:t>
            </a:r>
            <a:endParaRPr lang="hr-HR" sz="1400" b="1" dirty="0">
              <a:solidFill>
                <a:schemeClr val="bg1"/>
              </a:solidFill>
            </a:endParaRPr>
          </a:p>
        </p:txBody>
      </p:sp>
      <p:sp>
        <p:nvSpPr>
          <p:cNvPr id="17" name="Rectangle 16"/>
          <p:cNvSpPr/>
          <p:nvPr/>
        </p:nvSpPr>
        <p:spPr>
          <a:xfrm>
            <a:off x="3076575" y="2105025"/>
            <a:ext cx="2524125" cy="27622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t>INTERACTION WITH EPITEL</a:t>
            </a:r>
            <a:endParaRPr lang="hr-HR" sz="1400" b="1" dirty="0"/>
          </a:p>
        </p:txBody>
      </p:sp>
      <p:sp>
        <p:nvSpPr>
          <p:cNvPr id="18" name="Rectangle 17"/>
          <p:cNvSpPr/>
          <p:nvPr/>
        </p:nvSpPr>
        <p:spPr>
          <a:xfrm>
            <a:off x="1428750" y="2590800"/>
            <a:ext cx="6048375" cy="23812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t>PRODUCTION OF OXIGENATED MOLECULES AND FREE RADICALS</a:t>
            </a:r>
            <a:endParaRPr lang="hr-HR" sz="1400" b="1" dirty="0"/>
          </a:p>
        </p:txBody>
      </p:sp>
      <p:sp>
        <p:nvSpPr>
          <p:cNvPr id="19" name="Rectangle 18"/>
          <p:cNvSpPr/>
          <p:nvPr/>
        </p:nvSpPr>
        <p:spPr>
          <a:xfrm>
            <a:off x="1438275" y="3276600"/>
            <a:ext cx="1809750" cy="76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Reaction with polyunsaturated fatty acids</a:t>
            </a:r>
            <a:endParaRPr lang="hr-HR" sz="1200" b="1" dirty="0" smtClean="0"/>
          </a:p>
          <a:p>
            <a:pPr algn="ctr"/>
            <a:r>
              <a:rPr lang="hr-HR" sz="1200" b="1" dirty="0" smtClean="0">
                <a:solidFill>
                  <a:schemeClr val="tx1"/>
                </a:solidFill>
              </a:rPr>
              <a:t>cell membrane lesion</a:t>
            </a:r>
            <a:endParaRPr lang="hr-HR" sz="1200" b="1" dirty="0">
              <a:solidFill>
                <a:schemeClr val="tx1"/>
              </a:solidFill>
            </a:endParaRPr>
          </a:p>
        </p:txBody>
      </p:sp>
      <p:sp>
        <p:nvSpPr>
          <p:cNvPr id="20" name="Rectangle 19"/>
          <p:cNvSpPr/>
          <p:nvPr/>
        </p:nvSpPr>
        <p:spPr>
          <a:xfrm>
            <a:off x="3486150" y="3286125"/>
            <a:ext cx="1857375" cy="7429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Acting on C=C bonds</a:t>
            </a:r>
          </a:p>
          <a:p>
            <a:pPr algn="ctr"/>
            <a:r>
              <a:rPr lang="hr-HR" sz="1200" b="1" dirty="0" smtClean="0">
                <a:solidFill>
                  <a:schemeClr val="tx1"/>
                </a:solidFill>
              </a:rPr>
              <a:t>DNA, lipides and proteins damage</a:t>
            </a:r>
            <a:endParaRPr lang="hr-HR" sz="1200" b="1" dirty="0">
              <a:solidFill>
                <a:schemeClr val="tx1"/>
              </a:solidFill>
            </a:endParaRPr>
          </a:p>
        </p:txBody>
      </p:sp>
      <p:sp>
        <p:nvSpPr>
          <p:cNvPr id="21" name="Rectangle 20"/>
          <p:cNvSpPr/>
          <p:nvPr/>
        </p:nvSpPr>
        <p:spPr>
          <a:xfrm>
            <a:off x="5591175" y="3286125"/>
            <a:ext cx="1866900" cy="7429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bg1"/>
                </a:solidFill>
              </a:rPr>
              <a:t>Acting on  amino and sulphydride bonds</a:t>
            </a:r>
          </a:p>
          <a:p>
            <a:pPr algn="ctr"/>
            <a:r>
              <a:rPr lang="hr-HR" sz="1200" b="1" dirty="0" smtClean="0">
                <a:solidFill>
                  <a:schemeClr val="bg1"/>
                </a:solidFill>
              </a:rPr>
              <a:t>Proteins damage</a:t>
            </a:r>
            <a:endParaRPr lang="hr-HR" sz="1200" b="1" dirty="0">
              <a:solidFill>
                <a:schemeClr val="bg1"/>
              </a:solidFill>
            </a:endParaRPr>
          </a:p>
        </p:txBody>
      </p:sp>
      <p:sp>
        <p:nvSpPr>
          <p:cNvPr id="22" name="Rectangle 21"/>
          <p:cNvSpPr/>
          <p:nvPr/>
        </p:nvSpPr>
        <p:spPr>
          <a:xfrm>
            <a:off x="1428750" y="4419600"/>
            <a:ext cx="1819275" cy="73342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600" b="1" dirty="0" smtClean="0"/>
              <a:t>immune cell damage</a:t>
            </a:r>
            <a:endParaRPr lang="hr-HR" sz="1600" b="1" dirty="0"/>
          </a:p>
        </p:txBody>
      </p:sp>
      <p:sp>
        <p:nvSpPr>
          <p:cNvPr id="23" name="Rectangle 22"/>
          <p:cNvSpPr/>
          <p:nvPr/>
        </p:nvSpPr>
        <p:spPr>
          <a:xfrm>
            <a:off x="3495675" y="4457700"/>
            <a:ext cx="1857375" cy="67627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600" b="1" dirty="0" smtClean="0"/>
              <a:t>lung inflammation</a:t>
            </a:r>
            <a:endParaRPr lang="hr-HR" sz="1600" b="1" dirty="0"/>
          </a:p>
        </p:txBody>
      </p:sp>
      <p:sp>
        <p:nvSpPr>
          <p:cNvPr id="24" name="Rectangle 23"/>
          <p:cNvSpPr/>
          <p:nvPr/>
        </p:nvSpPr>
        <p:spPr>
          <a:xfrm>
            <a:off x="5610225" y="4419600"/>
            <a:ext cx="1876425" cy="7048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600" b="1" dirty="0" smtClean="0"/>
              <a:t>reduction of pulmonary function</a:t>
            </a:r>
            <a:endParaRPr lang="hr-HR" sz="1600" b="1" dirty="0"/>
          </a:p>
        </p:txBody>
      </p:sp>
      <p:sp>
        <p:nvSpPr>
          <p:cNvPr id="25" name="Rectangle 24"/>
          <p:cNvSpPr/>
          <p:nvPr/>
        </p:nvSpPr>
        <p:spPr>
          <a:xfrm>
            <a:off x="1409700" y="5276850"/>
            <a:ext cx="1838325" cy="35242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bronchoconstrictor hypersensitivity</a:t>
            </a:r>
            <a:endParaRPr lang="hr-HR" sz="1200" b="1" dirty="0"/>
          </a:p>
        </p:txBody>
      </p:sp>
      <p:sp>
        <p:nvSpPr>
          <p:cNvPr id="26" name="Rectangle 25"/>
          <p:cNvSpPr/>
          <p:nvPr/>
        </p:nvSpPr>
        <p:spPr>
          <a:xfrm>
            <a:off x="3457575" y="5305425"/>
            <a:ext cx="1933575" cy="33337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cardiac arrhythmias</a:t>
            </a:r>
            <a:endParaRPr lang="hr-HR" sz="1200" b="1" dirty="0"/>
          </a:p>
        </p:txBody>
      </p:sp>
      <p:sp>
        <p:nvSpPr>
          <p:cNvPr id="27" name="Rectangle 26"/>
          <p:cNvSpPr/>
          <p:nvPr/>
        </p:nvSpPr>
        <p:spPr>
          <a:xfrm>
            <a:off x="5581650" y="5286375"/>
            <a:ext cx="1885950" cy="3429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increased mortality from streptococcal infections</a:t>
            </a:r>
            <a:endParaRPr lang="hr-HR" sz="1200" b="1" dirty="0"/>
          </a:p>
        </p:txBody>
      </p:sp>
      <p:pic>
        <p:nvPicPr>
          <p:cNvPr id="28" name="Picture 3"/>
          <p:cNvPicPr>
            <a:picLocks noChangeAspect="1" noChangeArrowheads="1"/>
          </p:cNvPicPr>
          <p:nvPr/>
        </p:nvPicPr>
        <p:blipFill>
          <a:blip r:embed="rId5" cstate="print"/>
          <a:srcRect/>
          <a:stretch>
            <a:fillRect/>
          </a:stretch>
        </p:blipFill>
        <p:spPr bwMode="auto">
          <a:xfrm>
            <a:off x="0" y="6265863"/>
            <a:ext cx="4767263" cy="592137"/>
          </a:xfrm>
          <a:prstGeom prst="rect">
            <a:avLst/>
          </a:prstGeom>
          <a:noFill/>
          <a:ln w="9525">
            <a:noFill/>
            <a:miter lim="800000"/>
            <a:headEnd/>
            <a:tailEnd/>
          </a:ln>
          <a:effectLst/>
        </p:spPr>
      </p:pic>
      <p:sp>
        <p:nvSpPr>
          <p:cNvPr id="29" name="Rectangle 28"/>
          <p:cNvSpPr/>
          <p:nvPr/>
        </p:nvSpPr>
        <p:spPr>
          <a:xfrm>
            <a:off x="3981450" y="4133850"/>
            <a:ext cx="971550" cy="180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solidFill>
                  <a:schemeClr val="accent1">
                    <a:lumMod val="75000"/>
                  </a:schemeClr>
                </a:solidFill>
              </a:rPr>
              <a:t>EFFECTS</a:t>
            </a:r>
            <a:endParaRPr lang="hr-HR" b="1" dirty="0">
              <a:solidFill>
                <a:schemeClr val="accent1">
                  <a:lumMod val="75000"/>
                </a:schemeClr>
              </a:solidFill>
            </a:endParaRPr>
          </a:p>
        </p:txBody>
      </p:sp>
      <p:sp>
        <p:nvSpPr>
          <p:cNvPr id="3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Rectangle 9"/>
          <p:cNvSpPr/>
          <p:nvPr/>
        </p:nvSpPr>
        <p:spPr>
          <a:xfrm>
            <a:off x="333053" y="1847875"/>
            <a:ext cx="8640960" cy="3416320"/>
          </a:xfrm>
          <a:prstGeom prst="rect">
            <a:avLst/>
          </a:prstGeom>
          <a:noFill/>
        </p:spPr>
        <p:txBody>
          <a:bodyPr wrap="square">
            <a:spAutoFit/>
          </a:bodyPr>
          <a:lstStyle/>
          <a:p>
            <a:r>
              <a:rPr lang="en-US" sz="2400" b="1" dirty="0" smtClean="0">
                <a:solidFill>
                  <a:schemeClr val="accent1">
                    <a:lumMod val="75000"/>
                  </a:schemeClr>
                </a:solidFill>
              </a:rPr>
              <a:t>Ozone is associated with a greater number of serious effects on health that may be associated with acute and chronic exposure. </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Acute exposure to ozone causes adverse systemic effects on the lung tissue and cardiovascular system</a:t>
            </a:r>
            <a:r>
              <a:rPr lang="hr-HR" sz="2400" b="1" dirty="0" smtClean="0">
                <a:solidFill>
                  <a:schemeClr val="accent1">
                    <a:lumMod val="75000"/>
                  </a:schemeClr>
                </a:solidFill>
              </a:rPr>
              <a:t>.</a:t>
            </a:r>
            <a:r>
              <a:rPr lang="en-US" sz="2400" b="1" dirty="0" smtClean="0">
                <a:solidFill>
                  <a:schemeClr val="accent1">
                    <a:lumMod val="75000"/>
                  </a:schemeClr>
                </a:solidFill>
              </a:rPr>
              <a:t> </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Chronic exposure causes a reduction in lung function, the development of atherosclerosis, asthma, and shortening of the expected duration of life.</a:t>
            </a:r>
            <a:endParaRPr lang="hr-HR" sz="2400" b="1" dirty="0">
              <a:solidFill>
                <a:schemeClr val="accent1">
                  <a:lumMod val="75000"/>
                </a:schemeClr>
              </a:solidFill>
            </a:endParaRPr>
          </a:p>
        </p:txBody>
      </p:sp>
      <p:sp>
        <p:nvSpPr>
          <p:cNvPr id="13" name="Title 1"/>
          <p:cNvSpPr>
            <a:spLocks noGrp="1"/>
          </p:cNvSpPr>
          <p:nvPr>
            <p:ph type="title"/>
          </p:nvPr>
        </p:nvSpPr>
        <p:spPr>
          <a:xfrm>
            <a:off x="123825" y="531813"/>
            <a:ext cx="8886825" cy="8397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O</a:t>
            </a:r>
            <a:r>
              <a:rPr lang="en-US" sz="2800" b="1" baseline="-25000" dirty="0" smtClean="0">
                <a:solidFill>
                  <a:schemeClr val="tx2"/>
                </a:solidFill>
                <a:effectLst>
                  <a:glow>
                    <a:srgbClr val="7F7F7F">
                      <a:alpha val="35000"/>
                    </a:srgbClr>
                  </a:glow>
                </a:effectLst>
              </a:rPr>
              <a:t>3</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6" name="Picture 15" descr="Spacefill model of ozone"/>
          <p:cNvPicPr>
            <a:picLocks noChangeAspect="1" noChangeArrowheads="1"/>
          </p:cNvPicPr>
          <p:nvPr/>
        </p:nvPicPr>
        <p:blipFill>
          <a:blip r:embed="rId3" cstate="print"/>
          <a:srcRect/>
          <a:stretch>
            <a:fillRect/>
          </a:stretch>
        </p:blipFill>
        <p:spPr bwMode="auto">
          <a:xfrm>
            <a:off x="8285785" y="560391"/>
            <a:ext cx="858215" cy="639760"/>
          </a:xfrm>
          <a:prstGeom prst="rect">
            <a:avLst/>
          </a:prstGeom>
          <a:noFill/>
        </p:spPr>
      </p:pic>
      <p:pic>
        <p:nvPicPr>
          <p:cNvPr id="12"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THEME 2: Pollutants</a:t>
            </a:r>
          </a:p>
        </p:txBody>
      </p:sp>
      <p:pic>
        <p:nvPicPr>
          <p:cNvPr id="15" name="Picture 8" descr="Znak_1024x7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p:cNvSpPr>
          <p:nvPr/>
        </p:nvSpPr>
        <p:spPr bwMode="auto">
          <a:xfrm>
            <a:off x="457200" y="53736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hr-HR" b="1" dirty="0">
              <a:solidFill>
                <a:srgbClr val="1F497D"/>
              </a:solidFill>
              <a:effectLst>
                <a:glow>
                  <a:srgbClr val="7F7F7F">
                    <a:alpha val="35000"/>
                  </a:srgbClr>
                </a:glow>
              </a:effectLst>
            </a:endParaRPr>
          </a:p>
        </p:txBody>
      </p:sp>
      <p:sp>
        <p:nvSpPr>
          <p:cNvPr id="17" name="Title 1"/>
          <p:cNvSpPr>
            <a:spLocks/>
          </p:cNvSpPr>
          <p:nvPr/>
        </p:nvSpPr>
        <p:spPr bwMode="auto">
          <a:xfrm>
            <a:off x="457200" y="4734719"/>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sv-SE" b="1" dirty="0">
              <a:solidFill>
                <a:schemeClr val="tx1">
                  <a:lumMod val="65000"/>
                  <a:lumOff val="35000"/>
                </a:schemeClr>
              </a:solidFill>
              <a:effectLst>
                <a:glow>
                  <a:srgbClr val="7F7F7F">
                    <a:alpha val="20000"/>
                  </a:srgbClr>
                </a:glow>
              </a:effectLst>
            </a:endParaRPr>
          </a:p>
        </p:txBody>
      </p:sp>
      <p:pic>
        <p:nvPicPr>
          <p:cNvPr id="18"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pic>
        <p:nvPicPr>
          <p:cNvPr id="10" name="Picture 3"/>
          <p:cNvPicPr>
            <a:picLocks noChangeAspect="1" noChangeArrowheads="1"/>
          </p:cNvPicPr>
          <p:nvPr/>
        </p:nvPicPr>
        <p:blipFill>
          <a:blip r:embed="rId4" cstate="print"/>
          <a:srcRect/>
          <a:stretch>
            <a:fillRect/>
          </a:stretch>
        </p:blipFill>
        <p:spPr bwMode="auto">
          <a:xfrm>
            <a:off x="1152525" y="838200"/>
            <a:ext cx="6000169" cy="745275"/>
          </a:xfrm>
          <a:prstGeom prst="rect">
            <a:avLst/>
          </a:prstGeom>
          <a:noFill/>
          <a:ln w="9525">
            <a:noFill/>
            <a:miter lim="800000"/>
            <a:headEnd/>
            <a:tailEnd/>
          </a:ln>
          <a:effectLst/>
        </p:spPr>
      </p:pic>
    </p:spTree>
    <p:extLst>
      <p:ext uri="{BB962C8B-B14F-4D97-AF65-F5344CB8AC3E}">
        <p14:creationId xmlns:p14="http://schemas.microsoft.com/office/powerpoint/2010/main" val="4118193170"/>
      </p:ext>
    </p:extLst>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Rectangle 9"/>
          <p:cNvSpPr/>
          <p:nvPr/>
        </p:nvSpPr>
        <p:spPr>
          <a:xfrm>
            <a:off x="486594" y="1770534"/>
            <a:ext cx="8280920" cy="4154984"/>
          </a:xfrm>
          <a:prstGeom prst="rect">
            <a:avLst/>
          </a:prstGeom>
        </p:spPr>
        <p:txBody>
          <a:bodyPr wrap="square">
            <a:spAutoFit/>
          </a:bodyPr>
          <a:lstStyle/>
          <a:p>
            <a:r>
              <a:rPr lang="en-US" sz="2400" b="1" dirty="0" smtClean="0">
                <a:solidFill>
                  <a:schemeClr val="accent1">
                    <a:lumMod val="75000"/>
                  </a:schemeClr>
                </a:solidFill>
              </a:rPr>
              <a:t>According to the recommendations of the World Health Organization (WHO) is set border concentration of ambient ozone, which refers to the 8-hour daily maximum in which in the majority of persons should not occur the appearance of the disease.  </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It is possible that at an extremely sensitive person and below those concentrations show up negative health effects. As the ozone concentration greater than the limit values, these are the health effects of all the more serious and more frequent and affect a larger part of the population.</a:t>
            </a:r>
            <a:endParaRPr lang="hr-HR" sz="2400" dirty="0">
              <a:solidFill>
                <a:schemeClr val="accent1">
                  <a:lumMod val="75000"/>
                </a:schemeClr>
              </a:solidFill>
            </a:endParaRPr>
          </a:p>
        </p:txBody>
      </p:sp>
      <p:sp>
        <p:nvSpPr>
          <p:cNvPr id="13" name="Title 1"/>
          <p:cNvSpPr>
            <a:spLocks noGrp="1"/>
          </p:cNvSpPr>
          <p:nvPr>
            <p:ph type="title"/>
          </p:nvPr>
        </p:nvSpPr>
        <p:spPr>
          <a:xfrm>
            <a:off x="123825" y="531813"/>
            <a:ext cx="8886825" cy="8397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O</a:t>
            </a:r>
            <a:r>
              <a:rPr lang="en-US" sz="2800" b="1" baseline="-25000" dirty="0" smtClean="0">
                <a:solidFill>
                  <a:schemeClr val="tx2"/>
                </a:solidFill>
                <a:effectLst>
                  <a:glow>
                    <a:srgbClr val="7F7F7F">
                      <a:alpha val="35000"/>
                    </a:srgbClr>
                  </a:glow>
                </a:effectLst>
              </a:rPr>
              <a:t>3</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6" name="Picture 15" descr="Spacefill model of ozone"/>
          <p:cNvPicPr>
            <a:picLocks noChangeAspect="1" noChangeArrowheads="1"/>
          </p:cNvPicPr>
          <p:nvPr/>
        </p:nvPicPr>
        <p:blipFill>
          <a:blip r:embed="rId3" cstate="print"/>
          <a:srcRect/>
          <a:stretch>
            <a:fillRect/>
          </a:stretch>
        </p:blipFill>
        <p:spPr bwMode="auto">
          <a:xfrm>
            <a:off x="8285785" y="560391"/>
            <a:ext cx="858215" cy="639760"/>
          </a:xfrm>
          <a:prstGeom prst="rect">
            <a:avLst/>
          </a:prstGeom>
          <a:noFill/>
        </p:spPr>
      </p:pic>
      <p:pic>
        <p:nvPicPr>
          <p:cNvPr id="1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 name="Picture 2"/>
          <p:cNvPicPr>
            <a:picLocks noChangeAspect="1" noChangeArrowheads="1"/>
          </p:cNvPicPr>
          <p:nvPr/>
        </p:nvPicPr>
        <p:blipFill>
          <a:blip r:embed="rId3" cstate="print"/>
          <a:srcRect/>
          <a:stretch>
            <a:fillRect/>
          </a:stretch>
        </p:blipFill>
        <p:spPr bwMode="auto">
          <a:xfrm>
            <a:off x="1043608" y="1196752"/>
            <a:ext cx="7056784" cy="4037740"/>
          </a:xfrm>
          <a:prstGeom prst="rect">
            <a:avLst/>
          </a:prstGeom>
          <a:noFill/>
          <a:ln w="9525">
            <a:noFill/>
            <a:miter lim="800000"/>
            <a:headEnd/>
            <a:tailEnd/>
          </a:ln>
        </p:spPr>
      </p:pic>
      <p:sp>
        <p:nvSpPr>
          <p:cNvPr id="12" name="TextBox 11"/>
          <p:cNvSpPr txBox="1"/>
          <p:nvPr/>
        </p:nvSpPr>
        <p:spPr>
          <a:xfrm>
            <a:off x="323528" y="5301208"/>
            <a:ext cx="8820472" cy="707886"/>
          </a:xfrm>
          <a:prstGeom prst="rect">
            <a:avLst/>
          </a:prstGeom>
          <a:noFill/>
        </p:spPr>
        <p:txBody>
          <a:bodyPr wrap="square" rtlCol="0">
            <a:spAutoFit/>
          </a:bodyPr>
          <a:lstStyle/>
          <a:p>
            <a:r>
              <a:rPr lang="en-US" sz="2000" b="1" dirty="0" smtClean="0">
                <a:solidFill>
                  <a:schemeClr val="accent1">
                    <a:lumMod val="75000"/>
                  </a:schemeClr>
                </a:solidFill>
              </a:rPr>
              <a:t>The risk of adverse health effects in a healthy population at selected 8-hour daily maximum ozone concentrations</a:t>
            </a:r>
            <a:r>
              <a:rPr lang="hr-HR" sz="2000" b="1" dirty="0" smtClean="0">
                <a:solidFill>
                  <a:schemeClr val="accent1">
                    <a:lumMod val="75000"/>
                  </a:schemeClr>
                </a:solidFill>
              </a:rPr>
              <a:t>. </a:t>
            </a:r>
            <a:r>
              <a:rPr lang="en-US" sz="2000" b="1" dirty="0" smtClean="0">
                <a:solidFill>
                  <a:schemeClr val="accent1">
                    <a:lumMod val="75000"/>
                  </a:schemeClr>
                </a:solidFill>
              </a:rPr>
              <a:t>Source: Air Quality Guidelines-The WHO.</a:t>
            </a:r>
            <a:endParaRPr lang="hr-HR" dirty="0">
              <a:solidFill>
                <a:schemeClr val="accent1">
                  <a:lumMod val="75000"/>
                </a:schemeClr>
              </a:solidFill>
            </a:endParaRPr>
          </a:p>
        </p:txBody>
      </p:sp>
      <p:sp>
        <p:nvSpPr>
          <p:cNvPr id="14" name="Title 1"/>
          <p:cNvSpPr>
            <a:spLocks noGrp="1"/>
          </p:cNvSpPr>
          <p:nvPr>
            <p:ph type="title"/>
          </p:nvPr>
        </p:nvSpPr>
        <p:spPr>
          <a:xfrm>
            <a:off x="0" y="179388"/>
            <a:ext cx="8886825" cy="8397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O</a:t>
            </a:r>
            <a:r>
              <a:rPr lang="en-US" sz="2800" b="1" baseline="-25000" dirty="0" smtClean="0">
                <a:solidFill>
                  <a:schemeClr val="tx2"/>
                </a:solidFill>
                <a:effectLst>
                  <a:glow>
                    <a:srgbClr val="7F7F7F">
                      <a:alpha val="35000"/>
                    </a:srgbClr>
                  </a:glow>
                </a:effectLst>
              </a:rPr>
              <a:t>3</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6" name="Picture 15" descr="Spacefill model of ozone"/>
          <p:cNvPicPr>
            <a:picLocks noChangeAspect="1" noChangeArrowheads="1"/>
          </p:cNvPicPr>
          <p:nvPr/>
        </p:nvPicPr>
        <p:blipFill>
          <a:blip r:embed="rId4" cstate="print"/>
          <a:srcRect/>
          <a:stretch>
            <a:fillRect/>
          </a:stretch>
        </p:blipFill>
        <p:spPr bwMode="auto">
          <a:xfrm>
            <a:off x="8285785" y="560391"/>
            <a:ext cx="858215" cy="639760"/>
          </a:xfrm>
          <a:prstGeom prst="rect">
            <a:avLst/>
          </a:prstGeom>
          <a:noFill/>
        </p:spPr>
      </p:pic>
      <p:sp>
        <p:nvSpPr>
          <p:cNvPr id="15" name="Rectangle 14"/>
          <p:cNvSpPr/>
          <p:nvPr/>
        </p:nvSpPr>
        <p:spPr>
          <a:xfrm>
            <a:off x="1285875" y="2343150"/>
            <a:ext cx="1724025" cy="54292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solidFill>
                  <a:schemeClr val="tx1"/>
                </a:solidFill>
              </a:rPr>
              <a:t>high level</a:t>
            </a:r>
            <a:endParaRPr lang="hr-HR" b="1" dirty="0">
              <a:solidFill>
                <a:schemeClr val="tx1"/>
              </a:solidFill>
            </a:endParaRPr>
          </a:p>
        </p:txBody>
      </p:sp>
      <p:sp>
        <p:nvSpPr>
          <p:cNvPr id="17" name="Rectangle 16"/>
          <p:cNvSpPr/>
          <p:nvPr/>
        </p:nvSpPr>
        <p:spPr>
          <a:xfrm>
            <a:off x="1247775" y="3219449"/>
            <a:ext cx="1771650" cy="67627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solidFill>
                  <a:schemeClr val="tx1"/>
                </a:solidFill>
              </a:rPr>
              <a:t>WHO</a:t>
            </a:r>
          </a:p>
          <a:p>
            <a:pPr algn="ctr"/>
            <a:r>
              <a:rPr lang="hr-HR" b="1" dirty="0" smtClean="0">
                <a:solidFill>
                  <a:schemeClr val="tx1"/>
                </a:solidFill>
              </a:rPr>
              <a:t> temporary goal</a:t>
            </a:r>
            <a:endParaRPr lang="hr-HR" b="1" dirty="0">
              <a:solidFill>
                <a:schemeClr val="tx1"/>
              </a:solidFill>
            </a:endParaRPr>
          </a:p>
        </p:txBody>
      </p:sp>
      <p:sp>
        <p:nvSpPr>
          <p:cNvPr id="18" name="Rectangle 17"/>
          <p:cNvSpPr/>
          <p:nvPr/>
        </p:nvSpPr>
        <p:spPr>
          <a:xfrm>
            <a:off x="1247775" y="4133850"/>
            <a:ext cx="1771650" cy="8001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solidFill>
                  <a:schemeClr val="tx1"/>
                </a:solidFill>
              </a:rPr>
              <a:t>WHO</a:t>
            </a:r>
          </a:p>
          <a:p>
            <a:pPr algn="ctr"/>
            <a:r>
              <a:rPr lang="hr-HR" b="1" dirty="0" smtClean="0">
                <a:solidFill>
                  <a:schemeClr val="tx1"/>
                </a:solidFill>
              </a:rPr>
              <a:t>border level</a:t>
            </a:r>
            <a:endParaRPr lang="hr-HR" b="1" dirty="0">
              <a:solidFill>
                <a:schemeClr val="tx1"/>
              </a:solidFill>
            </a:endParaRPr>
          </a:p>
        </p:txBody>
      </p:sp>
      <p:sp>
        <p:nvSpPr>
          <p:cNvPr id="19" name="Rectangle 18"/>
          <p:cNvSpPr/>
          <p:nvPr/>
        </p:nvSpPr>
        <p:spPr>
          <a:xfrm>
            <a:off x="4124325" y="2286000"/>
            <a:ext cx="3714750" cy="647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Significant health effects in sensitive populations</a:t>
            </a:r>
            <a:endParaRPr lang="hr-HR" b="1" dirty="0">
              <a:solidFill>
                <a:schemeClr val="tx1"/>
              </a:solidFill>
            </a:endParaRPr>
          </a:p>
        </p:txBody>
      </p:sp>
      <p:sp>
        <p:nvSpPr>
          <p:cNvPr id="20" name="Rectangle 19"/>
          <p:cNvSpPr/>
          <p:nvPr/>
        </p:nvSpPr>
        <p:spPr>
          <a:xfrm>
            <a:off x="4114800" y="3238500"/>
            <a:ext cx="3705225" cy="67627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Significant health effects </a:t>
            </a:r>
            <a:endParaRPr lang="hr-HR" dirty="0"/>
          </a:p>
        </p:txBody>
      </p:sp>
      <p:sp>
        <p:nvSpPr>
          <p:cNvPr id="21" name="Rectangle 20"/>
          <p:cNvSpPr/>
          <p:nvPr/>
        </p:nvSpPr>
        <p:spPr>
          <a:xfrm>
            <a:off x="4124325" y="4143375"/>
            <a:ext cx="3686175" cy="78105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solidFill>
                  <a:schemeClr val="tx1"/>
                </a:solidFill>
              </a:rPr>
              <a:t>Adequate health protection</a:t>
            </a:r>
            <a:endParaRPr lang="hr-HR" b="1" dirty="0">
              <a:solidFill>
                <a:schemeClr val="tx1"/>
              </a:solidFill>
            </a:endParaRPr>
          </a:p>
        </p:txBody>
      </p:sp>
      <p:sp>
        <p:nvSpPr>
          <p:cNvPr id="22" name="Rectangle 21"/>
          <p:cNvSpPr/>
          <p:nvPr/>
        </p:nvSpPr>
        <p:spPr>
          <a:xfrm>
            <a:off x="2628900" y="1619250"/>
            <a:ext cx="2124075" cy="571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daily maximum </a:t>
            </a:r>
            <a:r>
              <a:rPr lang="hr-HR" dirty="0" smtClean="0">
                <a:solidFill>
                  <a:schemeClr val="tx1"/>
                </a:solidFill>
              </a:rPr>
              <a:t>8-</a:t>
            </a:r>
            <a:r>
              <a:rPr lang="en-US" dirty="0" smtClean="0">
                <a:solidFill>
                  <a:schemeClr val="tx1"/>
                </a:solidFill>
              </a:rPr>
              <a:t>hour mean value</a:t>
            </a:r>
            <a:endParaRPr lang="hr-HR" dirty="0">
              <a:solidFill>
                <a:schemeClr val="tx1"/>
              </a:solidFill>
            </a:endParaRPr>
          </a:p>
        </p:txBody>
      </p:sp>
      <p:sp>
        <p:nvSpPr>
          <p:cNvPr id="23" name="Rectangle 22"/>
          <p:cNvSpPr/>
          <p:nvPr/>
        </p:nvSpPr>
        <p:spPr>
          <a:xfrm>
            <a:off x="5153025" y="1628775"/>
            <a:ext cx="2133600" cy="571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dirty="0" smtClean="0">
                <a:solidFill>
                  <a:schemeClr val="tx1"/>
                </a:solidFill>
              </a:rPr>
              <a:t>e</a:t>
            </a:r>
            <a:r>
              <a:rPr lang="en-US" dirty="0" err="1" smtClean="0">
                <a:solidFill>
                  <a:schemeClr val="tx1"/>
                </a:solidFill>
              </a:rPr>
              <a:t>ffects</a:t>
            </a:r>
            <a:r>
              <a:rPr lang="en-US" dirty="0" smtClean="0">
                <a:solidFill>
                  <a:schemeClr val="tx1"/>
                </a:solidFill>
              </a:rPr>
              <a:t> of selected ozone levels</a:t>
            </a:r>
            <a:endParaRPr lang="hr-HR" dirty="0">
              <a:solidFill>
                <a:schemeClr val="tx1"/>
              </a:solidFill>
            </a:endParaRPr>
          </a:p>
        </p:txBody>
      </p:sp>
      <p:pic>
        <p:nvPicPr>
          <p:cNvPr id="24" name="Picture 3"/>
          <p:cNvPicPr>
            <a:picLocks noChangeAspect="1" noChangeArrowheads="1"/>
          </p:cNvPicPr>
          <p:nvPr/>
        </p:nvPicPr>
        <p:blipFill>
          <a:blip r:embed="rId5" cstate="print"/>
          <a:srcRect/>
          <a:stretch>
            <a:fillRect/>
          </a:stretch>
        </p:blipFill>
        <p:spPr bwMode="auto">
          <a:xfrm>
            <a:off x="0" y="6265863"/>
            <a:ext cx="4767263" cy="592137"/>
          </a:xfrm>
          <a:prstGeom prst="rect">
            <a:avLst/>
          </a:prstGeom>
          <a:noFill/>
          <a:ln w="9525">
            <a:noFill/>
            <a:miter lim="800000"/>
            <a:headEnd/>
            <a:tailEnd/>
          </a:ln>
          <a:effectLst/>
        </p:spPr>
      </p:pic>
      <p:sp>
        <p:nvSpPr>
          <p:cNvPr id="2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Rectangle 9"/>
          <p:cNvSpPr/>
          <p:nvPr/>
        </p:nvSpPr>
        <p:spPr>
          <a:xfrm>
            <a:off x="486594" y="1770534"/>
            <a:ext cx="8280920" cy="830997"/>
          </a:xfrm>
          <a:prstGeom prst="rect">
            <a:avLst/>
          </a:prstGeom>
        </p:spPr>
        <p:txBody>
          <a:bodyPr wrap="square">
            <a:spAutoFit/>
          </a:bodyPr>
          <a:lstStyle/>
          <a:p>
            <a:r>
              <a:rPr lang="en-US" sz="2400" b="1" dirty="0" smtClean="0">
                <a:solidFill>
                  <a:schemeClr val="accent1">
                    <a:lumMod val="75000"/>
                  </a:schemeClr>
                </a:solidFill>
              </a:rPr>
              <a:t>Recommended values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 the concentration of </a:t>
            </a:r>
            <a:r>
              <a:rPr lang="hr-HR" sz="2400" b="1" dirty="0" smtClean="0">
                <a:solidFill>
                  <a:schemeClr val="accent1">
                    <a:lumMod val="75000"/>
                  </a:schemeClr>
                </a:solidFill>
              </a:rPr>
              <a:t>O</a:t>
            </a:r>
            <a:r>
              <a:rPr lang="hr-HR" sz="2400" b="1" baseline="-25000" dirty="0" smtClean="0">
                <a:solidFill>
                  <a:schemeClr val="accent1">
                    <a:lumMod val="75000"/>
                  </a:schemeClr>
                </a:solidFill>
              </a:rPr>
              <a:t>3 </a:t>
            </a:r>
            <a:r>
              <a:rPr lang="en-US" sz="2400" b="1" dirty="0" smtClean="0">
                <a:solidFill>
                  <a:schemeClr val="accent1">
                    <a:lumMod val="75000"/>
                  </a:schemeClr>
                </a:solidFill>
              </a:rPr>
              <a:t>in the air-the WHO</a:t>
            </a:r>
            <a:endParaRPr lang="pl-PL" sz="2400" b="1" dirty="0">
              <a:solidFill>
                <a:schemeClr val="accent1">
                  <a:lumMod val="75000"/>
                </a:schemeClr>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49" y="3049588"/>
            <a:ext cx="639136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title"/>
          </p:nvPr>
        </p:nvSpPr>
        <p:spPr>
          <a:xfrm>
            <a:off x="0" y="379413"/>
            <a:ext cx="8886825" cy="8397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O</a:t>
            </a:r>
            <a:r>
              <a:rPr lang="en-US" sz="2800" b="1" baseline="-25000" dirty="0" smtClean="0">
                <a:solidFill>
                  <a:schemeClr val="tx2"/>
                </a:solidFill>
                <a:effectLst>
                  <a:glow>
                    <a:srgbClr val="7F7F7F">
                      <a:alpha val="35000"/>
                    </a:srgbClr>
                  </a:glow>
                </a:effectLst>
              </a:rPr>
              <a:t>3</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6" name="Picture 15" descr="Spacefill model of ozone"/>
          <p:cNvPicPr>
            <a:picLocks noChangeAspect="1" noChangeArrowheads="1"/>
          </p:cNvPicPr>
          <p:nvPr/>
        </p:nvPicPr>
        <p:blipFill>
          <a:blip r:embed="rId4" cstate="print"/>
          <a:srcRect/>
          <a:stretch>
            <a:fillRect/>
          </a:stretch>
        </p:blipFill>
        <p:spPr bwMode="auto">
          <a:xfrm>
            <a:off x="8285785" y="560391"/>
            <a:ext cx="858215" cy="639760"/>
          </a:xfrm>
          <a:prstGeom prst="rect">
            <a:avLst/>
          </a:prstGeom>
          <a:noFill/>
        </p:spPr>
      </p:pic>
      <p:sp>
        <p:nvSpPr>
          <p:cNvPr id="14" name="Rectangle 13"/>
          <p:cNvSpPr/>
          <p:nvPr/>
        </p:nvSpPr>
        <p:spPr>
          <a:xfrm>
            <a:off x="3362325" y="3086100"/>
            <a:ext cx="326707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5" name="Rectangle 14"/>
          <p:cNvSpPr/>
          <p:nvPr/>
        </p:nvSpPr>
        <p:spPr>
          <a:xfrm>
            <a:off x="857250" y="3943351"/>
            <a:ext cx="1762125" cy="514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600" b="1" dirty="0" smtClean="0"/>
              <a:t>Pollutant</a:t>
            </a:r>
            <a:endParaRPr lang="hr-HR" sz="1600" b="1" dirty="0"/>
          </a:p>
        </p:txBody>
      </p:sp>
      <p:sp>
        <p:nvSpPr>
          <p:cNvPr id="17" name="Rectangle 16"/>
          <p:cNvSpPr/>
          <p:nvPr/>
        </p:nvSpPr>
        <p:spPr>
          <a:xfrm>
            <a:off x="2667000" y="3962400"/>
            <a:ext cx="1647825" cy="5048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600" b="1" dirty="0" smtClean="0"/>
              <a:t>Time of averaging</a:t>
            </a:r>
            <a:endParaRPr lang="hr-HR" sz="1600" b="1" dirty="0"/>
          </a:p>
        </p:txBody>
      </p:sp>
      <p:sp>
        <p:nvSpPr>
          <p:cNvPr id="18" name="Rectangle 17"/>
          <p:cNvSpPr/>
          <p:nvPr/>
        </p:nvSpPr>
        <p:spPr>
          <a:xfrm>
            <a:off x="4362450" y="3981450"/>
            <a:ext cx="1266825" cy="495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600" b="1" dirty="0" smtClean="0"/>
              <a:t>Temporary goal</a:t>
            </a:r>
            <a:endParaRPr lang="hr-HR" sz="1600" b="1" dirty="0"/>
          </a:p>
        </p:txBody>
      </p:sp>
      <p:sp>
        <p:nvSpPr>
          <p:cNvPr id="19" name="Rectangle 18"/>
          <p:cNvSpPr/>
          <p:nvPr/>
        </p:nvSpPr>
        <p:spPr>
          <a:xfrm>
            <a:off x="5695950" y="3962400"/>
            <a:ext cx="1476375" cy="523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600" b="1" dirty="0" smtClean="0"/>
              <a:t>Recommended value</a:t>
            </a:r>
            <a:endParaRPr lang="hr-HR" sz="1600" b="1" dirty="0"/>
          </a:p>
        </p:txBody>
      </p:sp>
      <p:pic>
        <p:nvPicPr>
          <p:cNvPr id="20"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
        <p:nvSpPr>
          <p:cNvPr id="21"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4246460419"/>
      </p:ext>
    </p:extLst>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5318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2.5 O</a:t>
            </a:r>
            <a:r>
              <a:rPr lang="hr-HR" sz="2800" b="1" baseline="-25000" dirty="0" smtClean="0">
                <a:solidFill>
                  <a:schemeClr val="tx2"/>
                </a:solidFill>
                <a:effectLst>
                  <a:glow>
                    <a:srgbClr val="7F7F7F">
                      <a:alpha val="35000"/>
                    </a:srgbClr>
                  </a:glow>
                </a:effectLst>
              </a:rPr>
              <a:t>3</a:t>
            </a:r>
            <a:r>
              <a:rPr lang="hr-HR" sz="2800" b="1" dirty="0" smtClean="0">
                <a:solidFill>
                  <a:schemeClr val="tx2"/>
                </a:solidFill>
                <a:effectLst>
                  <a:glow>
                    <a:srgbClr val="7F7F7F">
                      <a:alpha val="35000"/>
                    </a:srgbClr>
                  </a:glow>
                </a:effectLst>
              </a:rPr>
              <a:t> – MEASUREMENT METHODS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6" name="Picture 15" descr="Spacefill model of ozone"/>
          <p:cNvPicPr>
            <a:picLocks noChangeAspect="1" noChangeArrowheads="1"/>
          </p:cNvPicPr>
          <p:nvPr/>
        </p:nvPicPr>
        <p:blipFill>
          <a:blip r:embed="rId3" cstate="print"/>
          <a:srcRect/>
          <a:stretch>
            <a:fillRect/>
          </a:stretch>
        </p:blipFill>
        <p:spPr bwMode="auto">
          <a:xfrm>
            <a:off x="8285785" y="560391"/>
            <a:ext cx="858215" cy="639760"/>
          </a:xfrm>
          <a:prstGeom prst="rect">
            <a:avLst/>
          </a:prstGeom>
          <a:noFill/>
        </p:spPr>
      </p:pic>
      <p:sp>
        <p:nvSpPr>
          <p:cNvPr id="13" name="TextBox 12"/>
          <p:cNvSpPr txBox="1"/>
          <p:nvPr/>
        </p:nvSpPr>
        <p:spPr>
          <a:xfrm>
            <a:off x="866775" y="1988840"/>
            <a:ext cx="7353299" cy="461665"/>
          </a:xfrm>
          <a:prstGeom prst="rect">
            <a:avLst/>
          </a:prstGeom>
          <a:noFill/>
        </p:spPr>
        <p:txBody>
          <a:bodyPr wrap="square" rtlCol="0">
            <a:spAutoFit/>
          </a:bodyPr>
          <a:lstStyle/>
          <a:p>
            <a:r>
              <a:rPr lang="en-US" sz="2400" b="1" smtClean="0">
                <a:solidFill>
                  <a:schemeClr val="accent1">
                    <a:lumMod val="75000"/>
                  </a:schemeClr>
                </a:solidFill>
              </a:rPr>
              <a:t>The reference method for the measurement of ozone</a:t>
            </a:r>
            <a:endParaRPr lang="hr-HR" dirty="0" smtClean="0">
              <a:solidFill>
                <a:schemeClr val="accent1">
                  <a:lumMod val="75000"/>
                </a:schemeClr>
              </a:solidFill>
            </a:endParaRPr>
          </a:p>
        </p:txBody>
      </p:sp>
      <p:sp>
        <p:nvSpPr>
          <p:cNvPr id="14" name="Rectangle 13"/>
          <p:cNvSpPr/>
          <p:nvPr/>
        </p:nvSpPr>
        <p:spPr>
          <a:xfrm>
            <a:off x="1331640" y="2636912"/>
            <a:ext cx="5688632" cy="1008112"/>
          </a:xfrm>
          <a:prstGeom prst="rect">
            <a:avLst/>
          </a:prstGeom>
          <a:solidFill>
            <a:schemeClr val="accent6">
              <a:lumMod val="60000"/>
              <a:lumOff val="40000"/>
            </a:schemeClr>
          </a:solidFill>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solidFill>
                <a:schemeClr val="accent1">
                  <a:lumMod val="75000"/>
                </a:schemeClr>
              </a:solidFill>
            </a:endParaRPr>
          </a:p>
        </p:txBody>
      </p:sp>
      <p:sp>
        <p:nvSpPr>
          <p:cNvPr id="15" name="TextBox 14"/>
          <p:cNvSpPr txBox="1"/>
          <p:nvPr/>
        </p:nvSpPr>
        <p:spPr>
          <a:xfrm>
            <a:off x="1619672" y="2708920"/>
            <a:ext cx="5112568" cy="830997"/>
          </a:xfrm>
          <a:prstGeom prst="rect">
            <a:avLst/>
          </a:prstGeom>
          <a:noFill/>
        </p:spPr>
        <p:txBody>
          <a:bodyPr wrap="square" rtlCol="0">
            <a:spAutoFit/>
          </a:bodyPr>
          <a:lstStyle/>
          <a:p>
            <a:pPr algn="ctr"/>
            <a:r>
              <a:rPr lang="hr-HR" sz="2400" b="1" dirty="0" smtClean="0">
                <a:solidFill>
                  <a:schemeClr val="accent1">
                    <a:lumMod val="75000"/>
                  </a:schemeClr>
                </a:solidFill>
              </a:rPr>
              <a:t>Ultraviolet (UV) photometry              (HRN EN 14625)</a:t>
            </a:r>
            <a:endParaRPr lang="hr-HR" sz="2400" b="1" dirty="0">
              <a:solidFill>
                <a:schemeClr val="accent1">
                  <a:lumMod val="75000"/>
                </a:schemeClr>
              </a:solidFill>
            </a:endParaRPr>
          </a:p>
        </p:txBody>
      </p:sp>
      <p:sp>
        <p:nvSpPr>
          <p:cNvPr id="17" name="TextBox 16"/>
          <p:cNvSpPr txBox="1"/>
          <p:nvPr/>
        </p:nvSpPr>
        <p:spPr>
          <a:xfrm>
            <a:off x="1475656" y="3933056"/>
            <a:ext cx="5328592" cy="1569660"/>
          </a:xfrm>
          <a:prstGeom prst="rect">
            <a:avLst/>
          </a:prstGeom>
          <a:noFill/>
        </p:spPr>
        <p:txBody>
          <a:bodyPr wrap="square" rtlCol="0">
            <a:spAutoFit/>
          </a:bodyPr>
          <a:lstStyle/>
          <a:p>
            <a:r>
              <a:rPr lang="en-US" sz="2400" b="1" dirty="0" smtClean="0">
                <a:solidFill>
                  <a:schemeClr val="accent1">
                    <a:lumMod val="75000"/>
                  </a:schemeClr>
                </a:solidFill>
              </a:rPr>
              <a:t>Prescribed by regulations of the Republic of Croatia and the European Union.  In the European Union</a:t>
            </a:r>
            <a:r>
              <a:rPr lang="hr-HR" sz="2400" b="1" dirty="0" smtClean="0">
                <a:solidFill>
                  <a:schemeClr val="accent1">
                    <a:lumMod val="75000"/>
                  </a:schemeClr>
                </a:solidFill>
              </a:rPr>
              <a:t> and Croatia</a:t>
            </a:r>
            <a:r>
              <a:rPr lang="en-US" sz="2400" b="1" dirty="0" smtClean="0">
                <a:solidFill>
                  <a:schemeClr val="accent1">
                    <a:lumMod val="75000"/>
                  </a:schemeClr>
                </a:solidFill>
              </a:rPr>
              <a:t>, was adopted by 2012. year</a:t>
            </a:r>
            <a:endParaRPr lang="hr-HR" sz="2400" dirty="0">
              <a:solidFill>
                <a:schemeClr val="accent1">
                  <a:lumMod val="75000"/>
                </a:schemeClr>
              </a:solidFill>
            </a:endParaRPr>
          </a:p>
        </p:txBody>
      </p:sp>
      <p:pic>
        <p:nvPicPr>
          <p:cNvPr id="18"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9"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5318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2.5 O</a:t>
            </a:r>
            <a:r>
              <a:rPr lang="hr-HR" sz="2800" b="1" baseline="-25000" dirty="0" smtClean="0">
                <a:solidFill>
                  <a:schemeClr val="tx2"/>
                </a:solidFill>
                <a:effectLst>
                  <a:glow>
                    <a:srgbClr val="7F7F7F">
                      <a:alpha val="35000"/>
                    </a:srgbClr>
                  </a:glow>
                </a:effectLst>
              </a:rPr>
              <a:t>3</a:t>
            </a:r>
            <a:r>
              <a:rPr lang="hr-HR" sz="2800" b="1" dirty="0" smtClean="0">
                <a:solidFill>
                  <a:schemeClr val="tx2"/>
                </a:solidFill>
                <a:effectLst>
                  <a:glow>
                    <a:srgbClr val="7F7F7F">
                      <a:alpha val="35000"/>
                    </a:srgbClr>
                  </a:glow>
                </a:effectLst>
              </a:rPr>
              <a:t> – MEASUREMENT METHODS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6" name="Picture 15" descr="Spacefill model of ozone"/>
          <p:cNvPicPr>
            <a:picLocks noChangeAspect="1" noChangeArrowheads="1"/>
          </p:cNvPicPr>
          <p:nvPr/>
        </p:nvPicPr>
        <p:blipFill>
          <a:blip r:embed="rId3" cstate="print"/>
          <a:srcRect/>
          <a:stretch>
            <a:fillRect/>
          </a:stretch>
        </p:blipFill>
        <p:spPr bwMode="auto">
          <a:xfrm>
            <a:off x="8285785" y="560391"/>
            <a:ext cx="858215" cy="639760"/>
          </a:xfrm>
          <a:prstGeom prst="rect">
            <a:avLst/>
          </a:prstGeom>
          <a:noFill/>
        </p:spPr>
      </p:pic>
      <p:sp>
        <p:nvSpPr>
          <p:cNvPr id="18" name="TextBox 17"/>
          <p:cNvSpPr txBox="1"/>
          <p:nvPr/>
        </p:nvSpPr>
        <p:spPr>
          <a:xfrm>
            <a:off x="323528" y="1916832"/>
            <a:ext cx="8712968" cy="3046988"/>
          </a:xfrm>
          <a:prstGeom prst="rect">
            <a:avLst/>
          </a:prstGeom>
          <a:noFill/>
        </p:spPr>
        <p:txBody>
          <a:bodyPr wrap="square" rtlCol="0">
            <a:spAutoFit/>
          </a:bodyPr>
          <a:lstStyle/>
          <a:p>
            <a:r>
              <a:rPr lang="en-US" sz="2400" b="1" dirty="0" smtClean="0">
                <a:solidFill>
                  <a:schemeClr val="accent1">
                    <a:lumMod val="75000"/>
                  </a:schemeClr>
                </a:solidFill>
              </a:rPr>
              <a:t>The method is based on a property of ozone that absorbs the UV-radiation. </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Sampled air at the entrance of the instrument are filtered out by a constant and known flow</a:t>
            </a:r>
            <a:r>
              <a:rPr lang="hr-HR" sz="2400" b="1" dirty="0" smtClean="0">
                <a:solidFill>
                  <a:schemeClr val="accent1">
                    <a:lumMod val="75000"/>
                  </a:schemeClr>
                </a:solidFill>
              </a:rPr>
              <a:t>,</a:t>
            </a:r>
            <a:r>
              <a:rPr lang="en-US" sz="2400" b="1" dirty="0" smtClean="0">
                <a:solidFill>
                  <a:schemeClr val="accent1">
                    <a:lumMod val="75000"/>
                  </a:schemeClr>
                </a:solidFill>
              </a:rPr>
              <a:t> leads to a reaction of the cell in which the conditions are constant pressure and temperature. In such conditions the air exposes the constant radiation exposure low pressure lamps with peak values of 253.7 nm.</a:t>
            </a:r>
            <a:endParaRPr lang="hr-HR" sz="2400" b="1" dirty="0" smtClean="0">
              <a:solidFill>
                <a:schemeClr val="accent1">
                  <a:lumMod val="75000"/>
                </a:schemeClr>
              </a:solidFill>
            </a:endParaRPr>
          </a:p>
        </p:txBody>
      </p:sp>
      <p:pic>
        <p:nvPicPr>
          <p:cNvPr id="1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5318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2.5 O</a:t>
            </a:r>
            <a:r>
              <a:rPr lang="hr-HR" sz="2800" b="1" baseline="-25000" dirty="0" smtClean="0">
                <a:solidFill>
                  <a:schemeClr val="tx2"/>
                </a:solidFill>
                <a:effectLst>
                  <a:glow>
                    <a:srgbClr val="7F7F7F">
                      <a:alpha val="35000"/>
                    </a:srgbClr>
                  </a:glow>
                </a:effectLst>
              </a:rPr>
              <a:t>3</a:t>
            </a:r>
            <a:r>
              <a:rPr lang="hr-HR" sz="2800" b="1" dirty="0" smtClean="0">
                <a:solidFill>
                  <a:schemeClr val="tx2"/>
                </a:solidFill>
                <a:effectLst>
                  <a:glow>
                    <a:srgbClr val="7F7F7F">
                      <a:alpha val="35000"/>
                    </a:srgbClr>
                  </a:glow>
                </a:effectLst>
              </a:rPr>
              <a:t> – MEASUREMENT METHODS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6" name="Picture 15" descr="Spacefill model of ozone"/>
          <p:cNvPicPr>
            <a:picLocks noChangeAspect="1" noChangeArrowheads="1"/>
          </p:cNvPicPr>
          <p:nvPr/>
        </p:nvPicPr>
        <p:blipFill>
          <a:blip r:embed="rId3" cstate="print"/>
          <a:srcRect/>
          <a:stretch>
            <a:fillRect/>
          </a:stretch>
        </p:blipFill>
        <p:spPr bwMode="auto">
          <a:xfrm>
            <a:off x="8285785" y="560391"/>
            <a:ext cx="858215" cy="639760"/>
          </a:xfrm>
          <a:prstGeom prst="rect">
            <a:avLst/>
          </a:prstGeom>
          <a:noFill/>
        </p:spPr>
      </p:pic>
      <p:sp>
        <p:nvSpPr>
          <p:cNvPr id="10" name="Rectangle 9"/>
          <p:cNvSpPr/>
          <p:nvPr/>
        </p:nvSpPr>
        <p:spPr>
          <a:xfrm>
            <a:off x="123503" y="1406302"/>
            <a:ext cx="8820472" cy="1938992"/>
          </a:xfrm>
          <a:prstGeom prst="rect">
            <a:avLst/>
          </a:prstGeom>
        </p:spPr>
        <p:txBody>
          <a:bodyPr wrap="square">
            <a:spAutoFit/>
          </a:bodyPr>
          <a:lstStyle/>
          <a:p>
            <a:r>
              <a:rPr lang="en-US" sz="2400" b="1" dirty="0" smtClean="0">
                <a:solidFill>
                  <a:schemeClr val="accent1">
                    <a:lumMod val="75000"/>
                  </a:schemeClr>
                </a:solidFill>
              </a:rPr>
              <a:t>Sensitive </a:t>
            </a:r>
            <a:r>
              <a:rPr lang="hr-HR" sz="2400" b="1" dirty="0" smtClean="0">
                <a:solidFill>
                  <a:schemeClr val="accent1">
                    <a:lumMod val="75000"/>
                  </a:schemeClr>
                </a:solidFill>
              </a:rPr>
              <a:t>ph</a:t>
            </a:r>
            <a:r>
              <a:rPr lang="en-US" sz="2400" b="1" dirty="0" err="1" smtClean="0">
                <a:solidFill>
                  <a:schemeClr val="accent1">
                    <a:lumMod val="75000"/>
                  </a:schemeClr>
                </a:solidFill>
              </a:rPr>
              <a:t>otodiode</a:t>
            </a:r>
            <a:r>
              <a:rPr lang="en-US" sz="2400" b="1" dirty="0" smtClean="0">
                <a:solidFill>
                  <a:schemeClr val="accent1">
                    <a:lumMod val="75000"/>
                  </a:schemeClr>
                </a:solidFill>
              </a:rPr>
              <a:t> or </a:t>
            </a:r>
            <a:r>
              <a:rPr lang="hr-HR" sz="2400" b="1" dirty="0" smtClean="0">
                <a:solidFill>
                  <a:schemeClr val="accent1">
                    <a:lumMod val="75000"/>
                  </a:schemeClr>
                </a:solidFill>
              </a:rPr>
              <a:t>photomultiplier </a:t>
            </a:r>
            <a:r>
              <a:rPr lang="en-US" sz="2400" b="1" dirty="0" smtClean="0">
                <a:solidFill>
                  <a:schemeClr val="accent1">
                    <a:lumMod val="75000"/>
                  </a:schemeClr>
                </a:solidFill>
              </a:rPr>
              <a:t>detectors measure the intensity of the radiation that is passed through the reaction cell. Ozone in the air absorbs a certain amount of radiation that is in constant terms proportional to the concentration of ozone in the sample.</a:t>
            </a:r>
            <a:endParaRPr lang="hr-HR" sz="2400" b="1" dirty="0">
              <a:solidFill>
                <a:schemeClr val="accent1">
                  <a:lumMod val="75000"/>
                </a:schemeClr>
              </a:solidFill>
            </a:endParaRPr>
          </a:p>
        </p:txBody>
      </p:sp>
      <p:sp>
        <p:nvSpPr>
          <p:cNvPr id="12" name="Rectangle 11"/>
          <p:cNvSpPr/>
          <p:nvPr/>
        </p:nvSpPr>
        <p:spPr>
          <a:xfrm>
            <a:off x="232470" y="3355851"/>
            <a:ext cx="8640960" cy="2677656"/>
          </a:xfrm>
          <a:prstGeom prst="rect">
            <a:avLst/>
          </a:prstGeom>
        </p:spPr>
        <p:txBody>
          <a:bodyPr wrap="square">
            <a:spAutoFit/>
          </a:bodyPr>
          <a:lstStyle/>
          <a:p>
            <a:r>
              <a:rPr lang="en-US" sz="2400" b="1" dirty="0" smtClean="0">
                <a:solidFill>
                  <a:schemeClr val="accent1">
                    <a:lumMod val="75000"/>
                  </a:schemeClr>
                </a:solidFill>
              </a:rPr>
              <a:t>There are two basic ways of quantifying and absorption: </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pPr>
              <a:buFont typeface="Arial" pitchFamily="34" charset="0"/>
              <a:buChar char="•"/>
            </a:pPr>
            <a:r>
              <a:rPr lang="en-US" sz="2400" b="1" dirty="0" smtClean="0">
                <a:solidFill>
                  <a:schemeClr val="accent1">
                    <a:lumMod val="75000"/>
                  </a:schemeClr>
                </a:solidFill>
              </a:rPr>
              <a:t>one is to get through the same reaction cell </a:t>
            </a:r>
            <a:r>
              <a:rPr lang="hr-HR" sz="2400" b="1" dirty="0" smtClean="0">
                <a:solidFill>
                  <a:schemeClr val="accent1">
                    <a:lumMod val="75000"/>
                  </a:schemeClr>
                </a:solidFill>
              </a:rPr>
              <a:t>passes </a:t>
            </a:r>
            <a:r>
              <a:rPr lang="en-US" sz="2400" b="1" dirty="0" smtClean="0">
                <a:solidFill>
                  <a:schemeClr val="accent1">
                    <a:lumMod val="75000"/>
                  </a:schemeClr>
                </a:solidFill>
              </a:rPr>
              <a:t>alternating pattern of air and air without ozone</a:t>
            </a:r>
            <a:endParaRPr lang="hr-HR" sz="2400" b="1" dirty="0" smtClean="0">
              <a:solidFill>
                <a:schemeClr val="accent1">
                  <a:lumMod val="75000"/>
                </a:schemeClr>
              </a:solidFill>
            </a:endParaRPr>
          </a:p>
          <a:p>
            <a:pPr>
              <a:buFont typeface="Arial" pitchFamily="34" charset="0"/>
              <a:buChar char="•"/>
            </a:pPr>
            <a:r>
              <a:rPr lang="en-US" sz="2400" b="1" dirty="0" smtClean="0">
                <a:solidFill>
                  <a:schemeClr val="accent1">
                    <a:lumMod val="75000"/>
                  </a:schemeClr>
                </a:solidFill>
              </a:rPr>
              <a:t> </a:t>
            </a:r>
            <a:r>
              <a:rPr lang="hr-HR" sz="2400" b="1" dirty="0" smtClean="0">
                <a:solidFill>
                  <a:schemeClr val="accent1">
                    <a:lumMod val="75000"/>
                  </a:schemeClr>
                </a:solidFill>
              </a:rPr>
              <a:t>a</a:t>
            </a:r>
            <a:r>
              <a:rPr lang="en-US" sz="2400" b="1" dirty="0" err="1" smtClean="0">
                <a:solidFill>
                  <a:schemeClr val="accent1">
                    <a:lumMod val="75000"/>
                  </a:schemeClr>
                </a:solidFill>
              </a:rPr>
              <a:t>nother</a:t>
            </a:r>
            <a:r>
              <a:rPr lang="en-US" sz="2400" b="1" dirty="0" smtClean="0">
                <a:solidFill>
                  <a:schemeClr val="accent1">
                    <a:lumMod val="75000"/>
                  </a:schemeClr>
                </a:solidFill>
              </a:rPr>
              <a:t> is that there are two identical cells and through one continuous </a:t>
            </a:r>
            <a:r>
              <a:rPr lang="hr-HR" sz="2400" b="1" dirty="0" smtClean="0">
                <a:solidFill>
                  <a:schemeClr val="accent1">
                    <a:lumMod val="75000"/>
                  </a:schemeClr>
                </a:solidFill>
              </a:rPr>
              <a:t>passes </a:t>
            </a:r>
            <a:r>
              <a:rPr lang="en-US" sz="2400" b="1" dirty="0" smtClean="0">
                <a:solidFill>
                  <a:schemeClr val="accent1">
                    <a:lumMod val="75000"/>
                  </a:schemeClr>
                </a:solidFill>
              </a:rPr>
              <a:t>air sample, and through other </a:t>
            </a:r>
            <a:r>
              <a:rPr lang="hr-HR" sz="2400" b="1" dirty="0" smtClean="0">
                <a:solidFill>
                  <a:schemeClr val="accent1">
                    <a:lumMod val="75000"/>
                  </a:schemeClr>
                </a:solidFill>
              </a:rPr>
              <a:t>air </a:t>
            </a:r>
            <a:r>
              <a:rPr lang="en-US" sz="2400" b="1" dirty="0" smtClean="0">
                <a:solidFill>
                  <a:schemeClr val="accent1">
                    <a:lumMod val="75000"/>
                  </a:schemeClr>
                </a:solidFill>
              </a:rPr>
              <a:t>without ozone</a:t>
            </a:r>
            <a:endParaRPr lang="pl-PL" sz="2400" b="1" dirty="0" smtClean="0">
              <a:solidFill>
                <a:schemeClr val="accent6">
                  <a:lumMod val="75000"/>
                </a:schemeClr>
              </a:solidFill>
            </a:endParaRPr>
          </a:p>
        </p:txBody>
      </p:sp>
      <p:pic>
        <p:nvPicPr>
          <p:cNvPr id="13"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5318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2.5 O</a:t>
            </a:r>
            <a:r>
              <a:rPr lang="hr-HR" sz="2800" b="1" baseline="-25000" dirty="0" smtClean="0">
                <a:solidFill>
                  <a:schemeClr val="tx2"/>
                </a:solidFill>
                <a:effectLst>
                  <a:glow>
                    <a:srgbClr val="7F7F7F">
                      <a:alpha val="35000"/>
                    </a:srgbClr>
                  </a:glow>
                </a:effectLst>
              </a:rPr>
              <a:t>3</a:t>
            </a:r>
            <a:r>
              <a:rPr lang="hr-HR" sz="2800" b="1" dirty="0" smtClean="0">
                <a:solidFill>
                  <a:schemeClr val="tx2"/>
                </a:solidFill>
                <a:effectLst>
                  <a:glow>
                    <a:srgbClr val="7F7F7F">
                      <a:alpha val="35000"/>
                    </a:srgbClr>
                  </a:glow>
                </a:effectLst>
              </a:rPr>
              <a:t> – MEASUREMENT METHODS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6" name="Picture 15" descr="Spacefill model of ozone"/>
          <p:cNvPicPr>
            <a:picLocks noChangeAspect="1" noChangeArrowheads="1"/>
          </p:cNvPicPr>
          <p:nvPr/>
        </p:nvPicPr>
        <p:blipFill>
          <a:blip r:embed="rId3" cstate="print"/>
          <a:srcRect/>
          <a:stretch>
            <a:fillRect/>
          </a:stretch>
        </p:blipFill>
        <p:spPr bwMode="auto">
          <a:xfrm>
            <a:off x="8285785" y="560391"/>
            <a:ext cx="858215" cy="639760"/>
          </a:xfrm>
          <a:prstGeom prst="rect">
            <a:avLst/>
          </a:prstGeom>
          <a:noFill/>
        </p:spPr>
      </p:pic>
      <p:sp>
        <p:nvSpPr>
          <p:cNvPr id="10" name="TextBox 9"/>
          <p:cNvSpPr txBox="1"/>
          <p:nvPr/>
        </p:nvSpPr>
        <p:spPr>
          <a:xfrm>
            <a:off x="237803" y="1822351"/>
            <a:ext cx="8640960" cy="3416320"/>
          </a:xfrm>
          <a:prstGeom prst="rect">
            <a:avLst/>
          </a:prstGeom>
          <a:noFill/>
        </p:spPr>
        <p:txBody>
          <a:bodyPr wrap="square" rtlCol="0">
            <a:spAutoFit/>
          </a:bodyPr>
          <a:lstStyle/>
          <a:p>
            <a:r>
              <a:rPr lang="en-US" sz="2400" b="1" dirty="0" smtClean="0">
                <a:solidFill>
                  <a:schemeClr val="accent1">
                    <a:lumMod val="75000"/>
                  </a:schemeClr>
                </a:solidFill>
              </a:rPr>
              <a:t>In both modes the air without ozone is obtained by conducting air through the catalytic convector for ozone. The difference in intensity of radiation that is measured in the air with ozone and no ozone represents the absorption of radiation.   </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Sampling of air containing a known concentration of ozone instrument is calibrated and is possible with the help of absorption from the calibration directions to calculate the concentration of ozone.</a:t>
            </a:r>
            <a:endParaRPr lang="hr-HR" sz="2400" b="1" dirty="0">
              <a:solidFill>
                <a:schemeClr val="accent1">
                  <a:lumMod val="75000"/>
                </a:schemeClr>
              </a:solidFill>
            </a:endParaRPr>
          </a:p>
        </p:txBody>
      </p:sp>
      <p:pic>
        <p:nvPicPr>
          <p:cNvPr id="1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5318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2.5 O</a:t>
            </a:r>
            <a:r>
              <a:rPr lang="hr-HR" sz="2800" b="1" baseline="-25000" dirty="0" smtClean="0">
                <a:solidFill>
                  <a:schemeClr val="tx2"/>
                </a:solidFill>
                <a:effectLst>
                  <a:glow>
                    <a:srgbClr val="7F7F7F">
                      <a:alpha val="35000"/>
                    </a:srgbClr>
                  </a:glow>
                </a:effectLst>
              </a:rPr>
              <a:t>3</a:t>
            </a:r>
            <a:r>
              <a:rPr lang="hr-HR" sz="2800" b="1" dirty="0" smtClean="0">
                <a:solidFill>
                  <a:schemeClr val="tx2"/>
                </a:solidFill>
                <a:effectLst>
                  <a:glow>
                    <a:srgbClr val="7F7F7F">
                      <a:alpha val="35000"/>
                    </a:srgbClr>
                  </a:glow>
                </a:effectLst>
              </a:rPr>
              <a:t> – MEASUREMENT METHODS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6" name="Picture 15" descr="Spacefill model of ozone"/>
          <p:cNvPicPr>
            <a:picLocks noChangeAspect="1" noChangeArrowheads="1"/>
          </p:cNvPicPr>
          <p:nvPr/>
        </p:nvPicPr>
        <p:blipFill>
          <a:blip r:embed="rId3" cstate="print"/>
          <a:srcRect/>
          <a:stretch>
            <a:fillRect/>
          </a:stretch>
        </p:blipFill>
        <p:spPr bwMode="auto">
          <a:xfrm>
            <a:off x="8285785" y="560391"/>
            <a:ext cx="858215" cy="639760"/>
          </a:xfrm>
          <a:prstGeom prst="rect">
            <a:avLst/>
          </a:prstGeom>
          <a:noFill/>
        </p:spPr>
      </p:pic>
      <p:sp>
        <p:nvSpPr>
          <p:cNvPr id="10" name="Rectangle 9"/>
          <p:cNvSpPr/>
          <p:nvPr/>
        </p:nvSpPr>
        <p:spPr>
          <a:xfrm>
            <a:off x="2172866" y="4927823"/>
            <a:ext cx="5544616" cy="504056"/>
          </a:xfrm>
          <a:prstGeom prst="rect">
            <a:avLst/>
          </a:prstGeom>
          <a:solidFill>
            <a:srgbClr val="FF0000"/>
          </a:solidFill>
          <a:ln>
            <a:solidFill>
              <a:srgbClr val="FF0000"/>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 ppb (</a:t>
            </a:r>
            <a:r>
              <a:rPr lang="en-US" b="1" dirty="0" err="1" smtClean="0">
                <a:solidFill>
                  <a:schemeClr val="bg1"/>
                </a:solidFill>
              </a:rPr>
              <a:t>nmol</a:t>
            </a:r>
            <a:r>
              <a:rPr lang="en-US" b="1" dirty="0" smtClean="0">
                <a:solidFill>
                  <a:schemeClr val="bg1"/>
                </a:solidFill>
              </a:rPr>
              <a:t>/mol) O</a:t>
            </a:r>
            <a:r>
              <a:rPr lang="en-US" b="1" baseline="-25000" dirty="0" smtClean="0">
                <a:solidFill>
                  <a:schemeClr val="bg1"/>
                </a:solidFill>
              </a:rPr>
              <a:t>3</a:t>
            </a:r>
            <a:r>
              <a:rPr lang="en-US" b="1" dirty="0" smtClean="0">
                <a:solidFill>
                  <a:schemeClr val="bg1"/>
                </a:solidFill>
              </a:rPr>
              <a:t> = 2.00 </a:t>
            </a:r>
            <a:r>
              <a:rPr lang="en-US" b="1" dirty="0" err="1" smtClean="0">
                <a:solidFill>
                  <a:schemeClr val="bg1"/>
                </a:solidFill>
              </a:rPr>
              <a:t>μg</a:t>
            </a:r>
            <a:r>
              <a:rPr lang="en-US" b="1" dirty="0" smtClean="0">
                <a:solidFill>
                  <a:schemeClr val="bg1"/>
                </a:solidFill>
              </a:rPr>
              <a:t>/m</a:t>
            </a:r>
            <a:r>
              <a:rPr lang="en-US" b="1" baseline="30000" dirty="0" smtClean="0">
                <a:solidFill>
                  <a:schemeClr val="bg1"/>
                </a:solidFill>
              </a:rPr>
              <a:t>3</a:t>
            </a:r>
            <a:r>
              <a:rPr lang="en-US" b="1" dirty="0" smtClean="0">
                <a:solidFill>
                  <a:schemeClr val="bg1"/>
                </a:solidFill>
              </a:rPr>
              <a:t> O</a:t>
            </a:r>
            <a:r>
              <a:rPr lang="en-US" b="1" baseline="-25000" dirty="0" smtClean="0">
                <a:solidFill>
                  <a:schemeClr val="bg1"/>
                </a:solidFill>
              </a:rPr>
              <a:t>3</a:t>
            </a:r>
            <a:endParaRPr lang="hr-HR" baseline="-25000" dirty="0">
              <a:solidFill>
                <a:schemeClr val="bg1"/>
              </a:solidFill>
            </a:endParaRPr>
          </a:p>
        </p:txBody>
      </p:sp>
      <p:sp>
        <p:nvSpPr>
          <p:cNvPr id="12" name="TextBox 11"/>
          <p:cNvSpPr txBox="1"/>
          <p:nvPr/>
        </p:nvSpPr>
        <p:spPr>
          <a:xfrm>
            <a:off x="241994" y="1604417"/>
            <a:ext cx="8902006" cy="3046988"/>
          </a:xfrm>
          <a:prstGeom prst="rect">
            <a:avLst/>
          </a:prstGeom>
          <a:noFill/>
        </p:spPr>
        <p:txBody>
          <a:bodyPr wrap="square" rtlCol="0">
            <a:spAutoFit/>
          </a:bodyPr>
          <a:lstStyle/>
          <a:p>
            <a:r>
              <a:rPr lang="en-US" sz="2400" b="1" dirty="0" smtClean="0">
                <a:solidFill>
                  <a:schemeClr val="accent1">
                    <a:lumMod val="75000"/>
                  </a:schemeClr>
                </a:solidFill>
              </a:rPr>
              <a:t>If the instrument is calibrated in volume/volume units, concentrations of O</a:t>
            </a:r>
            <a:r>
              <a:rPr lang="en-US" sz="2400" b="1" baseline="-25000" dirty="0" smtClean="0">
                <a:solidFill>
                  <a:schemeClr val="accent1">
                    <a:lumMod val="75000"/>
                  </a:schemeClr>
                </a:solidFill>
              </a:rPr>
              <a:t>3</a:t>
            </a:r>
            <a:r>
              <a:rPr lang="en-US" sz="2400" b="1" dirty="0" smtClean="0">
                <a:solidFill>
                  <a:schemeClr val="accent1">
                    <a:lumMod val="75000"/>
                  </a:schemeClr>
                </a:solidFill>
              </a:rPr>
              <a:t> are measured directly in volume/volume units (ppb) whereas the absorption in the UV spectrum is proportional to the concentration of O</a:t>
            </a:r>
            <a:r>
              <a:rPr lang="en-US" sz="2400" b="1" baseline="-25000" dirty="0" smtClean="0">
                <a:solidFill>
                  <a:schemeClr val="accent1">
                    <a:lumMod val="75000"/>
                  </a:schemeClr>
                </a:solidFill>
              </a:rPr>
              <a:t>3</a:t>
            </a:r>
            <a:r>
              <a:rPr lang="en-US" sz="2400" b="1" dirty="0" smtClean="0">
                <a:solidFill>
                  <a:schemeClr val="accent1">
                    <a:lumMod val="75000"/>
                  </a:schemeClr>
                </a:solidFill>
              </a:rPr>
              <a:t> in the volume/volume units.  </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After that, the obtained concentrations in ppb are converted to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 using standard conversion factors for a temperature of 20°C and an atmospheric pressure of 1013 </a:t>
            </a:r>
            <a:r>
              <a:rPr lang="en-US" sz="2400" b="1" dirty="0" err="1" smtClean="0">
                <a:solidFill>
                  <a:schemeClr val="accent1">
                    <a:lumMod val="75000"/>
                  </a:schemeClr>
                </a:solidFill>
              </a:rPr>
              <a:t>hPa</a:t>
            </a:r>
            <a:r>
              <a:rPr lang="en-US" sz="2400" b="1" dirty="0" smtClean="0">
                <a:solidFill>
                  <a:schemeClr val="accent1">
                    <a:lumMod val="75000"/>
                  </a:schemeClr>
                </a:solidFill>
              </a:rPr>
              <a:t>.                                   </a:t>
            </a:r>
            <a:endParaRPr lang="hr-HR" sz="2400" b="1" baseline="-25000" dirty="0">
              <a:solidFill>
                <a:schemeClr val="bg1"/>
              </a:solidFill>
            </a:endParaRPr>
          </a:p>
        </p:txBody>
      </p:sp>
      <p:pic>
        <p:nvPicPr>
          <p:cNvPr id="13"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2.1 C</a:t>
            </a:r>
            <a:r>
              <a:rPr lang="hr-HR" sz="2800" b="1" baseline="-25000" dirty="0" smtClean="0">
                <a:solidFill>
                  <a:schemeClr val="tx2"/>
                </a:solidFill>
                <a:effectLst>
                  <a:glow>
                    <a:srgbClr val="7F7F7F">
                      <a:alpha val="35000"/>
                    </a:srgbClr>
                  </a:glow>
                </a:effectLst>
              </a:rPr>
              <a:t>6</a:t>
            </a:r>
            <a:r>
              <a:rPr lang="hr-HR" sz="2800" b="1" dirty="0" smtClean="0">
                <a:solidFill>
                  <a:schemeClr val="tx2"/>
                </a:solidFill>
                <a:effectLst>
                  <a:glow>
                    <a:srgbClr val="7F7F7F">
                      <a:alpha val="35000"/>
                    </a:srgbClr>
                  </a:glow>
                </a:effectLst>
              </a:rPr>
              <a:t>H</a:t>
            </a:r>
            <a:r>
              <a:rPr lang="hr-HR" sz="2800" b="1" baseline="-25000" dirty="0" smtClean="0">
                <a:solidFill>
                  <a:schemeClr val="tx2"/>
                </a:solidFill>
                <a:effectLst>
                  <a:glow>
                    <a:srgbClr val="7F7F7F">
                      <a:alpha val="35000"/>
                    </a:srgbClr>
                  </a:glow>
                </a:effectLst>
              </a:rPr>
              <a:t>6</a:t>
            </a:r>
            <a:r>
              <a:rPr lang="hr-HR" sz="2800" b="1" dirty="0" smtClean="0">
                <a:solidFill>
                  <a:schemeClr val="tx2"/>
                </a:solidFill>
                <a:effectLst>
                  <a:glow>
                    <a:srgbClr val="7F7F7F">
                      <a:alpha val="35000"/>
                    </a:srgbClr>
                  </a:glow>
                </a:effectLst>
              </a:rPr>
              <a:t> – CHEMICAL CHARACTERISTICS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4" name="TextBox 13"/>
          <p:cNvSpPr txBox="1"/>
          <p:nvPr/>
        </p:nvSpPr>
        <p:spPr>
          <a:xfrm>
            <a:off x="717476" y="2714650"/>
            <a:ext cx="7848872" cy="2677656"/>
          </a:xfrm>
          <a:prstGeom prst="rect">
            <a:avLst/>
          </a:prstGeom>
          <a:solidFill>
            <a:srgbClr val="996600"/>
          </a:solidFill>
        </p:spPr>
        <p:txBody>
          <a:bodyPr wrap="square" rtlCol="0">
            <a:spAutoFit/>
          </a:bodyPr>
          <a:lstStyle/>
          <a:p>
            <a:r>
              <a:rPr lang="en-US" sz="2400" b="1" dirty="0" smtClean="0">
                <a:solidFill>
                  <a:schemeClr val="bg1"/>
                </a:solidFill>
                <a:effectLst>
                  <a:outerShdw blurRad="38100" dist="38100" dir="2700000" algn="tl">
                    <a:srgbClr val="000000">
                      <a:alpha val="43137"/>
                    </a:srgbClr>
                  </a:outerShdw>
                </a:effectLst>
              </a:rPr>
              <a:t>Benzene (C</a:t>
            </a:r>
            <a:r>
              <a:rPr lang="en-US" sz="2400" b="1" baseline="-25000" dirty="0" smtClean="0">
                <a:solidFill>
                  <a:schemeClr val="bg1"/>
                </a:solidFill>
                <a:effectLst>
                  <a:outerShdw blurRad="38100" dist="38100" dir="2700000" algn="tl">
                    <a:srgbClr val="000000">
                      <a:alpha val="43137"/>
                    </a:srgbClr>
                  </a:outerShdw>
                </a:effectLst>
              </a:rPr>
              <a:t>6</a:t>
            </a:r>
            <a:r>
              <a:rPr lang="en-US" sz="2400" b="1" dirty="0" smtClean="0">
                <a:solidFill>
                  <a:schemeClr val="bg1"/>
                </a:solidFill>
                <a:effectLst>
                  <a:outerShdw blurRad="38100" dist="38100" dir="2700000" algn="tl">
                    <a:srgbClr val="000000">
                      <a:alpha val="43137"/>
                    </a:srgbClr>
                  </a:outerShdw>
                </a:effectLst>
              </a:rPr>
              <a:t>H</a:t>
            </a:r>
            <a:r>
              <a:rPr lang="en-US" sz="2400" b="1" baseline="-25000" dirty="0" smtClean="0">
                <a:solidFill>
                  <a:schemeClr val="bg1"/>
                </a:solidFill>
                <a:effectLst>
                  <a:outerShdw blurRad="38100" dist="38100" dir="2700000" algn="tl">
                    <a:srgbClr val="000000">
                      <a:alpha val="43137"/>
                    </a:srgbClr>
                  </a:outerShdw>
                </a:effectLst>
              </a:rPr>
              <a:t>6</a:t>
            </a:r>
            <a:r>
              <a:rPr lang="en-US" sz="2400" b="1" dirty="0" smtClean="0">
                <a:solidFill>
                  <a:schemeClr val="bg1"/>
                </a:solidFill>
                <a:effectLst>
                  <a:outerShdw blurRad="38100" dist="38100" dir="2700000" algn="tl">
                    <a:srgbClr val="000000">
                      <a:alpha val="43137"/>
                    </a:srgbClr>
                  </a:outerShdw>
                </a:effectLst>
              </a:rPr>
              <a:t>) is a </a:t>
            </a:r>
            <a:r>
              <a:rPr lang="en-US" sz="2400" b="1" dirty="0" err="1" smtClean="0">
                <a:solidFill>
                  <a:schemeClr val="bg1"/>
                </a:solidFill>
                <a:effectLst>
                  <a:outerShdw blurRad="38100" dist="38100" dir="2700000" algn="tl">
                    <a:srgbClr val="000000">
                      <a:alpha val="43137"/>
                    </a:srgbClr>
                  </a:outerShdw>
                </a:effectLst>
              </a:rPr>
              <a:t>colourless</a:t>
            </a:r>
            <a:r>
              <a:rPr lang="en-US" sz="2400" b="1" dirty="0" smtClean="0">
                <a:solidFill>
                  <a:schemeClr val="bg1"/>
                </a:solidFill>
                <a:effectLst>
                  <a:outerShdw blurRad="38100" dist="38100" dir="2700000" algn="tl">
                    <a:srgbClr val="000000">
                      <a:alpha val="43137"/>
                    </a:srgbClr>
                  </a:outerShdw>
                </a:effectLst>
              </a:rPr>
              <a:t> liquid, easily </a:t>
            </a:r>
            <a:r>
              <a:rPr lang="hr-HR" sz="2400" b="1" dirty="0" smtClean="0">
                <a:solidFill>
                  <a:schemeClr val="bg1"/>
                </a:solidFill>
                <a:effectLst>
                  <a:outerShdw blurRad="38100" dist="38100" dir="2700000" algn="tl">
                    <a:srgbClr val="000000">
                      <a:alpha val="43137"/>
                    </a:srgbClr>
                  </a:outerShdw>
                </a:effectLst>
              </a:rPr>
              <a:t>volatil</a:t>
            </a:r>
            <a:r>
              <a:rPr lang="en-US" sz="2400" b="1" dirty="0" smtClean="0">
                <a:solidFill>
                  <a:schemeClr val="bg1"/>
                </a:solidFill>
                <a:effectLst>
                  <a:outerShdw blurRad="38100" dist="38100" dir="2700000" algn="tl">
                    <a:srgbClr val="000000">
                      <a:alpha val="43137"/>
                    </a:srgbClr>
                  </a:outerShdw>
                </a:effectLst>
              </a:rPr>
              <a:t> at room temperature. In the air is located mostly in the </a:t>
            </a:r>
            <a:r>
              <a:rPr lang="hr-HR" sz="2400" b="1" dirty="0" smtClean="0">
                <a:solidFill>
                  <a:schemeClr val="bg1"/>
                </a:solidFill>
                <a:effectLst>
                  <a:outerShdw blurRad="38100" dist="38100" dir="2700000" algn="tl">
                    <a:srgbClr val="000000">
                      <a:alpha val="43137"/>
                    </a:srgbClr>
                  </a:outerShdw>
                </a:effectLst>
              </a:rPr>
              <a:t>gas</a:t>
            </a:r>
            <a:r>
              <a:rPr lang="en-US" sz="2400" b="1" dirty="0" smtClean="0">
                <a:solidFill>
                  <a:schemeClr val="bg1"/>
                </a:solidFill>
                <a:effectLst>
                  <a:outerShdw blurRad="38100" dist="38100" dir="2700000" algn="tl">
                    <a:srgbClr val="000000">
                      <a:alpha val="43137"/>
                    </a:srgbClr>
                  </a:outerShdw>
                </a:effectLst>
              </a:rPr>
              <a:t> stage, with a time of retention varies between a few hours to a few days. The retention time in the air depends on the environment, the climate and the concentration of other pollutants. From the air is removed by rain, and decomposes in the reaction with </a:t>
            </a:r>
            <a:r>
              <a:rPr lang="hr-HR" sz="2400" b="1" dirty="0" smtClean="0">
                <a:solidFill>
                  <a:schemeClr val="bg1"/>
                </a:solidFill>
                <a:effectLst>
                  <a:outerShdw blurRad="38100" dist="38100" dir="2700000" algn="tl">
                    <a:srgbClr val="000000">
                      <a:alpha val="43137"/>
                    </a:srgbClr>
                  </a:outerShdw>
                </a:effectLst>
              </a:rPr>
              <a:t>hydroxyl </a:t>
            </a:r>
            <a:r>
              <a:rPr lang="en-US" sz="2400" b="1" dirty="0" smtClean="0">
                <a:solidFill>
                  <a:schemeClr val="bg1"/>
                </a:solidFill>
                <a:effectLst>
                  <a:outerShdw blurRad="38100" dist="38100" dir="2700000" algn="tl">
                    <a:srgbClr val="000000">
                      <a:alpha val="43137"/>
                    </a:srgbClr>
                  </a:outerShdw>
                </a:effectLst>
              </a:rPr>
              <a:t>radicals.</a:t>
            </a:r>
            <a:endParaRPr lang="hr-HR" sz="2400" b="1" dirty="0">
              <a:solidFill>
                <a:schemeClr val="bg1"/>
              </a:solidFill>
              <a:effectLst>
                <a:outerShdw blurRad="38100" dist="38100" dir="2700000" algn="tl">
                  <a:srgbClr val="000000">
                    <a:alpha val="43137"/>
                  </a:srgbClr>
                </a:outerShdw>
              </a:effectLst>
            </a:endParaRPr>
          </a:p>
        </p:txBody>
      </p:sp>
      <p:pic>
        <p:nvPicPr>
          <p:cNvPr id="13" name="Picture 2" descr="Benzene molecule"/>
          <p:cNvPicPr>
            <a:picLocks noChangeAspect="1" noChangeArrowheads="1"/>
          </p:cNvPicPr>
          <p:nvPr/>
        </p:nvPicPr>
        <p:blipFill>
          <a:blip r:embed="rId3" cstate="print"/>
          <a:srcRect/>
          <a:stretch>
            <a:fillRect/>
          </a:stretch>
        </p:blipFill>
        <p:spPr bwMode="auto">
          <a:xfrm>
            <a:off x="5758086" y="1190903"/>
            <a:ext cx="1900014" cy="1694056"/>
          </a:xfrm>
          <a:prstGeom prst="rect">
            <a:avLst/>
          </a:prstGeom>
          <a:noFill/>
        </p:spPr>
      </p:pic>
      <p:pic>
        <p:nvPicPr>
          <p:cNvPr id="1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2.1 C</a:t>
            </a:r>
            <a:r>
              <a:rPr lang="hr-HR" sz="2800" b="1" baseline="-25000" dirty="0" smtClean="0">
                <a:solidFill>
                  <a:schemeClr val="tx2"/>
                </a:solidFill>
                <a:effectLst>
                  <a:glow>
                    <a:srgbClr val="7F7F7F">
                      <a:alpha val="35000"/>
                    </a:srgbClr>
                  </a:glow>
                </a:effectLst>
              </a:rPr>
              <a:t>6</a:t>
            </a:r>
            <a:r>
              <a:rPr lang="hr-HR" sz="2800" b="1" dirty="0" smtClean="0">
                <a:solidFill>
                  <a:schemeClr val="tx2"/>
                </a:solidFill>
                <a:effectLst>
                  <a:glow>
                    <a:srgbClr val="7F7F7F">
                      <a:alpha val="35000"/>
                    </a:srgbClr>
                  </a:glow>
                </a:effectLst>
              </a:rPr>
              <a:t>H</a:t>
            </a:r>
            <a:r>
              <a:rPr lang="hr-HR" sz="2800" b="1" baseline="-25000" dirty="0" smtClean="0">
                <a:solidFill>
                  <a:schemeClr val="tx2"/>
                </a:solidFill>
                <a:effectLst>
                  <a:glow>
                    <a:srgbClr val="7F7F7F">
                      <a:alpha val="35000"/>
                    </a:srgbClr>
                  </a:glow>
                </a:effectLst>
              </a:rPr>
              <a:t>6</a:t>
            </a:r>
            <a:r>
              <a:rPr lang="hr-HR" sz="2800" b="1" dirty="0" smtClean="0">
                <a:solidFill>
                  <a:schemeClr val="tx2"/>
                </a:solidFill>
                <a:effectLst>
                  <a:glow>
                    <a:srgbClr val="7F7F7F">
                      <a:alpha val="35000"/>
                    </a:srgbClr>
                  </a:glow>
                </a:effectLst>
              </a:rPr>
              <a:t> – CHEMICAL CHARACTERISTICS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2" name="Picture 2" descr="Benzene molecule"/>
          <p:cNvPicPr>
            <a:picLocks noChangeAspect="1" noChangeArrowheads="1"/>
          </p:cNvPicPr>
          <p:nvPr/>
        </p:nvPicPr>
        <p:blipFill>
          <a:blip r:embed="rId3" cstate="print"/>
          <a:srcRect/>
          <a:stretch>
            <a:fillRect/>
          </a:stretch>
        </p:blipFill>
        <p:spPr bwMode="auto">
          <a:xfrm>
            <a:off x="8186052" y="505103"/>
            <a:ext cx="843647" cy="752197"/>
          </a:xfrm>
          <a:prstGeom prst="rect">
            <a:avLst/>
          </a:prstGeom>
          <a:noFill/>
        </p:spPr>
      </p:pic>
      <p:sp>
        <p:nvSpPr>
          <p:cNvPr id="15" name="TextBox 14"/>
          <p:cNvSpPr txBox="1"/>
          <p:nvPr/>
        </p:nvSpPr>
        <p:spPr>
          <a:xfrm>
            <a:off x="261045" y="1852439"/>
            <a:ext cx="8712968" cy="830997"/>
          </a:xfrm>
          <a:prstGeom prst="rect">
            <a:avLst/>
          </a:prstGeom>
          <a:noFill/>
        </p:spPr>
        <p:txBody>
          <a:bodyPr wrap="square" rtlCol="0">
            <a:spAutoFit/>
          </a:bodyPr>
          <a:lstStyle/>
          <a:p>
            <a:r>
              <a:rPr lang="en-US" sz="2400" b="1" dirty="0" smtClean="0">
                <a:solidFill>
                  <a:schemeClr val="accent1">
                    <a:lumMod val="75000"/>
                  </a:schemeClr>
                </a:solidFill>
              </a:rPr>
              <a:t>Benzene is a cyclic </a:t>
            </a:r>
            <a:r>
              <a:rPr lang="hr-HR" sz="2400" b="1" dirty="0" smtClean="0">
                <a:solidFill>
                  <a:schemeClr val="accent1">
                    <a:lumMod val="75000"/>
                  </a:schemeClr>
                </a:solidFill>
              </a:rPr>
              <a:t>hydrocarbon </a:t>
            </a:r>
            <a:r>
              <a:rPr lang="en-US" sz="2400" b="1" dirty="0" smtClean="0">
                <a:solidFill>
                  <a:schemeClr val="accent1">
                    <a:lumMod val="75000"/>
                  </a:schemeClr>
                </a:solidFill>
              </a:rPr>
              <a:t>with </a:t>
            </a:r>
            <a:r>
              <a:rPr lang="hr-HR" sz="2400" b="1" dirty="0" smtClean="0">
                <a:solidFill>
                  <a:schemeClr val="accent1">
                    <a:lumMod val="75000"/>
                  </a:schemeClr>
                </a:solidFill>
              </a:rPr>
              <a:t>alternation </a:t>
            </a:r>
            <a:r>
              <a:rPr lang="en-US" sz="2400" b="1" dirty="0" smtClean="0">
                <a:solidFill>
                  <a:schemeClr val="accent1">
                    <a:lumMod val="75000"/>
                  </a:schemeClr>
                </a:solidFill>
              </a:rPr>
              <a:t>single and double bonds in the ring</a:t>
            </a:r>
            <a:endParaRPr lang="hr-HR" sz="2400" b="1" dirty="0">
              <a:solidFill>
                <a:schemeClr val="accent1">
                  <a:lumMod val="75000"/>
                </a:schemeClr>
              </a:solidFill>
            </a:endParaRPr>
          </a:p>
        </p:txBody>
      </p:sp>
      <p:pic>
        <p:nvPicPr>
          <p:cNvPr id="16" name="Picture 1"/>
          <p:cNvPicPr>
            <a:picLocks noChangeAspect="1" noChangeArrowheads="1"/>
          </p:cNvPicPr>
          <p:nvPr/>
        </p:nvPicPr>
        <p:blipFill>
          <a:blip r:embed="rId4" cstate="print"/>
          <a:srcRect/>
          <a:stretch>
            <a:fillRect/>
          </a:stretch>
        </p:blipFill>
        <p:spPr bwMode="auto">
          <a:xfrm>
            <a:off x="1794148" y="2903984"/>
            <a:ext cx="5150242" cy="1668388"/>
          </a:xfrm>
          <a:prstGeom prst="rect">
            <a:avLst/>
          </a:prstGeom>
          <a:noFill/>
          <a:ln w="9525">
            <a:noFill/>
            <a:miter lim="800000"/>
            <a:headEnd/>
            <a:tailEnd/>
          </a:ln>
        </p:spPr>
      </p:pic>
      <p:sp>
        <p:nvSpPr>
          <p:cNvPr id="17" name="TextBox 16"/>
          <p:cNvSpPr txBox="1"/>
          <p:nvPr/>
        </p:nvSpPr>
        <p:spPr>
          <a:xfrm>
            <a:off x="571500" y="4948783"/>
            <a:ext cx="7970465" cy="400110"/>
          </a:xfrm>
          <a:prstGeom prst="rect">
            <a:avLst/>
          </a:prstGeom>
          <a:noFill/>
        </p:spPr>
        <p:txBody>
          <a:bodyPr wrap="square" rtlCol="0">
            <a:spAutoFit/>
          </a:bodyPr>
          <a:lstStyle/>
          <a:p>
            <a:pPr algn="ctr"/>
            <a:r>
              <a:rPr lang="en-US" sz="2000" b="1" smtClean="0">
                <a:solidFill>
                  <a:schemeClr val="accent1">
                    <a:lumMod val="75000"/>
                  </a:schemeClr>
                </a:solidFill>
              </a:rPr>
              <a:t>Different ways of displaying the chemical formula of benzene</a:t>
            </a:r>
            <a:endParaRPr lang="hr-HR" sz="2000" b="1" dirty="0">
              <a:solidFill>
                <a:schemeClr val="accent1">
                  <a:lumMod val="75000"/>
                </a:schemeClr>
              </a:solidFill>
            </a:endParaRPr>
          </a:p>
        </p:txBody>
      </p:sp>
      <p:pic>
        <p:nvPicPr>
          <p:cNvPr id="13"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2.1 O</a:t>
            </a:r>
            <a:r>
              <a:rPr lang="hr-HR" sz="2800" b="1" baseline="-25000" dirty="0" smtClean="0">
                <a:solidFill>
                  <a:schemeClr val="tx2"/>
                </a:solidFill>
                <a:effectLst>
                  <a:glow>
                    <a:srgbClr val="7F7F7F">
                      <a:alpha val="35000"/>
                    </a:srgbClr>
                  </a:glow>
                </a:effectLst>
              </a:rPr>
              <a:t>3</a:t>
            </a:r>
            <a:r>
              <a:rPr lang="hr-HR" sz="2800" b="1" dirty="0" smtClean="0">
                <a:solidFill>
                  <a:schemeClr val="tx2"/>
                </a:solidFill>
                <a:effectLst>
                  <a:glow>
                    <a:srgbClr val="7F7F7F">
                      <a:alpha val="35000"/>
                    </a:srgbClr>
                  </a:glow>
                </a:effectLst>
              </a:rPr>
              <a:t> – CHEMICAL CHARACTERISTICS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477069" y="3127276"/>
            <a:ext cx="8424936" cy="1631216"/>
          </a:xfrm>
          <a:prstGeom prst="rect">
            <a:avLst/>
          </a:prstGeom>
          <a:solidFill>
            <a:srgbClr val="D6E16D"/>
          </a:solidFill>
          <a:scene3d>
            <a:camera prst="orthographicFront"/>
            <a:lightRig rig="threePt" dir="t"/>
          </a:scene3d>
          <a:sp3d>
            <a:bevelT w="114300" prst="artDeco"/>
          </a:sp3d>
        </p:spPr>
        <p:txBody>
          <a:bodyPr wrap="square" rtlCol="0">
            <a:spAutoFit/>
          </a:bodyPr>
          <a:lstStyle/>
          <a:p>
            <a:r>
              <a:rPr lang="en-US" sz="2000" b="1" dirty="0" smtClean="0"/>
              <a:t>Ground level ozone is the most important </a:t>
            </a:r>
            <a:r>
              <a:rPr lang="hr-HR" sz="2000" b="1" dirty="0" smtClean="0"/>
              <a:t>photochemical oxidizer </a:t>
            </a:r>
            <a:r>
              <a:rPr lang="en-US" sz="2000" b="1" dirty="0" smtClean="0"/>
              <a:t>in the troposphere. </a:t>
            </a:r>
            <a:r>
              <a:rPr lang="hr-HR" sz="2000" b="1" dirty="0" smtClean="0"/>
              <a:t>O</a:t>
            </a:r>
            <a:r>
              <a:rPr lang="hr-HR" sz="2000" b="1" baseline="-25000" dirty="0" smtClean="0"/>
              <a:t>3</a:t>
            </a:r>
            <a:r>
              <a:rPr lang="hr-HR" sz="2000" b="1" dirty="0" smtClean="0"/>
              <a:t> is t</a:t>
            </a:r>
            <a:r>
              <a:rPr lang="en-US" sz="2000" b="1" dirty="0" smtClean="0"/>
              <a:t>he secondary </a:t>
            </a:r>
            <a:r>
              <a:rPr lang="hr-HR" sz="2000" b="1" dirty="0" smtClean="0"/>
              <a:t>pollutant </a:t>
            </a:r>
            <a:r>
              <a:rPr lang="en-US" sz="2000" b="1" dirty="0" smtClean="0"/>
              <a:t>because it is not emitted directly from sources, but creates </a:t>
            </a:r>
            <a:r>
              <a:rPr lang="hr-HR" sz="2000" b="1" dirty="0" smtClean="0"/>
              <a:t>by </a:t>
            </a:r>
            <a:r>
              <a:rPr lang="en-US" sz="2000" b="1" dirty="0" smtClean="0"/>
              <a:t>photochemical reactions (the radiation of the Sun) from the nitrogen dioxide (NO</a:t>
            </a:r>
            <a:r>
              <a:rPr lang="en-US" sz="2000" b="1" baseline="-25000" dirty="0" smtClean="0"/>
              <a:t>2</a:t>
            </a:r>
            <a:r>
              <a:rPr lang="en-US" sz="2000" b="1" dirty="0" smtClean="0"/>
              <a:t>) and easily volatile organic compounds (VOC) in the troposphere.</a:t>
            </a:r>
            <a:endParaRPr lang="hr-HR" sz="2000" b="1" dirty="0"/>
          </a:p>
        </p:txBody>
      </p:sp>
      <p:pic>
        <p:nvPicPr>
          <p:cNvPr id="14" name="Picture 13" descr="Spacefill model of ozone"/>
          <p:cNvPicPr>
            <a:picLocks noChangeAspect="1" noChangeArrowheads="1"/>
          </p:cNvPicPr>
          <p:nvPr/>
        </p:nvPicPr>
        <p:blipFill>
          <a:blip r:embed="rId3" cstate="print"/>
          <a:srcRect/>
          <a:stretch>
            <a:fillRect/>
          </a:stretch>
        </p:blipFill>
        <p:spPr bwMode="auto">
          <a:xfrm>
            <a:off x="5493246" y="1522415"/>
            <a:ext cx="1888629" cy="1407887"/>
          </a:xfrm>
          <a:prstGeom prst="rect">
            <a:avLst/>
          </a:prstGeom>
          <a:noFill/>
        </p:spPr>
      </p:pic>
      <p:pic>
        <p:nvPicPr>
          <p:cNvPr id="1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2.1 C</a:t>
            </a:r>
            <a:r>
              <a:rPr lang="hr-HR" sz="2800" b="1" baseline="-25000" dirty="0" smtClean="0">
                <a:solidFill>
                  <a:schemeClr val="tx2"/>
                </a:solidFill>
                <a:effectLst>
                  <a:glow>
                    <a:srgbClr val="7F7F7F">
                      <a:alpha val="35000"/>
                    </a:srgbClr>
                  </a:glow>
                </a:effectLst>
              </a:rPr>
              <a:t>6</a:t>
            </a:r>
            <a:r>
              <a:rPr lang="hr-HR" sz="2800" b="1" dirty="0" smtClean="0">
                <a:solidFill>
                  <a:schemeClr val="tx2"/>
                </a:solidFill>
                <a:effectLst>
                  <a:glow>
                    <a:srgbClr val="7F7F7F">
                      <a:alpha val="35000"/>
                    </a:srgbClr>
                  </a:glow>
                </a:effectLst>
              </a:rPr>
              <a:t>H</a:t>
            </a:r>
            <a:r>
              <a:rPr lang="hr-HR" sz="2800" b="1" baseline="-25000" dirty="0" smtClean="0">
                <a:solidFill>
                  <a:schemeClr val="tx2"/>
                </a:solidFill>
                <a:effectLst>
                  <a:glow>
                    <a:srgbClr val="7F7F7F">
                      <a:alpha val="35000"/>
                    </a:srgbClr>
                  </a:glow>
                </a:effectLst>
              </a:rPr>
              <a:t>6</a:t>
            </a:r>
            <a:r>
              <a:rPr lang="hr-HR" sz="2800" b="1" dirty="0" smtClean="0">
                <a:solidFill>
                  <a:schemeClr val="tx2"/>
                </a:solidFill>
                <a:effectLst>
                  <a:glow>
                    <a:srgbClr val="7F7F7F">
                      <a:alpha val="35000"/>
                    </a:srgbClr>
                  </a:glow>
                </a:effectLst>
              </a:rPr>
              <a:t> – CHEMICAL CHARACTERISTICS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5" name="Picture 2" descr="Benzene molecule"/>
          <p:cNvPicPr>
            <a:picLocks noChangeAspect="1" noChangeArrowheads="1"/>
          </p:cNvPicPr>
          <p:nvPr/>
        </p:nvPicPr>
        <p:blipFill>
          <a:blip r:embed="rId3" cstate="print"/>
          <a:srcRect/>
          <a:stretch>
            <a:fillRect/>
          </a:stretch>
        </p:blipFill>
        <p:spPr bwMode="auto">
          <a:xfrm>
            <a:off x="8186052" y="505103"/>
            <a:ext cx="843647" cy="752197"/>
          </a:xfrm>
          <a:prstGeom prst="rect">
            <a:avLst/>
          </a:prstGeom>
          <a:noFill/>
        </p:spPr>
      </p:pic>
      <p:sp>
        <p:nvSpPr>
          <p:cNvPr id="16" name="TextBox 15"/>
          <p:cNvSpPr txBox="1"/>
          <p:nvPr/>
        </p:nvSpPr>
        <p:spPr>
          <a:xfrm>
            <a:off x="467544" y="1844824"/>
            <a:ext cx="8352928" cy="3785652"/>
          </a:xfrm>
          <a:prstGeom prst="rect">
            <a:avLst/>
          </a:prstGeom>
          <a:noFill/>
        </p:spPr>
        <p:txBody>
          <a:bodyPr wrap="square" rtlCol="0">
            <a:spAutoFit/>
          </a:bodyPr>
          <a:lstStyle/>
          <a:p>
            <a:r>
              <a:rPr lang="en-US" sz="2400" b="1" smtClean="0">
                <a:solidFill>
                  <a:schemeClr val="accent1">
                    <a:lumMod val="75000"/>
                  </a:schemeClr>
                </a:solidFill>
              </a:rPr>
              <a:t>By using X-ray, it was found that all of the C-C bond in benzene are the same length (140 pm). However, this is greater than the length of the double C = C bond (135 pm), but smaller than the single C-C bond (147 pm). This indicates the relocation of electrons, which means that all of the electrons in these connections arranged equally between all six carbons by making a resonance structure. Such delocalization of electrons is known as aromatic and gives benzene in particular a strong stability, which is a fundamental property of aromatic molecules that sets them apart from the non-aromatic constituents.</a:t>
            </a:r>
            <a:endParaRPr lang="hr-HR" sz="2400" b="1" dirty="0">
              <a:solidFill>
                <a:schemeClr val="accent1">
                  <a:lumMod val="75000"/>
                </a:schemeClr>
              </a:solidFill>
            </a:endParaRPr>
          </a:p>
        </p:txBody>
      </p:sp>
      <p:pic>
        <p:nvPicPr>
          <p:cNvPr id="1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C</a:t>
            </a:r>
            <a:r>
              <a:rPr lang="en-US" sz="2800" b="1" baseline="-25000" dirty="0" smtClean="0">
                <a:solidFill>
                  <a:schemeClr val="tx2"/>
                </a:solidFill>
                <a:effectLst>
                  <a:glow>
                    <a:srgbClr val="7F7F7F">
                      <a:alpha val="35000"/>
                    </a:srgbClr>
                  </a:glow>
                </a:effectLst>
              </a:rPr>
              <a:t>6</a:t>
            </a:r>
            <a:r>
              <a:rPr lang="en-US" sz="2800" b="1" dirty="0" smtClean="0">
                <a:solidFill>
                  <a:schemeClr val="tx2"/>
                </a:solidFill>
                <a:effectLst>
                  <a:glow>
                    <a:srgbClr val="7F7F7F">
                      <a:alpha val="35000"/>
                    </a:srgbClr>
                  </a:glow>
                </a:effectLst>
              </a:rPr>
              <a:t>H</a:t>
            </a:r>
            <a:r>
              <a:rPr lang="en-US" sz="2800" b="1" baseline="-25000" dirty="0" smtClean="0">
                <a:solidFill>
                  <a:schemeClr val="tx2"/>
                </a:solidFill>
                <a:effectLst>
                  <a:glow>
                    <a:srgbClr val="7F7F7F">
                      <a:alpha val="35000"/>
                    </a:srgbClr>
                  </a:glow>
                </a:effectLst>
              </a:rPr>
              <a:t>6</a:t>
            </a:r>
            <a:r>
              <a:rPr lang="en-US" sz="2800" b="1" dirty="0" smtClean="0">
                <a:solidFill>
                  <a:schemeClr val="tx2"/>
                </a:solidFill>
                <a:effectLst>
                  <a:glow>
                    <a:srgbClr val="7F7F7F">
                      <a:alpha val="35000"/>
                    </a:srgbClr>
                  </a:glow>
                </a:effectLst>
              </a:rPr>
              <a:t> –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6" name="Picture 2" descr="Benzene molecule"/>
          <p:cNvPicPr>
            <a:picLocks noChangeAspect="1" noChangeArrowheads="1"/>
          </p:cNvPicPr>
          <p:nvPr/>
        </p:nvPicPr>
        <p:blipFill>
          <a:blip r:embed="rId3" cstate="print"/>
          <a:srcRect/>
          <a:stretch>
            <a:fillRect/>
          </a:stretch>
        </p:blipFill>
        <p:spPr bwMode="auto">
          <a:xfrm>
            <a:off x="8186052" y="505103"/>
            <a:ext cx="843647" cy="752197"/>
          </a:xfrm>
          <a:prstGeom prst="rect">
            <a:avLst/>
          </a:prstGeom>
          <a:noFill/>
        </p:spPr>
      </p:pic>
      <p:sp>
        <p:nvSpPr>
          <p:cNvPr id="17" name="TextBox 16"/>
          <p:cNvSpPr txBox="1"/>
          <p:nvPr/>
        </p:nvSpPr>
        <p:spPr>
          <a:xfrm>
            <a:off x="467544" y="1484784"/>
            <a:ext cx="5328592" cy="461665"/>
          </a:xfrm>
          <a:prstGeom prst="rect">
            <a:avLst/>
          </a:prstGeom>
          <a:noFill/>
        </p:spPr>
        <p:txBody>
          <a:bodyPr wrap="square" rtlCol="0">
            <a:spAutoFit/>
          </a:bodyPr>
          <a:lstStyle/>
          <a:p>
            <a:r>
              <a:rPr lang="hr-HR" sz="2400" b="1" smtClean="0">
                <a:solidFill>
                  <a:schemeClr val="accent6">
                    <a:lumMod val="75000"/>
                  </a:schemeClr>
                </a:solidFill>
              </a:rPr>
              <a:t>Natural and anthropogenic sources</a:t>
            </a:r>
            <a:endParaRPr lang="hr-HR" sz="2400" b="1" dirty="0">
              <a:solidFill>
                <a:schemeClr val="accent6">
                  <a:lumMod val="75000"/>
                </a:schemeClr>
              </a:solidFill>
            </a:endParaRPr>
          </a:p>
        </p:txBody>
      </p:sp>
      <p:sp>
        <p:nvSpPr>
          <p:cNvPr id="18" name="Rectangle 17"/>
          <p:cNvSpPr/>
          <p:nvPr/>
        </p:nvSpPr>
        <p:spPr>
          <a:xfrm>
            <a:off x="323528" y="2348880"/>
            <a:ext cx="8640960" cy="2677656"/>
          </a:xfrm>
          <a:prstGeom prst="rect">
            <a:avLst/>
          </a:prstGeom>
        </p:spPr>
        <p:txBody>
          <a:bodyPr wrap="square">
            <a:spAutoFit/>
          </a:bodyPr>
          <a:lstStyle/>
          <a:p>
            <a:r>
              <a:rPr lang="en-US" sz="2400" b="1" dirty="0" smtClean="0">
                <a:solidFill>
                  <a:schemeClr val="accent1">
                    <a:lumMod val="75000"/>
                  </a:schemeClr>
                </a:solidFill>
              </a:rPr>
              <a:t>Benzene is a natural component of crude oil and gasoline with a share of 1 to 5 volume percentage. In EU countries, 5% is the maximum allowed proportion of benzene in oil and gasoline.   </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Up to 1990. year total benzene emissions from </a:t>
            </a:r>
            <a:r>
              <a:rPr lang="hr-HR" sz="2400" b="1" dirty="0" smtClean="0">
                <a:solidFill>
                  <a:schemeClr val="accent1">
                    <a:lumMod val="75000"/>
                  </a:schemeClr>
                </a:solidFill>
              </a:rPr>
              <a:t>cars </a:t>
            </a:r>
            <a:r>
              <a:rPr lang="en-US" sz="2400" b="1" dirty="0" smtClean="0">
                <a:solidFill>
                  <a:schemeClr val="accent1">
                    <a:lumMod val="75000"/>
                  </a:schemeClr>
                </a:solidFill>
              </a:rPr>
              <a:t>engines was 60%, but today, the use of catalysts and fuel with a lower proportion of benzene total emissions decreased at 20%.</a:t>
            </a:r>
            <a:endParaRPr lang="hr-HR" sz="2400" b="1" dirty="0" smtClean="0">
              <a:solidFill>
                <a:schemeClr val="bg1"/>
              </a:solidFill>
              <a:effectLst>
                <a:outerShdw blurRad="38100" dist="38100" dir="2700000" algn="tl">
                  <a:srgbClr val="000000">
                    <a:alpha val="43137"/>
                  </a:srgbClr>
                </a:outerShdw>
              </a:effectLst>
            </a:endParaRPr>
          </a:p>
        </p:txBody>
      </p:sp>
      <p:pic>
        <p:nvPicPr>
          <p:cNvPr id="1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C</a:t>
            </a:r>
            <a:r>
              <a:rPr lang="en-US" sz="2800" b="1" baseline="-25000" dirty="0" smtClean="0">
                <a:solidFill>
                  <a:schemeClr val="tx2"/>
                </a:solidFill>
                <a:effectLst>
                  <a:glow>
                    <a:srgbClr val="7F7F7F">
                      <a:alpha val="35000"/>
                    </a:srgbClr>
                  </a:glow>
                </a:effectLst>
              </a:rPr>
              <a:t>6</a:t>
            </a:r>
            <a:r>
              <a:rPr lang="en-US" sz="2800" b="1" dirty="0" smtClean="0">
                <a:solidFill>
                  <a:schemeClr val="tx2"/>
                </a:solidFill>
                <a:effectLst>
                  <a:glow>
                    <a:srgbClr val="7F7F7F">
                      <a:alpha val="35000"/>
                    </a:srgbClr>
                  </a:glow>
                </a:effectLst>
              </a:rPr>
              <a:t>H</a:t>
            </a:r>
            <a:r>
              <a:rPr lang="en-US" sz="2800" b="1" baseline="-25000" dirty="0" smtClean="0">
                <a:solidFill>
                  <a:schemeClr val="tx2"/>
                </a:solidFill>
                <a:effectLst>
                  <a:glow>
                    <a:srgbClr val="7F7F7F">
                      <a:alpha val="35000"/>
                    </a:srgbClr>
                  </a:glow>
                </a:effectLst>
              </a:rPr>
              <a:t>6</a:t>
            </a:r>
            <a:r>
              <a:rPr lang="en-US" sz="2800" b="1" dirty="0" smtClean="0">
                <a:solidFill>
                  <a:schemeClr val="tx2"/>
                </a:solidFill>
                <a:effectLst>
                  <a:glow>
                    <a:srgbClr val="7F7F7F">
                      <a:alpha val="35000"/>
                    </a:srgbClr>
                  </a:glow>
                </a:effectLst>
              </a:rPr>
              <a:t> –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6" name="Picture 2" descr="Benzene molecule"/>
          <p:cNvPicPr>
            <a:picLocks noChangeAspect="1" noChangeArrowheads="1"/>
          </p:cNvPicPr>
          <p:nvPr/>
        </p:nvPicPr>
        <p:blipFill>
          <a:blip r:embed="rId3" cstate="print"/>
          <a:srcRect/>
          <a:stretch>
            <a:fillRect/>
          </a:stretch>
        </p:blipFill>
        <p:spPr bwMode="auto">
          <a:xfrm>
            <a:off x="8186052" y="505103"/>
            <a:ext cx="843647" cy="752197"/>
          </a:xfrm>
          <a:prstGeom prst="rect">
            <a:avLst/>
          </a:prstGeom>
          <a:noFill/>
        </p:spPr>
      </p:pic>
      <p:sp>
        <p:nvSpPr>
          <p:cNvPr id="10" name="Rectangle 9"/>
          <p:cNvSpPr/>
          <p:nvPr/>
        </p:nvSpPr>
        <p:spPr>
          <a:xfrm>
            <a:off x="458019" y="1843683"/>
            <a:ext cx="8136904" cy="3046988"/>
          </a:xfrm>
          <a:prstGeom prst="rect">
            <a:avLst/>
          </a:prstGeom>
        </p:spPr>
        <p:txBody>
          <a:bodyPr wrap="square">
            <a:spAutoFit/>
          </a:bodyPr>
          <a:lstStyle/>
          <a:p>
            <a:r>
              <a:rPr lang="en-US" sz="2400" b="1" dirty="0" smtClean="0">
                <a:solidFill>
                  <a:schemeClr val="accent1">
                    <a:lumMod val="75000"/>
                  </a:schemeClr>
                </a:solidFill>
              </a:rPr>
              <a:t>Benzene is emitted into the air and </a:t>
            </a:r>
            <a:r>
              <a:rPr lang="hr-HR" sz="2400" b="1" dirty="0" smtClean="0">
                <a:solidFill>
                  <a:schemeClr val="accent1">
                    <a:lumMod val="75000"/>
                  </a:schemeClr>
                </a:solidFill>
              </a:rPr>
              <a:t>evaporation </a:t>
            </a:r>
            <a:r>
              <a:rPr lang="en-US" sz="2400" b="1" dirty="0" smtClean="0">
                <a:solidFill>
                  <a:schemeClr val="accent1">
                    <a:lumMod val="75000"/>
                  </a:schemeClr>
                </a:solidFill>
              </a:rPr>
              <a:t>in the handling, transport and storage of gas chemical industry also represents an essential source of benzene</a:t>
            </a:r>
            <a:r>
              <a:rPr lang="hr-HR" sz="2400" b="1" dirty="0" smtClean="0">
                <a:solidFill>
                  <a:schemeClr val="accent1">
                    <a:lumMod val="75000"/>
                  </a:schemeClr>
                </a:solidFill>
              </a:rPr>
              <a:t>.</a:t>
            </a:r>
          </a:p>
          <a:p>
            <a:endParaRPr lang="hr-HR" sz="2400" b="1" dirty="0" smtClean="0">
              <a:solidFill>
                <a:schemeClr val="accent1">
                  <a:lumMod val="75000"/>
                </a:schemeClr>
              </a:solidFill>
            </a:endParaRPr>
          </a:p>
          <a:p>
            <a:r>
              <a:rPr lang="en-US" sz="2400" b="1" dirty="0" smtClean="0">
                <a:solidFill>
                  <a:schemeClr val="accent1">
                    <a:lumMod val="75000"/>
                  </a:schemeClr>
                </a:solidFill>
              </a:rPr>
              <a:t> Various processes fossil fuel combustion (coal with the already mentioned oil and petrol), and we find it and in the smoke of cigarettes.   Natural sources of benzene are deposits of oil and natural gas.</a:t>
            </a:r>
            <a:endParaRPr lang="hr-HR" sz="2400" b="1" dirty="0">
              <a:solidFill>
                <a:schemeClr val="accent1">
                  <a:lumMod val="75000"/>
                </a:schemeClr>
              </a:solidFill>
            </a:endParaRPr>
          </a:p>
        </p:txBody>
      </p:sp>
      <p:pic>
        <p:nvPicPr>
          <p:cNvPr id="1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628651" y="1494309"/>
            <a:ext cx="5396086" cy="461665"/>
          </a:xfrm>
          <a:prstGeom prst="rect">
            <a:avLst/>
          </a:prstGeom>
          <a:noFill/>
        </p:spPr>
        <p:txBody>
          <a:bodyPr wrap="square" rtlCol="0">
            <a:spAutoFit/>
          </a:bodyPr>
          <a:lstStyle/>
          <a:p>
            <a:r>
              <a:rPr lang="hr-HR" sz="2400" b="1" smtClean="0">
                <a:solidFill>
                  <a:schemeClr val="accent6">
                    <a:lumMod val="75000"/>
                  </a:schemeClr>
                </a:solidFill>
              </a:rPr>
              <a:t>Concentration in the air</a:t>
            </a:r>
            <a:endParaRPr lang="hr-HR" sz="2400" b="1" dirty="0">
              <a:solidFill>
                <a:schemeClr val="accent6">
                  <a:lumMod val="75000"/>
                </a:schemeClr>
              </a:solidFill>
            </a:endParaRPr>
          </a:p>
        </p:txBody>
      </p:sp>
      <p:sp>
        <p:nvSpPr>
          <p:cNvPr id="12" name="TextBox 11"/>
          <p:cNvSpPr txBox="1"/>
          <p:nvPr/>
        </p:nvSpPr>
        <p:spPr>
          <a:xfrm>
            <a:off x="611560" y="2060848"/>
            <a:ext cx="8136904" cy="1569660"/>
          </a:xfrm>
          <a:prstGeom prst="rect">
            <a:avLst/>
          </a:prstGeom>
          <a:noFill/>
        </p:spPr>
        <p:txBody>
          <a:bodyPr wrap="square" rtlCol="0">
            <a:spAutoFit/>
          </a:bodyPr>
          <a:lstStyle/>
          <a:p>
            <a:r>
              <a:rPr lang="en-US" sz="2400" b="1" dirty="0" smtClean="0">
                <a:solidFill>
                  <a:schemeClr val="accent1">
                    <a:lumMod val="75000"/>
                  </a:schemeClr>
                </a:solidFill>
              </a:rPr>
              <a:t>Average daily ambient concentrations of benzene in rural areas amount to about 1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 in urban areas range from 5 to 20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   In the vicinity of sources of emissions of benzene concentrations are more important.</a:t>
            </a:r>
            <a:endParaRPr lang="hr-HR" sz="2400" b="1" dirty="0" smtClean="0">
              <a:solidFill>
                <a:schemeClr val="accent1">
                  <a:lumMod val="75000"/>
                </a:schemeClr>
              </a:solidFill>
            </a:endParaRPr>
          </a:p>
        </p:txBody>
      </p:sp>
      <p:sp>
        <p:nvSpPr>
          <p:cNvPr id="13" name="TextBox 12"/>
          <p:cNvSpPr txBox="1"/>
          <p:nvPr/>
        </p:nvSpPr>
        <p:spPr>
          <a:xfrm>
            <a:off x="640135" y="4004667"/>
            <a:ext cx="8208912" cy="1200329"/>
          </a:xfrm>
          <a:prstGeom prst="rect">
            <a:avLst/>
          </a:prstGeom>
          <a:noFill/>
        </p:spPr>
        <p:txBody>
          <a:bodyPr wrap="square" rtlCol="0">
            <a:spAutoFit/>
          </a:bodyPr>
          <a:lstStyle/>
          <a:p>
            <a:r>
              <a:rPr lang="en-US" sz="2400" b="1" dirty="0" smtClean="0">
                <a:solidFill>
                  <a:schemeClr val="accent1">
                    <a:lumMod val="75000"/>
                  </a:schemeClr>
                </a:solidFill>
              </a:rPr>
              <a:t>Average daily concentration measured in the major cities (Montreal, Toronto, Houston, New York, Pittsburg, Oslo, London) vary in the range of 2.8 to 40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a:t>
            </a:r>
            <a:endParaRPr lang="hr-HR" sz="2400" dirty="0">
              <a:solidFill>
                <a:schemeClr val="accent1">
                  <a:lumMod val="75000"/>
                </a:schemeClr>
              </a:solidFill>
            </a:endParaRPr>
          </a:p>
        </p:txBody>
      </p:sp>
      <p:sp>
        <p:nvSpPr>
          <p:cNvPr id="15" name="Title 1"/>
          <p:cNvSpPr>
            <a:spLocks noGrp="1"/>
          </p:cNvSpPr>
          <p:nvPr>
            <p:ph type="title"/>
          </p:nvPr>
        </p:nvSpPr>
        <p:spPr>
          <a:xfrm>
            <a:off x="123826" y="493713"/>
            <a:ext cx="9020174"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C</a:t>
            </a:r>
            <a:r>
              <a:rPr lang="en-US" sz="2800" b="1" baseline="-25000" dirty="0" smtClean="0">
                <a:solidFill>
                  <a:schemeClr val="tx2"/>
                </a:solidFill>
                <a:effectLst>
                  <a:glow>
                    <a:srgbClr val="7F7F7F">
                      <a:alpha val="35000"/>
                    </a:srgbClr>
                  </a:glow>
                </a:effectLst>
              </a:rPr>
              <a:t>6</a:t>
            </a:r>
            <a:r>
              <a:rPr lang="en-US" sz="2800" b="1" dirty="0" smtClean="0">
                <a:solidFill>
                  <a:schemeClr val="tx2"/>
                </a:solidFill>
                <a:effectLst>
                  <a:glow>
                    <a:srgbClr val="7F7F7F">
                      <a:alpha val="35000"/>
                    </a:srgbClr>
                  </a:glow>
                </a:effectLst>
              </a:rPr>
              <a:t>H</a:t>
            </a:r>
            <a:r>
              <a:rPr lang="en-US" sz="2800" b="1" baseline="-25000" dirty="0" smtClean="0">
                <a:solidFill>
                  <a:schemeClr val="tx2"/>
                </a:solidFill>
                <a:effectLst>
                  <a:glow>
                    <a:srgbClr val="7F7F7F">
                      <a:alpha val="35000"/>
                    </a:srgbClr>
                  </a:glow>
                </a:effectLst>
              </a:rPr>
              <a:t>6</a:t>
            </a:r>
            <a:r>
              <a:rPr lang="en-US" sz="2800" b="1" dirty="0" smtClean="0">
                <a:solidFill>
                  <a:schemeClr val="tx2"/>
                </a:solidFill>
                <a:effectLst>
                  <a:glow>
                    <a:srgbClr val="7F7F7F">
                      <a:alpha val="35000"/>
                    </a:srgbClr>
                  </a:glow>
                </a:effectLst>
              </a:rPr>
              <a:t> –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6" name="Picture 2" descr="Benzene molecule"/>
          <p:cNvPicPr>
            <a:picLocks noChangeAspect="1" noChangeArrowheads="1"/>
          </p:cNvPicPr>
          <p:nvPr/>
        </p:nvPicPr>
        <p:blipFill>
          <a:blip r:embed="rId3" cstate="print"/>
          <a:srcRect/>
          <a:stretch>
            <a:fillRect/>
          </a:stretch>
        </p:blipFill>
        <p:spPr bwMode="auto">
          <a:xfrm>
            <a:off x="8186052" y="505103"/>
            <a:ext cx="843647" cy="752197"/>
          </a:xfrm>
          <a:prstGeom prst="rect">
            <a:avLst/>
          </a:prstGeom>
          <a:noFill/>
        </p:spPr>
      </p:pic>
      <p:pic>
        <p:nvPicPr>
          <p:cNvPr id="14"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C</a:t>
            </a:r>
            <a:r>
              <a:rPr lang="en-US" sz="2800" b="1" baseline="-25000" dirty="0" smtClean="0">
                <a:solidFill>
                  <a:schemeClr val="tx2"/>
                </a:solidFill>
                <a:effectLst>
                  <a:glow>
                    <a:srgbClr val="7F7F7F">
                      <a:alpha val="35000"/>
                    </a:srgbClr>
                  </a:glow>
                </a:effectLst>
              </a:rPr>
              <a:t>6</a:t>
            </a:r>
            <a:r>
              <a:rPr lang="en-US" sz="2800" b="1" dirty="0" smtClean="0">
                <a:solidFill>
                  <a:schemeClr val="tx2"/>
                </a:solidFill>
                <a:effectLst>
                  <a:glow>
                    <a:srgbClr val="7F7F7F">
                      <a:alpha val="35000"/>
                    </a:srgbClr>
                  </a:glow>
                </a:effectLst>
              </a:rPr>
              <a:t>H</a:t>
            </a:r>
            <a:r>
              <a:rPr lang="en-US" sz="2800" b="1" baseline="-25000" dirty="0" smtClean="0">
                <a:solidFill>
                  <a:schemeClr val="tx2"/>
                </a:solidFill>
                <a:effectLst>
                  <a:glow>
                    <a:srgbClr val="7F7F7F">
                      <a:alpha val="35000"/>
                    </a:srgbClr>
                  </a:glow>
                </a:effectLst>
              </a:rPr>
              <a:t>6</a:t>
            </a:r>
            <a:r>
              <a:rPr lang="en-US" sz="2800" b="1" dirty="0" smtClean="0">
                <a:solidFill>
                  <a:schemeClr val="tx2"/>
                </a:solidFill>
                <a:effectLst>
                  <a:glow>
                    <a:srgbClr val="7F7F7F">
                      <a:alpha val="35000"/>
                    </a:srgbClr>
                  </a:glow>
                </a:effectLst>
              </a:rPr>
              <a:t> –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6" name="Picture 2" descr="Benzene molecule"/>
          <p:cNvPicPr>
            <a:picLocks noChangeAspect="1" noChangeArrowheads="1"/>
          </p:cNvPicPr>
          <p:nvPr/>
        </p:nvPicPr>
        <p:blipFill>
          <a:blip r:embed="rId3" cstate="print"/>
          <a:srcRect/>
          <a:stretch>
            <a:fillRect/>
          </a:stretch>
        </p:blipFill>
        <p:spPr bwMode="auto">
          <a:xfrm>
            <a:off x="8186052" y="505103"/>
            <a:ext cx="843647" cy="752197"/>
          </a:xfrm>
          <a:prstGeom prst="rect">
            <a:avLst/>
          </a:prstGeom>
          <a:noFill/>
        </p:spPr>
      </p:pic>
      <p:sp>
        <p:nvSpPr>
          <p:cNvPr id="10" name="TextBox 9"/>
          <p:cNvSpPr txBox="1"/>
          <p:nvPr/>
        </p:nvSpPr>
        <p:spPr>
          <a:xfrm>
            <a:off x="467544" y="1844824"/>
            <a:ext cx="8208912" cy="3785652"/>
          </a:xfrm>
          <a:prstGeom prst="rect">
            <a:avLst/>
          </a:prstGeom>
          <a:noFill/>
        </p:spPr>
        <p:txBody>
          <a:bodyPr wrap="square" rtlCol="0">
            <a:spAutoFit/>
          </a:bodyPr>
          <a:lstStyle/>
          <a:p>
            <a:r>
              <a:rPr lang="en-US" sz="2400" b="1" dirty="0" smtClean="0">
                <a:solidFill>
                  <a:schemeClr val="accent1">
                    <a:lumMod val="75000"/>
                  </a:schemeClr>
                </a:solidFill>
              </a:rPr>
              <a:t>At gas stations at the time of refueling the concentration of benzene in the air are very high and amount to 3.2 mg/m</a:t>
            </a:r>
            <a:r>
              <a:rPr lang="en-US" sz="2400" b="1" baseline="30000" dirty="0" smtClean="0">
                <a:solidFill>
                  <a:schemeClr val="accent1">
                    <a:lumMod val="75000"/>
                  </a:schemeClr>
                </a:solidFill>
              </a:rPr>
              <a:t>3</a:t>
            </a:r>
            <a:r>
              <a:rPr lang="en-US" sz="2400" b="1" dirty="0" smtClean="0">
                <a:solidFill>
                  <a:schemeClr val="accent1">
                    <a:lumMod val="75000"/>
                  </a:schemeClr>
                </a:solidFill>
              </a:rPr>
              <a:t>.  </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 In the homes of smokers amounts 11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 while they are in the homes of non-smokers is lower (6.5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   </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In the </a:t>
            </a:r>
            <a:r>
              <a:rPr lang="hr-HR" sz="2400" b="1" dirty="0" smtClean="0">
                <a:solidFill>
                  <a:schemeClr val="accent1">
                    <a:lumMod val="75000"/>
                  </a:schemeClr>
                </a:solidFill>
              </a:rPr>
              <a:t>i</a:t>
            </a:r>
            <a:r>
              <a:rPr lang="en-US" sz="2400" b="1" dirty="0" err="1" smtClean="0">
                <a:solidFill>
                  <a:schemeClr val="accent1">
                    <a:lumMod val="75000"/>
                  </a:schemeClr>
                </a:solidFill>
              </a:rPr>
              <a:t>nterior</a:t>
            </a:r>
            <a:r>
              <a:rPr lang="en-US" sz="2400" b="1" dirty="0" smtClean="0">
                <a:solidFill>
                  <a:schemeClr val="accent1">
                    <a:lumMod val="75000"/>
                  </a:schemeClr>
                </a:solidFill>
              </a:rPr>
              <a:t> of the vehicle while driving the concentration of benzene showed values in the range from 10 to 120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 in Germany, 37 to 57 µg/m</a:t>
            </a:r>
            <a:r>
              <a:rPr lang="en-US" sz="2400" b="1" baseline="30000" dirty="0" smtClean="0">
                <a:solidFill>
                  <a:schemeClr val="accent1">
                    <a:lumMod val="75000"/>
                  </a:schemeClr>
                </a:solidFill>
              </a:rPr>
              <a:t>3</a:t>
            </a:r>
            <a:r>
              <a:rPr lang="en-US" sz="2400" b="1" dirty="0" smtClean="0">
                <a:solidFill>
                  <a:schemeClr val="accent1">
                    <a:lumMod val="75000"/>
                  </a:schemeClr>
                </a:solidFill>
              </a:rPr>
              <a:t> in Sweden, 30 to 115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 in the Netherlands and 12 to 50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 in the United States.</a:t>
            </a:r>
            <a:endParaRPr lang="hr-HR" sz="2400" b="1" dirty="0">
              <a:solidFill>
                <a:schemeClr val="accent1">
                  <a:lumMod val="75000"/>
                </a:schemeClr>
              </a:solidFill>
            </a:endParaRPr>
          </a:p>
        </p:txBody>
      </p:sp>
      <p:pic>
        <p:nvPicPr>
          <p:cNvPr id="1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C</a:t>
            </a:r>
            <a:r>
              <a:rPr lang="en-US" sz="2800" b="1" baseline="-25000" dirty="0" smtClean="0">
                <a:solidFill>
                  <a:schemeClr val="tx2"/>
                </a:solidFill>
                <a:effectLst>
                  <a:glow>
                    <a:srgbClr val="7F7F7F">
                      <a:alpha val="35000"/>
                    </a:srgbClr>
                  </a:glow>
                </a:effectLst>
              </a:rPr>
              <a:t>6</a:t>
            </a:r>
            <a:r>
              <a:rPr lang="en-US" sz="2800" b="1" dirty="0" smtClean="0">
                <a:solidFill>
                  <a:schemeClr val="tx2"/>
                </a:solidFill>
                <a:effectLst>
                  <a:glow>
                    <a:srgbClr val="7F7F7F">
                      <a:alpha val="35000"/>
                    </a:srgbClr>
                  </a:glow>
                </a:effectLst>
              </a:rPr>
              <a:t>H</a:t>
            </a:r>
            <a:r>
              <a:rPr lang="en-US" sz="2800" b="1" baseline="-25000" dirty="0" smtClean="0">
                <a:solidFill>
                  <a:schemeClr val="tx2"/>
                </a:solidFill>
                <a:effectLst>
                  <a:glow>
                    <a:srgbClr val="7F7F7F">
                      <a:alpha val="35000"/>
                    </a:srgbClr>
                  </a:glow>
                </a:effectLst>
              </a:rPr>
              <a:t>6</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ISSUES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6" name="Picture 2" descr="Benzene molecule"/>
          <p:cNvPicPr>
            <a:picLocks noChangeAspect="1" noChangeArrowheads="1"/>
          </p:cNvPicPr>
          <p:nvPr/>
        </p:nvPicPr>
        <p:blipFill>
          <a:blip r:embed="rId3" cstate="print"/>
          <a:srcRect/>
          <a:stretch>
            <a:fillRect/>
          </a:stretch>
        </p:blipFill>
        <p:spPr bwMode="auto">
          <a:xfrm>
            <a:off x="8138428" y="124103"/>
            <a:ext cx="843647" cy="752197"/>
          </a:xfrm>
          <a:prstGeom prst="rect">
            <a:avLst/>
          </a:prstGeom>
          <a:noFill/>
        </p:spPr>
      </p:pic>
      <p:sp>
        <p:nvSpPr>
          <p:cNvPr id="12" name="TextBox 11"/>
          <p:cNvSpPr txBox="1"/>
          <p:nvPr/>
        </p:nvSpPr>
        <p:spPr>
          <a:xfrm>
            <a:off x="107504" y="1365523"/>
            <a:ext cx="9036496" cy="1938992"/>
          </a:xfrm>
          <a:prstGeom prst="rect">
            <a:avLst/>
          </a:prstGeom>
          <a:noFill/>
        </p:spPr>
        <p:txBody>
          <a:bodyPr wrap="square" rtlCol="0">
            <a:spAutoFit/>
          </a:bodyPr>
          <a:lstStyle/>
          <a:p>
            <a:r>
              <a:rPr lang="en-US" sz="2400" b="1" smtClean="0">
                <a:solidFill>
                  <a:schemeClr val="accent1">
                    <a:lumMod val="75000"/>
                  </a:schemeClr>
                </a:solidFill>
              </a:rPr>
              <a:t>Inhaling in the organism enters more than 99% of benzene, as they entered a minimum of food and water. The average daily exposure to benzene at non-smokers is about 200 μg/day, while in smokers who smoke 30 cigarettes a day, nine times higher and amounts to about 1800 μg/day.</a:t>
            </a:r>
            <a:endParaRPr lang="hr-HR" sz="2400" b="1" dirty="0">
              <a:solidFill>
                <a:schemeClr val="accent1">
                  <a:lumMod val="75000"/>
                </a:schemeClr>
              </a:solidFill>
            </a:endParaRPr>
          </a:p>
        </p:txBody>
      </p:sp>
      <p:pic>
        <p:nvPicPr>
          <p:cNvPr id="13" name="Picture 2"/>
          <p:cNvPicPr>
            <a:picLocks noChangeAspect="1" noChangeArrowheads="1"/>
          </p:cNvPicPr>
          <p:nvPr/>
        </p:nvPicPr>
        <p:blipFill>
          <a:blip r:embed="rId4" cstate="print"/>
          <a:srcRect/>
          <a:stretch>
            <a:fillRect/>
          </a:stretch>
        </p:blipFill>
        <p:spPr bwMode="auto">
          <a:xfrm>
            <a:off x="3886200" y="2892895"/>
            <a:ext cx="5069210" cy="3124995"/>
          </a:xfrm>
          <a:prstGeom prst="rect">
            <a:avLst/>
          </a:prstGeom>
          <a:noFill/>
          <a:ln w="9525">
            <a:noFill/>
            <a:miter lim="800000"/>
            <a:headEnd/>
            <a:tailEnd/>
          </a:ln>
        </p:spPr>
      </p:pic>
      <p:sp>
        <p:nvSpPr>
          <p:cNvPr id="14" name="TextBox 13"/>
          <p:cNvSpPr txBox="1"/>
          <p:nvPr/>
        </p:nvSpPr>
        <p:spPr>
          <a:xfrm>
            <a:off x="270570" y="3917032"/>
            <a:ext cx="3415605" cy="1477328"/>
          </a:xfrm>
          <a:prstGeom prst="rect">
            <a:avLst/>
          </a:prstGeom>
          <a:noFill/>
        </p:spPr>
        <p:txBody>
          <a:bodyPr wrap="square" rtlCol="0">
            <a:spAutoFit/>
          </a:bodyPr>
          <a:lstStyle/>
          <a:p>
            <a:r>
              <a:rPr lang="en-US" b="1" smtClean="0">
                <a:solidFill>
                  <a:schemeClr val="accent1">
                    <a:lumMod val="75000"/>
                  </a:schemeClr>
                </a:solidFill>
              </a:rPr>
              <a:t>Daily exposure to benzene non-smokers and smokers who smoke 30 cigarettes a day. Source: Wallace, 1996.; Egeghy, et al., 2000.</a:t>
            </a:r>
            <a:endParaRPr lang="hr-HR" b="1" dirty="0">
              <a:solidFill>
                <a:schemeClr val="accent1">
                  <a:lumMod val="75000"/>
                </a:schemeClr>
              </a:solidFill>
            </a:endParaRPr>
          </a:p>
        </p:txBody>
      </p:sp>
      <p:sp>
        <p:nvSpPr>
          <p:cNvPr id="15" name="Rectangle 14"/>
          <p:cNvSpPr/>
          <p:nvPr/>
        </p:nvSpPr>
        <p:spPr>
          <a:xfrm>
            <a:off x="4838700" y="5600700"/>
            <a:ext cx="628650" cy="352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000" dirty="0" smtClean="0">
                <a:solidFill>
                  <a:schemeClr val="tx1"/>
                </a:solidFill>
              </a:rPr>
              <a:t>Passive   smokers </a:t>
            </a:r>
            <a:endParaRPr lang="hr-HR" sz="1000" dirty="0">
              <a:solidFill>
                <a:schemeClr val="tx1"/>
              </a:solidFill>
            </a:endParaRPr>
          </a:p>
        </p:txBody>
      </p:sp>
      <p:sp>
        <p:nvSpPr>
          <p:cNvPr id="19" name="Rectangle 18"/>
          <p:cNvSpPr/>
          <p:nvPr/>
        </p:nvSpPr>
        <p:spPr>
          <a:xfrm>
            <a:off x="5381625" y="5591175"/>
            <a:ext cx="542925" cy="352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000" dirty="0" smtClean="0">
                <a:solidFill>
                  <a:schemeClr val="tx1"/>
                </a:solidFill>
              </a:rPr>
              <a:t>Car driving</a:t>
            </a:r>
            <a:endParaRPr lang="hr-HR" sz="1000" dirty="0">
              <a:solidFill>
                <a:schemeClr val="tx1"/>
              </a:solidFill>
            </a:endParaRPr>
          </a:p>
        </p:txBody>
      </p:sp>
      <p:sp>
        <p:nvSpPr>
          <p:cNvPr id="20" name="Rectangle 19"/>
          <p:cNvSpPr/>
          <p:nvPr/>
        </p:nvSpPr>
        <p:spPr>
          <a:xfrm>
            <a:off x="5838824" y="5610225"/>
            <a:ext cx="657225" cy="3238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000" dirty="0" smtClean="0">
                <a:solidFill>
                  <a:schemeClr val="tx1"/>
                </a:solidFill>
              </a:rPr>
              <a:t>Outdoor</a:t>
            </a:r>
            <a:endParaRPr lang="hr-HR" sz="1000" dirty="0">
              <a:solidFill>
                <a:schemeClr val="tx1"/>
              </a:solidFill>
            </a:endParaRPr>
          </a:p>
        </p:txBody>
      </p:sp>
      <p:sp>
        <p:nvSpPr>
          <p:cNvPr id="21" name="Rectangle 20"/>
          <p:cNvSpPr/>
          <p:nvPr/>
        </p:nvSpPr>
        <p:spPr>
          <a:xfrm>
            <a:off x="6429376" y="5572125"/>
            <a:ext cx="533400" cy="409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000" dirty="0" smtClean="0">
                <a:solidFill>
                  <a:schemeClr val="tx1"/>
                </a:solidFill>
              </a:rPr>
              <a:t>Indoor</a:t>
            </a:r>
            <a:endParaRPr lang="hr-HR" sz="1000" dirty="0">
              <a:solidFill>
                <a:schemeClr val="tx1"/>
              </a:solidFill>
            </a:endParaRPr>
          </a:p>
        </p:txBody>
      </p:sp>
      <p:sp>
        <p:nvSpPr>
          <p:cNvPr id="23" name="Rectangle 22"/>
          <p:cNvSpPr/>
          <p:nvPr/>
        </p:nvSpPr>
        <p:spPr>
          <a:xfrm>
            <a:off x="6943725" y="5562600"/>
            <a:ext cx="428625"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4" name="Rectangle 23"/>
          <p:cNvSpPr/>
          <p:nvPr/>
        </p:nvSpPr>
        <p:spPr>
          <a:xfrm>
            <a:off x="7143750" y="5257800"/>
            <a:ext cx="971550" cy="733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000" dirty="0" smtClean="0">
                <a:solidFill>
                  <a:schemeClr val="tx1"/>
                </a:solidFill>
              </a:rPr>
              <a:t>Daily exposure nonsmokers</a:t>
            </a:r>
            <a:endParaRPr lang="hr-HR" sz="1000" dirty="0">
              <a:solidFill>
                <a:schemeClr val="tx1"/>
              </a:solidFill>
            </a:endParaRPr>
          </a:p>
        </p:txBody>
      </p:sp>
      <p:sp>
        <p:nvSpPr>
          <p:cNvPr id="25" name="Rectangle 24"/>
          <p:cNvSpPr/>
          <p:nvPr/>
        </p:nvSpPr>
        <p:spPr>
          <a:xfrm>
            <a:off x="8058150" y="5219700"/>
            <a:ext cx="971550" cy="733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000" dirty="0" smtClean="0">
                <a:solidFill>
                  <a:schemeClr val="tx1"/>
                </a:solidFill>
              </a:rPr>
              <a:t>Daily exposure smokers</a:t>
            </a:r>
            <a:endParaRPr lang="hr-HR" sz="1000" dirty="0">
              <a:solidFill>
                <a:schemeClr val="tx1"/>
              </a:solidFill>
            </a:endParaRPr>
          </a:p>
        </p:txBody>
      </p:sp>
      <p:sp>
        <p:nvSpPr>
          <p:cNvPr id="22" name="Rectangle 21"/>
          <p:cNvSpPr/>
          <p:nvPr/>
        </p:nvSpPr>
        <p:spPr>
          <a:xfrm>
            <a:off x="6838950" y="5819775"/>
            <a:ext cx="7239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000" dirty="0" smtClean="0">
                <a:solidFill>
                  <a:schemeClr val="tx1"/>
                </a:solidFill>
              </a:rPr>
              <a:t>Reffueling</a:t>
            </a:r>
            <a:endParaRPr lang="hr-HR" sz="1000" dirty="0">
              <a:solidFill>
                <a:schemeClr val="tx1"/>
              </a:solidFill>
            </a:endParaRPr>
          </a:p>
        </p:txBody>
      </p:sp>
      <p:pic>
        <p:nvPicPr>
          <p:cNvPr id="26"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
        <p:nvSpPr>
          <p:cNvPr id="2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Rectangle 9"/>
          <p:cNvSpPr/>
          <p:nvPr/>
        </p:nvSpPr>
        <p:spPr>
          <a:xfrm>
            <a:off x="640135" y="4972050"/>
            <a:ext cx="3456384" cy="1314450"/>
          </a:xfrm>
          <a:prstGeom prst="rect">
            <a:avLst/>
          </a:prstGeom>
          <a:solidFill>
            <a:srgbClr val="FF0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2" name="Rectangle 11"/>
          <p:cNvSpPr/>
          <p:nvPr/>
        </p:nvSpPr>
        <p:spPr>
          <a:xfrm>
            <a:off x="539552" y="3429000"/>
            <a:ext cx="7992888" cy="1224136"/>
          </a:xfrm>
          <a:prstGeom prst="rect">
            <a:avLst/>
          </a:prstGeom>
          <a:solidFill>
            <a:srgbClr val="E2C4A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5" name="TextBox 14"/>
          <p:cNvSpPr txBox="1"/>
          <p:nvPr/>
        </p:nvSpPr>
        <p:spPr>
          <a:xfrm>
            <a:off x="539552" y="1595021"/>
            <a:ext cx="7992888" cy="3046988"/>
          </a:xfrm>
          <a:prstGeom prst="rect">
            <a:avLst/>
          </a:prstGeom>
          <a:noFill/>
        </p:spPr>
        <p:txBody>
          <a:bodyPr wrap="square" rtlCol="0">
            <a:spAutoFit/>
          </a:bodyPr>
          <a:lstStyle/>
          <a:p>
            <a:r>
              <a:rPr lang="en-US" sz="2400" b="1" dirty="0" smtClean="0">
                <a:solidFill>
                  <a:schemeClr val="accent1">
                    <a:lumMod val="75000"/>
                  </a:schemeClr>
                </a:solidFill>
              </a:rPr>
              <a:t>Entered into the body, benzene is, since there is soluble in fats, accumulates in the tissues with a large lipid content, and they are: brains, bone marrow and liver.  </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Levels in workers who died from exposure to high concentrations amounted to 1.38 mg% in the brain, 0.38 mg% in bone marrow and 0.26 mg% in the liver</a:t>
            </a:r>
            <a:endParaRPr lang="hr-HR" sz="2400" b="1" dirty="0" smtClean="0"/>
          </a:p>
        </p:txBody>
      </p:sp>
      <p:pic>
        <p:nvPicPr>
          <p:cNvPr id="17" name="Picture 2"/>
          <p:cNvPicPr>
            <a:picLocks noChangeAspect="1" noChangeArrowheads="1"/>
          </p:cNvPicPr>
          <p:nvPr/>
        </p:nvPicPr>
        <p:blipFill>
          <a:blip r:embed="rId3" cstate="print"/>
          <a:srcRect/>
          <a:stretch>
            <a:fillRect/>
          </a:stretch>
        </p:blipFill>
        <p:spPr bwMode="auto">
          <a:xfrm>
            <a:off x="4243958" y="4653136"/>
            <a:ext cx="3454754" cy="2204864"/>
          </a:xfrm>
          <a:prstGeom prst="rect">
            <a:avLst/>
          </a:prstGeom>
          <a:noFill/>
          <a:ln w="9525">
            <a:noFill/>
            <a:miter lim="800000"/>
            <a:headEnd/>
            <a:tailEnd/>
          </a:ln>
        </p:spPr>
      </p:pic>
      <p:sp>
        <p:nvSpPr>
          <p:cNvPr id="18" name="TextBox 17"/>
          <p:cNvSpPr txBox="1"/>
          <p:nvPr/>
        </p:nvSpPr>
        <p:spPr>
          <a:xfrm>
            <a:off x="628650" y="4942681"/>
            <a:ext cx="3448050" cy="1323439"/>
          </a:xfrm>
          <a:prstGeom prst="rect">
            <a:avLst/>
          </a:prstGeom>
          <a:noFill/>
        </p:spPr>
        <p:txBody>
          <a:bodyPr wrap="square" rtlCol="0">
            <a:spAutoFit/>
          </a:bodyPr>
          <a:lstStyle/>
          <a:p>
            <a:r>
              <a:rPr lang="en-US" sz="2000" b="1" dirty="0" smtClean="0">
                <a:solidFill>
                  <a:schemeClr val="bg1"/>
                </a:solidFill>
              </a:rPr>
              <a:t>(units mg% = mg of some substances in 100 g of tissue in which that substance has accumulated).</a:t>
            </a:r>
            <a:endParaRPr lang="hr-HR" sz="2000" dirty="0">
              <a:solidFill>
                <a:schemeClr val="bg1"/>
              </a:solidFill>
            </a:endParaRPr>
          </a:p>
        </p:txBody>
      </p:sp>
      <p:sp>
        <p:nvSpPr>
          <p:cNvPr id="19" name="Oval 18"/>
          <p:cNvSpPr/>
          <p:nvPr/>
        </p:nvSpPr>
        <p:spPr>
          <a:xfrm>
            <a:off x="3107482" y="4149080"/>
            <a:ext cx="807293" cy="5040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cxnSp>
        <p:nvCxnSpPr>
          <p:cNvPr id="20" name="Straight Arrow Connector 19"/>
          <p:cNvCxnSpPr/>
          <p:nvPr/>
        </p:nvCxnSpPr>
        <p:spPr>
          <a:xfrm>
            <a:off x="3482380" y="4681711"/>
            <a:ext cx="32345" cy="509414"/>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C</a:t>
            </a:r>
            <a:r>
              <a:rPr lang="en-US" sz="2800" b="1" baseline="-25000" dirty="0" smtClean="0">
                <a:solidFill>
                  <a:schemeClr val="tx2"/>
                </a:solidFill>
                <a:effectLst>
                  <a:glow>
                    <a:srgbClr val="7F7F7F">
                      <a:alpha val="35000"/>
                    </a:srgbClr>
                  </a:glow>
                </a:effectLst>
              </a:rPr>
              <a:t>6</a:t>
            </a:r>
            <a:r>
              <a:rPr lang="en-US" sz="2800" b="1" dirty="0" smtClean="0">
                <a:solidFill>
                  <a:schemeClr val="tx2"/>
                </a:solidFill>
                <a:effectLst>
                  <a:glow>
                    <a:srgbClr val="7F7F7F">
                      <a:alpha val="35000"/>
                    </a:srgbClr>
                  </a:glow>
                </a:effectLst>
              </a:rPr>
              <a:t>H</a:t>
            </a:r>
            <a:r>
              <a:rPr lang="en-US" sz="2800" b="1" baseline="-25000" dirty="0" smtClean="0">
                <a:solidFill>
                  <a:schemeClr val="tx2"/>
                </a:solidFill>
                <a:effectLst>
                  <a:glow>
                    <a:srgbClr val="7F7F7F">
                      <a:alpha val="35000"/>
                    </a:srgbClr>
                  </a:glow>
                </a:effectLst>
              </a:rPr>
              <a:t>6</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ISSUES</a:t>
            </a:r>
            <a:endParaRPr lang="hr-HR" sz="2800" b="1" dirty="0" smtClean="0">
              <a:solidFill>
                <a:schemeClr val="tx2"/>
              </a:solidFill>
              <a:effectLst>
                <a:glow>
                  <a:srgbClr val="7F7F7F">
                    <a:alpha val="35000"/>
                  </a:srgbClr>
                </a:glow>
              </a:effectLst>
            </a:endParaRPr>
          </a:p>
        </p:txBody>
      </p:sp>
      <p:pic>
        <p:nvPicPr>
          <p:cNvPr id="16" name="Picture 2" descr="Benzene molecule"/>
          <p:cNvPicPr>
            <a:picLocks noChangeAspect="1" noChangeArrowheads="1"/>
          </p:cNvPicPr>
          <p:nvPr/>
        </p:nvPicPr>
        <p:blipFill>
          <a:blip r:embed="rId4" cstate="print"/>
          <a:srcRect/>
          <a:stretch>
            <a:fillRect/>
          </a:stretch>
        </p:blipFill>
        <p:spPr bwMode="auto">
          <a:xfrm>
            <a:off x="8138428" y="124103"/>
            <a:ext cx="843647" cy="752197"/>
          </a:xfrm>
          <a:prstGeom prst="rect">
            <a:avLst/>
          </a:prstGeom>
          <a:noFill/>
        </p:spPr>
      </p:pic>
      <p:sp>
        <p:nvSpPr>
          <p:cNvPr id="23" name="Rectangle 22"/>
          <p:cNvSpPr/>
          <p:nvPr/>
        </p:nvSpPr>
        <p:spPr>
          <a:xfrm>
            <a:off x="4314825" y="4791075"/>
            <a:ext cx="3324225" cy="40005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4" name="Rectangle 23"/>
          <p:cNvSpPr/>
          <p:nvPr/>
        </p:nvSpPr>
        <p:spPr>
          <a:xfrm>
            <a:off x="4514850" y="6334125"/>
            <a:ext cx="771525" cy="1905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000" b="1" dirty="0" smtClean="0">
                <a:solidFill>
                  <a:schemeClr val="tx1"/>
                </a:solidFill>
              </a:rPr>
              <a:t>brain</a:t>
            </a:r>
            <a:endParaRPr lang="hr-HR" sz="1000" b="1" dirty="0">
              <a:solidFill>
                <a:schemeClr val="tx1"/>
              </a:solidFill>
            </a:endParaRPr>
          </a:p>
        </p:txBody>
      </p:sp>
      <p:sp>
        <p:nvSpPr>
          <p:cNvPr id="25" name="Rectangle 24"/>
          <p:cNvSpPr/>
          <p:nvPr/>
        </p:nvSpPr>
        <p:spPr>
          <a:xfrm>
            <a:off x="5324475" y="6324600"/>
            <a:ext cx="990600" cy="24765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000" b="1" dirty="0" smtClean="0">
                <a:solidFill>
                  <a:schemeClr val="tx1"/>
                </a:solidFill>
              </a:rPr>
              <a:t>bone marrow</a:t>
            </a:r>
            <a:endParaRPr lang="hr-HR" sz="1000" b="1" dirty="0">
              <a:solidFill>
                <a:schemeClr val="tx1"/>
              </a:solidFill>
            </a:endParaRPr>
          </a:p>
        </p:txBody>
      </p:sp>
      <p:sp>
        <p:nvSpPr>
          <p:cNvPr id="26" name="Rectangle 25"/>
          <p:cNvSpPr/>
          <p:nvPr/>
        </p:nvSpPr>
        <p:spPr>
          <a:xfrm>
            <a:off x="6467475" y="6305550"/>
            <a:ext cx="990600" cy="24765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000" b="1" dirty="0" smtClean="0">
                <a:solidFill>
                  <a:schemeClr val="tx1"/>
                </a:solidFill>
              </a:rPr>
              <a:t>liver</a:t>
            </a:r>
            <a:endParaRPr lang="hr-HR" sz="1000" b="1" dirty="0">
              <a:solidFill>
                <a:schemeClr val="tx1"/>
              </a:solidFill>
            </a:endParaRPr>
          </a:p>
        </p:txBody>
      </p:sp>
      <p:pic>
        <p:nvPicPr>
          <p:cNvPr id="21" name="Picture 3"/>
          <p:cNvPicPr>
            <a:picLocks noChangeAspect="1" noChangeArrowheads="1"/>
          </p:cNvPicPr>
          <p:nvPr/>
        </p:nvPicPr>
        <p:blipFill>
          <a:blip r:embed="rId5" cstate="print"/>
          <a:srcRect/>
          <a:stretch>
            <a:fillRect/>
          </a:stretch>
        </p:blipFill>
        <p:spPr bwMode="auto">
          <a:xfrm>
            <a:off x="0" y="6346905"/>
            <a:ext cx="4114800" cy="511095"/>
          </a:xfrm>
          <a:prstGeom prst="rect">
            <a:avLst/>
          </a:prstGeom>
          <a:noFill/>
          <a:ln w="9525">
            <a:noFill/>
            <a:miter lim="800000"/>
            <a:headEnd/>
            <a:tailEnd/>
          </a:ln>
          <a:effectLst/>
        </p:spPr>
      </p:pic>
      <p:sp>
        <p:nvSpPr>
          <p:cNvPr id="2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Rectangle 9"/>
          <p:cNvSpPr/>
          <p:nvPr/>
        </p:nvSpPr>
        <p:spPr>
          <a:xfrm>
            <a:off x="314003" y="1732434"/>
            <a:ext cx="8640960" cy="1938992"/>
          </a:xfrm>
          <a:prstGeom prst="rect">
            <a:avLst/>
          </a:prstGeom>
        </p:spPr>
        <p:txBody>
          <a:bodyPr wrap="square">
            <a:spAutoFit/>
          </a:bodyPr>
          <a:lstStyle/>
          <a:p>
            <a:r>
              <a:rPr lang="en-US" sz="2400" b="1" dirty="0" smtClean="0">
                <a:solidFill>
                  <a:schemeClr val="accent1">
                    <a:lumMod val="75000"/>
                  </a:schemeClr>
                </a:solidFill>
              </a:rPr>
              <a:t>In </a:t>
            </a:r>
            <a:r>
              <a:rPr lang="en-US" sz="2400" b="1" dirty="0" err="1" smtClean="0">
                <a:solidFill>
                  <a:schemeClr val="accent1">
                    <a:lumMod val="75000"/>
                  </a:schemeClr>
                </a:solidFill>
              </a:rPr>
              <a:t>autop</a:t>
            </a:r>
            <a:r>
              <a:rPr lang="hr-HR" sz="2400" b="1" dirty="0" smtClean="0">
                <a:solidFill>
                  <a:schemeClr val="accent1">
                    <a:lumMod val="75000"/>
                  </a:schemeClr>
                </a:solidFill>
              </a:rPr>
              <a:t>sy  </a:t>
            </a:r>
            <a:r>
              <a:rPr lang="en-US" sz="2400" b="1" dirty="0" smtClean="0">
                <a:solidFill>
                  <a:schemeClr val="accent1">
                    <a:lumMod val="75000"/>
                  </a:schemeClr>
                </a:solidFill>
              </a:rPr>
              <a:t>findings of young addicts who have died because of the deliberate inhalation solution that contained benzene, the value and distribution of benzene in the tissues was the following: 2 mg% in the blood, 3.9 mg% in the brain, 1.6 mg% in the liver, 1.9 mg% in the kidneys and 2.2 mg% in the belly fat the tissue.</a:t>
            </a:r>
            <a:endParaRPr lang="hr-HR" sz="2400" b="1" dirty="0">
              <a:solidFill>
                <a:schemeClr val="bg1"/>
              </a:solidFill>
            </a:endParaRPr>
          </a:p>
        </p:txBody>
      </p:sp>
      <p:sp>
        <p:nvSpPr>
          <p:cNvPr id="12" name="TextBox 11"/>
          <p:cNvSpPr txBox="1"/>
          <p:nvPr/>
        </p:nvSpPr>
        <p:spPr>
          <a:xfrm>
            <a:off x="400049" y="4058022"/>
            <a:ext cx="8620125" cy="1200329"/>
          </a:xfrm>
          <a:prstGeom prst="rect">
            <a:avLst/>
          </a:prstGeom>
          <a:noFill/>
        </p:spPr>
        <p:txBody>
          <a:bodyPr wrap="square" rtlCol="0">
            <a:spAutoFit/>
          </a:bodyPr>
          <a:lstStyle/>
          <a:p>
            <a:r>
              <a:rPr lang="en-US" sz="2400" b="1" smtClean="0">
                <a:solidFill>
                  <a:schemeClr val="accent1">
                    <a:lumMod val="75000"/>
                  </a:schemeClr>
                </a:solidFill>
              </a:rPr>
              <a:t>Oxidative metabolism of benzene in the body occurs in the liver through a system of cytochrome P-450 2E1. The average time to half-lives of benzene in the organism is 28 hours.</a:t>
            </a:r>
            <a:endParaRPr lang="hr-HR" sz="2400" b="1" dirty="0">
              <a:solidFill>
                <a:schemeClr val="accent1">
                  <a:lumMod val="75000"/>
                </a:schemeClr>
              </a:solidFill>
            </a:endParaRPr>
          </a:p>
        </p:txBody>
      </p:sp>
      <p:sp>
        <p:nvSpPr>
          <p:cNvPr id="1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C</a:t>
            </a:r>
            <a:r>
              <a:rPr lang="en-US" sz="2800" b="1" baseline="-25000" dirty="0" smtClean="0">
                <a:solidFill>
                  <a:schemeClr val="tx2"/>
                </a:solidFill>
                <a:effectLst>
                  <a:glow>
                    <a:srgbClr val="7F7F7F">
                      <a:alpha val="35000"/>
                    </a:srgbClr>
                  </a:glow>
                </a:effectLst>
              </a:rPr>
              <a:t>6</a:t>
            </a:r>
            <a:r>
              <a:rPr lang="en-US" sz="2800" b="1" dirty="0" smtClean="0">
                <a:solidFill>
                  <a:schemeClr val="tx2"/>
                </a:solidFill>
                <a:effectLst>
                  <a:glow>
                    <a:srgbClr val="7F7F7F">
                      <a:alpha val="35000"/>
                    </a:srgbClr>
                  </a:glow>
                </a:effectLst>
              </a:rPr>
              <a:t>H</a:t>
            </a:r>
            <a:r>
              <a:rPr lang="en-US" sz="2800" b="1" baseline="-25000" dirty="0" smtClean="0">
                <a:solidFill>
                  <a:schemeClr val="tx2"/>
                </a:solidFill>
                <a:effectLst>
                  <a:glow>
                    <a:srgbClr val="7F7F7F">
                      <a:alpha val="35000"/>
                    </a:srgbClr>
                  </a:glow>
                </a:effectLst>
              </a:rPr>
              <a:t>6</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ISSUES</a:t>
            </a:r>
            <a:endParaRPr lang="hr-HR" sz="2800" b="1" dirty="0" smtClean="0">
              <a:solidFill>
                <a:schemeClr val="tx2"/>
              </a:solidFill>
              <a:effectLst>
                <a:glow>
                  <a:srgbClr val="7F7F7F">
                    <a:alpha val="35000"/>
                  </a:srgbClr>
                </a:glow>
              </a:effectLst>
            </a:endParaRPr>
          </a:p>
        </p:txBody>
      </p:sp>
      <p:pic>
        <p:nvPicPr>
          <p:cNvPr id="16" name="Picture 2" descr="Benzene molecule"/>
          <p:cNvPicPr>
            <a:picLocks noChangeAspect="1" noChangeArrowheads="1"/>
          </p:cNvPicPr>
          <p:nvPr/>
        </p:nvPicPr>
        <p:blipFill>
          <a:blip r:embed="rId3" cstate="print"/>
          <a:srcRect/>
          <a:stretch>
            <a:fillRect/>
          </a:stretch>
        </p:blipFill>
        <p:spPr bwMode="auto">
          <a:xfrm>
            <a:off x="8138428" y="124103"/>
            <a:ext cx="843647" cy="752197"/>
          </a:xfrm>
          <a:prstGeom prst="rect">
            <a:avLst/>
          </a:prstGeom>
          <a:noFill/>
        </p:spPr>
      </p:pic>
      <p:pic>
        <p:nvPicPr>
          <p:cNvPr id="13"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Rectangle 9"/>
          <p:cNvSpPr/>
          <p:nvPr/>
        </p:nvSpPr>
        <p:spPr>
          <a:xfrm>
            <a:off x="251520" y="1628800"/>
            <a:ext cx="8784976" cy="1938992"/>
          </a:xfrm>
          <a:prstGeom prst="rect">
            <a:avLst/>
          </a:prstGeom>
        </p:spPr>
        <p:txBody>
          <a:bodyPr wrap="square">
            <a:spAutoFit/>
          </a:bodyPr>
          <a:lstStyle/>
          <a:p>
            <a:r>
              <a:rPr lang="en-US" sz="2400" b="1" dirty="0" smtClean="0">
                <a:solidFill>
                  <a:schemeClr val="accent1">
                    <a:lumMod val="75000"/>
                  </a:schemeClr>
                </a:solidFill>
              </a:rPr>
              <a:t>Acute toxicity of benzene is low. Acute effects of benzene inhalation poisoning depend on </a:t>
            </a:r>
            <a:r>
              <a:rPr lang="hr-HR" sz="2400" b="1" dirty="0" smtClean="0">
                <a:solidFill>
                  <a:schemeClr val="accent1">
                    <a:lumMod val="75000"/>
                  </a:schemeClr>
                </a:solidFill>
              </a:rPr>
              <a:t>inhaled </a:t>
            </a:r>
            <a:r>
              <a:rPr lang="en-US" sz="2400" b="1" dirty="0" smtClean="0">
                <a:solidFill>
                  <a:schemeClr val="accent1">
                    <a:lumMod val="75000"/>
                  </a:schemeClr>
                </a:solidFill>
              </a:rPr>
              <a:t>concentrations. After inhaling a very high concentration </a:t>
            </a:r>
            <a:r>
              <a:rPr lang="hr-HR" sz="2400" b="1" dirty="0" smtClean="0">
                <a:solidFill>
                  <a:schemeClr val="accent1">
                    <a:lumMod val="75000"/>
                  </a:schemeClr>
                </a:solidFill>
              </a:rPr>
              <a:t>is </a:t>
            </a:r>
            <a:r>
              <a:rPr lang="en-US" sz="2400" b="1" dirty="0" smtClean="0">
                <a:solidFill>
                  <a:schemeClr val="accent1">
                    <a:lumMod val="75000"/>
                  </a:schemeClr>
                </a:solidFill>
              </a:rPr>
              <a:t>death, and the inhalation of lower concentrations may affect poisoning symptoms such as dizziness, nausea, rapid heartbeat, tremors, confusion.</a:t>
            </a:r>
            <a:endParaRPr lang="hr-HR" sz="2400" b="1" dirty="0">
              <a:solidFill>
                <a:schemeClr val="accent1">
                  <a:lumMod val="75000"/>
                </a:schemeClr>
              </a:solidFill>
            </a:endParaRPr>
          </a:p>
        </p:txBody>
      </p:sp>
      <p:pic>
        <p:nvPicPr>
          <p:cNvPr id="12" name="Picture 3"/>
          <p:cNvPicPr>
            <a:picLocks noChangeAspect="1" noChangeArrowheads="1"/>
          </p:cNvPicPr>
          <p:nvPr/>
        </p:nvPicPr>
        <p:blipFill>
          <a:blip r:embed="rId3" cstate="print"/>
          <a:srcRect/>
          <a:stretch>
            <a:fillRect/>
          </a:stretch>
        </p:blipFill>
        <p:spPr bwMode="auto">
          <a:xfrm>
            <a:off x="759768" y="3662164"/>
            <a:ext cx="7046629" cy="2448272"/>
          </a:xfrm>
          <a:prstGeom prst="rect">
            <a:avLst/>
          </a:prstGeom>
          <a:noFill/>
          <a:ln w="9525">
            <a:noFill/>
            <a:miter lim="800000"/>
            <a:headEnd/>
            <a:tailEnd/>
          </a:ln>
        </p:spPr>
      </p:pic>
      <p:sp>
        <p:nvSpPr>
          <p:cNvPr id="15"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C</a:t>
            </a:r>
            <a:r>
              <a:rPr lang="en-US" sz="2800" b="1" baseline="-25000" dirty="0" smtClean="0">
                <a:solidFill>
                  <a:schemeClr val="tx2"/>
                </a:solidFill>
                <a:effectLst>
                  <a:glow>
                    <a:srgbClr val="7F7F7F">
                      <a:alpha val="35000"/>
                    </a:srgbClr>
                  </a:glow>
                </a:effectLst>
              </a:rPr>
              <a:t>6</a:t>
            </a:r>
            <a:r>
              <a:rPr lang="en-US" sz="2800" b="1" dirty="0" smtClean="0">
                <a:solidFill>
                  <a:schemeClr val="tx2"/>
                </a:solidFill>
                <a:effectLst>
                  <a:glow>
                    <a:srgbClr val="7F7F7F">
                      <a:alpha val="35000"/>
                    </a:srgbClr>
                  </a:glow>
                </a:effectLst>
              </a:rPr>
              <a:t>H</a:t>
            </a:r>
            <a:r>
              <a:rPr lang="en-US" sz="2800" b="1" baseline="-25000" dirty="0" smtClean="0">
                <a:solidFill>
                  <a:schemeClr val="tx2"/>
                </a:solidFill>
                <a:effectLst>
                  <a:glow>
                    <a:srgbClr val="7F7F7F">
                      <a:alpha val="35000"/>
                    </a:srgbClr>
                  </a:glow>
                </a:effectLst>
              </a:rPr>
              <a:t>6</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ISSUES</a:t>
            </a:r>
            <a:endParaRPr lang="hr-HR" sz="2800" b="1" dirty="0" smtClean="0">
              <a:solidFill>
                <a:schemeClr val="tx2"/>
              </a:solidFill>
              <a:effectLst>
                <a:glow>
                  <a:srgbClr val="7F7F7F">
                    <a:alpha val="35000"/>
                  </a:srgbClr>
                </a:glow>
              </a:effectLst>
            </a:endParaRPr>
          </a:p>
        </p:txBody>
      </p:sp>
      <p:pic>
        <p:nvPicPr>
          <p:cNvPr id="16" name="Picture 2" descr="Benzene molecule"/>
          <p:cNvPicPr>
            <a:picLocks noChangeAspect="1" noChangeArrowheads="1"/>
          </p:cNvPicPr>
          <p:nvPr/>
        </p:nvPicPr>
        <p:blipFill>
          <a:blip r:embed="rId4" cstate="print"/>
          <a:srcRect/>
          <a:stretch>
            <a:fillRect/>
          </a:stretch>
        </p:blipFill>
        <p:spPr bwMode="auto">
          <a:xfrm>
            <a:off x="8138428" y="124103"/>
            <a:ext cx="843647" cy="752197"/>
          </a:xfrm>
          <a:prstGeom prst="rect">
            <a:avLst/>
          </a:prstGeom>
          <a:noFill/>
        </p:spPr>
      </p:pic>
      <p:sp>
        <p:nvSpPr>
          <p:cNvPr id="17" name="Rectangle 16"/>
          <p:cNvSpPr/>
          <p:nvPr/>
        </p:nvSpPr>
        <p:spPr>
          <a:xfrm>
            <a:off x="1104900" y="3924300"/>
            <a:ext cx="1524000" cy="466725"/>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bg1"/>
                </a:solidFill>
              </a:rPr>
              <a:t>HIGH CONCENTRATIONS</a:t>
            </a:r>
            <a:endParaRPr lang="hr-HR" sz="1200" b="1" dirty="0">
              <a:solidFill>
                <a:schemeClr val="bg1"/>
              </a:solidFill>
            </a:endParaRPr>
          </a:p>
        </p:txBody>
      </p:sp>
      <p:sp>
        <p:nvSpPr>
          <p:cNvPr id="18" name="Rectangle 17"/>
          <p:cNvSpPr/>
          <p:nvPr/>
        </p:nvSpPr>
        <p:spPr>
          <a:xfrm>
            <a:off x="3228975" y="3914775"/>
            <a:ext cx="1971675" cy="695325"/>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ACUTE EFFECTS OF INHALED BENZENE</a:t>
            </a:r>
            <a:endParaRPr lang="hr-HR" b="1" dirty="0"/>
          </a:p>
        </p:txBody>
      </p:sp>
      <p:sp>
        <p:nvSpPr>
          <p:cNvPr id="19" name="Rectangle 18"/>
          <p:cNvSpPr/>
          <p:nvPr/>
        </p:nvSpPr>
        <p:spPr>
          <a:xfrm>
            <a:off x="5791200" y="3914775"/>
            <a:ext cx="1676400" cy="196215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bg1"/>
                </a:solidFill>
              </a:rPr>
              <a:t>LOWER CONCENTRATIONS</a:t>
            </a:r>
          </a:p>
          <a:p>
            <a:pPr algn="ctr"/>
            <a:endParaRPr lang="hr-HR" sz="1200" b="1" dirty="0" smtClean="0">
              <a:solidFill>
                <a:schemeClr val="bg1"/>
              </a:solidFill>
            </a:endParaRPr>
          </a:p>
          <a:p>
            <a:pPr algn="ctr"/>
            <a:r>
              <a:rPr lang="hr-HR" sz="1200" b="1" dirty="0" smtClean="0">
                <a:solidFill>
                  <a:schemeClr val="bg1"/>
                </a:solidFill>
              </a:rPr>
              <a:t>dizziness</a:t>
            </a:r>
          </a:p>
          <a:p>
            <a:pPr algn="ctr"/>
            <a:r>
              <a:rPr lang="hr-HR" sz="1200" b="1" dirty="0" smtClean="0">
                <a:solidFill>
                  <a:schemeClr val="bg1"/>
                </a:solidFill>
              </a:rPr>
              <a:t>nausea</a:t>
            </a:r>
          </a:p>
          <a:p>
            <a:pPr algn="ctr"/>
            <a:r>
              <a:rPr lang="hr-HR" sz="1200" b="1" dirty="0" smtClean="0">
                <a:solidFill>
                  <a:schemeClr val="bg1"/>
                </a:solidFill>
              </a:rPr>
              <a:t>rapid heartbeat   tremor              confusion  </a:t>
            </a:r>
          </a:p>
          <a:p>
            <a:pPr algn="ctr"/>
            <a:endParaRPr lang="hr-HR" sz="1200" b="1" dirty="0" smtClean="0">
              <a:solidFill>
                <a:schemeClr val="bg1"/>
              </a:solidFill>
            </a:endParaRPr>
          </a:p>
          <a:p>
            <a:pPr algn="ctr"/>
            <a:endParaRPr lang="hr-HR" sz="1200" b="1" dirty="0">
              <a:solidFill>
                <a:schemeClr val="bg1"/>
              </a:solidFill>
            </a:endParaRPr>
          </a:p>
        </p:txBody>
      </p:sp>
      <p:pic>
        <p:nvPicPr>
          <p:cNvPr id="20" name="Picture 3"/>
          <p:cNvPicPr>
            <a:picLocks noChangeAspect="1" noChangeArrowheads="1"/>
          </p:cNvPicPr>
          <p:nvPr/>
        </p:nvPicPr>
        <p:blipFill>
          <a:blip r:embed="rId5" cstate="print"/>
          <a:srcRect/>
          <a:stretch>
            <a:fillRect/>
          </a:stretch>
        </p:blipFill>
        <p:spPr bwMode="auto">
          <a:xfrm>
            <a:off x="0" y="6144363"/>
            <a:ext cx="4767263" cy="592137"/>
          </a:xfrm>
          <a:prstGeom prst="rect">
            <a:avLst/>
          </a:prstGeom>
          <a:noFill/>
          <a:ln w="9525">
            <a:noFill/>
            <a:miter lim="800000"/>
            <a:headEnd/>
            <a:tailEnd/>
          </a:ln>
          <a:effectLst/>
        </p:spPr>
      </p:pic>
      <p:sp>
        <p:nvSpPr>
          <p:cNvPr id="21"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Rectangle 9"/>
          <p:cNvSpPr/>
          <p:nvPr/>
        </p:nvSpPr>
        <p:spPr>
          <a:xfrm>
            <a:off x="179512" y="1700808"/>
            <a:ext cx="8712968" cy="3416320"/>
          </a:xfrm>
          <a:prstGeom prst="rect">
            <a:avLst/>
          </a:prstGeom>
        </p:spPr>
        <p:txBody>
          <a:bodyPr wrap="square">
            <a:spAutoFit/>
          </a:bodyPr>
          <a:lstStyle/>
          <a:p>
            <a:r>
              <a:rPr lang="en-US" sz="2400" b="1" dirty="0" smtClean="0">
                <a:solidFill>
                  <a:schemeClr val="accent1">
                    <a:lumMod val="75000"/>
                  </a:schemeClr>
                </a:solidFill>
              </a:rPr>
              <a:t>Long-term exposure to increased concentrations of benzene causes harmful effects to your health: </a:t>
            </a:r>
            <a:r>
              <a:rPr lang="en-US" sz="2400" b="1" dirty="0" err="1" smtClean="0">
                <a:solidFill>
                  <a:schemeClr val="accent1">
                    <a:lumMod val="75000"/>
                  </a:schemeClr>
                </a:solidFill>
              </a:rPr>
              <a:t>haematotoxicity</a:t>
            </a:r>
            <a:r>
              <a:rPr lang="en-US" sz="2400" b="1" dirty="0" smtClean="0">
                <a:solidFill>
                  <a:schemeClr val="accent1">
                    <a:lumMod val="75000"/>
                  </a:schemeClr>
                </a:solidFill>
              </a:rPr>
              <a:t>, </a:t>
            </a:r>
            <a:r>
              <a:rPr lang="en-US" sz="2400" b="1" dirty="0" err="1" smtClean="0">
                <a:solidFill>
                  <a:schemeClr val="accent1">
                    <a:lumMod val="75000"/>
                  </a:schemeClr>
                </a:solidFill>
              </a:rPr>
              <a:t>genotoxicity</a:t>
            </a:r>
            <a:r>
              <a:rPr lang="en-US" sz="2400" b="1" dirty="0" smtClean="0">
                <a:solidFill>
                  <a:schemeClr val="accent1">
                    <a:lumMod val="75000"/>
                  </a:schemeClr>
                </a:solidFill>
              </a:rPr>
              <a:t> carcinogenicity</a:t>
            </a:r>
            <a:r>
              <a:rPr lang="hr-HR" sz="2400" b="1" dirty="0" smtClean="0">
                <a:solidFill>
                  <a:schemeClr val="accent1">
                    <a:lumMod val="75000"/>
                  </a:schemeClr>
                </a:solidFill>
              </a:rPr>
              <a:t>.</a:t>
            </a:r>
          </a:p>
          <a:p>
            <a:endParaRPr lang="hr-HR" sz="2400" b="1" dirty="0" smtClean="0">
              <a:solidFill>
                <a:schemeClr val="accent1">
                  <a:lumMod val="75000"/>
                </a:schemeClr>
              </a:solidFill>
            </a:endParaRPr>
          </a:p>
          <a:p>
            <a:r>
              <a:rPr lang="en-US" sz="2400" b="1" dirty="0" smtClean="0">
                <a:solidFill>
                  <a:schemeClr val="accent1">
                    <a:lumMod val="75000"/>
                  </a:schemeClr>
                </a:solidFill>
              </a:rPr>
              <a:t> </a:t>
            </a:r>
            <a:r>
              <a:rPr lang="en-US" sz="2400" b="1" dirty="0" err="1" smtClean="0">
                <a:solidFill>
                  <a:schemeClr val="accent1">
                    <a:lumMod val="75000"/>
                  </a:schemeClr>
                </a:solidFill>
              </a:rPr>
              <a:t>Haematotoxicity</a:t>
            </a:r>
            <a:r>
              <a:rPr lang="en-US" sz="2400" b="1" dirty="0" smtClean="0">
                <a:solidFill>
                  <a:schemeClr val="accent1">
                    <a:lumMod val="75000"/>
                  </a:schemeClr>
                </a:solidFill>
              </a:rPr>
              <a:t> manifested in reduced production of blood cells, red blood cells and platelets in the bone marrow. In patients who have been professionally exposed to benzene concentrations of 120 mg/m</a:t>
            </a:r>
            <a:r>
              <a:rPr lang="en-US" sz="2400" b="1" baseline="30000" dirty="0" smtClean="0">
                <a:solidFill>
                  <a:schemeClr val="accent1">
                    <a:lumMod val="75000"/>
                  </a:schemeClr>
                </a:solidFill>
              </a:rPr>
              <a:t>3</a:t>
            </a:r>
            <a:r>
              <a:rPr lang="en-US" sz="2400" b="1" dirty="0" smtClean="0">
                <a:solidFill>
                  <a:schemeClr val="accent1">
                    <a:lumMod val="75000"/>
                  </a:schemeClr>
                </a:solidFill>
              </a:rPr>
              <a:t> was found a reduction in the number of erythrocytes and leukocytes in the blood.</a:t>
            </a:r>
            <a:endParaRPr lang="hr-HR" sz="2400" b="1" dirty="0">
              <a:solidFill>
                <a:schemeClr val="accent1">
                  <a:lumMod val="75000"/>
                </a:schemeClr>
              </a:solidFill>
            </a:endParaRPr>
          </a:p>
        </p:txBody>
      </p:sp>
      <p:sp>
        <p:nvSpPr>
          <p:cNvPr id="13"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C</a:t>
            </a:r>
            <a:r>
              <a:rPr lang="en-US" sz="2800" b="1" baseline="-25000" dirty="0" smtClean="0">
                <a:solidFill>
                  <a:schemeClr val="tx2"/>
                </a:solidFill>
                <a:effectLst>
                  <a:glow>
                    <a:srgbClr val="7F7F7F">
                      <a:alpha val="35000"/>
                    </a:srgbClr>
                  </a:glow>
                </a:effectLst>
              </a:rPr>
              <a:t>6</a:t>
            </a:r>
            <a:r>
              <a:rPr lang="en-US" sz="2800" b="1" dirty="0" smtClean="0">
                <a:solidFill>
                  <a:schemeClr val="tx2"/>
                </a:solidFill>
                <a:effectLst>
                  <a:glow>
                    <a:srgbClr val="7F7F7F">
                      <a:alpha val="35000"/>
                    </a:srgbClr>
                  </a:glow>
                </a:effectLst>
              </a:rPr>
              <a:t>H</a:t>
            </a:r>
            <a:r>
              <a:rPr lang="en-US" sz="2800" b="1" baseline="-25000" dirty="0" smtClean="0">
                <a:solidFill>
                  <a:schemeClr val="tx2"/>
                </a:solidFill>
                <a:effectLst>
                  <a:glow>
                    <a:srgbClr val="7F7F7F">
                      <a:alpha val="35000"/>
                    </a:srgbClr>
                  </a:glow>
                </a:effectLst>
              </a:rPr>
              <a:t>6</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ISSUES</a:t>
            </a:r>
            <a:endParaRPr lang="hr-HR" sz="2800" b="1" dirty="0" smtClean="0">
              <a:solidFill>
                <a:schemeClr val="tx2"/>
              </a:solidFill>
              <a:effectLst>
                <a:glow>
                  <a:srgbClr val="7F7F7F">
                    <a:alpha val="35000"/>
                  </a:srgbClr>
                </a:glow>
              </a:effectLst>
            </a:endParaRPr>
          </a:p>
        </p:txBody>
      </p:sp>
      <p:pic>
        <p:nvPicPr>
          <p:cNvPr id="16" name="Picture 2" descr="Benzene molecule"/>
          <p:cNvPicPr>
            <a:picLocks noChangeAspect="1" noChangeArrowheads="1"/>
          </p:cNvPicPr>
          <p:nvPr/>
        </p:nvPicPr>
        <p:blipFill>
          <a:blip r:embed="rId3" cstate="print"/>
          <a:srcRect/>
          <a:stretch>
            <a:fillRect/>
          </a:stretch>
        </p:blipFill>
        <p:spPr bwMode="auto">
          <a:xfrm>
            <a:off x="8138428" y="124103"/>
            <a:ext cx="843647" cy="752197"/>
          </a:xfrm>
          <a:prstGeom prst="rect">
            <a:avLst/>
          </a:prstGeom>
          <a:noFill/>
        </p:spPr>
      </p:pic>
      <p:pic>
        <p:nvPicPr>
          <p:cNvPr id="1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2.2 O</a:t>
            </a:r>
            <a:r>
              <a:rPr lang="en-US" sz="2800" b="1" baseline="-25000" dirty="0" smtClean="0">
                <a:solidFill>
                  <a:schemeClr val="tx2"/>
                </a:solidFill>
                <a:effectLst>
                  <a:glow>
                    <a:srgbClr val="7F7F7F">
                      <a:alpha val="35000"/>
                    </a:srgbClr>
                  </a:glow>
                </a:effectLst>
              </a:rPr>
              <a:t>3</a:t>
            </a:r>
            <a:r>
              <a:rPr lang="en-US" sz="2800" b="1" dirty="0" smtClean="0">
                <a:solidFill>
                  <a:schemeClr val="tx2"/>
                </a:solidFill>
                <a:effectLst>
                  <a:glow>
                    <a:srgbClr val="7F7F7F">
                      <a:alpha val="35000"/>
                    </a:srgbClr>
                  </a:glow>
                </a:effectLst>
              </a:rPr>
              <a:t> – 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20" name="Picture 19" descr="Spacefill model of ozone"/>
          <p:cNvPicPr>
            <a:picLocks noChangeAspect="1" noChangeArrowheads="1"/>
          </p:cNvPicPr>
          <p:nvPr/>
        </p:nvPicPr>
        <p:blipFill>
          <a:blip r:embed="rId3" cstate="print"/>
          <a:srcRect/>
          <a:stretch>
            <a:fillRect/>
          </a:stretch>
        </p:blipFill>
        <p:spPr bwMode="auto">
          <a:xfrm>
            <a:off x="8285785" y="560391"/>
            <a:ext cx="858215" cy="639760"/>
          </a:xfrm>
          <a:prstGeom prst="rect">
            <a:avLst/>
          </a:prstGeom>
          <a:noFill/>
        </p:spPr>
      </p:pic>
      <p:sp>
        <p:nvSpPr>
          <p:cNvPr id="21" name="TextBox 20"/>
          <p:cNvSpPr txBox="1"/>
          <p:nvPr/>
        </p:nvSpPr>
        <p:spPr>
          <a:xfrm>
            <a:off x="323850" y="1512565"/>
            <a:ext cx="8267700" cy="1938992"/>
          </a:xfrm>
          <a:prstGeom prst="rect">
            <a:avLst/>
          </a:prstGeom>
          <a:noFill/>
        </p:spPr>
        <p:txBody>
          <a:bodyPr wrap="square" rtlCol="0">
            <a:spAutoFit/>
          </a:bodyPr>
          <a:lstStyle/>
          <a:p>
            <a:r>
              <a:rPr lang="en-US" sz="2400" b="1" dirty="0" smtClean="0">
                <a:solidFill>
                  <a:schemeClr val="accent1">
                    <a:lumMod val="75000"/>
                  </a:schemeClr>
                </a:solidFill>
              </a:rPr>
              <a:t>Urban </a:t>
            </a:r>
            <a:r>
              <a:rPr lang="hr-HR" sz="2400" b="1" dirty="0" smtClean="0">
                <a:solidFill>
                  <a:schemeClr val="accent1">
                    <a:lumMod val="75000"/>
                  </a:schemeClr>
                </a:solidFill>
              </a:rPr>
              <a:t>troposphere </a:t>
            </a:r>
            <a:r>
              <a:rPr lang="en-US" sz="2400" b="1" dirty="0" smtClean="0">
                <a:solidFill>
                  <a:schemeClr val="accent1">
                    <a:lumMod val="75000"/>
                  </a:schemeClr>
                </a:solidFill>
              </a:rPr>
              <a:t>abounds in these </a:t>
            </a:r>
            <a:r>
              <a:rPr lang="hr-HR" sz="2400" b="1" dirty="0" smtClean="0">
                <a:solidFill>
                  <a:schemeClr val="accent1">
                    <a:lumMod val="75000"/>
                  </a:schemeClr>
                </a:solidFill>
              </a:rPr>
              <a:t>compounds</a:t>
            </a:r>
            <a:r>
              <a:rPr lang="en-US" sz="2400" b="1" dirty="0" smtClean="0">
                <a:solidFill>
                  <a:schemeClr val="accent1">
                    <a:lumMod val="75000"/>
                  </a:schemeClr>
                </a:solidFill>
              </a:rPr>
              <a:t>, and with favorable conditions comes to the formation of photochemical smog.   The first condition is the creation of </a:t>
            </a:r>
            <a:r>
              <a:rPr lang="hr-HR" sz="2400" b="1" dirty="0" smtClean="0">
                <a:solidFill>
                  <a:schemeClr val="accent1">
                    <a:lumMod val="75000"/>
                  </a:schemeClr>
                </a:solidFill>
              </a:rPr>
              <a:t>hydroxyl </a:t>
            </a:r>
            <a:r>
              <a:rPr lang="en-US" sz="2400" b="1" dirty="0" smtClean="0">
                <a:solidFill>
                  <a:schemeClr val="accent1">
                    <a:lumMod val="75000"/>
                  </a:schemeClr>
                </a:solidFill>
              </a:rPr>
              <a:t>radicals (OH), which is formed by the reaction of free radicals and O* </a:t>
            </a:r>
            <a:r>
              <a:rPr lang="hr-HR" sz="2400" b="1" dirty="0" smtClean="0">
                <a:solidFill>
                  <a:schemeClr val="accent1">
                    <a:lumMod val="75000"/>
                  </a:schemeClr>
                </a:solidFill>
              </a:rPr>
              <a:t> and </a:t>
            </a:r>
            <a:r>
              <a:rPr lang="en-US" sz="2400" b="1" dirty="0" smtClean="0">
                <a:solidFill>
                  <a:schemeClr val="accent1">
                    <a:lumMod val="75000"/>
                  </a:schemeClr>
                </a:solidFill>
              </a:rPr>
              <a:t>water molecule (O* </a:t>
            </a:r>
            <a:r>
              <a:rPr lang="hr-HR" sz="2400" b="1" dirty="0" smtClean="0">
                <a:solidFill>
                  <a:schemeClr val="accent1">
                    <a:lumMod val="75000"/>
                  </a:schemeClr>
                </a:solidFill>
              </a:rPr>
              <a:t>excited </a:t>
            </a:r>
            <a:r>
              <a:rPr lang="en-US" sz="2400" b="1" dirty="0" smtClean="0">
                <a:solidFill>
                  <a:schemeClr val="accent1">
                    <a:lumMod val="75000"/>
                  </a:schemeClr>
                </a:solidFill>
              </a:rPr>
              <a:t>form of atomic oxygen):</a:t>
            </a:r>
            <a:endParaRPr lang="hr-HR" sz="2400" b="1" dirty="0">
              <a:solidFill>
                <a:schemeClr val="accent1">
                  <a:lumMod val="75000"/>
                </a:schemeClr>
              </a:solidFill>
            </a:endParaRPr>
          </a:p>
        </p:txBody>
      </p:sp>
      <p:sp>
        <p:nvSpPr>
          <p:cNvPr id="22" name="Rectangle 21"/>
          <p:cNvSpPr/>
          <p:nvPr/>
        </p:nvSpPr>
        <p:spPr>
          <a:xfrm>
            <a:off x="2052861" y="4131593"/>
            <a:ext cx="4680520" cy="504056"/>
          </a:xfrm>
          <a:prstGeom prst="rect">
            <a:avLst/>
          </a:prstGeom>
          <a:solidFill>
            <a:schemeClr val="accent6">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solidFill>
                  <a:schemeClr val="bg1"/>
                </a:solidFill>
              </a:rPr>
              <a:t>O</a:t>
            </a:r>
            <a:r>
              <a:rPr lang="hr-HR" sz="2000" b="1" baseline="-25000" dirty="0" smtClean="0">
                <a:solidFill>
                  <a:schemeClr val="bg1"/>
                </a:solidFill>
              </a:rPr>
              <a:t>3</a:t>
            </a:r>
            <a:r>
              <a:rPr lang="hr-HR" sz="2000" b="1" dirty="0" smtClean="0">
                <a:solidFill>
                  <a:schemeClr val="bg1"/>
                </a:solidFill>
              </a:rPr>
              <a:t> + Sunlight </a:t>
            </a:r>
            <a:r>
              <a:rPr lang="hr-HR" sz="2000" b="1" dirty="0" smtClean="0">
                <a:solidFill>
                  <a:schemeClr val="bg1"/>
                </a:solidFill>
                <a:sym typeface="Wingdings 3"/>
              </a:rPr>
              <a:t> </a:t>
            </a:r>
            <a:r>
              <a:rPr lang="hr-HR" sz="2000" b="1" dirty="0" smtClean="0">
                <a:solidFill>
                  <a:schemeClr val="bg1"/>
                </a:solidFill>
              </a:rPr>
              <a:t>O</a:t>
            </a:r>
            <a:r>
              <a:rPr lang="hr-HR" sz="2000" b="1" baseline="-25000" dirty="0" smtClean="0">
                <a:solidFill>
                  <a:schemeClr val="bg1"/>
                </a:solidFill>
              </a:rPr>
              <a:t>2 </a:t>
            </a:r>
            <a:r>
              <a:rPr lang="hr-HR" sz="2000" b="1" dirty="0" smtClean="0">
                <a:solidFill>
                  <a:schemeClr val="bg1"/>
                </a:solidFill>
              </a:rPr>
              <a:t>+ O*</a:t>
            </a:r>
            <a:endParaRPr lang="hr-HR" sz="2000" dirty="0">
              <a:solidFill>
                <a:schemeClr val="bg1"/>
              </a:solidFill>
            </a:endParaRPr>
          </a:p>
        </p:txBody>
      </p:sp>
      <p:sp>
        <p:nvSpPr>
          <p:cNvPr id="23" name="Rectangle 22"/>
          <p:cNvSpPr/>
          <p:nvPr/>
        </p:nvSpPr>
        <p:spPr>
          <a:xfrm>
            <a:off x="2062386" y="4922540"/>
            <a:ext cx="4680520" cy="504056"/>
          </a:xfrm>
          <a:prstGeom prst="rect">
            <a:avLst/>
          </a:prstGeom>
          <a:solidFill>
            <a:schemeClr val="accent6">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solidFill>
                  <a:schemeClr val="bg1"/>
                </a:solidFill>
              </a:rPr>
              <a:t>O* + H</a:t>
            </a:r>
            <a:r>
              <a:rPr lang="hr-HR" sz="2000" b="1" baseline="-25000" dirty="0" smtClean="0">
                <a:solidFill>
                  <a:schemeClr val="bg1"/>
                </a:solidFill>
              </a:rPr>
              <a:t>2</a:t>
            </a:r>
            <a:r>
              <a:rPr lang="hr-HR" sz="2000" b="1" dirty="0" smtClean="0">
                <a:solidFill>
                  <a:schemeClr val="bg1"/>
                </a:solidFill>
              </a:rPr>
              <a:t>O  </a:t>
            </a:r>
            <a:r>
              <a:rPr lang="hr-HR" sz="2000" b="1" dirty="0" smtClean="0">
                <a:solidFill>
                  <a:schemeClr val="bg1"/>
                </a:solidFill>
                <a:sym typeface="Wingdings 3"/>
              </a:rPr>
              <a:t> 2</a:t>
            </a:r>
            <a:r>
              <a:rPr lang="hr-HR" sz="2000" b="1" dirty="0" smtClean="0">
                <a:solidFill>
                  <a:schemeClr val="bg1"/>
                </a:solidFill>
              </a:rPr>
              <a:t>OH</a:t>
            </a:r>
            <a:endParaRPr lang="hr-HR" sz="2000" baseline="-25000" dirty="0">
              <a:solidFill>
                <a:schemeClr val="bg1"/>
              </a:solidFill>
            </a:endParaRPr>
          </a:p>
        </p:txBody>
      </p:sp>
      <p:pic>
        <p:nvPicPr>
          <p:cNvPr id="13"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Rectangle 9"/>
          <p:cNvSpPr/>
          <p:nvPr/>
        </p:nvSpPr>
        <p:spPr>
          <a:xfrm>
            <a:off x="438969" y="4346054"/>
            <a:ext cx="8181156" cy="864096"/>
          </a:xfrm>
          <a:prstGeom prst="rect">
            <a:avLst/>
          </a:prstGeom>
          <a:solidFill>
            <a:srgbClr val="FF0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2" name="TextBox 11"/>
          <p:cNvSpPr txBox="1"/>
          <p:nvPr/>
        </p:nvSpPr>
        <p:spPr>
          <a:xfrm>
            <a:off x="463352" y="2124100"/>
            <a:ext cx="8352928" cy="3046988"/>
          </a:xfrm>
          <a:prstGeom prst="rect">
            <a:avLst/>
          </a:prstGeom>
          <a:noFill/>
        </p:spPr>
        <p:txBody>
          <a:bodyPr wrap="square" rtlCol="0">
            <a:spAutoFit/>
          </a:bodyPr>
          <a:lstStyle/>
          <a:p>
            <a:r>
              <a:rPr lang="en-US" sz="2400" b="1" dirty="0" err="1" smtClean="0">
                <a:solidFill>
                  <a:schemeClr val="accent6">
                    <a:lumMod val="75000"/>
                  </a:schemeClr>
                </a:solidFill>
              </a:rPr>
              <a:t>Genotoxicity</a:t>
            </a:r>
            <a:r>
              <a:rPr lang="en-US" sz="2400" b="1" dirty="0" smtClean="0">
                <a:solidFill>
                  <a:schemeClr val="accent6">
                    <a:lumMod val="75000"/>
                  </a:schemeClr>
                </a:solidFill>
              </a:rPr>
              <a:t> of benzene is manifested induction of mutations of genes, structural and numeric </a:t>
            </a:r>
            <a:r>
              <a:rPr lang="hr-HR" sz="2400" b="1" dirty="0" smtClean="0">
                <a:solidFill>
                  <a:schemeClr val="accent6">
                    <a:lumMod val="75000"/>
                  </a:schemeClr>
                </a:solidFill>
              </a:rPr>
              <a:t>chromosomal aberation.</a:t>
            </a:r>
            <a:r>
              <a:rPr lang="en-US" sz="2400" b="1" dirty="0" smtClean="0">
                <a:solidFill>
                  <a:schemeClr val="accent6">
                    <a:lumMod val="75000"/>
                  </a:schemeClr>
                </a:solidFill>
              </a:rPr>
              <a:t> Carcinogenicity is reflected in the appearance of leukemia and lymphoma and other malignancies</a:t>
            </a:r>
            <a:r>
              <a:rPr lang="hr-HR" sz="2400" b="1" dirty="0" smtClean="0">
                <a:solidFill>
                  <a:schemeClr val="accent6">
                    <a:lumMod val="75000"/>
                  </a:schemeClr>
                </a:solidFill>
              </a:rPr>
              <a:t>.</a:t>
            </a:r>
            <a:r>
              <a:rPr lang="en-US" sz="2400" b="1" dirty="0" smtClean="0">
                <a:solidFill>
                  <a:schemeClr val="accent6">
                    <a:lumMod val="75000"/>
                  </a:schemeClr>
                </a:solidFill>
              </a:rPr>
              <a:t> </a:t>
            </a:r>
            <a:endParaRPr lang="hr-HR" sz="2400" b="1" dirty="0" smtClean="0">
              <a:solidFill>
                <a:schemeClr val="accent6">
                  <a:lumMod val="75000"/>
                </a:schemeClr>
              </a:solidFill>
            </a:endParaRPr>
          </a:p>
          <a:p>
            <a:endParaRPr lang="hr-HR" sz="2400" b="1" dirty="0" smtClean="0">
              <a:solidFill>
                <a:schemeClr val="accent6">
                  <a:lumMod val="75000"/>
                </a:schemeClr>
              </a:solidFill>
            </a:endParaRPr>
          </a:p>
          <a:p>
            <a:endParaRPr lang="hr-HR" sz="2400" b="1" dirty="0" smtClean="0">
              <a:solidFill>
                <a:schemeClr val="accent6">
                  <a:lumMod val="75000"/>
                </a:schemeClr>
              </a:solidFill>
            </a:endParaRPr>
          </a:p>
          <a:p>
            <a:r>
              <a:rPr lang="hr-HR" sz="2400" b="1" dirty="0" smtClean="0">
                <a:solidFill>
                  <a:schemeClr val="bg1"/>
                </a:solidFill>
              </a:rPr>
              <a:t>B</a:t>
            </a:r>
            <a:r>
              <a:rPr lang="en-US" sz="2400" b="1" dirty="0" err="1" smtClean="0">
                <a:solidFill>
                  <a:schemeClr val="bg1"/>
                </a:solidFill>
              </a:rPr>
              <a:t>enzene</a:t>
            </a:r>
            <a:r>
              <a:rPr lang="hr-HR" sz="2400" b="1" dirty="0" smtClean="0">
                <a:solidFill>
                  <a:schemeClr val="bg1"/>
                </a:solidFill>
              </a:rPr>
              <a:t> is</a:t>
            </a:r>
            <a:r>
              <a:rPr lang="en-US" sz="2400" b="1" dirty="0" smtClean="0">
                <a:solidFill>
                  <a:schemeClr val="bg1"/>
                </a:solidFill>
              </a:rPr>
              <a:t> carcinogen,</a:t>
            </a:r>
            <a:r>
              <a:rPr lang="hr-HR" sz="2400" b="1" dirty="0" smtClean="0">
                <a:solidFill>
                  <a:schemeClr val="bg1"/>
                </a:solidFill>
              </a:rPr>
              <a:t> so</a:t>
            </a:r>
            <a:r>
              <a:rPr lang="en-US" sz="2400" b="1" dirty="0" smtClean="0">
                <a:solidFill>
                  <a:schemeClr val="bg1"/>
                </a:solidFill>
              </a:rPr>
              <a:t> there is no safe level of the exposure that can be recommended.</a:t>
            </a:r>
            <a:endParaRPr lang="hr-HR" sz="2400" b="1" dirty="0">
              <a:solidFill>
                <a:schemeClr val="bg1"/>
              </a:solidFill>
              <a:effectLst>
                <a:outerShdw blurRad="38100" dist="38100" dir="2700000" algn="tl">
                  <a:srgbClr val="000000">
                    <a:alpha val="43137"/>
                  </a:srgbClr>
                </a:outerShdw>
              </a:effectLst>
            </a:endParaRPr>
          </a:p>
        </p:txBody>
      </p:sp>
      <p:sp>
        <p:nvSpPr>
          <p:cNvPr id="1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C</a:t>
            </a:r>
            <a:r>
              <a:rPr lang="en-US" sz="2800" b="1" baseline="-25000" dirty="0" smtClean="0">
                <a:solidFill>
                  <a:schemeClr val="tx2"/>
                </a:solidFill>
                <a:effectLst>
                  <a:glow>
                    <a:srgbClr val="7F7F7F">
                      <a:alpha val="35000"/>
                    </a:srgbClr>
                  </a:glow>
                </a:effectLst>
              </a:rPr>
              <a:t>6</a:t>
            </a:r>
            <a:r>
              <a:rPr lang="en-US" sz="2800" b="1" dirty="0" smtClean="0">
                <a:solidFill>
                  <a:schemeClr val="tx2"/>
                </a:solidFill>
                <a:effectLst>
                  <a:glow>
                    <a:srgbClr val="7F7F7F">
                      <a:alpha val="35000"/>
                    </a:srgbClr>
                  </a:glow>
                </a:effectLst>
              </a:rPr>
              <a:t>H</a:t>
            </a:r>
            <a:r>
              <a:rPr lang="en-US" sz="2800" b="1" baseline="-25000" dirty="0" smtClean="0">
                <a:solidFill>
                  <a:schemeClr val="tx2"/>
                </a:solidFill>
                <a:effectLst>
                  <a:glow>
                    <a:srgbClr val="7F7F7F">
                      <a:alpha val="35000"/>
                    </a:srgbClr>
                  </a:glow>
                </a:effectLst>
              </a:rPr>
              <a:t>6</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ISSUES</a:t>
            </a:r>
            <a:endParaRPr lang="hr-HR" sz="2800" b="1" dirty="0" smtClean="0">
              <a:solidFill>
                <a:schemeClr val="tx2"/>
              </a:solidFill>
              <a:effectLst>
                <a:glow>
                  <a:srgbClr val="7F7F7F">
                    <a:alpha val="35000"/>
                  </a:srgbClr>
                </a:glow>
              </a:effectLst>
            </a:endParaRPr>
          </a:p>
        </p:txBody>
      </p:sp>
      <p:pic>
        <p:nvPicPr>
          <p:cNvPr id="16" name="Picture 2" descr="Benzene molecule"/>
          <p:cNvPicPr>
            <a:picLocks noChangeAspect="1" noChangeArrowheads="1"/>
          </p:cNvPicPr>
          <p:nvPr/>
        </p:nvPicPr>
        <p:blipFill>
          <a:blip r:embed="rId3" cstate="print"/>
          <a:srcRect/>
          <a:stretch>
            <a:fillRect/>
          </a:stretch>
        </p:blipFill>
        <p:spPr bwMode="auto">
          <a:xfrm>
            <a:off x="8138428" y="124103"/>
            <a:ext cx="843647" cy="752197"/>
          </a:xfrm>
          <a:prstGeom prst="rect">
            <a:avLst/>
          </a:prstGeom>
          <a:noFill/>
        </p:spPr>
      </p:pic>
      <p:pic>
        <p:nvPicPr>
          <p:cNvPr id="13"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Rectangle 9"/>
          <p:cNvSpPr/>
          <p:nvPr/>
        </p:nvSpPr>
        <p:spPr>
          <a:xfrm>
            <a:off x="323528" y="2008659"/>
            <a:ext cx="8640960" cy="1569660"/>
          </a:xfrm>
          <a:prstGeom prst="rect">
            <a:avLst/>
          </a:prstGeom>
        </p:spPr>
        <p:txBody>
          <a:bodyPr wrap="square">
            <a:spAutoFit/>
          </a:bodyPr>
          <a:lstStyle/>
          <a:p>
            <a:r>
              <a:rPr lang="en-US" sz="2400" b="1" smtClean="0">
                <a:solidFill>
                  <a:schemeClr val="accent1">
                    <a:lumMod val="75000"/>
                  </a:schemeClr>
                </a:solidFill>
              </a:rPr>
              <a:t>Because of the carcinogenic properties of benzene, the World Health Organization gives recommended values for benzene, have already calculated the risks of contracting the disease of leukemia during the whole lifetime exposure to benzene.</a:t>
            </a:r>
            <a:endParaRPr lang="hr-HR" sz="2400" b="1" dirty="0">
              <a:solidFill>
                <a:schemeClr val="bg1"/>
              </a:solidFill>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974" y="3668713"/>
            <a:ext cx="5484287" cy="221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2.4 C</a:t>
            </a:r>
            <a:r>
              <a:rPr lang="en-US" sz="2800" b="1" baseline="-25000" dirty="0" smtClean="0">
                <a:solidFill>
                  <a:schemeClr val="tx2"/>
                </a:solidFill>
                <a:effectLst>
                  <a:glow>
                    <a:srgbClr val="7F7F7F">
                      <a:alpha val="35000"/>
                    </a:srgbClr>
                  </a:glow>
                </a:effectLst>
              </a:rPr>
              <a:t>6</a:t>
            </a:r>
            <a:r>
              <a:rPr lang="en-US" sz="2800" b="1" dirty="0" smtClean="0">
                <a:solidFill>
                  <a:schemeClr val="tx2"/>
                </a:solidFill>
                <a:effectLst>
                  <a:glow>
                    <a:srgbClr val="7F7F7F">
                      <a:alpha val="35000"/>
                    </a:srgbClr>
                  </a:glow>
                </a:effectLst>
              </a:rPr>
              <a:t>H</a:t>
            </a:r>
            <a:r>
              <a:rPr lang="en-US" sz="2800" b="1" baseline="-25000" dirty="0" smtClean="0">
                <a:solidFill>
                  <a:schemeClr val="tx2"/>
                </a:solidFill>
                <a:effectLst>
                  <a:glow>
                    <a:srgbClr val="7F7F7F">
                      <a:alpha val="35000"/>
                    </a:srgbClr>
                  </a:glow>
                </a:effectLst>
              </a:rPr>
              <a:t>6</a:t>
            </a:r>
            <a:r>
              <a:rPr lang="en-US" sz="2800" b="1" dirty="0" smtClean="0">
                <a:solidFill>
                  <a:schemeClr val="tx2"/>
                </a:solidFill>
                <a:effectLst>
                  <a:glow>
                    <a:srgbClr val="7F7F7F">
                      <a:alpha val="35000"/>
                    </a:srgbClr>
                  </a:glow>
                </a:effectLst>
              </a:rPr>
              <a:t>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ISSUES</a:t>
            </a:r>
            <a:endParaRPr lang="hr-HR" sz="2800" b="1" dirty="0" smtClean="0">
              <a:solidFill>
                <a:schemeClr val="tx2"/>
              </a:solidFill>
              <a:effectLst>
                <a:glow>
                  <a:srgbClr val="7F7F7F">
                    <a:alpha val="35000"/>
                  </a:srgbClr>
                </a:glow>
              </a:effectLst>
            </a:endParaRPr>
          </a:p>
        </p:txBody>
      </p:sp>
      <p:pic>
        <p:nvPicPr>
          <p:cNvPr id="16" name="Picture 2" descr="Benzene molecule"/>
          <p:cNvPicPr>
            <a:picLocks noChangeAspect="1" noChangeArrowheads="1"/>
          </p:cNvPicPr>
          <p:nvPr/>
        </p:nvPicPr>
        <p:blipFill>
          <a:blip r:embed="rId4" cstate="print"/>
          <a:srcRect/>
          <a:stretch>
            <a:fillRect/>
          </a:stretch>
        </p:blipFill>
        <p:spPr bwMode="auto">
          <a:xfrm>
            <a:off x="8138428" y="124103"/>
            <a:ext cx="843647" cy="752197"/>
          </a:xfrm>
          <a:prstGeom prst="rect">
            <a:avLst/>
          </a:prstGeom>
          <a:noFill/>
        </p:spPr>
      </p:pic>
      <p:sp>
        <p:nvSpPr>
          <p:cNvPr id="14" name="Rectangle 13"/>
          <p:cNvSpPr/>
          <p:nvPr/>
        </p:nvSpPr>
        <p:spPr>
          <a:xfrm>
            <a:off x="2762250" y="3724275"/>
            <a:ext cx="2781300" cy="447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5" name="Rectangle 14"/>
          <p:cNvSpPr/>
          <p:nvPr/>
        </p:nvSpPr>
        <p:spPr>
          <a:xfrm>
            <a:off x="552450" y="4467225"/>
            <a:ext cx="3000375" cy="43815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life</a:t>
            </a:r>
            <a:r>
              <a:rPr lang="hr-HR" dirty="0" smtClean="0"/>
              <a:t>time</a:t>
            </a:r>
            <a:r>
              <a:rPr lang="en-US" dirty="0" smtClean="0"/>
              <a:t> exposure to concentration</a:t>
            </a:r>
            <a:r>
              <a:rPr lang="en-US" b="1" dirty="0" smtClean="0">
                <a:solidFill>
                  <a:schemeClr val="accent1">
                    <a:lumMod val="75000"/>
                  </a:schemeClr>
                </a:solidFill>
              </a:rPr>
              <a:t> </a:t>
            </a:r>
            <a:r>
              <a:rPr lang="hr-HR" b="1" dirty="0" smtClean="0">
                <a:solidFill>
                  <a:schemeClr val="accent1">
                    <a:lumMod val="75000"/>
                  </a:schemeClr>
                </a:solidFill>
              </a:rPr>
              <a:t> </a:t>
            </a:r>
            <a:r>
              <a:rPr lang="hr-HR" dirty="0" smtClean="0">
                <a:solidFill>
                  <a:schemeClr val="bg1"/>
                </a:solidFill>
              </a:rPr>
              <a:t>(</a:t>
            </a:r>
            <a:r>
              <a:rPr lang="en-US" dirty="0" err="1" smtClean="0">
                <a:solidFill>
                  <a:schemeClr val="bg1"/>
                </a:solidFill>
              </a:rPr>
              <a:t>μg</a:t>
            </a:r>
            <a:r>
              <a:rPr lang="en-US" dirty="0" smtClean="0">
                <a:solidFill>
                  <a:schemeClr val="bg1"/>
                </a:solidFill>
              </a:rPr>
              <a:t>/m</a:t>
            </a:r>
            <a:r>
              <a:rPr lang="en-US" baseline="30000" dirty="0" smtClean="0">
                <a:solidFill>
                  <a:schemeClr val="bg1"/>
                </a:solidFill>
              </a:rPr>
              <a:t>3</a:t>
            </a:r>
            <a:r>
              <a:rPr lang="hr-HR" dirty="0" smtClean="0">
                <a:solidFill>
                  <a:schemeClr val="bg1"/>
                </a:solidFill>
              </a:rPr>
              <a:t>)</a:t>
            </a:r>
            <a:endParaRPr lang="hr-HR" dirty="0">
              <a:solidFill>
                <a:schemeClr val="bg1"/>
              </a:solidFill>
            </a:endParaRPr>
          </a:p>
        </p:txBody>
      </p:sp>
      <p:sp>
        <p:nvSpPr>
          <p:cNvPr id="17" name="Rectangle 16"/>
          <p:cNvSpPr/>
          <p:nvPr/>
        </p:nvSpPr>
        <p:spPr>
          <a:xfrm>
            <a:off x="3629025" y="4419600"/>
            <a:ext cx="2371725" cy="504825"/>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dirty="0" smtClean="0"/>
              <a:t>Risk of leukemia</a:t>
            </a:r>
            <a:endParaRPr lang="hr-HR" dirty="0"/>
          </a:p>
        </p:txBody>
      </p:sp>
      <p:pic>
        <p:nvPicPr>
          <p:cNvPr id="18"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
        <p:nvSpPr>
          <p:cNvPr id="19"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259135706"/>
      </p:ext>
    </p:extLst>
  </p:cSld>
  <p:clrMapOvr>
    <a:masterClrMapping/>
  </p:clrMapOvr>
  <p:transition spd="med">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2.5 C</a:t>
            </a:r>
            <a:r>
              <a:rPr lang="hr-HR" sz="2800" b="1" baseline="-25000" dirty="0" smtClean="0">
                <a:solidFill>
                  <a:schemeClr val="tx2"/>
                </a:solidFill>
                <a:effectLst>
                  <a:glow>
                    <a:srgbClr val="7F7F7F">
                      <a:alpha val="35000"/>
                    </a:srgbClr>
                  </a:glow>
                </a:effectLst>
              </a:rPr>
              <a:t>6</a:t>
            </a:r>
            <a:r>
              <a:rPr lang="hr-HR" sz="2800" b="1" dirty="0" smtClean="0">
                <a:solidFill>
                  <a:schemeClr val="tx2"/>
                </a:solidFill>
                <a:effectLst>
                  <a:glow>
                    <a:srgbClr val="7F7F7F">
                      <a:alpha val="35000"/>
                    </a:srgbClr>
                  </a:glow>
                </a:effectLst>
              </a:rPr>
              <a:t>H</a:t>
            </a:r>
            <a:r>
              <a:rPr lang="hr-HR" sz="2800" b="1" baseline="-25000" dirty="0" smtClean="0">
                <a:solidFill>
                  <a:schemeClr val="tx2"/>
                </a:solidFill>
                <a:effectLst>
                  <a:glow>
                    <a:srgbClr val="7F7F7F">
                      <a:alpha val="35000"/>
                    </a:srgbClr>
                  </a:glow>
                </a:effectLst>
              </a:rPr>
              <a:t>6</a:t>
            </a:r>
            <a:r>
              <a:rPr lang="hr-HR" sz="2800" b="1" dirty="0" smtClean="0">
                <a:solidFill>
                  <a:schemeClr val="tx2"/>
                </a:solidFill>
                <a:effectLst>
                  <a:glow>
                    <a:srgbClr val="7F7F7F">
                      <a:alpha val="35000"/>
                    </a:srgbClr>
                  </a:glow>
                </a:effectLst>
              </a:rPr>
              <a:t> – MEASUREMENT METHODS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6" name="Picture 2" descr="Benzene molecule"/>
          <p:cNvPicPr>
            <a:picLocks noChangeAspect="1" noChangeArrowheads="1"/>
          </p:cNvPicPr>
          <p:nvPr/>
        </p:nvPicPr>
        <p:blipFill>
          <a:blip r:embed="rId3" cstate="print"/>
          <a:srcRect/>
          <a:stretch>
            <a:fillRect/>
          </a:stretch>
        </p:blipFill>
        <p:spPr bwMode="auto">
          <a:xfrm>
            <a:off x="8138428" y="124103"/>
            <a:ext cx="843647" cy="752197"/>
          </a:xfrm>
          <a:prstGeom prst="rect">
            <a:avLst/>
          </a:prstGeom>
          <a:noFill/>
        </p:spPr>
      </p:pic>
      <p:sp>
        <p:nvSpPr>
          <p:cNvPr id="13" name="TextBox 12"/>
          <p:cNvSpPr txBox="1"/>
          <p:nvPr/>
        </p:nvSpPr>
        <p:spPr>
          <a:xfrm>
            <a:off x="721668" y="1664990"/>
            <a:ext cx="7632848" cy="830997"/>
          </a:xfrm>
          <a:prstGeom prst="rect">
            <a:avLst/>
          </a:prstGeom>
          <a:noFill/>
        </p:spPr>
        <p:txBody>
          <a:bodyPr wrap="square" rtlCol="0">
            <a:spAutoFit/>
          </a:bodyPr>
          <a:lstStyle/>
          <a:p>
            <a:r>
              <a:rPr lang="en-US" sz="2400" b="1" dirty="0" smtClean="0">
                <a:solidFill>
                  <a:schemeClr val="accent1">
                    <a:lumMod val="75000"/>
                  </a:schemeClr>
                </a:solidFill>
              </a:rPr>
              <a:t>The reference method for the measurement of benzene includes</a:t>
            </a:r>
            <a:endParaRPr lang="hr-HR" dirty="0" smtClean="0">
              <a:solidFill>
                <a:schemeClr val="accent1">
                  <a:lumMod val="75000"/>
                </a:schemeClr>
              </a:solidFill>
            </a:endParaRPr>
          </a:p>
        </p:txBody>
      </p:sp>
      <p:sp>
        <p:nvSpPr>
          <p:cNvPr id="14" name="Rectangle 13"/>
          <p:cNvSpPr/>
          <p:nvPr/>
        </p:nvSpPr>
        <p:spPr>
          <a:xfrm>
            <a:off x="1043608" y="2636912"/>
            <a:ext cx="6912768" cy="1440160"/>
          </a:xfrm>
          <a:prstGeom prst="rect">
            <a:avLst/>
          </a:prstGeom>
          <a:solidFill>
            <a:srgbClr val="996600"/>
          </a:solidFill>
          <a:effectLst>
            <a:reflection blurRad="6350" stA="50000" endA="295" endPos="92000" dist="1016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p>
        </p:txBody>
      </p:sp>
      <p:sp>
        <p:nvSpPr>
          <p:cNvPr id="15" name="TextBox 14"/>
          <p:cNvSpPr txBox="1"/>
          <p:nvPr/>
        </p:nvSpPr>
        <p:spPr>
          <a:xfrm>
            <a:off x="1187624" y="4437112"/>
            <a:ext cx="6696744" cy="1200329"/>
          </a:xfrm>
          <a:prstGeom prst="rect">
            <a:avLst/>
          </a:prstGeom>
          <a:noFill/>
        </p:spPr>
        <p:txBody>
          <a:bodyPr wrap="square" rtlCol="0">
            <a:spAutoFit/>
          </a:bodyPr>
          <a:lstStyle/>
          <a:p>
            <a:r>
              <a:rPr lang="en-US" sz="2400" b="1" dirty="0" smtClean="0">
                <a:solidFill>
                  <a:schemeClr val="accent1">
                    <a:lumMod val="75000"/>
                  </a:schemeClr>
                </a:solidFill>
              </a:rPr>
              <a:t>Prescribed by regulations of the Republic of Croatia and the European Union. In the European Union </a:t>
            </a:r>
            <a:r>
              <a:rPr lang="hr-HR" sz="2400" b="1" dirty="0" smtClean="0">
                <a:solidFill>
                  <a:schemeClr val="accent1">
                    <a:lumMod val="75000"/>
                  </a:schemeClr>
                </a:solidFill>
              </a:rPr>
              <a:t>is </a:t>
            </a:r>
            <a:r>
              <a:rPr lang="en-US" sz="2400" b="1" dirty="0" smtClean="0">
                <a:solidFill>
                  <a:schemeClr val="accent1">
                    <a:lumMod val="75000"/>
                  </a:schemeClr>
                </a:solidFill>
              </a:rPr>
              <a:t>adopted </a:t>
            </a:r>
            <a:r>
              <a:rPr lang="hr-HR" sz="2400" b="1" dirty="0" smtClean="0">
                <a:solidFill>
                  <a:schemeClr val="accent1">
                    <a:lumMod val="75000"/>
                  </a:schemeClr>
                </a:solidFill>
              </a:rPr>
              <a:t>in</a:t>
            </a:r>
            <a:r>
              <a:rPr lang="en-US" sz="2400" b="1" dirty="0" smtClean="0">
                <a:solidFill>
                  <a:schemeClr val="accent1">
                    <a:lumMod val="75000"/>
                  </a:schemeClr>
                </a:solidFill>
              </a:rPr>
              <a:t> 2005. years, and in Croatia in 2006.</a:t>
            </a:r>
            <a:endParaRPr lang="hr-HR" sz="2400" dirty="0">
              <a:solidFill>
                <a:schemeClr val="accent1">
                  <a:lumMod val="75000"/>
                </a:schemeClr>
              </a:solidFill>
            </a:endParaRPr>
          </a:p>
        </p:txBody>
      </p:sp>
      <p:sp>
        <p:nvSpPr>
          <p:cNvPr id="17" name="TextBox 16"/>
          <p:cNvSpPr txBox="1"/>
          <p:nvPr/>
        </p:nvSpPr>
        <p:spPr>
          <a:xfrm>
            <a:off x="899592" y="2708920"/>
            <a:ext cx="7128792" cy="830997"/>
          </a:xfrm>
          <a:prstGeom prst="rect">
            <a:avLst/>
          </a:prstGeom>
          <a:noFill/>
        </p:spPr>
        <p:txBody>
          <a:bodyPr wrap="square" rtlCol="0">
            <a:spAutoFit/>
          </a:bodyPr>
          <a:lstStyle/>
          <a:p>
            <a:pPr algn="ctr"/>
            <a:r>
              <a:rPr lang="hr-HR" sz="2400" b="1" dirty="0" smtClean="0">
                <a:solidFill>
                  <a:schemeClr val="bg1"/>
                </a:solidFill>
              </a:rPr>
              <a:t>Sampling suctioning with thermal desorption and analysis of gas chromatography (norm EN 14662-1)</a:t>
            </a:r>
            <a:endParaRPr lang="hr-HR" sz="2400" b="1" dirty="0">
              <a:solidFill>
                <a:schemeClr val="bg1"/>
              </a:solidFill>
            </a:endParaRPr>
          </a:p>
        </p:txBody>
      </p:sp>
      <p:pic>
        <p:nvPicPr>
          <p:cNvPr id="18"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9"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2.5 C</a:t>
            </a:r>
            <a:r>
              <a:rPr lang="hr-HR" sz="2800" b="1" baseline="-25000" dirty="0" smtClean="0">
                <a:solidFill>
                  <a:schemeClr val="tx2"/>
                </a:solidFill>
                <a:effectLst>
                  <a:glow>
                    <a:srgbClr val="7F7F7F">
                      <a:alpha val="35000"/>
                    </a:srgbClr>
                  </a:glow>
                </a:effectLst>
              </a:rPr>
              <a:t>6</a:t>
            </a:r>
            <a:r>
              <a:rPr lang="hr-HR" sz="2800" b="1" dirty="0" smtClean="0">
                <a:solidFill>
                  <a:schemeClr val="tx2"/>
                </a:solidFill>
                <a:effectLst>
                  <a:glow>
                    <a:srgbClr val="7F7F7F">
                      <a:alpha val="35000"/>
                    </a:srgbClr>
                  </a:glow>
                </a:effectLst>
              </a:rPr>
              <a:t>H</a:t>
            </a:r>
            <a:r>
              <a:rPr lang="hr-HR" sz="2800" b="1" baseline="-25000" dirty="0" smtClean="0">
                <a:solidFill>
                  <a:schemeClr val="tx2"/>
                </a:solidFill>
                <a:effectLst>
                  <a:glow>
                    <a:srgbClr val="7F7F7F">
                      <a:alpha val="35000"/>
                    </a:srgbClr>
                  </a:glow>
                </a:effectLst>
              </a:rPr>
              <a:t>6</a:t>
            </a:r>
            <a:r>
              <a:rPr lang="hr-HR" sz="2800" b="1" dirty="0" smtClean="0">
                <a:solidFill>
                  <a:schemeClr val="tx2"/>
                </a:solidFill>
                <a:effectLst>
                  <a:glow>
                    <a:srgbClr val="7F7F7F">
                      <a:alpha val="35000"/>
                    </a:srgbClr>
                  </a:glow>
                </a:effectLst>
              </a:rPr>
              <a:t> – MEASUREMENT METHODS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6" name="Picture 2" descr="Benzene molecule"/>
          <p:cNvPicPr>
            <a:picLocks noChangeAspect="1" noChangeArrowheads="1"/>
          </p:cNvPicPr>
          <p:nvPr/>
        </p:nvPicPr>
        <p:blipFill>
          <a:blip r:embed="rId3" cstate="print"/>
          <a:srcRect/>
          <a:stretch>
            <a:fillRect/>
          </a:stretch>
        </p:blipFill>
        <p:spPr bwMode="auto">
          <a:xfrm>
            <a:off x="8138428" y="124103"/>
            <a:ext cx="843647" cy="752197"/>
          </a:xfrm>
          <a:prstGeom prst="rect">
            <a:avLst/>
          </a:prstGeom>
          <a:noFill/>
        </p:spPr>
      </p:pic>
      <p:sp>
        <p:nvSpPr>
          <p:cNvPr id="10" name="TextBox 9"/>
          <p:cNvSpPr txBox="1"/>
          <p:nvPr/>
        </p:nvSpPr>
        <p:spPr>
          <a:xfrm>
            <a:off x="334194" y="1424955"/>
            <a:ext cx="8496944" cy="1200329"/>
          </a:xfrm>
          <a:prstGeom prst="rect">
            <a:avLst/>
          </a:prstGeom>
          <a:noFill/>
        </p:spPr>
        <p:txBody>
          <a:bodyPr wrap="square" rtlCol="0">
            <a:spAutoFit/>
          </a:bodyPr>
          <a:lstStyle/>
          <a:p>
            <a:r>
              <a:rPr lang="en-US" sz="2400" b="1" dirty="0" smtClean="0">
                <a:solidFill>
                  <a:schemeClr val="accent1">
                    <a:lumMod val="75000"/>
                  </a:schemeClr>
                </a:solidFill>
              </a:rPr>
              <a:t>The method is based on the classic gas </a:t>
            </a:r>
            <a:r>
              <a:rPr lang="hr-HR" sz="2400" b="1" dirty="0" smtClean="0">
                <a:solidFill>
                  <a:schemeClr val="accent1">
                    <a:lumMod val="75000"/>
                  </a:schemeClr>
                </a:solidFill>
              </a:rPr>
              <a:t>chromatography </a:t>
            </a:r>
            <a:r>
              <a:rPr lang="en-US" sz="2400" b="1" dirty="0" smtClean="0">
                <a:solidFill>
                  <a:schemeClr val="accent1">
                    <a:lumMod val="75000"/>
                  </a:schemeClr>
                </a:solidFill>
              </a:rPr>
              <a:t>and detection with the help of fire (FID) or </a:t>
            </a:r>
            <a:r>
              <a:rPr lang="hr-HR" sz="2400" b="1" dirty="0" smtClean="0">
                <a:solidFill>
                  <a:schemeClr val="accent1">
                    <a:lumMod val="75000"/>
                  </a:schemeClr>
                </a:solidFill>
              </a:rPr>
              <a:t>photoionizing</a:t>
            </a:r>
            <a:r>
              <a:rPr lang="en-US" sz="2400" b="1" dirty="0" smtClean="0">
                <a:solidFill>
                  <a:schemeClr val="accent1">
                    <a:lumMod val="75000"/>
                  </a:schemeClr>
                </a:solidFill>
              </a:rPr>
              <a:t>(PID) detectors. It is also allowed to use any other suitable detector.</a:t>
            </a:r>
            <a:endParaRPr lang="hr-HR" sz="2400" b="1" dirty="0">
              <a:solidFill>
                <a:schemeClr val="accent1">
                  <a:lumMod val="75000"/>
                </a:schemeClr>
              </a:solidFill>
            </a:endParaRPr>
          </a:p>
        </p:txBody>
      </p:sp>
      <p:sp>
        <p:nvSpPr>
          <p:cNvPr id="12" name="TextBox 11"/>
          <p:cNvSpPr txBox="1"/>
          <p:nvPr/>
        </p:nvSpPr>
        <p:spPr>
          <a:xfrm>
            <a:off x="338386" y="3072348"/>
            <a:ext cx="8568952" cy="1569660"/>
          </a:xfrm>
          <a:prstGeom prst="rect">
            <a:avLst/>
          </a:prstGeom>
          <a:noFill/>
        </p:spPr>
        <p:txBody>
          <a:bodyPr wrap="square" rtlCol="0">
            <a:spAutoFit/>
          </a:bodyPr>
          <a:lstStyle/>
          <a:p>
            <a:endParaRPr lang="hr-HR" sz="2400" b="1" dirty="0" smtClean="0">
              <a:solidFill>
                <a:schemeClr val="accent1">
                  <a:lumMod val="75000"/>
                </a:schemeClr>
              </a:solidFill>
            </a:endParaRPr>
          </a:p>
          <a:p>
            <a:endParaRPr lang="hr-HR" sz="2400" b="1" dirty="0" smtClean="0">
              <a:solidFill>
                <a:schemeClr val="accent1">
                  <a:lumMod val="75000"/>
                </a:schemeClr>
              </a:solidFill>
            </a:endParaRPr>
          </a:p>
          <a:p>
            <a:endParaRPr lang="hr-HR" sz="2400" b="1" dirty="0" smtClean="0">
              <a:solidFill>
                <a:schemeClr val="accent1">
                  <a:lumMod val="75000"/>
                </a:schemeClr>
              </a:solidFill>
            </a:endParaRPr>
          </a:p>
          <a:p>
            <a:endParaRPr lang="hr-HR" sz="2400" b="1" dirty="0" smtClean="0">
              <a:solidFill>
                <a:schemeClr val="accent1">
                  <a:lumMod val="75000"/>
                </a:schemeClr>
              </a:solidFill>
            </a:endParaRPr>
          </a:p>
        </p:txBody>
      </p:sp>
      <p:sp>
        <p:nvSpPr>
          <p:cNvPr id="13" name="Rectangle 12"/>
          <p:cNvSpPr/>
          <p:nvPr/>
        </p:nvSpPr>
        <p:spPr>
          <a:xfrm>
            <a:off x="447675" y="2800261"/>
            <a:ext cx="7972425" cy="1200329"/>
          </a:xfrm>
          <a:prstGeom prst="rect">
            <a:avLst/>
          </a:prstGeom>
        </p:spPr>
        <p:txBody>
          <a:bodyPr wrap="square">
            <a:spAutoFit/>
          </a:bodyPr>
          <a:lstStyle/>
          <a:p>
            <a:r>
              <a:rPr lang="en-US" sz="2400" b="1" dirty="0" smtClean="0">
                <a:solidFill>
                  <a:schemeClr val="tx2"/>
                </a:solidFill>
              </a:rPr>
              <a:t>Measure the air volume by pumping into the pre-</a:t>
            </a:r>
            <a:r>
              <a:rPr lang="hr-HR" sz="2400" b="1" dirty="0" smtClean="0">
                <a:solidFill>
                  <a:schemeClr val="tx2"/>
                </a:solidFill>
              </a:rPr>
              <a:t>column</a:t>
            </a:r>
            <a:r>
              <a:rPr lang="en-US" sz="2400" b="1" dirty="0" smtClean="0">
                <a:solidFill>
                  <a:schemeClr val="tx2"/>
                </a:solidFill>
              </a:rPr>
              <a:t> with an adsorbent that binds the benzene from the sample, and the air without benzene exits the instrument.</a:t>
            </a:r>
            <a:endParaRPr lang="hr-HR" sz="2400" b="1" dirty="0">
              <a:solidFill>
                <a:schemeClr val="tx2"/>
              </a:solidFill>
            </a:endParaRPr>
          </a:p>
        </p:txBody>
      </p:sp>
      <p:sp>
        <p:nvSpPr>
          <p:cNvPr id="14" name="Rectangle 13"/>
          <p:cNvSpPr/>
          <p:nvPr/>
        </p:nvSpPr>
        <p:spPr>
          <a:xfrm>
            <a:off x="400051" y="4180612"/>
            <a:ext cx="8296274" cy="1569660"/>
          </a:xfrm>
          <a:prstGeom prst="rect">
            <a:avLst/>
          </a:prstGeom>
        </p:spPr>
        <p:txBody>
          <a:bodyPr wrap="square">
            <a:spAutoFit/>
          </a:bodyPr>
          <a:lstStyle/>
          <a:p>
            <a:r>
              <a:rPr lang="hr-HR" sz="2400" b="1" dirty="0" smtClean="0">
                <a:solidFill>
                  <a:schemeClr val="tx2"/>
                </a:solidFill>
              </a:rPr>
              <a:t>After that, benzene vapor is released from the adsorbent and by inert gas (most often high nitrogen purity) transferred to a chromatographic column where benzene separates from other easily volatile hydrocarbons (xylene, toluene).</a:t>
            </a:r>
            <a:endParaRPr lang="hr-HR" sz="2400" b="1" dirty="0">
              <a:solidFill>
                <a:schemeClr val="tx2"/>
              </a:solidFill>
            </a:endParaRPr>
          </a:p>
        </p:txBody>
      </p:sp>
      <p:pic>
        <p:nvPicPr>
          <p:cNvPr id="15"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2.5 C</a:t>
            </a:r>
            <a:r>
              <a:rPr lang="hr-HR" sz="2800" b="1" baseline="-25000" dirty="0" smtClean="0">
                <a:solidFill>
                  <a:schemeClr val="tx2"/>
                </a:solidFill>
                <a:effectLst>
                  <a:glow>
                    <a:srgbClr val="7F7F7F">
                      <a:alpha val="35000"/>
                    </a:srgbClr>
                  </a:glow>
                </a:effectLst>
              </a:rPr>
              <a:t>6</a:t>
            </a:r>
            <a:r>
              <a:rPr lang="hr-HR" sz="2800" b="1" dirty="0" smtClean="0">
                <a:solidFill>
                  <a:schemeClr val="tx2"/>
                </a:solidFill>
                <a:effectLst>
                  <a:glow>
                    <a:srgbClr val="7F7F7F">
                      <a:alpha val="35000"/>
                    </a:srgbClr>
                  </a:glow>
                </a:effectLst>
              </a:rPr>
              <a:t>H</a:t>
            </a:r>
            <a:r>
              <a:rPr lang="hr-HR" sz="2800" b="1" baseline="-25000" dirty="0" smtClean="0">
                <a:solidFill>
                  <a:schemeClr val="tx2"/>
                </a:solidFill>
                <a:effectLst>
                  <a:glow>
                    <a:srgbClr val="7F7F7F">
                      <a:alpha val="35000"/>
                    </a:srgbClr>
                  </a:glow>
                </a:effectLst>
              </a:rPr>
              <a:t>6</a:t>
            </a:r>
            <a:r>
              <a:rPr lang="hr-HR" sz="2800" b="1" dirty="0" smtClean="0">
                <a:solidFill>
                  <a:schemeClr val="tx2"/>
                </a:solidFill>
                <a:effectLst>
                  <a:glow>
                    <a:srgbClr val="7F7F7F">
                      <a:alpha val="35000"/>
                    </a:srgbClr>
                  </a:glow>
                </a:effectLst>
              </a:rPr>
              <a:t> – MEASUREMENT METHODS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6" name="Picture 2" descr="Benzene molecule"/>
          <p:cNvPicPr>
            <a:picLocks noChangeAspect="1" noChangeArrowheads="1"/>
          </p:cNvPicPr>
          <p:nvPr/>
        </p:nvPicPr>
        <p:blipFill>
          <a:blip r:embed="rId3" cstate="print"/>
          <a:srcRect/>
          <a:stretch>
            <a:fillRect/>
          </a:stretch>
        </p:blipFill>
        <p:spPr bwMode="auto">
          <a:xfrm>
            <a:off x="8138428" y="124103"/>
            <a:ext cx="843647" cy="752197"/>
          </a:xfrm>
          <a:prstGeom prst="rect">
            <a:avLst/>
          </a:prstGeom>
          <a:noFill/>
        </p:spPr>
      </p:pic>
      <p:sp>
        <p:nvSpPr>
          <p:cNvPr id="10" name="Rectangle 9"/>
          <p:cNvSpPr/>
          <p:nvPr/>
        </p:nvSpPr>
        <p:spPr>
          <a:xfrm>
            <a:off x="323528" y="1772816"/>
            <a:ext cx="8640960" cy="4154984"/>
          </a:xfrm>
          <a:prstGeom prst="rect">
            <a:avLst/>
          </a:prstGeom>
        </p:spPr>
        <p:txBody>
          <a:bodyPr wrap="square">
            <a:spAutoFit/>
          </a:bodyPr>
          <a:lstStyle/>
          <a:p>
            <a:r>
              <a:rPr lang="en-US" sz="2400" b="1" dirty="0" smtClean="0">
                <a:solidFill>
                  <a:schemeClr val="accent1">
                    <a:lumMod val="75000"/>
                  </a:schemeClr>
                </a:solidFill>
              </a:rPr>
              <a:t>Benzene will be carried by the inert gas after passing through a column in exactly the specified time called </a:t>
            </a:r>
            <a:r>
              <a:rPr lang="en-US" sz="2400" b="1" dirty="0" err="1" smtClean="0">
                <a:solidFill>
                  <a:schemeClr val="accent1">
                    <a:lumMod val="75000"/>
                  </a:schemeClr>
                </a:solidFill>
              </a:rPr>
              <a:t>reten</a:t>
            </a:r>
            <a:r>
              <a:rPr lang="hr-HR" sz="2400" b="1" dirty="0" smtClean="0">
                <a:solidFill>
                  <a:schemeClr val="accent1">
                    <a:lumMod val="75000"/>
                  </a:schemeClr>
                </a:solidFill>
              </a:rPr>
              <a:t>tion</a:t>
            </a:r>
            <a:r>
              <a:rPr lang="en-US" sz="2400" b="1" dirty="0" smtClean="0">
                <a:solidFill>
                  <a:schemeClr val="accent1">
                    <a:lumMod val="75000"/>
                  </a:schemeClr>
                </a:solidFill>
              </a:rPr>
              <a:t> time (for the same chemical compound, the same system and the same conditions, the </a:t>
            </a:r>
            <a:r>
              <a:rPr lang="en-US" sz="2400" b="1" dirty="0" err="1" smtClean="0">
                <a:solidFill>
                  <a:schemeClr val="accent1">
                    <a:lumMod val="75000"/>
                  </a:schemeClr>
                </a:solidFill>
              </a:rPr>
              <a:t>reten</a:t>
            </a:r>
            <a:r>
              <a:rPr lang="hr-HR" sz="2400" b="1" dirty="0" smtClean="0">
                <a:solidFill>
                  <a:schemeClr val="accent1">
                    <a:lumMod val="75000"/>
                  </a:schemeClr>
                </a:solidFill>
              </a:rPr>
              <a:t>tion</a:t>
            </a:r>
            <a:r>
              <a:rPr lang="en-US" sz="2400" b="1" dirty="0" smtClean="0">
                <a:solidFill>
                  <a:schemeClr val="accent1">
                    <a:lumMod val="75000"/>
                  </a:schemeClr>
                </a:solidFill>
              </a:rPr>
              <a:t> time is always the same) to enter the detector that will register the passage of benzene signal proportionate mass of benzene.   </a:t>
            </a:r>
            <a:endParaRPr lang="hr-HR" sz="2400" b="1" dirty="0" smtClean="0">
              <a:solidFill>
                <a:schemeClr val="accent1">
                  <a:lumMod val="75000"/>
                </a:schemeClr>
              </a:solidFill>
            </a:endParaRPr>
          </a:p>
          <a:p>
            <a:r>
              <a:rPr lang="en-US" sz="2400" b="1" dirty="0" smtClean="0">
                <a:solidFill>
                  <a:schemeClr val="accent1">
                    <a:lumMod val="75000"/>
                  </a:schemeClr>
                </a:solidFill>
              </a:rPr>
              <a:t>By comparing the signal with the signal of a zero air (air without benzene) and the signal obtained by passing the air with known concentration of benzene obtained during the procedure of calibration of the instrument can calculate the concentration of benzene in the sample </a:t>
            </a:r>
            <a:r>
              <a:rPr lang="en-US" sz="2400" b="1" dirty="0" err="1" smtClean="0">
                <a:solidFill>
                  <a:schemeClr val="accent1">
                    <a:lumMod val="75000"/>
                  </a:schemeClr>
                </a:solidFill>
              </a:rPr>
              <a:t>sample</a:t>
            </a:r>
            <a:r>
              <a:rPr lang="en-US" sz="2400" b="1" dirty="0" smtClean="0">
                <a:solidFill>
                  <a:schemeClr val="accent1">
                    <a:lumMod val="75000"/>
                  </a:schemeClr>
                </a:solidFill>
              </a:rPr>
              <a:t>.</a:t>
            </a:r>
            <a:endParaRPr lang="hr-HR" sz="2400" b="1" dirty="0">
              <a:solidFill>
                <a:schemeClr val="accent1">
                  <a:lumMod val="75000"/>
                </a:schemeClr>
              </a:solidFill>
            </a:endParaRPr>
          </a:p>
        </p:txBody>
      </p:sp>
      <p:pic>
        <p:nvPicPr>
          <p:cNvPr id="1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2.5 C</a:t>
            </a:r>
            <a:r>
              <a:rPr lang="hr-HR" sz="2800" b="1" baseline="-25000" dirty="0" smtClean="0">
                <a:solidFill>
                  <a:schemeClr val="tx2"/>
                </a:solidFill>
                <a:effectLst>
                  <a:glow>
                    <a:srgbClr val="7F7F7F">
                      <a:alpha val="35000"/>
                    </a:srgbClr>
                  </a:glow>
                </a:effectLst>
              </a:rPr>
              <a:t>6</a:t>
            </a:r>
            <a:r>
              <a:rPr lang="hr-HR" sz="2800" b="1" dirty="0" smtClean="0">
                <a:solidFill>
                  <a:schemeClr val="tx2"/>
                </a:solidFill>
                <a:effectLst>
                  <a:glow>
                    <a:srgbClr val="7F7F7F">
                      <a:alpha val="35000"/>
                    </a:srgbClr>
                  </a:glow>
                </a:effectLst>
              </a:rPr>
              <a:t>H</a:t>
            </a:r>
            <a:r>
              <a:rPr lang="hr-HR" sz="2800" b="1" baseline="-25000" dirty="0" smtClean="0">
                <a:solidFill>
                  <a:schemeClr val="tx2"/>
                </a:solidFill>
                <a:effectLst>
                  <a:glow>
                    <a:srgbClr val="7F7F7F">
                      <a:alpha val="35000"/>
                    </a:srgbClr>
                  </a:glow>
                </a:effectLst>
              </a:rPr>
              <a:t>6</a:t>
            </a:r>
            <a:r>
              <a:rPr lang="hr-HR" sz="2800" b="1" dirty="0" smtClean="0">
                <a:solidFill>
                  <a:schemeClr val="tx2"/>
                </a:solidFill>
                <a:effectLst>
                  <a:glow>
                    <a:srgbClr val="7F7F7F">
                      <a:alpha val="35000"/>
                    </a:srgbClr>
                  </a:glow>
                </a:effectLst>
              </a:rPr>
              <a:t> – MEASUREMENT METHODS</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6" name="Picture 2" descr="Benzene molecule"/>
          <p:cNvPicPr>
            <a:picLocks noChangeAspect="1" noChangeArrowheads="1"/>
          </p:cNvPicPr>
          <p:nvPr/>
        </p:nvPicPr>
        <p:blipFill>
          <a:blip r:embed="rId3" cstate="print"/>
          <a:srcRect/>
          <a:stretch>
            <a:fillRect/>
          </a:stretch>
        </p:blipFill>
        <p:spPr bwMode="auto">
          <a:xfrm>
            <a:off x="8138428" y="124103"/>
            <a:ext cx="843647" cy="752197"/>
          </a:xfrm>
          <a:prstGeom prst="rect">
            <a:avLst/>
          </a:prstGeom>
          <a:noFill/>
        </p:spPr>
      </p:pic>
      <p:sp>
        <p:nvSpPr>
          <p:cNvPr id="10" name="Rectangle 9"/>
          <p:cNvSpPr/>
          <p:nvPr/>
        </p:nvSpPr>
        <p:spPr>
          <a:xfrm>
            <a:off x="323528" y="2420888"/>
            <a:ext cx="8640960" cy="1200329"/>
          </a:xfrm>
          <a:prstGeom prst="rect">
            <a:avLst/>
          </a:prstGeom>
        </p:spPr>
        <p:txBody>
          <a:bodyPr wrap="square">
            <a:spAutoFit/>
          </a:bodyPr>
          <a:lstStyle/>
          <a:p>
            <a:r>
              <a:rPr lang="en-US" sz="2400" b="1" dirty="0" smtClean="0">
                <a:solidFill>
                  <a:schemeClr val="accent1">
                    <a:lumMod val="75000"/>
                  </a:schemeClr>
                </a:solidFill>
              </a:rPr>
              <a:t>After that, the concentration</a:t>
            </a:r>
            <a:r>
              <a:rPr lang="hr-HR" sz="2400" b="1" dirty="0" smtClean="0">
                <a:solidFill>
                  <a:schemeClr val="accent1">
                    <a:lumMod val="75000"/>
                  </a:schemeClr>
                </a:solidFill>
              </a:rPr>
              <a:t> is</a:t>
            </a:r>
            <a:r>
              <a:rPr lang="en-US" sz="2400" b="1" dirty="0" smtClean="0">
                <a:solidFill>
                  <a:schemeClr val="accent1">
                    <a:lumMod val="75000"/>
                  </a:schemeClr>
                </a:solidFill>
              </a:rPr>
              <a:t> calculate in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 using standard conversion factors for a temperature of 20°C and an atmospheric pressure of 1013 </a:t>
            </a:r>
            <a:r>
              <a:rPr lang="en-US" sz="2400" b="1" dirty="0" err="1" smtClean="0">
                <a:solidFill>
                  <a:schemeClr val="accent1">
                    <a:lumMod val="75000"/>
                  </a:schemeClr>
                </a:solidFill>
              </a:rPr>
              <a:t>hPa</a:t>
            </a:r>
            <a:r>
              <a:rPr lang="en-US" sz="2400" b="1" dirty="0" smtClean="0">
                <a:solidFill>
                  <a:schemeClr val="accent1">
                    <a:lumMod val="75000"/>
                  </a:schemeClr>
                </a:solidFill>
              </a:rPr>
              <a:t>.</a:t>
            </a:r>
            <a:endParaRPr lang="hr-HR" sz="2400" b="1" dirty="0">
              <a:solidFill>
                <a:schemeClr val="accent1">
                  <a:lumMod val="75000"/>
                </a:schemeClr>
              </a:solidFill>
            </a:endParaRPr>
          </a:p>
        </p:txBody>
      </p:sp>
      <p:pic>
        <p:nvPicPr>
          <p:cNvPr id="1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smtClean="0">
                <a:solidFill>
                  <a:schemeClr val="tx2"/>
                </a:solidFill>
                <a:effectLst>
                  <a:glow>
                    <a:srgbClr val="7F7F7F">
                      <a:alpha val="35000"/>
                    </a:srgbClr>
                  </a:glow>
                </a:effectLst>
              </a:rPr>
              <a:t>2.1 DIOXINS — CHEMICAL CHARACTERISTICS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184845" y="2771428"/>
            <a:ext cx="8784976" cy="2677656"/>
          </a:xfrm>
          <a:prstGeom prst="rect">
            <a:avLst/>
          </a:prstGeom>
          <a:solidFill>
            <a:srgbClr val="D6E16D"/>
          </a:solidFill>
          <a:scene3d>
            <a:camera prst="orthographicFront"/>
            <a:lightRig rig="threePt" dir="t"/>
          </a:scene3d>
          <a:sp3d>
            <a:bevelT w="114300" prst="artDeco"/>
          </a:sp3d>
        </p:spPr>
        <p:txBody>
          <a:bodyPr wrap="square" rtlCol="0">
            <a:spAutoFit/>
          </a:bodyPr>
          <a:lstStyle/>
          <a:p>
            <a:r>
              <a:rPr lang="en-US" sz="2400" b="1" dirty="0" smtClean="0"/>
              <a:t>Dioxins are a group of highly toxic organic chemical compounds. Once they get into the environment (air, soil, water), due to its stability remain a long time in it and is implanted into the </a:t>
            </a:r>
            <a:r>
              <a:rPr lang="hr-HR" sz="2400" b="1" dirty="0" smtClean="0"/>
              <a:t>food </a:t>
            </a:r>
            <a:r>
              <a:rPr lang="en-US" sz="2400" b="1" dirty="0" smtClean="0"/>
              <a:t>chains with the ability </a:t>
            </a:r>
            <a:r>
              <a:rPr lang="en-US" sz="2400" b="1" dirty="0" err="1" smtClean="0"/>
              <a:t>biomagnifi</a:t>
            </a:r>
            <a:r>
              <a:rPr lang="hr-HR" sz="2400" b="1" dirty="0" smtClean="0"/>
              <a:t>cation</a:t>
            </a:r>
            <a:r>
              <a:rPr lang="en-US" sz="2400" b="1" dirty="0" smtClean="0"/>
              <a:t> (increase of the concentration of in the direction of the upper levels of the food chain). In the body </a:t>
            </a:r>
            <a:r>
              <a:rPr lang="hr-HR" sz="2400" b="1" dirty="0" smtClean="0"/>
              <a:t>they accumulate </a:t>
            </a:r>
            <a:r>
              <a:rPr lang="en-US" sz="2400" b="1" dirty="0" smtClean="0"/>
              <a:t>in adipose tissue where their half-life </a:t>
            </a:r>
            <a:r>
              <a:rPr lang="hr-HR" sz="2400" b="1" dirty="0" smtClean="0"/>
              <a:t>is</a:t>
            </a:r>
            <a:r>
              <a:rPr lang="en-US" sz="2400" b="1" dirty="0" smtClean="0"/>
              <a:t> 7 to 11 years</a:t>
            </a:r>
            <a:r>
              <a:rPr lang="hr-HR" sz="2400" b="1" dirty="0" smtClean="0"/>
              <a:t>.</a:t>
            </a:r>
            <a:endParaRPr lang="hr-HR" sz="2400" b="1" dirty="0"/>
          </a:p>
        </p:txBody>
      </p:sp>
      <p:pic>
        <p:nvPicPr>
          <p:cNvPr id="2050" name="Picture 2" descr="Slikovni rezultat za dioxins"/>
          <p:cNvPicPr>
            <a:picLocks noChangeAspect="1" noChangeArrowheads="1"/>
          </p:cNvPicPr>
          <p:nvPr/>
        </p:nvPicPr>
        <p:blipFill>
          <a:blip r:embed="rId3" cstate="print"/>
          <a:srcRect/>
          <a:stretch>
            <a:fillRect/>
          </a:stretch>
        </p:blipFill>
        <p:spPr bwMode="auto">
          <a:xfrm>
            <a:off x="5364103" y="1385516"/>
            <a:ext cx="2465447" cy="1395783"/>
          </a:xfrm>
          <a:prstGeom prst="rect">
            <a:avLst/>
          </a:prstGeom>
          <a:noFill/>
        </p:spPr>
      </p:pic>
      <p:pic>
        <p:nvPicPr>
          <p:cNvPr id="1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smtClean="0">
                <a:solidFill>
                  <a:schemeClr val="tx2"/>
                </a:solidFill>
                <a:effectLst>
                  <a:glow>
                    <a:srgbClr val="7F7F7F">
                      <a:alpha val="35000"/>
                    </a:srgbClr>
                  </a:glow>
                </a:effectLst>
              </a:rPr>
              <a:t>2.1 DIOXINS — CHEMICAL CHARACTERISTICS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2050" name="Picture 2" descr="Slikovni rezultat za dioxins"/>
          <p:cNvPicPr>
            <a:picLocks noChangeAspect="1" noChangeArrowheads="1"/>
          </p:cNvPicPr>
          <p:nvPr/>
        </p:nvPicPr>
        <p:blipFill>
          <a:blip r:embed="rId3" cstate="print"/>
          <a:srcRect/>
          <a:stretch>
            <a:fillRect/>
          </a:stretch>
        </p:blipFill>
        <p:spPr bwMode="auto">
          <a:xfrm>
            <a:off x="7865334" y="523875"/>
            <a:ext cx="1278666" cy="723901"/>
          </a:xfrm>
          <a:prstGeom prst="rect">
            <a:avLst/>
          </a:prstGeom>
          <a:noFill/>
        </p:spPr>
      </p:pic>
      <p:sp>
        <p:nvSpPr>
          <p:cNvPr id="10" name="TextBox 9"/>
          <p:cNvSpPr txBox="1"/>
          <p:nvPr/>
        </p:nvSpPr>
        <p:spPr>
          <a:xfrm>
            <a:off x="311298" y="1323206"/>
            <a:ext cx="8546951" cy="2308324"/>
          </a:xfrm>
          <a:prstGeom prst="rect">
            <a:avLst/>
          </a:prstGeom>
          <a:noFill/>
        </p:spPr>
        <p:txBody>
          <a:bodyPr wrap="square" rtlCol="0">
            <a:spAutoFit/>
          </a:bodyPr>
          <a:lstStyle/>
          <a:p>
            <a:r>
              <a:rPr lang="en-US" sz="2400" b="1" dirty="0" smtClean="0">
                <a:solidFill>
                  <a:schemeClr val="accent1">
                    <a:lumMod val="75000"/>
                  </a:schemeClr>
                </a:solidFill>
              </a:rPr>
              <a:t>The term dioxins is a general term that refers to chemical compounds that have similar chemical structure and biological characteristics. There are several hundred of such compounds that can be included in three very close subgroups: chlorinated </a:t>
            </a:r>
            <a:r>
              <a:rPr lang="en-US" sz="2400" b="1" dirty="0" err="1" smtClean="0">
                <a:solidFill>
                  <a:schemeClr val="accent1">
                    <a:lumMod val="75000"/>
                  </a:schemeClr>
                </a:solidFill>
              </a:rPr>
              <a:t>dibenzo</a:t>
            </a:r>
            <a:r>
              <a:rPr lang="en-US" sz="2400" b="1" dirty="0" smtClean="0">
                <a:solidFill>
                  <a:schemeClr val="accent1">
                    <a:lumMod val="75000"/>
                  </a:schemeClr>
                </a:solidFill>
              </a:rPr>
              <a:t>-p-dioxins (CDDs), chlorinated </a:t>
            </a:r>
            <a:r>
              <a:rPr lang="en-US" sz="2400" b="1" dirty="0" err="1" smtClean="0">
                <a:solidFill>
                  <a:schemeClr val="accent1">
                    <a:lumMod val="75000"/>
                  </a:schemeClr>
                </a:solidFill>
              </a:rPr>
              <a:t>dibenzofuran</a:t>
            </a:r>
            <a:r>
              <a:rPr lang="hr-HR" sz="2400" b="1" dirty="0" smtClean="0">
                <a:solidFill>
                  <a:schemeClr val="accent1">
                    <a:lumMod val="75000"/>
                  </a:schemeClr>
                </a:solidFill>
              </a:rPr>
              <a:t>s</a:t>
            </a:r>
            <a:r>
              <a:rPr lang="en-US" sz="2400" b="1" dirty="0" smtClean="0">
                <a:solidFill>
                  <a:schemeClr val="accent1">
                    <a:lumMod val="75000"/>
                  </a:schemeClr>
                </a:solidFill>
              </a:rPr>
              <a:t> (CDFs) and </a:t>
            </a:r>
            <a:r>
              <a:rPr lang="en-US" sz="2400" b="1" dirty="0" err="1" smtClean="0">
                <a:solidFill>
                  <a:schemeClr val="accent1">
                    <a:lumMod val="75000"/>
                  </a:schemeClr>
                </a:solidFill>
              </a:rPr>
              <a:t>poli</a:t>
            </a:r>
            <a:r>
              <a:rPr lang="hr-HR" sz="2400" b="1" dirty="0" smtClean="0">
                <a:solidFill>
                  <a:schemeClr val="accent1">
                    <a:lumMod val="75000"/>
                  </a:schemeClr>
                </a:solidFill>
              </a:rPr>
              <a:t>clorinated</a:t>
            </a:r>
            <a:r>
              <a:rPr lang="en-US" sz="2400" b="1" dirty="0" smtClean="0">
                <a:solidFill>
                  <a:schemeClr val="accent1">
                    <a:lumMod val="75000"/>
                  </a:schemeClr>
                </a:solidFill>
              </a:rPr>
              <a:t> biphenyls (PCBs).</a:t>
            </a:r>
            <a:endParaRPr lang="hr-HR" sz="2400" b="1" dirty="0">
              <a:solidFill>
                <a:schemeClr val="accent1">
                  <a:lumMod val="75000"/>
                </a:schemeClr>
              </a:solidFill>
            </a:endParaRPr>
          </a:p>
        </p:txBody>
      </p:sp>
      <p:pic>
        <p:nvPicPr>
          <p:cNvPr id="12" name="Picture 2"/>
          <p:cNvPicPr>
            <a:picLocks noChangeAspect="1" noChangeArrowheads="1"/>
          </p:cNvPicPr>
          <p:nvPr/>
        </p:nvPicPr>
        <p:blipFill>
          <a:blip r:embed="rId4" cstate="print"/>
          <a:srcRect/>
          <a:stretch>
            <a:fillRect/>
          </a:stretch>
        </p:blipFill>
        <p:spPr bwMode="auto">
          <a:xfrm>
            <a:off x="2600325" y="3581400"/>
            <a:ext cx="3252859" cy="1368275"/>
          </a:xfrm>
          <a:prstGeom prst="rect">
            <a:avLst/>
          </a:prstGeom>
          <a:noFill/>
          <a:ln w="9525">
            <a:noFill/>
            <a:miter lim="800000"/>
            <a:headEnd/>
            <a:tailEnd/>
          </a:ln>
        </p:spPr>
      </p:pic>
      <p:sp>
        <p:nvSpPr>
          <p:cNvPr id="13" name="TextBox 12"/>
          <p:cNvSpPr txBox="1"/>
          <p:nvPr/>
        </p:nvSpPr>
        <p:spPr>
          <a:xfrm>
            <a:off x="638175" y="5046340"/>
            <a:ext cx="7645474" cy="707886"/>
          </a:xfrm>
          <a:prstGeom prst="rect">
            <a:avLst/>
          </a:prstGeom>
          <a:noFill/>
        </p:spPr>
        <p:txBody>
          <a:bodyPr wrap="square" rtlCol="0">
            <a:spAutoFit/>
          </a:bodyPr>
          <a:lstStyle/>
          <a:p>
            <a:r>
              <a:rPr lang="en-US" sz="2000" b="1" smtClean="0">
                <a:solidFill>
                  <a:schemeClr val="accent1">
                    <a:lumMod val="75000"/>
                  </a:schemeClr>
                </a:solidFill>
              </a:rPr>
              <a:t>Note: X in formulas can be atom of chlorine (Cl) or hydrogen (H) depending on the type of chemical compounds</a:t>
            </a:r>
            <a:endParaRPr lang="hr-HR" sz="2000" b="1" dirty="0">
              <a:solidFill>
                <a:schemeClr val="accent1">
                  <a:lumMod val="75000"/>
                </a:schemeClr>
              </a:solidFill>
            </a:endParaRPr>
          </a:p>
        </p:txBody>
      </p:sp>
      <p:sp>
        <p:nvSpPr>
          <p:cNvPr id="14" name="Rectangle 13"/>
          <p:cNvSpPr/>
          <p:nvPr/>
        </p:nvSpPr>
        <p:spPr>
          <a:xfrm>
            <a:off x="3800475" y="4705350"/>
            <a:ext cx="857250" cy="1428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solidFill>
                  <a:schemeClr val="tx2"/>
                </a:solidFill>
              </a:rPr>
              <a:t>DIOXINS</a:t>
            </a:r>
            <a:endParaRPr lang="hr-HR" sz="1400" b="1" dirty="0">
              <a:solidFill>
                <a:schemeClr val="tx2"/>
              </a:solidFill>
            </a:endParaRPr>
          </a:p>
        </p:txBody>
      </p:sp>
      <p:pic>
        <p:nvPicPr>
          <p:cNvPr id="15"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smtClean="0">
                <a:solidFill>
                  <a:schemeClr val="tx2"/>
                </a:solidFill>
                <a:effectLst>
                  <a:glow>
                    <a:srgbClr val="7F7F7F">
                      <a:alpha val="35000"/>
                    </a:srgbClr>
                  </a:glow>
                </a:effectLst>
              </a:rPr>
              <a:t>2.1 DIOXINS — CHEMICAL CHARACTERISTICS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2050" name="Picture 2" descr="Slikovni rezultat za dioxins"/>
          <p:cNvPicPr>
            <a:picLocks noChangeAspect="1" noChangeArrowheads="1"/>
          </p:cNvPicPr>
          <p:nvPr/>
        </p:nvPicPr>
        <p:blipFill>
          <a:blip r:embed="rId3" cstate="print"/>
          <a:srcRect/>
          <a:stretch>
            <a:fillRect/>
          </a:stretch>
        </p:blipFill>
        <p:spPr bwMode="auto">
          <a:xfrm>
            <a:off x="7865334" y="523875"/>
            <a:ext cx="1278666" cy="723901"/>
          </a:xfrm>
          <a:prstGeom prst="rect">
            <a:avLst/>
          </a:prstGeom>
          <a:noFill/>
        </p:spPr>
      </p:pic>
      <p:sp>
        <p:nvSpPr>
          <p:cNvPr id="10" name="TextBox 9"/>
          <p:cNvSpPr txBox="1"/>
          <p:nvPr/>
        </p:nvSpPr>
        <p:spPr>
          <a:xfrm>
            <a:off x="586036" y="3251870"/>
            <a:ext cx="8405564" cy="461665"/>
          </a:xfrm>
          <a:prstGeom prst="rect">
            <a:avLst/>
          </a:prstGeom>
          <a:noFill/>
        </p:spPr>
        <p:txBody>
          <a:bodyPr wrap="square" rtlCol="0">
            <a:spAutoFit/>
          </a:bodyPr>
          <a:lstStyle/>
          <a:p>
            <a:r>
              <a:rPr lang="hr-HR" sz="2400" b="1" dirty="0" smtClean="0">
                <a:solidFill>
                  <a:schemeClr val="accent1">
                    <a:lumMod val="75000"/>
                  </a:schemeClr>
                </a:solidFill>
              </a:rPr>
              <a:t>The most toxic dioxin is 2, 3, 7, 8-tetrachlorodibenzo-p-dioxin</a:t>
            </a:r>
            <a:endParaRPr lang="hr-HR" sz="2400" b="1" dirty="0">
              <a:solidFill>
                <a:srgbClr val="FF0000"/>
              </a:solidFill>
            </a:endParaRPr>
          </a:p>
        </p:txBody>
      </p:sp>
      <p:pic>
        <p:nvPicPr>
          <p:cNvPr id="12" name="Picture 2"/>
          <p:cNvPicPr>
            <a:picLocks noChangeAspect="1" noChangeArrowheads="1"/>
          </p:cNvPicPr>
          <p:nvPr/>
        </p:nvPicPr>
        <p:blipFill>
          <a:blip r:embed="rId4" cstate="print"/>
          <a:srcRect/>
          <a:stretch>
            <a:fillRect/>
          </a:stretch>
        </p:blipFill>
        <p:spPr bwMode="auto">
          <a:xfrm>
            <a:off x="3888879" y="4311005"/>
            <a:ext cx="3951041" cy="1856773"/>
          </a:xfrm>
          <a:prstGeom prst="rect">
            <a:avLst/>
          </a:prstGeom>
          <a:noFill/>
          <a:ln w="9525">
            <a:noFill/>
            <a:miter lim="800000"/>
            <a:headEnd/>
            <a:tailEnd/>
          </a:ln>
        </p:spPr>
      </p:pic>
      <p:cxnSp>
        <p:nvCxnSpPr>
          <p:cNvPr id="13" name="Straight Arrow Connector 12"/>
          <p:cNvCxnSpPr/>
          <p:nvPr/>
        </p:nvCxnSpPr>
        <p:spPr>
          <a:xfrm>
            <a:off x="5425430" y="3727326"/>
            <a:ext cx="720080" cy="86409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61975" y="1528286"/>
            <a:ext cx="8191500" cy="1569660"/>
          </a:xfrm>
          <a:prstGeom prst="rect">
            <a:avLst/>
          </a:prstGeom>
        </p:spPr>
        <p:txBody>
          <a:bodyPr wrap="square">
            <a:spAutoFit/>
          </a:bodyPr>
          <a:lstStyle/>
          <a:p>
            <a:r>
              <a:rPr lang="en-US" sz="2400" b="1" dirty="0" smtClean="0">
                <a:solidFill>
                  <a:schemeClr val="tx2"/>
                </a:solidFill>
              </a:rPr>
              <a:t>It consists of two benzene rings that are attached to the CDDs by two oxygen atoms in CDF with one oxygen atom and </a:t>
            </a:r>
            <a:r>
              <a:rPr lang="hr-HR" sz="2400" b="1" dirty="0" smtClean="0">
                <a:solidFill>
                  <a:schemeClr val="tx2"/>
                </a:solidFill>
              </a:rPr>
              <a:t>to</a:t>
            </a:r>
            <a:r>
              <a:rPr lang="en-US" sz="2400" b="1" dirty="0" smtClean="0">
                <a:solidFill>
                  <a:schemeClr val="tx2"/>
                </a:solidFill>
              </a:rPr>
              <a:t> PCBs directly without oxygen atoms. The chlorine atoms (</a:t>
            </a:r>
            <a:r>
              <a:rPr lang="en-US" sz="2400" b="1" dirty="0" err="1" smtClean="0">
                <a:solidFill>
                  <a:schemeClr val="tx2"/>
                </a:solidFill>
              </a:rPr>
              <a:t>Cl</a:t>
            </a:r>
            <a:r>
              <a:rPr lang="en-US" sz="2400" b="1" dirty="0" smtClean="0">
                <a:solidFill>
                  <a:schemeClr val="tx2"/>
                </a:solidFill>
              </a:rPr>
              <a:t>) are attached to the benzene rings.</a:t>
            </a:r>
            <a:endParaRPr lang="hr-HR" sz="2400" b="1" dirty="0">
              <a:solidFill>
                <a:schemeClr val="tx2"/>
              </a:solidFill>
            </a:endParaRPr>
          </a:p>
        </p:txBody>
      </p:sp>
      <p:pic>
        <p:nvPicPr>
          <p:cNvPr id="15"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395536" y="1474887"/>
            <a:ext cx="8424936" cy="2308324"/>
          </a:xfrm>
          <a:prstGeom prst="rect">
            <a:avLst/>
          </a:prstGeom>
          <a:noFill/>
        </p:spPr>
        <p:txBody>
          <a:bodyPr wrap="square" rtlCol="0">
            <a:spAutoFit/>
          </a:bodyPr>
          <a:lstStyle/>
          <a:p>
            <a:r>
              <a:rPr lang="en-US" sz="2400" b="1" dirty="0" smtClean="0">
                <a:solidFill>
                  <a:schemeClr val="accent1">
                    <a:lumMod val="75000"/>
                  </a:schemeClr>
                </a:solidFill>
              </a:rPr>
              <a:t>One of the ways of formation of dioxin are processes of incomplete combustion (e.g. burning of plastics-polyvinyl chloride-PVC) in which it comes to the creation of aromatic hydrocarbons that are fused together in a polycyclic aromatic hydrocarbons, then halogen</a:t>
            </a:r>
            <a:r>
              <a:rPr lang="hr-HR" sz="2400" b="1" dirty="0" smtClean="0">
                <a:solidFill>
                  <a:schemeClr val="accent1">
                    <a:lumMod val="75000"/>
                  </a:schemeClr>
                </a:solidFill>
              </a:rPr>
              <a:t>ate,</a:t>
            </a:r>
            <a:r>
              <a:rPr lang="en-US" sz="2400" b="1" dirty="0" smtClean="0">
                <a:solidFill>
                  <a:schemeClr val="accent1">
                    <a:lumMod val="75000"/>
                  </a:schemeClr>
                </a:solidFill>
              </a:rPr>
              <a:t> a</a:t>
            </a:r>
            <a:r>
              <a:rPr lang="hr-HR" sz="2400" b="1" dirty="0" smtClean="0">
                <a:solidFill>
                  <a:schemeClr val="accent1">
                    <a:lumMod val="75000"/>
                  </a:schemeClr>
                </a:solidFill>
              </a:rPr>
              <a:t>nd</a:t>
            </a:r>
            <a:r>
              <a:rPr lang="en-US" sz="2400" b="1" dirty="0" smtClean="0">
                <a:solidFill>
                  <a:schemeClr val="accent1">
                    <a:lumMod val="75000"/>
                  </a:schemeClr>
                </a:solidFill>
              </a:rPr>
              <a:t> halogen</a:t>
            </a:r>
            <a:r>
              <a:rPr lang="hr-HR" sz="2400" b="1" dirty="0" smtClean="0">
                <a:solidFill>
                  <a:schemeClr val="accent1">
                    <a:lumMod val="75000"/>
                  </a:schemeClr>
                </a:solidFill>
              </a:rPr>
              <a:t>ated</a:t>
            </a:r>
            <a:r>
              <a:rPr lang="en-US" sz="2400" b="1" dirty="0" smtClean="0">
                <a:solidFill>
                  <a:schemeClr val="accent1">
                    <a:lumMod val="75000"/>
                  </a:schemeClr>
                </a:solidFill>
              </a:rPr>
              <a:t> aromatic hydrocarbons become precursors for the formation of dioxin.</a:t>
            </a:r>
            <a:endParaRPr lang="hr-HR" sz="2400" b="1" dirty="0">
              <a:solidFill>
                <a:schemeClr val="accent1">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4476397" y="3739257"/>
            <a:ext cx="3305528" cy="2547244"/>
          </a:xfrm>
          <a:prstGeom prst="rect">
            <a:avLst/>
          </a:prstGeom>
          <a:noFill/>
          <a:ln w="9525">
            <a:noFill/>
            <a:miter lim="800000"/>
            <a:headEnd/>
            <a:tailEnd/>
          </a:ln>
        </p:spPr>
      </p:pic>
      <p:sp>
        <p:nvSpPr>
          <p:cNvPr id="1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2.2 </a:t>
            </a:r>
            <a:r>
              <a:rPr lang="hr-HR" sz="2800" b="1" dirty="0" smtClean="0">
                <a:solidFill>
                  <a:schemeClr val="tx2"/>
                </a:solidFill>
                <a:effectLst>
                  <a:glow>
                    <a:srgbClr val="7F7F7F">
                      <a:alpha val="35000"/>
                    </a:srgbClr>
                  </a:glow>
                </a:effectLst>
              </a:rPr>
              <a:t>DIOXINS</a:t>
            </a:r>
            <a:r>
              <a:rPr lang="en-US" sz="2800" b="1" dirty="0" smtClean="0">
                <a:solidFill>
                  <a:schemeClr val="tx2"/>
                </a:solidFill>
                <a:effectLst>
                  <a:glow>
                    <a:srgbClr val="7F7F7F">
                      <a:alpha val="35000"/>
                    </a:srgbClr>
                  </a:glow>
                </a:effectLst>
              </a:rPr>
              <a:t> – 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2050" name="Picture 2" descr="Slikovni rezultat za dioxins"/>
          <p:cNvPicPr>
            <a:picLocks noChangeAspect="1" noChangeArrowheads="1"/>
          </p:cNvPicPr>
          <p:nvPr/>
        </p:nvPicPr>
        <p:blipFill>
          <a:blip r:embed="rId4" cstate="print"/>
          <a:srcRect/>
          <a:stretch>
            <a:fillRect/>
          </a:stretch>
        </p:blipFill>
        <p:spPr bwMode="auto">
          <a:xfrm>
            <a:off x="7751034" y="523875"/>
            <a:ext cx="1278666" cy="723901"/>
          </a:xfrm>
          <a:prstGeom prst="rect">
            <a:avLst/>
          </a:prstGeom>
          <a:noFill/>
        </p:spPr>
      </p:pic>
      <p:pic>
        <p:nvPicPr>
          <p:cNvPr id="13"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7" name="TextBox 16"/>
          <p:cNvSpPr txBox="1"/>
          <p:nvPr/>
        </p:nvSpPr>
        <p:spPr>
          <a:xfrm>
            <a:off x="328861" y="1733178"/>
            <a:ext cx="8640960" cy="1569660"/>
          </a:xfrm>
          <a:prstGeom prst="rect">
            <a:avLst/>
          </a:prstGeom>
          <a:noFill/>
        </p:spPr>
        <p:txBody>
          <a:bodyPr wrap="square" rtlCol="0">
            <a:spAutoFit/>
          </a:bodyPr>
          <a:lstStyle/>
          <a:p>
            <a:r>
              <a:rPr lang="en-US" sz="2400" b="1" dirty="0" smtClean="0">
                <a:solidFill>
                  <a:schemeClr val="accent1">
                    <a:lumMod val="75000"/>
                  </a:schemeClr>
                </a:solidFill>
              </a:rPr>
              <a:t>Hydroxyl radical is the most important </a:t>
            </a:r>
            <a:r>
              <a:rPr lang="hr-HR" sz="2400" b="1" dirty="0" smtClean="0">
                <a:solidFill>
                  <a:schemeClr val="accent1">
                    <a:lumMod val="75000"/>
                  </a:schemeClr>
                </a:solidFill>
              </a:rPr>
              <a:t>oxidising </a:t>
            </a:r>
            <a:r>
              <a:rPr lang="en-US" sz="2400" b="1" dirty="0" smtClean="0">
                <a:solidFill>
                  <a:schemeClr val="accent1">
                    <a:lumMod val="75000"/>
                  </a:schemeClr>
                </a:solidFill>
              </a:rPr>
              <a:t>agent in the troposphere and </a:t>
            </a:r>
            <a:r>
              <a:rPr lang="hr-HR" sz="2400" b="1" dirty="0" smtClean="0">
                <a:solidFill>
                  <a:schemeClr val="accent1">
                    <a:lumMod val="75000"/>
                  </a:schemeClr>
                </a:solidFill>
              </a:rPr>
              <a:t>it</a:t>
            </a:r>
            <a:r>
              <a:rPr lang="en-US" sz="2400" b="1" dirty="0" smtClean="0">
                <a:solidFill>
                  <a:schemeClr val="accent1">
                    <a:lumMod val="75000"/>
                  </a:schemeClr>
                </a:solidFill>
              </a:rPr>
              <a:t> can react with all of the organic compounds in the air. The products of these reactions are molecules of water (H</a:t>
            </a:r>
            <a:r>
              <a:rPr lang="en-US" sz="2400" b="1" baseline="-25000" dirty="0" smtClean="0">
                <a:solidFill>
                  <a:schemeClr val="accent1">
                    <a:lumMod val="75000"/>
                  </a:schemeClr>
                </a:solidFill>
              </a:rPr>
              <a:t>2</a:t>
            </a:r>
            <a:r>
              <a:rPr lang="en-US" sz="2400" b="1" dirty="0" smtClean="0">
                <a:solidFill>
                  <a:schemeClr val="accent1">
                    <a:lumMod val="75000"/>
                  </a:schemeClr>
                </a:solidFill>
              </a:rPr>
              <a:t>O) and an organic radical:</a:t>
            </a:r>
            <a:endParaRPr lang="hr-HR" sz="2400" b="1" dirty="0">
              <a:solidFill>
                <a:schemeClr val="accent1">
                  <a:lumMod val="75000"/>
                </a:schemeClr>
              </a:solidFill>
            </a:endParaRPr>
          </a:p>
        </p:txBody>
      </p:sp>
      <p:sp>
        <p:nvSpPr>
          <p:cNvPr id="19" name="Rectangle 18"/>
          <p:cNvSpPr/>
          <p:nvPr/>
        </p:nvSpPr>
        <p:spPr>
          <a:xfrm>
            <a:off x="2010941" y="3623295"/>
            <a:ext cx="5040560" cy="504056"/>
          </a:xfrm>
          <a:prstGeom prst="rect">
            <a:avLst/>
          </a:prstGeom>
          <a:solidFill>
            <a:schemeClr val="accent6">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solidFill>
                  <a:schemeClr val="bg1"/>
                </a:solidFill>
              </a:rPr>
              <a:t>RH + OH </a:t>
            </a:r>
            <a:r>
              <a:rPr lang="hr-HR" sz="2000" b="1" dirty="0" smtClean="0">
                <a:solidFill>
                  <a:schemeClr val="bg1"/>
                </a:solidFill>
                <a:sym typeface="Wingdings 3"/>
              </a:rPr>
              <a:t> H</a:t>
            </a:r>
            <a:r>
              <a:rPr lang="hr-HR" sz="2000" b="1" baseline="-25000" dirty="0" smtClean="0">
                <a:solidFill>
                  <a:schemeClr val="bg1"/>
                </a:solidFill>
                <a:sym typeface="Wingdings 3"/>
              </a:rPr>
              <a:t>2</a:t>
            </a:r>
            <a:r>
              <a:rPr lang="hr-HR" sz="2000" b="1" dirty="0" smtClean="0">
                <a:solidFill>
                  <a:schemeClr val="bg1"/>
                </a:solidFill>
              </a:rPr>
              <a:t>O</a:t>
            </a:r>
            <a:r>
              <a:rPr lang="hr-HR" sz="2000" b="1" baseline="-25000" dirty="0" smtClean="0">
                <a:solidFill>
                  <a:schemeClr val="bg1"/>
                </a:solidFill>
              </a:rPr>
              <a:t> </a:t>
            </a:r>
            <a:r>
              <a:rPr lang="hr-HR" sz="2000" b="1" dirty="0" smtClean="0">
                <a:solidFill>
                  <a:schemeClr val="bg1"/>
                </a:solidFill>
              </a:rPr>
              <a:t>+ R*</a:t>
            </a:r>
            <a:endParaRPr lang="hr-HR" sz="2000" dirty="0">
              <a:solidFill>
                <a:schemeClr val="bg1"/>
              </a:solidFill>
            </a:endParaRPr>
          </a:p>
        </p:txBody>
      </p:sp>
      <p:sp>
        <p:nvSpPr>
          <p:cNvPr id="20" name="Rectangle 19"/>
          <p:cNvSpPr/>
          <p:nvPr/>
        </p:nvSpPr>
        <p:spPr>
          <a:xfrm>
            <a:off x="1776314" y="4309467"/>
            <a:ext cx="6624736" cy="369332"/>
          </a:xfrm>
          <a:prstGeom prst="rect">
            <a:avLst/>
          </a:prstGeom>
        </p:spPr>
        <p:txBody>
          <a:bodyPr wrap="square">
            <a:spAutoFit/>
          </a:bodyPr>
          <a:lstStyle/>
          <a:p>
            <a:r>
              <a:rPr lang="pl-PL" b="1" dirty="0" smtClean="0">
                <a:solidFill>
                  <a:schemeClr val="accent6">
                    <a:lumMod val="75000"/>
                  </a:schemeClr>
                </a:solidFill>
              </a:rPr>
              <a:t>where is R (CH</a:t>
            </a:r>
            <a:r>
              <a:rPr lang="pl-PL" b="1" baseline="-25000" dirty="0" smtClean="0">
                <a:solidFill>
                  <a:schemeClr val="accent6">
                    <a:lumMod val="75000"/>
                  </a:schemeClr>
                </a:solidFill>
              </a:rPr>
              <a:t>3</a:t>
            </a:r>
            <a:r>
              <a:rPr lang="pl-PL" b="1" dirty="0" smtClean="0">
                <a:solidFill>
                  <a:schemeClr val="accent6">
                    <a:lumMod val="75000"/>
                  </a:schemeClr>
                </a:solidFill>
              </a:rPr>
              <a:t> ili CHO ili CH</a:t>
            </a:r>
            <a:r>
              <a:rPr lang="pl-PL" b="1" baseline="-25000" dirty="0" smtClean="0">
                <a:solidFill>
                  <a:schemeClr val="accent6">
                    <a:lumMod val="75000"/>
                  </a:schemeClr>
                </a:solidFill>
              </a:rPr>
              <a:t>2</a:t>
            </a:r>
            <a:r>
              <a:rPr lang="pl-PL" b="1" dirty="0" smtClean="0">
                <a:solidFill>
                  <a:schemeClr val="accent6">
                    <a:lumMod val="75000"/>
                  </a:schemeClr>
                </a:solidFill>
              </a:rPr>
              <a:t>CH</a:t>
            </a:r>
            <a:r>
              <a:rPr lang="pl-PL" b="1" baseline="-25000" dirty="0" smtClean="0">
                <a:solidFill>
                  <a:schemeClr val="accent6">
                    <a:lumMod val="75000"/>
                  </a:schemeClr>
                </a:solidFill>
              </a:rPr>
              <a:t>3</a:t>
            </a:r>
            <a:r>
              <a:rPr lang="pl-PL" b="1" dirty="0" smtClean="0">
                <a:solidFill>
                  <a:schemeClr val="accent6">
                    <a:lumMod val="75000"/>
                  </a:schemeClr>
                </a:solidFill>
              </a:rPr>
              <a:t>), and R* is an organic radical</a:t>
            </a:r>
            <a:endParaRPr lang="hr-HR" b="1" dirty="0">
              <a:solidFill>
                <a:schemeClr val="accent6">
                  <a:lumMod val="75000"/>
                </a:schemeClr>
              </a:solidFill>
            </a:endParaRPr>
          </a:p>
        </p:txBody>
      </p:sp>
      <p:sp>
        <p:nvSpPr>
          <p:cNvPr id="21" name="Rectangle 20"/>
          <p:cNvSpPr/>
          <p:nvPr/>
        </p:nvSpPr>
        <p:spPr>
          <a:xfrm>
            <a:off x="1963316" y="4756373"/>
            <a:ext cx="5040560" cy="504056"/>
          </a:xfrm>
          <a:prstGeom prst="rect">
            <a:avLst/>
          </a:prstGeom>
          <a:solidFill>
            <a:schemeClr val="accent6">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2000" b="1" dirty="0" smtClean="0">
                <a:solidFill>
                  <a:schemeClr val="bg1"/>
                </a:solidFill>
              </a:rPr>
              <a:t>R* + O</a:t>
            </a:r>
            <a:r>
              <a:rPr lang="hr-HR" sz="2000" b="1" baseline="-25000" dirty="0" smtClean="0">
                <a:solidFill>
                  <a:schemeClr val="bg1"/>
                </a:solidFill>
              </a:rPr>
              <a:t>2</a:t>
            </a:r>
            <a:r>
              <a:rPr lang="hr-HR" sz="2000" b="1" dirty="0" smtClean="0">
                <a:solidFill>
                  <a:schemeClr val="bg1"/>
                </a:solidFill>
              </a:rPr>
              <a:t> + M </a:t>
            </a:r>
            <a:r>
              <a:rPr lang="hr-HR" sz="2000" b="1" dirty="0" smtClean="0">
                <a:solidFill>
                  <a:schemeClr val="bg1"/>
                </a:solidFill>
                <a:sym typeface="Wingdings 3"/>
              </a:rPr>
              <a:t> RO</a:t>
            </a:r>
            <a:r>
              <a:rPr lang="hr-HR" sz="2000" b="1" baseline="-25000" dirty="0" smtClean="0">
                <a:solidFill>
                  <a:schemeClr val="bg1"/>
                </a:solidFill>
                <a:sym typeface="Wingdings 3"/>
              </a:rPr>
              <a:t>2</a:t>
            </a:r>
            <a:r>
              <a:rPr lang="hr-HR" sz="2000" b="1" dirty="0" smtClean="0">
                <a:solidFill>
                  <a:schemeClr val="bg1"/>
                </a:solidFill>
              </a:rPr>
              <a:t>* + M </a:t>
            </a:r>
            <a:r>
              <a:rPr lang="hr-HR" sz="1600" b="1" dirty="0" smtClean="0">
                <a:solidFill>
                  <a:schemeClr val="bg1"/>
                </a:solidFill>
              </a:rPr>
              <a:t>(very quick response)</a:t>
            </a:r>
            <a:endParaRPr lang="hr-HR" sz="1600" dirty="0">
              <a:solidFill>
                <a:schemeClr val="bg1"/>
              </a:solidFill>
            </a:endParaRPr>
          </a:p>
        </p:txBody>
      </p:sp>
      <p:sp>
        <p:nvSpPr>
          <p:cNvPr id="16" name="Title 1"/>
          <p:cNvSpPr>
            <a:spLocks noGrp="1"/>
          </p:cNvSpPr>
          <p:nvPr>
            <p:ph type="title"/>
          </p:nvPr>
        </p:nvSpPr>
        <p:spPr>
          <a:xfrm>
            <a:off x="485775" y="484188"/>
            <a:ext cx="802005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2.2 O</a:t>
            </a:r>
            <a:r>
              <a:rPr lang="en-US" sz="2800" b="1" baseline="-25000" dirty="0" smtClean="0">
                <a:solidFill>
                  <a:schemeClr val="tx2"/>
                </a:solidFill>
                <a:effectLst>
                  <a:glow>
                    <a:srgbClr val="7F7F7F">
                      <a:alpha val="35000"/>
                    </a:srgbClr>
                  </a:glow>
                </a:effectLst>
              </a:rPr>
              <a:t>3</a:t>
            </a:r>
            <a:r>
              <a:rPr lang="en-US" sz="2800" b="1" dirty="0" smtClean="0">
                <a:solidFill>
                  <a:schemeClr val="tx2"/>
                </a:solidFill>
                <a:effectLst>
                  <a:glow>
                    <a:srgbClr val="7F7F7F">
                      <a:alpha val="35000"/>
                    </a:srgbClr>
                  </a:glow>
                </a:effectLst>
              </a:rPr>
              <a:t> – 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4" name="Picture 13" descr="Spacefill model of ozone"/>
          <p:cNvPicPr>
            <a:picLocks noChangeAspect="1" noChangeArrowheads="1"/>
          </p:cNvPicPr>
          <p:nvPr/>
        </p:nvPicPr>
        <p:blipFill>
          <a:blip r:embed="rId3" cstate="print"/>
          <a:srcRect/>
          <a:stretch>
            <a:fillRect/>
          </a:stretch>
        </p:blipFill>
        <p:spPr bwMode="auto">
          <a:xfrm>
            <a:off x="8285785" y="560391"/>
            <a:ext cx="858215" cy="639760"/>
          </a:xfrm>
          <a:prstGeom prst="rect">
            <a:avLst/>
          </a:prstGeom>
          <a:noFill/>
        </p:spPr>
      </p:pic>
      <p:pic>
        <p:nvPicPr>
          <p:cNvPr id="15"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DIOXINS – SPATIAL </a:t>
            </a:r>
            <a:r>
              <a:rPr lang="hr-HR" sz="2800" b="1" dirty="0" smtClean="0">
                <a:solidFill>
                  <a:schemeClr val="tx2"/>
                </a:solidFill>
                <a:effectLst>
                  <a:glow>
                    <a:srgbClr val="7F7F7F">
                      <a:alpha val="35000"/>
                    </a:srgbClr>
                  </a:glow>
                </a:effectLst>
              </a:rPr>
              <a:t>AND </a:t>
            </a:r>
            <a:r>
              <a:rPr lang="en-US" sz="2800" b="1" dirty="0" smtClean="0">
                <a:solidFill>
                  <a:schemeClr val="tx2"/>
                </a:solidFill>
                <a:effectLst>
                  <a:glow>
                    <a:srgbClr val="7F7F7F">
                      <a:alpha val="35000"/>
                    </a:srgbClr>
                  </a:glow>
                </a:effectLst>
              </a:rPr>
              <a:t>TEMPORAL DISTRIBUTION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2050" name="Picture 2" descr="Slikovni rezultat za dioxins"/>
          <p:cNvPicPr>
            <a:picLocks noChangeAspect="1" noChangeArrowheads="1"/>
          </p:cNvPicPr>
          <p:nvPr/>
        </p:nvPicPr>
        <p:blipFill>
          <a:blip r:embed="rId3" cstate="print"/>
          <a:srcRect/>
          <a:stretch>
            <a:fillRect/>
          </a:stretch>
        </p:blipFill>
        <p:spPr bwMode="auto">
          <a:xfrm>
            <a:off x="7865334" y="0"/>
            <a:ext cx="1278666" cy="723901"/>
          </a:xfrm>
          <a:prstGeom prst="rect">
            <a:avLst/>
          </a:prstGeom>
          <a:noFill/>
        </p:spPr>
      </p:pic>
      <p:sp>
        <p:nvSpPr>
          <p:cNvPr id="13" name="TextBox 12"/>
          <p:cNvSpPr txBox="1"/>
          <p:nvPr/>
        </p:nvSpPr>
        <p:spPr>
          <a:xfrm>
            <a:off x="328861" y="2128292"/>
            <a:ext cx="8640960" cy="2308324"/>
          </a:xfrm>
          <a:prstGeom prst="rect">
            <a:avLst/>
          </a:prstGeom>
          <a:noFill/>
        </p:spPr>
        <p:txBody>
          <a:bodyPr wrap="square" rtlCol="0">
            <a:spAutoFit/>
          </a:bodyPr>
          <a:lstStyle/>
          <a:p>
            <a:r>
              <a:rPr lang="en-US" sz="2400" b="1" dirty="0" smtClean="0">
                <a:solidFill>
                  <a:schemeClr val="accent1">
                    <a:lumMod val="75000"/>
                  </a:schemeClr>
                </a:solidFill>
              </a:rPr>
              <a:t>Dioxins and furan</a:t>
            </a:r>
            <a:r>
              <a:rPr lang="hr-HR" sz="2400" b="1" dirty="0" smtClean="0">
                <a:solidFill>
                  <a:schemeClr val="accent1">
                    <a:lumMod val="75000"/>
                  </a:schemeClr>
                </a:solidFill>
              </a:rPr>
              <a:t>s</a:t>
            </a:r>
            <a:r>
              <a:rPr lang="en-US" sz="2400" b="1" dirty="0" smtClean="0">
                <a:solidFill>
                  <a:schemeClr val="accent1">
                    <a:lumMod val="75000"/>
                  </a:schemeClr>
                </a:solidFill>
              </a:rPr>
              <a:t> are mostly unwanted products formed in industrial processes, power stations, paper factories, herbicides and pesticides, the burning of waste, etc., while </a:t>
            </a:r>
            <a:r>
              <a:rPr lang="hr-HR" sz="2400" b="1" dirty="0" smtClean="0">
                <a:solidFill>
                  <a:schemeClr val="accent1">
                    <a:lumMod val="75000"/>
                  </a:schemeClr>
                </a:solidFill>
              </a:rPr>
              <a:t> PCB products</a:t>
            </a:r>
            <a:r>
              <a:rPr lang="en-US" sz="2400" b="1" dirty="0" smtClean="0">
                <a:solidFill>
                  <a:schemeClr val="accent1">
                    <a:lumMod val="75000"/>
                  </a:schemeClr>
                </a:solidFill>
              </a:rPr>
              <a:t> are used as insulators in </a:t>
            </a:r>
            <a:r>
              <a:rPr lang="hr-HR" sz="2400" b="1" dirty="0" smtClean="0">
                <a:solidFill>
                  <a:schemeClr val="accent1">
                    <a:lumMod val="75000"/>
                  </a:schemeClr>
                </a:solidFill>
              </a:rPr>
              <a:t>t</a:t>
            </a:r>
            <a:r>
              <a:rPr lang="en-US" sz="2400" b="1" dirty="0" err="1" smtClean="0">
                <a:solidFill>
                  <a:schemeClr val="accent1">
                    <a:lumMod val="75000"/>
                  </a:schemeClr>
                </a:solidFill>
              </a:rPr>
              <a:t>ransformers</a:t>
            </a:r>
            <a:r>
              <a:rPr lang="en-US" sz="2400" b="1" dirty="0" smtClean="0">
                <a:solidFill>
                  <a:schemeClr val="accent1">
                    <a:lumMod val="75000"/>
                  </a:schemeClr>
                </a:solidFill>
              </a:rPr>
              <a:t> and other electrical devices. One part of the dioxin pollutes the environment unsuitable long-term storing of industrial oils and oil containing PCBs</a:t>
            </a:r>
            <a:r>
              <a:rPr lang="hr-HR" sz="2400" b="1" dirty="0" smtClean="0">
                <a:solidFill>
                  <a:schemeClr val="accent1">
                    <a:lumMod val="75000"/>
                  </a:schemeClr>
                </a:solidFill>
              </a:rPr>
              <a:t>.</a:t>
            </a:r>
            <a:endParaRPr lang="hr-HR" sz="2400" b="1" dirty="0">
              <a:solidFill>
                <a:schemeClr val="accent1">
                  <a:lumMod val="75000"/>
                </a:schemeClr>
              </a:solidFill>
            </a:endParaRPr>
          </a:p>
        </p:txBody>
      </p:sp>
      <p:sp>
        <p:nvSpPr>
          <p:cNvPr id="15" name="TextBox 14"/>
          <p:cNvSpPr txBox="1"/>
          <p:nvPr/>
        </p:nvSpPr>
        <p:spPr>
          <a:xfrm>
            <a:off x="352425" y="1619250"/>
            <a:ext cx="4105275" cy="461665"/>
          </a:xfrm>
          <a:prstGeom prst="rect">
            <a:avLst/>
          </a:prstGeom>
          <a:noFill/>
        </p:spPr>
        <p:txBody>
          <a:bodyPr wrap="square" rtlCol="0">
            <a:spAutoFit/>
          </a:bodyPr>
          <a:lstStyle/>
          <a:p>
            <a:r>
              <a:rPr lang="hr-HR" sz="2400" b="1" smtClean="0">
                <a:solidFill>
                  <a:schemeClr val="accent6">
                    <a:lumMod val="75000"/>
                  </a:schemeClr>
                </a:solidFill>
              </a:rPr>
              <a:t>Anthropogenic sources</a:t>
            </a:r>
            <a:endParaRPr lang="hr-HR" sz="2400" b="1" dirty="0">
              <a:solidFill>
                <a:schemeClr val="accent6">
                  <a:lumMod val="75000"/>
                </a:schemeClr>
              </a:solidFill>
            </a:endParaRPr>
          </a:p>
        </p:txBody>
      </p:sp>
      <p:pic>
        <p:nvPicPr>
          <p:cNvPr id="1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DIOXINS –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2050" name="Picture 2" descr="Slikovni rezultat za dioxins"/>
          <p:cNvPicPr>
            <a:picLocks noChangeAspect="1" noChangeArrowheads="1"/>
          </p:cNvPicPr>
          <p:nvPr/>
        </p:nvPicPr>
        <p:blipFill>
          <a:blip r:embed="rId3" cstate="print"/>
          <a:srcRect/>
          <a:stretch>
            <a:fillRect/>
          </a:stretch>
        </p:blipFill>
        <p:spPr bwMode="auto">
          <a:xfrm>
            <a:off x="7865334" y="0"/>
            <a:ext cx="1278666" cy="723901"/>
          </a:xfrm>
          <a:prstGeom prst="rect">
            <a:avLst/>
          </a:prstGeom>
          <a:noFill/>
        </p:spPr>
      </p:pic>
      <p:sp>
        <p:nvSpPr>
          <p:cNvPr id="10" name="TextBox 9"/>
          <p:cNvSpPr txBox="1"/>
          <p:nvPr/>
        </p:nvSpPr>
        <p:spPr>
          <a:xfrm>
            <a:off x="298004" y="1791072"/>
            <a:ext cx="8569771" cy="1631216"/>
          </a:xfrm>
          <a:prstGeom prst="rect">
            <a:avLst/>
          </a:prstGeom>
          <a:noFill/>
        </p:spPr>
        <p:txBody>
          <a:bodyPr wrap="square" rtlCol="0">
            <a:spAutoFit/>
          </a:bodyPr>
          <a:lstStyle/>
          <a:p>
            <a:r>
              <a:rPr lang="en-US" sz="2000" b="1" dirty="0" smtClean="0">
                <a:solidFill>
                  <a:schemeClr val="accent1">
                    <a:lumMod val="75000"/>
                  </a:schemeClr>
                </a:solidFill>
              </a:rPr>
              <a:t>Natural sources of dioxins are mostly volcanic eruptions and forest fires. Although dioxins are created locally, the distribution in the environment is a global, because they are found in all media throughout the world. High levels of dioxin were found in soil, sediment, and feed, particularly in meat, fish and shellfish.</a:t>
            </a:r>
            <a:endParaRPr lang="hr-HR" sz="2000" b="1" dirty="0">
              <a:solidFill>
                <a:schemeClr val="accent1">
                  <a:lumMod val="75000"/>
                </a:schemeClr>
              </a:solidFill>
            </a:endParaRPr>
          </a:p>
        </p:txBody>
      </p:sp>
      <p:sp>
        <p:nvSpPr>
          <p:cNvPr id="12" name="TextBox 11"/>
          <p:cNvSpPr txBox="1"/>
          <p:nvPr/>
        </p:nvSpPr>
        <p:spPr>
          <a:xfrm>
            <a:off x="323850" y="1352550"/>
            <a:ext cx="4105275" cy="461665"/>
          </a:xfrm>
          <a:prstGeom prst="rect">
            <a:avLst/>
          </a:prstGeom>
          <a:noFill/>
        </p:spPr>
        <p:txBody>
          <a:bodyPr wrap="square" rtlCol="0">
            <a:spAutoFit/>
          </a:bodyPr>
          <a:lstStyle/>
          <a:p>
            <a:r>
              <a:rPr lang="hr-HR" sz="2400" b="1" smtClean="0">
                <a:solidFill>
                  <a:schemeClr val="accent6">
                    <a:lumMod val="75000"/>
                  </a:schemeClr>
                </a:solidFill>
              </a:rPr>
              <a:t>Natural sources</a:t>
            </a:r>
            <a:endParaRPr lang="hr-HR" sz="2400" b="1" dirty="0">
              <a:solidFill>
                <a:schemeClr val="accent6">
                  <a:lumMod val="75000"/>
                </a:schemeClr>
              </a:solidFill>
            </a:endParaRPr>
          </a:p>
        </p:txBody>
      </p:sp>
      <p:pic>
        <p:nvPicPr>
          <p:cNvPr id="13" name="Picture 2"/>
          <p:cNvPicPr>
            <a:picLocks noChangeAspect="1" noChangeArrowheads="1"/>
          </p:cNvPicPr>
          <p:nvPr/>
        </p:nvPicPr>
        <p:blipFill>
          <a:blip r:embed="rId4" cstate="print"/>
          <a:srcRect/>
          <a:stretch>
            <a:fillRect/>
          </a:stretch>
        </p:blipFill>
        <p:spPr bwMode="auto">
          <a:xfrm>
            <a:off x="2540832" y="3067051"/>
            <a:ext cx="6192275" cy="3051634"/>
          </a:xfrm>
          <a:prstGeom prst="rect">
            <a:avLst/>
          </a:prstGeom>
          <a:noFill/>
          <a:ln w="9525">
            <a:noFill/>
            <a:miter lim="800000"/>
            <a:headEnd/>
            <a:tailEnd/>
          </a:ln>
        </p:spPr>
      </p:pic>
      <p:sp>
        <p:nvSpPr>
          <p:cNvPr id="14" name="Rectangle 13"/>
          <p:cNvSpPr/>
          <p:nvPr/>
        </p:nvSpPr>
        <p:spPr>
          <a:xfrm>
            <a:off x="4105275" y="3238500"/>
            <a:ext cx="1219200" cy="257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AIR</a:t>
            </a:r>
            <a:endParaRPr lang="hr-HR" sz="1200" b="1" dirty="0"/>
          </a:p>
        </p:txBody>
      </p:sp>
      <p:sp>
        <p:nvSpPr>
          <p:cNvPr id="15" name="Rectangle 14"/>
          <p:cNvSpPr/>
          <p:nvPr/>
        </p:nvSpPr>
        <p:spPr>
          <a:xfrm>
            <a:off x="4114800" y="4991100"/>
            <a:ext cx="1209675" cy="209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SOIL</a:t>
            </a:r>
            <a:endParaRPr lang="hr-HR" sz="1200" b="1" dirty="0"/>
          </a:p>
        </p:txBody>
      </p:sp>
      <p:sp>
        <p:nvSpPr>
          <p:cNvPr id="16" name="Rectangle 15"/>
          <p:cNvSpPr/>
          <p:nvPr/>
        </p:nvSpPr>
        <p:spPr>
          <a:xfrm>
            <a:off x="4086225" y="5695950"/>
            <a:ext cx="1266825"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t>RIVERS AND OCEANS</a:t>
            </a:r>
            <a:endParaRPr lang="hr-HR" sz="1200" b="1" dirty="0"/>
          </a:p>
        </p:txBody>
      </p:sp>
      <p:sp>
        <p:nvSpPr>
          <p:cNvPr id="17" name="Rectangle 16"/>
          <p:cNvSpPr/>
          <p:nvPr/>
        </p:nvSpPr>
        <p:spPr>
          <a:xfrm>
            <a:off x="4248150" y="3686175"/>
            <a:ext cx="276225" cy="895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8" name="TextBox 17"/>
          <p:cNvSpPr txBox="1"/>
          <p:nvPr/>
        </p:nvSpPr>
        <p:spPr>
          <a:xfrm>
            <a:off x="3838575" y="4019550"/>
            <a:ext cx="971550" cy="276999"/>
          </a:xfrm>
          <a:prstGeom prst="rect">
            <a:avLst/>
          </a:prstGeom>
          <a:noFill/>
        </p:spPr>
        <p:txBody>
          <a:bodyPr wrap="square" rtlCol="0">
            <a:spAutoFit/>
          </a:bodyPr>
          <a:lstStyle/>
          <a:p>
            <a:r>
              <a:rPr lang="hr-HR" sz="1200" dirty="0" smtClean="0"/>
              <a:t>deposition</a:t>
            </a:r>
            <a:endParaRPr lang="hr-HR" sz="1200" dirty="0"/>
          </a:p>
        </p:txBody>
      </p:sp>
      <p:sp>
        <p:nvSpPr>
          <p:cNvPr id="19" name="Rectangle 18"/>
          <p:cNvSpPr/>
          <p:nvPr/>
        </p:nvSpPr>
        <p:spPr>
          <a:xfrm rot="2979324">
            <a:off x="5287587" y="3303022"/>
            <a:ext cx="853086" cy="28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dirty="0" smtClean="0">
                <a:solidFill>
                  <a:schemeClr val="tx1"/>
                </a:solidFill>
              </a:rPr>
              <a:t>deposition</a:t>
            </a:r>
            <a:endParaRPr lang="hr-HR" sz="1200" dirty="0">
              <a:solidFill>
                <a:schemeClr val="tx1"/>
              </a:solidFill>
            </a:endParaRPr>
          </a:p>
        </p:txBody>
      </p:sp>
      <p:sp>
        <p:nvSpPr>
          <p:cNvPr id="20" name="Rectangle 19"/>
          <p:cNvSpPr/>
          <p:nvPr/>
        </p:nvSpPr>
        <p:spPr>
          <a:xfrm>
            <a:off x="4838700" y="4305300"/>
            <a:ext cx="1228725" cy="304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dirty="0" smtClean="0">
                <a:solidFill>
                  <a:schemeClr val="tx1"/>
                </a:solidFill>
              </a:rPr>
              <a:t>bioaccumulation</a:t>
            </a:r>
            <a:endParaRPr lang="hr-HR" sz="1200" dirty="0">
              <a:solidFill>
                <a:schemeClr val="tx1"/>
              </a:solidFill>
            </a:endParaRPr>
          </a:p>
        </p:txBody>
      </p:sp>
      <p:sp>
        <p:nvSpPr>
          <p:cNvPr id="21" name="Rectangle 20"/>
          <p:cNvSpPr/>
          <p:nvPr/>
        </p:nvSpPr>
        <p:spPr>
          <a:xfrm>
            <a:off x="6886575" y="4800600"/>
            <a:ext cx="600075" cy="142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dirty="0" smtClean="0">
                <a:solidFill>
                  <a:schemeClr val="tx1"/>
                </a:solidFill>
              </a:rPr>
              <a:t>food</a:t>
            </a:r>
            <a:endParaRPr lang="hr-HR" sz="1200" dirty="0">
              <a:solidFill>
                <a:schemeClr val="tx1"/>
              </a:solidFill>
            </a:endParaRPr>
          </a:p>
        </p:txBody>
      </p:sp>
      <p:pic>
        <p:nvPicPr>
          <p:cNvPr id="22"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
        <p:nvSpPr>
          <p:cNvPr id="2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DIOXINS –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2050" name="Picture 2" descr="Slikovni rezultat za dioxins"/>
          <p:cNvPicPr>
            <a:picLocks noChangeAspect="1" noChangeArrowheads="1"/>
          </p:cNvPicPr>
          <p:nvPr/>
        </p:nvPicPr>
        <p:blipFill>
          <a:blip r:embed="rId3" cstate="print"/>
          <a:srcRect/>
          <a:stretch>
            <a:fillRect/>
          </a:stretch>
        </p:blipFill>
        <p:spPr bwMode="auto">
          <a:xfrm>
            <a:off x="7865334" y="0"/>
            <a:ext cx="1278666" cy="723901"/>
          </a:xfrm>
          <a:prstGeom prst="rect">
            <a:avLst/>
          </a:prstGeom>
          <a:noFill/>
        </p:spPr>
      </p:pic>
      <p:sp>
        <p:nvSpPr>
          <p:cNvPr id="10" name="TextBox 9"/>
          <p:cNvSpPr txBox="1"/>
          <p:nvPr/>
        </p:nvSpPr>
        <p:spPr>
          <a:xfrm>
            <a:off x="395536" y="1484783"/>
            <a:ext cx="8280920" cy="2315691"/>
          </a:xfrm>
          <a:prstGeom prst="rect">
            <a:avLst/>
          </a:prstGeom>
          <a:noFill/>
        </p:spPr>
        <p:txBody>
          <a:bodyPr wrap="square" rtlCol="0">
            <a:spAutoFit/>
          </a:bodyPr>
          <a:lstStyle/>
          <a:p>
            <a:r>
              <a:rPr lang="en-US" sz="2400" b="1" dirty="0" smtClean="0">
                <a:solidFill>
                  <a:schemeClr val="accent1">
                    <a:lumMod val="75000"/>
                  </a:schemeClr>
                </a:solidFill>
              </a:rPr>
              <a:t>The concentration of dioxin in the air vary with the seasons.   </a:t>
            </a:r>
            <a:r>
              <a:rPr lang="hr-HR" sz="2400" b="1" dirty="0" smtClean="0">
                <a:solidFill>
                  <a:schemeClr val="accent1">
                    <a:lumMod val="75000"/>
                  </a:schemeClr>
                </a:solidFill>
              </a:rPr>
              <a:t>In t</a:t>
            </a:r>
            <a:r>
              <a:rPr lang="en-US" sz="2400" b="1" dirty="0" smtClean="0">
                <a:solidFill>
                  <a:schemeClr val="accent1">
                    <a:lumMod val="75000"/>
                  </a:schemeClr>
                </a:solidFill>
              </a:rPr>
              <a:t>he summer is much lower than</a:t>
            </a:r>
            <a:r>
              <a:rPr lang="hr-HR" sz="2400" b="1" dirty="0" smtClean="0">
                <a:solidFill>
                  <a:schemeClr val="accent1">
                    <a:lumMod val="75000"/>
                  </a:schemeClr>
                </a:solidFill>
              </a:rPr>
              <a:t> in</a:t>
            </a:r>
            <a:r>
              <a:rPr lang="en-US" sz="2400" b="1" dirty="0" smtClean="0">
                <a:solidFill>
                  <a:schemeClr val="accent1">
                    <a:lumMod val="75000"/>
                  </a:schemeClr>
                </a:solidFill>
              </a:rPr>
              <a:t> the winter and amounts to 0.1</a:t>
            </a:r>
            <a:r>
              <a:rPr lang="hr-HR" sz="2400" b="1" dirty="0" smtClean="0">
                <a:solidFill>
                  <a:schemeClr val="accent1">
                    <a:lumMod val="75000"/>
                  </a:schemeClr>
                </a:solidFill>
              </a:rPr>
              <a:t>-</a:t>
            </a:r>
            <a:r>
              <a:rPr lang="en-US" sz="2400" b="1" dirty="0" smtClean="0">
                <a:solidFill>
                  <a:schemeClr val="accent1">
                    <a:lumMod val="75000"/>
                  </a:schemeClr>
                </a:solidFill>
              </a:rPr>
              <a:t> 0.5 pg-TEQ (toxicity equivalent)/m</a:t>
            </a:r>
            <a:r>
              <a:rPr lang="en-US" sz="2400" b="1" baseline="30000" dirty="0" smtClean="0">
                <a:solidFill>
                  <a:schemeClr val="accent1">
                    <a:lumMod val="75000"/>
                  </a:schemeClr>
                </a:solidFill>
              </a:rPr>
              <a:t>3</a:t>
            </a:r>
            <a:r>
              <a:rPr lang="en-US" sz="2400" b="1" dirty="0" smtClean="0">
                <a:solidFill>
                  <a:schemeClr val="accent1">
                    <a:lumMod val="75000"/>
                  </a:schemeClr>
                </a:solidFill>
              </a:rPr>
              <a:t>.  </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 Winter ambient concentrations range from 6 to 8 pg-TEQ/m</a:t>
            </a:r>
            <a:r>
              <a:rPr lang="en-US" sz="2400" b="1" baseline="30000" dirty="0" smtClean="0">
                <a:solidFill>
                  <a:schemeClr val="accent1">
                    <a:lumMod val="75000"/>
                  </a:schemeClr>
                </a:solidFill>
              </a:rPr>
              <a:t>3</a:t>
            </a:r>
            <a:r>
              <a:rPr lang="en-US" sz="2400" b="1" dirty="0" smtClean="0">
                <a:solidFill>
                  <a:schemeClr val="accent1">
                    <a:lumMod val="75000"/>
                  </a:schemeClr>
                </a:solidFill>
              </a:rPr>
              <a:t>.</a:t>
            </a:r>
            <a:endParaRPr lang="hr-HR" sz="2400" b="1" dirty="0">
              <a:solidFill>
                <a:schemeClr val="accent1">
                  <a:lumMod val="75000"/>
                </a:schemeClr>
              </a:solidFill>
            </a:endParaRPr>
          </a:p>
        </p:txBody>
      </p:sp>
      <p:sp>
        <p:nvSpPr>
          <p:cNvPr id="12" name="TextBox 11"/>
          <p:cNvSpPr txBox="1"/>
          <p:nvPr/>
        </p:nvSpPr>
        <p:spPr>
          <a:xfrm>
            <a:off x="504825" y="4725144"/>
            <a:ext cx="8243639" cy="1323439"/>
          </a:xfrm>
          <a:prstGeom prst="rect">
            <a:avLst/>
          </a:prstGeom>
          <a:noFill/>
        </p:spPr>
        <p:txBody>
          <a:bodyPr wrap="square" rtlCol="0">
            <a:spAutoFit/>
          </a:bodyPr>
          <a:lstStyle/>
          <a:p>
            <a:r>
              <a:rPr lang="en-US" sz="2000" b="1" dirty="0" smtClean="0">
                <a:solidFill>
                  <a:srgbClr val="FF0000"/>
                </a:solidFill>
              </a:rPr>
              <a:t>TEQ is equivalent toxicity that was introduced because the received dose of dioxin in the body not only consists of one</a:t>
            </a:r>
            <a:r>
              <a:rPr lang="hr-HR" sz="2000" b="1" dirty="0" smtClean="0">
                <a:solidFill>
                  <a:srgbClr val="FF0000"/>
                </a:solidFill>
              </a:rPr>
              <a:t> compound</a:t>
            </a:r>
            <a:r>
              <a:rPr lang="en-US" sz="2000" b="1" dirty="0" smtClean="0">
                <a:solidFill>
                  <a:srgbClr val="FF0000"/>
                </a:solidFill>
              </a:rPr>
              <a:t>, but mostly of more of them, each of which has its own TEF (toxicity equivalence factor) which is determined by </a:t>
            </a:r>
            <a:r>
              <a:rPr lang="hr-HR" sz="2000" b="1" dirty="0" smtClean="0">
                <a:solidFill>
                  <a:srgbClr val="FF0000"/>
                </a:solidFill>
              </a:rPr>
              <a:t> the most toxic </a:t>
            </a:r>
            <a:r>
              <a:rPr lang="en-US" sz="2000" b="1" dirty="0" smtClean="0">
                <a:solidFill>
                  <a:srgbClr val="FF0000"/>
                </a:solidFill>
              </a:rPr>
              <a:t>dioxin 2, 3, 7.8- TCDD and that has a TEF = 1.</a:t>
            </a:r>
            <a:endParaRPr lang="hr-HR" sz="2000" b="1" dirty="0">
              <a:solidFill>
                <a:srgbClr val="FF0000"/>
              </a:solidFill>
            </a:endParaRPr>
          </a:p>
        </p:txBody>
      </p:sp>
      <p:cxnSp>
        <p:nvCxnSpPr>
          <p:cNvPr id="20" name="Straight Arrow Connector 19"/>
          <p:cNvCxnSpPr/>
          <p:nvPr/>
        </p:nvCxnSpPr>
        <p:spPr>
          <a:xfrm flipH="1">
            <a:off x="4524376" y="3762375"/>
            <a:ext cx="2952749" cy="94297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3"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2.3 DIOXINS –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2050" name="Picture 2" descr="Slikovni rezultat za dioxins"/>
          <p:cNvPicPr>
            <a:picLocks noChangeAspect="1" noChangeArrowheads="1"/>
          </p:cNvPicPr>
          <p:nvPr/>
        </p:nvPicPr>
        <p:blipFill>
          <a:blip r:embed="rId3" cstate="print"/>
          <a:srcRect/>
          <a:stretch>
            <a:fillRect/>
          </a:stretch>
        </p:blipFill>
        <p:spPr bwMode="auto">
          <a:xfrm>
            <a:off x="7865334" y="0"/>
            <a:ext cx="1278666" cy="723901"/>
          </a:xfrm>
          <a:prstGeom prst="rect">
            <a:avLst/>
          </a:prstGeom>
          <a:noFill/>
        </p:spPr>
      </p:pic>
      <p:pic>
        <p:nvPicPr>
          <p:cNvPr id="13" name="Picture 2"/>
          <p:cNvPicPr>
            <a:picLocks noChangeAspect="1" noChangeArrowheads="1"/>
          </p:cNvPicPr>
          <p:nvPr/>
        </p:nvPicPr>
        <p:blipFill>
          <a:blip r:embed="rId4" cstate="print"/>
          <a:srcRect/>
          <a:stretch>
            <a:fillRect/>
          </a:stretch>
        </p:blipFill>
        <p:spPr bwMode="auto">
          <a:xfrm>
            <a:off x="1848609" y="1956073"/>
            <a:ext cx="5657092" cy="1533097"/>
          </a:xfrm>
          <a:prstGeom prst="rect">
            <a:avLst/>
          </a:prstGeom>
          <a:noFill/>
          <a:ln w="9525">
            <a:noFill/>
            <a:miter lim="800000"/>
            <a:headEnd/>
            <a:tailEnd/>
          </a:ln>
        </p:spPr>
      </p:pic>
      <p:pic>
        <p:nvPicPr>
          <p:cNvPr id="14" name="Picture 3"/>
          <p:cNvPicPr>
            <a:picLocks noChangeAspect="1" noChangeArrowheads="1"/>
          </p:cNvPicPr>
          <p:nvPr/>
        </p:nvPicPr>
        <p:blipFill>
          <a:blip r:embed="rId5" cstate="print"/>
          <a:srcRect/>
          <a:stretch>
            <a:fillRect/>
          </a:stretch>
        </p:blipFill>
        <p:spPr bwMode="auto">
          <a:xfrm>
            <a:off x="1838325" y="3484239"/>
            <a:ext cx="5685234" cy="2012573"/>
          </a:xfrm>
          <a:prstGeom prst="rect">
            <a:avLst/>
          </a:prstGeom>
          <a:noFill/>
          <a:ln w="9525">
            <a:noFill/>
            <a:miter lim="800000"/>
            <a:headEnd/>
            <a:tailEnd/>
          </a:ln>
        </p:spPr>
      </p:pic>
      <p:sp>
        <p:nvSpPr>
          <p:cNvPr id="15" name="TextBox 14"/>
          <p:cNvSpPr txBox="1"/>
          <p:nvPr/>
        </p:nvSpPr>
        <p:spPr>
          <a:xfrm>
            <a:off x="114301" y="1316385"/>
            <a:ext cx="8905874" cy="707886"/>
          </a:xfrm>
          <a:prstGeom prst="rect">
            <a:avLst/>
          </a:prstGeom>
          <a:noFill/>
        </p:spPr>
        <p:txBody>
          <a:bodyPr wrap="square" rtlCol="0">
            <a:spAutoFit/>
          </a:bodyPr>
          <a:lstStyle/>
          <a:p>
            <a:r>
              <a:rPr lang="en-US" sz="2000" b="1" smtClean="0">
                <a:solidFill>
                  <a:schemeClr val="accent6">
                    <a:lumMod val="75000"/>
                  </a:schemeClr>
                </a:solidFill>
              </a:rPr>
              <a:t>TEF values for each individual compound that belongs to the dioxins. Source: WHO.</a:t>
            </a:r>
            <a:endParaRPr lang="hr-HR" sz="2000" b="1" dirty="0">
              <a:solidFill>
                <a:schemeClr val="accent6">
                  <a:lumMod val="75000"/>
                </a:schemeClr>
              </a:solidFill>
            </a:endParaRPr>
          </a:p>
        </p:txBody>
      </p:sp>
      <p:sp>
        <p:nvSpPr>
          <p:cNvPr id="16" name="Rectangle 15"/>
          <p:cNvSpPr/>
          <p:nvPr/>
        </p:nvSpPr>
        <p:spPr>
          <a:xfrm>
            <a:off x="1981200" y="2028825"/>
            <a:ext cx="2638425" cy="247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t>Compound</a:t>
            </a:r>
            <a:endParaRPr lang="hr-HR" b="1" dirty="0"/>
          </a:p>
        </p:txBody>
      </p:sp>
      <p:sp>
        <p:nvSpPr>
          <p:cNvPr id="17" name="Rectangle 16"/>
          <p:cNvSpPr/>
          <p:nvPr/>
        </p:nvSpPr>
        <p:spPr>
          <a:xfrm>
            <a:off x="4772025" y="2028825"/>
            <a:ext cx="2686050" cy="2762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smtClean="0"/>
              <a:t>TEF</a:t>
            </a:r>
            <a:endParaRPr lang="hr-HR" b="1" dirty="0"/>
          </a:p>
        </p:txBody>
      </p:sp>
      <p:pic>
        <p:nvPicPr>
          <p:cNvPr id="18" name="Picture 3"/>
          <p:cNvPicPr>
            <a:picLocks noChangeAspect="1" noChangeArrowheads="1"/>
          </p:cNvPicPr>
          <p:nvPr/>
        </p:nvPicPr>
        <p:blipFill>
          <a:blip r:embed="rId6" cstate="print"/>
          <a:srcRect/>
          <a:stretch>
            <a:fillRect/>
          </a:stretch>
        </p:blipFill>
        <p:spPr bwMode="auto">
          <a:xfrm>
            <a:off x="0" y="6077688"/>
            <a:ext cx="4767263" cy="592137"/>
          </a:xfrm>
          <a:prstGeom prst="rect">
            <a:avLst/>
          </a:prstGeom>
          <a:noFill/>
          <a:ln w="9525">
            <a:noFill/>
            <a:miter lim="800000"/>
            <a:headEnd/>
            <a:tailEnd/>
          </a:ln>
          <a:effectLst/>
        </p:spPr>
      </p:pic>
      <p:sp>
        <p:nvSpPr>
          <p:cNvPr id="19"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en-US" sz="2800" b="1" dirty="0" smtClean="0">
                <a:solidFill>
                  <a:schemeClr val="tx2"/>
                </a:solidFill>
                <a:effectLst>
                  <a:glow>
                    <a:srgbClr val="7F7F7F">
                      <a:alpha val="35000"/>
                    </a:srgbClr>
                  </a:glow>
                </a:effectLst>
              </a:rPr>
              <a:t>2.4 DIOXINS – TOXICOLOGICAL </a:t>
            </a:r>
            <a:r>
              <a:rPr lang="hr-HR" sz="2800" b="1" dirty="0" smtClean="0">
                <a:solidFill>
                  <a:schemeClr val="tx2"/>
                </a:solidFill>
                <a:effectLst>
                  <a:glow>
                    <a:srgbClr val="7F7F7F">
                      <a:alpha val="35000"/>
                    </a:srgbClr>
                  </a:glow>
                </a:effectLst>
              </a:rPr>
              <a:t>AND PUBLIC HEALT</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2050" name="Picture 2" descr="Slikovni rezultat za dioxins"/>
          <p:cNvPicPr>
            <a:picLocks noChangeAspect="1" noChangeArrowheads="1"/>
          </p:cNvPicPr>
          <p:nvPr/>
        </p:nvPicPr>
        <p:blipFill>
          <a:blip r:embed="rId3" cstate="print"/>
          <a:srcRect/>
          <a:stretch>
            <a:fillRect/>
          </a:stretch>
        </p:blipFill>
        <p:spPr bwMode="auto">
          <a:xfrm>
            <a:off x="8016756" y="0"/>
            <a:ext cx="1127243" cy="638175"/>
          </a:xfrm>
          <a:prstGeom prst="rect">
            <a:avLst/>
          </a:prstGeom>
          <a:noFill/>
        </p:spPr>
      </p:pic>
      <p:sp>
        <p:nvSpPr>
          <p:cNvPr id="10" name="TextBox 9"/>
          <p:cNvSpPr txBox="1"/>
          <p:nvPr/>
        </p:nvSpPr>
        <p:spPr>
          <a:xfrm>
            <a:off x="467544" y="1386483"/>
            <a:ext cx="8352928" cy="4462760"/>
          </a:xfrm>
          <a:prstGeom prst="rect">
            <a:avLst/>
          </a:prstGeom>
          <a:noFill/>
        </p:spPr>
        <p:txBody>
          <a:bodyPr wrap="square" rtlCol="0">
            <a:spAutoFit/>
          </a:bodyPr>
          <a:lstStyle/>
          <a:p>
            <a:r>
              <a:rPr lang="en-US" sz="2000" b="1" dirty="0" smtClean="0">
                <a:solidFill>
                  <a:schemeClr val="accent1">
                    <a:lumMod val="75000"/>
                  </a:schemeClr>
                </a:solidFill>
              </a:rPr>
              <a:t>95% of dioxin</a:t>
            </a:r>
            <a:r>
              <a:rPr lang="hr-HR" sz="2000" b="1" dirty="0" smtClean="0">
                <a:solidFill>
                  <a:schemeClr val="accent1">
                    <a:lumMod val="75000"/>
                  </a:schemeClr>
                </a:solidFill>
              </a:rPr>
              <a:t>s</a:t>
            </a:r>
            <a:r>
              <a:rPr lang="en-US" sz="2000" b="1" dirty="0" smtClean="0">
                <a:solidFill>
                  <a:schemeClr val="accent1">
                    <a:lumMod val="75000"/>
                  </a:schemeClr>
                </a:solidFill>
              </a:rPr>
              <a:t> in the organism entered</a:t>
            </a:r>
            <a:r>
              <a:rPr lang="hr-HR" sz="2000" b="1" dirty="0" smtClean="0">
                <a:solidFill>
                  <a:schemeClr val="accent1">
                    <a:lumMod val="75000"/>
                  </a:schemeClr>
                </a:solidFill>
              </a:rPr>
              <a:t> by</a:t>
            </a:r>
            <a:r>
              <a:rPr lang="en-US" sz="2000" b="1" dirty="0" smtClean="0">
                <a:solidFill>
                  <a:schemeClr val="accent1">
                    <a:lumMod val="75000"/>
                  </a:schemeClr>
                </a:solidFill>
              </a:rPr>
              <a:t> contaminated food, and a small percentage </a:t>
            </a:r>
            <a:r>
              <a:rPr lang="hr-HR" sz="2000" b="1" dirty="0" smtClean="0">
                <a:solidFill>
                  <a:schemeClr val="accent1">
                    <a:lumMod val="75000"/>
                  </a:schemeClr>
                </a:solidFill>
              </a:rPr>
              <a:t>by</a:t>
            </a:r>
            <a:r>
              <a:rPr lang="en-US" sz="2000" b="1" dirty="0" smtClean="0">
                <a:solidFill>
                  <a:schemeClr val="accent1">
                    <a:lumMod val="75000"/>
                  </a:schemeClr>
                </a:solidFill>
              </a:rPr>
              <a:t> the air. When dioxin</a:t>
            </a:r>
            <a:r>
              <a:rPr lang="hr-HR" sz="2000" b="1" dirty="0" smtClean="0">
                <a:solidFill>
                  <a:schemeClr val="accent1">
                    <a:lumMod val="75000"/>
                  </a:schemeClr>
                </a:solidFill>
              </a:rPr>
              <a:t>s</a:t>
            </a:r>
            <a:r>
              <a:rPr lang="en-US" sz="2000" b="1" dirty="0" smtClean="0">
                <a:solidFill>
                  <a:schemeClr val="accent1">
                    <a:lumMod val="75000"/>
                  </a:schemeClr>
                </a:solidFill>
              </a:rPr>
              <a:t> gets into the organism, tied in to the cellular Ah</a:t>
            </a:r>
            <a:r>
              <a:rPr lang="hr-HR" sz="2000" b="1" dirty="0" smtClean="0">
                <a:solidFill>
                  <a:schemeClr val="accent1">
                    <a:lumMod val="75000"/>
                  </a:schemeClr>
                </a:solidFill>
              </a:rPr>
              <a:t> dioxin</a:t>
            </a:r>
            <a:r>
              <a:rPr lang="en-US" sz="2000" b="1" dirty="0" smtClean="0">
                <a:solidFill>
                  <a:schemeClr val="accent1">
                    <a:lumMod val="75000"/>
                  </a:schemeClr>
                </a:solidFill>
              </a:rPr>
              <a:t> receptor. At the time of binding comes to the activation of this receptor and the launch of two fixed event:</a:t>
            </a:r>
            <a:endParaRPr lang="hr-HR" sz="2000" b="1" dirty="0" smtClean="0">
              <a:solidFill>
                <a:schemeClr val="accent1">
                  <a:lumMod val="75000"/>
                </a:schemeClr>
              </a:solidFill>
            </a:endParaRPr>
          </a:p>
          <a:p>
            <a:endParaRPr lang="hr-HR" sz="2000" b="1" dirty="0" smtClean="0">
              <a:solidFill>
                <a:schemeClr val="accent1">
                  <a:lumMod val="75000"/>
                </a:schemeClr>
              </a:solidFill>
            </a:endParaRPr>
          </a:p>
          <a:p>
            <a:endParaRPr lang="hr-HR" sz="2000" b="1" dirty="0" smtClean="0">
              <a:solidFill>
                <a:schemeClr val="accent1">
                  <a:lumMod val="75000"/>
                </a:schemeClr>
              </a:solidFill>
            </a:endParaRPr>
          </a:p>
          <a:p>
            <a:pPr>
              <a:buFont typeface="Arial" pitchFamily="34" charset="0"/>
              <a:buChar char="•"/>
            </a:pPr>
            <a:r>
              <a:rPr lang="vi-VN" sz="2000" b="1" dirty="0" smtClean="0">
                <a:solidFill>
                  <a:schemeClr val="accent1">
                    <a:lumMod val="75000"/>
                  </a:schemeClr>
                </a:solidFill>
              </a:rPr>
              <a:t> </a:t>
            </a:r>
            <a:r>
              <a:rPr lang="en-US" sz="2000" b="1" dirty="0" smtClean="0">
                <a:solidFill>
                  <a:schemeClr val="accent1">
                    <a:lumMod val="75000"/>
                  </a:schemeClr>
                </a:solidFill>
              </a:rPr>
              <a:t>the first is the increase in the transcription of the entire series of genes that encode the synthesis of enzymes such as </a:t>
            </a:r>
            <a:r>
              <a:rPr lang="en-US" sz="2000" b="1" dirty="0" err="1" smtClean="0">
                <a:solidFill>
                  <a:schemeClr val="accent1">
                    <a:lumMod val="75000"/>
                  </a:schemeClr>
                </a:solidFill>
              </a:rPr>
              <a:t>cytochrome</a:t>
            </a:r>
            <a:r>
              <a:rPr lang="en-US" sz="2000" b="1" dirty="0" smtClean="0">
                <a:solidFill>
                  <a:schemeClr val="accent1">
                    <a:lumMod val="75000"/>
                  </a:schemeClr>
                </a:solidFill>
              </a:rPr>
              <a:t> P4501A1, 1A2, 1B1, glutathione S-</a:t>
            </a:r>
            <a:r>
              <a:rPr lang="en-US" sz="2000" b="1" dirty="0" err="1" smtClean="0">
                <a:solidFill>
                  <a:schemeClr val="accent1">
                    <a:lumMod val="75000"/>
                  </a:schemeClr>
                </a:solidFill>
              </a:rPr>
              <a:t>transferase</a:t>
            </a:r>
            <a:r>
              <a:rPr lang="en-US" sz="2000" b="1" dirty="0" smtClean="0">
                <a:solidFill>
                  <a:schemeClr val="accent1">
                    <a:lumMod val="75000"/>
                  </a:schemeClr>
                </a:solidFill>
              </a:rPr>
              <a:t> and UDP-</a:t>
            </a:r>
            <a:r>
              <a:rPr lang="en-US" sz="2000" b="1" dirty="0" err="1" smtClean="0">
                <a:solidFill>
                  <a:schemeClr val="accent1">
                    <a:lumMod val="75000"/>
                  </a:schemeClr>
                </a:solidFill>
              </a:rPr>
              <a:t>glu</a:t>
            </a:r>
            <a:r>
              <a:rPr lang="hr-HR" sz="2000" b="1" dirty="0" smtClean="0">
                <a:solidFill>
                  <a:schemeClr val="accent1">
                    <a:lumMod val="75000"/>
                  </a:schemeClr>
                </a:solidFill>
              </a:rPr>
              <a:t>c</a:t>
            </a:r>
            <a:r>
              <a:rPr lang="en-US" sz="2000" b="1" dirty="0" err="1" smtClean="0">
                <a:solidFill>
                  <a:schemeClr val="accent1">
                    <a:lumMod val="75000"/>
                  </a:schemeClr>
                </a:solidFill>
              </a:rPr>
              <a:t>urono-siltransfera</a:t>
            </a:r>
            <a:r>
              <a:rPr lang="hr-HR" sz="2000" b="1" dirty="0" smtClean="0">
                <a:solidFill>
                  <a:schemeClr val="accent1">
                    <a:lumMod val="75000"/>
                  </a:schemeClr>
                </a:solidFill>
              </a:rPr>
              <a:t>se</a:t>
            </a:r>
          </a:p>
          <a:p>
            <a:pPr>
              <a:buFont typeface="Arial" pitchFamily="34" charset="0"/>
              <a:buChar char="•"/>
            </a:pPr>
            <a:endParaRPr lang="hr-HR" sz="2000" b="1" dirty="0" smtClean="0">
              <a:solidFill>
                <a:schemeClr val="bg1"/>
              </a:solidFill>
            </a:endParaRPr>
          </a:p>
          <a:p>
            <a:pPr>
              <a:buFont typeface="Arial" pitchFamily="34" charset="0"/>
              <a:buChar char="•"/>
            </a:pPr>
            <a:r>
              <a:rPr lang="en-US" sz="2000" b="1" dirty="0" smtClean="0">
                <a:solidFill>
                  <a:schemeClr val="accent1">
                    <a:lumMod val="75000"/>
                  </a:schemeClr>
                </a:solidFill>
              </a:rPr>
              <a:t>the second is the activation of the enzyme tyrosine </a:t>
            </a:r>
            <a:r>
              <a:rPr lang="en-US" sz="2000" b="1" dirty="0" err="1" smtClean="0">
                <a:solidFill>
                  <a:schemeClr val="accent1">
                    <a:lumMod val="75000"/>
                  </a:schemeClr>
                </a:solidFill>
              </a:rPr>
              <a:t>kinase</a:t>
            </a:r>
            <a:r>
              <a:rPr lang="en-US" sz="2000" b="1" dirty="0" smtClean="0">
                <a:solidFill>
                  <a:schemeClr val="accent1">
                    <a:lumMod val="75000"/>
                  </a:schemeClr>
                </a:solidFill>
              </a:rPr>
              <a:t>. These events result in endocrine changes and changes in the growth and differentiation of cells</a:t>
            </a:r>
            <a:endParaRPr lang="hr-HR" sz="2000" b="1" dirty="0" smtClean="0">
              <a:solidFill>
                <a:schemeClr val="bg1"/>
              </a:solidFill>
            </a:endParaRPr>
          </a:p>
          <a:p>
            <a:r>
              <a:rPr lang="en-US" sz="2400" b="1" dirty="0" smtClean="0">
                <a:solidFill>
                  <a:srgbClr val="FF0000"/>
                </a:solidFill>
              </a:rPr>
              <a:t>That's exactly the basis </a:t>
            </a:r>
            <a:r>
              <a:rPr lang="hr-HR" sz="2400" b="1" dirty="0" smtClean="0">
                <a:solidFill>
                  <a:srgbClr val="FF0000"/>
                </a:solidFill>
              </a:rPr>
              <a:t>of </a:t>
            </a:r>
            <a:r>
              <a:rPr lang="en-US" sz="2400" b="1" dirty="0" smtClean="0">
                <a:solidFill>
                  <a:srgbClr val="FF0000"/>
                </a:solidFill>
              </a:rPr>
              <a:t>toxicity of dioxin.</a:t>
            </a:r>
            <a:endParaRPr lang="hr-HR" sz="2400" b="1" dirty="0">
              <a:solidFill>
                <a:srgbClr val="FF0000"/>
              </a:solidFill>
            </a:endParaRPr>
          </a:p>
        </p:txBody>
      </p:sp>
      <p:pic>
        <p:nvPicPr>
          <p:cNvPr id="1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6" name="TextBox 15"/>
          <p:cNvSpPr txBox="1"/>
          <p:nvPr/>
        </p:nvSpPr>
        <p:spPr>
          <a:xfrm>
            <a:off x="395536" y="1652811"/>
            <a:ext cx="8352928" cy="4524315"/>
          </a:xfrm>
          <a:prstGeom prst="rect">
            <a:avLst/>
          </a:prstGeom>
          <a:noFill/>
        </p:spPr>
        <p:txBody>
          <a:bodyPr wrap="square" rtlCol="0">
            <a:spAutoFit/>
          </a:bodyPr>
          <a:lstStyle/>
          <a:p>
            <a:r>
              <a:rPr lang="en-US" sz="2400" b="1" dirty="0" smtClean="0">
                <a:solidFill>
                  <a:schemeClr val="accent1">
                    <a:lumMod val="75000"/>
                  </a:schemeClr>
                </a:solidFill>
              </a:rPr>
              <a:t>To</a:t>
            </a:r>
            <a:r>
              <a:rPr lang="hr-HR" sz="2400" b="1" dirty="0" smtClean="0">
                <a:solidFill>
                  <a:schemeClr val="accent1">
                    <a:lumMod val="75000"/>
                  </a:schemeClr>
                </a:solidFill>
              </a:rPr>
              <a:t>x</a:t>
            </a:r>
            <a:r>
              <a:rPr lang="en-US" sz="2400" b="1" dirty="0" err="1" smtClean="0">
                <a:solidFill>
                  <a:schemeClr val="accent1">
                    <a:lumMod val="75000"/>
                  </a:schemeClr>
                </a:solidFill>
              </a:rPr>
              <a:t>i</a:t>
            </a:r>
            <a:r>
              <a:rPr lang="hr-HR" sz="2400" b="1" dirty="0" smtClean="0">
                <a:solidFill>
                  <a:schemeClr val="accent1">
                    <a:lumMod val="75000"/>
                  </a:schemeClr>
                </a:solidFill>
              </a:rPr>
              <a:t>c</a:t>
            </a:r>
            <a:r>
              <a:rPr lang="en-US" sz="2400" b="1" dirty="0" err="1" smtClean="0">
                <a:solidFill>
                  <a:schemeClr val="accent1">
                    <a:lumMod val="75000"/>
                  </a:schemeClr>
                </a:solidFill>
              </a:rPr>
              <a:t>okineti</a:t>
            </a:r>
            <a:r>
              <a:rPr lang="hr-HR" sz="2400" b="1" dirty="0" smtClean="0">
                <a:solidFill>
                  <a:schemeClr val="accent1">
                    <a:lumMod val="75000"/>
                  </a:schemeClr>
                </a:solidFill>
              </a:rPr>
              <a:t>cs</a:t>
            </a:r>
            <a:r>
              <a:rPr lang="en-US" sz="2400" b="1" dirty="0" smtClean="0">
                <a:solidFill>
                  <a:schemeClr val="accent1">
                    <a:lumMod val="75000"/>
                  </a:schemeClr>
                </a:solidFill>
              </a:rPr>
              <a:t> determinants of dioxin are dependent on its three basic properties:</a:t>
            </a:r>
            <a:endParaRPr lang="hr-HR" sz="2400" b="1" dirty="0" smtClean="0">
              <a:solidFill>
                <a:schemeClr val="accent1">
                  <a:lumMod val="75000"/>
                </a:schemeClr>
              </a:solidFill>
            </a:endParaRPr>
          </a:p>
          <a:p>
            <a:endParaRPr lang="hr-HR" sz="2400" b="1" dirty="0" smtClean="0">
              <a:solidFill>
                <a:schemeClr val="accent6">
                  <a:lumMod val="75000"/>
                </a:schemeClr>
              </a:solidFill>
            </a:endParaRPr>
          </a:p>
          <a:p>
            <a:pPr>
              <a:buFont typeface="Arial" pitchFamily="34" charset="0"/>
              <a:buChar char="•"/>
            </a:pPr>
            <a:r>
              <a:rPr lang="pl-PL" sz="2400" b="1" dirty="0" smtClean="0">
                <a:solidFill>
                  <a:schemeClr val="accent6">
                    <a:lumMod val="75000"/>
                  </a:schemeClr>
                </a:solidFill>
              </a:rPr>
              <a:t> </a:t>
            </a:r>
            <a:r>
              <a:rPr lang="en-US" sz="2400" b="1" dirty="0" err="1" smtClean="0">
                <a:solidFill>
                  <a:schemeClr val="accent6">
                    <a:lumMod val="75000"/>
                  </a:schemeClr>
                </a:solidFill>
              </a:rPr>
              <a:t>lipophilicity</a:t>
            </a:r>
            <a:r>
              <a:rPr lang="en-US" sz="2400" b="1" dirty="0" smtClean="0">
                <a:solidFill>
                  <a:schemeClr val="accent6">
                    <a:lumMod val="75000"/>
                  </a:schemeClr>
                </a:solidFill>
              </a:rPr>
              <a:t> </a:t>
            </a:r>
            <a:endParaRPr lang="hr-HR" sz="2400" b="1" dirty="0" smtClean="0">
              <a:solidFill>
                <a:schemeClr val="accent6">
                  <a:lumMod val="75000"/>
                </a:schemeClr>
              </a:solidFill>
            </a:endParaRPr>
          </a:p>
          <a:p>
            <a:pPr>
              <a:buFont typeface="Arial" pitchFamily="34" charset="0"/>
              <a:buChar char="•"/>
            </a:pPr>
            <a:r>
              <a:rPr lang="hr-HR" sz="2400" b="1" dirty="0" smtClean="0">
                <a:solidFill>
                  <a:schemeClr val="accent6">
                    <a:lumMod val="75000"/>
                  </a:schemeClr>
                </a:solidFill>
              </a:rPr>
              <a:t> </a:t>
            </a:r>
            <a:r>
              <a:rPr lang="en-US" sz="2400" b="1" dirty="0" smtClean="0">
                <a:solidFill>
                  <a:schemeClr val="accent6">
                    <a:lumMod val="75000"/>
                  </a:schemeClr>
                </a:solidFill>
              </a:rPr>
              <a:t>metabolism </a:t>
            </a:r>
            <a:endParaRPr lang="hr-HR" sz="2400" b="1" dirty="0" smtClean="0">
              <a:solidFill>
                <a:schemeClr val="accent6">
                  <a:lumMod val="75000"/>
                </a:schemeClr>
              </a:solidFill>
            </a:endParaRPr>
          </a:p>
          <a:p>
            <a:pPr>
              <a:buFont typeface="Arial" pitchFamily="34" charset="0"/>
              <a:buChar char="•"/>
            </a:pPr>
            <a:r>
              <a:rPr lang="hr-HR" sz="2400" b="1" dirty="0" smtClean="0">
                <a:solidFill>
                  <a:schemeClr val="accent6">
                    <a:lumMod val="75000"/>
                  </a:schemeClr>
                </a:solidFill>
              </a:rPr>
              <a:t> </a:t>
            </a:r>
            <a:r>
              <a:rPr lang="en-US" sz="2400" b="1" dirty="0" smtClean="0">
                <a:solidFill>
                  <a:schemeClr val="accent6">
                    <a:lumMod val="75000"/>
                  </a:schemeClr>
                </a:solidFill>
              </a:rPr>
              <a:t>ability of binding to a</a:t>
            </a:r>
            <a:r>
              <a:rPr lang="hr-HR" sz="2400" b="1" dirty="0" smtClean="0">
                <a:solidFill>
                  <a:schemeClr val="accent6">
                    <a:lumMod val="75000"/>
                  </a:schemeClr>
                </a:solidFill>
              </a:rPr>
              <a:t> </a:t>
            </a:r>
            <a:r>
              <a:rPr lang="en-US" sz="2400" b="1" dirty="0" smtClean="0">
                <a:solidFill>
                  <a:schemeClr val="accent6">
                    <a:lumMod val="75000"/>
                  </a:schemeClr>
                </a:solidFill>
              </a:rPr>
              <a:t>CYP1A2 protein in the liver</a:t>
            </a:r>
            <a:endParaRPr lang="pl-PL" sz="2400" b="1" dirty="0" smtClean="0">
              <a:solidFill>
                <a:schemeClr val="accent1">
                  <a:lumMod val="75000"/>
                </a:schemeClr>
              </a:solidFill>
            </a:endParaRPr>
          </a:p>
          <a:p>
            <a:endParaRPr lang="pl-PL" sz="2400" b="1" dirty="0" smtClean="0">
              <a:solidFill>
                <a:schemeClr val="accent1">
                  <a:lumMod val="75000"/>
                </a:schemeClr>
              </a:solidFill>
            </a:endParaRPr>
          </a:p>
          <a:p>
            <a:r>
              <a:rPr lang="en-US" sz="2400" b="1" dirty="0" smtClean="0">
                <a:solidFill>
                  <a:schemeClr val="accent1">
                    <a:lumMod val="75000"/>
                  </a:schemeClr>
                </a:solidFill>
              </a:rPr>
              <a:t>Since the dioxin slowly metabolized, comes to the </a:t>
            </a:r>
            <a:r>
              <a:rPr lang="hr-HR" sz="2400" b="1" dirty="0" smtClean="0">
                <a:solidFill>
                  <a:schemeClr val="accent1">
                    <a:lumMod val="75000"/>
                  </a:schemeClr>
                </a:solidFill>
              </a:rPr>
              <a:t>bioaccumulation</a:t>
            </a:r>
            <a:r>
              <a:rPr lang="en-US" sz="2400" b="1" dirty="0" smtClean="0">
                <a:solidFill>
                  <a:schemeClr val="accent1">
                    <a:lumMod val="75000"/>
                  </a:schemeClr>
                </a:solidFill>
              </a:rPr>
              <a:t>, and the induction of CYP1A2 proteins there is an increase in the concentration of dioxin in the liver, and the reduction in the concentration of dioxin in other organs and tissues.</a:t>
            </a:r>
            <a:endParaRPr lang="hr-HR" sz="2400" b="1" dirty="0">
              <a:solidFill>
                <a:schemeClr val="accent1">
                  <a:lumMod val="75000"/>
                </a:schemeClr>
              </a:solidFill>
            </a:endParaRPr>
          </a:p>
        </p:txBody>
      </p:sp>
      <p:sp>
        <p:nvSpPr>
          <p:cNvPr id="13"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en-US" sz="2800" b="1" dirty="0" smtClean="0">
                <a:solidFill>
                  <a:schemeClr val="tx2"/>
                </a:solidFill>
                <a:effectLst>
                  <a:glow>
                    <a:srgbClr val="7F7F7F">
                      <a:alpha val="35000"/>
                    </a:srgbClr>
                  </a:glow>
                </a:effectLst>
              </a:rPr>
              <a:t>2.4 DIOXINS – TOXICOLOGICAL </a:t>
            </a:r>
            <a:r>
              <a:rPr lang="hr-HR" sz="2800" b="1" dirty="0" smtClean="0">
                <a:solidFill>
                  <a:schemeClr val="tx2"/>
                </a:solidFill>
                <a:effectLst>
                  <a:glow>
                    <a:srgbClr val="7F7F7F">
                      <a:alpha val="35000"/>
                    </a:srgbClr>
                  </a:glow>
                </a:effectLst>
              </a:rPr>
              <a:t>AND PUBLIC HEALT</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2050" name="Picture 2" descr="Slikovni rezultat za dioxins"/>
          <p:cNvPicPr>
            <a:picLocks noChangeAspect="1" noChangeArrowheads="1"/>
          </p:cNvPicPr>
          <p:nvPr/>
        </p:nvPicPr>
        <p:blipFill>
          <a:blip r:embed="rId3" cstate="print"/>
          <a:srcRect/>
          <a:stretch>
            <a:fillRect/>
          </a:stretch>
        </p:blipFill>
        <p:spPr bwMode="auto">
          <a:xfrm>
            <a:off x="8016756" y="0"/>
            <a:ext cx="1127243" cy="638175"/>
          </a:xfrm>
          <a:prstGeom prst="rect">
            <a:avLst/>
          </a:prstGeom>
          <a:noFill/>
        </p:spPr>
      </p:pic>
      <p:pic>
        <p:nvPicPr>
          <p:cNvPr id="1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Rectangle 9"/>
          <p:cNvSpPr/>
          <p:nvPr/>
        </p:nvSpPr>
        <p:spPr>
          <a:xfrm>
            <a:off x="395536" y="4490070"/>
            <a:ext cx="8496944" cy="1008112"/>
          </a:xfrm>
          <a:prstGeom prst="rect">
            <a:avLst/>
          </a:prstGeom>
          <a:solidFill>
            <a:srgbClr val="FF0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2" name="TextBox 11"/>
          <p:cNvSpPr txBox="1"/>
          <p:nvPr/>
        </p:nvSpPr>
        <p:spPr>
          <a:xfrm>
            <a:off x="405061" y="1640235"/>
            <a:ext cx="8496944" cy="3785652"/>
          </a:xfrm>
          <a:prstGeom prst="rect">
            <a:avLst/>
          </a:prstGeom>
          <a:noFill/>
        </p:spPr>
        <p:txBody>
          <a:bodyPr wrap="square" rtlCol="0">
            <a:spAutoFit/>
          </a:bodyPr>
          <a:lstStyle/>
          <a:p>
            <a:r>
              <a:rPr lang="en-US" sz="2400" b="1" dirty="0" smtClean="0">
                <a:solidFill>
                  <a:schemeClr val="accent1">
                    <a:lumMod val="75000"/>
                  </a:schemeClr>
                </a:solidFill>
              </a:rPr>
              <a:t>The average daily dose of dioxin, which enters the organism is 1.5 to 2 pg per kg of body weight/day.</a:t>
            </a:r>
            <a:endParaRPr lang="hr-HR" sz="2400" b="1" dirty="0" smtClean="0">
              <a:solidFill>
                <a:schemeClr val="accent1">
                  <a:lumMod val="75000"/>
                </a:schemeClr>
              </a:solidFill>
            </a:endParaRPr>
          </a:p>
          <a:p>
            <a:endParaRPr lang="hr-HR" sz="2400" b="1" dirty="0" smtClean="0">
              <a:solidFill>
                <a:schemeClr val="bg1"/>
              </a:solidFill>
            </a:endParaRPr>
          </a:p>
          <a:p>
            <a:r>
              <a:rPr lang="en-US" sz="2400" b="1" dirty="0" smtClean="0">
                <a:solidFill>
                  <a:schemeClr val="accent6">
                    <a:lumMod val="75000"/>
                  </a:schemeClr>
                </a:solidFill>
              </a:rPr>
              <a:t>It is necessary to point out that the amount of dioxin in the organism enters</a:t>
            </a:r>
            <a:r>
              <a:rPr lang="hr-HR" sz="2400" b="1" dirty="0" smtClean="0">
                <a:solidFill>
                  <a:schemeClr val="accent6">
                    <a:lumMod val="75000"/>
                  </a:schemeClr>
                </a:solidFill>
              </a:rPr>
              <a:t> by</a:t>
            </a:r>
            <a:r>
              <a:rPr lang="en-US" sz="2400" b="1" dirty="0" smtClean="0">
                <a:solidFill>
                  <a:schemeClr val="accent6">
                    <a:lumMod val="75000"/>
                  </a:schemeClr>
                </a:solidFill>
              </a:rPr>
              <a:t> food, not through the air. Whereas the levels of dioxin in the air</a:t>
            </a:r>
            <a:r>
              <a:rPr lang="hr-HR" sz="2400" b="1" dirty="0" smtClean="0">
                <a:solidFill>
                  <a:schemeClr val="accent6">
                    <a:lumMod val="75000"/>
                  </a:schemeClr>
                </a:solidFill>
              </a:rPr>
              <a:t> is</a:t>
            </a:r>
            <a:r>
              <a:rPr lang="en-US" sz="2400" b="1" dirty="0" smtClean="0">
                <a:solidFill>
                  <a:schemeClr val="accent6">
                    <a:lumMod val="75000"/>
                  </a:schemeClr>
                </a:solidFill>
              </a:rPr>
              <a:t> low, inhaling enters</a:t>
            </a:r>
            <a:r>
              <a:rPr lang="hr-HR" sz="2400" b="1" dirty="0" smtClean="0">
                <a:solidFill>
                  <a:schemeClr val="accent6">
                    <a:lumMod val="75000"/>
                  </a:schemeClr>
                </a:solidFill>
              </a:rPr>
              <a:t> in</a:t>
            </a:r>
            <a:r>
              <a:rPr lang="en-US" sz="2400" b="1" dirty="0" smtClean="0">
                <a:solidFill>
                  <a:schemeClr val="accent6">
                    <a:lumMod val="75000"/>
                  </a:schemeClr>
                </a:solidFill>
              </a:rPr>
              <a:t> the organism 0.03 pg/kg body weight/day.</a:t>
            </a:r>
            <a:endParaRPr lang="hr-HR" sz="2400" b="1" dirty="0" smtClean="0">
              <a:solidFill>
                <a:schemeClr val="bg1"/>
              </a:solidFill>
            </a:endParaRPr>
          </a:p>
          <a:p>
            <a:endParaRPr lang="hr-HR" sz="2400" b="1" dirty="0" smtClean="0">
              <a:solidFill>
                <a:schemeClr val="bg1"/>
              </a:solidFill>
            </a:endParaRPr>
          </a:p>
          <a:p>
            <a:r>
              <a:rPr lang="en-US" sz="2400" b="1" dirty="0" smtClean="0">
                <a:solidFill>
                  <a:schemeClr val="bg1"/>
                </a:solidFill>
                <a:effectLst>
                  <a:outerShdw blurRad="38100" dist="38100" dir="2700000" algn="tl">
                    <a:srgbClr val="000000">
                      <a:alpha val="43137"/>
                    </a:srgbClr>
                  </a:outerShdw>
                </a:effectLst>
              </a:rPr>
              <a:t>According to the WHO limit of</a:t>
            </a:r>
            <a:r>
              <a:rPr lang="hr-HR" sz="2400" b="1" dirty="0" smtClean="0">
                <a:solidFill>
                  <a:schemeClr val="bg1"/>
                </a:solidFill>
                <a:effectLst>
                  <a:outerShdw blurRad="38100" dist="38100" dir="2700000" algn="tl">
                    <a:srgbClr val="000000">
                      <a:alpha val="43137"/>
                    </a:srgbClr>
                  </a:outerShdw>
                </a:effectLst>
              </a:rPr>
              <a:t> </a:t>
            </a:r>
            <a:r>
              <a:rPr lang="en-US" sz="2400" b="1" dirty="0" smtClean="0">
                <a:solidFill>
                  <a:schemeClr val="bg1"/>
                </a:solidFill>
                <a:effectLst>
                  <a:outerShdw blurRad="38100" dist="38100" dir="2700000" algn="tl">
                    <a:srgbClr val="000000">
                      <a:alpha val="43137"/>
                    </a:srgbClr>
                  </a:outerShdw>
                </a:effectLst>
              </a:rPr>
              <a:t>daily intake tolerance is 10 pg/kg of body weight.</a:t>
            </a:r>
            <a:endParaRPr lang="hr-HR" sz="2400" b="1" dirty="0">
              <a:solidFill>
                <a:schemeClr val="bg1"/>
              </a:solidFill>
              <a:effectLst>
                <a:outerShdw blurRad="38100" dist="38100" dir="2700000" algn="tl">
                  <a:srgbClr val="000000">
                    <a:alpha val="43137"/>
                  </a:srgbClr>
                </a:outerShdw>
              </a:effectLst>
            </a:endParaRPr>
          </a:p>
        </p:txBody>
      </p:sp>
      <p:sp>
        <p:nvSpPr>
          <p:cNvPr id="1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en-US" sz="2800" b="1" dirty="0" smtClean="0">
                <a:solidFill>
                  <a:schemeClr val="tx2"/>
                </a:solidFill>
                <a:effectLst>
                  <a:glow>
                    <a:srgbClr val="7F7F7F">
                      <a:alpha val="35000"/>
                    </a:srgbClr>
                  </a:glow>
                </a:effectLst>
              </a:rPr>
              <a:t>2.4 DIOXINS – TOXICOLOGICAL </a:t>
            </a:r>
            <a:r>
              <a:rPr lang="hr-HR" sz="2800" b="1" dirty="0" smtClean="0">
                <a:solidFill>
                  <a:schemeClr val="tx2"/>
                </a:solidFill>
                <a:effectLst>
                  <a:glow>
                    <a:srgbClr val="7F7F7F">
                      <a:alpha val="35000"/>
                    </a:srgbClr>
                  </a:glow>
                </a:effectLst>
              </a:rPr>
              <a:t>AND PUBLIC HEALT</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2050" name="Picture 2" descr="Slikovni rezultat za dioxins"/>
          <p:cNvPicPr>
            <a:picLocks noChangeAspect="1" noChangeArrowheads="1"/>
          </p:cNvPicPr>
          <p:nvPr/>
        </p:nvPicPr>
        <p:blipFill>
          <a:blip r:embed="rId3" cstate="print"/>
          <a:srcRect/>
          <a:stretch>
            <a:fillRect/>
          </a:stretch>
        </p:blipFill>
        <p:spPr bwMode="auto">
          <a:xfrm>
            <a:off x="8016756" y="0"/>
            <a:ext cx="1127243" cy="638175"/>
          </a:xfrm>
          <a:prstGeom prst="rect">
            <a:avLst/>
          </a:prstGeom>
          <a:noFill/>
        </p:spPr>
      </p:pic>
      <p:pic>
        <p:nvPicPr>
          <p:cNvPr id="13"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131887" y="1267620"/>
            <a:ext cx="9012113" cy="4462760"/>
          </a:xfrm>
          <a:prstGeom prst="rect">
            <a:avLst/>
          </a:prstGeom>
          <a:noFill/>
        </p:spPr>
        <p:txBody>
          <a:bodyPr wrap="square" rtlCol="0">
            <a:spAutoFit/>
          </a:bodyPr>
          <a:lstStyle/>
          <a:p>
            <a:r>
              <a:rPr lang="en-US" sz="2000" b="1" dirty="0" smtClean="0">
                <a:solidFill>
                  <a:schemeClr val="accent1">
                    <a:lumMod val="75000"/>
                  </a:schemeClr>
                </a:solidFill>
              </a:rPr>
              <a:t>Exposure to dioxins at high doses, it can cause a number of adverse health effects. Health effects associated with the entering of dioxin in the body are dependent on several factors including:</a:t>
            </a:r>
            <a:endParaRPr lang="hr-HR" sz="2000" b="1" dirty="0" smtClean="0">
              <a:solidFill>
                <a:schemeClr val="accent1">
                  <a:lumMod val="75000"/>
                </a:schemeClr>
              </a:solidFill>
            </a:endParaRPr>
          </a:p>
          <a:p>
            <a:r>
              <a:rPr lang="hr-HR" sz="2400" b="1" dirty="0" smtClean="0">
                <a:solidFill>
                  <a:schemeClr val="accent1">
                    <a:lumMod val="75000"/>
                  </a:schemeClr>
                </a:solidFill>
              </a:rPr>
              <a:t> </a:t>
            </a:r>
          </a:p>
          <a:p>
            <a:pPr>
              <a:buFont typeface="Arial" pitchFamily="34" charset="0"/>
              <a:buChar char="•"/>
            </a:pPr>
            <a:r>
              <a:rPr lang="hr-HR" sz="2400" b="1" dirty="0" smtClean="0">
                <a:solidFill>
                  <a:schemeClr val="accent1">
                    <a:lumMod val="75000"/>
                  </a:schemeClr>
                </a:solidFill>
              </a:rPr>
              <a:t> </a:t>
            </a:r>
            <a:r>
              <a:rPr lang="en-US" sz="2400" b="1" dirty="0" smtClean="0">
                <a:solidFill>
                  <a:schemeClr val="accent1">
                    <a:lumMod val="75000"/>
                  </a:schemeClr>
                </a:solidFill>
              </a:rPr>
              <a:t>the level </a:t>
            </a:r>
            <a:endParaRPr lang="hr-HR" sz="2400" b="1" dirty="0" smtClean="0">
              <a:solidFill>
                <a:schemeClr val="accent1">
                  <a:lumMod val="75000"/>
                </a:schemeClr>
              </a:solidFill>
            </a:endParaRPr>
          </a:p>
          <a:p>
            <a:pPr>
              <a:buFont typeface="Arial" pitchFamily="34" charset="0"/>
              <a:buChar char="•"/>
            </a:pPr>
            <a:r>
              <a:rPr lang="hr-HR" sz="2400" b="1" dirty="0" smtClean="0">
                <a:solidFill>
                  <a:schemeClr val="accent1">
                    <a:lumMod val="75000"/>
                  </a:schemeClr>
                </a:solidFill>
              </a:rPr>
              <a:t> </a:t>
            </a:r>
            <a:r>
              <a:rPr lang="en-US" sz="2400" b="1" dirty="0" smtClean="0">
                <a:solidFill>
                  <a:schemeClr val="accent1">
                    <a:lumMod val="75000"/>
                  </a:schemeClr>
                </a:solidFill>
              </a:rPr>
              <a:t>the length of the exposure</a:t>
            </a:r>
            <a:endParaRPr lang="hr-HR" sz="2400" b="1" dirty="0" smtClean="0">
              <a:solidFill>
                <a:schemeClr val="accent1">
                  <a:lumMod val="75000"/>
                </a:schemeClr>
              </a:solidFill>
            </a:endParaRPr>
          </a:p>
          <a:p>
            <a:pPr>
              <a:buFont typeface="Arial" pitchFamily="34" charset="0"/>
              <a:buChar char="•"/>
            </a:pPr>
            <a:r>
              <a:rPr lang="en-US" sz="2400" b="1" dirty="0" smtClean="0">
                <a:solidFill>
                  <a:schemeClr val="accent1">
                    <a:lumMod val="75000"/>
                  </a:schemeClr>
                </a:solidFill>
              </a:rPr>
              <a:t> frequency location</a:t>
            </a:r>
            <a:endParaRPr lang="hr-HR" sz="2400" b="1" dirty="0" smtClean="0">
              <a:solidFill>
                <a:schemeClr val="accent1">
                  <a:lumMod val="75000"/>
                </a:schemeClr>
              </a:solidFill>
            </a:endParaRPr>
          </a:p>
          <a:p>
            <a:pPr>
              <a:buFont typeface="Arial" pitchFamily="34" charset="0"/>
              <a:buChar char="•"/>
            </a:pPr>
            <a:endParaRPr lang="hr-HR" sz="2400" b="1" dirty="0" smtClean="0">
              <a:solidFill>
                <a:schemeClr val="accent1">
                  <a:lumMod val="75000"/>
                </a:schemeClr>
              </a:solidFill>
            </a:endParaRPr>
          </a:p>
          <a:p>
            <a:pPr>
              <a:buFont typeface="Arial" pitchFamily="34" charset="0"/>
              <a:buChar char="•"/>
            </a:pPr>
            <a:endParaRPr lang="hr-HR" sz="2400" b="1" dirty="0" smtClean="0">
              <a:solidFill>
                <a:schemeClr val="accent1">
                  <a:lumMod val="75000"/>
                </a:schemeClr>
              </a:solidFill>
            </a:endParaRPr>
          </a:p>
          <a:p>
            <a:r>
              <a:rPr lang="en-US" sz="2000" b="1" dirty="0" smtClean="0">
                <a:solidFill>
                  <a:schemeClr val="accent1">
                    <a:lumMod val="75000"/>
                  </a:schemeClr>
                </a:solidFill>
              </a:rPr>
              <a:t>The most common health effects in people who were exposed to high doses of dioxin (accidents) are the </a:t>
            </a:r>
            <a:r>
              <a:rPr lang="hr-HR" sz="2000" b="1" dirty="0" smtClean="0">
                <a:solidFill>
                  <a:schemeClr val="accent1">
                    <a:lumMod val="75000"/>
                  </a:schemeClr>
                </a:solidFill>
              </a:rPr>
              <a:t>chlorine</a:t>
            </a:r>
            <a:r>
              <a:rPr lang="en-US" sz="2000" b="1" dirty="0" smtClean="0">
                <a:solidFill>
                  <a:schemeClr val="accent1">
                    <a:lumMod val="75000"/>
                  </a:schemeClr>
                </a:solidFill>
              </a:rPr>
              <a:t> acne that appear mainly on the face and upper body. Long-term exposure to elevated concentrations of dioxins increases the risk of all types of malignant diseases.</a:t>
            </a:r>
            <a:endParaRPr lang="hr-HR" sz="2000" b="1" dirty="0">
              <a:solidFill>
                <a:schemeClr val="accent1">
                  <a:lumMod val="75000"/>
                </a:schemeClr>
              </a:solidFill>
            </a:endParaRPr>
          </a:p>
        </p:txBody>
      </p:sp>
      <p:pic>
        <p:nvPicPr>
          <p:cNvPr id="12" name="Picture 2"/>
          <p:cNvPicPr>
            <a:picLocks noChangeAspect="1" noChangeArrowheads="1"/>
          </p:cNvPicPr>
          <p:nvPr/>
        </p:nvPicPr>
        <p:blipFill>
          <a:blip r:embed="rId3" cstate="print"/>
          <a:srcRect/>
          <a:stretch>
            <a:fillRect/>
          </a:stretch>
        </p:blipFill>
        <p:spPr bwMode="auto">
          <a:xfrm>
            <a:off x="4552949" y="2333625"/>
            <a:ext cx="2466975" cy="1642196"/>
          </a:xfrm>
          <a:prstGeom prst="rect">
            <a:avLst/>
          </a:prstGeom>
          <a:noFill/>
          <a:ln w="9525">
            <a:noFill/>
            <a:miter lim="800000"/>
            <a:headEnd/>
            <a:tailEnd/>
          </a:ln>
        </p:spPr>
      </p:pic>
      <p:sp>
        <p:nvSpPr>
          <p:cNvPr id="1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en-US" sz="2800" b="1" dirty="0" smtClean="0">
                <a:solidFill>
                  <a:schemeClr val="tx2"/>
                </a:solidFill>
                <a:effectLst>
                  <a:glow>
                    <a:srgbClr val="7F7F7F">
                      <a:alpha val="35000"/>
                    </a:srgbClr>
                  </a:glow>
                </a:effectLst>
              </a:rPr>
              <a:t>2.4 DIOXINS – TOXICOLOGICAL </a:t>
            </a:r>
            <a:r>
              <a:rPr lang="hr-HR" sz="2800" b="1" dirty="0" smtClean="0">
                <a:solidFill>
                  <a:schemeClr val="tx2"/>
                </a:solidFill>
                <a:effectLst>
                  <a:glow>
                    <a:srgbClr val="7F7F7F">
                      <a:alpha val="35000"/>
                    </a:srgbClr>
                  </a:glow>
                </a:effectLst>
              </a:rPr>
              <a:t>AND PUBLIC HEALT</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2050" name="Picture 2" descr="Slikovni rezultat za dioxins"/>
          <p:cNvPicPr>
            <a:picLocks noChangeAspect="1" noChangeArrowheads="1"/>
          </p:cNvPicPr>
          <p:nvPr/>
        </p:nvPicPr>
        <p:blipFill>
          <a:blip r:embed="rId4" cstate="print"/>
          <a:srcRect/>
          <a:stretch>
            <a:fillRect/>
          </a:stretch>
        </p:blipFill>
        <p:spPr bwMode="auto">
          <a:xfrm>
            <a:off x="8016756" y="0"/>
            <a:ext cx="1127243" cy="638175"/>
          </a:xfrm>
          <a:prstGeom prst="rect">
            <a:avLst/>
          </a:prstGeom>
          <a:noFill/>
        </p:spPr>
      </p:pic>
      <p:pic>
        <p:nvPicPr>
          <p:cNvPr id="13"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en-US" sz="2800" b="1" dirty="0" smtClean="0">
                <a:solidFill>
                  <a:schemeClr val="tx2"/>
                </a:solidFill>
                <a:effectLst>
                  <a:glow>
                    <a:srgbClr val="7F7F7F">
                      <a:alpha val="35000"/>
                    </a:srgbClr>
                  </a:glow>
                </a:effectLst>
              </a:rPr>
              <a:t>2.1 CHEMICAL CHARACTERISTICS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H</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386011" y="3095625"/>
            <a:ext cx="8568952" cy="1200329"/>
          </a:xfrm>
          <a:prstGeom prst="rect">
            <a:avLst/>
          </a:prstGeom>
          <a:solidFill>
            <a:srgbClr val="0070C0"/>
          </a:solidFill>
          <a:scene3d>
            <a:camera prst="orthographicFront"/>
            <a:lightRig rig="threePt" dir="t"/>
          </a:scene3d>
          <a:sp3d>
            <a:bevelT w="114300" prst="artDeco"/>
          </a:sp3d>
        </p:spPr>
        <p:txBody>
          <a:bodyPr wrap="square">
            <a:spAutoFit/>
          </a:bodyPr>
          <a:lstStyle/>
          <a:p>
            <a:r>
              <a:rPr lang="en-US" sz="2400" b="1" dirty="0" smtClean="0">
                <a:solidFill>
                  <a:schemeClr val="bg1"/>
                </a:solidFill>
              </a:rPr>
              <a:t>Hydrogen </a:t>
            </a:r>
            <a:r>
              <a:rPr lang="en-US" sz="2400" b="1" dirty="0" err="1" smtClean="0">
                <a:solidFill>
                  <a:schemeClr val="bg1"/>
                </a:solidFill>
              </a:rPr>
              <a:t>sulphide</a:t>
            </a:r>
            <a:r>
              <a:rPr lang="en-US" sz="2400" b="1" dirty="0" smtClean="0">
                <a:solidFill>
                  <a:schemeClr val="bg1"/>
                </a:solidFill>
              </a:rPr>
              <a:t> H</a:t>
            </a:r>
            <a:r>
              <a:rPr lang="en-US" sz="2400" b="1" baseline="-25000" dirty="0" smtClean="0">
                <a:solidFill>
                  <a:schemeClr val="bg1"/>
                </a:solidFill>
              </a:rPr>
              <a:t>2</a:t>
            </a:r>
            <a:r>
              <a:rPr lang="en-US" sz="2400" b="1" dirty="0" smtClean="0">
                <a:solidFill>
                  <a:schemeClr val="bg1"/>
                </a:solidFill>
              </a:rPr>
              <a:t>S is a colorless, toxic and flammable gas with a characteristic smell of rotten eggs. It is soluble in water and alcohol.</a:t>
            </a:r>
            <a:endParaRPr lang="hr-HR" sz="2400" b="1" dirty="0">
              <a:solidFill>
                <a:schemeClr val="bg1"/>
              </a:solidFill>
            </a:endParaRPr>
          </a:p>
        </p:txBody>
      </p:sp>
      <p:pic>
        <p:nvPicPr>
          <p:cNvPr id="10" name="Picture 2" descr="File:Sulfur-dioxide-3D-vdW.png"/>
          <p:cNvPicPr>
            <a:picLocks noChangeAspect="1" noChangeArrowheads="1"/>
          </p:cNvPicPr>
          <p:nvPr/>
        </p:nvPicPr>
        <p:blipFill>
          <a:blip r:embed="rId3" cstate="print"/>
          <a:srcRect/>
          <a:stretch>
            <a:fillRect/>
          </a:stretch>
        </p:blipFill>
        <p:spPr bwMode="auto">
          <a:xfrm>
            <a:off x="5567698" y="1865039"/>
            <a:ext cx="1681106" cy="1344885"/>
          </a:xfrm>
          <a:prstGeom prst="rect">
            <a:avLst/>
          </a:prstGeom>
          <a:noFill/>
        </p:spPr>
      </p:pic>
      <p:pic>
        <p:nvPicPr>
          <p:cNvPr id="13"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266725" y="2551931"/>
            <a:ext cx="8639150" cy="830997"/>
          </a:xfrm>
          <a:prstGeom prst="rect">
            <a:avLst/>
          </a:prstGeom>
          <a:noFill/>
        </p:spPr>
        <p:txBody>
          <a:bodyPr wrap="square" rtlCol="0">
            <a:spAutoFit/>
          </a:bodyPr>
          <a:lstStyle/>
          <a:p>
            <a:r>
              <a:rPr lang="en-US" sz="2400" b="1" dirty="0" smtClean="0">
                <a:solidFill>
                  <a:schemeClr val="accent1">
                    <a:lumMod val="75000"/>
                  </a:schemeClr>
                </a:solidFill>
              </a:rPr>
              <a:t>It </a:t>
            </a:r>
            <a:r>
              <a:rPr lang="hr-HR" sz="2400" b="1" dirty="0" smtClean="0">
                <a:solidFill>
                  <a:schemeClr val="accent1">
                    <a:lumMod val="75000"/>
                  </a:schemeClr>
                </a:solidFill>
              </a:rPr>
              <a:t>is </a:t>
            </a:r>
            <a:r>
              <a:rPr lang="en-US" sz="2400" b="1" dirty="0" smtClean="0">
                <a:solidFill>
                  <a:schemeClr val="accent1">
                    <a:lumMod val="75000"/>
                  </a:schemeClr>
                </a:solidFill>
              </a:rPr>
              <a:t>consists of two molecules of hydrogen covalently linked to one molecule of sulfur.</a:t>
            </a:r>
            <a:endParaRPr lang="hr-HR" sz="2400" b="1" dirty="0">
              <a:solidFill>
                <a:schemeClr val="accent1">
                  <a:lumMod val="75000"/>
                </a:schemeClr>
              </a:solidFill>
            </a:endParaRPr>
          </a:p>
        </p:txBody>
      </p:sp>
      <p:pic>
        <p:nvPicPr>
          <p:cNvPr id="14" name="Picture 1"/>
          <p:cNvPicPr>
            <a:picLocks noChangeAspect="1" noChangeArrowheads="1"/>
          </p:cNvPicPr>
          <p:nvPr/>
        </p:nvPicPr>
        <p:blipFill>
          <a:blip r:embed="rId3" cstate="print"/>
          <a:srcRect/>
          <a:stretch>
            <a:fillRect/>
          </a:stretch>
        </p:blipFill>
        <p:spPr bwMode="auto">
          <a:xfrm>
            <a:off x="2824361" y="3644627"/>
            <a:ext cx="2664296" cy="1861798"/>
          </a:xfrm>
          <a:prstGeom prst="rect">
            <a:avLst/>
          </a:prstGeom>
          <a:noFill/>
          <a:ln w="9525">
            <a:noFill/>
            <a:miter lim="800000"/>
            <a:headEnd/>
            <a:tailEnd/>
          </a:ln>
        </p:spPr>
      </p:pic>
      <p:sp>
        <p:nvSpPr>
          <p:cNvPr id="15" name="Title 1"/>
          <p:cNvSpPr>
            <a:spLocks noGrp="1"/>
          </p:cNvSpPr>
          <p:nvPr>
            <p:ph type="title"/>
          </p:nvPr>
        </p:nvSpPr>
        <p:spPr>
          <a:xfrm>
            <a:off x="123825" y="493713"/>
            <a:ext cx="9020175" cy="85883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en-US" sz="2800" b="1" dirty="0" smtClean="0">
                <a:solidFill>
                  <a:schemeClr val="tx2"/>
                </a:solidFill>
                <a:effectLst>
                  <a:glow>
                    <a:srgbClr val="7F7F7F">
                      <a:alpha val="35000"/>
                    </a:srgbClr>
                  </a:glow>
                </a:effectLst>
              </a:rPr>
              <a:t>2.1 CHEMICAL CHARACTERISTICS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H</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S</a:t>
            </a:r>
            <a:endParaRPr lang="hr-HR" sz="2800" b="1" dirty="0" smtClean="0">
              <a:solidFill>
                <a:schemeClr val="tx2"/>
              </a:solidFill>
              <a:effectLst>
                <a:glow>
                  <a:srgbClr val="7F7F7F">
                    <a:alpha val="35000"/>
                  </a:srgbClr>
                </a:glow>
              </a:effectLst>
            </a:endParaRPr>
          </a:p>
        </p:txBody>
      </p:sp>
      <p:pic>
        <p:nvPicPr>
          <p:cNvPr id="10" name="Picture 2" descr="File:Sulfur-dioxide-3D-vdW.png"/>
          <p:cNvPicPr>
            <a:picLocks noChangeAspect="1" noChangeArrowheads="1"/>
          </p:cNvPicPr>
          <p:nvPr/>
        </p:nvPicPr>
        <p:blipFill>
          <a:blip r:embed="rId4" cstate="print"/>
          <a:srcRect/>
          <a:stretch>
            <a:fillRect/>
          </a:stretch>
        </p:blipFill>
        <p:spPr bwMode="auto">
          <a:xfrm>
            <a:off x="8165641" y="512490"/>
            <a:ext cx="835762" cy="668610"/>
          </a:xfrm>
          <a:prstGeom prst="rect">
            <a:avLst/>
          </a:prstGeom>
          <a:noFill/>
        </p:spPr>
      </p:pic>
      <p:pic>
        <p:nvPicPr>
          <p:cNvPr id="12"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4" name="Rectangle 13"/>
          <p:cNvSpPr/>
          <p:nvPr/>
        </p:nvSpPr>
        <p:spPr>
          <a:xfrm>
            <a:off x="251520" y="1484784"/>
            <a:ext cx="8604448" cy="830997"/>
          </a:xfrm>
          <a:prstGeom prst="rect">
            <a:avLst/>
          </a:prstGeom>
        </p:spPr>
        <p:txBody>
          <a:bodyPr wrap="square">
            <a:spAutoFit/>
          </a:bodyPr>
          <a:lstStyle/>
          <a:p>
            <a:r>
              <a:rPr lang="en-US" sz="2400" b="1" dirty="0" smtClean="0">
                <a:solidFill>
                  <a:schemeClr val="accent1">
                    <a:lumMod val="75000"/>
                  </a:schemeClr>
                </a:solidFill>
              </a:rPr>
              <a:t>RO</a:t>
            </a:r>
            <a:r>
              <a:rPr lang="en-US" sz="2400" b="1" baseline="-25000" dirty="0" smtClean="0">
                <a:solidFill>
                  <a:schemeClr val="accent1">
                    <a:lumMod val="75000"/>
                  </a:schemeClr>
                </a:solidFill>
              </a:rPr>
              <a:t>2</a:t>
            </a:r>
            <a:r>
              <a:rPr lang="en-US" sz="2400" b="1" dirty="0" smtClean="0">
                <a:solidFill>
                  <a:schemeClr val="accent1">
                    <a:lumMod val="75000"/>
                  </a:schemeClr>
                </a:solidFill>
              </a:rPr>
              <a:t> * allows oxidation </a:t>
            </a:r>
            <a:r>
              <a:rPr lang="hr-HR" sz="2400" b="1" dirty="0" smtClean="0">
                <a:solidFill>
                  <a:schemeClr val="accent1">
                    <a:lumMod val="75000"/>
                  </a:schemeClr>
                </a:solidFill>
              </a:rPr>
              <a:t>NO</a:t>
            </a:r>
            <a:r>
              <a:rPr lang="en-US" sz="2400" b="1" dirty="0" smtClean="0">
                <a:solidFill>
                  <a:schemeClr val="accent1">
                    <a:lumMod val="75000"/>
                  </a:schemeClr>
                </a:solidFill>
              </a:rPr>
              <a:t> in NO</a:t>
            </a:r>
            <a:r>
              <a:rPr lang="en-US" sz="2400" b="1" baseline="-25000" dirty="0" smtClean="0">
                <a:solidFill>
                  <a:schemeClr val="accent1">
                    <a:lumMod val="75000"/>
                  </a:schemeClr>
                </a:solidFill>
              </a:rPr>
              <a:t>2</a:t>
            </a:r>
            <a:r>
              <a:rPr lang="en-US" sz="2400" b="1" dirty="0" smtClean="0">
                <a:solidFill>
                  <a:schemeClr val="accent1">
                    <a:lumMod val="75000"/>
                  </a:schemeClr>
                </a:solidFill>
              </a:rPr>
              <a:t> without degradation of a molecule of ozone (O</a:t>
            </a:r>
            <a:r>
              <a:rPr lang="en-US" sz="2400" b="1" baseline="-25000" dirty="0" smtClean="0">
                <a:solidFill>
                  <a:schemeClr val="accent1">
                    <a:lumMod val="75000"/>
                  </a:schemeClr>
                </a:solidFill>
              </a:rPr>
              <a:t>3</a:t>
            </a:r>
            <a:r>
              <a:rPr lang="en-US" sz="2400" b="1" dirty="0" smtClean="0">
                <a:solidFill>
                  <a:schemeClr val="accent1">
                    <a:lumMod val="75000"/>
                  </a:schemeClr>
                </a:solidFill>
              </a:rPr>
              <a:t>), as shown in the reaction:</a:t>
            </a:r>
            <a:endParaRPr lang="hr-HR" sz="2400" b="1" dirty="0">
              <a:solidFill>
                <a:schemeClr val="accent1">
                  <a:lumMod val="75000"/>
                </a:schemeClr>
              </a:solidFill>
            </a:endParaRPr>
          </a:p>
        </p:txBody>
      </p:sp>
      <p:sp>
        <p:nvSpPr>
          <p:cNvPr id="15" name="Rectangle 14"/>
          <p:cNvSpPr/>
          <p:nvPr/>
        </p:nvSpPr>
        <p:spPr>
          <a:xfrm>
            <a:off x="1959124" y="2833886"/>
            <a:ext cx="5040560" cy="504056"/>
          </a:xfrm>
          <a:prstGeom prst="rect">
            <a:avLst/>
          </a:prstGeom>
          <a:solidFill>
            <a:schemeClr val="accent6">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solidFill>
                  <a:schemeClr val="bg1"/>
                </a:solidFill>
              </a:rPr>
              <a:t>RO</a:t>
            </a:r>
            <a:r>
              <a:rPr lang="hr-HR" sz="2000" b="1" baseline="-25000" dirty="0" smtClean="0">
                <a:solidFill>
                  <a:schemeClr val="bg1"/>
                </a:solidFill>
              </a:rPr>
              <a:t>2</a:t>
            </a:r>
            <a:r>
              <a:rPr lang="hr-HR" sz="2000" b="1" dirty="0" smtClean="0">
                <a:solidFill>
                  <a:schemeClr val="bg1"/>
                </a:solidFill>
              </a:rPr>
              <a:t>* + NO </a:t>
            </a:r>
            <a:r>
              <a:rPr lang="hr-HR" sz="2000" b="1" dirty="0" smtClean="0">
                <a:solidFill>
                  <a:schemeClr val="bg1"/>
                </a:solidFill>
                <a:sym typeface="Wingdings 3"/>
              </a:rPr>
              <a:t> NO</a:t>
            </a:r>
            <a:r>
              <a:rPr lang="hr-HR" sz="2000" b="1" baseline="-25000" dirty="0" smtClean="0">
                <a:solidFill>
                  <a:schemeClr val="bg1"/>
                </a:solidFill>
                <a:sym typeface="Wingdings 3"/>
              </a:rPr>
              <a:t>2</a:t>
            </a:r>
            <a:r>
              <a:rPr lang="hr-HR" sz="2000" b="1" dirty="0" smtClean="0">
                <a:solidFill>
                  <a:schemeClr val="bg1"/>
                </a:solidFill>
                <a:sym typeface="Wingdings 3"/>
              </a:rPr>
              <a:t> + RO</a:t>
            </a:r>
            <a:r>
              <a:rPr lang="hr-HR" sz="2000" b="1" dirty="0" smtClean="0">
                <a:solidFill>
                  <a:schemeClr val="bg1"/>
                </a:solidFill>
              </a:rPr>
              <a:t>*</a:t>
            </a:r>
            <a:endParaRPr lang="hr-HR" sz="1600" dirty="0">
              <a:solidFill>
                <a:schemeClr val="bg1"/>
              </a:solidFill>
            </a:endParaRPr>
          </a:p>
        </p:txBody>
      </p:sp>
      <p:sp>
        <p:nvSpPr>
          <p:cNvPr id="16" name="TextBox 15"/>
          <p:cNvSpPr txBox="1"/>
          <p:nvPr/>
        </p:nvSpPr>
        <p:spPr>
          <a:xfrm>
            <a:off x="352425" y="3717032"/>
            <a:ext cx="8612063" cy="1569660"/>
          </a:xfrm>
          <a:prstGeom prst="rect">
            <a:avLst/>
          </a:prstGeom>
          <a:noFill/>
        </p:spPr>
        <p:txBody>
          <a:bodyPr wrap="square" rtlCol="0">
            <a:spAutoFit/>
          </a:bodyPr>
          <a:lstStyle/>
          <a:p>
            <a:r>
              <a:rPr lang="en-US" sz="2400" b="1" dirty="0" smtClean="0">
                <a:solidFill>
                  <a:schemeClr val="accent1">
                    <a:lumMod val="75000"/>
                  </a:schemeClr>
                </a:solidFill>
              </a:rPr>
              <a:t>In the photochemical reactions in the troposphere </a:t>
            </a:r>
            <a:r>
              <a:rPr lang="hr-HR" sz="2400" b="1" dirty="0" smtClean="0">
                <a:solidFill>
                  <a:schemeClr val="accent1">
                    <a:lumMod val="75000"/>
                  </a:schemeClr>
                </a:solidFill>
              </a:rPr>
              <a:t>by oxidation,</a:t>
            </a:r>
            <a:r>
              <a:rPr lang="en-US" sz="2400" b="1" dirty="0" smtClean="0">
                <a:solidFill>
                  <a:schemeClr val="accent1">
                    <a:lumMod val="75000"/>
                  </a:schemeClr>
                </a:solidFill>
              </a:rPr>
              <a:t> NO</a:t>
            </a:r>
            <a:r>
              <a:rPr lang="en-US" sz="2400" b="1" baseline="-25000" dirty="0" smtClean="0">
                <a:solidFill>
                  <a:schemeClr val="accent1">
                    <a:lumMod val="75000"/>
                  </a:schemeClr>
                </a:solidFill>
              </a:rPr>
              <a:t>X</a:t>
            </a:r>
            <a:r>
              <a:rPr lang="en-US" sz="2400" b="1" dirty="0" smtClean="0">
                <a:solidFill>
                  <a:schemeClr val="accent1">
                    <a:lumMod val="75000"/>
                  </a:schemeClr>
                </a:solidFill>
              </a:rPr>
              <a:t> products are created, such as HNO</a:t>
            </a:r>
            <a:r>
              <a:rPr lang="en-US" sz="2400" b="1" baseline="-25000" dirty="0" smtClean="0">
                <a:solidFill>
                  <a:schemeClr val="accent1">
                    <a:lumMod val="75000"/>
                  </a:schemeClr>
                </a:solidFill>
              </a:rPr>
              <a:t>3</a:t>
            </a:r>
            <a:r>
              <a:rPr lang="en-US" sz="2400" b="1" dirty="0" smtClean="0">
                <a:solidFill>
                  <a:schemeClr val="accent1">
                    <a:lumMod val="75000"/>
                  </a:schemeClr>
                </a:solidFill>
              </a:rPr>
              <a:t>, HNO</a:t>
            </a:r>
            <a:r>
              <a:rPr lang="en-US" sz="2400" b="1" baseline="-25000" dirty="0" smtClean="0">
                <a:solidFill>
                  <a:schemeClr val="accent1">
                    <a:lumMod val="75000"/>
                  </a:schemeClr>
                </a:solidFill>
              </a:rPr>
              <a:t>2</a:t>
            </a:r>
            <a:r>
              <a:rPr lang="en-US" sz="2400" b="1" dirty="0" smtClean="0">
                <a:solidFill>
                  <a:schemeClr val="accent1">
                    <a:lumMod val="75000"/>
                  </a:schemeClr>
                </a:solidFill>
              </a:rPr>
              <a:t>, HO</a:t>
            </a:r>
            <a:r>
              <a:rPr lang="en-US" sz="2400" b="1" baseline="-25000" dirty="0" smtClean="0">
                <a:solidFill>
                  <a:schemeClr val="accent1">
                    <a:lumMod val="75000"/>
                  </a:schemeClr>
                </a:solidFill>
              </a:rPr>
              <a:t>2</a:t>
            </a:r>
            <a:r>
              <a:rPr lang="en-US" sz="2400" b="1" dirty="0" smtClean="0">
                <a:solidFill>
                  <a:schemeClr val="accent1">
                    <a:lumMod val="75000"/>
                  </a:schemeClr>
                </a:solidFill>
              </a:rPr>
              <a:t>NO</a:t>
            </a:r>
            <a:r>
              <a:rPr lang="en-US" sz="2400" b="1" baseline="-25000" dirty="0" smtClean="0">
                <a:solidFill>
                  <a:schemeClr val="accent1">
                    <a:lumMod val="75000"/>
                  </a:schemeClr>
                </a:solidFill>
              </a:rPr>
              <a:t>2</a:t>
            </a:r>
            <a:r>
              <a:rPr lang="en-US" sz="2400" b="1" dirty="0" smtClean="0">
                <a:solidFill>
                  <a:schemeClr val="accent1">
                    <a:lumMod val="75000"/>
                  </a:schemeClr>
                </a:solidFill>
              </a:rPr>
              <a:t>, </a:t>
            </a:r>
            <a:r>
              <a:rPr lang="en-US" sz="2400" b="1" dirty="0" err="1" smtClean="0">
                <a:solidFill>
                  <a:schemeClr val="accent1">
                    <a:lumMod val="75000"/>
                  </a:schemeClr>
                </a:solidFill>
              </a:rPr>
              <a:t>pero</a:t>
            </a:r>
            <a:r>
              <a:rPr lang="hr-HR" sz="2400" b="1" dirty="0" smtClean="0">
                <a:solidFill>
                  <a:schemeClr val="accent1">
                    <a:lumMod val="75000"/>
                  </a:schemeClr>
                </a:solidFill>
              </a:rPr>
              <a:t>x</a:t>
            </a:r>
            <a:r>
              <a:rPr lang="en-US" sz="2400" b="1" dirty="0" err="1" smtClean="0">
                <a:solidFill>
                  <a:schemeClr val="accent1">
                    <a:lumMod val="75000"/>
                  </a:schemeClr>
                </a:solidFill>
              </a:rPr>
              <a:t>iacetil</a:t>
            </a:r>
            <a:r>
              <a:rPr lang="en-US" sz="2400" b="1" dirty="0" smtClean="0">
                <a:solidFill>
                  <a:schemeClr val="accent1">
                    <a:lumMod val="75000"/>
                  </a:schemeClr>
                </a:solidFill>
              </a:rPr>
              <a:t> nitrate, N</a:t>
            </a:r>
            <a:r>
              <a:rPr lang="en-US" sz="2400" b="1" baseline="-25000" dirty="0" smtClean="0">
                <a:solidFill>
                  <a:schemeClr val="accent1">
                    <a:lumMod val="75000"/>
                  </a:schemeClr>
                </a:solidFill>
              </a:rPr>
              <a:t>2</a:t>
            </a:r>
            <a:r>
              <a:rPr lang="en-US" sz="2400" b="1" dirty="0" smtClean="0">
                <a:solidFill>
                  <a:schemeClr val="accent1">
                    <a:lumMod val="75000"/>
                  </a:schemeClr>
                </a:solidFill>
              </a:rPr>
              <a:t>O</a:t>
            </a:r>
            <a:r>
              <a:rPr lang="en-US" sz="2400" b="1" baseline="-25000" dirty="0" smtClean="0">
                <a:solidFill>
                  <a:schemeClr val="accent1">
                    <a:lumMod val="75000"/>
                  </a:schemeClr>
                </a:solidFill>
              </a:rPr>
              <a:t>5</a:t>
            </a:r>
            <a:r>
              <a:rPr lang="en-US" sz="2400" b="1" dirty="0" smtClean="0">
                <a:solidFill>
                  <a:schemeClr val="accent1">
                    <a:lumMod val="75000"/>
                  </a:schemeClr>
                </a:solidFill>
              </a:rPr>
              <a:t>, nitrate radicals and organic nitrates, and all together represent the bio</a:t>
            </a:r>
            <a:r>
              <a:rPr lang="hr-HR" sz="2400" b="1" dirty="0" smtClean="0">
                <a:solidFill>
                  <a:schemeClr val="accent1">
                    <a:lumMod val="75000"/>
                  </a:schemeClr>
                </a:solidFill>
              </a:rPr>
              <a:t>logical</a:t>
            </a:r>
            <a:r>
              <a:rPr lang="en-US" sz="2400" b="1" dirty="0" smtClean="0">
                <a:solidFill>
                  <a:schemeClr val="accent1">
                    <a:lumMod val="75000"/>
                  </a:schemeClr>
                </a:solidFill>
              </a:rPr>
              <a:t> irritants.</a:t>
            </a:r>
            <a:endParaRPr lang="hr-HR" sz="2400" b="1" dirty="0">
              <a:solidFill>
                <a:schemeClr val="accent1">
                  <a:lumMod val="75000"/>
                </a:schemeClr>
              </a:solidFill>
            </a:endParaRPr>
          </a:p>
        </p:txBody>
      </p:sp>
      <p:sp>
        <p:nvSpPr>
          <p:cNvPr id="18" name="Title 1"/>
          <p:cNvSpPr>
            <a:spLocks noGrp="1"/>
          </p:cNvSpPr>
          <p:nvPr>
            <p:ph type="title"/>
          </p:nvPr>
        </p:nvSpPr>
        <p:spPr>
          <a:xfrm>
            <a:off x="457200" y="493713"/>
            <a:ext cx="821055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2.2 O</a:t>
            </a:r>
            <a:r>
              <a:rPr lang="en-US" sz="2800" b="1" baseline="-25000" dirty="0" smtClean="0">
                <a:solidFill>
                  <a:schemeClr val="tx2"/>
                </a:solidFill>
                <a:effectLst>
                  <a:glow>
                    <a:srgbClr val="7F7F7F">
                      <a:alpha val="35000"/>
                    </a:srgbClr>
                  </a:glow>
                </a:effectLst>
              </a:rPr>
              <a:t>3</a:t>
            </a:r>
            <a:r>
              <a:rPr lang="en-US" sz="2800" b="1" dirty="0" smtClean="0">
                <a:solidFill>
                  <a:schemeClr val="tx2"/>
                </a:solidFill>
                <a:effectLst>
                  <a:glow>
                    <a:srgbClr val="7F7F7F">
                      <a:alpha val="35000"/>
                    </a:srgbClr>
                  </a:glow>
                </a:effectLst>
              </a:rPr>
              <a:t> – 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3" name="Picture 12" descr="Spacefill model of ozone"/>
          <p:cNvPicPr>
            <a:picLocks noChangeAspect="1" noChangeArrowheads="1"/>
          </p:cNvPicPr>
          <p:nvPr/>
        </p:nvPicPr>
        <p:blipFill>
          <a:blip r:embed="rId3" cstate="print"/>
          <a:srcRect/>
          <a:stretch>
            <a:fillRect/>
          </a:stretch>
        </p:blipFill>
        <p:spPr bwMode="auto">
          <a:xfrm>
            <a:off x="8285785" y="560391"/>
            <a:ext cx="858215" cy="639760"/>
          </a:xfrm>
          <a:prstGeom prst="rect">
            <a:avLst/>
          </a:prstGeom>
          <a:noFill/>
        </p:spPr>
      </p:pic>
      <p:pic>
        <p:nvPicPr>
          <p:cNvPr id="17"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9"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6" name="TextBox 15"/>
          <p:cNvSpPr txBox="1"/>
          <p:nvPr/>
        </p:nvSpPr>
        <p:spPr>
          <a:xfrm>
            <a:off x="434777" y="2518817"/>
            <a:ext cx="8352928" cy="1569660"/>
          </a:xfrm>
          <a:prstGeom prst="rect">
            <a:avLst/>
          </a:prstGeom>
          <a:noFill/>
        </p:spPr>
        <p:txBody>
          <a:bodyPr wrap="square" rtlCol="0">
            <a:spAutoFit/>
          </a:bodyPr>
          <a:lstStyle/>
          <a:p>
            <a:r>
              <a:rPr lang="en-US" sz="2400" b="1" dirty="0" smtClean="0">
                <a:solidFill>
                  <a:schemeClr val="accent1">
                    <a:lumMod val="75000"/>
                  </a:schemeClr>
                </a:solidFill>
              </a:rPr>
              <a:t>Occurs in anaerobic conditions (without the presence of oxygen) at </a:t>
            </a:r>
            <a:r>
              <a:rPr lang="hr-HR" sz="2400" b="1" dirty="0" smtClean="0">
                <a:solidFill>
                  <a:schemeClr val="accent1">
                    <a:lumMod val="75000"/>
                  </a:schemeClr>
                </a:solidFill>
              </a:rPr>
              <a:t>b</a:t>
            </a:r>
            <a:r>
              <a:rPr lang="en-US" sz="2400" b="1" dirty="0" err="1" smtClean="0">
                <a:solidFill>
                  <a:schemeClr val="accent1">
                    <a:lumMod val="75000"/>
                  </a:schemeClr>
                </a:solidFill>
              </a:rPr>
              <a:t>acterially</a:t>
            </a:r>
            <a:r>
              <a:rPr lang="en-US" sz="2400" b="1" dirty="0" smtClean="0">
                <a:solidFill>
                  <a:schemeClr val="accent1">
                    <a:lumMod val="75000"/>
                  </a:schemeClr>
                </a:solidFill>
              </a:rPr>
              <a:t> degradability of sulfates in organic substance, and in industrial processes where </a:t>
            </a:r>
            <a:r>
              <a:rPr lang="en-US" sz="2400" b="1" dirty="0" err="1" smtClean="0">
                <a:solidFill>
                  <a:schemeClr val="accent1">
                    <a:lumMod val="75000"/>
                  </a:schemeClr>
                </a:solidFill>
              </a:rPr>
              <a:t>sulphur</a:t>
            </a:r>
            <a:r>
              <a:rPr lang="en-US" sz="2400" b="1" dirty="0" smtClean="0">
                <a:solidFill>
                  <a:schemeClr val="accent1">
                    <a:lumMod val="75000"/>
                  </a:schemeClr>
                </a:solidFill>
              </a:rPr>
              <a:t> compounds come into contact with organic substances at elevated temperatures.</a:t>
            </a:r>
            <a:endParaRPr lang="hr-HR" sz="2400" b="1" dirty="0">
              <a:solidFill>
                <a:schemeClr val="accent1">
                  <a:lumMod val="75000"/>
                </a:schemeClr>
              </a:solidFill>
            </a:endParaRPr>
          </a:p>
        </p:txBody>
      </p:sp>
      <p:sp>
        <p:nvSpPr>
          <p:cNvPr id="13"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2.2 </a:t>
            </a:r>
            <a:r>
              <a:rPr lang="hr-HR" sz="2800" b="1" dirty="0" smtClean="0">
                <a:solidFill>
                  <a:schemeClr val="tx2"/>
                </a:solidFill>
                <a:effectLst>
                  <a:glow>
                    <a:srgbClr val="7F7F7F">
                      <a:alpha val="35000"/>
                    </a:srgbClr>
                  </a:glow>
                </a:effectLst>
              </a:rPr>
              <a:t>H</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S</a:t>
            </a:r>
            <a:r>
              <a:rPr lang="en-US" sz="2800" b="1" dirty="0" smtClean="0">
                <a:solidFill>
                  <a:schemeClr val="tx2"/>
                </a:solidFill>
                <a:effectLst>
                  <a:glow>
                    <a:srgbClr val="7F7F7F">
                      <a:alpha val="35000"/>
                    </a:srgbClr>
                  </a:glow>
                </a:effectLst>
              </a:rPr>
              <a:t> – 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0" name="Picture 2" descr="File:Sulfur-dioxide-3D-vdW.png"/>
          <p:cNvPicPr>
            <a:picLocks noChangeAspect="1" noChangeArrowheads="1"/>
          </p:cNvPicPr>
          <p:nvPr/>
        </p:nvPicPr>
        <p:blipFill>
          <a:blip r:embed="rId3" cstate="print"/>
          <a:srcRect/>
          <a:stretch>
            <a:fillRect/>
          </a:stretch>
        </p:blipFill>
        <p:spPr bwMode="auto">
          <a:xfrm>
            <a:off x="8165641" y="512490"/>
            <a:ext cx="835762" cy="668610"/>
          </a:xfrm>
          <a:prstGeom prst="rect">
            <a:avLst/>
          </a:prstGeom>
          <a:noFill/>
        </p:spPr>
      </p:pic>
      <p:pic>
        <p:nvPicPr>
          <p:cNvPr id="1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en-US" sz="2800" b="1" dirty="0" smtClean="0">
                <a:solidFill>
                  <a:schemeClr val="tx2"/>
                </a:solidFill>
                <a:effectLst>
                  <a:glow>
                    <a:srgbClr val="7F7F7F">
                      <a:alpha val="35000"/>
                    </a:srgbClr>
                  </a:glow>
                </a:effectLst>
              </a:rPr>
              <a:t>2.3 H</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S –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 name="Picture 2" descr="File:Sulfur-dioxide-3D-vdW.png"/>
          <p:cNvPicPr>
            <a:picLocks noChangeAspect="1" noChangeArrowheads="1"/>
          </p:cNvPicPr>
          <p:nvPr/>
        </p:nvPicPr>
        <p:blipFill>
          <a:blip r:embed="rId3" cstate="print"/>
          <a:srcRect/>
          <a:stretch>
            <a:fillRect/>
          </a:stretch>
        </p:blipFill>
        <p:spPr bwMode="auto">
          <a:xfrm>
            <a:off x="8165641" y="512490"/>
            <a:ext cx="835762" cy="668610"/>
          </a:xfrm>
          <a:prstGeom prst="rect">
            <a:avLst/>
          </a:prstGeom>
          <a:noFill/>
        </p:spPr>
      </p:pic>
      <p:sp>
        <p:nvSpPr>
          <p:cNvPr id="12" name="TextBox 11"/>
          <p:cNvSpPr txBox="1"/>
          <p:nvPr/>
        </p:nvSpPr>
        <p:spPr>
          <a:xfrm>
            <a:off x="175667" y="2079501"/>
            <a:ext cx="8844508" cy="3416320"/>
          </a:xfrm>
          <a:prstGeom prst="rect">
            <a:avLst/>
          </a:prstGeom>
          <a:noFill/>
        </p:spPr>
        <p:txBody>
          <a:bodyPr wrap="square" rtlCol="0">
            <a:spAutoFit/>
          </a:bodyPr>
          <a:lstStyle/>
          <a:p>
            <a:r>
              <a:rPr lang="en-US" sz="2400" b="1" dirty="0" smtClean="0">
                <a:solidFill>
                  <a:schemeClr val="accent1">
                    <a:lumMod val="75000"/>
                  </a:schemeClr>
                </a:solidFill>
              </a:rPr>
              <a:t>It is most commonly found in:</a:t>
            </a:r>
            <a:endParaRPr lang="pl-PL" sz="2400" b="1" dirty="0" smtClean="0">
              <a:solidFill>
                <a:schemeClr val="accent6">
                  <a:lumMod val="75000"/>
                </a:schemeClr>
              </a:solidFill>
            </a:endParaRPr>
          </a:p>
          <a:p>
            <a:pPr>
              <a:buFont typeface="Arial" pitchFamily="34" charset="0"/>
              <a:buChar char="•"/>
            </a:pPr>
            <a:r>
              <a:rPr lang="pl-PL" sz="2400" b="1" dirty="0" smtClean="0">
                <a:solidFill>
                  <a:schemeClr val="accent6">
                    <a:lumMod val="75000"/>
                  </a:schemeClr>
                </a:solidFill>
              </a:rPr>
              <a:t>  </a:t>
            </a:r>
            <a:r>
              <a:rPr lang="en-US" sz="2400" b="1" dirty="0" smtClean="0">
                <a:solidFill>
                  <a:schemeClr val="accent6">
                    <a:lumMod val="75000"/>
                  </a:schemeClr>
                </a:solidFill>
              </a:rPr>
              <a:t>the surroundings of geothermal</a:t>
            </a:r>
            <a:r>
              <a:rPr lang="hr-HR" sz="2400" b="1" dirty="0" smtClean="0">
                <a:solidFill>
                  <a:schemeClr val="accent6">
                    <a:lumMod val="75000"/>
                  </a:schemeClr>
                </a:solidFill>
              </a:rPr>
              <a:t> wells</a:t>
            </a:r>
          </a:p>
          <a:p>
            <a:pPr>
              <a:buFont typeface="Arial" pitchFamily="34" charset="0"/>
              <a:buChar char="•"/>
            </a:pPr>
            <a:r>
              <a:rPr lang="en-US" sz="2400" b="1" dirty="0" smtClean="0">
                <a:solidFill>
                  <a:schemeClr val="accent6">
                    <a:lumMod val="75000"/>
                  </a:schemeClr>
                </a:solidFill>
              </a:rPr>
              <a:t> </a:t>
            </a:r>
            <a:r>
              <a:rPr lang="hr-HR" sz="2400" b="1" dirty="0" smtClean="0">
                <a:solidFill>
                  <a:schemeClr val="accent6">
                    <a:lumMod val="75000"/>
                  </a:schemeClr>
                </a:solidFill>
              </a:rPr>
              <a:t> </a:t>
            </a:r>
            <a:r>
              <a:rPr lang="en-US" sz="2400" b="1" dirty="0" smtClean="0">
                <a:solidFill>
                  <a:schemeClr val="accent6">
                    <a:lumMod val="75000"/>
                  </a:schemeClr>
                </a:solidFill>
              </a:rPr>
              <a:t>wetlands </a:t>
            </a:r>
            <a:endParaRPr lang="hr-HR" sz="2400" b="1" dirty="0" smtClean="0">
              <a:solidFill>
                <a:schemeClr val="accent6">
                  <a:lumMod val="75000"/>
                </a:schemeClr>
              </a:solidFill>
            </a:endParaRPr>
          </a:p>
          <a:p>
            <a:pPr>
              <a:buFont typeface="Arial" pitchFamily="34" charset="0"/>
              <a:buChar char="•"/>
            </a:pPr>
            <a:r>
              <a:rPr lang="hr-HR" sz="2400" b="1" dirty="0" smtClean="0">
                <a:solidFill>
                  <a:schemeClr val="accent6">
                    <a:lumMod val="75000"/>
                  </a:schemeClr>
                </a:solidFill>
              </a:rPr>
              <a:t> </a:t>
            </a:r>
            <a:r>
              <a:rPr lang="en-US" sz="2400" b="1" dirty="0" smtClean="0">
                <a:solidFill>
                  <a:schemeClr val="accent6">
                    <a:lumMod val="75000"/>
                  </a:schemeClr>
                </a:solidFill>
              </a:rPr>
              <a:t>mixture of gases by volcanic eruptions.</a:t>
            </a:r>
            <a:endParaRPr lang="hr-HR" sz="2400" b="1" dirty="0" smtClean="0">
              <a:solidFill>
                <a:schemeClr val="accent6">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It is an integral part of the crude oil and natural gas, and in some dumps of natural gas the concentrations </a:t>
            </a:r>
            <a:r>
              <a:rPr lang="hr-HR" sz="2400" b="1" dirty="0" smtClean="0">
                <a:solidFill>
                  <a:schemeClr val="accent1">
                    <a:lumMod val="75000"/>
                  </a:schemeClr>
                </a:solidFill>
              </a:rPr>
              <a:t>are </a:t>
            </a:r>
            <a:r>
              <a:rPr lang="en-US" sz="2400" b="1" dirty="0" smtClean="0">
                <a:solidFill>
                  <a:schemeClr val="accent1">
                    <a:lumMod val="75000"/>
                  </a:schemeClr>
                </a:solidFill>
              </a:rPr>
              <a:t>up to 42%.</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Since it is heavier than air, transports along the Earth's surface.</a:t>
            </a:r>
            <a:endParaRPr lang="hr-HR" sz="2400" dirty="0">
              <a:solidFill>
                <a:schemeClr val="accent1">
                  <a:lumMod val="75000"/>
                </a:schemeClr>
              </a:solidFill>
            </a:endParaRPr>
          </a:p>
        </p:txBody>
      </p:sp>
      <p:sp>
        <p:nvSpPr>
          <p:cNvPr id="13" name="TextBox 12"/>
          <p:cNvSpPr txBox="1"/>
          <p:nvPr/>
        </p:nvSpPr>
        <p:spPr>
          <a:xfrm>
            <a:off x="304800" y="1323975"/>
            <a:ext cx="5153025" cy="461665"/>
          </a:xfrm>
          <a:prstGeom prst="rect">
            <a:avLst/>
          </a:prstGeom>
          <a:noFill/>
        </p:spPr>
        <p:txBody>
          <a:bodyPr wrap="square" rtlCol="0">
            <a:spAutoFit/>
          </a:bodyPr>
          <a:lstStyle/>
          <a:p>
            <a:r>
              <a:rPr lang="hr-HR" sz="2400" b="1" smtClean="0">
                <a:solidFill>
                  <a:schemeClr val="accent6">
                    <a:lumMod val="75000"/>
                  </a:schemeClr>
                </a:solidFill>
              </a:rPr>
              <a:t>Natural sources</a:t>
            </a:r>
            <a:endParaRPr lang="hr-HR" sz="2400" b="1" dirty="0">
              <a:solidFill>
                <a:schemeClr val="accent6">
                  <a:lumMod val="75000"/>
                </a:schemeClr>
              </a:solidFill>
            </a:endParaRPr>
          </a:p>
        </p:txBody>
      </p:sp>
      <p:pic>
        <p:nvPicPr>
          <p:cNvPr id="14"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en-US" sz="2800" b="1" dirty="0" smtClean="0">
                <a:solidFill>
                  <a:schemeClr val="tx2"/>
                </a:solidFill>
                <a:effectLst>
                  <a:glow>
                    <a:srgbClr val="7F7F7F">
                      <a:alpha val="35000"/>
                    </a:srgbClr>
                  </a:glow>
                </a:effectLst>
              </a:rPr>
              <a:t>2.3 H</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S – SPATIAL </a:t>
            </a:r>
            <a:r>
              <a:rPr lang="hr-HR" sz="2800" b="1" dirty="0" smtClean="0">
                <a:solidFill>
                  <a:schemeClr val="tx2"/>
                </a:solidFill>
                <a:effectLst>
                  <a:glow>
                    <a:srgbClr val="7F7F7F">
                      <a:alpha val="35000"/>
                    </a:srgbClr>
                  </a:glow>
                </a:effectLst>
              </a:rPr>
              <a:t>AND</a:t>
            </a:r>
            <a:r>
              <a:rPr lang="en-US" sz="2800" b="1" dirty="0" smtClean="0">
                <a:solidFill>
                  <a:schemeClr val="tx2"/>
                </a:solidFill>
                <a:effectLst>
                  <a:glow>
                    <a:srgbClr val="7F7F7F">
                      <a:alpha val="35000"/>
                    </a:srgbClr>
                  </a:glow>
                </a:effectLst>
              </a:rPr>
              <a:t> TEMPORAL DISTRIBUTION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 name="Picture 2" descr="File:Sulfur-dioxide-3D-vdW.png"/>
          <p:cNvPicPr>
            <a:picLocks noChangeAspect="1" noChangeArrowheads="1"/>
          </p:cNvPicPr>
          <p:nvPr/>
        </p:nvPicPr>
        <p:blipFill>
          <a:blip r:embed="rId3" cstate="print"/>
          <a:srcRect/>
          <a:stretch>
            <a:fillRect/>
          </a:stretch>
        </p:blipFill>
        <p:spPr bwMode="auto">
          <a:xfrm>
            <a:off x="8165641" y="512490"/>
            <a:ext cx="835762" cy="668610"/>
          </a:xfrm>
          <a:prstGeom prst="rect">
            <a:avLst/>
          </a:prstGeom>
          <a:noFill/>
        </p:spPr>
      </p:pic>
      <p:sp>
        <p:nvSpPr>
          <p:cNvPr id="13" name="Rectangle 12"/>
          <p:cNvSpPr/>
          <p:nvPr/>
        </p:nvSpPr>
        <p:spPr>
          <a:xfrm>
            <a:off x="241995" y="1431826"/>
            <a:ext cx="8784976" cy="2308324"/>
          </a:xfrm>
          <a:prstGeom prst="rect">
            <a:avLst/>
          </a:prstGeom>
        </p:spPr>
        <p:txBody>
          <a:bodyPr wrap="square">
            <a:spAutoFit/>
          </a:bodyPr>
          <a:lstStyle/>
          <a:p>
            <a:r>
              <a:rPr lang="en-US" sz="2400" b="1" dirty="0" smtClean="0">
                <a:solidFill>
                  <a:schemeClr val="accent1">
                    <a:lumMod val="75000"/>
                  </a:schemeClr>
                </a:solidFill>
              </a:rPr>
              <a:t>The most common anthropogenic sources are:</a:t>
            </a:r>
            <a:endParaRPr lang="hr-HR" sz="2400" b="1" dirty="0" smtClean="0">
              <a:solidFill>
                <a:schemeClr val="accent1">
                  <a:lumMod val="75000"/>
                </a:schemeClr>
              </a:solidFill>
            </a:endParaRPr>
          </a:p>
          <a:p>
            <a:endParaRPr lang="hr-HR" sz="2400" b="1" dirty="0" smtClean="0">
              <a:solidFill>
                <a:schemeClr val="accent6">
                  <a:lumMod val="75000"/>
                </a:schemeClr>
              </a:solidFill>
            </a:endParaRPr>
          </a:p>
          <a:p>
            <a:pPr>
              <a:buFont typeface="Arial" pitchFamily="34" charset="0"/>
              <a:buChar char="•"/>
            </a:pPr>
            <a:r>
              <a:rPr lang="hr-HR" sz="2400" b="1" dirty="0" smtClean="0">
                <a:solidFill>
                  <a:schemeClr val="accent6">
                    <a:lumMod val="75000"/>
                  </a:schemeClr>
                </a:solidFill>
              </a:rPr>
              <a:t> </a:t>
            </a:r>
            <a:r>
              <a:rPr lang="en-US" sz="2400" b="1" dirty="0" smtClean="0">
                <a:solidFill>
                  <a:schemeClr val="accent6">
                    <a:lumMod val="75000"/>
                  </a:schemeClr>
                </a:solidFill>
              </a:rPr>
              <a:t>paper industry</a:t>
            </a:r>
            <a:endParaRPr lang="hr-HR" sz="2400" b="1" dirty="0" smtClean="0">
              <a:solidFill>
                <a:schemeClr val="accent6">
                  <a:lumMod val="75000"/>
                </a:schemeClr>
              </a:solidFill>
            </a:endParaRPr>
          </a:p>
          <a:p>
            <a:pPr>
              <a:buFont typeface="Arial" pitchFamily="34" charset="0"/>
              <a:buChar char="•"/>
            </a:pPr>
            <a:r>
              <a:rPr lang="en-US" sz="2400" b="1" dirty="0" smtClean="0">
                <a:solidFill>
                  <a:schemeClr val="accent6">
                    <a:lumMod val="75000"/>
                  </a:schemeClr>
                </a:solidFill>
              </a:rPr>
              <a:t> wastewater treatment </a:t>
            </a:r>
            <a:endParaRPr lang="hr-HR" sz="2400" b="1" dirty="0" smtClean="0">
              <a:solidFill>
                <a:schemeClr val="accent6">
                  <a:lumMod val="75000"/>
                </a:schemeClr>
              </a:solidFill>
            </a:endParaRPr>
          </a:p>
          <a:p>
            <a:pPr>
              <a:buFont typeface="Arial" pitchFamily="34" charset="0"/>
              <a:buChar char="•"/>
            </a:pPr>
            <a:r>
              <a:rPr lang="en-US" sz="2400" b="1" dirty="0" smtClean="0">
                <a:solidFill>
                  <a:schemeClr val="accent6">
                    <a:lumMod val="75000"/>
                  </a:schemeClr>
                </a:solidFill>
              </a:rPr>
              <a:t>refining of crude oil </a:t>
            </a:r>
            <a:endParaRPr lang="hr-HR" sz="2400" b="1" dirty="0" smtClean="0">
              <a:solidFill>
                <a:schemeClr val="accent6">
                  <a:lumMod val="75000"/>
                </a:schemeClr>
              </a:solidFill>
            </a:endParaRPr>
          </a:p>
          <a:p>
            <a:pPr>
              <a:buFont typeface="Arial" pitchFamily="34" charset="0"/>
              <a:buChar char="•"/>
            </a:pPr>
            <a:r>
              <a:rPr lang="en-US" sz="2400" b="1" dirty="0" smtClean="0">
                <a:solidFill>
                  <a:schemeClr val="accent6">
                    <a:lumMod val="75000"/>
                  </a:schemeClr>
                </a:solidFill>
              </a:rPr>
              <a:t>production of coke</a:t>
            </a:r>
            <a:endParaRPr lang="hr-HR" sz="2400" b="1" dirty="0">
              <a:solidFill>
                <a:schemeClr val="accent6">
                  <a:lumMod val="75000"/>
                </a:schemeClr>
              </a:solidFill>
            </a:endParaRPr>
          </a:p>
        </p:txBody>
      </p:sp>
      <p:sp>
        <p:nvSpPr>
          <p:cNvPr id="15" name="TextBox 14"/>
          <p:cNvSpPr txBox="1"/>
          <p:nvPr/>
        </p:nvSpPr>
        <p:spPr>
          <a:xfrm>
            <a:off x="195510" y="3940671"/>
            <a:ext cx="8815139" cy="1938992"/>
          </a:xfrm>
          <a:prstGeom prst="rect">
            <a:avLst/>
          </a:prstGeom>
          <a:noFill/>
        </p:spPr>
        <p:txBody>
          <a:bodyPr wrap="square" rtlCol="0">
            <a:spAutoFit/>
          </a:bodyPr>
          <a:lstStyle/>
          <a:p>
            <a:r>
              <a:rPr lang="en-US" sz="2000" b="1" dirty="0" smtClean="0">
                <a:solidFill>
                  <a:schemeClr val="accent1">
                    <a:lumMod val="75000"/>
                  </a:schemeClr>
                </a:solidFill>
              </a:rPr>
              <a:t>The usual concentration of hydrogen sulfide in the air </a:t>
            </a:r>
            <a:r>
              <a:rPr lang="hr-HR" sz="2000" b="1" dirty="0" smtClean="0">
                <a:solidFill>
                  <a:schemeClr val="accent1">
                    <a:lumMod val="75000"/>
                  </a:schemeClr>
                </a:solidFill>
              </a:rPr>
              <a:t>is </a:t>
            </a:r>
            <a:r>
              <a:rPr lang="en-US" sz="2000" b="1" dirty="0" smtClean="0">
                <a:solidFill>
                  <a:schemeClr val="accent1">
                    <a:lumMod val="75000"/>
                  </a:schemeClr>
                </a:solidFill>
              </a:rPr>
              <a:t>below 0.3 </a:t>
            </a:r>
            <a:r>
              <a:rPr lang="en-US" sz="2000" b="1" dirty="0" err="1" smtClean="0">
                <a:solidFill>
                  <a:schemeClr val="accent1">
                    <a:lumMod val="75000"/>
                  </a:schemeClr>
                </a:solidFill>
              </a:rPr>
              <a:t>μg</a:t>
            </a:r>
            <a:r>
              <a:rPr lang="en-US" sz="2000" b="1" dirty="0" smtClean="0">
                <a:solidFill>
                  <a:schemeClr val="accent1">
                    <a:lumMod val="75000"/>
                  </a:schemeClr>
                </a:solidFill>
              </a:rPr>
              <a:t>/m</a:t>
            </a:r>
            <a:r>
              <a:rPr lang="en-US" sz="2000" b="1" baseline="30000" dirty="0" smtClean="0">
                <a:solidFill>
                  <a:schemeClr val="accent1">
                    <a:lumMod val="75000"/>
                  </a:schemeClr>
                </a:solidFill>
              </a:rPr>
              <a:t>3</a:t>
            </a:r>
            <a:r>
              <a:rPr lang="en-US" sz="2000" b="1" dirty="0" smtClean="0">
                <a:solidFill>
                  <a:schemeClr val="accent1">
                    <a:lumMod val="75000"/>
                  </a:schemeClr>
                </a:solidFill>
              </a:rPr>
              <a:t>, except in areas where it is naturally released into the air. So for example in the vicinity of the town of </a:t>
            </a:r>
            <a:r>
              <a:rPr lang="en-US" sz="2000" b="1" dirty="0" err="1" smtClean="0">
                <a:solidFill>
                  <a:schemeClr val="accent1">
                    <a:lumMod val="75000"/>
                  </a:schemeClr>
                </a:solidFill>
              </a:rPr>
              <a:t>Rotorua</a:t>
            </a:r>
            <a:r>
              <a:rPr lang="en-US" sz="2000" b="1" dirty="0" smtClean="0">
                <a:solidFill>
                  <a:schemeClr val="accent1">
                    <a:lumMod val="75000"/>
                  </a:schemeClr>
                </a:solidFill>
              </a:rPr>
              <a:t> in New Zealand (extremely active geothermal area) measured concentrations </a:t>
            </a:r>
            <a:r>
              <a:rPr lang="hr-HR" sz="2000" b="1" dirty="0" smtClean="0">
                <a:solidFill>
                  <a:schemeClr val="accent1">
                    <a:lumMod val="75000"/>
                  </a:schemeClr>
                </a:solidFill>
              </a:rPr>
              <a:t>are</a:t>
            </a:r>
            <a:r>
              <a:rPr lang="en-US" sz="2000" b="1" dirty="0" smtClean="0">
                <a:solidFill>
                  <a:schemeClr val="accent1">
                    <a:lumMod val="75000"/>
                  </a:schemeClr>
                </a:solidFill>
              </a:rPr>
              <a:t> more than 80 </a:t>
            </a:r>
            <a:r>
              <a:rPr lang="en-US" sz="2000" b="1" dirty="0" err="1" smtClean="0">
                <a:solidFill>
                  <a:schemeClr val="accent1">
                    <a:lumMod val="75000"/>
                  </a:schemeClr>
                </a:solidFill>
              </a:rPr>
              <a:t>μg</a:t>
            </a:r>
            <a:r>
              <a:rPr lang="en-US" sz="2000" b="1" dirty="0" smtClean="0">
                <a:solidFill>
                  <a:schemeClr val="accent1">
                    <a:lumMod val="75000"/>
                  </a:schemeClr>
                </a:solidFill>
              </a:rPr>
              <a:t>/m</a:t>
            </a:r>
            <a:r>
              <a:rPr lang="en-US" sz="2000" b="1" baseline="30000" dirty="0" smtClean="0">
                <a:solidFill>
                  <a:schemeClr val="accent1">
                    <a:lumMod val="75000"/>
                  </a:schemeClr>
                </a:solidFill>
              </a:rPr>
              <a:t>3</a:t>
            </a:r>
            <a:r>
              <a:rPr lang="en-US" sz="2000" b="1" dirty="0" smtClean="0">
                <a:solidFill>
                  <a:schemeClr val="accent1">
                    <a:lumMod val="75000"/>
                  </a:schemeClr>
                </a:solidFill>
              </a:rPr>
              <a:t> in more than 55% of the days in the winter months. In Croatia are elevated concentrations of this gas (more than 50 </a:t>
            </a:r>
            <a:r>
              <a:rPr lang="en-US" sz="2000" b="1" dirty="0" err="1" smtClean="0">
                <a:solidFill>
                  <a:schemeClr val="accent1">
                    <a:lumMod val="75000"/>
                  </a:schemeClr>
                </a:solidFill>
              </a:rPr>
              <a:t>μg</a:t>
            </a:r>
            <a:r>
              <a:rPr lang="en-US" sz="2000" b="1" dirty="0" smtClean="0">
                <a:solidFill>
                  <a:schemeClr val="accent1">
                    <a:lumMod val="75000"/>
                  </a:schemeClr>
                </a:solidFill>
              </a:rPr>
              <a:t>/m</a:t>
            </a:r>
            <a:r>
              <a:rPr lang="en-US" sz="2000" b="1" baseline="30000" dirty="0" smtClean="0">
                <a:solidFill>
                  <a:schemeClr val="accent1">
                    <a:lumMod val="75000"/>
                  </a:schemeClr>
                </a:solidFill>
              </a:rPr>
              <a:t>3</a:t>
            </a:r>
            <a:r>
              <a:rPr lang="en-US" sz="2000" b="1" dirty="0" smtClean="0">
                <a:solidFill>
                  <a:schemeClr val="accent1">
                    <a:lumMod val="75000"/>
                  </a:schemeClr>
                </a:solidFill>
              </a:rPr>
              <a:t>) measured near an oil refinery in </a:t>
            </a:r>
            <a:r>
              <a:rPr lang="en-US" sz="2000" b="1" dirty="0" err="1" smtClean="0">
                <a:solidFill>
                  <a:schemeClr val="accent1">
                    <a:lumMod val="75000"/>
                  </a:schemeClr>
                </a:solidFill>
              </a:rPr>
              <a:t>Sisak</a:t>
            </a:r>
            <a:r>
              <a:rPr lang="en-US" sz="2000" b="1" dirty="0" smtClean="0">
                <a:solidFill>
                  <a:schemeClr val="accent1">
                    <a:lumMod val="75000"/>
                  </a:schemeClr>
                </a:solidFill>
              </a:rPr>
              <a:t> and Rijeka.</a:t>
            </a:r>
            <a:endParaRPr lang="hr-HR" sz="2000" b="1" dirty="0">
              <a:solidFill>
                <a:schemeClr val="accent1">
                  <a:lumMod val="75000"/>
                </a:schemeClr>
              </a:solidFill>
            </a:endParaRPr>
          </a:p>
        </p:txBody>
      </p:sp>
      <p:pic>
        <p:nvPicPr>
          <p:cNvPr id="1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333053" y="1664990"/>
            <a:ext cx="8568952" cy="4093428"/>
          </a:xfrm>
          <a:prstGeom prst="rect">
            <a:avLst/>
          </a:prstGeom>
          <a:noFill/>
        </p:spPr>
        <p:txBody>
          <a:bodyPr wrap="square" rtlCol="0">
            <a:spAutoFit/>
          </a:bodyPr>
          <a:lstStyle/>
          <a:p>
            <a:r>
              <a:rPr lang="en-US" sz="2000" b="1" dirty="0" smtClean="0">
                <a:solidFill>
                  <a:schemeClr val="accent1">
                    <a:lumMod val="75000"/>
                  </a:schemeClr>
                </a:solidFill>
              </a:rPr>
              <a:t>At physiological pH (pH 7.4) hydrogen </a:t>
            </a:r>
            <a:r>
              <a:rPr lang="en-US" sz="2000" b="1" dirty="0" err="1" smtClean="0">
                <a:solidFill>
                  <a:schemeClr val="accent1">
                    <a:lumMod val="75000"/>
                  </a:schemeClr>
                </a:solidFill>
              </a:rPr>
              <a:t>sulphide</a:t>
            </a:r>
            <a:r>
              <a:rPr lang="en-US" sz="2000" b="1" dirty="0" smtClean="0">
                <a:solidFill>
                  <a:schemeClr val="accent1">
                    <a:lumMod val="75000"/>
                  </a:schemeClr>
                </a:solidFill>
              </a:rPr>
              <a:t> dissociate as the </a:t>
            </a:r>
            <a:r>
              <a:rPr lang="hr-HR" sz="2000" b="1" dirty="0" smtClean="0">
                <a:solidFill>
                  <a:schemeClr val="accent1">
                    <a:lumMod val="75000"/>
                  </a:schemeClr>
                </a:solidFill>
              </a:rPr>
              <a:t>sulphide </a:t>
            </a:r>
            <a:r>
              <a:rPr lang="en-US" sz="2000" b="1" dirty="0" smtClean="0">
                <a:solidFill>
                  <a:schemeClr val="accent1">
                    <a:lumMod val="75000"/>
                  </a:schemeClr>
                </a:solidFill>
              </a:rPr>
              <a:t>anion</a:t>
            </a:r>
            <a:r>
              <a:rPr lang="hr-HR" sz="2000" b="1" dirty="0" smtClean="0">
                <a:solidFill>
                  <a:schemeClr val="accent1">
                    <a:lumMod val="75000"/>
                  </a:schemeClr>
                </a:solidFill>
              </a:rPr>
              <a:t> and</a:t>
            </a:r>
            <a:r>
              <a:rPr lang="en-US" sz="2000" b="1" dirty="0" smtClean="0">
                <a:solidFill>
                  <a:schemeClr val="accent1">
                    <a:lumMod val="75000"/>
                  </a:schemeClr>
                </a:solidFill>
              </a:rPr>
              <a:t> is absorbed through the lungs, is spreading quickly in the body, and </a:t>
            </a:r>
            <a:r>
              <a:rPr lang="en-US" sz="2000" b="1" dirty="0" err="1" smtClean="0">
                <a:solidFill>
                  <a:schemeClr val="accent1">
                    <a:lumMod val="75000"/>
                  </a:schemeClr>
                </a:solidFill>
              </a:rPr>
              <a:t>metabolised</a:t>
            </a:r>
            <a:r>
              <a:rPr lang="en-US" sz="2000" b="1" dirty="0" smtClean="0">
                <a:solidFill>
                  <a:schemeClr val="accent1">
                    <a:lumMod val="75000"/>
                  </a:schemeClr>
                </a:solidFill>
              </a:rPr>
              <a:t> in three ways:</a:t>
            </a:r>
            <a:endParaRPr lang="hr-HR" sz="2000" b="1" dirty="0" smtClean="0">
              <a:solidFill>
                <a:schemeClr val="accent1">
                  <a:lumMod val="75000"/>
                </a:schemeClr>
              </a:solidFill>
            </a:endParaRPr>
          </a:p>
          <a:p>
            <a:endParaRPr lang="hr-HR" sz="2000" b="1" dirty="0" smtClean="0">
              <a:solidFill>
                <a:schemeClr val="accent6">
                  <a:lumMod val="75000"/>
                </a:schemeClr>
              </a:solidFill>
            </a:endParaRPr>
          </a:p>
          <a:p>
            <a:pPr>
              <a:buFont typeface="Arial" pitchFamily="34" charset="0"/>
              <a:buChar char="•"/>
            </a:pPr>
            <a:r>
              <a:rPr lang="hr-HR" sz="2000" b="1" dirty="0" smtClean="0">
                <a:solidFill>
                  <a:schemeClr val="accent6">
                    <a:lumMod val="75000"/>
                  </a:schemeClr>
                </a:solidFill>
              </a:rPr>
              <a:t> oxidation</a:t>
            </a:r>
          </a:p>
          <a:p>
            <a:pPr>
              <a:buFont typeface="Arial" pitchFamily="34" charset="0"/>
              <a:buChar char="•"/>
            </a:pPr>
            <a:r>
              <a:rPr lang="hr-HR" sz="2000" b="1" dirty="0" smtClean="0">
                <a:solidFill>
                  <a:schemeClr val="accent6">
                    <a:lumMod val="75000"/>
                  </a:schemeClr>
                </a:solidFill>
              </a:rPr>
              <a:t> metilation </a:t>
            </a:r>
          </a:p>
          <a:p>
            <a:pPr>
              <a:buFont typeface="Arial" pitchFamily="34" charset="0"/>
              <a:buChar char="•"/>
            </a:pPr>
            <a:r>
              <a:rPr lang="hr-HR" sz="2000" b="1" dirty="0" smtClean="0">
                <a:solidFill>
                  <a:schemeClr val="accent6">
                    <a:lumMod val="75000"/>
                  </a:schemeClr>
                </a:solidFill>
              </a:rPr>
              <a:t> reaction with cytochrom c  and  metalo-proteins  or disulphide  proteins </a:t>
            </a:r>
          </a:p>
          <a:p>
            <a:pPr>
              <a:buFont typeface="Arial" pitchFamily="34" charset="0"/>
              <a:buChar char="•"/>
            </a:pPr>
            <a:endParaRPr lang="hr-HR" sz="2000" b="1" dirty="0" smtClean="0">
              <a:solidFill>
                <a:schemeClr val="accent6">
                  <a:lumMod val="75000"/>
                </a:schemeClr>
              </a:solidFill>
            </a:endParaRPr>
          </a:p>
          <a:p>
            <a:r>
              <a:rPr lang="en-US" sz="2000" b="1" dirty="0" smtClean="0">
                <a:solidFill>
                  <a:schemeClr val="accent1">
                    <a:lumMod val="75000"/>
                  </a:schemeClr>
                </a:solidFill>
              </a:rPr>
              <a:t>The main metabolic pathway is rapid oxidation in liver to sulfate (final product). </a:t>
            </a:r>
            <a:r>
              <a:rPr lang="en-US" sz="2000" b="1" dirty="0" err="1" smtClean="0">
                <a:solidFill>
                  <a:schemeClr val="accent1">
                    <a:lumMod val="75000"/>
                  </a:schemeClr>
                </a:solidFill>
              </a:rPr>
              <a:t>Sulphate</a:t>
            </a:r>
            <a:r>
              <a:rPr lang="en-US" sz="2000" b="1" dirty="0" smtClean="0">
                <a:solidFill>
                  <a:schemeClr val="accent1">
                    <a:lumMod val="75000"/>
                  </a:schemeClr>
                </a:solidFill>
              </a:rPr>
              <a:t> metabolites are excreted by feces and urine as urinary </a:t>
            </a:r>
            <a:r>
              <a:rPr lang="en-US" sz="2000" b="1" dirty="0" err="1" smtClean="0">
                <a:solidFill>
                  <a:schemeClr val="accent1">
                    <a:lumMod val="75000"/>
                  </a:schemeClr>
                </a:solidFill>
              </a:rPr>
              <a:t>thiosulfates</a:t>
            </a:r>
            <a:r>
              <a:rPr lang="en-US" sz="2000" b="1" dirty="0" smtClean="0">
                <a:solidFill>
                  <a:schemeClr val="accent1">
                    <a:lumMod val="75000"/>
                  </a:schemeClr>
                </a:solidFill>
              </a:rPr>
              <a:t>. Since </a:t>
            </a:r>
            <a:r>
              <a:rPr lang="en-US" sz="2000" b="1" dirty="0" err="1" smtClean="0">
                <a:solidFill>
                  <a:schemeClr val="accent1">
                    <a:lumMod val="75000"/>
                  </a:schemeClr>
                </a:solidFill>
              </a:rPr>
              <a:t>thiosulfates</a:t>
            </a:r>
            <a:r>
              <a:rPr lang="en-US" sz="2000" b="1" dirty="0" smtClean="0">
                <a:solidFill>
                  <a:schemeClr val="accent1">
                    <a:lumMod val="75000"/>
                  </a:schemeClr>
                </a:solidFill>
              </a:rPr>
              <a:t> in the urine are held up to 15 hours after acute exposure, they are used as a biomarker for acute exposure to hydrogen </a:t>
            </a:r>
            <a:r>
              <a:rPr lang="en-US" sz="2000" b="1" dirty="0" err="1" smtClean="0">
                <a:solidFill>
                  <a:schemeClr val="accent1">
                    <a:lumMod val="75000"/>
                  </a:schemeClr>
                </a:solidFill>
              </a:rPr>
              <a:t>sulphide</a:t>
            </a:r>
            <a:r>
              <a:rPr lang="en-US" sz="2000" b="1" dirty="0" smtClean="0">
                <a:solidFill>
                  <a:schemeClr val="accent1">
                    <a:lumMod val="75000"/>
                  </a:schemeClr>
                </a:solidFill>
              </a:rPr>
              <a:t>.</a:t>
            </a:r>
            <a:endParaRPr lang="hr-HR" sz="2000" b="1" dirty="0" smtClean="0">
              <a:solidFill>
                <a:schemeClr val="accent1">
                  <a:lumMod val="75000"/>
                </a:schemeClr>
              </a:solidFill>
            </a:endParaRPr>
          </a:p>
          <a:p>
            <a:endParaRPr lang="hr-HR" sz="2000" b="1" dirty="0" smtClean="0">
              <a:solidFill>
                <a:schemeClr val="accent1">
                  <a:lumMod val="75000"/>
                </a:schemeClr>
              </a:solidFill>
            </a:endParaRPr>
          </a:p>
        </p:txBody>
      </p:sp>
      <p:pic>
        <p:nvPicPr>
          <p:cNvPr id="13" name="Picture 3"/>
          <p:cNvPicPr>
            <a:picLocks noChangeAspect="1" noChangeArrowheads="1"/>
          </p:cNvPicPr>
          <p:nvPr/>
        </p:nvPicPr>
        <p:blipFill>
          <a:blip r:embed="rId3" cstate="print"/>
          <a:srcRect/>
          <a:stretch>
            <a:fillRect/>
          </a:stretch>
        </p:blipFill>
        <p:spPr bwMode="auto">
          <a:xfrm>
            <a:off x="0" y="6265863"/>
            <a:ext cx="4767263" cy="592137"/>
          </a:xfrm>
          <a:prstGeom prst="rect">
            <a:avLst/>
          </a:prstGeom>
          <a:noFill/>
          <a:ln w="9525">
            <a:noFill/>
            <a:miter lim="800000"/>
            <a:headEnd/>
            <a:tailEnd/>
          </a:ln>
          <a:effectLst/>
        </p:spPr>
      </p:pic>
      <p:sp>
        <p:nvSpPr>
          <p:cNvPr id="15"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en-US" sz="2800" b="1" dirty="0" smtClean="0">
                <a:solidFill>
                  <a:schemeClr val="tx2"/>
                </a:solidFill>
                <a:effectLst>
                  <a:glow>
                    <a:srgbClr val="7F7F7F">
                      <a:alpha val="35000"/>
                    </a:srgbClr>
                  </a:glow>
                </a:effectLst>
              </a:rPr>
              <a:t>2.4 H</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S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0" name="Picture 2" descr="File:Sulfur-dioxide-3D-vdW.png"/>
          <p:cNvPicPr>
            <a:picLocks noChangeAspect="1" noChangeArrowheads="1"/>
          </p:cNvPicPr>
          <p:nvPr/>
        </p:nvPicPr>
        <p:blipFill>
          <a:blip r:embed="rId4" cstate="print"/>
          <a:srcRect/>
          <a:stretch>
            <a:fillRect/>
          </a:stretch>
        </p:blipFill>
        <p:spPr bwMode="auto">
          <a:xfrm>
            <a:off x="8175166" y="0"/>
            <a:ext cx="835762" cy="668610"/>
          </a:xfrm>
          <a:prstGeom prst="rect">
            <a:avLst/>
          </a:prstGeom>
          <a:noFill/>
        </p:spPr>
      </p:pic>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en-US" sz="2800" b="1" dirty="0" smtClean="0">
                <a:solidFill>
                  <a:schemeClr val="tx2"/>
                </a:solidFill>
                <a:effectLst>
                  <a:glow>
                    <a:srgbClr val="7F7F7F">
                      <a:alpha val="35000"/>
                    </a:srgbClr>
                  </a:glow>
                </a:effectLst>
              </a:rPr>
              <a:t>2.4 H</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S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 name="Picture 2" descr="File:Sulfur-dioxide-3D-vdW.png"/>
          <p:cNvPicPr>
            <a:picLocks noChangeAspect="1" noChangeArrowheads="1"/>
          </p:cNvPicPr>
          <p:nvPr/>
        </p:nvPicPr>
        <p:blipFill>
          <a:blip r:embed="rId3" cstate="print"/>
          <a:srcRect/>
          <a:stretch>
            <a:fillRect/>
          </a:stretch>
        </p:blipFill>
        <p:spPr bwMode="auto">
          <a:xfrm>
            <a:off x="8175166" y="0"/>
            <a:ext cx="835762" cy="668610"/>
          </a:xfrm>
          <a:prstGeom prst="rect">
            <a:avLst/>
          </a:prstGeom>
          <a:noFill/>
        </p:spPr>
      </p:pic>
      <p:sp>
        <p:nvSpPr>
          <p:cNvPr id="12" name="TextBox 11"/>
          <p:cNvSpPr txBox="1"/>
          <p:nvPr/>
        </p:nvSpPr>
        <p:spPr>
          <a:xfrm>
            <a:off x="486594" y="2063899"/>
            <a:ext cx="8352928" cy="3046988"/>
          </a:xfrm>
          <a:prstGeom prst="rect">
            <a:avLst/>
          </a:prstGeom>
          <a:noFill/>
        </p:spPr>
        <p:txBody>
          <a:bodyPr wrap="square" rtlCol="0">
            <a:spAutoFit/>
          </a:bodyPr>
          <a:lstStyle/>
          <a:p>
            <a:r>
              <a:rPr lang="en-US" sz="2400" b="1" dirty="0" smtClean="0">
                <a:solidFill>
                  <a:srgbClr val="FF0000"/>
                </a:solidFill>
              </a:rPr>
              <a:t>The toxicity of hydrogen sulfide at concentrations of what we find in the outside air is negligible.</a:t>
            </a:r>
            <a:endParaRPr lang="hr-HR" sz="2400" b="1" dirty="0" smtClean="0">
              <a:solidFill>
                <a:srgbClr val="FF0000"/>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Acute toxicity of hydrogen </a:t>
            </a:r>
            <a:r>
              <a:rPr lang="en-US" sz="2400" b="1" dirty="0" err="1" smtClean="0">
                <a:solidFill>
                  <a:schemeClr val="accent1">
                    <a:lumMod val="75000"/>
                  </a:schemeClr>
                </a:solidFill>
              </a:rPr>
              <a:t>sulphide</a:t>
            </a:r>
            <a:r>
              <a:rPr lang="en-US" sz="2400" b="1" dirty="0" smtClean="0">
                <a:solidFill>
                  <a:schemeClr val="accent1">
                    <a:lumMod val="75000"/>
                  </a:schemeClr>
                </a:solidFill>
              </a:rPr>
              <a:t> is mainly reflected </a:t>
            </a:r>
            <a:r>
              <a:rPr lang="hr-HR" sz="2400" b="1" dirty="0" smtClean="0">
                <a:solidFill>
                  <a:schemeClr val="accent1">
                    <a:lumMod val="75000"/>
                  </a:schemeClr>
                </a:solidFill>
              </a:rPr>
              <a:t>on </a:t>
            </a:r>
            <a:r>
              <a:rPr lang="en-US" sz="2400" b="1" dirty="0" smtClean="0">
                <a:solidFill>
                  <a:schemeClr val="accent1">
                    <a:lumMod val="75000"/>
                  </a:schemeClr>
                </a:solidFill>
              </a:rPr>
              <a:t>the central nervous and the respiratory system. When H</a:t>
            </a:r>
            <a:r>
              <a:rPr lang="en-US" sz="2400" b="1" baseline="-25000" dirty="0" smtClean="0">
                <a:solidFill>
                  <a:schemeClr val="accent1">
                    <a:lumMod val="75000"/>
                  </a:schemeClr>
                </a:solidFill>
              </a:rPr>
              <a:t>2</a:t>
            </a:r>
            <a:r>
              <a:rPr lang="en-US" sz="2400" b="1" dirty="0" smtClean="0">
                <a:solidFill>
                  <a:schemeClr val="accent1">
                    <a:lumMod val="75000"/>
                  </a:schemeClr>
                </a:solidFill>
              </a:rPr>
              <a:t>S enters the body, it creates a complex with iron from the enzyme c</a:t>
            </a:r>
            <a:r>
              <a:rPr lang="hr-HR" sz="2400" b="1" dirty="0" smtClean="0">
                <a:solidFill>
                  <a:schemeClr val="accent1">
                    <a:lumMod val="75000"/>
                  </a:schemeClr>
                </a:solidFill>
              </a:rPr>
              <a:t>y</a:t>
            </a:r>
            <a:r>
              <a:rPr lang="en-US" sz="2400" b="1" dirty="0" smtClean="0">
                <a:solidFill>
                  <a:schemeClr val="accent1">
                    <a:lumMod val="75000"/>
                  </a:schemeClr>
                </a:solidFill>
              </a:rPr>
              <a:t>t</a:t>
            </a:r>
            <a:r>
              <a:rPr lang="hr-HR" sz="2400" b="1" dirty="0" smtClean="0">
                <a:solidFill>
                  <a:schemeClr val="accent1">
                    <a:lumMod val="75000"/>
                  </a:schemeClr>
                </a:solidFill>
              </a:rPr>
              <a:t>ochrome</a:t>
            </a:r>
            <a:r>
              <a:rPr lang="en-US" sz="2400" b="1" dirty="0" smtClean="0">
                <a:solidFill>
                  <a:schemeClr val="accent1">
                    <a:lumMod val="75000"/>
                  </a:schemeClr>
                </a:solidFill>
              </a:rPr>
              <a:t> </a:t>
            </a:r>
            <a:r>
              <a:rPr lang="en-US" sz="2400" b="1" dirty="0" err="1" smtClean="0">
                <a:solidFill>
                  <a:schemeClr val="accent1">
                    <a:lumMod val="75000"/>
                  </a:schemeClr>
                </a:solidFill>
              </a:rPr>
              <a:t>oxidase</a:t>
            </a:r>
            <a:r>
              <a:rPr lang="en-US" sz="2400" b="1" dirty="0" smtClean="0">
                <a:solidFill>
                  <a:schemeClr val="accent1">
                    <a:lumMod val="75000"/>
                  </a:schemeClr>
                </a:solidFill>
              </a:rPr>
              <a:t> and in the mitochondria is blocking the binding of oxygen which stops the cellular respiration.</a:t>
            </a:r>
            <a:endParaRPr lang="hr-HR" sz="2400" b="1" dirty="0">
              <a:solidFill>
                <a:schemeClr val="accent1">
                  <a:lumMod val="75000"/>
                </a:schemeClr>
              </a:solidFill>
            </a:endParaRPr>
          </a:p>
        </p:txBody>
      </p:sp>
      <p:pic>
        <p:nvPicPr>
          <p:cNvPr id="13"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323528" y="1412776"/>
            <a:ext cx="8712968" cy="4154984"/>
          </a:xfrm>
          <a:prstGeom prst="rect">
            <a:avLst/>
          </a:prstGeom>
          <a:noFill/>
        </p:spPr>
        <p:txBody>
          <a:bodyPr wrap="square" rtlCol="0">
            <a:spAutoFit/>
          </a:bodyPr>
          <a:lstStyle/>
          <a:p>
            <a:r>
              <a:rPr lang="en-US" sz="2400" b="1" dirty="0" smtClean="0">
                <a:solidFill>
                  <a:schemeClr val="accent1">
                    <a:lumMod val="75000"/>
                  </a:schemeClr>
                </a:solidFill>
              </a:rPr>
              <a:t>The human sense of smell is extremely sensitive to this chemical compound and hydrogen </a:t>
            </a:r>
            <a:r>
              <a:rPr lang="en-US" sz="2400" b="1" dirty="0" err="1" smtClean="0">
                <a:solidFill>
                  <a:schemeClr val="accent1">
                    <a:lumMod val="75000"/>
                  </a:schemeClr>
                </a:solidFill>
              </a:rPr>
              <a:t>sulphide</a:t>
            </a:r>
            <a:r>
              <a:rPr lang="en-US" sz="2400" b="1" dirty="0" smtClean="0">
                <a:solidFill>
                  <a:schemeClr val="accent1">
                    <a:lumMod val="75000"/>
                  </a:schemeClr>
                </a:solidFill>
              </a:rPr>
              <a:t> can smell but also at concentrations of 10 to 12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 Harmfulness to health hydrogen sulfide at these concentrations, it does not exist.</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The World Health Organization (WHO) has given 15 mg/m</a:t>
            </a:r>
            <a:r>
              <a:rPr lang="en-US" sz="2400" b="1" baseline="30000" dirty="0" smtClean="0">
                <a:solidFill>
                  <a:schemeClr val="accent1">
                    <a:lumMod val="75000"/>
                  </a:schemeClr>
                </a:solidFill>
              </a:rPr>
              <a:t>3</a:t>
            </a:r>
            <a:r>
              <a:rPr lang="en-US" sz="2400" b="1" dirty="0" smtClean="0">
                <a:solidFill>
                  <a:schemeClr val="accent1">
                    <a:lumMod val="75000"/>
                  </a:schemeClr>
                </a:solidFill>
              </a:rPr>
              <a:t> (15 000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 as the lowest concentration that causes negative effects on health (LOAEL). The usual method of </a:t>
            </a:r>
            <a:r>
              <a:rPr lang="hr-HR" sz="2400" b="1" dirty="0" smtClean="0">
                <a:solidFill>
                  <a:schemeClr val="accent1">
                    <a:lumMod val="75000"/>
                  </a:schemeClr>
                </a:solidFill>
              </a:rPr>
              <a:t>divide</a:t>
            </a:r>
            <a:r>
              <a:rPr lang="en-US" sz="2400" b="1" dirty="0" smtClean="0">
                <a:solidFill>
                  <a:schemeClr val="accent1">
                    <a:lumMod val="75000"/>
                  </a:schemeClr>
                </a:solidFill>
              </a:rPr>
              <a:t> these values with the safety factor (in this case, he's tall </a:t>
            </a:r>
            <a:r>
              <a:rPr lang="hr-HR" sz="2400" b="1" dirty="0" smtClean="0">
                <a:solidFill>
                  <a:schemeClr val="accent1">
                    <a:lumMod val="75000"/>
                  </a:schemeClr>
                </a:solidFill>
              </a:rPr>
              <a:t>-</a:t>
            </a:r>
            <a:r>
              <a:rPr lang="en-US" sz="2400" b="1" dirty="0" smtClean="0">
                <a:solidFill>
                  <a:schemeClr val="accent1">
                    <a:lumMod val="75000"/>
                  </a:schemeClr>
                </a:solidFill>
              </a:rPr>
              <a:t>100)</a:t>
            </a:r>
            <a:r>
              <a:rPr lang="hr-HR" sz="2400" b="1" dirty="0" smtClean="0">
                <a:solidFill>
                  <a:schemeClr val="accent1">
                    <a:lumMod val="75000"/>
                  </a:schemeClr>
                </a:solidFill>
              </a:rPr>
              <a:t>.</a:t>
            </a:r>
            <a:r>
              <a:rPr lang="en-US" sz="2400" b="1" dirty="0" smtClean="0">
                <a:solidFill>
                  <a:schemeClr val="accent1">
                    <a:lumMod val="75000"/>
                  </a:schemeClr>
                </a:solidFill>
              </a:rPr>
              <a:t> WHO issued a recommended value of 24-hour concentrations of hydrogen </a:t>
            </a:r>
            <a:r>
              <a:rPr lang="en-US" sz="2400" b="1" dirty="0" err="1" smtClean="0">
                <a:solidFill>
                  <a:schemeClr val="accent1">
                    <a:lumMod val="75000"/>
                  </a:schemeClr>
                </a:solidFill>
              </a:rPr>
              <a:t>sulphide</a:t>
            </a:r>
            <a:r>
              <a:rPr lang="en-US" sz="2400" b="1" dirty="0" smtClean="0">
                <a:solidFill>
                  <a:schemeClr val="accent1">
                    <a:lumMod val="75000"/>
                  </a:schemeClr>
                </a:solidFill>
              </a:rPr>
              <a:t> </a:t>
            </a:r>
            <a:r>
              <a:rPr lang="hr-HR" sz="2400" b="1" dirty="0" smtClean="0">
                <a:solidFill>
                  <a:schemeClr val="accent1">
                    <a:lumMod val="75000"/>
                  </a:schemeClr>
                </a:solidFill>
              </a:rPr>
              <a:t>of </a:t>
            </a:r>
            <a:r>
              <a:rPr lang="en-US" sz="2400" b="1" dirty="0" smtClean="0">
                <a:solidFill>
                  <a:schemeClr val="accent1">
                    <a:lumMod val="75000"/>
                  </a:schemeClr>
                </a:solidFill>
              </a:rPr>
              <a:t>the 150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a:t>
            </a:r>
            <a:endParaRPr lang="pl-PL" sz="2400" b="1" dirty="0" smtClean="0">
              <a:solidFill>
                <a:schemeClr val="bg1"/>
              </a:solidFill>
            </a:endParaRPr>
          </a:p>
        </p:txBody>
      </p:sp>
      <p:sp>
        <p:nvSpPr>
          <p:cNvPr id="1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en-US" sz="2800" b="1" dirty="0" smtClean="0">
                <a:solidFill>
                  <a:schemeClr val="tx2"/>
                </a:solidFill>
                <a:effectLst>
                  <a:glow>
                    <a:srgbClr val="7F7F7F">
                      <a:alpha val="35000"/>
                    </a:srgbClr>
                  </a:glow>
                </a:effectLst>
              </a:rPr>
              <a:t>2.4 H</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S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0" name="Picture 2" descr="File:Sulfur-dioxide-3D-vdW.png"/>
          <p:cNvPicPr>
            <a:picLocks noChangeAspect="1" noChangeArrowheads="1"/>
          </p:cNvPicPr>
          <p:nvPr/>
        </p:nvPicPr>
        <p:blipFill>
          <a:blip r:embed="rId3" cstate="print"/>
          <a:srcRect/>
          <a:stretch>
            <a:fillRect/>
          </a:stretch>
        </p:blipFill>
        <p:spPr bwMode="auto">
          <a:xfrm>
            <a:off x="8175166" y="0"/>
            <a:ext cx="835762" cy="668610"/>
          </a:xfrm>
          <a:prstGeom prst="rect">
            <a:avLst/>
          </a:prstGeom>
          <a:noFill/>
        </p:spPr>
      </p:pic>
      <p:pic>
        <p:nvPicPr>
          <p:cNvPr id="13"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264532" y="1962175"/>
            <a:ext cx="8752913" cy="1200329"/>
          </a:xfrm>
          <a:prstGeom prst="rect">
            <a:avLst/>
          </a:prstGeom>
          <a:solidFill>
            <a:srgbClr val="FF0000"/>
          </a:solidFill>
          <a:scene3d>
            <a:camera prst="orthographicFront"/>
            <a:lightRig rig="threePt" dir="t"/>
          </a:scene3d>
          <a:sp3d>
            <a:bevelT w="114300" prst="artDeco"/>
          </a:sp3d>
        </p:spPr>
        <p:txBody>
          <a:bodyPr wrap="square">
            <a:spAutoFit/>
          </a:bodyPr>
          <a:lstStyle/>
          <a:p>
            <a:r>
              <a:rPr lang="en-US" sz="2400" b="1" dirty="0" smtClean="0">
                <a:solidFill>
                  <a:schemeClr val="bg1"/>
                </a:solidFill>
              </a:rPr>
              <a:t>So, only after concentrations of specified pollutants grow for a thousand times of concentration where can smell it, you can expect an acute negative effects on people's health.</a:t>
            </a:r>
            <a:endParaRPr lang="hr-HR" sz="2400" b="1" dirty="0">
              <a:solidFill>
                <a:schemeClr val="bg1"/>
              </a:solidFill>
            </a:endParaRPr>
          </a:p>
        </p:txBody>
      </p:sp>
      <p:sp>
        <p:nvSpPr>
          <p:cNvPr id="13" name="TextBox 12"/>
          <p:cNvSpPr txBox="1"/>
          <p:nvPr/>
        </p:nvSpPr>
        <p:spPr>
          <a:xfrm>
            <a:off x="342900" y="3717032"/>
            <a:ext cx="8693596" cy="1569660"/>
          </a:xfrm>
          <a:prstGeom prst="rect">
            <a:avLst/>
          </a:prstGeom>
          <a:noFill/>
        </p:spPr>
        <p:txBody>
          <a:bodyPr wrap="square" rtlCol="0">
            <a:spAutoFit/>
          </a:bodyPr>
          <a:lstStyle/>
          <a:p>
            <a:r>
              <a:rPr lang="en-US" sz="2400" b="1" dirty="0" smtClean="0">
                <a:solidFill>
                  <a:schemeClr val="accent1">
                    <a:lumMod val="75000"/>
                  </a:schemeClr>
                </a:solidFill>
              </a:rPr>
              <a:t>However, as with its unpleasant smell, such compounds can considerably reduce the quality of life in the area which are spread, the WHO recommends that the 30-minutes hydrogen </a:t>
            </a:r>
            <a:r>
              <a:rPr lang="en-US" sz="2400" b="1" dirty="0" err="1" smtClean="0">
                <a:solidFill>
                  <a:schemeClr val="accent1">
                    <a:lumMod val="75000"/>
                  </a:schemeClr>
                </a:solidFill>
              </a:rPr>
              <a:t>sulphide</a:t>
            </a:r>
            <a:r>
              <a:rPr lang="en-US" sz="2400" b="1" dirty="0" smtClean="0">
                <a:solidFill>
                  <a:schemeClr val="accent1">
                    <a:lumMod val="75000"/>
                  </a:schemeClr>
                </a:solidFill>
              </a:rPr>
              <a:t> concentrations should not exceed 7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30000" dirty="0" smtClean="0">
                <a:solidFill>
                  <a:schemeClr val="accent1">
                    <a:lumMod val="75000"/>
                  </a:schemeClr>
                </a:solidFill>
              </a:rPr>
              <a:t>3</a:t>
            </a:r>
            <a:r>
              <a:rPr lang="en-US" sz="2400" b="1" dirty="0" smtClean="0">
                <a:solidFill>
                  <a:schemeClr val="accent1">
                    <a:lumMod val="75000"/>
                  </a:schemeClr>
                </a:solidFill>
              </a:rPr>
              <a:t>.</a:t>
            </a:r>
            <a:endParaRPr lang="hr-HR" sz="2400" b="1" dirty="0">
              <a:solidFill>
                <a:schemeClr val="accent1">
                  <a:lumMod val="75000"/>
                </a:schemeClr>
              </a:solidFill>
            </a:endParaRPr>
          </a:p>
        </p:txBody>
      </p:sp>
      <p:sp>
        <p:nvSpPr>
          <p:cNvPr id="15"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en-US" sz="2800" b="1" dirty="0" smtClean="0">
                <a:solidFill>
                  <a:schemeClr val="tx2"/>
                </a:solidFill>
                <a:effectLst>
                  <a:glow>
                    <a:srgbClr val="7F7F7F">
                      <a:alpha val="35000"/>
                    </a:srgbClr>
                  </a:glow>
                </a:effectLst>
              </a:rPr>
              <a:t>2.4 H</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S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0" name="Picture 2" descr="File:Sulfur-dioxide-3D-vdW.png"/>
          <p:cNvPicPr>
            <a:picLocks noChangeAspect="1" noChangeArrowheads="1"/>
          </p:cNvPicPr>
          <p:nvPr/>
        </p:nvPicPr>
        <p:blipFill>
          <a:blip r:embed="rId3" cstate="print"/>
          <a:srcRect/>
          <a:stretch>
            <a:fillRect/>
          </a:stretch>
        </p:blipFill>
        <p:spPr bwMode="auto">
          <a:xfrm>
            <a:off x="8175166" y="0"/>
            <a:ext cx="835762" cy="668610"/>
          </a:xfrm>
          <a:prstGeom prst="rect">
            <a:avLst/>
          </a:prstGeom>
          <a:noFill/>
        </p:spPr>
      </p:pic>
      <p:pic>
        <p:nvPicPr>
          <p:cNvPr id="14"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467544" y="1765201"/>
            <a:ext cx="8424936" cy="3785652"/>
          </a:xfrm>
          <a:prstGeom prst="rect">
            <a:avLst/>
          </a:prstGeom>
          <a:noFill/>
        </p:spPr>
        <p:txBody>
          <a:bodyPr wrap="square" rtlCol="0">
            <a:spAutoFit/>
          </a:bodyPr>
          <a:lstStyle/>
          <a:p>
            <a:r>
              <a:rPr lang="en-US" sz="2400" b="1" dirty="0" smtClean="0">
                <a:solidFill>
                  <a:schemeClr val="accent1">
                    <a:lumMod val="75000"/>
                  </a:schemeClr>
                </a:solidFill>
              </a:rPr>
              <a:t>At concentrations higher than 15 mg/m</a:t>
            </a:r>
            <a:r>
              <a:rPr lang="en-US" sz="2400" b="1" baseline="30000" dirty="0" smtClean="0">
                <a:solidFill>
                  <a:schemeClr val="accent1">
                    <a:lumMod val="75000"/>
                  </a:schemeClr>
                </a:solidFill>
              </a:rPr>
              <a:t>3</a:t>
            </a:r>
            <a:r>
              <a:rPr lang="en-US" sz="2400" b="1" dirty="0" smtClean="0">
                <a:solidFill>
                  <a:schemeClr val="accent1">
                    <a:lumMod val="75000"/>
                  </a:schemeClr>
                </a:solidFill>
              </a:rPr>
              <a:t> comes to the irritation of the conjunctiva</a:t>
            </a:r>
            <a:r>
              <a:rPr lang="hr-HR" sz="2400" b="1" dirty="0" smtClean="0">
                <a:solidFill>
                  <a:schemeClr val="accent1">
                    <a:lumMod val="75000"/>
                  </a:schemeClr>
                </a:solidFill>
              </a:rPr>
              <a:t>.</a:t>
            </a:r>
          </a:p>
          <a:p>
            <a:endParaRPr lang="hr-HR" sz="2400" b="1" dirty="0" smtClean="0">
              <a:solidFill>
                <a:schemeClr val="bg1"/>
              </a:solidFill>
            </a:endParaRPr>
          </a:p>
          <a:p>
            <a:r>
              <a:rPr lang="en-US" sz="2400" b="1" dirty="0" smtClean="0">
                <a:solidFill>
                  <a:schemeClr val="accent1">
                    <a:lumMod val="75000"/>
                  </a:schemeClr>
                </a:solidFill>
              </a:rPr>
              <a:t>At higher concentrations (225 mg/m</a:t>
            </a:r>
            <a:r>
              <a:rPr lang="en-US" sz="2400" b="1" baseline="30000" dirty="0" smtClean="0">
                <a:solidFill>
                  <a:schemeClr val="accent1">
                    <a:lumMod val="75000"/>
                  </a:schemeClr>
                </a:solidFill>
              </a:rPr>
              <a:t>3</a:t>
            </a:r>
            <a:r>
              <a:rPr lang="en-US" sz="2400" b="1" dirty="0" smtClean="0">
                <a:solidFill>
                  <a:schemeClr val="accent1">
                    <a:lumMod val="75000"/>
                  </a:schemeClr>
                </a:solidFill>
              </a:rPr>
              <a:t>) comes to paralysis of the olfactory nerve and the smell can no longer feel it.</a:t>
            </a:r>
            <a:endParaRPr lang="hr-HR" sz="2400" b="1" dirty="0" smtClean="0">
              <a:solidFill>
                <a:schemeClr val="accent1">
                  <a:lumMod val="75000"/>
                </a:schemeClr>
              </a:solidFill>
            </a:endParaRPr>
          </a:p>
          <a:p>
            <a:endParaRPr lang="hr-HR" sz="2400" b="1" dirty="0" smtClean="0">
              <a:solidFill>
                <a:schemeClr val="bg1"/>
              </a:solidFill>
            </a:endParaRPr>
          </a:p>
          <a:p>
            <a:r>
              <a:rPr lang="hr-HR" sz="2400" b="1" dirty="0" smtClean="0">
                <a:solidFill>
                  <a:schemeClr val="accent1">
                    <a:lumMod val="75000"/>
                  </a:schemeClr>
                </a:solidFill>
              </a:rPr>
              <a:t> At higher </a:t>
            </a:r>
            <a:r>
              <a:rPr lang="en-US" sz="2400" b="1" dirty="0" smtClean="0">
                <a:solidFill>
                  <a:schemeClr val="accent1">
                    <a:lumMod val="75000"/>
                  </a:schemeClr>
                </a:solidFill>
              </a:rPr>
              <a:t>concentration (&gt; 400 mg/m</a:t>
            </a:r>
            <a:r>
              <a:rPr lang="en-US" sz="2400" b="1" baseline="30000" dirty="0" smtClean="0">
                <a:solidFill>
                  <a:schemeClr val="accent1">
                    <a:lumMod val="75000"/>
                  </a:schemeClr>
                </a:solidFill>
              </a:rPr>
              <a:t>3</a:t>
            </a:r>
            <a:r>
              <a:rPr lang="en-US" sz="2400" b="1" dirty="0" smtClean="0">
                <a:solidFill>
                  <a:schemeClr val="accent1">
                    <a:lumMod val="75000"/>
                  </a:schemeClr>
                </a:solidFill>
              </a:rPr>
              <a:t>) first comes to the pulmonary edema, and then to the strong stimulation of CNS (central nervous system) with symptoms such as rapid breathing, </a:t>
            </a:r>
            <a:r>
              <a:rPr lang="hr-HR" sz="2400" b="1" dirty="0" smtClean="0">
                <a:solidFill>
                  <a:schemeClr val="accent1">
                    <a:lumMod val="75000"/>
                  </a:schemeClr>
                </a:solidFill>
              </a:rPr>
              <a:t>interruption </a:t>
            </a:r>
            <a:r>
              <a:rPr lang="en-US" sz="2400" b="1" dirty="0" smtClean="0">
                <a:solidFill>
                  <a:schemeClr val="accent1">
                    <a:lumMod val="75000"/>
                  </a:schemeClr>
                </a:solidFill>
              </a:rPr>
              <a:t>of breathing, </a:t>
            </a:r>
            <a:r>
              <a:rPr lang="hr-HR" sz="2400" b="1" dirty="0" smtClean="0">
                <a:solidFill>
                  <a:schemeClr val="accent1">
                    <a:lumMod val="75000"/>
                  </a:schemeClr>
                </a:solidFill>
              </a:rPr>
              <a:t>convulsion</a:t>
            </a:r>
            <a:r>
              <a:rPr lang="en-US" sz="2400" b="1" dirty="0" smtClean="0">
                <a:solidFill>
                  <a:schemeClr val="accent1">
                    <a:lumMod val="75000"/>
                  </a:schemeClr>
                </a:solidFill>
              </a:rPr>
              <a:t> and death.</a:t>
            </a:r>
            <a:endParaRPr lang="hr-HR" sz="2400" b="1" dirty="0">
              <a:solidFill>
                <a:schemeClr val="accent1">
                  <a:lumMod val="75000"/>
                </a:schemeClr>
              </a:solidFill>
            </a:endParaRPr>
          </a:p>
        </p:txBody>
      </p:sp>
      <p:sp>
        <p:nvSpPr>
          <p:cNvPr id="1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en-US" sz="2800" b="1" dirty="0" smtClean="0">
                <a:solidFill>
                  <a:schemeClr val="tx2"/>
                </a:solidFill>
                <a:effectLst>
                  <a:glow>
                    <a:srgbClr val="7F7F7F">
                      <a:alpha val="35000"/>
                    </a:srgbClr>
                  </a:glow>
                </a:effectLst>
              </a:rPr>
              <a:t>2.4 H</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S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0" name="Picture 2" descr="File:Sulfur-dioxide-3D-vdW.png"/>
          <p:cNvPicPr>
            <a:picLocks noChangeAspect="1" noChangeArrowheads="1"/>
          </p:cNvPicPr>
          <p:nvPr/>
        </p:nvPicPr>
        <p:blipFill>
          <a:blip r:embed="rId3" cstate="print"/>
          <a:srcRect/>
          <a:stretch>
            <a:fillRect/>
          </a:stretch>
        </p:blipFill>
        <p:spPr bwMode="auto">
          <a:xfrm>
            <a:off x="8175166" y="0"/>
            <a:ext cx="835762" cy="668610"/>
          </a:xfrm>
          <a:prstGeom prst="rect">
            <a:avLst/>
          </a:prstGeom>
          <a:noFill/>
        </p:spPr>
      </p:pic>
      <p:pic>
        <p:nvPicPr>
          <p:cNvPr id="13"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75903" y="2661692"/>
            <a:ext cx="8712968" cy="1200329"/>
          </a:xfrm>
          <a:prstGeom prst="rect">
            <a:avLst/>
          </a:prstGeom>
        </p:spPr>
        <p:txBody>
          <a:bodyPr wrap="square">
            <a:spAutoFit/>
          </a:bodyPr>
          <a:lstStyle/>
          <a:p>
            <a:r>
              <a:rPr lang="en-US" sz="2400" b="1" dirty="0" smtClean="0">
                <a:solidFill>
                  <a:schemeClr val="accent1">
                    <a:lumMod val="75000"/>
                  </a:schemeClr>
                </a:solidFill>
              </a:rPr>
              <a:t>If people are exposed to extremely high concentrations of 1400 mg/m</a:t>
            </a:r>
            <a:r>
              <a:rPr lang="en-US" sz="2400" b="1" baseline="30000" dirty="0" smtClean="0">
                <a:solidFill>
                  <a:schemeClr val="accent1">
                    <a:lumMod val="75000"/>
                  </a:schemeClr>
                </a:solidFill>
              </a:rPr>
              <a:t>3</a:t>
            </a:r>
            <a:r>
              <a:rPr lang="en-US" sz="2400" b="1" dirty="0" smtClean="0">
                <a:solidFill>
                  <a:schemeClr val="accent1">
                    <a:lumMod val="75000"/>
                  </a:schemeClr>
                </a:solidFill>
              </a:rPr>
              <a:t> and higher, is coming to a rapid development of brain edema and necrosis of brain tissue.</a:t>
            </a:r>
            <a:endParaRPr lang="hr-HR" sz="2400" dirty="0">
              <a:solidFill>
                <a:schemeClr val="accent1">
                  <a:lumMod val="75000"/>
                </a:schemeClr>
              </a:solidFill>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5"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en-US" sz="2800" b="1" dirty="0" smtClean="0">
                <a:solidFill>
                  <a:schemeClr val="tx2"/>
                </a:solidFill>
                <a:effectLst>
                  <a:glow>
                    <a:srgbClr val="7F7F7F">
                      <a:alpha val="35000"/>
                    </a:srgbClr>
                  </a:glow>
                </a:effectLst>
              </a:rPr>
              <a:t>2.4 H</a:t>
            </a:r>
            <a:r>
              <a:rPr lang="en-US" sz="2800" b="1" baseline="-25000" dirty="0" smtClean="0">
                <a:solidFill>
                  <a:schemeClr val="tx2"/>
                </a:solidFill>
                <a:effectLst>
                  <a:glow>
                    <a:srgbClr val="7F7F7F">
                      <a:alpha val="35000"/>
                    </a:srgbClr>
                  </a:glow>
                </a:effectLst>
              </a:rPr>
              <a:t>2</a:t>
            </a:r>
            <a:r>
              <a:rPr lang="en-US" sz="2800" b="1" dirty="0" smtClean="0">
                <a:solidFill>
                  <a:schemeClr val="tx2"/>
                </a:solidFill>
                <a:effectLst>
                  <a:glow>
                    <a:srgbClr val="7F7F7F">
                      <a:alpha val="35000"/>
                    </a:srgbClr>
                  </a:glow>
                </a:effectLst>
              </a:rPr>
              <a:t>S – TOXICOLOGICAL </a:t>
            </a:r>
            <a:r>
              <a:rPr lang="hr-HR" sz="2800" b="1" dirty="0" smtClean="0">
                <a:solidFill>
                  <a:schemeClr val="tx2"/>
                </a:solidFill>
                <a:effectLst>
                  <a:glow>
                    <a:srgbClr val="7F7F7F">
                      <a:alpha val="35000"/>
                    </a:srgbClr>
                  </a:glow>
                </a:effectLst>
              </a:rPr>
              <a:t>AND PUBLIC HEALTH</a:t>
            </a:r>
            <a:r>
              <a:rPr lang="en-US" sz="2800" b="1" dirty="0" smtClean="0">
                <a:solidFill>
                  <a:schemeClr val="tx2"/>
                </a:solidFill>
                <a:effectLst>
                  <a:glow>
                    <a:srgbClr val="7F7F7F">
                      <a:alpha val="35000"/>
                    </a:srgbClr>
                  </a:glow>
                </a:effectLst>
              </a:rPr>
              <a:t> ASPECTS</a:t>
            </a:r>
            <a:endParaRPr lang="hr-HR" sz="2800" b="1" dirty="0" smtClean="0">
              <a:solidFill>
                <a:schemeClr val="tx2"/>
              </a:solidFill>
              <a:effectLst>
                <a:glow>
                  <a:srgbClr val="7F7F7F">
                    <a:alpha val="35000"/>
                  </a:srgbClr>
                </a:glow>
              </a:effectLst>
            </a:endParaRPr>
          </a:p>
        </p:txBody>
      </p:sp>
      <p:pic>
        <p:nvPicPr>
          <p:cNvPr id="10" name="Picture 2" descr="File:Sulfur-dioxide-3D-vdW.png"/>
          <p:cNvPicPr>
            <a:picLocks noChangeAspect="1" noChangeArrowheads="1"/>
          </p:cNvPicPr>
          <p:nvPr/>
        </p:nvPicPr>
        <p:blipFill>
          <a:blip r:embed="rId3" cstate="print"/>
          <a:srcRect/>
          <a:stretch>
            <a:fillRect/>
          </a:stretch>
        </p:blipFill>
        <p:spPr bwMode="auto">
          <a:xfrm>
            <a:off x="8175166" y="0"/>
            <a:ext cx="835762" cy="668610"/>
          </a:xfrm>
          <a:prstGeom prst="rect">
            <a:avLst/>
          </a:prstGeom>
          <a:noFill/>
        </p:spPr>
      </p:pic>
      <p:pic>
        <p:nvPicPr>
          <p:cNvPr id="13"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hr-HR" sz="2800" b="1" dirty="0" smtClean="0">
                <a:solidFill>
                  <a:schemeClr val="tx2"/>
                </a:solidFill>
                <a:effectLst>
                  <a:glow>
                    <a:srgbClr val="7F7F7F">
                      <a:alpha val="35000"/>
                    </a:srgbClr>
                  </a:glow>
                </a:effectLst>
              </a:rPr>
              <a:t>2.5 H</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S – MEASUREMENT METHODS</a:t>
            </a:r>
          </a:p>
        </p:txBody>
      </p:sp>
      <p:pic>
        <p:nvPicPr>
          <p:cNvPr id="10" name="Picture 2" descr="File:Sulfur-dioxide-3D-vdW.png"/>
          <p:cNvPicPr>
            <a:picLocks noChangeAspect="1" noChangeArrowheads="1"/>
          </p:cNvPicPr>
          <p:nvPr/>
        </p:nvPicPr>
        <p:blipFill>
          <a:blip r:embed="rId2" cstate="print"/>
          <a:srcRect/>
          <a:stretch>
            <a:fillRect/>
          </a:stretch>
        </p:blipFill>
        <p:spPr bwMode="auto">
          <a:xfrm>
            <a:off x="8175166" y="0"/>
            <a:ext cx="835762" cy="668610"/>
          </a:xfrm>
          <a:prstGeom prst="rect">
            <a:avLst/>
          </a:prstGeom>
          <a:noFill/>
        </p:spPr>
      </p:pic>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4" name="Rectangle 13"/>
          <p:cNvSpPr/>
          <p:nvPr/>
        </p:nvSpPr>
        <p:spPr>
          <a:xfrm>
            <a:off x="1705397" y="3448050"/>
            <a:ext cx="6048672" cy="792088"/>
          </a:xfrm>
          <a:prstGeom prst="rect">
            <a:avLst/>
          </a:prstGeom>
          <a:solidFill>
            <a:schemeClr val="accent2"/>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solidFill>
                <a:schemeClr val="accent1">
                  <a:lumMod val="75000"/>
                </a:schemeClr>
              </a:solidFill>
            </a:endParaRPr>
          </a:p>
        </p:txBody>
      </p:sp>
      <p:sp>
        <p:nvSpPr>
          <p:cNvPr id="15" name="TextBox 14"/>
          <p:cNvSpPr txBox="1"/>
          <p:nvPr/>
        </p:nvSpPr>
        <p:spPr>
          <a:xfrm>
            <a:off x="438969" y="2113806"/>
            <a:ext cx="8352928" cy="1938992"/>
          </a:xfrm>
          <a:prstGeom prst="rect">
            <a:avLst/>
          </a:prstGeom>
          <a:noFill/>
        </p:spPr>
        <p:txBody>
          <a:bodyPr wrap="square" rtlCol="0">
            <a:spAutoFit/>
          </a:bodyPr>
          <a:lstStyle/>
          <a:p>
            <a:r>
              <a:rPr lang="en-US" sz="2400" b="1" dirty="0" smtClean="0">
                <a:solidFill>
                  <a:schemeClr val="accent1">
                    <a:lumMod val="75000"/>
                  </a:schemeClr>
                </a:solidFill>
              </a:rPr>
              <a:t>For hydrogen </a:t>
            </a:r>
            <a:r>
              <a:rPr lang="en-US" sz="2400" b="1" dirty="0" err="1" smtClean="0">
                <a:solidFill>
                  <a:schemeClr val="accent1">
                    <a:lumMod val="75000"/>
                  </a:schemeClr>
                </a:solidFill>
              </a:rPr>
              <a:t>sulphide</a:t>
            </a:r>
            <a:r>
              <a:rPr lang="en-US" sz="2400" b="1" dirty="0" smtClean="0">
                <a:solidFill>
                  <a:schemeClr val="accent1">
                    <a:lumMod val="75000"/>
                  </a:schemeClr>
                </a:solidFill>
              </a:rPr>
              <a:t> there is no special standard method of measurement, but is measured at the same measuring principle as well as SO</a:t>
            </a:r>
            <a:r>
              <a:rPr lang="en-US" sz="2400" b="1" baseline="-25000" dirty="0" smtClean="0">
                <a:solidFill>
                  <a:schemeClr val="accent1">
                    <a:lumMod val="75000"/>
                  </a:schemeClr>
                </a:solidFill>
              </a:rPr>
              <a:t>2</a:t>
            </a:r>
            <a:r>
              <a:rPr lang="en-US" sz="2400" b="1" dirty="0" smtClean="0">
                <a:solidFill>
                  <a:schemeClr val="accent1">
                    <a:lumMod val="75000"/>
                  </a:schemeClr>
                </a:solidFill>
              </a:rPr>
              <a:t>:</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pPr algn="ctr"/>
            <a:r>
              <a:rPr lang="en-US" sz="2400" b="1" dirty="0" smtClean="0">
                <a:solidFill>
                  <a:schemeClr val="bg1"/>
                </a:solidFill>
              </a:rPr>
              <a:t>ultraviolet light (UV) fluorescence</a:t>
            </a:r>
            <a:endParaRPr lang="hr-HR" sz="2400" b="1" dirty="0">
              <a:solidFill>
                <a:schemeClr val="bg1"/>
              </a:solidFill>
            </a:endParaRPr>
          </a:p>
        </p:txBody>
      </p:sp>
      <p:sp>
        <p:nvSpPr>
          <p:cNvPr id="16" name="TextBox 15"/>
          <p:cNvSpPr txBox="1"/>
          <p:nvPr/>
        </p:nvSpPr>
        <p:spPr>
          <a:xfrm>
            <a:off x="1714500" y="4616177"/>
            <a:ext cx="6115049" cy="1200329"/>
          </a:xfrm>
          <a:prstGeom prst="rect">
            <a:avLst/>
          </a:prstGeom>
          <a:noFill/>
        </p:spPr>
        <p:txBody>
          <a:bodyPr wrap="square" rtlCol="0">
            <a:spAutoFit/>
          </a:bodyPr>
          <a:lstStyle/>
          <a:p>
            <a:r>
              <a:rPr lang="en-US" sz="2400" b="1" dirty="0" smtClean="0">
                <a:solidFill>
                  <a:schemeClr val="accent1">
                    <a:lumMod val="75000"/>
                  </a:schemeClr>
                </a:solidFill>
              </a:rPr>
              <a:t>This method could be applied,</a:t>
            </a:r>
            <a:r>
              <a:rPr lang="hr-HR" sz="2400" b="1" dirty="0" smtClean="0">
                <a:solidFill>
                  <a:schemeClr val="accent1">
                    <a:lumMod val="75000"/>
                  </a:schemeClr>
                </a:solidFill>
              </a:rPr>
              <a:t> but</a:t>
            </a:r>
            <a:r>
              <a:rPr lang="en-US" sz="2400" b="1" dirty="0" smtClean="0">
                <a:solidFill>
                  <a:schemeClr val="accent1">
                    <a:lumMod val="75000"/>
                  </a:schemeClr>
                </a:solidFill>
              </a:rPr>
              <a:t> it is necessary before the measurements from the sample of air to remove all the SO</a:t>
            </a:r>
            <a:r>
              <a:rPr lang="en-US" sz="2400" b="1" baseline="-25000" dirty="0" smtClean="0">
                <a:solidFill>
                  <a:schemeClr val="accent1">
                    <a:lumMod val="75000"/>
                  </a:schemeClr>
                </a:solidFill>
              </a:rPr>
              <a:t>2</a:t>
            </a:r>
            <a:r>
              <a:rPr lang="en-US" sz="2400" b="1" dirty="0" smtClean="0">
                <a:solidFill>
                  <a:schemeClr val="accent1">
                    <a:lumMod val="75000"/>
                  </a:schemeClr>
                </a:solidFill>
              </a:rPr>
              <a:t>.</a:t>
            </a:r>
            <a:endParaRPr lang="hr-HR" sz="2400" b="1" dirty="0">
              <a:solidFill>
                <a:schemeClr val="accent1">
                  <a:lumMod val="75000"/>
                </a:schemeClr>
              </a:solidFill>
            </a:endParaRPr>
          </a:p>
        </p:txBody>
      </p:sp>
      <p:pic>
        <p:nvPicPr>
          <p:cNvPr id="13"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7" name="Picture 2"/>
          <p:cNvPicPr>
            <a:picLocks noChangeAspect="1" noChangeArrowheads="1"/>
          </p:cNvPicPr>
          <p:nvPr/>
        </p:nvPicPr>
        <p:blipFill>
          <a:blip r:embed="rId3" cstate="print"/>
          <a:srcRect/>
          <a:stretch>
            <a:fillRect/>
          </a:stretch>
        </p:blipFill>
        <p:spPr bwMode="auto">
          <a:xfrm>
            <a:off x="251520" y="1700808"/>
            <a:ext cx="5223267" cy="4320480"/>
          </a:xfrm>
          <a:prstGeom prst="rect">
            <a:avLst/>
          </a:prstGeom>
          <a:noFill/>
          <a:ln w="9525">
            <a:noFill/>
            <a:miter lim="800000"/>
            <a:headEnd/>
            <a:tailEnd/>
          </a:ln>
        </p:spPr>
      </p:pic>
      <p:sp>
        <p:nvSpPr>
          <p:cNvPr id="18" name="TextBox 17"/>
          <p:cNvSpPr txBox="1"/>
          <p:nvPr/>
        </p:nvSpPr>
        <p:spPr>
          <a:xfrm>
            <a:off x="5580112" y="2924944"/>
            <a:ext cx="3312368" cy="1323439"/>
          </a:xfrm>
          <a:prstGeom prst="rect">
            <a:avLst/>
          </a:prstGeom>
          <a:noFill/>
        </p:spPr>
        <p:txBody>
          <a:bodyPr wrap="square" rtlCol="0">
            <a:spAutoFit/>
          </a:bodyPr>
          <a:lstStyle/>
          <a:p>
            <a:r>
              <a:rPr lang="en-US" sz="2000" b="1" dirty="0" smtClean="0">
                <a:solidFill>
                  <a:schemeClr val="accent1">
                    <a:lumMod val="75000"/>
                  </a:schemeClr>
                </a:solidFill>
              </a:rPr>
              <a:t>Summary</a:t>
            </a:r>
            <a:r>
              <a:rPr lang="hr-HR" sz="2000" b="1" dirty="0" smtClean="0">
                <a:solidFill>
                  <a:schemeClr val="accent1">
                    <a:lumMod val="75000"/>
                  </a:schemeClr>
                </a:solidFill>
              </a:rPr>
              <a:t> of</a:t>
            </a:r>
            <a:r>
              <a:rPr lang="en-US" sz="2000" b="1" dirty="0" smtClean="0">
                <a:solidFill>
                  <a:schemeClr val="accent1">
                    <a:lumMod val="75000"/>
                  </a:schemeClr>
                </a:solidFill>
              </a:rPr>
              <a:t> </a:t>
            </a:r>
            <a:r>
              <a:rPr lang="hr-HR" sz="2000" b="1" dirty="0" smtClean="0">
                <a:solidFill>
                  <a:schemeClr val="accent1">
                    <a:lumMod val="75000"/>
                  </a:schemeClr>
                </a:solidFill>
              </a:rPr>
              <a:t>interconversion  </a:t>
            </a:r>
            <a:r>
              <a:rPr lang="en-US" sz="2000" b="1" dirty="0" smtClean="0">
                <a:solidFill>
                  <a:schemeClr val="accent1">
                    <a:lumMod val="75000"/>
                  </a:schemeClr>
                </a:solidFill>
              </a:rPr>
              <a:t>ways of the oxidation of nitrogen </a:t>
            </a:r>
            <a:r>
              <a:rPr lang="hr-HR" sz="2000" b="1" dirty="0" smtClean="0">
                <a:solidFill>
                  <a:schemeClr val="accent1">
                    <a:lumMod val="75000"/>
                  </a:schemeClr>
                </a:solidFill>
              </a:rPr>
              <a:t>in </a:t>
            </a:r>
            <a:r>
              <a:rPr lang="en-US" sz="2000" b="1" dirty="0" smtClean="0">
                <a:solidFill>
                  <a:schemeClr val="accent1">
                    <a:lumMod val="75000"/>
                  </a:schemeClr>
                </a:solidFill>
              </a:rPr>
              <a:t>creation of photochemical smog.</a:t>
            </a:r>
            <a:endParaRPr lang="hr-HR" sz="2000" b="1" dirty="0">
              <a:solidFill>
                <a:schemeClr val="accent1">
                  <a:lumMod val="75000"/>
                </a:schemeClr>
              </a:solidFill>
            </a:endParaRPr>
          </a:p>
        </p:txBody>
      </p:sp>
      <p:sp>
        <p:nvSpPr>
          <p:cNvPr id="13" name="Title 1"/>
          <p:cNvSpPr>
            <a:spLocks noGrp="1"/>
          </p:cNvSpPr>
          <p:nvPr>
            <p:ph type="title"/>
          </p:nvPr>
        </p:nvSpPr>
        <p:spPr>
          <a:xfrm>
            <a:off x="457200" y="493713"/>
            <a:ext cx="831532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2.2 O</a:t>
            </a:r>
            <a:r>
              <a:rPr lang="en-US" sz="2800" b="1" baseline="-25000" dirty="0" smtClean="0">
                <a:solidFill>
                  <a:schemeClr val="tx2"/>
                </a:solidFill>
                <a:effectLst>
                  <a:glow>
                    <a:srgbClr val="7F7F7F">
                      <a:alpha val="35000"/>
                    </a:srgbClr>
                  </a:glow>
                </a:effectLst>
              </a:rPr>
              <a:t>3</a:t>
            </a:r>
            <a:r>
              <a:rPr lang="en-US" sz="2800" b="1" dirty="0" smtClean="0">
                <a:solidFill>
                  <a:schemeClr val="tx2"/>
                </a:solidFill>
                <a:effectLst>
                  <a:glow>
                    <a:srgbClr val="7F7F7F">
                      <a:alpha val="35000"/>
                    </a:srgbClr>
                  </a:glow>
                </a:effectLst>
              </a:rPr>
              <a:t> – 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sp>
        <p:nvSpPr>
          <p:cNvPr id="14" name="Rectangle 13"/>
          <p:cNvSpPr/>
          <p:nvPr/>
        </p:nvSpPr>
        <p:spPr>
          <a:xfrm>
            <a:off x="1247775" y="1981200"/>
            <a:ext cx="2695575" cy="409575"/>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5" name="Rectangle 14"/>
          <p:cNvSpPr/>
          <p:nvPr/>
        </p:nvSpPr>
        <p:spPr>
          <a:xfrm>
            <a:off x="4162425" y="4600575"/>
            <a:ext cx="619125" cy="32385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9" name="Rectangle 18"/>
          <p:cNvSpPr/>
          <p:nvPr/>
        </p:nvSpPr>
        <p:spPr>
          <a:xfrm>
            <a:off x="4248150" y="5343525"/>
            <a:ext cx="752475" cy="390525"/>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0" name="Rectangle 19"/>
          <p:cNvSpPr/>
          <p:nvPr/>
        </p:nvSpPr>
        <p:spPr>
          <a:xfrm>
            <a:off x="1828800" y="5067300"/>
            <a:ext cx="1571625" cy="381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1" name="Rectangle 20"/>
          <p:cNvSpPr/>
          <p:nvPr/>
        </p:nvSpPr>
        <p:spPr>
          <a:xfrm>
            <a:off x="409575" y="3486150"/>
            <a:ext cx="590550" cy="17145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16" name="Picture 15" descr="Spacefill model of ozone"/>
          <p:cNvPicPr>
            <a:picLocks noChangeAspect="1" noChangeArrowheads="1"/>
          </p:cNvPicPr>
          <p:nvPr/>
        </p:nvPicPr>
        <p:blipFill>
          <a:blip r:embed="rId4" cstate="print"/>
          <a:srcRect/>
          <a:stretch>
            <a:fillRect/>
          </a:stretch>
        </p:blipFill>
        <p:spPr bwMode="auto">
          <a:xfrm>
            <a:off x="8285785" y="560391"/>
            <a:ext cx="858215" cy="639760"/>
          </a:xfrm>
          <a:prstGeom prst="rect">
            <a:avLst/>
          </a:prstGeom>
          <a:noFill/>
        </p:spPr>
      </p:pic>
      <p:pic>
        <p:nvPicPr>
          <p:cNvPr id="22"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
        <p:nvSpPr>
          <p:cNvPr id="2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hr-HR" sz="2800" b="1" dirty="0" smtClean="0">
                <a:solidFill>
                  <a:schemeClr val="tx2"/>
                </a:solidFill>
                <a:effectLst>
                  <a:glow>
                    <a:srgbClr val="7F7F7F">
                      <a:alpha val="35000"/>
                    </a:srgbClr>
                  </a:glow>
                </a:effectLst>
              </a:rPr>
              <a:t>2.5 H</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S – MEASUREMENT METHODS</a:t>
            </a:r>
          </a:p>
        </p:txBody>
      </p:sp>
      <p:pic>
        <p:nvPicPr>
          <p:cNvPr id="10" name="Picture 2" descr="File:Sulfur-dioxide-3D-vdW.png"/>
          <p:cNvPicPr>
            <a:picLocks noChangeAspect="1" noChangeArrowheads="1"/>
          </p:cNvPicPr>
          <p:nvPr/>
        </p:nvPicPr>
        <p:blipFill>
          <a:blip r:embed="rId2" cstate="print"/>
          <a:srcRect/>
          <a:stretch>
            <a:fillRect/>
          </a:stretch>
        </p:blipFill>
        <p:spPr bwMode="auto">
          <a:xfrm>
            <a:off x="8175166" y="0"/>
            <a:ext cx="835762" cy="668610"/>
          </a:xfrm>
          <a:prstGeom prst="rect">
            <a:avLst/>
          </a:prstGeom>
          <a:noFill/>
        </p:spPr>
      </p:pic>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150937" y="1369343"/>
            <a:ext cx="8856984" cy="3170099"/>
          </a:xfrm>
          <a:prstGeom prst="rect">
            <a:avLst/>
          </a:prstGeom>
          <a:noFill/>
        </p:spPr>
        <p:txBody>
          <a:bodyPr wrap="square" rtlCol="0">
            <a:spAutoFit/>
          </a:bodyPr>
          <a:lstStyle/>
          <a:p>
            <a:r>
              <a:rPr lang="en-US" sz="2000" b="1" dirty="0" smtClean="0">
                <a:solidFill>
                  <a:schemeClr val="accent1">
                    <a:lumMod val="75000"/>
                  </a:schemeClr>
                </a:solidFill>
              </a:rPr>
              <a:t>This is achieved with the help of the so-called SOX scrubber which is located at the entrance of a sample of the air in the instrument. It's about </a:t>
            </a:r>
            <a:r>
              <a:rPr lang="hr-HR" sz="2000" b="1" dirty="0" smtClean="0">
                <a:solidFill>
                  <a:schemeClr val="accent1">
                    <a:lumMod val="75000"/>
                  </a:schemeClr>
                </a:solidFill>
              </a:rPr>
              <a:t>powder </a:t>
            </a:r>
            <a:r>
              <a:rPr lang="en-US" sz="2000" b="1" dirty="0" err="1" smtClean="0">
                <a:solidFill>
                  <a:schemeClr val="accent1">
                    <a:lumMod val="75000"/>
                  </a:schemeClr>
                </a:solidFill>
              </a:rPr>
              <a:t>adsorben</a:t>
            </a:r>
            <a:r>
              <a:rPr lang="hr-HR" sz="2000" b="1" dirty="0" smtClean="0">
                <a:solidFill>
                  <a:schemeClr val="accent1">
                    <a:lumMod val="75000"/>
                  </a:schemeClr>
                </a:solidFill>
              </a:rPr>
              <a:t>t</a:t>
            </a:r>
            <a:r>
              <a:rPr lang="en-US" sz="2000" b="1" dirty="0" smtClean="0">
                <a:solidFill>
                  <a:schemeClr val="accent1">
                    <a:lumMod val="75000"/>
                  </a:schemeClr>
                </a:solidFill>
              </a:rPr>
              <a:t> with high affinity binding of the sulfur oxides. The adsorbent is placed in the casing of scrubber which is heated to increase the speed of adsorption. Since these </a:t>
            </a:r>
            <a:r>
              <a:rPr lang="en-US" sz="2000" b="1" dirty="0" err="1" smtClean="0">
                <a:solidFill>
                  <a:schemeClr val="accent1">
                    <a:lumMod val="75000"/>
                  </a:schemeClr>
                </a:solidFill>
              </a:rPr>
              <a:t>adsorben</a:t>
            </a:r>
            <a:r>
              <a:rPr lang="hr-HR" sz="2000" b="1" dirty="0" smtClean="0">
                <a:solidFill>
                  <a:schemeClr val="accent1">
                    <a:lumMod val="75000"/>
                  </a:schemeClr>
                </a:solidFill>
              </a:rPr>
              <a:t>ts</a:t>
            </a:r>
            <a:r>
              <a:rPr lang="en-US" sz="2000" b="1" dirty="0" smtClean="0">
                <a:solidFill>
                  <a:schemeClr val="accent1">
                    <a:lumMod val="75000"/>
                  </a:schemeClr>
                </a:solidFill>
              </a:rPr>
              <a:t> have a specific capacity, must be changed regularly, which is included in the regular maintenance of the device. After the removal of SO</a:t>
            </a:r>
            <a:r>
              <a:rPr lang="en-US" sz="2000" b="1" baseline="-25000" dirty="0" smtClean="0">
                <a:solidFill>
                  <a:schemeClr val="accent1">
                    <a:lumMod val="75000"/>
                  </a:schemeClr>
                </a:solidFill>
              </a:rPr>
              <a:t>2</a:t>
            </a:r>
            <a:r>
              <a:rPr lang="en-US" sz="2000" b="1" dirty="0" smtClean="0">
                <a:solidFill>
                  <a:schemeClr val="accent1">
                    <a:lumMod val="75000"/>
                  </a:schemeClr>
                </a:solidFill>
              </a:rPr>
              <a:t>, a sample of air heat is processed in the so-called </a:t>
            </a:r>
            <a:r>
              <a:rPr lang="hr-HR" sz="2000" b="1" dirty="0" smtClean="0">
                <a:solidFill>
                  <a:schemeClr val="accent1">
                    <a:lumMod val="75000"/>
                  </a:schemeClr>
                </a:solidFill>
              </a:rPr>
              <a:t>converter</a:t>
            </a:r>
            <a:r>
              <a:rPr lang="en-US" sz="2000" b="1" dirty="0" smtClean="0">
                <a:solidFill>
                  <a:schemeClr val="accent1">
                    <a:lumMod val="75000"/>
                  </a:schemeClr>
                </a:solidFill>
              </a:rPr>
              <a:t> where the oxidation of total H</a:t>
            </a:r>
            <a:r>
              <a:rPr lang="en-US" sz="2000" b="1" baseline="-25000" dirty="0" smtClean="0">
                <a:solidFill>
                  <a:schemeClr val="accent1">
                    <a:lumMod val="75000"/>
                  </a:schemeClr>
                </a:solidFill>
              </a:rPr>
              <a:t>2</a:t>
            </a:r>
            <a:r>
              <a:rPr lang="en-US" sz="2000" b="1" dirty="0" smtClean="0">
                <a:solidFill>
                  <a:schemeClr val="accent1">
                    <a:lumMod val="75000"/>
                  </a:schemeClr>
                </a:solidFill>
              </a:rPr>
              <a:t>S-s in SO</a:t>
            </a:r>
            <a:r>
              <a:rPr lang="en-US" sz="2000" b="1" baseline="-25000" dirty="0" smtClean="0">
                <a:solidFill>
                  <a:schemeClr val="accent1">
                    <a:lumMod val="75000"/>
                  </a:schemeClr>
                </a:solidFill>
              </a:rPr>
              <a:t>2</a:t>
            </a:r>
            <a:r>
              <a:rPr lang="hr-HR" sz="2000" b="1" dirty="0" smtClean="0">
                <a:solidFill>
                  <a:schemeClr val="accent1">
                    <a:lumMod val="75000"/>
                  </a:schemeClr>
                </a:solidFill>
              </a:rPr>
              <a:t> happend</a:t>
            </a:r>
            <a:r>
              <a:rPr lang="en-US" sz="2000" b="1" dirty="0" smtClean="0">
                <a:solidFill>
                  <a:schemeClr val="accent1">
                    <a:lumMod val="75000"/>
                  </a:schemeClr>
                </a:solidFill>
              </a:rPr>
              <a:t>. Further measurement is identical to the one described in the methods for </a:t>
            </a:r>
            <a:r>
              <a:rPr lang="en-US" sz="2000" b="1" dirty="0" err="1" smtClean="0">
                <a:solidFill>
                  <a:schemeClr val="accent1">
                    <a:lumMod val="75000"/>
                  </a:schemeClr>
                </a:solidFill>
              </a:rPr>
              <a:t>sulphur</a:t>
            </a:r>
            <a:r>
              <a:rPr lang="en-US" sz="2000" b="1" dirty="0" smtClean="0">
                <a:solidFill>
                  <a:schemeClr val="accent1">
                    <a:lumMod val="75000"/>
                  </a:schemeClr>
                </a:solidFill>
              </a:rPr>
              <a:t> dioxide. At the end of the obtained concentrations of SO</a:t>
            </a:r>
            <a:r>
              <a:rPr lang="en-US" sz="2000" b="1" baseline="-25000" dirty="0" smtClean="0">
                <a:solidFill>
                  <a:schemeClr val="accent1">
                    <a:lumMod val="75000"/>
                  </a:schemeClr>
                </a:solidFill>
              </a:rPr>
              <a:t>2</a:t>
            </a:r>
            <a:r>
              <a:rPr lang="en-US" sz="2000" b="1" dirty="0" smtClean="0">
                <a:solidFill>
                  <a:schemeClr val="accent1">
                    <a:lumMod val="75000"/>
                  </a:schemeClr>
                </a:solidFill>
              </a:rPr>
              <a:t> are converted and expressed as H</a:t>
            </a:r>
            <a:r>
              <a:rPr lang="en-US" sz="2000" b="1" baseline="-25000" dirty="0" smtClean="0">
                <a:solidFill>
                  <a:schemeClr val="accent1">
                    <a:lumMod val="75000"/>
                  </a:schemeClr>
                </a:solidFill>
              </a:rPr>
              <a:t>2</a:t>
            </a:r>
            <a:r>
              <a:rPr lang="en-US" sz="2000" b="1" dirty="0" smtClean="0">
                <a:solidFill>
                  <a:schemeClr val="accent1">
                    <a:lumMod val="75000"/>
                  </a:schemeClr>
                </a:solidFill>
              </a:rPr>
              <a:t>S.</a:t>
            </a:r>
            <a:endParaRPr lang="hr-HR" sz="2000" b="1" dirty="0">
              <a:solidFill>
                <a:schemeClr val="accent1">
                  <a:lumMod val="75000"/>
                </a:schemeClr>
              </a:solidFill>
            </a:endParaRPr>
          </a:p>
        </p:txBody>
      </p:sp>
      <p:pic>
        <p:nvPicPr>
          <p:cNvPr id="17" name="Picture 2"/>
          <p:cNvPicPr>
            <a:picLocks noChangeAspect="1" noChangeArrowheads="1"/>
          </p:cNvPicPr>
          <p:nvPr/>
        </p:nvPicPr>
        <p:blipFill>
          <a:blip r:embed="rId4" cstate="print"/>
          <a:srcRect/>
          <a:stretch>
            <a:fillRect/>
          </a:stretch>
        </p:blipFill>
        <p:spPr bwMode="auto">
          <a:xfrm>
            <a:off x="2333624" y="4519786"/>
            <a:ext cx="3273625" cy="1046487"/>
          </a:xfrm>
          <a:prstGeom prst="rect">
            <a:avLst/>
          </a:prstGeom>
          <a:noFill/>
          <a:ln w="9525">
            <a:noFill/>
            <a:miter lim="800000"/>
            <a:headEnd/>
            <a:tailEnd/>
          </a:ln>
        </p:spPr>
      </p:pic>
      <p:pic>
        <p:nvPicPr>
          <p:cNvPr id="12"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933450" y="3943350"/>
            <a:ext cx="2400300" cy="495300"/>
          </a:xfrm>
          <a:prstGeom prst="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4" name="Rectangle 13"/>
          <p:cNvSpPr/>
          <p:nvPr/>
        </p:nvSpPr>
        <p:spPr>
          <a:xfrm>
            <a:off x="914400" y="4562475"/>
            <a:ext cx="2409825" cy="495300"/>
          </a:xfrm>
          <a:prstGeom prst="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hr-HR" sz="2800" b="1" dirty="0" smtClean="0">
                <a:solidFill>
                  <a:schemeClr val="tx2"/>
                </a:solidFill>
                <a:effectLst>
                  <a:glow>
                    <a:srgbClr val="7F7F7F">
                      <a:alpha val="35000"/>
                    </a:srgbClr>
                  </a:glow>
                </a:effectLst>
              </a:rPr>
              <a:t>2.5 H</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S – MEASUREMENT METHODS</a:t>
            </a:r>
          </a:p>
        </p:txBody>
      </p:sp>
      <p:pic>
        <p:nvPicPr>
          <p:cNvPr id="10" name="Picture 2" descr="File:Sulfur-dioxide-3D-vdW.png"/>
          <p:cNvPicPr>
            <a:picLocks noChangeAspect="1" noChangeArrowheads="1"/>
          </p:cNvPicPr>
          <p:nvPr/>
        </p:nvPicPr>
        <p:blipFill>
          <a:blip r:embed="rId2" cstate="print"/>
          <a:srcRect/>
          <a:stretch>
            <a:fillRect/>
          </a:stretch>
        </p:blipFill>
        <p:spPr bwMode="auto">
          <a:xfrm>
            <a:off x="8175166" y="0"/>
            <a:ext cx="835762" cy="668610"/>
          </a:xfrm>
          <a:prstGeom prst="rect">
            <a:avLst/>
          </a:prstGeom>
          <a:noFill/>
        </p:spPr>
      </p:pic>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866775" y="1720840"/>
            <a:ext cx="8277225" cy="4062651"/>
          </a:xfrm>
          <a:prstGeom prst="rect">
            <a:avLst/>
          </a:prstGeom>
        </p:spPr>
        <p:txBody>
          <a:bodyPr wrap="square">
            <a:spAutoFit/>
          </a:bodyPr>
          <a:lstStyle/>
          <a:p>
            <a:r>
              <a:rPr lang="en-US" sz="2400" b="1" dirty="0" smtClean="0">
                <a:solidFill>
                  <a:schemeClr val="accent1">
                    <a:lumMod val="75000"/>
                  </a:schemeClr>
                </a:solidFill>
              </a:rPr>
              <a:t>The method is based on fluorescent radiation molecules if the SO</a:t>
            </a:r>
            <a:r>
              <a:rPr lang="en-US" sz="2400" b="1" baseline="-25000" dirty="0" smtClean="0">
                <a:solidFill>
                  <a:schemeClr val="accent1">
                    <a:lumMod val="75000"/>
                  </a:schemeClr>
                </a:solidFill>
              </a:rPr>
              <a:t>2</a:t>
            </a:r>
            <a:r>
              <a:rPr lang="en-US" sz="2400" b="1" dirty="0" smtClean="0">
                <a:solidFill>
                  <a:schemeClr val="accent1">
                    <a:lumMod val="75000"/>
                  </a:schemeClr>
                </a:solidFill>
              </a:rPr>
              <a:t> molecule is exposed to ultraviolet light (UV) radiation. Due to exposure to UV-radiation</a:t>
            </a:r>
            <a:r>
              <a:rPr lang="hr-HR" sz="2400" b="1" dirty="0" smtClean="0">
                <a:solidFill>
                  <a:schemeClr val="accent1">
                    <a:lumMod val="75000"/>
                  </a:schemeClr>
                </a:solidFill>
              </a:rPr>
              <a:t>,</a:t>
            </a:r>
            <a:r>
              <a:rPr lang="en-US" sz="2400" b="1" dirty="0" smtClean="0">
                <a:solidFill>
                  <a:schemeClr val="accent1">
                    <a:lumMod val="75000"/>
                  </a:schemeClr>
                </a:solidFill>
              </a:rPr>
              <a:t> molecules passes</a:t>
            </a:r>
            <a:r>
              <a:rPr lang="hr-HR" sz="2400" b="1" dirty="0" smtClean="0">
                <a:solidFill>
                  <a:schemeClr val="accent1">
                    <a:lumMod val="75000"/>
                  </a:schemeClr>
                </a:solidFill>
              </a:rPr>
              <a:t> </a:t>
            </a:r>
            <a:r>
              <a:rPr lang="en-US" sz="2400" b="1" dirty="0" smtClean="0">
                <a:solidFill>
                  <a:schemeClr val="accent1">
                    <a:lumMod val="75000"/>
                  </a:schemeClr>
                </a:solidFill>
              </a:rPr>
              <a:t>in the spectrophotometer from SO</a:t>
            </a:r>
            <a:r>
              <a:rPr lang="en-US" sz="2400" b="1" baseline="-25000" dirty="0" smtClean="0">
                <a:solidFill>
                  <a:schemeClr val="accent1">
                    <a:lumMod val="75000"/>
                  </a:schemeClr>
                </a:solidFill>
              </a:rPr>
              <a:t>2</a:t>
            </a:r>
            <a:r>
              <a:rPr lang="en-US" sz="2400" b="1" dirty="0" smtClean="0">
                <a:solidFill>
                  <a:schemeClr val="accent1">
                    <a:lumMod val="75000"/>
                  </a:schemeClr>
                </a:solidFill>
              </a:rPr>
              <a:t> normal </a:t>
            </a:r>
            <a:r>
              <a:rPr lang="hr-HR" sz="2400" b="1" dirty="0" smtClean="0">
                <a:solidFill>
                  <a:schemeClr val="accent1">
                    <a:lumMod val="75000"/>
                  </a:schemeClr>
                </a:solidFill>
              </a:rPr>
              <a:t>to excited </a:t>
            </a:r>
            <a:r>
              <a:rPr lang="en-US" sz="2400" b="1" dirty="0" smtClean="0">
                <a:solidFill>
                  <a:schemeClr val="accent1">
                    <a:lumMod val="75000"/>
                  </a:schemeClr>
                </a:solidFill>
              </a:rPr>
              <a:t>condition and after that again returns to normal with the airing of the fluorescent radiation.</a:t>
            </a:r>
            <a:endParaRPr lang="hr-HR" sz="2400" b="1" dirty="0" smtClean="0">
              <a:solidFill>
                <a:schemeClr val="accent1">
                  <a:lumMod val="75000"/>
                </a:schemeClr>
              </a:solidFill>
            </a:endParaRPr>
          </a:p>
          <a:p>
            <a:r>
              <a:rPr lang="hr-HR" sz="2400" b="1" dirty="0" smtClean="0">
                <a:solidFill>
                  <a:schemeClr val="bg1"/>
                </a:solidFill>
              </a:rPr>
              <a:t>SO</a:t>
            </a:r>
            <a:r>
              <a:rPr lang="hr-HR" sz="2400" b="1" baseline="-25000" dirty="0" smtClean="0">
                <a:solidFill>
                  <a:schemeClr val="bg1"/>
                </a:solidFill>
              </a:rPr>
              <a:t>2</a:t>
            </a:r>
            <a:r>
              <a:rPr lang="hr-HR" sz="2400" b="1" dirty="0" smtClean="0">
                <a:solidFill>
                  <a:schemeClr val="bg1"/>
                </a:solidFill>
              </a:rPr>
              <a:t> + hv        SO</a:t>
            </a:r>
            <a:r>
              <a:rPr lang="hr-HR" sz="2400" b="1" baseline="-25000" dirty="0" smtClean="0">
                <a:solidFill>
                  <a:schemeClr val="bg1"/>
                </a:solidFill>
              </a:rPr>
              <a:t>2</a:t>
            </a:r>
            <a:r>
              <a:rPr lang="hr-HR" sz="2400" b="1" dirty="0" smtClean="0">
                <a:solidFill>
                  <a:schemeClr val="bg1"/>
                </a:solidFill>
              </a:rPr>
              <a:t>*            </a:t>
            </a:r>
            <a:r>
              <a:rPr lang="hr-HR" b="1" dirty="0" smtClean="0">
                <a:solidFill>
                  <a:schemeClr val="accent1">
                    <a:lumMod val="75000"/>
                  </a:schemeClr>
                </a:solidFill>
              </a:rPr>
              <a:t>[1.]</a:t>
            </a:r>
          </a:p>
          <a:p>
            <a:endParaRPr lang="hr-HR" b="1" dirty="0" smtClean="0">
              <a:solidFill>
                <a:schemeClr val="accent1">
                  <a:lumMod val="75000"/>
                </a:schemeClr>
              </a:solidFill>
            </a:endParaRPr>
          </a:p>
          <a:p>
            <a:r>
              <a:rPr lang="hr-HR" sz="2400" b="1" dirty="0" smtClean="0">
                <a:solidFill>
                  <a:schemeClr val="bg1"/>
                </a:solidFill>
              </a:rPr>
              <a:t>SO</a:t>
            </a:r>
            <a:r>
              <a:rPr lang="hr-HR" sz="2400" b="1" baseline="-25000" dirty="0" smtClean="0">
                <a:solidFill>
                  <a:schemeClr val="bg1"/>
                </a:solidFill>
              </a:rPr>
              <a:t>2</a:t>
            </a:r>
            <a:r>
              <a:rPr lang="hr-HR" sz="2400" b="1" dirty="0" smtClean="0">
                <a:solidFill>
                  <a:schemeClr val="bg1"/>
                </a:solidFill>
              </a:rPr>
              <a:t>*        SO</a:t>
            </a:r>
            <a:r>
              <a:rPr lang="hr-HR" sz="2400" b="1" baseline="-25000" dirty="0" smtClean="0">
                <a:solidFill>
                  <a:schemeClr val="bg1"/>
                </a:solidFill>
              </a:rPr>
              <a:t>2</a:t>
            </a:r>
            <a:r>
              <a:rPr lang="hr-HR" sz="2400" b="1" dirty="0" smtClean="0">
                <a:solidFill>
                  <a:schemeClr val="bg1"/>
                </a:solidFill>
              </a:rPr>
              <a:t> + hv            </a:t>
            </a:r>
            <a:r>
              <a:rPr lang="hr-HR" b="1" dirty="0" smtClean="0">
                <a:solidFill>
                  <a:schemeClr val="accent1">
                    <a:lumMod val="75000"/>
                  </a:schemeClr>
                </a:solidFill>
              </a:rPr>
              <a:t>[2.]</a:t>
            </a:r>
          </a:p>
          <a:p>
            <a:endParaRPr lang="hr-HR" sz="2400" b="1" dirty="0" smtClean="0">
              <a:solidFill>
                <a:schemeClr val="accent1">
                  <a:lumMod val="75000"/>
                </a:schemeClr>
              </a:solidFill>
            </a:endParaRPr>
          </a:p>
          <a:p>
            <a:r>
              <a:rPr lang="hr-HR" sz="2400" b="1" dirty="0" smtClean="0">
                <a:solidFill>
                  <a:schemeClr val="accent1">
                    <a:lumMod val="75000"/>
                  </a:schemeClr>
                </a:solidFill>
              </a:rPr>
              <a:t> where is </a:t>
            </a:r>
            <a:r>
              <a:rPr lang="vi-VN" sz="2400" b="1" dirty="0" smtClean="0">
                <a:solidFill>
                  <a:schemeClr val="accent1">
                    <a:lumMod val="75000"/>
                  </a:schemeClr>
                </a:solidFill>
              </a:rPr>
              <a:t>SO</a:t>
            </a:r>
            <a:r>
              <a:rPr lang="vi-VN" sz="2400" b="1" baseline="-25000" dirty="0" smtClean="0">
                <a:solidFill>
                  <a:schemeClr val="accent1">
                    <a:lumMod val="75000"/>
                  </a:schemeClr>
                </a:solidFill>
              </a:rPr>
              <a:t>2</a:t>
            </a:r>
            <a:r>
              <a:rPr lang="vi-VN" sz="2400" b="1" dirty="0" smtClean="0">
                <a:solidFill>
                  <a:schemeClr val="accent1">
                    <a:lumMod val="75000"/>
                  </a:schemeClr>
                </a:solidFill>
              </a:rPr>
              <a:t>* e</a:t>
            </a:r>
            <a:r>
              <a:rPr lang="hr-HR" sz="2400" b="1" dirty="0" smtClean="0">
                <a:solidFill>
                  <a:schemeClr val="accent1">
                    <a:lumMod val="75000"/>
                  </a:schemeClr>
                </a:solidFill>
              </a:rPr>
              <a:t>xcited molecule condition</a:t>
            </a:r>
            <a:r>
              <a:rPr lang="vi-VN" sz="2400" b="1" dirty="0" smtClean="0">
                <a:solidFill>
                  <a:schemeClr val="accent1">
                    <a:lumMod val="75000"/>
                  </a:schemeClr>
                </a:solidFill>
              </a:rPr>
              <a:t>.</a:t>
            </a:r>
            <a:endParaRPr lang="hr-HR" sz="2400" b="1" dirty="0">
              <a:solidFill>
                <a:schemeClr val="accent1">
                  <a:lumMod val="75000"/>
                </a:schemeClr>
              </a:solidFill>
            </a:endParaRPr>
          </a:p>
        </p:txBody>
      </p:sp>
      <p:cxnSp>
        <p:nvCxnSpPr>
          <p:cNvPr id="16" name="Straight Arrow Connector 15"/>
          <p:cNvCxnSpPr/>
          <p:nvPr/>
        </p:nvCxnSpPr>
        <p:spPr>
          <a:xfrm flipV="1">
            <a:off x="2143125" y="4152900"/>
            <a:ext cx="314325" cy="9525"/>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685925" y="4810125"/>
            <a:ext cx="314325" cy="9525"/>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15"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09600" y="3381375"/>
            <a:ext cx="1543050" cy="457200"/>
          </a:xfrm>
          <a:prstGeom prst="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hr-HR" sz="2800" b="1" dirty="0" smtClean="0">
                <a:solidFill>
                  <a:schemeClr val="tx2"/>
                </a:solidFill>
                <a:effectLst>
                  <a:glow>
                    <a:srgbClr val="7F7F7F">
                      <a:alpha val="35000"/>
                    </a:srgbClr>
                  </a:glow>
                </a:effectLst>
              </a:rPr>
              <a:t>2.5 H</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S – MEASUREMENT METHODS</a:t>
            </a:r>
          </a:p>
        </p:txBody>
      </p:sp>
      <p:pic>
        <p:nvPicPr>
          <p:cNvPr id="10" name="Picture 2" descr="File:Sulfur-dioxide-3D-vdW.png"/>
          <p:cNvPicPr>
            <a:picLocks noChangeAspect="1" noChangeArrowheads="1"/>
          </p:cNvPicPr>
          <p:nvPr/>
        </p:nvPicPr>
        <p:blipFill>
          <a:blip r:embed="rId2" cstate="print"/>
          <a:srcRect/>
          <a:stretch>
            <a:fillRect/>
          </a:stretch>
        </p:blipFill>
        <p:spPr bwMode="auto">
          <a:xfrm>
            <a:off x="8175166" y="0"/>
            <a:ext cx="835762" cy="668610"/>
          </a:xfrm>
          <a:prstGeom prst="rect">
            <a:avLst/>
          </a:prstGeom>
          <a:noFill/>
        </p:spPr>
      </p:pic>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581025" y="1868865"/>
            <a:ext cx="8267700" cy="3416320"/>
          </a:xfrm>
          <a:prstGeom prst="rect">
            <a:avLst/>
          </a:prstGeom>
        </p:spPr>
        <p:txBody>
          <a:bodyPr wrap="square">
            <a:spAutoFit/>
          </a:bodyPr>
          <a:lstStyle/>
          <a:p>
            <a:r>
              <a:rPr lang="en-US" sz="2400" b="1" dirty="0" smtClean="0">
                <a:solidFill>
                  <a:schemeClr val="accent1">
                    <a:lumMod val="75000"/>
                  </a:schemeClr>
                </a:solidFill>
              </a:rPr>
              <a:t>The intensity of the emitted radiation is proportional to the concentration of the SO</a:t>
            </a:r>
            <a:r>
              <a:rPr lang="en-US" sz="2400" b="1" baseline="-25000" dirty="0" smtClean="0">
                <a:solidFill>
                  <a:schemeClr val="accent1">
                    <a:lumMod val="75000"/>
                  </a:schemeClr>
                </a:solidFill>
              </a:rPr>
              <a:t>2 </a:t>
            </a:r>
            <a:r>
              <a:rPr lang="en-US" sz="2400" b="1" dirty="0" smtClean="0">
                <a:solidFill>
                  <a:schemeClr val="accent1">
                    <a:lumMod val="75000"/>
                  </a:schemeClr>
                </a:solidFill>
              </a:rPr>
              <a:t>molecule in the air. Relationship between the concentration of the SO</a:t>
            </a:r>
            <a:r>
              <a:rPr lang="en-US" sz="2400" b="1" baseline="-25000" dirty="0" smtClean="0">
                <a:solidFill>
                  <a:schemeClr val="accent1">
                    <a:lumMod val="75000"/>
                  </a:schemeClr>
                </a:solidFill>
              </a:rPr>
              <a:t>2</a:t>
            </a:r>
            <a:r>
              <a:rPr lang="en-US" sz="2400" b="1" dirty="0" smtClean="0">
                <a:solidFill>
                  <a:schemeClr val="accent1">
                    <a:lumMod val="75000"/>
                  </a:schemeClr>
                </a:solidFill>
              </a:rPr>
              <a:t> molecule and the intensity of the radiation describes the following equation:</a:t>
            </a:r>
            <a:endParaRPr lang="hr-HR" sz="2400" b="1" dirty="0" smtClean="0">
              <a:solidFill>
                <a:schemeClr val="accent1">
                  <a:lumMod val="75000"/>
                </a:schemeClr>
              </a:solidFill>
            </a:endParaRPr>
          </a:p>
          <a:p>
            <a:r>
              <a:rPr lang="hr-HR" sz="2400" b="1" dirty="0" smtClean="0">
                <a:solidFill>
                  <a:schemeClr val="bg1"/>
                </a:solidFill>
              </a:rPr>
              <a:t>F = k x C</a:t>
            </a:r>
            <a:r>
              <a:rPr lang="hr-HR" sz="2400" b="1" baseline="-25000" dirty="0" smtClean="0">
                <a:solidFill>
                  <a:schemeClr val="bg1"/>
                </a:solidFill>
              </a:rPr>
              <a:t>so2 </a:t>
            </a:r>
            <a:r>
              <a:rPr lang="hr-HR" sz="2400" b="1" dirty="0" smtClean="0">
                <a:solidFill>
                  <a:schemeClr val="bg1"/>
                </a:solidFill>
              </a:rPr>
              <a:t>         </a:t>
            </a:r>
            <a:r>
              <a:rPr lang="hr-HR" b="1" dirty="0" smtClean="0">
                <a:solidFill>
                  <a:schemeClr val="accent1">
                    <a:lumMod val="75000"/>
                  </a:schemeClr>
                </a:solidFill>
              </a:rPr>
              <a:t>[3.]</a:t>
            </a:r>
          </a:p>
          <a:p>
            <a:endParaRPr lang="hr-HR" sz="2400" b="1" dirty="0" smtClean="0">
              <a:solidFill>
                <a:schemeClr val="accent1">
                  <a:lumMod val="75000"/>
                </a:schemeClr>
              </a:solidFill>
            </a:endParaRPr>
          </a:p>
          <a:p>
            <a:r>
              <a:rPr lang="en-US" sz="2400" b="1" dirty="0" smtClean="0">
                <a:solidFill>
                  <a:schemeClr val="accent1">
                    <a:lumMod val="75000"/>
                  </a:schemeClr>
                </a:solidFill>
              </a:rPr>
              <a:t>where: </a:t>
            </a:r>
            <a:endParaRPr lang="hr-HR" sz="2400" b="1" dirty="0" smtClean="0">
              <a:solidFill>
                <a:schemeClr val="accent1">
                  <a:lumMod val="75000"/>
                </a:schemeClr>
              </a:solidFill>
            </a:endParaRPr>
          </a:p>
          <a:p>
            <a:r>
              <a:rPr lang="en-US" sz="2400" b="1" dirty="0" smtClean="0">
                <a:solidFill>
                  <a:schemeClr val="accent1">
                    <a:lumMod val="75000"/>
                  </a:schemeClr>
                </a:solidFill>
              </a:rPr>
              <a:t>F = intensity of radiation; k = coefficient of proportionality; C</a:t>
            </a:r>
            <a:r>
              <a:rPr lang="en-US" sz="2400" b="1" baseline="-25000" dirty="0" smtClean="0">
                <a:solidFill>
                  <a:schemeClr val="accent1">
                    <a:lumMod val="75000"/>
                  </a:schemeClr>
                </a:solidFill>
              </a:rPr>
              <a:t>SO2</a:t>
            </a:r>
            <a:r>
              <a:rPr lang="en-US" sz="2400" b="1" dirty="0" smtClean="0">
                <a:solidFill>
                  <a:schemeClr val="accent1">
                    <a:lumMod val="75000"/>
                  </a:schemeClr>
                </a:solidFill>
              </a:rPr>
              <a:t> = concentration of SO</a:t>
            </a:r>
            <a:r>
              <a:rPr lang="en-US" sz="2400" b="1" baseline="-25000" dirty="0" smtClean="0">
                <a:solidFill>
                  <a:schemeClr val="accent1">
                    <a:lumMod val="75000"/>
                  </a:schemeClr>
                </a:solidFill>
              </a:rPr>
              <a:t>2</a:t>
            </a:r>
            <a:r>
              <a:rPr lang="en-US" sz="2400" b="1" dirty="0" smtClean="0">
                <a:solidFill>
                  <a:schemeClr val="accent1">
                    <a:lumMod val="75000"/>
                  </a:schemeClr>
                </a:solidFill>
              </a:rPr>
              <a:t>.</a:t>
            </a:r>
            <a:endParaRPr lang="hr-HR" sz="2400" b="1" dirty="0">
              <a:solidFill>
                <a:schemeClr val="accent1">
                  <a:lumMod val="75000"/>
                </a:schemeClr>
              </a:solidFill>
            </a:endParaRPr>
          </a:p>
        </p:txBody>
      </p:sp>
      <p:pic>
        <p:nvPicPr>
          <p:cNvPr id="14"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285750" y="1981200"/>
            <a:ext cx="8743950" cy="3477875"/>
          </a:xfrm>
          <a:prstGeom prst="rect">
            <a:avLst/>
          </a:prstGeom>
          <a:noFill/>
        </p:spPr>
        <p:txBody>
          <a:bodyPr wrap="square" rtlCol="0">
            <a:spAutoFit/>
          </a:bodyPr>
          <a:lstStyle/>
          <a:p>
            <a:r>
              <a:rPr lang="en-US" sz="2000" b="1" dirty="0" smtClean="0">
                <a:solidFill>
                  <a:schemeClr val="tx2"/>
                </a:solidFill>
              </a:rPr>
              <a:t>Before entering </a:t>
            </a:r>
            <a:r>
              <a:rPr lang="hr-HR" sz="2000" b="1" dirty="0" smtClean="0">
                <a:solidFill>
                  <a:schemeClr val="tx2"/>
                </a:solidFill>
              </a:rPr>
              <a:t> in </a:t>
            </a:r>
            <a:r>
              <a:rPr lang="en-US" sz="2000" b="1" dirty="0" smtClean="0">
                <a:solidFill>
                  <a:schemeClr val="tx2"/>
                </a:solidFill>
              </a:rPr>
              <a:t>the reaction fluorescent chamber, the air is filtered and passed through a scrubber of hydrocarbons that would otherwise cause interference. In a reaction fluorescent chamber the sample in air is</a:t>
            </a:r>
            <a:r>
              <a:rPr lang="hr-HR" sz="2000" b="1" dirty="0" smtClean="0">
                <a:solidFill>
                  <a:schemeClr val="tx2"/>
                </a:solidFill>
              </a:rPr>
              <a:t> in</a:t>
            </a:r>
            <a:r>
              <a:rPr lang="en-US" sz="2000" b="1" dirty="0" smtClean="0">
                <a:solidFill>
                  <a:schemeClr val="tx2"/>
                </a:solidFill>
              </a:rPr>
              <a:t> standardized conditions exposed to UV radiation</a:t>
            </a:r>
            <a:r>
              <a:rPr lang="hr-HR" sz="2000" b="1" dirty="0" smtClean="0">
                <a:solidFill>
                  <a:schemeClr val="tx2"/>
                </a:solidFill>
              </a:rPr>
              <a:t> </a:t>
            </a:r>
            <a:r>
              <a:rPr lang="en-US" sz="2000" b="1" dirty="0" smtClean="0">
                <a:solidFill>
                  <a:schemeClr val="tx2"/>
                </a:solidFill>
              </a:rPr>
              <a:t>in the wavelength range of 200 to 220 nm </a:t>
            </a:r>
            <a:r>
              <a:rPr lang="hr-HR" sz="2000" b="1" dirty="0" smtClean="0">
                <a:solidFill>
                  <a:schemeClr val="tx2"/>
                </a:solidFill>
              </a:rPr>
              <a:t>what causes  </a:t>
            </a:r>
            <a:r>
              <a:rPr lang="en-US" sz="2000" b="1" dirty="0" smtClean="0">
                <a:solidFill>
                  <a:schemeClr val="tx2"/>
                </a:solidFill>
              </a:rPr>
              <a:t>excitation of SO</a:t>
            </a:r>
            <a:r>
              <a:rPr lang="en-US" sz="2000" b="1" baseline="-25000" dirty="0" smtClean="0">
                <a:solidFill>
                  <a:schemeClr val="tx2"/>
                </a:solidFill>
              </a:rPr>
              <a:t>2</a:t>
            </a:r>
            <a:r>
              <a:rPr lang="en-US" sz="2000" b="1" dirty="0" smtClean="0">
                <a:solidFill>
                  <a:schemeClr val="tx2"/>
                </a:solidFill>
              </a:rPr>
              <a:t> molecules in the sample.</a:t>
            </a:r>
            <a:r>
              <a:rPr lang="hr-HR" sz="2000" b="1" dirty="0" smtClean="0">
                <a:solidFill>
                  <a:schemeClr val="tx2"/>
                </a:solidFill>
              </a:rPr>
              <a:t> </a:t>
            </a:r>
            <a:r>
              <a:rPr lang="en-US" sz="2000" b="1" dirty="0" smtClean="0">
                <a:solidFill>
                  <a:schemeClr val="tx2"/>
                </a:solidFill>
              </a:rPr>
              <a:t>Upon return from the excited to the normal state of the SO</a:t>
            </a:r>
            <a:r>
              <a:rPr lang="en-US" sz="2000" b="1" baseline="-25000" dirty="0" smtClean="0">
                <a:solidFill>
                  <a:schemeClr val="tx2"/>
                </a:solidFill>
              </a:rPr>
              <a:t>2</a:t>
            </a:r>
            <a:r>
              <a:rPr lang="en-US" sz="2000" b="1" dirty="0" smtClean="0">
                <a:solidFill>
                  <a:schemeClr val="tx2"/>
                </a:solidFill>
              </a:rPr>
              <a:t> molecule, they are fluoresced by emitting rays of wavelengths between 240 and 420 nm. This emission passes through selective optical filters and then translates it with the help of photodiode into an electric signal whose intensity is measured. The intensity of the electrical signal is proportional to the concentration of SO</a:t>
            </a:r>
            <a:r>
              <a:rPr lang="en-US" sz="2000" b="1" baseline="-25000" dirty="0" smtClean="0">
                <a:solidFill>
                  <a:schemeClr val="tx2"/>
                </a:solidFill>
              </a:rPr>
              <a:t>2</a:t>
            </a:r>
            <a:r>
              <a:rPr lang="en-US" sz="2000" b="1" dirty="0" smtClean="0">
                <a:solidFill>
                  <a:schemeClr val="tx2"/>
                </a:solidFill>
              </a:rPr>
              <a:t> which has entered the reaction [1.].</a:t>
            </a:r>
            <a:endParaRPr lang="hr-HR" sz="2000" b="1" dirty="0" smtClean="0">
              <a:solidFill>
                <a:schemeClr val="tx2"/>
              </a:solidFill>
            </a:endParaRPr>
          </a:p>
        </p:txBody>
      </p:sp>
      <p:pic>
        <p:nvPicPr>
          <p:cNvPr id="13"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
        <p:nvSpPr>
          <p:cNvPr id="15"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hr-HR" sz="2800" b="1" dirty="0" smtClean="0">
                <a:solidFill>
                  <a:schemeClr val="tx2"/>
                </a:solidFill>
                <a:effectLst>
                  <a:glow>
                    <a:srgbClr val="7F7F7F">
                      <a:alpha val="35000"/>
                    </a:srgbClr>
                  </a:glow>
                </a:effectLst>
              </a:rPr>
              <a:t>2.5 H</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S – MEASUREMENT METHODS</a:t>
            </a:r>
          </a:p>
        </p:txBody>
      </p:sp>
      <p:pic>
        <p:nvPicPr>
          <p:cNvPr id="10" name="Picture 2" descr="File:Sulfur-dioxide-3D-vdW.png"/>
          <p:cNvPicPr>
            <a:picLocks noChangeAspect="1" noChangeArrowheads="1"/>
          </p:cNvPicPr>
          <p:nvPr/>
        </p:nvPicPr>
        <p:blipFill>
          <a:blip r:embed="rId4" cstate="print"/>
          <a:srcRect/>
          <a:stretch>
            <a:fillRect/>
          </a:stretch>
        </p:blipFill>
        <p:spPr bwMode="auto">
          <a:xfrm>
            <a:off x="8175166" y="0"/>
            <a:ext cx="835762" cy="668610"/>
          </a:xfrm>
          <a:prstGeom prst="rect">
            <a:avLst/>
          </a:prstGeom>
          <a:noFill/>
        </p:spPr>
      </p:pic>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438275" y="4600575"/>
            <a:ext cx="5543550" cy="685800"/>
          </a:xfrm>
          <a:prstGeom prst="rect">
            <a:avLst/>
          </a:prstGeom>
          <a:solidFill>
            <a:srgbClr val="FF0000"/>
          </a:solidFill>
          <a:ln>
            <a:solidFill>
              <a:srgbClr val="FF0000"/>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 ppb (</a:t>
            </a:r>
            <a:r>
              <a:rPr lang="en-US" b="1" dirty="0" err="1" smtClean="0">
                <a:solidFill>
                  <a:schemeClr val="bg1"/>
                </a:solidFill>
              </a:rPr>
              <a:t>nmol</a:t>
            </a:r>
            <a:r>
              <a:rPr lang="en-US" b="1" dirty="0" smtClean="0">
                <a:solidFill>
                  <a:schemeClr val="bg1"/>
                </a:solidFill>
              </a:rPr>
              <a:t>/mol) H</a:t>
            </a:r>
            <a:r>
              <a:rPr lang="en-US" b="1" baseline="-25000" dirty="0" smtClean="0">
                <a:solidFill>
                  <a:schemeClr val="bg1"/>
                </a:solidFill>
              </a:rPr>
              <a:t>2</a:t>
            </a:r>
            <a:r>
              <a:rPr lang="en-US" b="1" dirty="0" smtClean="0">
                <a:solidFill>
                  <a:schemeClr val="bg1"/>
                </a:solidFill>
              </a:rPr>
              <a:t>S = 1.12 </a:t>
            </a:r>
            <a:r>
              <a:rPr lang="en-US" b="1" dirty="0" err="1" smtClean="0">
                <a:solidFill>
                  <a:schemeClr val="bg1"/>
                </a:solidFill>
              </a:rPr>
              <a:t>μg</a:t>
            </a:r>
            <a:r>
              <a:rPr lang="en-US" b="1" dirty="0" smtClean="0">
                <a:solidFill>
                  <a:schemeClr val="bg1"/>
                </a:solidFill>
              </a:rPr>
              <a:t>/m</a:t>
            </a:r>
            <a:r>
              <a:rPr lang="en-US" b="1" baseline="30000" dirty="0" smtClean="0">
                <a:solidFill>
                  <a:schemeClr val="bg1"/>
                </a:solidFill>
              </a:rPr>
              <a:t>3</a:t>
            </a:r>
            <a:r>
              <a:rPr lang="en-US" b="1" dirty="0" smtClean="0">
                <a:solidFill>
                  <a:schemeClr val="bg1"/>
                </a:solidFill>
              </a:rPr>
              <a:t> of H</a:t>
            </a:r>
            <a:r>
              <a:rPr lang="en-US" b="1" baseline="-25000" dirty="0" smtClean="0">
                <a:solidFill>
                  <a:schemeClr val="bg1"/>
                </a:solidFill>
              </a:rPr>
              <a:t>2</a:t>
            </a:r>
            <a:r>
              <a:rPr lang="en-US" b="1" dirty="0" smtClean="0">
                <a:solidFill>
                  <a:schemeClr val="bg1"/>
                </a:solidFill>
              </a:rPr>
              <a:t>S</a:t>
            </a:r>
            <a:endParaRPr lang="hr-HR" dirty="0">
              <a:solidFill>
                <a:schemeClr val="bg1"/>
              </a:solidFill>
            </a:endParaRPr>
          </a:p>
        </p:txBody>
      </p:sp>
      <p:sp>
        <p:nvSpPr>
          <p:cNvPr id="3074" name="Title 1"/>
          <p:cNvSpPr>
            <a:spLocks noGrp="1"/>
          </p:cNvSpPr>
          <p:nvPr>
            <p:ph type="title"/>
          </p:nvPr>
        </p:nvSpPr>
        <p:spPr>
          <a:xfrm>
            <a:off x="123825" y="493713"/>
            <a:ext cx="902017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hr-HR" sz="2800" b="1" dirty="0" smtClean="0">
                <a:solidFill>
                  <a:schemeClr val="tx2"/>
                </a:solidFill>
                <a:effectLst>
                  <a:glow>
                    <a:srgbClr val="7F7F7F">
                      <a:alpha val="35000"/>
                    </a:srgbClr>
                  </a:glow>
                </a:effectLst>
              </a:rPr>
              <a:t>2.5 H</a:t>
            </a:r>
            <a:r>
              <a:rPr lang="hr-HR" sz="2800" b="1" baseline="-25000" dirty="0" smtClean="0">
                <a:solidFill>
                  <a:schemeClr val="tx2"/>
                </a:solidFill>
                <a:effectLst>
                  <a:glow>
                    <a:srgbClr val="7F7F7F">
                      <a:alpha val="35000"/>
                    </a:srgbClr>
                  </a:glow>
                </a:effectLst>
              </a:rPr>
              <a:t>2</a:t>
            </a:r>
            <a:r>
              <a:rPr lang="hr-HR" sz="2800" b="1" dirty="0" smtClean="0">
                <a:solidFill>
                  <a:schemeClr val="tx2"/>
                </a:solidFill>
                <a:effectLst>
                  <a:glow>
                    <a:srgbClr val="7F7F7F">
                      <a:alpha val="35000"/>
                    </a:srgbClr>
                  </a:glow>
                </a:effectLst>
              </a:rPr>
              <a:t>S – MEASUREMENT METHODS</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2" descr="File:Sulfur-dioxide-3D-vdW.png"/>
          <p:cNvPicPr>
            <a:picLocks noChangeAspect="1" noChangeArrowheads="1"/>
          </p:cNvPicPr>
          <p:nvPr/>
        </p:nvPicPr>
        <p:blipFill>
          <a:blip r:embed="rId3" cstate="print"/>
          <a:srcRect/>
          <a:stretch>
            <a:fillRect/>
          </a:stretch>
        </p:blipFill>
        <p:spPr bwMode="auto">
          <a:xfrm>
            <a:off x="8175166" y="0"/>
            <a:ext cx="835762" cy="668610"/>
          </a:xfrm>
          <a:prstGeom prst="rect">
            <a:avLst/>
          </a:prstGeom>
          <a:noFill/>
        </p:spPr>
      </p:pic>
      <p:pic>
        <p:nvPicPr>
          <p:cNvPr id="11"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314325" y="1743075"/>
            <a:ext cx="8591549" cy="2308324"/>
          </a:xfrm>
          <a:prstGeom prst="rect">
            <a:avLst/>
          </a:prstGeom>
          <a:noFill/>
        </p:spPr>
        <p:txBody>
          <a:bodyPr wrap="square" rtlCol="0">
            <a:spAutoFit/>
          </a:bodyPr>
          <a:lstStyle/>
          <a:p>
            <a:r>
              <a:rPr lang="en-US" sz="2400" b="1" dirty="0" smtClean="0">
                <a:solidFill>
                  <a:schemeClr val="accent1">
                    <a:lumMod val="75000"/>
                  </a:schemeClr>
                </a:solidFill>
              </a:rPr>
              <a:t>Concentrations of SO</a:t>
            </a:r>
            <a:r>
              <a:rPr lang="en-US" sz="2400" b="1" baseline="-25000" dirty="0" smtClean="0">
                <a:solidFill>
                  <a:schemeClr val="accent1">
                    <a:lumMod val="75000"/>
                  </a:schemeClr>
                </a:solidFill>
              </a:rPr>
              <a:t>2</a:t>
            </a:r>
            <a:r>
              <a:rPr lang="en-US" sz="2400" b="1" dirty="0" smtClean="0">
                <a:solidFill>
                  <a:schemeClr val="accent1">
                    <a:lumMod val="75000"/>
                  </a:schemeClr>
                </a:solidFill>
              </a:rPr>
              <a:t> are measured directly in volume/volume units (ppb) whereas the absorption in the UV spectrum is proportional to the concentration of SO</a:t>
            </a:r>
            <a:r>
              <a:rPr lang="en-US" sz="2400" b="1" baseline="-25000" dirty="0" smtClean="0">
                <a:solidFill>
                  <a:schemeClr val="accent1">
                    <a:lumMod val="75000"/>
                  </a:schemeClr>
                </a:solidFill>
              </a:rPr>
              <a:t>2</a:t>
            </a:r>
            <a:r>
              <a:rPr lang="en-US" sz="2400" b="1" dirty="0" smtClean="0">
                <a:solidFill>
                  <a:schemeClr val="accent1">
                    <a:lumMod val="75000"/>
                  </a:schemeClr>
                </a:solidFill>
              </a:rPr>
              <a:t> in the volume/volume units. After obtaining the concentration at ppb units, the result is converted to </a:t>
            </a:r>
            <a:r>
              <a:rPr lang="en-US" sz="2400" b="1" dirty="0" err="1" smtClean="0">
                <a:solidFill>
                  <a:schemeClr val="accent1">
                    <a:lumMod val="75000"/>
                  </a:schemeClr>
                </a:solidFill>
              </a:rPr>
              <a:t>μg</a:t>
            </a:r>
            <a:r>
              <a:rPr lang="en-US" sz="2400" b="1" dirty="0" smtClean="0">
                <a:solidFill>
                  <a:schemeClr val="accent1">
                    <a:lumMod val="75000"/>
                  </a:schemeClr>
                </a:solidFill>
              </a:rPr>
              <a:t>/m</a:t>
            </a:r>
            <a:r>
              <a:rPr lang="en-US" sz="2400" b="1" baseline="-25000" dirty="0" smtClean="0">
                <a:solidFill>
                  <a:schemeClr val="accent1">
                    <a:lumMod val="75000"/>
                  </a:schemeClr>
                </a:solidFill>
              </a:rPr>
              <a:t>3</a:t>
            </a:r>
            <a:r>
              <a:rPr lang="en-US" sz="2400" b="1" dirty="0" smtClean="0">
                <a:solidFill>
                  <a:schemeClr val="accent1">
                    <a:lumMod val="75000"/>
                  </a:schemeClr>
                </a:solidFill>
              </a:rPr>
              <a:t> using standard conversion factors for a temperature of 20°C and an atmospheric pressure of 1013 </a:t>
            </a:r>
            <a:r>
              <a:rPr lang="en-US" sz="2400" b="1" dirty="0" err="1" smtClean="0">
                <a:solidFill>
                  <a:schemeClr val="accent1">
                    <a:lumMod val="75000"/>
                  </a:schemeClr>
                </a:solidFill>
              </a:rPr>
              <a:t>hPa</a:t>
            </a:r>
            <a:r>
              <a:rPr lang="en-US" sz="2400" b="1" dirty="0" smtClean="0">
                <a:solidFill>
                  <a:schemeClr val="accent1">
                    <a:lumMod val="75000"/>
                  </a:schemeClr>
                </a:solidFill>
              </a:rPr>
              <a:t>.                    </a:t>
            </a:r>
            <a:endParaRPr lang="hr-HR" sz="2400" b="1" dirty="0">
              <a:solidFill>
                <a:schemeClr val="bg1"/>
              </a:solidFill>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3825" y="493713"/>
            <a:ext cx="9020175" cy="1401762"/>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en-US" sz="2800" b="1" dirty="0" smtClean="0">
                <a:solidFill>
                  <a:schemeClr val="tx2"/>
                </a:solidFill>
                <a:effectLst>
                  <a:glow>
                    <a:srgbClr val="7F7F7F">
                      <a:alpha val="35000"/>
                    </a:srgbClr>
                  </a:glow>
                </a:effectLst>
              </a:rPr>
              <a:t>A COMPLETE AND TOTAL REDUCED SULPHUR COMPOUNDS/MER</a:t>
            </a:r>
            <a:r>
              <a:rPr lang="hr-HR" sz="2800" b="1" dirty="0" smtClean="0">
                <a:solidFill>
                  <a:schemeClr val="tx2"/>
                </a:solidFill>
                <a:effectLst>
                  <a:glow>
                    <a:srgbClr val="7F7F7F">
                      <a:alpha val="35000"/>
                    </a:srgbClr>
                  </a:glow>
                </a:effectLst>
              </a:rPr>
              <a:t>C</a:t>
            </a:r>
            <a:r>
              <a:rPr lang="en-US" sz="2800" b="1" dirty="0" smtClean="0">
                <a:solidFill>
                  <a:schemeClr val="tx2"/>
                </a:solidFill>
                <a:effectLst>
                  <a:glow>
                    <a:srgbClr val="7F7F7F">
                      <a:alpha val="35000"/>
                    </a:srgbClr>
                  </a:glow>
                </a:effectLst>
              </a:rPr>
              <a:t>APTAN</a:t>
            </a:r>
            <a:r>
              <a:rPr lang="hr-HR" sz="2800" b="1" dirty="0" smtClean="0">
                <a:solidFill>
                  <a:schemeClr val="tx2"/>
                </a:solidFill>
                <a:effectLst>
                  <a:glow>
                    <a:srgbClr val="7F7F7F">
                      <a:alpha val="35000"/>
                    </a:srgbClr>
                  </a:glow>
                </a:effectLst>
              </a:rPr>
              <a:t>S</a:t>
            </a:r>
          </a:p>
        </p:txBody>
      </p:sp>
      <p:pic>
        <p:nvPicPr>
          <p:cNvPr id="10" name="Picture 2" descr="File:Sulfur-dioxide-3D-vdW.png"/>
          <p:cNvPicPr>
            <a:picLocks noChangeAspect="1" noChangeArrowheads="1"/>
          </p:cNvPicPr>
          <p:nvPr/>
        </p:nvPicPr>
        <p:blipFill>
          <a:blip r:embed="rId2" cstate="print"/>
          <a:srcRect/>
          <a:stretch>
            <a:fillRect/>
          </a:stretch>
        </p:blipFill>
        <p:spPr bwMode="auto">
          <a:xfrm>
            <a:off x="8175166" y="0"/>
            <a:ext cx="835762" cy="668610"/>
          </a:xfrm>
          <a:prstGeom prst="rect">
            <a:avLst/>
          </a:prstGeom>
          <a:noFill/>
        </p:spPr>
      </p:pic>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285750" y="1952625"/>
            <a:ext cx="8591549" cy="2369880"/>
          </a:xfrm>
          <a:prstGeom prst="rect">
            <a:avLst/>
          </a:prstGeom>
          <a:noFill/>
        </p:spPr>
        <p:txBody>
          <a:bodyPr wrap="square" rtlCol="0">
            <a:spAutoFit/>
          </a:bodyPr>
          <a:lstStyle/>
          <a:p>
            <a:r>
              <a:rPr lang="en-US" sz="2000" b="1" dirty="0" smtClean="0">
                <a:solidFill>
                  <a:schemeClr val="accent1">
                    <a:lumMod val="75000"/>
                  </a:schemeClr>
                </a:solidFill>
              </a:rPr>
              <a:t>Total reduced </a:t>
            </a:r>
            <a:r>
              <a:rPr lang="en-US" sz="2000" b="1" dirty="0" err="1" smtClean="0">
                <a:solidFill>
                  <a:schemeClr val="accent1">
                    <a:lumMod val="75000"/>
                  </a:schemeClr>
                </a:solidFill>
              </a:rPr>
              <a:t>sulphur</a:t>
            </a:r>
            <a:r>
              <a:rPr lang="en-US" sz="2000" b="1" dirty="0" smtClean="0">
                <a:solidFill>
                  <a:schemeClr val="accent1">
                    <a:lumMod val="75000"/>
                  </a:schemeClr>
                </a:solidFill>
              </a:rPr>
              <a:t> is a mixture of several compounds containing reduced sulfur compounds. Apart from H</a:t>
            </a:r>
            <a:r>
              <a:rPr lang="en-US" sz="2000" b="1" baseline="-25000" dirty="0" smtClean="0">
                <a:solidFill>
                  <a:schemeClr val="accent1">
                    <a:lumMod val="75000"/>
                  </a:schemeClr>
                </a:solidFill>
              </a:rPr>
              <a:t>2</a:t>
            </a:r>
            <a:r>
              <a:rPr lang="en-US" sz="2000" b="1" dirty="0" smtClean="0">
                <a:solidFill>
                  <a:schemeClr val="accent1">
                    <a:lumMod val="75000"/>
                  </a:schemeClr>
                </a:solidFill>
              </a:rPr>
              <a:t>S in that group include </a:t>
            </a:r>
            <a:r>
              <a:rPr lang="en-US" sz="2000" b="1" dirty="0" err="1" smtClean="0">
                <a:solidFill>
                  <a:schemeClr val="accent1">
                    <a:lumMod val="75000"/>
                  </a:schemeClr>
                </a:solidFill>
              </a:rPr>
              <a:t>mer</a:t>
            </a:r>
            <a:r>
              <a:rPr lang="hr-HR" sz="2000" b="1" dirty="0" smtClean="0">
                <a:solidFill>
                  <a:schemeClr val="accent1">
                    <a:lumMod val="75000"/>
                  </a:schemeClr>
                </a:solidFill>
              </a:rPr>
              <a:t>c</a:t>
            </a:r>
            <a:r>
              <a:rPr lang="en-US" sz="2000" b="1" dirty="0" err="1" smtClean="0">
                <a:solidFill>
                  <a:schemeClr val="accent1">
                    <a:lumMod val="75000"/>
                  </a:schemeClr>
                </a:solidFill>
              </a:rPr>
              <a:t>aptan</a:t>
            </a:r>
            <a:r>
              <a:rPr lang="hr-HR" sz="2000" b="1" dirty="0" smtClean="0">
                <a:solidFill>
                  <a:schemeClr val="accent1">
                    <a:lumMod val="75000"/>
                  </a:schemeClr>
                </a:solidFill>
              </a:rPr>
              <a:t>s</a:t>
            </a:r>
            <a:r>
              <a:rPr lang="en-US" sz="2000" b="1" dirty="0" smtClean="0">
                <a:solidFill>
                  <a:schemeClr val="accent1">
                    <a:lumMod val="75000"/>
                  </a:schemeClr>
                </a:solidFill>
              </a:rPr>
              <a:t>, </a:t>
            </a:r>
            <a:r>
              <a:rPr lang="en-US" sz="2000" b="1" dirty="0" err="1" smtClean="0">
                <a:solidFill>
                  <a:schemeClr val="accent1">
                    <a:lumMod val="75000"/>
                  </a:schemeClr>
                </a:solidFill>
              </a:rPr>
              <a:t>dimethyl</a:t>
            </a:r>
            <a:r>
              <a:rPr lang="en-US" sz="2000" b="1" dirty="0" smtClean="0">
                <a:solidFill>
                  <a:schemeClr val="accent1">
                    <a:lumMod val="75000"/>
                  </a:schemeClr>
                </a:solidFill>
              </a:rPr>
              <a:t> sulfide and </a:t>
            </a:r>
            <a:r>
              <a:rPr lang="en-US" sz="2000" b="1" dirty="0" err="1" smtClean="0">
                <a:solidFill>
                  <a:schemeClr val="accent1">
                    <a:lumMod val="75000"/>
                  </a:schemeClr>
                </a:solidFill>
              </a:rPr>
              <a:t>dimethyl</a:t>
            </a:r>
            <a:r>
              <a:rPr lang="en-US" sz="2000" b="1" dirty="0" smtClean="0">
                <a:solidFill>
                  <a:schemeClr val="accent1">
                    <a:lumMod val="75000"/>
                  </a:schemeClr>
                </a:solidFill>
              </a:rPr>
              <a:t> disulfide. </a:t>
            </a:r>
            <a:r>
              <a:rPr lang="hr-HR" sz="2000" b="1" dirty="0" smtClean="0">
                <a:solidFill>
                  <a:schemeClr val="accent1">
                    <a:lumMod val="75000"/>
                  </a:schemeClr>
                </a:solidFill>
              </a:rPr>
              <a:t>This </a:t>
            </a:r>
            <a:r>
              <a:rPr lang="en-US" sz="2000" b="1" dirty="0" smtClean="0">
                <a:solidFill>
                  <a:schemeClr val="accent1">
                    <a:lumMod val="75000"/>
                  </a:schemeClr>
                </a:solidFill>
              </a:rPr>
              <a:t>compounds</a:t>
            </a:r>
            <a:r>
              <a:rPr lang="hr-HR" sz="2000" b="1" dirty="0" smtClean="0">
                <a:solidFill>
                  <a:schemeClr val="accent1">
                    <a:lumMod val="75000"/>
                  </a:schemeClr>
                </a:solidFill>
              </a:rPr>
              <a:t> </a:t>
            </a:r>
            <a:r>
              <a:rPr lang="en-US" sz="2000" b="1" dirty="0" smtClean="0">
                <a:solidFill>
                  <a:schemeClr val="accent1">
                    <a:lumMod val="75000"/>
                  </a:schemeClr>
                </a:solidFill>
              </a:rPr>
              <a:t>characterized by a very unpleasant smell. How in our regulations to this group of compounds represent the </a:t>
            </a:r>
            <a:r>
              <a:rPr lang="en-US" sz="2000" b="1" dirty="0" err="1" smtClean="0">
                <a:solidFill>
                  <a:schemeClr val="accent1">
                    <a:lumMod val="75000"/>
                  </a:schemeClr>
                </a:solidFill>
              </a:rPr>
              <a:t>mer</a:t>
            </a:r>
            <a:r>
              <a:rPr lang="hr-HR" sz="2000" b="1" dirty="0" smtClean="0">
                <a:solidFill>
                  <a:schemeClr val="accent1">
                    <a:lumMod val="75000"/>
                  </a:schemeClr>
                </a:solidFill>
              </a:rPr>
              <a:t>c</a:t>
            </a:r>
            <a:r>
              <a:rPr lang="en-US" sz="2000" b="1" dirty="0" err="1" smtClean="0">
                <a:solidFill>
                  <a:schemeClr val="accent1">
                    <a:lumMod val="75000"/>
                  </a:schemeClr>
                </a:solidFill>
              </a:rPr>
              <a:t>aptan</a:t>
            </a:r>
            <a:r>
              <a:rPr lang="hr-HR" sz="2000" b="1" dirty="0" smtClean="0">
                <a:solidFill>
                  <a:schemeClr val="accent1">
                    <a:lumMod val="75000"/>
                  </a:schemeClr>
                </a:solidFill>
              </a:rPr>
              <a:t>s</a:t>
            </a:r>
            <a:r>
              <a:rPr lang="en-US" sz="2000" b="1" dirty="0" smtClean="0">
                <a:solidFill>
                  <a:schemeClr val="accent1">
                    <a:lumMod val="75000"/>
                  </a:schemeClr>
                </a:solidFill>
              </a:rPr>
              <a:t> on this occasion will be described in more detail.</a:t>
            </a:r>
            <a:r>
              <a:rPr lang="hr-HR" sz="2000" b="1" dirty="0" smtClean="0">
                <a:solidFill>
                  <a:schemeClr val="accent1">
                    <a:lumMod val="75000"/>
                  </a:schemeClr>
                </a:solidFill>
              </a:rPr>
              <a:t>  </a:t>
            </a:r>
          </a:p>
          <a:p>
            <a:endParaRPr lang="hr-HR" sz="2400" b="1" dirty="0" smtClean="0">
              <a:solidFill>
                <a:schemeClr val="accent1">
                  <a:lumMod val="75000"/>
                </a:schemeClr>
              </a:solidFill>
            </a:endParaRPr>
          </a:p>
          <a:p>
            <a:endParaRPr lang="vi-VN" sz="2400" b="1" dirty="0">
              <a:solidFill>
                <a:schemeClr val="accent1">
                  <a:lumMod val="75000"/>
                </a:schemeClr>
              </a:solidFill>
            </a:endParaRPr>
          </a:p>
        </p:txBody>
      </p:sp>
      <p:pic>
        <p:nvPicPr>
          <p:cNvPr id="15" name="Picture 4" descr="https://upload.wikimedia.org/wikipedia/commons/f/f6/Ethanethiol-3D-ball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48550" y="981456"/>
            <a:ext cx="1371600" cy="8890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ethyl mercapt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018" y="3504000"/>
            <a:ext cx="1052930" cy="6686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c/c7/Dimethyl-sulfide-3D-ball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19591" y="5816933"/>
            <a:ext cx="1508333" cy="80764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1/10/Dimethyl-disulfide-3D-ball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29303" y="1190220"/>
            <a:ext cx="1505350" cy="97182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81000" y="4031814"/>
            <a:ext cx="8467725" cy="1631216"/>
          </a:xfrm>
          <a:prstGeom prst="rect">
            <a:avLst/>
          </a:prstGeom>
        </p:spPr>
        <p:txBody>
          <a:bodyPr wrap="square">
            <a:spAutoFit/>
          </a:bodyPr>
          <a:lstStyle/>
          <a:p>
            <a:r>
              <a:rPr lang="en-US" sz="2000" b="1" dirty="0" err="1" smtClean="0">
                <a:solidFill>
                  <a:schemeClr val="accent1">
                    <a:lumMod val="75000"/>
                  </a:schemeClr>
                </a:solidFill>
              </a:rPr>
              <a:t>Mercaptans</a:t>
            </a:r>
            <a:r>
              <a:rPr lang="en-US" sz="2000" b="1" dirty="0" smtClean="0">
                <a:solidFill>
                  <a:schemeClr val="accent1">
                    <a:lumMod val="75000"/>
                  </a:schemeClr>
                </a:solidFill>
              </a:rPr>
              <a:t> or </a:t>
            </a:r>
            <a:r>
              <a:rPr lang="en-US" sz="2000" b="1" dirty="0" err="1" smtClean="0">
                <a:solidFill>
                  <a:schemeClr val="accent1">
                    <a:lumMod val="75000"/>
                  </a:schemeClr>
                </a:solidFill>
              </a:rPr>
              <a:t>thiols</a:t>
            </a:r>
            <a:r>
              <a:rPr lang="en-US" sz="2000" b="1" dirty="0" smtClean="0">
                <a:solidFill>
                  <a:schemeClr val="accent1">
                    <a:lumMod val="75000"/>
                  </a:schemeClr>
                </a:solidFill>
              </a:rPr>
              <a:t> are a group of organic compounds with the -SH group and are known as unpleasant odors with the lowest threshold of </a:t>
            </a:r>
            <a:r>
              <a:rPr lang="en-US" sz="2000" b="1" dirty="0" err="1" smtClean="0">
                <a:solidFill>
                  <a:schemeClr val="accent1">
                    <a:lumMod val="75000"/>
                  </a:schemeClr>
                </a:solidFill>
              </a:rPr>
              <a:t>olfactor</a:t>
            </a:r>
            <a:r>
              <a:rPr lang="en-US" sz="2000" b="1" dirty="0" smtClean="0">
                <a:solidFill>
                  <a:schemeClr val="accent1">
                    <a:lumMod val="75000"/>
                  </a:schemeClr>
                </a:solidFill>
              </a:rPr>
              <a:t> sensitivity (below 5 </a:t>
            </a:r>
            <a:r>
              <a:rPr lang="en-US" sz="2000" b="1" dirty="0" err="1" smtClean="0">
                <a:solidFill>
                  <a:schemeClr val="accent1">
                    <a:lumMod val="75000"/>
                  </a:schemeClr>
                </a:solidFill>
              </a:rPr>
              <a:t>μg</a:t>
            </a:r>
            <a:r>
              <a:rPr lang="en-US" sz="2000" b="1" dirty="0" smtClean="0">
                <a:solidFill>
                  <a:schemeClr val="accent1">
                    <a:lumMod val="75000"/>
                  </a:schemeClr>
                </a:solidFill>
              </a:rPr>
              <a:t> / m</a:t>
            </a:r>
            <a:r>
              <a:rPr lang="en-US" sz="2000" b="1" baseline="30000" dirty="0" smtClean="0">
                <a:solidFill>
                  <a:schemeClr val="accent1">
                    <a:lumMod val="75000"/>
                  </a:schemeClr>
                </a:solidFill>
              </a:rPr>
              <a:t>3</a:t>
            </a:r>
            <a:r>
              <a:rPr lang="en-US" sz="2000" b="1" dirty="0" smtClean="0">
                <a:solidFill>
                  <a:schemeClr val="accent1">
                    <a:lumMod val="75000"/>
                  </a:schemeClr>
                </a:solidFill>
              </a:rPr>
              <a:t>). They are naturally developed by the breakdown of organic matter but can be found in animals and plants. They are one of the causes of unpleasant failures in people with a diseased liver.</a:t>
            </a:r>
            <a:endParaRPr lang="hr-HR" sz="2000" b="1" dirty="0">
              <a:solidFill>
                <a:schemeClr val="accent1">
                  <a:lumMod val="75000"/>
                </a:schemeClr>
              </a:solidFill>
            </a:endParaRPr>
          </a:p>
        </p:txBody>
      </p:sp>
      <p:pic>
        <p:nvPicPr>
          <p:cNvPr id="17" name="Picture 3"/>
          <p:cNvPicPr>
            <a:picLocks noChangeAspect="1" noChangeArrowheads="1"/>
          </p:cNvPicPr>
          <p:nvPr/>
        </p:nvPicPr>
        <p:blipFill>
          <a:blip r:embed="rId8" cstate="print"/>
          <a:srcRect/>
          <a:stretch>
            <a:fillRect/>
          </a:stretch>
        </p:blipFill>
        <p:spPr bwMode="auto">
          <a:xfrm>
            <a:off x="0" y="6077688"/>
            <a:ext cx="4767263" cy="592137"/>
          </a:xfrm>
          <a:prstGeom prst="rect">
            <a:avLst/>
          </a:prstGeom>
          <a:noFill/>
          <a:ln w="9525">
            <a:noFill/>
            <a:miter lim="800000"/>
            <a:headEnd/>
            <a:tailEnd/>
          </a:ln>
          <a:effectLst/>
        </p:spPr>
      </p:pic>
      <p:sp>
        <p:nvSpPr>
          <p:cNvPr id="1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752709799"/>
      </p:ext>
    </p:extLst>
  </p:cSld>
  <p:clrMapOvr>
    <a:masterClrMapping/>
  </p:clrMapOvr>
  <p:transition spd="med">
    <p:fade thruBlk="1"/>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314325" y="2447925"/>
            <a:ext cx="8591549" cy="2554545"/>
          </a:xfrm>
          <a:prstGeom prst="rect">
            <a:avLst/>
          </a:prstGeom>
          <a:noFill/>
        </p:spPr>
        <p:txBody>
          <a:bodyPr wrap="square" rtlCol="0">
            <a:spAutoFit/>
          </a:bodyPr>
          <a:lstStyle/>
          <a:p>
            <a:r>
              <a:rPr lang="en-US" sz="2000" b="1" dirty="0" smtClean="0">
                <a:solidFill>
                  <a:schemeClr val="accent1">
                    <a:lumMod val="75000"/>
                  </a:schemeClr>
                </a:solidFill>
              </a:rPr>
              <a:t>This group of compounds is considerably less represented in the present </a:t>
            </a:r>
            <a:r>
              <a:rPr lang="hr-HR" sz="2000" b="1" dirty="0" smtClean="0">
                <a:solidFill>
                  <a:schemeClr val="accent1">
                    <a:lumMod val="75000"/>
                  </a:schemeClr>
                </a:solidFill>
              </a:rPr>
              <a:t>toxicological</a:t>
            </a:r>
            <a:r>
              <a:rPr lang="en-US" sz="2000" b="1" dirty="0" smtClean="0">
                <a:solidFill>
                  <a:schemeClr val="accent1">
                    <a:lumMod val="75000"/>
                  </a:schemeClr>
                </a:solidFill>
              </a:rPr>
              <a:t> and medical literature.  Not one from a group of these compounds is not represented in the WHO Air quality guidelines, and WHO does not give the recommended values for these compounds. Most often they are represented in the present literature in the area of the protection at work and so the maximum permissible concentration (MPC) for the 8-hour working time after toxicological research </a:t>
            </a:r>
            <a:r>
              <a:rPr lang="hr-HR" sz="2000" b="1" dirty="0" smtClean="0">
                <a:solidFill>
                  <a:schemeClr val="accent1">
                    <a:lumMod val="75000"/>
                  </a:schemeClr>
                </a:solidFill>
              </a:rPr>
              <a:t>is</a:t>
            </a:r>
            <a:r>
              <a:rPr lang="en-US" sz="2000" b="1" dirty="0" smtClean="0">
                <a:solidFill>
                  <a:schemeClr val="accent1">
                    <a:lumMod val="75000"/>
                  </a:schemeClr>
                </a:solidFill>
              </a:rPr>
              <a:t> to 1000 </a:t>
            </a:r>
            <a:r>
              <a:rPr lang="en-US" sz="2000" b="1" dirty="0" err="1" smtClean="0">
                <a:solidFill>
                  <a:schemeClr val="accent1">
                    <a:lumMod val="75000"/>
                  </a:schemeClr>
                </a:solidFill>
              </a:rPr>
              <a:t>μg</a:t>
            </a:r>
            <a:r>
              <a:rPr lang="en-US" sz="2000" b="1" dirty="0" smtClean="0">
                <a:solidFill>
                  <a:schemeClr val="accent1">
                    <a:lumMod val="75000"/>
                  </a:schemeClr>
                </a:solidFill>
              </a:rPr>
              <a:t>/m</a:t>
            </a:r>
            <a:r>
              <a:rPr lang="en-US" sz="2000" b="1" baseline="30000" dirty="0" smtClean="0">
                <a:solidFill>
                  <a:schemeClr val="accent1">
                    <a:lumMod val="75000"/>
                  </a:schemeClr>
                </a:solidFill>
              </a:rPr>
              <a:t>3</a:t>
            </a:r>
            <a:r>
              <a:rPr lang="en-US" sz="2000" b="1" dirty="0" smtClean="0">
                <a:solidFill>
                  <a:schemeClr val="accent1">
                    <a:lumMod val="75000"/>
                  </a:schemeClr>
                </a:solidFill>
              </a:rPr>
              <a:t> for methyl-and ethyl-</a:t>
            </a:r>
            <a:r>
              <a:rPr lang="en-US" sz="2000" b="1" dirty="0" err="1" smtClean="0">
                <a:solidFill>
                  <a:schemeClr val="accent1">
                    <a:lumMod val="75000"/>
                  </a:schemeClr>
                </a:solidFill>
              </a:rPr>
              <a:t>mer</a:t>
            </a:r>
            <a:r>
              <a:rPr lang="hr-HR" sz="2000" b="1" dirty="0" smtClean="0">
                <a:solidFill>
                  <a:schemeClr val="accent1">
                    <a:lumMod val="75000"/>
                  </a:schemeClr>
                </a:solidFill>
              </a:rPr>
              <a:t>c</a:t>
            </a:r>
            <a:r>
              <a:rPr lang="en-US" sz="2000" b="1" dirty="0" err="1" smtClean="0">
                <a:solidFill>
                  <a:schemeClr val="accent1">
                    <a:lumMod val="75000"/>
                  </a:schemeClr>
                </a:solidFill>
              </a:rPr>
              <a:t>aptan</a:t>
            </a:r>
            <a:r>
              <a:rPr lang="hr-HR" sz="2000" b="1" dirty="0" smtClean="0">
                <a:solidFill>
                  <a:schemeClr val="accent1">
                    <a:lumMod val="75000"/>
                  </a:schemeClr>
                </a:solidFill>
              </a:rPr>
              <a:t>e</a:t>
            </a:r>
            <a:r>
              <a:rPr lang="en-US" sz="2000" b="1" dirty="0" smtClean="0">
                <a:solidFill>
                  <a:schemeClr val="accent1">
                    <a:lumMod val="75000"/>
                  </a:schemeClr>
                </a:solidFill>
              </a:rPr>
              <a:t> in most countries.</a:t>
            </a:r>
            <a:endParaRPr lang="hr-HR" sz="2000" b="1" dirty="0">
              <a:solidFill>
                <a:schemeClr val="bg1"/>
              </a:solidFill>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9649" y="5416570"/>
            <a:ext cx="1209675" cy="767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upload.wikimedia.org/wikipedia/commons/f/f6/Ethanethiol-3D-ball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47900" y="5112289"/>
            <a:ext cx="1714500" cy="1111308"/>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a:spLocks noGrp="1"/>
          </p:cNvSpPr>
          <p:nvPr>
            <p:ph type="title"/>
          </p:nvPr>
        </p:nvSpPr>
        <p:spPr>
          <a:xfrm>
            <a:off x="123825" y="493713"/>
            <a:ext cx="9020175" cy="1401762"/>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en-US" sz="2800" b="1" dirty="0" smtClean="0">
                <a:solidFill>
                  <a:schemeClr val="tx2"/>
                </a:solidFill>
                <a:effectLst>
                  <a:glow>
                    <a:srgbClr val="7F7F7F">
                      <a:alpha val="35000"/>
                    </a:srgbClr>
                  </a:glow>
                </a:effectLst>
              </a:rPr>
              <a:t>A COMPLETE AND TOTAL REDUCED SULPHUR COMPOUNDS/MER</a:t>
            </a:r>
            <a:r>
              <a:rPr lang="hr-HR" sz="2800" b="1" dirty="0" smtClean="0">
                <a:solidFill>
                  <a:schemeClr val="tx2"/>
                </a:solidFill>
                <a:effectLst>
                  <a:glow>
                    <a:srgbClr val="7F7F7F">
                      <a:alpha val="35000"/>
                    </a:srgbClr>
                  </a:glow>
                </a:effectLst>
              </a:rPr>
              <a:t>C</a:t>
            </a:r>
            <a:r>
              <a:rPr lang="en-US" sz="2800" b="1" dirty="0" smtClean="0">
                <a:solidFill>
                  <a:schemeClr val="tx2"/>
                </a:solidFill>
                <a:effectLst>
                  <a:glow>
                    <a:srgbClr val="7F7F7F">
                      <a:alpha val="35000"/>
                    </a:srgbClr>
                  </a:glow>
                </a:effectLst>
              </a:rPr>
              <a:t>APTAN</a:t>
            </a:r>
            <a:r>
              <a:rPr lang="hr-HR" sz="2800" b="1" dirty="0" smtClean="0">
                <a:solidFill>
                  <a:schemeClr val="tx2"/>
                </a:solidFill>
                <a:effectLst>
                  <a:glow>
                    <a:srgbClr val="7F7F7F">
                      <a:alpha val="35000"/>
                    </a:srgbClr>
                  </a:glow>
                </a:effectLst>
              </a:rPr>
              <a:t>S</a:t>
            </a:r>
          </a:p>
        </p:txBody>
      </p:sp>
      <p:pic>
        <p:nvPicPr>
          <p:cNvPr id="14" name="Picture 4" descr="https://upload.wikimedia.org/wikipedia/commons/f/f6/Ethanethiol-3D-ball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2225" y="-79350"/>
            <a:ext cx="1371600" cy="8890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ile:Sulfur-dioxide-3D-vdW.png"/>
          <p:cNvPicPr>
            <a:picLocks noChangeAspect="1" noChangeArrowheads="1"/>
          </p:cNvPicPr>
          <p:nvPr/>
        </p:nvPicPr>
        <p:blipFill>
          <a:blip r:embed="rId6" cstate="print"/>
          <a:srcRect/>
          <a:stretch>
            <a:fillRect/>
          </a:stretch>
        </p:blipFill>
        <p:spPr bwMode="auto">
          <a:xfrm>
            <a:off x="8175166" y="0"/>
            <a:ext cx="835762" cy="668610"/>
          </a:xfrm>
          <a:prstGeom prst="rect">
            <a:avLst/>
          </a:prstGeom>
          <a:noFill/>
        </p:spPr>
      </p:pic>
      <p:pic>
        <p:nvPicPr>
          <p:cNvPr id="17" name="Picture 3"/>
          <p:cNvPicPr>
            <a:picLocks noChangeAspect="1" noChangeArrowheads="1"/>
          </p:cNvPicPr>
          <p:nvPr/>
        </p:nvPicPr>
        <p:blipFill>
          <a:blip r:embed="rId7" cstate="print"/>
          <a:srcRect/>
          <a:stretch>
            <a:fillRect/>
          </a:stretch>
        </p:blipFill>
        <p:spPr bwMode="auto">
          <a:xfrm>
            <a:off x="0" y="6265863"/>
            <a:ext cx="4767263" cy="592137"/>
          </a:xfrm>
          <a:prstGeom prst="rect">
            <a:avLst/>
          </a:prstGeom>
          <a:noFill/>
          <a:ln w="9525">
            <a:noFill/>
            <a:miter lim="800000"/>
            <a:headEnd/>
            <a:tailEnd/>
          </a:ln>
          <a:effectLst/>
        </p:spPr>
      </p:pic>
      <p:sp>
        <p:nvSpPr>
          <p:cNvPr id="1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126799476"/>
      </p:ext>
    </p:extLst>
  </p:cSld>
  <p:clrMapOvr>
    <a:masterClrMapping/>
  </p:clrMapOvr>
  <p:transition spd="med">
    <p:fade thruBlk="1"/>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266700" y="2228850"/>
            <a:ext cx="8591549" cy="2862322"/>
          </a:xfrm>
          <a:prstGeom prst="rect">
            <a:avLst/>
          </a:prstGeom>
          <a:noFill/>
        </p:spPr>
        <p:txBody>
          <a:bodyPr wrap="square" rtlCol="0">
            <a:spAutoFit/>
          </a:bodyPr>
          <a:lstStyle/>
          <a:p>
            <a:r>
              <a:rPr lang="en-US" sz="2000" b="1" dirty="0" smtClean="0">
                <a:solidFill>
                  <a:schemeClr val="accent1">
                    <a:lumMod val="75000"/>
                  </a:schemeClr>
                </a:solidFill>
              </a:rPr>
              <a:t>The US ATSDR (Agency for Toxic Substances and Registry </a:t>
            </a:r>
            <a:r>
              <a:rPr lang="en-US" sz="2000" b="1" dirty="0" err="1" smtClean="0">
                <a:solidFill>
                  <a:schemeClr val="accent1">
                    <a:lumMod val="75000"/>
                  </a:schemeClr>
                </a:solidFill>
              </a:rPr>
              <a:t>Diesase</a:t>
            </a:r>
            <a:r>
              <a:rPr lang="en-US" sz="2000" b="1" dirty="0" smtClean="0">
                <a:solidFill>
                  <a:schemeClr val="accent1">
                    <a:lumMod val="75000"/>
                  </a:schemeClr>
                </a:solidFill>
              </a:rPr>
              <a:t>) gives the concentration of 5000 </a:t>
            </a:r>
            <a:r>
              <a:rPr lang="en-US" sz="2000" b="1" dirty="0" err="1" smtClean="0">
                <a:solidFill>
                  <a:schemeClr val="accent1">
                    <a:lumMod val="75000"/>
                  </a:schemeClr>
                </a:solidFill>
              </a:rPr>
              <a:t>μg</a:t>
            </a:r>
            <a:r>
              <a:rPr lang="en-US" sz="2000" b="1" dirty="0" smtClean="0">
                <a:solidFill>
                  <a:schemeClr val="accent1">
                    <a:lumMod val="75000"/>
                  </a:schemeClr>
                </a:solidFill>
              </a:rPr>
              <a:t>/m</a:t>
            </a:r>
            <a:r>
              <a:rPr lang="en-US" sz="2000" b="1" baseline="30000" dirty="0" smtClean="0">
                <a:solidFill>
                  <a:schemeClr val="accent1">
                    <a:lumMod val="75000"/>
                  </a:schemeClr>
                </a:solidFill>
              </a:rPr>
              <a:t>3 </a:t>
            </a:r>
            <a:r>
              <a:rPr lang="en-US" sz="2000" b="1" dirty="0" smtClean="0">
                <a:solidFill>
                  <a:schemeClr val="accent1">
                    <a:lumMod val="75000"/>
                  </a:schemeClr>
                </a:solidFill>
              </a:rPr>
              <a:t>at which do not appear on health effects (NOAEL). As far as the maximum acceptable concentration (due to unpleasant smells) data are available from the same agency for some States in the USA, so that New York has a border on 3.30 </a:t>
            </a:r>
            <a:r>
              <a:rPr lang="en-US" sz="2000" b="1" dirty="0" err="1" smtClean="0">
                <a:solidFill>
                  <a:schemeClr val="accent1">
                    <a:lumMod val="75000"/>
                  </a:schemeClr>
                </a:solidFill>
              </a:rPr>
              <a:t>μg</a:t>
            </a:r>
            <a:r>
              <a:rPr lang="en-US" sz="2000" b="1" dirty="0" smtClean="0">
                <a:solidFill>
                  <a:schemeClr val="accent1">
                    <a:lumMod val="75000"/>
                  </a:schemeClr>
                </a:solidFill>
              </a:rPr>
              <a:t>/m</a:t>
            </a:r>
            <a:r>
              <a:rPr lang="en-US" sz="2000" b="1" baseline="30000" dirty="0" smtClean="0">
                <a:solidFill>
                  <a:schemeClr val="accent1">
                    <a:lumMod val="75000"/>
                  </a:schemeClr>
                </a:solidFill>
              </a:rPr>
              <a:t>3</a:t>
            </a:r>
            <a:r>
              <a:rPr lang="en-US" sz="2000" b="1" dirty="0" smtClean="0">
                <a:solidFill>
                  <a:schemeClr val="accent1">
                    <a:lumMod val="75000"/>
                  </a:schemeClr>
                </a:solidFill>
              </a:rPr>
              <a:t> for an annual value, and Virginia 16.0 </a:t>
            </a:r>
            <a:r>
              <a:rPr lang="en-US" sz="2000" b="1" dirty="0" err="1" smtClean="0">
                <a:solidFill>
                  <a:schemeClr val="accent1">
                    <a:lumMod val="75000"/>
                  </a:schemeClr>
                </a:solidFill>
              </a:rPr>
              <a:t>μg</a:t>
            </a:r>
            <a:r>
              <a:rPr lang="en-US" sz="2000" b="1" dirty="0" smtClean="0">
                <a:solidFill>
                  <a:schemeClr val="accent1">
                    <a:lumMod val="75000"/>
                  </a:schemeClr>
                </a:solidFill>
              </a:rPr>
              <a:t>/m</a:t>
            </a:r>
            <a:r>
              <a:rPr lang="en-US" sz="2000" b="1" baseline="30000" dirty="0" smtClean="0">
                <a:solidFill>
                  <a:schemeClr val="accent1">
                    <a:lumMod val="75000"/>
                  </a:schemeClr>
                </a:solidFill>
              </a:rPr>
              <a:t>3</a:t>
            </a:r>
            <a:r>
              <a:rPr lang="en-US" sz="2000" b="1" dirty="0" smtClean="0">
                <a:solidFill>
                  <a:schemeClr val="accent1">
                    <a:lumMod val="75000"/>
                  </a:schemeClr>
                </a:solidFill>
              </a:rPr>
              <a:t> for 24-hour value for methyl </a:t>
            </a:r>
            <a:r>
              <a:rPr lang="en-US" sz="2000" b="1" dirty="0" err="1" smtClean="0">
                <a:solidFill>
                  <a:schemeClr val="accent1">
                    <a:lumMod val="75000"/>
                  </a:schemeClr>
                </a:solidFill>
              </a:rPr>
              <a:t>mer</a:t>
            </a:r>
            <a:r>
              <a:rPr lang="hr-HR" sz="2000" b="1" dirty="0" smtClean="0">
                <a:solidFill>
                  <a:schemeClr val="accent1">
                    <a:lumMod val="75000"/>
                  </a:schemeClr>
                </a:solidFill>
              </a:rPr>
              <a:t>c</a:t>
            </a:r>
            <a:r>
              <a:rPr lang="en-US" sz="2000" b="1" dirty="0" err="1" smtClean="0">
                <a:solidFill>
                  <a:schemeClr val="accent1">
                    <a:lumMod val="75000"/>
                  </a:schemeClr>
                </a:solidFill>
              </a:rPr>
              <a:t>aptan</a:t>
            </a:r>
            <a:r>
              <a:rPr lang="hr-HR" sz="2000" b="1" dirty="0" smtClean="0">
                <a:solidFill>
                  <a:schemeClr val="accent1">
                    <a:lumMod val="75000"/>
                  </a:schemeClr>
                </a:solidFill>
              </a:rPr>
              <a:t>e</a:t>
            </a:r>
            <a:r>
              <a:rPr lang="en-US" sz="2000" b="1" dirty="0" smtClean="0">
                <a:solidFill>
                  <a:schemeClr val="accent1">
                    <a:lumMod val="75000"/>
                  </a:schemeClr>
                </a:solidFill>
              </a:rPr>
              <a:t>. And here is our stricter regulations so the GV (</a:t>
            </a:r>
            <a:r>
              <a:rPr lang="hr-HR" sz="2000" b="1" dirty="0" smtClean="0">
                <a:solidFill>
                  <a:schemeClr val="accent1">
                    <a:lumMod val="75000"/>
                  </a:schemeClr>
                </a:solidFill>
              </a:rPr>
              <a:t>border</a:t>
            </a:r>
            <a:r>
              <a:rPr lang="en-US" sz="2000" b="1" dirty="0" smtClean="0">
                <a:solidFill>
                  <a:schemeClr val="accent1">
                    <a:lumMod val="75000"/>
                  </a:schemeClr>
                </a:solidFill>
              </a:rPr>
              <a:t> value) for 24 hour 3 </a:t>
            </a:r>
            <a:r>
              <a:rPr lang="en-US" sz="2000" b="1" dirty="0" err="1" smtClean="0">
                <a:solidFill>
                  <a:schemeClr val="accent1">
                    <a:lumMod val="75000"/>
                  </a:schemeClr>
                </a:solidFill>
              </a:rPr>
              <a:t>μg</a:t>
            </a:r>
            <a:r>
              <a:rPr lang="en-US" sz="2000" b="1" dirty="0" smtClean="0">
                <a:solidFill>
                  <a:schemeClr val="accent1">
                    <a:lumMod val="75000"/>
                  </a:schemeClr>
                </a:solidFill>
              </a:rPr>
              <a:t>/m</a:t>
            </a:r>
            <a:r>
              <a:rPr lang="en-US" sz="2000" b="1" baseline="30000" dirty="0" smtClean="0">
                <a:solidFill>
                  <a:schemeClr val="accent1">
                    <a:lumMod val="75000"/>
                  </a:schemeClr>
                </a:solidFill>
              </a:rPr>
              <a:t>3</a:t>
            </a:r>
            <a:r>
              <a:rPr lang="en-US" sz="2000" b="1" dirty="0" smtClean="0">
                <a:solidFill>
                  <a:schemeClr val="accent1">
                    <a:lumMod val="75000"/>
                  </a:schemeClr>
                </a:solidFill>
              </a:rPr>
              <a:t>.   </a:t>
            </a:r>
            <a:endParaRPr lang="hr-HR" sz="2000" b="1" dirty="0" smtClean="0">
              <a:solidFill>
                <a:schemeClr val="accent1">
                  <a:lumMod val="75000"/>
                </a:schemeClr>
              </a:solidFill>
            </a:endParaRPr>
          </a:p>
          <a:p>
            <a:endParaRPr lang="hr-HR" sz="2000" b="1" dirty="0" smtClean="0">
              <a:solidFill>
                <a:schemeClr val="accent1">
                  <a:lumMod val="75000"/>
                </a:schemeClr>
              </a:solidFill>
            </a:endParaRPr>
          </a:p>
          <a:p>
            <a:pPr algn="ctr"/>
            <a:r>
              <a:rPr lang="en-US" sz="2000" b="1" dirty="0" smtClean="0">
                <a:solidFill>
                  <a:schemeClr val="accent1">
                    <a:lumMod val="75000"/>
                  </a:schemeClr>
                </a:solidFill>
              </a:rPr>
              <a:t>1 ppb (</a:t>
            </a:r>
            <a:r>
              <a:rPr lang="en-US" sz="2000" b="1" dirty="0" err="1" smtClean="0">
                <a:solidFill>
                  <a:schemeClr val="accent1">
                    <a:lumMod val="75000"/>
                  </a:schemeClr>
                </a:solidFill>
              </a:rPr>
              <a:t>nmol</a:t>
            </a:r>
            <a:r>
              <a:rPr lang="en-US" sz="2000" b="1" dirty="0" smtClean="0">
                <a:solidFill>
                  <a:schemeClr val="accent1">
                    <a:lumMod val="75000"/>
                  </a:schemeClr>
                </a:solidFill>
              </a:rPr>
              <a:t>/mol) H</a:t>
            </a:r>
            <a:r>
              <a:rPr lang="en-US" sz="2000" b="1" baseline="-25000" dirty="0" smtClean="0">
                <a:solidFill>
                  <a:schemeClr val="accent1">
                    <a:lumMod val="75000"/>
                  </a:schemeClr>
                </a:solidFill>
              </a:rPr>
              <a:t>2</a:t>
            </a:r>
            <a:r>
              <a:rPr lang="en-US" sz="2000" b="1" dirty="0" smtClean="0">
                <a:solidFill>
                  <a:schemeClr val="accent1">
                    <a:lumMod val="75000"/>
                  </a:schemeClr>
                </a:solidFill>
              </a:rPr>
              <a:t>S = 1.12 </a:t>
            </a:r>
            <a:r>
              <a:rPr lang="en-US" sz="2000" b="1" dirty="0" err="1" smtClean="0">
                <a:solidFill>
                  <a:schemeClr val="accent1">
                    <a:lumMod val="75000"/>
                  </a:schemeClr>
                </a:solidFill>
              </a:rPr>
              <a:t>μg</a:t>
            </a:r>
            <a:r>
              <a:rPr lang="en-US" sz="2000" b="1" dirty="0" smtClean="0">
                <a:solidFill>
                  <a:schemeClr val="accent1">
                    <a:lumMod val="75000"/>
                  </a:schemeClr>
                </a:solidFill>
              </a:rPr>
              <a:t>/m</a:t>
            </a:r>
            <a:r>
              <a:rPr lang="en-US" sz="2000" b="1" baseline="30000" dirty="0" smtClean="0">
                <a:solidFill>
                  <a:schemeClr val="accent1">
                    <a:lumMod val="75000"/>
                  </a:schemeClr>
                </a:solidFill>
              </a:rPr>
              <a:t>3</a:t>
            </a:r>
            <a:r>
              <a:rPr lang="en-US" sz="2000" b="1" dirty="0" smtClean="0">
                <a:solidFill>
                  <a:schemeClr val="accent1">
                    <a:lumMod val="75000"/>
                  </a:schemeClr>
                </a:solidFill>
              </a:rPr>
              <a:t> of H</a:t>
            </a:r>
            <a:r>
              <a:rPr lang="en-US" sz="2000" b="1" baseline="-25000" dirty="0" smtClean="0">
                <a:solidFill>
                  <a:schemeClr val="accent1">
                    <a:lumMod val="75000"/>
                  </a:schemeClr>
                </a:solidFill>
              </a:rPr>
              <a:t>2</a:t>
            </a:r>
            <a:r>
              <a:rPr lang="en-US" sz="2000" b="1" dirty="0" smtClean="0">
                <a:solidFill>
                  <a:schemeClr val="accent1">
                    <a:lumMod val="75000"/>
                  </a:schemeClr>
                </a:solidFill>
              </a:rPr>
              <a:t>S</a:t>
            </a:r>
            <a:endParaRPr lang="hr-HR" sz="2000" b="1" dirty="0">
              <a:solidFill>
                <a:schemeClr val="accent1">
                  <a:lumMod val="75000"/>
                </a:schemeClr>
              </a:solidFill>
            </a:endParaRPr>
          </a:p>
        </p:txBody>
      </p:sp>
      <p:pic>
        <p:nvPicPr>
          <p:cNvPr id="12" name="Picture 4" descr="https://upload.wikimedia.org/wikipedia/commons/f/f6/Ethanethiol-3D-ball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9812" y="5208017"/>
            <a:ext cx="1017282" cy="65938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6449" y="5645171"/>
            <a:ext cx="1628775" cy="1033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itle 1"/>
          <p:cNvSpPr>
            <a:spLocks noGrp="1"/>
          </p:cNvSpPr>
          <p:nvPr>
            <p:ph type="title"/>
          </p:nvPr>
        </p:nvSpPr>
        <p:spPr>
          <a:xfrm>
            <a:off x="123825" y="493713"/>
            <a:ext cx="9020175" cy="1401762"/>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628650" indent="-628650" algn="l" eaLnBrk="1" hangingPunct="1"/>
            <a:r>
              <a:rPr lang="en-US" sz="2800" b="1" dirty="0" smtClean="0">
                <a:solidFill>
                  <a:schemeClr val="tx2"/>
                </a:solidFill>
                <a:effectLst>
                  <a:glow>
                    <a:srgbClr val="7F7F7F">
                      <a:alpha val="35000"/>
                    </a:srgbClr>
                  </a:glow>
                </a:effectLst>
              </a:rPr>
              <a:t>A COMPLETE AND TOTAL REDUCED SULPHUR COMPOUNDS/MER</a:t>
            </a:r>
            <a:r>
              <a:rPr lang="hr-HR" sz="2800" b="1" dirty="0" smtClean="0">
                <a:solidFill>
                  <a:schemeClr val="tx2"/>
                </a:solidFill>
                <a:effectLst>
                  <a:glow>
                    <a:srgbClr val="7F7F7F">
                      <a:alpha val="35000"/>
                    </a:srgbClr>
                  </a:glow>
                </a:effectLst>
              </a:rPr>
              <a:t>C</a:t>
            </a:r>
            <a:r>
              <a:rPr lang="en-US" sz="2800" b="1" dirty="0" smtClean="0">
                <a:solidFill>
                  <a:schemeClr val="tx2"/>
                </a:solidFill>
                <a:effectLst>
                  <a:glow>
                    <a:srgbClr val="7F7F7F">
                      <a:alpha val="35000"/>
                    </a:srgbClr>
                  </a:glow>
                </a:effectLst>
              </a:rPr>
              <a:t>APTAN</a:t>
            </a:r>
            <a:r>
              <a:rPr lang="hr-HR" sz="2800" b="1" dirty="0" smtClean="0">
                <a:solidFill>
                  <a:schemeClr val="tx2"/>
                </a:solidFill>
                <a:effectLst>
                  <a:glow>
                    <a:srgbClr val="7F7F7F">
                      <a:alpha val="35000"/>
                    </a:srgbClr>
                  </a:glow>
                </a:effectLst>
              </a:rPr>
              <a:t>S</a:t>
            </a:r>
          </a:p>
        </p:txBody>
      </p:sp>
      <p:pic>
        <p:nvPicPr>
          <p:cNvPr id="15" name="Picture 4" descr="https://upload.wikimedia.org/wikipedia/commons/f/f6/Ethanethiol-3D-ball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2225" y="-79350"/>
            <a:ext cx="1371600" cy="8890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ile:Sulfur-dioxide-3D-vdW.png"/>
          <p:cNvPicPr>
            <a:picLocks noChangeAspect="1" noChangeArrowheads="1"/>
          </p:cNvPicPr>
          <p:nvPr/>
        </p:nvPicPr>
        <p:blipFill>
          <a:blip r:embed="rId6" cstate="print"/>
          <a:srcRect/>
          <a:stretch>
            <a:fillRect/>
          </a:stretch>
        </p:blipFill>
        <p:spPr bwMode="auto">
          <a:xfrm>
            <a:off x="8175166" y="0"/>
            <a:ext cx="835762" cy="668610"/>
          </a:xfrm>
          <a:prstGeom prst="rect">
            <a:avLst/>
          </a:prstGeom>
          <a:noFill/>
        </p:spPr>
      </p:pic>
      <p:pic>
        <p:nvPicPr>
          <p:cNvPr id="18" name="Picture 3"/>
          <p:cNvPicPr>
            <a:picLocks noChangeAspect="1" noChangeArrowheads="1"/>
          </p:cNvPicPr>
          <p:nvPr/>
        </p:nvPicPr>
        <p:blipFill>
          <a:blip r:embed="rId7" cstate="print"/>
          <a:srcRect/>
          <a:stretch>
            <a:fillRect/>
          </a:stretch>
        </p:blipFill>
        <p:spPr bwMode="auto">
          <a:xfrm>
            <a:off x="0" y="6265863"/>
            <a:ext cx="4767263" cy="592137"/>
          </a:xfrm>
          <a:prstGeom prst="rect">
            <a:avLst/>
          </a:prstGeom>
          <a:noFill/>
          <a:ln w="9525">
            <a:noFill/>
            <a:miter lim="800000"/>
            <a:headEnd/>
            <a:tailEnd/>
          </a:ln>
          <a:effectLst/>
        </p:spPr>
      </p:pic>
      <p:sp>
        <p:nvSpPr>
          <p:cNvPr id="19"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555053540"/>
      </p:ext>
    </p:extLst>
  </p:cSld>
  <p:clrMapOvr>
    <a:masterClrMapping/>
  </p:clrMapOvr>
  <p:transition spd="med">
    <p:fade thruBlk="1"/>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8" descr="Znak_1024x7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pic>
        <p:nvPicPr>
          <p:cNvPr id="8" name="Picture 3"/>
          <p:cNvPicPr>
            <a:picLocks noChangeAspect="1" noChangeArrowheads="1"/>
          </p:cNvPicPr>
          <p:nvPr/>
        </p:nvPicPr>
        <p:blipFill>
          <a:blip r:embed="rId4" cstate="print"/>
          <a:srcRect/>
          <a:stretch>
            <a:fillRect/>
          </a:stretch>
        </p:blipFill>
        <p:spPr bwMode="auto">
          <a:xfrm>
            <a:off x="1152525" y="803578"/>
            <a:ext cx="5972175" cy="741798"/>
          </a:xfrm>
          <a:prstGeom prst="rect">
            <a:avLst/>
          </a:prstGeom>
          <a:noFill/>
          <a:ln w="9525">
            <a:noFill/>
            <a:miter lim="800000"/>
            <a:headEnd/>
            <a:tailEnd/>
          </a:ln>
          <a:effectLst/>
        </p:spPr>
      </p:pic>
      <p:sp>
        <p:nvSpPr>
          <p:cNvPr id="10" name="Title 1"/>
          <p:cNvSpPr txBox="1">
            <a:spLocks/>
          </p:cNvSpPr>
          <p:nvPr/>
        </p:nvSpPr>
        <p:spPr bwMode="auto">
          <a:xfrm>
            <a:off x="457200" y="25812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smtClean="0">
                <a:ln>
                  <a:noFill/>
                </a:ln>
                <a:solidFill>
                  <a:schemeClr val="tx2"/>
                </a:solidFill>
                <a:effectLst>
                  <a:glow rad="228600">
                    <a:schemeClr val="bg1">
                      <a:lumMod val="50000"/>
                      <a:alpha val="20000"/>
                    </a:schemeClr>
                  </a:glow>
                </a:effectLst>
                <a:uLnTx/>
                <a:uFillTx/>
                <a:latin typeface="+mj-lt"/>
                <a:ea typeface="+mj-ea"/>
                <a:cs typeface="+mj-cs"/>
              </a:rPr>
              <a:t>THANK YOU FOR YOUR ATTENTION</a:t>
            </a:r>
            <a:r>
              <a:rPr kumimoji="0" lang="hr-HR" sz="3600" b="1" i="0" u="none" strike="noStrike" kern="1200" cap="none" spc="0" normalizeH="0" baseline="0" noProof="0" smtClean="0">
                <a:ln>
                  <a:noFill/>
                </a:ln>
                <a:solidFill>
                  <a:schemeClr val="tx2"/>
                </a:solidFill>
                <a:effectLst>
                  <a:glow rad="228600">
                    <a:schemeClr val="bg1">
                      <a:lumMod val="50000"/>
                      <a:alpha val="20000"/>
                    </a:schemeClr>
                  </a:glow>
                </a:effectLst>
                <a:uLnTx/>
                <a:uFillTx/>
                <a:latin typeface="+mj-lt"/>
                <a:ea typeface="+mj-ea"/>
                <a:cs typeface="+mj-cs"/>
              </a:rPr>
              <a:t> !</a:t>
            </a:r>
            <a:endParaRPr kumimoji="0" lang="hr-HR" sz="3600" b="1" i="0" u="none" strike="noStrike" kern="1200" cap="none" spc="0" normalizeH="0" baseline="0" noProof="0" dirty="0" smtClean="0">
              <a:ln>
                <a:noFill/>
              </a:ln>
              <a:solidFill>
                <a:schemeClr val="tx2"/>
              </a:solidFill>
              <a:effectLst>
                <a:glow rad="228600">
                  <a:schemeClr val="bg1">
                    <a:lumMod val="50000"/>
                    <a:alpha val="20000"/>
                  </a:schemeClr>
                </a:glow>
              </a:effectLst>
              <a:uLnTx/>
              <a:uFillTx/>
              <a:latin typeface="+mj-lt"/>
              <a:ea typeface="+mj-ea"/>
              <a:cs typeface="+mj-cs"/>
            </a:endParaRPr>
          </a:p>
        </p:txBody>
      </p:sp>
      <p:sp>
        <p:nvSpPr>
          <p:cNvPr id="16" name="Content Placeholder 8"/>
          <p:cNvSpPr>
            <a:spLocks/>
          </p:cNvSpPr>
          <p:nvPr/>
        </p:nvSpPr>
        <p:spPr bwMode="auto">
          <a:xfrm>
            <a:off x="324464" y="4387645"/>
            <a:ext cx="8229601" cy="92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gn="just">
              <a:spcBef>
                <a:spcPct val="20000"/>
              </a:spcBef>
            </a:pPr>
            <a:r>
              <a:rPr lang="en-US" sz="1600" b="1" i="1" u="sng" dirty="0">
                <a:solidFill>
                  <a:schemeClr val="tx2"/>
                </a:solidFill>
              </a:rPr>
              <a:t>Disclaimer:</a:t>
            </a:r>
            <a:r>
              <a:rPr lang="en-US" sz="1600" b="1" i="1" dirty="0">
                <a:solidFill>
                  <a:schemeClr val="tx2"/>
                </a:solidFill>
              </a:rPr>
              <a:t> The </a:t>
            </a:r>
            <a:r>
              <a:rPr lang="en-US" sz="1600" b="1" i="1" dirty="0" smtClean="0">
                <a:solidFill>
                  <a:schemeClr val="tx2"/>
                </a:solidFill>
              </a:rPr>
              <a:t>content</a:t>
            </a:r>
            <a:r>
              <a:rPr lang="hr-HR" sz="1600" b="1" i="1" dirty="0" smtClean="0">
                <a:solidFill>
                  <a:schemeClr val="tx2"/>
                </a:solidFill>
              </a:rPr>
              <a:t>s</a:t>
            </a:r>
            <a:r>
              <a:rPr lang="en-US" sz="1600" b="1" i="1" dirty="0" smtClean="0">
                <a:solidFill>
                  <a:schemeClr val="tx2"/>
                </a:solidFill>
              </a:rPr>
              <a:t> </a:t>
            </a:r>
            <a:r>
              <a:rPr lang="en-US" sz="1600" b="1" i="1" dirty="0">
                <a:solidFill>
                  <a:schemeClr val="tx2"/>
                </a:solidFill>
              </a:rPr>
              <a:t>of this </a:t>
            </a:r>
            <a:r>
              <a:rPr lang="en-US" sz="1600" b="1" i="1" dirty="0" smtClean="0">
                <a:solidFill>
                  <a:schemeClr val="tx2"/>
                </a:solidFill>
              </a:rPr>
              <a:t>publication</a:t>
            </a:r>
            <a:r>
              <a:rPr lang="hr-HR" sz="1600" b="1" i="1" dirty="0" smtClean="0">
                <a:solidFill>
                  <a:schemeClr val="tx2"/>
                </a:solidFill>
              </a:rPr>
              <a:t> are </a:t>
            </a:r>
            <a:r>
              <a:rPr lang="en-US" sz="1600" b="1" i="1" dirty="0" smtClean="0">
                <a:solidFill>
                  <a:schemeClr val="tx2"/>
                </a:solidFill>
              </a:rPr>
              <a:t>the</a:t>
            </a:r>
            <a:r>
              <a:rPr lang="hr-HR" sz="1600" b="1" i="1" dirty="0" smtClean="0">
                <a:solidFill>
                  <a:schemeClr val="tx2"/>
                </a:solidFill>
              </a:rPr>
              <a:t> sole </a:t>
            </a:r>
            <a:r>
              <a:rPr lang="en-US" sz="1600" b="1" i="1" dirty="0" smtClean="0">
                <a:solidFill>
                  <a:schemeClr val="tx2"/>
                </a:solidFill>
              </a:rPr>
              <a:t>responsibility </a:t>
            </a:r>
            <a:r>
              <a:rPr lang="en-US" sz="1600" b="1" i="1" dirty="0">
                <a:solidFill>
                  <a:schemeClr val="tx2"/>
                </a:solidFill>
              </a:rPr>
              <a:t>of EKONERG </a:t>
            </a:r>
            <a:r>
              <a:rPr lang="hr-HR" sz="1600" b="1" i="1" dirty="0" smtClean="0">
                <a:solidFill>
                  <a:schemeClr val="tx2"/>
                </a:solidFill>
              </a:rPr>
              <a:t>– </a:t>
            </a:r>
            <a:r>
              <a:rPr lang="en-US" sz="1600" b="1" i="1" dirty="0" smtClean="0">
                <a:solidFill>
                  <a:schemeClr val="tx2"/>
                </a:solidFill>
              </a:rPr>
              <a:t>Energy</a:t>
            </a:r>
            <a:r>
              <a:rPr lang="hr-HR" sz="1600" b="1" i="1" dirty="0" smtClean="0">
                <a:solidFill>
                  <a:schemeClr val="tx2"/>
                </a:solidFill>
              </a:rPr>
              <a:t> </a:t>
            </a:r>
            <a:r>
              <a:rPr lang="en-US" sz="1600" b="1" i="1" dirty="0" smtClean="0">
                <a:solidFill>
                  <a:schemeClr val="tx2"/>
                </a:solidFill>
              </a:rPr>
              <a:t>Research </a:t>
            </a:r>
            <a:r>
              <a:rPr lang="en-US" sz="1600" b="1" i="1" dirty="0">
                <a:solidFill>
                  <a:schemeClr val="tx2"/>
                </a:solidFill>
              </a:rPr>
              <a:t>and </a:t>
            </a:r>
            <a:r>
              <a:rPr lang="en-US" sz="1600" b="1" i="1" dirty="0" smtClean="0">
                <a:solidFill>
                  <a:schemeClr val="tx2"/>
                </a:solidFill>
              </a:rPr>
              <a:t>Environmental</a:t>
            </a:r>
            <a:r>
              <a:rPr lang="hr-HR" sz="1600" b="1" i="1" dirty="0" smtClean="0">
                <a:solidFill>
                  <a:schemeClr val="tx2"/>
                </a:solidFill>
              </a:rPr>
              <a:t> </a:t>
            </a:r>
            <a:r>
              <a:rPr lang="en-US" sz="1600" b="1" i="1" dirty="0" smtClean="0">
                <a:solidFill>
                  <a:schemeClr val="tx2"/>
                </a:solidFill>
              </a:rPr>
              <a:t>Protection</a:t>
            </a:r>
            <a:r>
              <a:rPr lang="hr-HR" sz="1600" b="1" i="1" dirty="0" smtClean="0">
                <a:solidFill>
                  <a:schemeClr val="tx2"/>
                </a:solidFill>
              </a:rPr>
              <a:t> Institute</a:t>
            </a:r>
            <a:r>
              <a:rPr lang="en-US" sz="1600" b="1" i="1" dirty="0" smtClean="0">
                <a:solidFill>
                  <a:schemeClr val="tx2"/>
                </a:solidFill>
              </a:rPr>
              <a:t>, </a:t>
            </a:r>
            <a:r>
              <a:rPr lang="en-US" sz="1600" b="1" i="1" dirty="0">
                <a:solidFill>
                  <a:schemeClr val="tx2"/>
                </a:solidFill>
              </a:rPr>
              <a:t>Ltd. </a:t>
            </a:r>
            <a:r>
              <a:rPr lang="en-US" sz="1600" b="1" i="1" dirty="0" smtClean="0">
                <a:solidFill>
                  <a:schemeClr val="tx2"/>
                </a:solidFill>
              </a:rPr>
              <a:t>and</a:t>
            </a:r>
            <a:r>
              <a:rPr lang="hr-HR" sz="1600" b="1" i="1" dirty="0" smtClean="0">
                <a:solidFill>
                  <a:schemeClr val="tx2"/>
                </a:solidFill>
              </a:rPr>
              <a:t> </a:t>
            </a:r>
            <a:r>
              <a:rPr lang="en-US" sz="1600" b="1" i="1" dirty="0" smtClean="0">
                <a:solidFill>
                  <a:schemeClr val="tx2"/>
                </a:solidFill>
              </a:rPr>
              <a:t>can in</a:t>
            </a:r>
            <a:r>
              <a:rPr lang="hr-HR" sz="1600" b="1" i="1" dirty="0" smtClean="0">
                <a:solidFill>
                  <a:schemeClr val="tx2"/>
                </a:solidFill>
              </a:rPr>
              <a:t> no </a:t>
            </a:r>
            <a:r>
              <a:rPr lang="en-US" sz="1600" b="1" i="1" dirty="0" smtClean="0">
                <a:solidFill>
                  <a:schemeClr val="tx2"/>
                </a:solidFill>
              </a:rPr>
              <a:t>way be taken </a:t>
            </a:r>
            <a:r>
              <a:rPr lang="hr-HR" sz="1600" b="1" i="1" dirty="0" smtClean="0">
                <a:solidFill>
                  <a:schemeClr val="tx2"/>
                </a:solidFill>
              </a:rPr>
              <a:t>t</a:t>
            </a:r>
            <a:r>
              <a:rPr lang="en-US" sz="1600" b="1" i="1" dirty="0" smtClean="0">
                <a:solidFill>
                  <a:schemeClr val="tx2"/>
                </a:solidFill>
              </a:rPr>
              <a:t>o reflect the </a:t>
            </a:r>
            <a:r>
              <a:rPr lang="en-US" sz="1600" b="1" i="1" dirty="0">
                <a:solidFill>
                  <a:schemeClr val="tx2"/>
                </a:solidFill>
              </a:rPr>
              <a:t>views of the European Union</a:t>
            </a:r>
            <a:endParaRPr lang="hr-HR" sz="1600" b="1" i="1" dirty="0">
              <a:solidFill>
                <a:schemeClr val="tx2"/>
              </a:solidFill>
            </a:endParaRPr>
          </a:p>
        </p:txBody>
      </p:sp>
      <p:sp>
        <p:nvSpPr>
          <p:cNvPr id="17" name="Podnaslov 2"/>
          <p:cNvSpPr txBox="1">
            <a:spLocks/>
          </p:cNvSpPr>
          <p:nvPr/>
        </p:nvSpPr>
        <p:spPr>
          <a:xfrm>
            <a:off x="3421626" y="6263557"/>
            <a:ext cx="2448231"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a:solidFill>
                  <a:schemeClr val="accent1">
                    <a:lumMod val="50000"/>
                  </a:schemeClr>
                </a:solidFill>
              </a:rPr>
              <a:t>This project is funded by the European Union</a:t>
            </a:r>
            <a:endParaRPr lang="en-GB" sz="1000" dirty="0">
              <a:solidFill>
                <a:schemeClr val="accent1">
                  <a:lumMod val="50000"/>
                </a:schemeClr>
              </a:solidFill>
            </a:endParaRPr>
          </a:p>
        </p:txBody>
      </p:sp>
      <p:pic>
        <p:nvPicPr>
          <p:cNvPr id="19" name="Slika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5359" y="5557402"/>
            <a:ext cx="917009" cy="618958"/>
          </a:xfrm>
          <a:prstGeom prst="rect">
            <a:avLst/>
          </a:prstGeom>
        </p:spPr>
      </p:pic>
    </p:spTree>
    <p:extLst>
      <p:ext uri="{BB962C8B-B14F-4D97-AF65-F5344CB8AC3E}">
        <p14:creationId xmlns:p14="http://schemas.microsoft.com/office/powerpoint/2010/main" val="1609641600"/>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6" name="TextBox 15"/>
          <p:cNvSpPr txBox="1"/>
          <p:nvPr/>
        </p:nvSpPr>
        <p:spPr>
          <a:xfrm>
            <a:off x="395536" y="1412776"/>
            <a:ext cx="8640960" cy="4770537"/>
          </a:xfrm>
          <a:prstGeom prst="rect">
            <a:avLst/>
          </a:prstGeom>
          <a:noFill/>
        </p:spPr>
        <p:txBody>
          <a:bodyPr wrap="square" rtlCol="0">
            <a:spAutoFit/>
          </a:bodyPr>
          <a:lstStyle/>
          <a:p>
            <a:r>
              <a:rPr lang="en-US" sz="2400" b="1" dirty="0" smtClean="0">
                <a:solidFill>
                  <a:schemeClr val="accent6">
                    <a:lumMod val="75000"/>
                  </a:schemeClr>
                </a:solidFill>
              </a:rPr>
              <a:t>Summary the creation of photochemical smog</a:t>
            </a:r>
            <a:endParaRPr lang="hr-HR" sz="2400" b="1" dirty="0" smtClean="0">
              <a:solidFill>
                <a:schemeClr val="accent6">
                  <a:lumMod val="75000"/>
                </a:schemeClr>
              </a:solidFill>
            </a:endParaRPr>
          </a:p>
          <a:p>
            <a:endParaRPr lang="hr-HR" sz="2000" dirty="0" smtClean="0">
              <a:solidFill>
                <a:schemeClr val="accent1">
                  <a:lumMod val="75000"/>
                </a:schemeClr>
              </a:solidFill>
            </a:endParaRPr>
          </a:p>
          <a:p>
            <a:pPr marL="457200" indent="-457200">
              <a:buAutoNum type="arabicPeriod"/>
            </a:pPr>
            <a:r>
              <a:rPr lang="hr-HR" sz="2000" b="1" dirty="0" smtClean="0">
                <a:solidFill>
                  <a:schemeClr val="accent1">
                    <a:lumMod val="75000"/>
                  </a:schemeClr>
                </a:solidFill>
              </a:rPr>
              <a:t>Photochemical</a:t>
            </a:r>
            <a:r>
              <a:rPr lang="en-US" sz="2000" b="1" dirty="0" smtClean="0">
                <a:solidFill>
                  <a:schemeClr val="accent1">
                    <a:lumMod val="75000"/>
                  </a:schemeClr>
                </a:solidFill>
              </a:rPr>
              <a:t> smog is a mixture of primary and secondary pollutants in the troposphere.</a:t>
            </a:r>
            <a:endParaRPr lang="hr-HR" sz="2000" b="1" dirty="0" smtClean="0">
              <a:solidFill>
                <a:schemeClr val="accent1">
                  <a:lumMod val="75000"/>
                </a:schemeClr>
              </a:solidFill>
            </a:endParaRPr>
          </a:p>
          <a:p>
            <a:pPr marL="457200" indent="-457200"/>
            <a:endParaRPr lang="hr-HR" sz="2000" b="1" dirty="0" smtClean="0">
              <a:solidFill>
                <a:schemeClr val="accent1">
                  <a:lumMod val="75000"/>
                </a:schemeClr>
              </a:solidFill>
            </a:endParaRPr>
          </a:p>
          <a:p>
            <a:r>
              <a:rPr lang="hr-HR" sz="2000" b="1" dirty="0" smtClean="0">
                <a:solidFill>
                  <a:schemeClr val="accent1">
                    <a:lumMod val="75000"/>
                  </a:schemeClr>
                </a:solidFill>
              </a:rPr>
              <a:t>2.   Photochemical</a:t>
            </a:r>
            <a:r>
              <a:rPr lang="en-US" sz="2000" b="1" dirty="0" smtClean="0">
                <a:solidFill>
                  <a:schemeClr val="accent1">
                    <a:lumMod val="75000"/>
                  </a:schemeClr>
                </a:solidFill>
              </a:rPr>
              <a:t> smog is created by a series reactions in which it transforms </a:t>
            </a:r>
            <a:endParaRPr lang="hr-HR" sz="2000" b="1" dirty="0" smtClean="0">
              <a:solidFill>
                <a:schemeClr val="accent1">
                  <a:lumMod val="75000"/>
                </a:schemeClr>
              </a:solidFill>
            </a:endParaRPr>
          </a:p>
          <a:p>
            <a:r>
              <a:rPr lang="en-US" sz="2000" b="1" dirty="0" smtClean="0">
                <a:solidFill>
                  <a:schemeClr val="accent1">
                    <a:lumMod val="75000"/>
                  </a:schemeClr>
                </a:solidFill>
              </a:rPr>
              <a:t>nitrogen (N) in the different compounds in the atmosphere.</a:t>
            </a:r>
            <a:endParaRPr lang="hr-HR" sz="2000" b="1" dirty="0" smtClean="0">
              <a:solidFill>
                <a:schemeClr val="accent1">
                  <a:lumMod val="75000"/>
                </a:schemeClr>
              </a:solidFill>
            </a:endParaRPr>
          </a:p>
          <a:p>
            <a:endParaRPr lang="hr-HR" sz="2000" b="1" dirty="0" smtClean="0">
              <a:solidFill>
                <a:schemeClr val="accent1">
                  <a:lumMod val="75000"/>
                </a:schemeClr>
              </a:solidFill>
            </a:endParaRPr>
          </a:p>
          <a:p>
            <a:r>
              <a:rPr lang="it-IT" sz="2000" b="1" dirty="0" smtClean="0">
                <a:solidFill>
                  <a:schemeClr val="accent1">
                    <a:lumMod val="75000"/>
                  </a:schemeClr>
                </a:solidFill>
              </a:rPr>
              <a:t>3</a:t>
            </a:r>
            <a:r>
              <a:rPr lang="en-US" sz="2000" b="1" dirty="0" smtClean="0">
                <a:solidFill>
                  <a:schemeClr val="accent1">
                    <a:lumMod val="75000"/>
                  </a:schemeClr>
                </a:solidFill>
              </a:rPr>
              <a:t>.   Cars emit NO and</a:t>
            </a:r>
            <a:r>
              <a:rPr lang="hr-HR" sz="2000" b="1" dirty="0" smtClean="0">
                <a:solidFill>
                  <a:schemeClr val="accent1">
                    <a:lumMod val="75000"/>
                  </a:schemeClr>
                </a:solidFill>
              </a:rPr>
              <a:t> </a:t>
            </a:r>
            <a:r>
              <a:rPr lang="en-US" sz="2000" b="1" dirty="0" smtClean="0">
                <a:solidFill>
                  <a:schemeClr val="accent1">
                    <a:lumMod val="75000"/>
                  </a:schemeClr>
                </a:solidFill>
              </a:rPr>
              <a:t>small amounts of NO</a:t>
            </a:r>
            <a:r>
              <a:rPr lang="en-US" sz="2000" b="1" baseline="-25000" dirty="0" smtClean="0">
                <a:solidFill>
                  <a:schemeClr val="accent1">
                    <a:lumMod val="75000"/>
                  </a:schemeClr>
                </a:solidFill>
              </a:rPr>
              <a:t>2</a:t>
            </a:r>
            <a:r>
              <a:rPr lang="en-US" sz="2000" b="1" dirty="0" smtClean="0">
                <a:solidFill>
                  <a:schemeClr val="accent1">
                    <a:lumMod val="75000"/>
                  </a:schemeClr>
                </a:solidFill>
              </a:rPr>
              <a:t>.</a:t>
            </a:r>
            <a:endParaRPr lang="hr-HR" sz="2000" b="1" dirty="0" smtClean="0">
              <a:solidFill>
                <a:schemeClr val="accent1">
                  <a:lumMod val="75000"/>
                </a:schemeClr>
              </a:solidFill>
            </a:endParaRPr>
          </a:p>
          <a:p>
            <a:endParaRPr lang="it-IT" sz="2000" b="1" dirty="0" smtClean="0">
              <a:solidFill>
                <a:schemeClr val="accent1">
                  <a:lumMod val="75000"/>
                </a:schemeClr>
              </a:solidFill>
            </a:endParaRPr>
          </a:p>
          <a:p>
            <a:pPr marL="457200" indent="-457200">
              <a:buAutoNum type="arabicPeriod" startAt="4"/>
            </a:pPr>
            <a:r>
              <a:rPr lang="en-US" sz="2000" b="1" dirty="0" smtClean="0">
                <a:solidFill>
                  <a:schemeClr val="accent1">
                    <a:lumMod val="75000"/>
                  </a:schemeClr>
                </a:solidFill>
              </a:rPr>
              <a:t>Nitric oxide (NO) is actually the starting compound that is oxidized to atmospheric nitrogen dioxide (NO</a:t>
            </a:r>
            <a:r>
              <a:rPr lang="en-US" sz="2000" b="1" baseline="-25000" dirty="0" smtClean="0">
                <a:solidFill>
                  <a:schemeClr val="accent1">
                    <a:lumMod val="75000"/>
                  </a:schemeClr>
                </a:solidFill>
              </a:rPr>
              <a:t>2</a:t>
            </a:r>
            <a:r>
              <a:rPr lang="en-US" sz="2000" b="1" dirty="0" smtClean="0">
                <a:solidFill>
                  <a:schemeClr val="accent1">
                    <a:lumMod val="75000"/>
                  </a:schemeClr>
                </a:solidFill>
              </a:rPr>
              <a:t>), and he is further oxidized to nitric trio</a:t>
            </a:r>
            <a:r>
              <a:rPr lang="hr-HR" sz="2000" b="1" dirty="0" smtClean="0">
                <a:solidFill>
                  <a:schemeClr val="accent1">
                    <a:lumMod val="75000"/>
                  </a:schemeClr>
                </a:solidFill>
              </a:rPr>
              <a:t>x</a:t>
            </a:r>
            <a:r>
              <a:rPr lang="en-US" sz="2000" b="1" dirty="0" smtClean="0">
                <a:solidFill>
                  <a:schemeClr val="accent1">
                    <a:lumMod val="75000"/>
                  </a:schemeClr>
                </a:solidFill>
              </a:rPr>
              <a:t>id</a:t>
            </a:r>
            <a:r>
              <a:rPr lang="hr-HR" sz="2000" b="1" dirty="0" smtClean="0">
                <a:solidFill>
                  <a:schemeClr val="accent1">
                    <a:lumMod val="75000"/>
                  </a:schemeClr>
                </a:solidFill>
              </a:rPr>
              <a:t>e</a:t>
            </a:r>
            <a:r>
              <a:rPr lang="en-US" sz="2000" b="1" dirty="0" smtClean="0">
                <a:solidFill>
                  <a:schemeClr val="accent1">
                    <a:lumMod val="75000"/>
                  </a:schemeClr>
                </a:solidFill>
              </a:rPr>
              <a:t> (NO</a:t>
            </a:r>
            <a:r>
              <a:rPr lang="en-US" sz="2000" b="1" baseline="-25000" dirty="0" smtClean="0">
                <a:solidFill>
                  <a:schemeClr val="accent1">
                    <a:lumMod val="75000"/>
                  </a:schemeClr>
                </a:solidFill>
              </a:rPr>
              <a:t>3</a:t>
            </a:r>
            <a:r>
              <a:rPr lang="en-US" sz="2000" b="1" dirty="0" smtClean="0">
                <a:solidFill>
                  <a:schemeClr val="accent1">
                    <a:lumMod val="75000"/>
                  </a:schemeClr>
                </a:solidFill>
              </a:rPr>
              <a:t>), which is transformed into nitric </a:t>
            </a:r>
            <a:r>
              <a:rPr lang="en-US" sz="2000" b="1" dirty="0" err="1" smtClean="0">
                <a:solidFill>
                  <a:schemeClr val="accent1">
                    <a:lumMod val="75000"/>
                  </a:schemeClr>
                </a:solidFill>
              </a:rPr>
              <a:t>pento</a:t>
            </a:r>
            <a:r>
              <a:rPr lang="hr-HR" sz="2000" b="1" dirty="0" smtClean="0">
                <a:solidFill>
                  <a:schemeClr val="accent1">
                    <a:lumMod val="75000"/>
                  </a:schemeClr>
                </a:solidFill>
              </a:rPr>
              <a:t>x</a:t>
            </a:r>
            <a:r>
              <a:rPr lang="en-US" sz="2000" b="1" dirty="0" smtClean="0">
                <a:solidFill>
                  <a:schemeClr val="accent1">
                    <a:lumMod val="75000"/>
                  </a:schemeClr>
                </a:solidFill>
              </a:rPr>
              <a:t>id</a:t>
            </a:r>
            <a:r>
              <a:rPr lang="hr-HR" sz="2000" b="1" dirty="0" smtClean="0">
                <a:solidFill>
                  <a:schemeClr val="accent1">
                    <a:lumMod val="75000"/>
                  </a:schemeClr>
                </a:solidFill>
              </a:rPr>
              <a:t>e</a:t>
            </a:r>
            <a:r>
              <a:rPr lang="en-US" sz="2000" b="1" dirty="0" smtClean="0">
                <a:solidFill>
                  <a:schemeClr val="accent1">
                    <a:lumMod val="75000"/>
                  </a:schemeClr>
                </a:solidFill>
              </a:rPr>
              <a:t> (N</a:t>
            </a:r>
            <a:r>
              <a:rPr lang="en-US" sz="2000" b="1" baseline="-25000" dirty="0" smtClean="0">
                <a:solidFill>
                  <a:schemeClr val="accent1">
                    <a:lumMod val="75000"/>
                  </a:schemeClr>
                </a:solidFill>
              </a:rPr>
              <a:t>2</a:t>
            </a:r>
            <a:r>
              <a:rPr lang="en-US" sz="2000" b="1" dirty="0" smtClean="0">
                <a:solidFill>
                  <a:schemeClr val="accent1">
                    <a:lumMod val="75000"/>
                  </a:schemeClr>
                </a:solidFill>
              </a:rPr>
              <a:t>O</a:t>
            </a:r>
            <a:r>
              <a:rPr lang="en-US" sz="2000" b="1" baseline="-25000" dirty="0" smtClean="0">
                <a:solidFill>
                  <a:schemeClr val="accent1">
                    <a:lumMod val="75000"/>
                  </a:schemeClr>
                </a:solidFill>
              </a:rPr>
              <a:t>5</a:t>
            </a:r>
            <a:r>
              <a:rPr lang="en-US" sz="2000" b="1" dirty="0" smtClean="0">
                <a:solidFill>
                  <a:schemeClr val="accent1">
                    <a:lumMod val="75000"/>
                  </a:schemeClr>
                </a:solidFill>
              </a:rPr>
              <a:t>). Each of these nitrogen oxides then reacts in the photochemical processes with other atmospheric compounds, creating numerous biological irritants.</a:t>
            </a:r>
            <a:endParaRPr lang="hr-HR" sz="2000" b="1" dirty="0" smtClean="0">
              <a:solidFill>
                <a:schemeClr val="accent1">
                  <a:lumMod val="75000"/>
                </a:schemeClr>
              </a:solidFill>
            </a:endParaRPr>
          </a:p>
        </p:txBody>
      </p:sp>
      <p:sp>
        <p:nvSpPr>
          <p:cNvPr id="13" name="Title 1"/>
          <p:cNvSpPr>
            <a:spLocks noGrp="1"/>
          </p:cNvSpPr>
          <p:nvPr>
            <p:ph type="title"/>
          </p:nvPr>
        </p:nvSpPr>
        <p:spPr>
          <a:xfrm>
            <a:off x="457200" y="493713"/>
            <a:ext cx="8353425"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2.2 O</a:t>
            </a:r>
            <a:r>
              <a:rPr lang="en-US" sz="2800" b="1" baseline="-25000" dirty="0" smtClean="0">
                <a:solidFill>
                  <a:schemeClr val="tx2"/>
                </a:solidFill>
                <a:effectLst>
                  <a:glow>
                    <a:srgbClr val="7F7F7F">
                      <a:alpha val="35000"/>
                    </a:srgbClr>
                  </a:glow>
                </a:effectLst>
              </a:rPr>
              <a:t>3</a:t>
            </a:r>
            <a:r>
              <a:rPr lang="en-US" sz="2800" b="1" dirty="0" smtClean="0">
                <a:solidFill>
                  <a:schemeClr val="tx2"/>
                </a:solidFill>
                <a:effectLst>
                  <a:glow>
                    <a:srgbClr val="7F7F7F">
                      <a:alpha val="35000"/>
                    </a:srgbClr>
                  </a:glow>
                </a:effectLst>
              </a:rPr>
              <a:t> – 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5" name="Picture 14" descr="Spacefill model of ozone"/>
          <p:cNvPicPr>
            <a:picLocks noChangeAspect="1" noChangeArrowheads="1"/>
          </p:cNvPicPr>
          <p:nvPr/>
        </p:nvPicPr>
        <p:blipFill>
          <a:blip r:embed="rId3" cstate="print"/>
          <a:srcRect/>
          <a:stretch>
            <a:fillRect/>
          </a:stretch>
        </p:blipFill>
        <p:spPr bwMode="auto">
          <a:xfrm>
            <a:off x="8285785" y="560391"/>
            <a:ext cx="858215" cy="639760"/>
          </a:xfrm>
          <a:prstGeom prst="rect">
            <a:avLst/>
          </a:prstGeom>
          <a:noFill/>
        </p:spPr>
      </p:pic>
      <p:pic>
        <p:nvPicPr>
          <p:cNvPr id="12"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5" name="Rectangle 14"/>
          <p:cNvSpPr/>
          <p:nvPr/>
        </p:nvSpPr>
        <p:spPr>
          <a:xfrm>
            <a:off x="323528" y="2276872"/>
            <a:ext cx="8640960" cy="2677656"/>
          </a:xfrm>
          <a:prstGeom prst="rect">
            <a:avLst/>
          </a:prstGeom>
        </p:spPr>
        <p:txBody>
          <a:bodyPr wrap="square">
            <a:spAutoFit/>
          </a:bodyPr>
          <a:lstStyle/>
          <a:p>
            <a:pPr marL="457200" indent="-457200">
              <a:buAutoNum type="arabicPeriod" startAt="5"/>
            </a:pPr>
            <a:r>
              <a:rPr lang="hr-HR" sz="2800" b="1" dirty="0" smtClean="0">
                <a:solidFill>
                  <a:srgbClr val="FF0000"/>
                </a:solidFill>
              </a:rPr>
              <a:t>In t</a:t>
            </a:r>
            <a:r>
              <a:rPr lang="en-US" sz="2800" b="1" dirty="0" smtClean="0">
                <a:solidFill>
                  <a:srgbClr val="FF0000"/>
                </a:solidFill>
              </a:rPr>
              <a:t>he reactions of the creation of photochemical smog is coming to the </a:t>
            </a:r>
            <a:r>
              <a:rPr lang="hr-HR" sz="2800" b="1" dirty="0" smtClean="0">
                <a:solidFill>
                  <a:srgbClr val="FF0000"/>
                </a:solidFill>
              </a:rPr>
              <a:t>concentrating </a:t>
            </a:r>
            <a:r>
              <a:rPr lang="en-US" sz="2800" b="1" dirty="0" smtClean="0">
                <a:solidFill>
                  <a:srgbClr val="FF0000"/>
                </a:solidFill>
              </a:rPr>
              <a:t>of ground-level ozone (O</a:t>
            </a:r>
            <a:r>
              <a:rPr lang="en-US" sz="2800" b="1" baseline="-25000" dirty="0" smtClean="0">
                <a:solidFill>
                  <a:srgbClr val="FF0000"/>
                </a:solidFill>
              </a:rPr>
              <a:t>3</a:t>
            </a:r>
            <a:r>
              <a:rPr lang="en-US" sz="2800" b="1" dirty="0" smtClean="0">
                <a:solidFill>
                  <a:srgbClr val="FF0000"/>
                </a:solidFill>
              </a:rPr>
              <a:t>) in the lower layers of the troposphere.</a:t>
            </a:r>
            <a:endParaRPr lang="hr-HR" sz="2800" b="1" dirty="0" smtClean="0">
              <a:solidFill>
                <a:srgbClr val="FF0000"/>
              </a:solidFill>
            </a:endParaRPr>
          </a:p>
          <a:p>
            <a:pPr marL="457200" indent="-457200">
              <a:buAutoNum type="arabicPeriod" startAt="5"/>
            </a:pPr>
            <a:endParaRPr lang="pl-PL" sz="2800" b="1" dirty="0" smtClean="0">
              <a:solidFill>
                <a:schemeClr val="accent1">
                  <a:lumMod val="75000"/>
                </a:schemeClr>
              </a:solidFill>
            </a:endParaRPr>
          </a:p>
          <a:p>
            <a:pPr marL="361950" indent="-361950"/>
            <a:r>
              <a:rPr lang="hr-HR" sz="2800" b="1" dirty="0" smtClean="0">
                <a:solidFill>
                  <a:schemeClr val="accent1">
                    <a:lumMod val="75000"/>
                  </a:schemeClr>
                </a:solidFill>
              </a:rPr>
              <a:t>6.  </a:t>
            </a:r>
            <a:r>
              <a:rPr lang="en-US" sz="2800" b="1" dirty="0" smtClean="0">
                <a:solidFill>
                  <a:schemeClr val="accent1">
                    <a:lumMod val="75000"/>
                  </a:schemeClr>
                </a:solidFill>
              </a:rPr>
              <a:t>The resulting mixture of photochemical smog consists of more than 100 chemical compounds.</a:t>
            </a:r>
            <a:endParaRPr lang="hr-HR" sz="2800" b="1" dirty="0">
              <a:solidFill>
                <a:schemeClr val="accent1">
                  <a:lumMod val="75000"/>
                </a:schemeClr>
              </a:solidFill>
            </a:endParaRPr>
          </a:p>
        </p:txBody>
      </p:sp>
      <p:sp>
        <p:nvSpPr>
          <p:cNvPr id="14" name="Title 1"/>
          <p:cNvSpPr>
            <a:spLocks noGrp="1"/>
          </p:cNvSpPr>
          <p:nvPr>
            <p:ph type="title"/>
          </p:nvPr>
        </p:nvSpPr>
        <p:spPr>
          <a:xfrm>
            <a:off x="457200" y="493713"/>
            <a:ext cx="82677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2.2 O</a:t>
            </a:r>
            <a:r>
              <a:rPr lang="en-US" sz="2800" b="1" baseline="-25000" dirty="0" smtClean="0">
                <a:solidFill>
                  <a:schemeClr val="tx2"/>
                </a:solidFill>
                <a:effectLst>
                  <a:glow>
                    <a:srgbClr val="7F7F7F">
                      <a:alpha val="35000"/>
                    </a:srgbClr>
                  </a:glow>
                </a:effectLst>
              </a:rPr>
              <a:t>3 </a:t>
            </a:r>
            <a:r>
              <a:rPr lang="en-US" sz="2800" b="1" dirty="0" smtClean="0">
                <a:solidFill>
                  <a:schemeClr val="tx2"/>
                </a:solidFill>
                <a:effectLst>
                  <a:glow>
                    <a:srgbClr val="7F7F7F">
                      <a:alpha val="35000"/>
                    </a:srgbClr>
                  </a:glow>
                </a:effectLst>
              </a:rPr>
              <a:t>– CHEMISTRY </a:t>
            </a:r>
            <a:r>
              <a:rPr lang="hr-HR" sz="2800" b="1" dirty="0" smtClean="0">
                <a:solidFill>
                  <a:schemeClr val="tx2"/>
                </a:solidFill>
                <a:effectLst>
                  <a:glow>
                    <a:srgbClr val="7F7F7F">
                      <a:alpha val="35000"/>
                    </a:srgbClr>
                  </a:glow>
                </a:effectLst>
              </a:rPr>
              <a:t>OF</a:t>
            </a:r>
            <a:r>
              <a:rPr lang="en-US" sz="2800" b="1" dirty="0" smtClean="0">
                <a:solidFill>
                  <a:schemeClr val="tx2"/>
                </a:solidFill>
                <a:effectLst>
                  <a:glow>
                    <a:srgbClr val="7F7F7F">
                      <a:alpha val="35000"/>
                    </a:srgbClr>
                  </a:glow>
                </a:effectLst>
              </a:rPr>
              <a:t> </a:t>
            </a:r>
            <a:r>
              <a:rPr lang="hr-HR" sz="2800" b="1" dirty="0" smtClean="0">
                <a:solidFill>
                  <a:schemeClr val="tx2"/>
                </a:solidFill>
                <a:effectLst>
                  <a:glow>
                    <a:srgbClr val="7F7F7F">
                      <a:alpha val="35000"/>
                    </a:srgbClr>
                  </a:glow>
                </a:effectLst>
              </a:rPr>
              <a:t>PRODUCTION AND</a:t>
            </a:r>
            <a:r>
              <a:rPr lang="en-US" sz="2800" b="1" dirty="0" smtClean="0">
                <a:solidFill>
                  <a:schemeClr val="tx2"/>
                </a:solidFill>
                <a:effectLst>
                  <a:glow>
                    <a:srgbClr val="7F7F7F">
                      <a:alpha val="35000"/>
                    </a:srgbClr>
                  </a:glow>
                </a:effectLst>
              </a:rPr>
              <a:t> DEGRADATION</a:t>
            </a:r>
            <a:endParaRPr lang="hr-HR" sz="2800" b="1" dirty="0" smtClean="0">
              <a:solidFill>
                <a:schemeClr val="tx2"/>
              </a:solidFill>
              <a:effectLst>
                <a:glow>
                  <a:srgbClr val="7F7F7F">
                    <a:alpha val="35000"/>
                  </a:srgbClr>
                </a:glow>
              </a:effectLst>
            </a:endParaRPr>
          </a:p>
        </p:txBody>
      </p:sp>
      <p:pic>
        <p:nvPicPr>
          <p:cNvPr id="13" name="Picture 12" descr="Spacefill model of ozone"/>
          <p:cNvPicPr>
            <a:picLocks noChangeAspect="1" noChangeArrowheads="1"/>
          </p:cNvPicPr>
          <p:nvPr/>
        </p:nvPicPr>
        <p:blipFill>
          <a:blip r:embed="rId3" cstate="print"/>
          <a:srcRect/>
          <a:stretch>
            <a:fillRect/>
          </a:stretch>
        </p:blipFill>
        <p:spPr bwMode="auto">
          <a:xfrm>
            <a:off x="8285785" y="560391"/>
            <a:ext cx="858215" cy="639760"/>
          </a:xfrm>
          <a:prstGeom prst="rect">
            <a:avLst/>
          </a:prstGeom>
          <a:noFill/>
        </p:spPr>
      </p:pic>
      <p:pic>
        <p:nvPicPr>
          <p:cNvPr id="1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13085</TotalTime>
  <Words>6803</Words>
  <Application>Microsoft Office PowerPoint</Application>
  <PresentationFormat>On-screen Show (4:3)</PresentationFormat>
  <Paragraphs>464</Paragraphs>
  <Slides>78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Arial</vt:lpstr>
      <vt:lpstr>Arial Narrow</vt:lpstr>
      <vt:lpstr>Calibri</vt:lpstr>
      <vt:lpstr>Wingdings 3</vt:lpstr>
      <vt:lpstr>Office Theme</vt:lpstr>
      <vt:lpstr>PowerPoint Presentation</vt:lpstr>
      <vt:lpstr>THEME 2: Pollutants</vt:lpstr>
      <vt:lpstr>2.1 O3 – CHEMICAL CHARACTERISTICS</vt:lpstr>
      <vt:lpstr>2.2 O3 – CHEMISTRY OF PRODUCTION AND DEGRADATION</vt:lpstr>
      <vt:lpstr>2.2 O3 – CHEMISTRY OF PRODUCTION AND DEGRADATION</vt:lpstr>
      <vt:lpstr>2.2 O3 – CHEMISTRY OF PRODUCTION AND DEGRADATION</vt:lpstr>
      <vt:lpstr>2.2 O3 – CHEMISTRY OF PRODUCTION AND DEGRADATION</vt:lpstr>
      <vt:lpstr>2.2 O3 – CHEMISTRY OF PRODUCTION AND DEGRADATION</vt:lpstr>
      <vt:lpstr>2.2 O3 – CHEMISTRY OF PRODUCTION AND DEGRADATION</vt:lpstr>
      <vt:lpstr>2.3 O3 – SPATIAL AND TEMPORAL DISTRIBUTION</vt:lpstr>
      <vt:lpstr>2.3 O3 – SPATIAL AND TEMPORAL DISTRIBUTION</vt:lpstr>
      <vt:lpstr>2.3 O3 – SPATIAL AND TEMPORAL DISTRIBUTION</vt:lpstr>
      <vt:lpstr>2.3 O3 – SPATIAL AND TEMPORAL DISTRIBUTION</vt:lpstr>
      <vt:lpstr>2.3 O3 – SPATIAL AND TEMPORAL DISTRIBUTION</vt:lpstr>
      <vt:lpstr>2.4 O3 – TOXICOLOGICAL AND PUBLIC HEALTH ASPECTS of</vt:lpstr>
      <vt:lpstr>2.4 O3 – TOXICOLOGICAL AND PUBLIC HEALTH ASPECTS</vt:lpstr>
      <vt:lpstr>2.4 O3 – TOXICOLOGICAL AND PUBLIC HEALTH ASPECTS</vt:lpstr>
      <vt:lpstr>2.4 O3 – TOXICOLOGICAL AND PUBLIC HEALTH ASPECTS</vt:lpstr>
      <vt:lpstr>2.4 O3 – TOXICOLOGICAL AND PUBLIC HEALTH ASPECTS</vt:lpstr>
      <vt:lpstr>2.4 O3 – TOXICOLOGICAL AND PUBLIC HEALTH ASPECTS</vt:lpstr>
      <vt:lpstr>2.4 O3 – TOXICOLOGICAL AND PUBLIC HEALTH ASPECTS</vt:lpstr>
      <vt:lpstr>2.4 O3 – TOXICOLOGICAL AND PUBLIC HEALTH ASPECTS</vt:lpstr>
      <vt:lpstr>2.5 O3 – MEASUREMENT METHODS</vt:lpstr>
      <vt:lpstr>2.5 O3 – MEASUREMENT METHODS</vt:lpstr>
      <vt:lpstr>2.5 O3 – MEASUREMENT METHODS</vt:lpstr>
      <vt:lpstr>2.5 O3 – MEASUREMENT METHODS</vt:lpstr>
      <vt:lpstr>2.5 O3 – MEASUREMENT METHODS</vt:lpstr>
      <vt:lpstr>2.1 C6H6 – CHEMICAL CHARACTERISTICS</vt:lpstr>
      <vt:lpstr>2.1 C6H6 – CHEMICAL CHARACTERISTICS</vt:lpstr>
      <vt:lpstr>2.1 C6H6 – CHEMICAL CHARACTERISTICS</vt:lpstr>
      <vt:lpstr>2.3 C6H6 – SPATIAL AND TEMPORAL DISTRIBUTION</vt:lpstr>
      <vt:lpstr>2.3 C6H6 – SPATIAL AND TEMPORAL DISTRIBUTION</vt:lpstr>
      <vt:lpstr>2.3 C6H6 – SPATIAL AND TEMPORAL DISTRIBUTION</vt:lpstr>
      <vt:lpstr>2.3 C6H6 – SPATIAL AND TEMPORAL DISTRIBUTION</vt:lpstr>
      <vt:lpstr>2.4 C6H6 – TOXICOLOGICAL AND PUBLIC HEALTH ISSUES</vt:lpstr>
      <vt:lpstr>2.4 C6H6 – TOXICOLOGICAL AND PUBLIC HEALTH ISSUES</vt:lpstr>
      <vt:lpstr>2.4 C6H6 – TOXICOLOGICAL AND PUBLIC HEALTH ISSUES</vt:lpstr>
      <vt:lpstr>2.4 C6H6 – TOXICOLOGICAL AND PUBLIC HEALTH ISSUES</vt:lpstr>
      <vt:lpstr>2.4 C6H6 – TOXICOLOGICAL AND PUBLIC HEALTH ISSUES</vt:lpstr>
      <vt:lpstr>2.4 C6H6 – TOXICOLOGICAL AND PUBLIC HEALTH ISSUES</vt:lpstr>
      <vt:lpstr>2.4 C6H6 – TOXICOLOGICAL AND PUBLIC HEALTH ISSUES</vt:lpstr>
      <vt:lpstr>2.5 C6H6 – MEASUREMENT METHODS</vt:lpstr>
      <vt:lpstr>2.5 C6H6 – MEASUREMENT METHODS</vt:lpstr>
      <vt:lpstr>2.5 C6H6 – MEASUREMENT METHODS</vt:lpstr>
      <vt:lpstr>2.5 C6H6 – MEASUREMENT METHODS</vt:lpstr>
      <vt:lpstr>2.1 DIOXINS — CHEMICAL CHARACTERISTICS</vt:lpstr>
      <vt:lpstr>2.1 DIOXINS — CHEMICAL CHARACTERISTICS</vt:lpstr>
      <vt:lpstr>2.1 DIOXINS — CHEMICAL CHARACTERISTICS</vt:lpstr>
      <vt:lpstr>2.2 DIOXINS – CHEMISTRY OF PRODUCTION AND DEGRADATION</vt:lpstr>
      <vt:lpstr>2.3 DIOXINS – SPATIAL AND TEMPORAL DISTRIBUTION</vt:lpstr>
      <vt:lpstr>2.3 DIOXINS – SPATIAL AND TEMPORAL DISTRIBUTION</vt:lpstr>
      <vt:lpstr>2.3 DIOXINS – SPATIAL AND TEMPORAL DISTRIBUTION</vt:lpstr>
      <vt:lpstr>2.3 DIOXINS – SPATIAL AND TEMPORAL DISTRIBUTION</vt:lpstr>
      <vt:lpstr>2.4 DIOXINS – TOXICOLOGICAL AND PUBLIC HEALT ASPECTS</vt:lpstr>
      <vt:lpstr>2.4 DIOXINS – TOXICOLOGICAL AND PUBLIC HEALT ASPECTS</vt:lpstr>
      <vt:lpstr>2.4 DIOXINS – TOXICOLOGICAL AND PUBLIC HEALT ASPECTS</vt:lpstr>
      <vt:lpstr>2.4 DIOXINS – TOXICOLOGICAL AND PUBLIC HEALT ASPECTS</vt:lpstr>
      <vt:lpstr>2.1 CHEMICAL CHARACTERISTICS OF H2S</vt:lpstr>
      <vt:lpstr>2.1 CHEMICAL CHARACTERISTICS OF H2S</vt:lpstr>
      <vt:lpstr>2.2 H2S – CHEMISTRY OF PRODUCTION AND DEGRADATION</vt:lpstr>
      <vt:lpstr>2.3 H2S – SPATIAL AND TEMPORAL DISTRIBUTION</vt:lpstr>
      <vt:lpstr>2.3 H2S – SPATIAL AND TEMPORAL DISTRIBUTION</vt:lpstr>
      <vt:lpstr>2.4 H2S – TOXICOLOGICAL AND PUBLIC HEALTH ASPECTS</vt:lpstr>
      <vt:lpstr>2.4 H2S – TOXICOLOGICAL AND PUBLIC HEALTH ASPECTS</vt:lpstr>
      <vt:lpstr>2.4 H2S – TOXICOLOGICAL AND PUBLIC HEALTH ASPECTS</vt:lpstr>
      <vt:lpstr>2.4 H2S – TOXICOLOGICAL AND PUBLIC HEALTH ASPECTS</vt:lpstr>
      <vt:lpstr>2.4 H2S – TOXICOLOGICAL AND PUBLIC HEALTH ASPECTS</vt:lpstr>
      <vt:lpstr>2.4 H2S – TOXICOLOGICAL AND PUBLIC HEALTH ASPECTS</vt:lpstr>
      <vt:lpstr>2.5 H2S – MEASUREMENT METHODS</vt:lpstr>
      <vt:lpstr>2.5 H2S – MEASUREMENT METHODS</vt:lpstr>
      <vt:lpstr>2.5 H2S – MEASUREMENT METHODS</vt:lpstr>
      <vt:lpstr>2.5 H2S – MEASUREMENT METHODS</vt:lpstr>
      <vt:lpstr>2.5 H2S – MEASUREMENT METHODS</vt:lpstr>
      <vt:lpstr>2.5 H2S – MEASUREMENT METHODS</vt:lpstr>
      <vt:lpstr>A COMPLETE AND TOTAL REDUCED SULPHUR COMPOUNDS/MERCAPTANS</vt:lpstr>
      <vt:lpstr>A COMPLETE AND TOTAL REDUCED SULPHUR COMPOUNDS/MERCAPTANS</vt:lpstr>
      <vt:lpstr>A COMPLETE AND TOTAL REDUCED SULPHUR COMPOUNDS/MERCAPTANS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Bojan Abramović</cp:lastModifiedBy>
  <cp:revision>1155</cp:revision>
  <dcterms:created xsi:type="dcterms:W3CDTF">2011-04-14T13:56:18Z</dcterms:created>
  <dcterms:modified xsi:type="dcterms:W3CDTF">2018-06-04T11:34:55Z</dcterms:modified>
</cp:coreProperties>
</file>