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36" r:id="rId2"/>
    <p:sldId id="337" r:id="rId3"/>
    <p:sldId id="329" r:id="rId4"/>
    <p:sldId id="343" r:id="rId5"/>
    <p:sldId id="339" r:id="rId6"/>
    <p:sldId id="341" r:id="rId7"/>
    <p:sldId id="340" r:id="rId8"/>
    <p:sldId id="342" r:id="rId9"/>
    <p:sldId id="344" r:id="rId10"/>
    <p:sldId id="345" r:id="rId11"/>
    <p:sldId id="346" r:id="rId12"/>
    <p:sldId id="347" r:id="rId13"/>
    <p:sldId id="353" r:id="rId14"/>
    <p:sldId id="352" r:id="rId15"/>
    <p:sldId id="351" r:id="rId16"/>
    <p:sldId id="350" r:id="rId17"/>
    <p:sldId id="349" r:id="rId18"/>
    <p:sldId id="356" r:id="rId19"/>
    <p:sldId id="355" r:id="rId20"/>
    <p:sldId id="354" r:id="rId21"/>
    <p:sldId id="348" r:id="rId22"/>
    <p:sldId id="357" r:id="rId23"/>
  </p:sldIdLst>
  <p:sldSz cx="9144000" cy="6858000" type="screen4x3"/>
  <p:notesSz cx="6858000" cy="9144000"/>
  <p:defaultTextStyle>
    <a:defPPr>
      <a:defRPr lang="sr-Latn-C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9751"/>
    <a:srgbClr val="7F7F7F"/>
    <a:srgbClr val="1F497D"/>
    <a:srgbClr val="696969"/>
    <a:srgbClr val="B2B2B2"/>
    <a:srgbClr val="FFFF00"/>
    <a:srgbClr val="FF3300"/>
    <a:srgbClr val="0099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8" autoAdjust="0"/>
    <p:restoredTop sz="94041" autoAdjust="0"/>
  </p:normalViewPr>
  <p:slideViewPr>
    <p:cSldViewPr snapToGrid="0">
      <p:cViewPr varScale="1">
        <p:scale>
          <a:sx n="87" d="100"/>
          <a:sy n="87" d="100"/>
        </p:scale>
        <p:origin x="1488" y="6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0BD311-196A-45E2-A9B8-227934A99DF1}" type="datetimeFigureOut">
              <a:rPr lang="en-US" smtClean="0"/>
              <a:pPr/>
              <a:t>6/4/2018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82F69-6CD6-4349-8579-1B7D032BC079}" type="slidenum">
              <a:rPr lang="en-US" smtClean="0"/>
              <a:pPr/>
              <a:t>‹#›</a:t>
            </a:fld>
            <a:endParaRPr lang="en-US"/>
          </a:p>
        </p:txBody>
      </p:sp>
    </p:spTree>
    <p:extLst>
      <p:ext uri="{BB962C8B-B14F-4D97-AF65-F5344CB8AC3E}">
        <p14:creationId xmlns:p14="http://schemas.microsoft.com/office/powerpoint/2010/main" val="88868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8905BACC-D375-49FC-911B-EF24970D5446}" type="slidenum">
              <a:rPr lang="hr-HR" smtClean="0"/>
              <a:pPr/>
              <a:t>1</a:t>
            </a:fld>
            <a:endParaRPr lang="hr-HR"/>
          </a:p>
        </p:txBody>
      </p:sp>
    </p:spTree>
    <p:extLst>
      <p:ext uri="{BB962C8B-B14F-4D97-AF65-F5344CB8AC3E}">
        <p14:creationId xmlns:p14="http://schemas.microsoft.com/office/powerpoint/2010/main" val="3844859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r-H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lvl1pPr>
              <a:defRPr/>
            </a:lvl1pPr>
          </a:lstStyle>
          <a:p>
            <a:pPr>
              <a:defRPr/>
            </a:pPr>
            <a:fld id="{33376F4E-0CC0-48CA-8B7E-32318E3399A0}" type="datetime1">
              <a:rPr lang="hr-HR" smtClean="0"/>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A9DA49DB-6967-4B0E-AC43-751D0026E287}" type="slidenum">
              <a:rPr lang="hr-HR"/>
              <a:pPr>
                <a:defRPr/>
              </a:pPr>
              <a:t>‹#›</a:t>
            </a:fld>
            <a:endParaRPr lang="hr-HR"/>
          </a:p>
        </p:txBody>
      </p:sp>
    </p:spTree>
    <p:extLst>
      <p:ext uri="{BB962C8B-B14F-4D97-AF65-F5344CB8AC3E}">
        <p14:creationId xmlns:p14="http://schemas.microsoft.com/office/powerpoint/2010/main" val="9487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91F6F6D5-2900-4F33-AA61-8CB79168A715}" type="datetime1">
              <a:rPr lang="hr-HR" smtClean="0"/>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A552E65-0A7B-4394-AAA6-8E4129BBACCC}" type="slidenum">
              <a:rPr lang="hr-HR"/>
              <a:pPr>
                <a:defRPr/>
              </a:pPr>
              <a:t>‹#›</a:t>
            </a:fld>
            <a:endParaRPr lang="hr-HR"/>
          </a:p>
        </p:txBody>
      </p:sp>
    </p:spTree>
    <p:extLst>
      <p:ext uri="{BB962C8B-B14F-4D97-AF65-F5344CB8AC3E}">
        <p14:creationId xmlns:p14="http://schemas.microsoft.com/office/powerpoint/2010/main" val="20551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DC6D4644-5025-4B18-8050-2AFA2F11A890}" type="datetime1">
              <a:rPr lang="hr-HR" smtClean="0"/>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2620264E-E2D6-4587-8C0A-E6FC1BC8083D}" type="slidenum">
              <a:rPr lang="hr-HR"/>
              <a:pPr>
                <a:defRPr/>
              </a:pPr>
              <a:t>‹#›</a:t>
            </a:fld>
            <a:endParaRPr lang="hr-HR"/>
          </a:p>
        </p:txBody>
      </p:sp>
    </p:spTree>
    <p:extLst>
      <p:ext uri="{BB962C8B-B14F-4D97-AF65-F5344CB8AC3E}">
        <p14:creationId xmlns:p14="http://schemas.microsoft.com/office/powerpoint/2010/main" val="251180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004C842B-6BEB-4CC0-9E7D-2B82AE79A493}" type="datetime1">
              <a:rPr lang="hr-HR" smtClean="0"/>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60743F40-157C-4097-B33E-49A278C4E3AD}" type="slidenum">
              <a:rPr lang="hr-HR"/>
              <a:pPr>
                <a:defRPr/>
              </a:pPr>
              <a:t>‹#›</a:t>
            </a:fld>
            <a:endParaRPr lang="hr-HR"/>
          </a:p>
        </p:txBody>
      </p:sp>
    </p:spTree>
    <p:extLst>
      <p:ext uri="{BB962C8B-B14F-4D97-AF65-F5344CB8AC3E}">
        <p14:creationId xmlns:p14="http://schemas.microsoft.com/office/powerpoint/2010/main" val="47904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hr-H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32422BF-A1B3-44F8-85EA-ACDB4228048F}" type="datetime1">
              <a:rPr lang="hr-HR" smtClean="0"/>
              <a:t>4.6.2018.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4BAD9FF-E165-46B8-81D5-6DA4411175F8}" type="slidenum">
              <a:rPr lang="hr-HR"/>
              <a:pPr>
                <a:defRPr/>
              </a:pPr>
              <a:t>‹#›</a:t>
            </a:fld>
            <a:endParaRPr lang="hr-HR"/>
          </a:p>
        </p:txBody>
      </p:sp>
    </p:spTree>
    <p:extLst>
      <p:ext uri="{BB962C8B-B14F-4D97-AF65-F5344CB8AC3E}">
        <p14:creationId xmlns:p14="http://schemas.microsoft.com/office/powerpoint/2010/main" val="127646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3"/>
          <p:cNvSpPr>
            <a:spLocks noGrp="1"/>
          </p:cNvSpPr>
          <p:nvPr>
            <p:ph type="dt" sz="half" idx="10"/>
          </p:nvPr>
        </p:nvSpPr>
        <p:spPr/>
        <p:txBody>
          <a:bodyPr/>
          <a:lstStyle>
            <a:lvl1pPr>
              <a:defRPr/>
            </a:lvl1pPr>
          </a:lstStyle>
          <a:p>
            <a:pPr>
              <a:defRPr/>
            </a:pPr>
            <a:fld id="{A611E551-302D-4D8B-A0CD-1BF7AD1FA0B3}" type="datetime1">
              <a:rPr lang="hr-HR" smtClean="0"/>
              <a:t>4.6.2018.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76367100-B09E-411F-9EA7-1DDCB864CBD8}" type="slidenum">
              <a:rPr lang="hr-HR"/>
              <a:pPr>
                <a:defRPr/>
              </a:pPr>
              <a:t>‹#›</a:t>
            </a:fld>
            <a:endParaRPr lang="hr-HR"/>
          </a:p>
        </p:txBody>
      </p:sp>
    </p:spTree>
    <p:extLst>
      <p:ext uri="{BB962C8B-B14F-4D97-AF65-F5344CB8AC3E}">
        <p14:creationId xmlns:p14="http://schemas.microsoft.com/office/powerpoint/2010/main" val="231218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hr-H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3"/>
          <p:cNvSpPr>
            <a:spLocks noGrp="1"/>
          </p:cNvSpPr>
          <p:nvPr>
            <p:ph type="dt" sz="half" idx="10"/>
          </p:nvPr>
        </p:nvSpPr>
        <p:spPr/>
        <p:txBody>
          <a:bodyPr/>
          <a:lstStyle>
            <a:lvl1pPr>
              <a:defRPr/>
            </a:lvl1pPr>
          </a:lstStyle>
          <a:p>
            <a:pPr>
              <a:defRPr/>
            </a:pPr>
            <a:fld id="{2D82858D-5BD2-48C2-B570-61E1042BB9ED}" type="datetime1">
              <a:rPr lang="hr-HR" smtClean="0"/>
              <a:t>4.6.2018.</a:t>
            </a:fld>
            <a:endParaRPr lang="hr-HR"/>
          </a:p>
        </p:txBody>
      </p:sp>
      <p:sp>
        <p:nvSpPr>
          <p:cNvPr id="8" name="Footer Placeholder 4"/>
          <p:cNvSpPr>
            <a:spLocks noGrp="1"/>
          </p:cNvSpPr>
          <p:nvPr>
            <p:ph type="ftr" sz="quarter" idx="11"/>
          </p:nvPr>
        </p:nvSpPr>
        <p:spPr/>
        <p:txBody>
          <a:bodyPr/>
          <a:lstStyle>
            <a:lvl1pPr>
              <a:defRPr/>
            </a:lvl1pPr>
          </a:lstStyle>
          <a:p>
            <a:pPr>
              <a:defRPr/>
            </a:pPr>
            <a:endParaRPr lang="hr-HR"/>
          </a:p>
        </p:txBody>
      </p:sp>
      <p:sp>
        <p:nvSpPr>
          <p:cNvPr id="9" name="Slide Number Placeholder 5"/>
          <p:cNvSpPr>
            <a:spLocks noGrp="1"/>
          </p:cNvSpPr>
          <p:nvPr>
            <p:ph type="sldNum" sz="quarter" idx="12"/>
          </p:nvPr>
        </p:nvSpPr>
        <p:spPr/>
        <p:txBody>
          <a:bodyPr/>
          <a:lstStyle>
            <a:lvl1pPr>
              <a:defRPr/>
            </a:lvl1pPr>
          </a:lstStyle>
          <a:p>
            <a:pPr>
              <a:defRPr/>
            </a:pPr>
            <a:fld id="{75F8A32B-3929-4234-A6A5-CD39D5EB939A}" type="slidenum">
              <a:rPr lang="hr-HR"/>
              <a:pPr>
                <a:defRPr/>
              </a:pPr>
              <a:t>‹#›</a:t>
            </a:fld>
            <a:endParaRPr lang="hr-HR"/>
          </a:p>
        </p:txBody>
      </p:sp>
    </p:spTree>
    <p:extLst>
      <p:ext uri="{BB962C8B-B14F-4D97-AF65-F5344CB8AC3E}">
        <p14:creationId xmlns:p14="http://schemas.microsoft.com/office/powerpoint/2010/main" val="141788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3"/>
          <p:cNvSpPr>
            <a:spLocks noGrp="1"/>
          </p:cNvSpPr>
          <p:nvPr>
            <p:ph type="dt" sz="half" idx="10"/>
          </p:nvPr>
        </p:nvSpPr>
        <p:spPr/>
        <p:txBody>
          <a:bodyPr/>
          <a:lstStyle>
            <a:lvl1pPr>
              <a:defRPr/>
            </a:lvl1pPr>
          </a:lstStyle>
          <a:p>
            <a:pPr>
              <a:defRPr/>
            </a:pPr>
            <a:fld id="{8E9FDE3F-6E65-4676-ADDE-DCF2AEDBECB5}" type="datetime1">
              <a:rPr lang="hr-HR" smtClean="0"/>
              <a:t>4.6.2018.</a:t>
            </a:fld>
            <a:endParaRPr lang="hr-HR"/>
          </a:p>
        </p:txBody>
      </p:sp>
      <p:sp>
        <p:nvSpPr>
          <p:cNvPr id="4" name="Footer Placeholder 4"/>
          <p:cNvSpPr>
            <a:spLocks noGrp="1"/>
          </p:cNvSpPr>
          <p:nvPr>
            <p:ph type="ftr" sz="quarter" idx="11"/>
          </p:nvPr>
        </p:nvSpPr>
        <p:spPr/>
        <p:txBody>
          <a:bodyPr/>
          <a:lstStyle>
            <a:lvl1pPr>
              <a:defRPr/>
            </a:lvl1pPr>
          </a:lstStyle>
          <a:p>
            <a:pPr>
              <a:defRPr/>
            </a:pPr>
            <a:endParaRPr lang="hr-HR"/>
          </a:p>
        </p:txBody>
      </p:sp>
      <p:sp>
        <p:nvSpPr>
          <p:cNvPr id="5" name="Slide Number Placeholder 5"/>
          <p:cNvSpPr>
            <a:spLocks noGrp="1"/>
          </p:cNvSpPr>
          <p:nvPr>
            <p:ph type="sldNum" sz="quarter" idx="12"/>
          </p:nvPr>
        </p:nvSpPr>
        <p:spPr/>
        <p:txBody>
          <a:bodyPr/>
          <a:lstStyle>
            <a:lvl1pPr>
              <a:defRPr/>
            </a:lvl1pPr>
          </a:lstStyle>
          <a:p>
            <a:pPr>
              <a:defRPr/>
            </a:pPr>
            <a:fld id="{E1D93FFD-794A-4573-BD39-3E3A59F3948E}" type="slidenum">
              <a:rPr lang="hr-HR"/>
              <a:pPr>
                <a:defRPr/>
              </a:pPr>
              <a:t>‹#›</a:t>
            </a:fld>
            <a:endParaRPr lang="hr-HR"/>
          </a:p>
        </p:txBody>
      </p:sp>
    </p:spTree>
    <p:extLst>
      <p:ext uri="{BB962C8B-B14F-4D97-AF65-F5344CB8AC3E}">
        <p14:creationId xmlns:p14="http://schemas.microsoft.com/office/powerpoint/2010/main" val="4021949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645BB27-1AFB-42D4-9201-AFB8DFE5D1A1}" type="datetime1">
              <a:rPr lang="hr-HR" smtClean="0"/>
              <a:t>4.6.2018.</a:t>
            </a:fld>
            <a:endParaRPr lang="hr-HR"/>
          </a:p>
        </p:txBody>
      </p:sp>
      <p:sp>
        <p:nvSpPr>
          <p:cNvPr id="3" name="Footer Placeholder 4"/>
          <p:cNvSpPr>
            <a:spLocks noGrp="1"/>
          </p:cNvSpPr>
          <p:nvPr>
            <p:ph type="ftr" sz="quarter" idx="11"/>
          </p:nvPr>
        </p:nvSpPr>
        <p:spPr/>
        <p:txBody>
          <a:bodyPr/>
          <a:lstStyle>
            <a:lvl1pPr>
              <a:defRPr/>
            </a:lvl1pPr>
          </a:lstStyle>
          <a:p>
            <a:pPr>
              <a:defRPr/>
            </a:pPr>
            <a:endParaRPr lang="hr-HR"/>
          </a:p>
        </p:txBody>
      </p:sp>
      <p:sp>
        <p:nvSpPr>
          <p:cNvPr id="4" name="Slide Number Placeholder 5"/>
          <p:cNvSpPr>
            <a:spLocks noGrp="1"/>
          </p:cNvSpPr>
          <p:nvPr>
            <p:ph type="sldNum" sz="quarter" idx="12"/>
          </p:nvPr>
        </p:nvSpPr>
        <p:spPr/>
        <p:txBody>
          <a:bodyPr/>
          <a:lstStyle>
            <a:lvl1pPr>
              <a:defRPr/>
            </a:lvl1pPr>
          </a:lstStyle>
          <a:p>
            <a:pPr>
              <a:defRPr/>
            </a:pPr>
            <a:fld id="{FFA6BF07-6BC4-45A2-846C-A2F95AEB42B7}" type="slidenum">
              <a:rPr lang="hr-HR"/>
              <a:pPr>
                <a:defRPr/>
              </a:pPr>
              <a:t>‹#›</a:t>
            </a:fld>
            <a:endParaRPr lang="hr-HR"/>
          </a:p>
        </p:txBody>
      </p:sp>
    </p:spTree>
    <p:extLst>
      <p:ext uri="{BB962C8B-B14F-4D97-AF65-F5344CB8AC3E}">
        <p14:creationId xmlns:p14="http://schemas.microsoft.com/office/powerpoint/2010/main" val="120270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hr-H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9567CF2-3E28-4ED4-BC83-A9213803CF4E}" type="datetime1">
              <a:rPr lang="hr-HR" smtClean="0"/>
              <a:t>4.6.2018.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0A9E8B5B-C891-4A71-9723-7AAF03BC2970}" type="slidenum">
              <a:rPr lang="hr-HR"/>
              <a:pPr>
                <a:defRPr/>
              </a:pPr>
              <a:t>‹#›</a:t>
            </a:fld>
            <a:endParaRPr lang="hr-HR"/>
          </a:p>
        </p:txBody>
      </p:sp>
    </p:spTree>
    <p:extLst>
      <p:ext uri="{BB962C8B-B14F-4D97-AF65-F5344CB8AC3E}">
        <p14:creationId xmlns:p14="http://schemas.microsoft.com/office/powerpoint/2010/main" val="117315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hr-H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FE0D033-525C-40F7-90AA-1EB2854FCA36}" type="datetime1">
              <a:rPr lang="hr-HR" smtClean="0"/>
              <a:t>4.6.2018.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9E5DD575-CA7E-48E2-93AD-648CB6706CC3}" type="slidenum">
              <a:rPr lang="hr-HR"/>
              <a:pPr>
                <a:defRPr/>
              </a:pPr>
              <a:t>‹#›</a:t>
            </a:fld>
            <a:endParaRPr lang="hr-HR"/>
          </a:p>
        </p:txBody>
      </p:sp>
    </p:spTree>
    <p:extLst>
      <p:ext uri="{BB962C8B-B14F-4D97-AF65-F5344CB8AC3E}">
        <p14:creationId xmlns:p14="http://schemas.microsoft.com/office/powerpoint/2010/main" val="391800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hr-HR"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59E224B-E8DB-4943-90D7-4DF911E0258D}" type="datetime1">
              <a:rPr lang="hr-HR" smtClean="0"/>
              <a:t>4.6.2018.</a:t>
            </a:fld>
            <a:endParaRPr lang="hr-H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hr-H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D486A0B-6466-44A0-A6B7-FAB9B128BBF1}" type="slidenum">
              <a:rPr lang="hr-HR"/>
              <a:pPr>
                <a:defRPr/>
              </a:pPr>
              <a:t>‹#›</a:t>
            </a:fld>
            <a:endParaRPr lang="hr-H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2708" r="13582"/>
          <a:stretch/>
        </p:blipFill>
        <p:spPr>
          <a:xfrm>
            <a:off x="0" y="1119116"/>
            <a:ext cx="9136006" cy="4582938"/>
          </a:xfrm>
          <a:prstGeom prst="rect">
            <a:avLst/>
          </a:prstGeom>
        </p:spPr>
      </p:pic>
      <p:sp>
        <p:nvSpPr>
          <p:cNvPr id="3" name="Podnaslov 2"/>
          <p:cNvSpPr>
            <a:spLocks noGrp="1"/>
          </p:cNvSpPr>
          <p:nvPr>
            <p:ph type="subTitle" idx="1"/>
          </p:nvPr>
        </p:nvSpPr>
        <p:spPr>
          <a:xfrm>
            <a:off x="623087" y="1401200"/>
            <a:ext cx="8520912" cy="4263225"/>
          </a:xfrm>
        </p:spPr>
        <p:txBody>
          <a:bodyPr>
            <a:normAutofit/>
          </a:bodyPr>
          <a:lstStyle/>
          <a:p>
            <a:pPr algn="l"/>
            <a:endParaRPr lang="hr-HR" b="1" dirty="0" smtClean="0">
              <a:solidFill>
                <a:schemeClr val="bg1"/>
              </a:solidFill>
            </a:endParaRPr>
          </a:p>
          <a:p>
            <a:r>
              <a:rPr lang="en-US" dirty="0">
                <a:solidFill>
                  <a:schemeClr val="bg1"/>
                </a:solidFill>
              </a:rPr>
              <a:t>Enhanced environmental protection inspection for efficient control of air quality monitoring and of all entities under obligation within system of greenhouse gas emission allowance trading, in order to achieve better quality of air in Republic of Croatia</a:t>
            </a:r>
            <a:endParaRPr lang="hr-HR" dirty="0">
              <a:solidFill>
                <a:schemeClr val="bg1"/>
              </a:solidFill>
            </a:endParaRPr>
          </a:p>
        </p:txBody>
      </p:sp>
      <p:pic>
        <p:nvPicPr>
          <p:cNvPr id="5"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584" y="101776"/>
            <a:ext cx="1940224" cy="1375727"/>
          </a:xfrm>
          <a:prstGeom prst="rect">
            <a:avLst/>
          </a:prstGeom>
        </p:spPr>
      </p:pic>
      <p:pic>
        <p:nvPicPr>
          <p:cNvPr id="8" name="Slika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07" y="5986075"/>
            <a:ext cx="2079460" cy="871926"/>
          </a:xfrm>
          <a:prstGeom prst="rect">
            <a:avLst/>
          </a:prstGeom>
        </p:spPr>
      </p:pic>
      <p:sp>
        <p:nvSpPr>
          <p:cNvPr id="9" name="Podnaslov 2"/>
          <p:cNvSpPr txBox="1">
            <a:spLocks/>
          </p:cNvSpPr>
          <p:nvPr/>
        </p:nvSpPr>
        <p:spPr>
          <a:xfrm>
            <a:off x="6794554" y="6647688"/>
            <a:ext cx="2349446" cy="4206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900" dirty="0">
                <a:solidFill>
                  <a:schemeClr val="accent1">
                    <a:lumMod val="50000"/>
                  </a:schemeClr>
                </a:solidFill>
              </a:rPr>
              <a:t>This project is funded by the European Union</a:t>
            </a:r>
            <a:endParaRPr lang="en-GB" sz="900" dirty="0">
              <a:solidFill>
                <a:schemeClr val="accent1">
                  <a:lumMod val="50000"/>
                </a:schemeClr>
              </a:solidFill>
            </a:endParaRPr>
          </a:p>
        </p:txBody>
      </p:sp>
      <p:pic>
        <p:nvPicPr>
          <p:cNvPr id="10" name="Slika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85251" y="6029586"/>
            <a:ext cx="857019" cy="618958"/>
          </a:xfrm>
          <a:prstGeom prst="rect">
            <a:avLst/>
          </a:prstGeom>
        </p:spPr>
      </p:pic>
      <p:pic>
        <p:nvPicPr>
          <p:cNvPr id="11" name="Slika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77524" y="6005124"/>
            <a:ext cx="1855967" cy="684735"/>
          </a:xfrm>
          <a:prstGeom prst="rect">
            <a:avLst/>
          </a:prstGeom>
        </p:spPr>
      </p:pic>
      <p:pic>
        <p:nvPicPr>
          <p:cNvPr id="12" name="Slika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29988" y="6039112"/>
            <a:ext cx="674471" cy="701599"/>
          </a:xfrm>
          <a:prstGeom prst="rect">
            <a:avLst/>
          </a:prstGeom>
        </p:spPr>
      </p:pic>
    </p:spTree>
    <p:extLst>
      <p:ext uri="{BB962C8B-B14F-4D97-AF65-F5344CB8AC3E}">
        <p14:creationId xmlns:p14="http://schemas.microsoft.com/office/powerpoint/2010/main" val="553821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3.2 </a:t>
            </a:r>
            <a:r>
              <a:rPr lang="en-GB" sz="2800" b="1" dirty="0" smtClean="0">
                <a:solidFill>
                  <a:schemeClr val="tx2"/>
                </a:solidFill>
                <a:effectLst>
                  <a:glow>
                    <a:srgbClr val="7F7F7F">
                      <a:alpha val="35000"/>
                    </a:srgbClr>
                  </a:glow>
                </a:effectLst>
              </a:rPr>
              <a:t>RISK ASSESSMENT OF AIR POLLUTION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6020" y="6021781"/>
            <a:ext cx="819220" cy="579812"/>
          </a:xfrm>
          <a:prstGeom prst="rect">
            <a:avLst/>
          </a:prstGeom>
        </p:spPr>
      </p:pic>
      <p:sp>
        <p:nvSpPr>
          <p:cNvPr id="10" name="TextBox 9"/>
          <p:cNvSpPr txBox="1"/>
          <p:nvPr/>
        </p:nvSpPr>
        <p:spPr>
          <a:xfrm>
            <a:off x="771525" y="1800225"/>
            <a:ext cx="7981950" cy="3785652"/>
          </a:xfrm>
          <a:prstGeom prst="rect">
            <a:avLst/>
          </a:prstGeom>
          <a:noFill/>
        </p:spPr>
        <p:txBody>
          <a:bodyPr wrap="square" rtlCol="0">
            <a:spAutoFit/>
          </a:bodyPr>
          <a:lstStyle/>
          <a:p>
            <a:pPr>
              <a:buClr>
                <a:srgbClr val="FF0000"/>
              </a:buClr>
              <a:buFont typeface="Wingdings" pitchFamily="2" charset="2"/>
              <a:buChar char="§"/>
            </a:pPr>
            <a:r>
              <a:rPr lang="hr-HR" sz="2400" b="1" dirty="0" smtClean="0">
                <a:solidFill>
                  <a:schemeClr val="accent1">
                    <a:lumMod val="75000"/>
                  </a:schemeClr>
                </a:solidFill>
              </a:rPr>
              <a:t> </a:t>
            </a:r>
            <a:r>
              <a:rPr lang="en-GB" sz="2400" b="1" dirty="0" smtClean="0">
                <a:solidFill>
                  <a:schemeClr val="accent1">
                    <a:lumMod val="75000"/>
                  </a:schemeClr>
                </a:solidFill>
              </a:rPr>
              <a:t>The World Health Organization in its report "the WHO air quality guidelines for Europe" in annex 1.1 </a:t>
            </a:r>
            <a:r>
              <a:rPr lang="en-GB" sz="2400" b="1" dirty="0">
                <a:solidFill>
                  <a:schemeClr val="accent1">
                    <a:lumMod val="75000"/>
                  </a:schemeClr>
                </a:solidFill>
              </a:rPr>
              <a:t>provides an </a:t>
            </a:r>
            <a:r>
              <a:rPr lang="en-GB" sz="2400" b="1" dirty="0" smtClean="0">
                <a:solidFill>
                  <a:schemeClr val="accent1">
                    <a:lumMod val="75000"/>
                  </a:schemeClr>
                </a:solidFill>
              </a:rPr>
              <a:t>comprehensive and documented overview of the negative effects on health caused by contaminated air.</a:t>
            </a:r>
            <a:endParaRPr lang="hr-HR" sz="2400" b="1" dirty="0" smtClean="0">
              <a:solidFill>
                <a:schemeClr val="accent1">
                  <a:lumMod val="75000"/>
                </a:schemeClr>
              </a:solidFill>
            </a:endParaRPr>
          </a:p>
          <a:p>
            <a:pPr>
              <a:buClr>
                <a:srgbClr val="FF0000"/>
              </a:buClr>
              <a:buFont typeface="Wingdings" pitchFamily="2" charset="2"/>
              <a:buChar char="§"/>
            </a:pPr>
            <a:endParaRPr lang="hr-HR" sz="2400" b="1" dirty="0" smtClean="0">
              <a:solidFill>
                <a:schemeClr val="accent1">
                  <a:lumMod val="75000"/>
                </a:schemeClr>
              </a:solidFill>
            </a:endParaRPr>
          </a:p>
          <a:p>
            <a:pPr>
              <a:buClr>
                <a:srgbClr val="FF0000"/>
              </a:buClr>
              <a:buFont typeface="Wingdings" pitchFamily="2" charset="2"/>
              <a:buChar char="§"/>
            </a:pPr>
            <a:r>
              <a:rPr lang="hr-HR" sz="2400" b="1" dirty="0" smtClean="0">
                <a:solidFill>
                  <a:schemeClr val="accent1">
                    <a:lumMod val="75000"/>
                  </a:schemeClr>
                </a:solidFill>
              </a:rPr>
              <a:t> </a:t>
            </a:r>
            <a:r>
              <a:rPr lang="en-GB" sz="2400" b="1" dirty="0" smtClean="0">
                <a:solidFill>
                  <a:schemeClr val="accent1">
                    <a:lumMod val="75000"/>
                  </a:schemeClr>
                </a:solidFill>
              </a:rPr>
              <a:t>These effects can be described concisely in a pyramid whose base are the most common and most widely prevalent effects until it is towards the top of the pyramids appear less represented effects with stronger negative impacts on health (Figure 2).</a:t>
            </a:r>
            <a:endParaRPr lang="hr-HR" sz="2400" b="1" dirty="0">
              <a:solidFill>
                <a:schemeClr val="accent1">
                  <a:lumMod val="75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15" name="Rectangle 14"/>
          <p:cNvSpPr/>
          <p:nvPr/>
        </p:nvSpPr>
        <p:spPr>
          <a:xfrm>
            <a:off x="522543" y="626855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3.2 </a:t>
            </a:r>
            <a:r>
              <a:rPr lang="en-GB" sz="2800" b="1" dirty="0" smtClean="0">
                <a:solidFill>
                  <a:schemeClr val="tx2"/>
                </a:solidFill>
                <a:effectLst>
                  <a:glow>
                    <a:srgbClr val="7F7F7F">
                      <a:alpha val="35000"/>
                    </a:srgbClr>
                  </a:glow>
                </a:effectLst>
              </a:rPr>
              <a:t>RISK ASSESSMENT OF AIR POLLUTION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6020" y="6021781"/>
            <a:ext cx="819220" cy="579812"/>
          </a:xfrm>
          <a:prstGeom prst="rect">
            <a:avLst/>
          </a:prstGeom>
        </p:spPr>
      </p:pic>
      <p:pic>
        <p:nvPicPr>
          <p:cNvPr id="23554" name="Picture 2"/>
          <p:cNvPicPr>
            <a:picLocks noChangeAspect="1" noChangeArrowheads="1"/>
          </p:cNvPicPr>
          <p:nvPr/>
        </p:nvPicPr>
        <p:blipFill>
          <a:blip r:embed="rId3" cstate="print"/>
          <a:srcRect/>
          <a:stretch>
            <a:fillRect/>
          </a:stretch>
        </p:blipFill>
        <p:spPr bwMode="auto">
          <a:xfrm>
            <a:off x="2413699" y="1358928"/>
            <a:ext cx="4244275" cy="4003647"/>
          </a:xfrm>
          <a:prstGeom prst="rect">
            <a:avLst/>
          </a:prstGeom>
          <a:noFill/>
          <a:ln w="9525">
            <a:noFill/>
            <a:miter lim="800000"/>
            <a:headEnd/>
            <a:tailEnd/>
          </a:ln>
        </p:spPr>
      </p:pic>
      <p:sp>
        <p:nvSpPr>
          <p:cNvPr id="12" name="TextBox 11"/>
          <p:cNvSpPr txBox="1"/>
          <p:nvPr/>
        </p:nvSpPr>
        <p:spPr>
          <a:xfrm>
            <a:off x="857250" y="5400675"/>
            <a:ext cx="7581900" cy="830997"/>
          </a:xfrm>
          <a:prstGeom prst="rect">
            <a:avLst/>
          </a:prstGeom>
          <a:noFill/>
        </p:spPr>
        <p:txBody>
          <a:bodyPr wrap="square" rtlCol="0">
            <a:spAutoFit/>
          </a:bodyPr>
          <a:lstStyle/>
          <a:p>
            <a:r>
              <a:rPr lang="en-GB" sz="2400" b="1" dirty="0" smtClean="0">
                <a:solidFill>
                  <a:schemeClr val="accent1">
                    <a:lumMod val="75000"/>
                  </a:schemeClr>
                </a:solidFill>
              </a:rPr>
              <a:t>Figure 2. The pyramid of health effects of contaminated air. Source: "the WHO air quality guidelines for Europe".</a:t>
            </a:r>
            <a:endParaRPr lang="hr-HR" sz="2400" i="1" dirty="0">
              <a:solidFill>
                <a:schemeClr val="accent1">
                  <a:lumMod val="75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16" name="Rectangle 15"/>
          <p:cNvSpPr/>
          <p:nvPr/>
        </p:nvSpPr>
        <p:spPr>
          <a:xfrm>
            <a:off x="522543" y="626855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3.2 </a:t>
            </a:r>
            <a:r>
              <a:rPr lang="en-GB" sz="2800" b="1" dirty="0" smtClean="0">
                <a:solidFill>
                  <a:schemeClr val="tx2"/>
                </a:solidFill>
                <a:effectLst>
                  <a:glow>
                    <a:srgbClr val="7F7F7F">
                      <a:alpha val="35000"/>
                    </a:srgbClr>
                  </a:glow>
                </a:effectLst>
              </a:rPr>
              <a:t>RISK ASSESSMENT OF AIR POLLUTION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6020" y="6021781"/>
            <a:ext cx="819220" cy="579812"/>
          </a:xfrm>
          <a:prstGeom prst="rect">
            <a:avLst/>
          </a:prstGeom>
        </p:spPr>
      </p:pic>
      <p:sp>
        <p:nvSpPr>
          <p:cNvPr id="9" name="TextBox 8"/>
          <p:cNvSpPr txBox="1"/>
          <p:nvPr/>
        </p:nvSpPr>
        <p:spPr>
          <a:xfrm>
            <a:off x="771525" y="1847850"/>
            <a:ext cx="8124825" cy="3785652"/>
          </a:xfrm>
          <a:prstGeom prst="rect">
            <a:avLst/>
          </a:prstGeom>
          <a:noFill/>
        </p:spPr>
        <p:txBody>
          <a:bodyPr wrap="square" rtlCol="0">
            <a:spAutoFit/>
          </a:bodyPr>
          <a:lstStyle/>
          <a:p>
            <a:pPr>
              <a:buClr>
                <a:srgbClr val="FF0000"/>
              </a:buClr>
              <a:buFont typeface="Wingdings" pitchFamily="2" charset="2"/>
              <a:buChar char="§"/>
            </a:pPr>
            <a:r>
              <a:rPr lang="en-GB" sz="2400" b="1" dirty="0" smtClean="0">
                <a:solidFill>
                  <a:schemeClr val="accent1">
                    <a:lumMod val="75000"/>
                  </a:schemeClr>
                </a:solidFill>
              </a:rPr>
              <a:t>In order to identify which part of the population in a specific area affected by these effects, and which, it is necessary to estimate the level of exposure of the population as a whole, as well as subgroups of the population that are particularly sensitive to air pollution is, like chronic patients and children.</a:t>
            </a:r>
            <a:endParaRPr lang="hr-HR" sz="2400" b="1" dirty="0" smtClean="0">
              <a:solidFill>
                <a:schemeClr val="accent1">
                  <a:lumMod val="75000"/>
                </a:schemeClr>
              </a:solidFill>
            </a:endParaRPr>
          </a:p>
          <a:p>
            <a:pPr>
              <a:buClr>
                <a:srgbClr val="FF0000"/>
              </a:buClr>
              <a:buFont typeface="Wingdings" pitchFamily="2" charset="2"/>
              <a:buChar char="§"/>
            </a:pPr>
            <a:endParaRPr lang="hr-HR" sz="2400" b="1" dirty="0" smtClean="0">
              <a:solidFill>
                <a:schemeClr val="accent1">
                  <a:lumMod val="75000"/>
                </a:schemeClr>
              </a:solidFill>
            </a:endParaRPr>
          </a:p>
          <a:p>
            <a:pPr>
              <a:buClr>
                <a:srgbClr val="FF0000"/>
              </a:buClr>
              <a:buFont typeface="Wingdings" pitchFamily="2" charset="2"/>
              <a:buChar char="§"/>
            </a:pPr>
            <a:r>
              <a:rPr lang="en-GB" sz="2400" b="1" dirty="0" smtClean="0">
                <a:solidFill>
                  <a:schemeClr val="accent1">
                    <a:lumMod val="75000"/>
                  </a:schemeClr>
                </a:solidFill>
              </a:rPr>
              <a:t>Evaluating the exposure from the knowledge of the concentration of pollutants and the number of structure and movement of the population in a certain area, </a:t>
            </a:r>
            <a:r>
              <a:rPr lang="en-GB" sz="2400" b="1" dirty="0">
                <a:solidFill>
                  <a:schemeClr val="accent1">
                    <a:lumMod val="75000"/>
                  </a:schemeClr>
                </a:solidFill>
              </a:rPr>
              <a:t>risk to the health of the </a:t>
            </a:r>
            <a:r>
              <a:rPr lang="en-GB" sz="2400" b="1" dirty="0" smtClean="0">
                <a:solidFill>
                  <a:schemeClr val="accent1">
                    <a:lumMod val="75000"/>
                  </a:schemeClr>
                </a:solidFill>
              </a:rPr>
              <a:t>people can be estimated. </a:t>
            </a:r>
            <a:endParaRPr lang="hr-HR" sz="2400" b="1" dirty="0">
              <a:solidFill>
                <a:schemeClr val="accent1">
                  <a:lumMod val="75000"/>
                </a:schemeClr>
              </a:solidFill>
            </a:endParaRPr>
          </a:p>
        </p:txBody>
      </p:sp>
      <p:grpSp>
        <p:nvGrpSpPr>
          <p:cNvPr id="10" name="Group 3"/>
          <p:cNvGrpSpPr>
            <a:grpSpLocks noChangeAspect="1"/>
          </p:cNvGrpSpPr>
          <p:nvPr/>
        </p:nvGrpSpPr>
        <p:grpSpPr bwMode="auto">
          <a:xfrm>
            <a:off x="442354" y="6362429"/>
            <a:ext cx="4500798" cy="411137"/>
            <a:chOff x="14858" y="6031800"/>
            <a:chExt cx="7310482" cy="703818"/>
          </a:xfrm>
        </p:grpSpPr>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14" name="Rectangle 13"/>
          <p:cNvSpPr/>
          <p:nvPr/>
        </p:nvSpPr>
        <p:spPr>
          <a:xfrm>
            <a:off x="522543" y="626855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3.2 </a:t>
            </a:r>
            <a:r>
              <a:rPr lang="en-GB" sz="2800" b="1" dirty="0" smtClean="0">
                <a:solidFill>
                  <a:schemeClr val="tx2"/>
                </a:solidFill>
                <a:effectLst>
                  <a:glow>
                    <a:srgbClr val="7F7F7F">
                      <a:alpha val="35000"/>
                    </a:srgbClr>
                  </a:glow>
                </a:effectLst>
              </a:rPr>
              <a:t>RISK ASSESSMENT OF AIR POLLUTION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6020" y="6021781"/>
            <a:ext cx="819220" cy="579812"/>
          </a:xfrm>
          <a:prstGeom prst="rect">
            <a:avLst/>
          </a:prstGeom>
        </p:spPr>
      </p:pic>
      <p:sp>
        <p:nvSpPr>
          <p:cNvPr id="9" name="TextBox 8"/>
          <p:cNvSpPr txBox="1"/>
          <p:nvPr/>
        </p:nvSpPr>
        <p:spPr>
          <a:xfrm>
            <a:off x="476250" y="1647825"/>
            <a:ext cx="8258175" cy="4524315"/>
          </a:xfrm>
          <a:prstGeom prst="rect">
            <a:avLst/>
          </a:prstGeom>
          <a:noFill/>
        </p:spPr>
        <p:txBody>
          <a:bodyPr wrap="square" rtlCol="0">
            <a:spAutoFit/>
          </a:bodyPr>
          <a:lstStyle/>
          <a:p>
            <a:pPr>
              <a:buClr>
                <a:srgbClr val="FF0000"/>
              </a:buClr>
              <a:buFont typeface="Wingdings" pitchFamily="2" charset="2"/>
              <a:buChar char="§"/>
            </a:pPr>
            <a:r>
              <a:rPr lang="hr-HR" sz="2400" b="1" dirty="0" smtClean="0">
                <a:solidFill>
                  <a:schemeClr val="accent1">
                    <a:lumMod val="75000"/>
                  </a:schemeClr>
                </a:solidFill>
              </a:rPr>
              <a:t> </a:t>
            </a:r>
            <a:r>
              <a:rPr lang="en-GB" sz="2400" b="1" dirty="0" smtClean="0">
                <a:solidFill>
                  <a:schemeClr val="accent1">
                    <a:lumMod val="75000"/>
                  </a:schemeClr>
                </a:solidFill>
              </a:rPr>
              <a:t>Commonly accepted method for the assessment of exposure on the basis of knowledge of the levels of contamination of some pollutant is that the population in a certain area split into distinctive groups given the movement in the same space.</a:t>
            </a:r>
            <a:endParaRPr lang="hr-HR" sz="2400" b="1" dirty="0" smtClean="0">
              <a:solidFill>
                <a:schemeClr val="accent1">
                  <a:lumMod val="75000"/>
                </a:schemeClr>
              </a:solidFill>
            </a:endParaRPr>
          </a:p>
          <a:p>
            <a:pPr>
              <a:buClr>
                <a:srgbClr val="FF0000"/>
              </a:buClr>
              <a:buFont typeface="Wingdings" pitchFamily="2" charset="2"/>
              <a:buChar char="§"/>
            </a:pPr>
            <a:r>
              <a:rPr lang="hr-HR" sz="2400" b="1" dirty="0" smtClean="0">
                <a:solidFill>
                  <a:schemeClr val="accent1">
                    <a:lumMod val="75000"/>
                  </a:schemeClr>
                </a:solidFill>
              </a:rPr>
              <a:t> </a:t>
            </a:r>
            <a:r>
              <a:rPr lang="en-GB" sz="2400" b="1" dirty="0" smtClean="0">
                <a:solidFill>
                  <a:schemeClr val="accent1">
                    <a:lumMod val="75000"/>
                  </a:schemeClr>
                </a:solidFill>
              </a:rPr>
              <a:t>How the concentration of pollutants in the air are not equal at all points of a particular area, it is extremely important for assessing exposure to know which part of the population spends much of the time at which the space. Knowledge of the time stay a particular part of the population in the area with a known concentration of a particular pollutant it is possible to calculate precisely the exposure to the particular pollutant for that part of the population.</a:t>
            </a:r>
            <a:endParaRPr lang="hr-HR" sz="2400" b="1" dirty="0">
              <a:solidFill>
                <a:schemeClr val="accent1">
                  <a:lumMod val="75000"/>
                </a:schemeClr>
              </a:solidFill>
            </a:endParaRPr>
          </a:p>
        </p:txBody>
      </p:sp>
      <p:grpSp>
        <p:nvGrpSpPr>
          <p:cNvPr id="10" name="Group 3"/>
          <p:cNvGrpSpPr>
            <a:grpSpLocks noChangeAspect="1"/>
          </p:cNvGrpSpPr>
          <p:nvPr/>
        </p:nvGrpSpPr>
        <p:grpSpPr bwMode="auto">
          <a:xfrm>
            <a:off x="442354" y="6362429"/>
            <a:ext cx="4500798" cy="411137"/>
            <a:chOff x="14858" y="6031800"/>
            <a:chExt cx="7310482" cy="703818"/>
          </a:xfrm>
        </p:grpSpPr>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14" name="Rectangle 13"/>
          <p:cNvSpPr/>
          <p:nvPr/>
        </p:nvSpPr>
        <p:spPr>
          <a:xfrm>
            <a:off x="522543" y="626855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3.2 </a:t>
            </a:r>
            <a:r>
              <a:rPr lang="en-GB" sz="2800" b="1" dirty="0" smtClean="0">
                <a:solidFill>
                  <a:schemeClr val="tx2"/>
                </a:solidFill>
                <a:effectLst>
                  <a:glow>
                    <a:srgbClr val="7F7F7F">
                      <a:alpha val="35000"/>
                    </a:srgbClr>
                  </a:glow>
                </a:effectLst>
              </a:rPr>
              <a:t>RISK ASSESSMENT OF AIR POLLUTION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6020" y="6021781"/>
            <a:ext cx="819220" cy="579812"/>
          </a:xfrm>
          <a:prstGeom prst="rect">
            <a:avLst/>
          </a:prstGeom>
        </p:spPr>
      </p:pic>
      <p:sp>
        <p:nvSpPr>
          <p:cNvPr id="9" name="TextBox 8"/>
          <p:cNvSpPr txBox="1"/>
          <p:nvPr/>
        </p:nvSpPr>
        <p:spPr>
          <a:xfrm>
            <a:off x="581025" y="2476500"/>
            <a:ext cx="8162925" cy="1569660"/>
          </a:xfrm>
          <a:prstGeom prst="rect">
            <a:avLst/>
          </a:prstGeom>
          <a:noFill/>
        </p:spPr>
        <p:txBody>
          <a:bodyPr wrap="square" rtlCol="0">
            <a:spAutoFit/>
          </a:bodyPr>
          <a:lstStyle/>
          <a:p>
            <a:r>
              <a:rPr lang="en-GB" sz="2400" b="1" dirty="0">
                <a:solidFill>
                  <a:schemeClr val="accent1">
                    <a:lumMod val="75000"/>
                  </a:schemeClr>
                </a:solidFill>
              </a:rPr>
              <a:t>T</a:t>
            </a:r>
            <a:r>
              <a:rPr lang="en-GB" sz="2400" b="1" dirty="0" smtClean="0">
                <a:solidFill>
                  <a:schemeClr val="accent1">
                    <a:lumMod val="75000"/>
                  </a:schemeClr>
                </a:solidFill>
              </a:rPr>
              <a:t>able 1. shows an example of the calculation of exposure of subpopulation groups to PM10 particulates in one city with a total population of 1 000 000 inhabitants, a typical distribution of groups and typical pollution with particulates.</a:t>
            </a:r>
            <a:endParaRPr lang="hr-HR" sz="2400" b="1" dirty="0">
              <a:solidFill>
                <a:schemeClr val="accent1">
                  <a:lumMod val="75000"/>
                </a:schemeClr>
              </a:solidFill>
            </a:endParaRPr>
          </a:p>
        </p:txBody>
      </p:sp>
      <p:grpSp>
        <p:nvGrpSpPr>
          <p:cNvPr id="10" name="Group 3"/>
          <p:cNvGrpSpPr>
            <a:grpSpLocks noChangeAspect="1"/>
          </p:cNvGrpSpPr>
          <p:nvPr/>
        </p:nvGrpSpPr>
        <p:grpSpPr bwMode="auto">
          <a:xfrm>
            <a:off x="442354" y="6362429"/>
            <a:ext cx="4500798" cy="411137"/>
            <a:chOff x="14858" y="6031800"/>
            <a:chExt cx="7310482" cy="703818"/>
          </a:xfrm>
        </p:grpSpPr>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14" name="Rectangle 13"/>
          <p:cNvSpPr/>
          <p:nvPr/>
        </p:nvSpPr>
        <p:spPr>
          <a:xfrm>
            <a:off x="522543" y="626855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3.2 </a:t>
            </a:r>
            <a:r>
              <a:rPr lang="en-GB" sz="2800" b="1" dirty="0" smtClean="0">
                <a:solidFill>
                  <a:schemeClr val="tx2"/>
                </a:solidFill>
                <a:effectLst>
                  <a:glow>
                    <a:srgbClr val="7F7F7F">
                      <a:alpha val="35000"/>
                    </a:srgbClr>
                  </a:glow>
                </a:effectLst>
              </a:rPr>
              <a:t>RISK ASSESSMENT OF AIR POLLUTION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6020" y="6021781"/>
            <a:ext cx="819220" cy="579812"/>
          </a:xfrm>
          <a:prstGeom prst="rect">
            <a:avLst/>
          </a:prstGeom>
        </p:spPr>
      </p:pic>
      <p:pic>
        <p:nvPicPr>
          <p:cNvPr id="26625" name="Picture 1"/>
          <p:cNvPicPr>
            <a:picLocks noChangeAspect="1" noChangeArrowheads="1"/>
          </p:cNvPicPr>
          <p:nvPr/>
        </p:nvPicPr>
        <p:blipFill>
          <a:blip r:embed="rId3" cstate="print"/>
          <a:srcRect/>
          <a:stretch>
            <a:fillRect/>
          </a:stretch>
        </p:blipFill>
        <p:spPr bwMode="auto">
          <a:xfrm>
            <a:off x="342900" y="2446336"/>
            <a:ext cx="7620000" cy="4133883"/>
          </a:xfrm>
          <a:prstGeom prst="rect">
            <a:avLst/>
          </a:prstGeom>
          <a:noFill/>
          <a:ln w="9525">
            <a:noFill/>
            <a:miter lim="800000"/>
            <a:headEnd/>
            <a:tailEnd/>
          </a:ln>
          <a:effectLst/>
        </p:spPr>
      </p:pic>
      <p:sp>
        <p:nvSpPr>
          <p:cNvPr id="12" name="TextBox 11"/>
          <p:cNvSpPr txBox="1"/>
          <p:nvPr/>
        </p:nvSpPr>
        <p:spPr>
          <a:xfrm>
            <a:off x="342900" y="1246007"/>
            <a:ext cx="8372475" cy="1200329"/>
          </a:xfrm>
          <a:prstGeom prst="rect">
            <a:avLst/>
          </a:prstGeom>
          <a:noFill/>
        </p:spPr>
        <p:txBody>
          <a:bodyPr wrap="square" rtlCol="0">
            <a:spAutoFit/>
          </a:bodyPr>
          <a:lstStyle/>
          <a:p>
            <a:r>
              <a:rPr lang="en-GB" sz="2400" b="1" dirty="0" smtClean="0">
                <a:solidFill>
                  <a:schemeClr val="accent1">
                    <a:lumMod val="75000"/>
                  </a:schemeClr>
                </a:solidFill>
              </a:rPr>
              <a:t>Table 1. An example of the calculation of exposure of subpopulation groups to PM10 particulates in the city of 1 000 000 inhabitants.</a:t>
            </a:r>
            <a:endParaRPr lang="hr-HR" sz="2400" dirty="0">
              <a:solidFill>
                <a:schemeClr val="accent1">
                  <a:lumMod val="75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16" name="Rectangle 15"/>
          <p:cNvSpPr/>
          <p:nvPr/>
        </p:nvSpPr>
        <p:spPr>
          <a:xfrm>
            <a:off x="522543" y="626855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3.2 </a:t>
            </a:r>
            <a:r>
              <a:rPr lang="en-GB" sz="2800" b="1" dirty="0" smtClean="0">
                <a:solidFill>
                  <a:schemeClr val="tx2"/>
                </a:solidFill>
                <a:effectLst>
                  <a:glow>
                    <a:srgbClr val="7F7F7F">
                      <a:alpha val="35000"/>
                    </a:srgbClr>
                  </a:glow>
                </a:effectLst>
              </a:rPr>
              <a:t>RISK ASSESSMENT OF AIR POLLUTION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6020" y="6021781"/>
            <a:ext cx="819220" cy="579812"/>
          </a:xfrm>
          <a:prstGeom prst="rect">
            <a:avLst/>
          </a:prstGeom>
        </p:spPr>
      </p:pic>
      <p:sp>
        <p:nvSpPr>
          <p:cNvPr id="9" name="TextBox 8"/>
          <p:cNvSpPr txBox="1"/>
          <p:nvPr/>
        </p:nvSpPr>
        <p:spPr>
          <a:xfrm>
            <a:off x="514350" y="1524000"/>
            <a:ext cx="8010525" cy="4524315"/>
          </a:xfrm>
          <a:prstGeom prst="rect">
            <a:avLst/>
          </a:prstGeom>
          <a:noFill/>
        </p:spPr>
        <p:txBody>
          <a:bodyPr wrap="square" rtlCol="0">
            <a:spAutoFit/>
          </a:bodyPr>
          <a:lstStyle/>
          <a:p>
            <a:r>
              <a:rPr lang="en-GB" sz="2400" b="1" dirty="0" smtClean="0">
                <a:solidFill>
                  <a:schemeClr val="accent1">
                    <a:lumMod val="75000"/>
                  </a:schemeClr>
                </a:solidFill>
              </a:rPr>
              <a:t>From the above examples, it is evident that there is a big difference in exposure to airborne particles in the same town with respect to:</a:t>
            </a:r>
            <a:endParaRPr lang="hr-HR" sz="2400" b="1" dirty="0" smtClean="0">
              <a:solidFill>
                <a:schemeClr val="accent1">
                  <a:lumMod val="75000"/>
                </a:schemeClr>
              </a:solidFill>
            </a:endParaRPr>
          </a:p>
          <a:p>
            <a:pPr>
              <a:buFont typeface="Arial" pitchFamily="34" charset="0"/>
              <a:buChar char="•"/>
            </a:pPr>
            <a:r>
              <a:rPr lang="hr-HR" sz="2400" b="1" dirty="0" smtClean="0">
                <a:solidFill>
                  <a:schemeClr val="accent1">
                    <a:lumMod val="75000"/>
                  </a:schemeClr>
                </a:solidFill>
              </a:rPr>
              <a:t> place </a:t>
            </a:r>
            <a:r>
              <a:rPr lang="hr-HR" sz="2400" b="1" dirty="0" err="1" smtClean="0">
                <a:solidFill>
                  <a:schemeClr val="accent1">
                    <a:lumMod val="75000"/>
                  </a:schemeClr>
                </a:solidFill>
              </a:rPr>
              <a:t>of</a:t>
            </a:r>
            <a:r>
              <a:rPr lang="hr-HR" sz="2400" b="1" dirty="0" smtClean="0">
                <a:solidFill>
                  <a:schemeClr val="accent1">
                    <a:lumMod val="75000"/>
                  </a:schemeClr>
                </a:solidFill>
              </a:rPr>
              <a:t> </a:t>
            </a:r>
            <a:r>
              <a:rPr lang="hr-HR" sz="2400" b="1" dirty="0" err="1" smtClean="0">
                <a:solidFill>
                  <a:schemeClr val="accent1">
                    <a:lumMod val="75000"/>
                  </a:schemeClr>
                </a:solidFill>
              </a:rPr>
              <a:t>residence</a:t>
            </a:r>
            <a:r>
              <a:rPr lang="hr-HR" sz="2400" b="1" dirty="0" smtClean="0">
                <a:solidFill>
                  <a:schemeClr val="accent1">
                    <a:lumMod val="75000"/>
                  </a:schemeClr>
                </a:solidFill>
              </a:rPr>
              <a:t>,</a:t>
            </a:r>
          </a:p>
          <a:p>
            <a:pPr>
              <a:buFont typeface="Arial" pitchFamily="34" charset="0"/>
              <a:buChar char="•"/>
            </a:pPr>
            <a:r>
              <a:rPr lang="en-GB" sz="2400" b="1" dirty="0" smtClean="0">
                <a:solidFill>
                  <a:schemeClr val="accent1">
                    <a:lumMod val="75000"/>
                  </a:schemeClr>
                </a:solidFill>
              </a:rPr>
              <a:t> </a:t>
            </a:r>
            <a:r>
              <a:rPr lang="hr-HR" sz="2400" b="1" dirty="0" err="1" smtClean="0">
                <a:solidFill>
                  <a:schemeClr val="accent1">
                    <a:lumMod val="75000"/>
                  </a:schemeClr>
                </a:solidFill>
              </a:rPr>
              <a:t>employment</a:t>
            </a:r>
            <a:r>
              <a:rPr lang="hr-HR" sz="2400" b="1" dirty="0" smtClean="0">
                <a:solidFill>
                  <a:schemeClr val="accent1">
                    <a:lumMod val="75000"/>
                  </a:schemeClr>
                </a:solidFill>
              </a:rPr>
              <a:t> status,</a:t>
            </a:r>
          </a:p>
          <a:p>
            <a:pPr>
              <a:buFont typeface="Arial" pitchFamily="34" charset="0"/>
              <a:buChar char="•"/>
            </a:pPr>
            <a:r>
              <a:rPr lang="hr-HR" sz="2400" b="1" dirty="0" smtClean="0">
                <a:solidFill>
                  <a:schemeClr val="accent1">
                    <a:lumMod val="75000"/>
                  </a:schemeClr>
                </a:solidFill>
              </a:rPr>
              <a:t> age.</a:t>
            </a:r>
          </a:p>
          <a:p>
            <a:r>
              <a:rPr lang="en-GB" sz="2400" b="1" dirty="0" smtClean="0">
                <a:solidFill>
                  <a:schemeClr val="accent1">
                    <a:lumMod val="75000"/>
                  </a:schemeClr>
                </a:solidFill>
              </a:rPr>
              <a:t>By comparing such data about exposure to existing epidemiological studies, or by conducting their own epidemiological study leads to the assessment of the risk to the health of these subpopulations. If this risk is too big, </a:t>
            </a:r>
            <a:r>
              <a:rPr lang="en-GB" sz="2400" b="1" dirty="0" err="1" smtClean="0">
                <a:solidFill>
                  <a:schemeClr val="accent1">
                    <a:lumMod val="75000"/>
                  </a:schemeClr>
                </a:solidFill>
              </a:rPr>
              <a:t>ie</a:t>
            </a:r>
            <a:r>
              <a:rPr lang="en-GB" sz="2400" b="1" dirty="0" smtClean="0">
                <a:solidFill>
                  <a:schemeClr val="accent1">
                    <a:lumMod val="75000"/>
                  </a:schemeClr>
                </a:solidFill>
              </a:rPr>
              <a:t>. If represents an important public health problem, it is necessary to take measures in order to reduce this risk.</a:t>
            </a:r>
            <a:endParaRPr lang="hr-HR" sz="2400" b="1" dirty="0">
              <a:solidFill>
                <a:schemeClr val="accent1">
                  <a:lumMod val="75000"/>
                </a:schemeClr>
              </a:solidFill>
            </a:endParaRPr>
          </a:p>
        </p:txBody>
      </p:sp>
      <p:grpSp>
        <p:nvGrpSpPr>
          <p:cNvPr id="10" name="Group 3"/>
          <p:cNvGrpSpPr>
            <a:grpSpLocks noChangeAspect="1"/>
          </p:cNvGrpSpPr>
          <p:nvPr/>
        </p:nvGrpSpPr>
        <p:grpSpPr bwMode="auto">
          <a:xfrm>
            <a:off x="442354" y="6362429"/>
            <a:ext cx="4500798" cy="411137"/>
            <a:chOff x="14858" y="6031800"/>
            <a:chExt cx="7310482" cy="703818"/>
          </a:xfrm>
        </p:grpSpPr>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14" name="Rectangle 13"/>
          <p:cNvSpPr/>
          <p:nvPr/>
        </p:nvSpPr>
        <p:spPr>
          <a:xfrm>
            <a:off x="522543" y="626855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666750" y="4762500"/>
            <a:ext cx="8077200" cy="847725"/>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Rectangle 9"/>
          <p:cNvSpPr/>
          <p:nvPr/>
        </p:nvSpPr>
        <p:spPr>
          <a:xfrm>
            <a:off x="657225" y="3609975"/>
            <a:ext cx="8077200" cy="847725"/>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3.3 RISK MANAGEMENT</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6020" y="6021781"/>
            <a:ext cx="819220" cy="579812"/>
          </a:xfrm>
          <a:prstGeom prst="rect">
            <a:avLst/>
          </a:prstGeom>
        </p:spPr>
      </p:pic>
      <p:sp>
        <p:nvSpPr>
          <p:cNvPr id="9" name="TextBox 8"/>
          <p:cNvSpPr txBox="1"/>
          <p:nvPr/>
        </p:nvSpPr>
        <p:spPr>
          <a:xfrm>
            <a:off x="723900" y="2143125"/>
            <a:ext cx="7981950" cy="3416320"/>
          </a:xfrm>
          <a:prstGeom prst="rect">
            <a:avLst/>
          </a:prstGeom>
          <a:noFill/>
        </p:spPr>
        <p:txBody>
          <a:bodyPr wrap="square" rtlCol="0">
            <a:spAutoFit/>
          </a:bodyPr>
          <a:lstStyle/>
          <a:p>
            <a:r>
              <a:rPr lang="en-GB" sz="2400" b="1" dirty="0" smtClean="0">
                <a:solidFill>
                  <a:schemeClr val="accent1">
                    <a:lumMod val="75000"/>
                  </a:schemeClr>
                </a:solidFill>
              </a:rPr>
              <a:t>Reduction of exposure of some population to contaminated air, and thus the risk of the negative effect on her health, can be achieved in two ways:</a:t>
            </a:r>
            <a:endParaRPr lang="hr-HR" sz="2400" b="1" dirty="0" smtClean="0">
              <a:solidFill>
                <a:schemeClr val="accent1">
                  <a:lumMod val="75000"/>
                </a:schemeClr>
              </a:solidFill>
            </a:endParaRPr>
          </a:p>
          <a:p>
            <a:r>
              <a:rPr lang="hr-HR" sz="2400" b="1" dirty="0" smtClean="0">
                <a:solidFill>
                  <a:schemeClr val="accent1">
                    <a:lumMod val="75000"/>
                  </a:schemeClr>
                </a:solidFill>
              </a:rPr>
              <a:t> </a:t>
            </a:r>
          </a:p>
          <a:p>
            <a:pPr marL="457200" lvl="0" indent="-457200">
              <a:buAutoNum type="arabicPeriod"/>
            </a:pPr>
            <a:r>
              <a:rPr lang="en-GB" sz="2400" b="1" dirty="0" smtClean="0">
                <a:solidFill>
                  <a:schemeClr val="accent1">
                    <a:lumMod val="75000"/>
                  </a:schemeClr>
                </a:solidFill>
              </a:rPr>
              <a:t>the reduction of pollution (reducing emissions of pollutants),</a:t>
            </a:r>
            <a:r>
              <a:rPr lang="hr-HR" sz="2400" b="1" dirty="0" smtClean="0">
                <a:solidFill>
                  <a:schemeClr val="accent1">
                    <a:lumMod val="75000"/>
                  </a:schemeClr>
                </a:solidFill>
              </a:rPr>
              <a:t> </a:t>
            </a:r>
          </a:p>
          <a:p>
            <a:pPr marL="457200" lvl="0" indent="-457200">
              <a:buAutoNum type="arabicPeriod"/>
            </a:pPr>
            <a:endParaRPr lang="hr-HR" sz="2400" b="1" dirty="0" smtClean="0">
              <a:solidFill>
                <a:schemeClr val="accent1">
                  <a:lumMod val="75000"/>
                </a:schemeClr>
              </a:solidFill>
            </a:endParaRPr>
          </a:p>
          <a:p>
            <a:pPr lvl="0"/>
            <a:r>
              <a:rPr lang="hr-HR" sz="2400" b="1" dirty="0" smtClean="0">
                <a:solidFill>
                  <a:schemeClr val="accent1">
                    <a:lumMod val="75000"/>
                  </a:schemeClr>
                </a:solidFill>
              </a:rPr>
              <a:t>2. </a:t>
            </a:r>
            <a:r>
              <a:rPr lang="en-GB" sz="2400" b="1" dirty="0" smtClean="0">
                <a:solidFill>
                  <a:schemeClr val="accent1">
                    <a:lumMod val="75000"/>
                  </a:schemeClr>
                </a:solidFill>
              </a:rPr>
              <a:t>separation of the sources of pollution and residential space in which people spend the most time.</a:t>
            </a:r>
            <a:endParaRPr lang="hr-HR" sz="2400" b="1" dirty="0">
              <a:solidFill>
                <a:schemeClr val="accent1">
                  <a:lumMod val="75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16" name="Rectangle 15"/>
          <p:cNvSpPr/>
          <p:nvPr/>
        </p:nvSpPr>
        <p:spPr>
          <a:xfrm>
            <a:off x="522543" y="626855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3.3 RISK MANAGEMENT</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6020" y="6021781"/>
            <a:ext cx="819220" cy="579812"/>
          </a:xfrm>
          <a:prstGeom prst="rect">
            <a:avLst/>
          </a:prstGeom>
        </p:spPr>
      </p:pic>
      <p:sp>
        <p:nvSpPr>
          <p:cNvPr id="9" name="TextBox 8"/>
          <p:cNvSpPr txBox="1"/>
          <p:nvPr/>
        </p:nvSpPr>
        <p:spPr>
          <a:xfrm>
            <a:off x="300228" y="1178001"/>
            <a:ext cx="8569452" cy="5262979"/>
          </a:xfrm>
          <a:prstGeom prst="rect">
            <a:avLst/>
          </a:prstGeom>
          <a:noFill/>
        </p:spPr>
        <p:txBody>
          <a:bodyPr wrap="square" rtlCol="0">
            <a:spAutoFit/>
          </a:bodyPr>
          <a:lstStyle/>
          <a:p>
            <a:r>
              <a:rPr lang="en-GB" sz="2400" b="1" dirty="0" smtClean="0">
                <a:solidFill>
                  <a:schemeClr val="accent1">
                    <a:lumMod val="75000"/>
                  </a:schemeClr>
                </a:solidFill>
              </a:rPr>
              <a:t>Reducing emissions into the air is carried out by the introduction of new and more effective technologies in existing stationary sources and banning the construction of new stationary sources  that will use the old and inefficient technologies. The best instrument for the implementation of such measures is the most common regulations. Legislation in the areas of air quality are exactly the prescribed quantities of pollutants that certain types of sources can emit to the air. Also the regulations, in case of the construction of the new sources, sets the necessity of the use of the best available technology with regard to environmental pollution. For example, without the high-quality and scientifically based study that assesses the impact of the new pollutants on the environment could not start the process of the construction of the same.</a:t>
            </a:r>
            <a:endParaRPr lang="hr-HR" sz="2400" b="1" dirty="0">
              <a:solidFill>
                <a:schemeClr val="accent1">
                  <a:lumMod val="75000"/>
                </a:schemeClr>
              </a:solidFill>
            </a:endParaRPr>
          </a:p>
        </p:txBody>
      </p:sp>
      <p:grpSp>
        <p:nvGrpSpPr>
          <p:cNvPr id="10" name="Group 3"/>
          <p:cNvGrpSpPr>
            <a:grpSpLocks noChangeAspect="1"/>
          </p:cNvGrpSpPr>
          <p:nvPr/>
        </p:nvGrpSpPr>
        <p:grpSpPr bwMode="auto">
          <a:xfrm>
            <a:off x="442354" y="6362429"/>
            <a:ext cx="4500798" cy="411137"/>
            <a:chOff x="14858" y="6031800"/>
            <a:chExt cx="7310482" cy="703818"/>
          </a:xfrm>
        </p:grpSpPr>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14" name="Rectangle 13"/>
          <p:cNvSpPr/>
          <p:nvPr/>
        </p:nvSpPr>
        <p:spPr>
          <a:xfrm>
            <a:off x="522543" y="626855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3.3 RISK MANAGEMENT</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6020" y="6021781"/>
            <a:ext cx="819220" cy="579812"/>
          </a:xfrm>
          <a:prstGeom prst="rect">
            <a:avLst/>
          </a:prstGeom>
        </p:spPr>
      </p:pic>
      <p:sp>
        <p:nvSpPr>
          <p:cNvPr id="9" name="TextBox 8"/>
          <p:cNvSpPr txBox="1"/>
          <p:nvPr/>
        </p:nvSpPr>
        <p:spPr>
          <a:xfrm>
            <a:off x="581025" y="1819275"/>
            <a:ext cx="8239125" cy="4154984"/>
          </a:xfrm>
          <a:prstGeom prst="rect">
            <a:avLst/>
          </a:prstGeom>
          <a:noFill/>
        </p:spPr>
        <p:txBody>
          <a:bodyPr wrap="square" rtlCol="0">
            <a:spAutoFit/>
          </a:bodyPr>
          <a:lstStyle/>
          <a:p>
            <a:r>
              <a:rPr lang="en-GB" sz="2400" b="1" dirty="0" smtClean="0">
                <a:solidFill>
                  <a:schemeClr val="accent1">
                    <a:lumMod val="75000"/>
                  </a:schemeClr>
                </a:solidFill>
              </a:rPr>
              <a:t>Reducing exposure by separation of the sources of pollution and residential space is a very effective method, but requires a very serious approach to the urbanization and the development of society in general. Unfortunately, this method is difficult to apply to already existing problematic zones.</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en-GB" sz="2400" b="1" dirty="0" smtClean="0">
                <a:solidFill>
                  <a:schemeClr val="accent1">
                    <a:lumMod val="75000"/>
                  </a:schemeClr>
                </a:solidFill>
              </a:rPr>
              <a:t>The problems of housing settlements in industrial </a:t>
            </a:r>
            <a:r>
              <a:rPr lang="en-GB" sz="2400" b="1" dirty="0">
                <a:solidFill>
                  <a:schemeClr val="accent1">
                    <a:lumMod val="75000"/>
                  </a:schemeClr>
                </a:solidFill>
              </a:rPr>
              <a:t>zones </a:t>
            </a:r>
            <a:r>
              <a:rPr lang="en-GB" sz="2400" b="1" dirty="0" smtClean="0">
                <a:solidFill>
                  <a:schemeClr val="accent1">
                    <a:lumMod val="75000"/>
                  </a:schemeClr>
                </a:solidFill>
              </a:rPr>
              <a:t>are  </a:t>
            </a:r>
            <a:r>
              <a:rPr lang="en-GB" sz="2400" b="1" dirty="0">
                <a:solidFill>
                  <a:schemeClr val="accent1">
                    <a:lumMod val="75000"/>
                  </a:schemeClr>
                </a:solidFill>
              </a:rPr>
              <a:t>well </a:t>
            </a:r>
            <a:r>
              <a:rPr lang="en-GB" sz="2400" b="1" dirty="0" smtClean="0">
                <a:solidFill>
                  <a:schemeClr val="accent1">
                    <a:lumMod val="75000"/>
                  </a:schemeClr>
                </a:solidFill>
              </a:rPr>
              <a:t>known. Still from such examples such as settlements in the vicinity of the refinery and ironworks in </a:t>
            </a:r>
            <a:r>
              <a:rPr lang="en-GB" sz="2400" b="1" dirty="0" err="1" smtClean="0">
                <a:solidFill>
                  <a:schemeClr val="accent1">
                    <a:lumMod val="75000"/>
                  </a:schemeClr>
                </a:solidFill>
              </a:rPr>
              <a:t>Sisak</a:t>
            </a:r>
            <a:r>
              <a:rPr lang="en-GB" sz="2400" b="1" dirty="0" smtClean="0">
                <a:solidFill>
                  <a:schemeClr val="accent1">
                    <a:lumMod val="75000"/>
                  </a:schemeClr>
                </a:solidFill>
              </a:rPr>
              <a:t>, or artificial fertilizers factory in </a:t>
            </a:r>
            <a:r>
              <a:rPr lang="en-GB" sz="2400" b="1" dirty="0" err="1" smtClean="0">
                <a:solidFill>
                  <a:schemeClr val="accent1">
                    <a:lumMod val="75000"/>
                  </a:schemeClr>
                </a:solidFill>
              </a:rPr>
              <a:t>Kutina</a:t>
            </a:r>
            <a:r>
              <a:rPr lang="en-GB" sz="2400" b="1" dirty="0" smtClean="0">
                <a:solidFill>
                  <a:schemeClr val="accent1">
                    <a:lumMod val="75000"/>
                  </a:schemeClr>
                </a:solidFill>
              </a:rPr>
              <a:t> is necessary to draw lessons for future urban planning and development.</a:t>
            </a:r>
            <a:endParaRPr lang="hr-HR" sz="2400" b="1" dirty="0">
              <a:solidFill>
                <a:schemeClr val="accent1">
                  <a:lumMod val="75000"/>
                </a:schemeClr>
              </a:solidFill>
            </a:endParaRPr>
          </a:p>
        </p:txBody>
      </p:sp>
      <p:grpSp>
        <p:nvGrpSpPr>
          <p:cNvPr id="10" name="Group 3"/>
          <p:cNvGrpSpPr>
            <a:grpSpLocks noChangeAspect="1"/>
          </p:cNvGrpSpPr>
          <p:nvPr/>
        </p:nvGrpSpPr>
        <p:grpSpPr bwMode="auto">
          <a:xfrm>
            <a:off x="442354" y="6362429"/>
            <a:ext cx="4500798" cy="411137"/>
            <a:chOff x="14858" y="6031800"/>
            <a:chExt cx="7310482" cy="703818"/>
          </a:xfrm>
        </p:grpSpPr>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14" name="Rectangle 13"/>
          <p:cNvSpPr/>
          <p:nvPr/>
        </p:nvSpPr>
        <p:spPr>
          <a:xfrm>
            <a:off x="522543" y="626855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en-GB" sz="3600" b="1" dirty="0" smtClean="0">
                <a:solidFill>
                  <a:schemeClr val="tx2"/>
                </a:solidFill>
                <a:effectLst>
                  <a:glow rad="228600">
                    <a:schemeClr val="bg1">
                      <a:lumMod val="50000"/>
                      <a:alpha val="20000"/>
                    </a:schemeClr>
                  </a:glow>
                </a:effectLst>
              </a:rPr>
              <a:t>Theme 3: </a:t>
            </a:r>
            <a:r>
              <a:rPr lang="hr-HR" sz="3600" b="1" dirty="0">
                <a:solidFill>
                  <a:schemeClr val="tx2"/>
                </a:solidFill>
                <a:effectLst>
                  <a:glow rad="228600">
                    <a:schemeClr val="bg1">
                      <a:lumMod val="50000"/>
                      <a:alpha val="20000"/>
                    </a:schemeClr>
                  </a:glow>
                </a:effectLst>
              </a:rPr>
              <a:t>T</a:t>
            </a:r>
            <a:r>
              <a:rPr lang="en-GB" sz="3600" b="1" dirty="0" smtClean="0">
                <a:solidFill>
                  <a:schemeClr val="tx2"/>
                </a:solidFill>
                <a:effectLst>
                  <a:glow rad="228600">
                    <a:schemeClr val="bg1">
                      <a:lumMod val="50000"/>
                      <a:alpha val="20000"/>
                    </a:schemeClr>
                  </a:glow>
                </a:effectLst>
              </a:rPr>
              <a:t>he role of monitoring</a:t>
            </a:r>
            <a:endParaRPr lang="hr-HR" sz="3600" b="1" dirty="0" smtClean="0">
              <a:solidFill>
                <a:schemeClr val="tx2"/>
              </a:solidFill>
              <a:effectLst>
                <a:glow rad="228600">
                  <a:schemeClr val="bg1">
                    <a:lumMod val="50000"/>
                    <a:alpha val="20000"/>
                  </a:schemeClr>
                </a:glow>
              </a:effectLst>
            </a:endParaRPr>
          </a:p>
        </p:txBody>
      </p:sp>
      <p:grpSp>
        <p:nvGrpSpPr>
          <p:cNvPr id="12" name="Group 3"/>
          <p:cNvGrpSpPr>
            <a:grpSpLocks/>
          </p:cNvGrpSpPr>
          <p:nvPr/>
        </p:nvGrpSpPr>
        <p:grpSpPr bwMode="auto">
          <a:xfrm>
            <a:off x="1152525" y="882831"/>
            <a:ext cx="5903288" cy="664979"/>
            <a:chOff x="14858" y="6098313"/>
            <a:chExt cx="5903335" cy="637316"/>
          </a:xfrm>
        </p:grpSpPr>
        <p:pic>
          <p:nvPicPr>
            <p:cNvPr id="1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13"/>
              <a:ext cx="5463612" cy="63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936" y="6134828"/>
              <a:ext cx="4006257" cy="265476"/>
            </a:xfrm>
            <a:prstGeom prst="rect">
              <a:avLst/>
            </a:prstGeom>
          </p:spPr>
          <p:txBody>
            <a:bodyPr wrap="none">
              <a:spAutoFit/>
            </a:bodyPr>
            <a:lstStyle/>
            <a:p>
              <a:r>
                <a:rPr lang="en-GB" sz="1200" dirty="0" smtClean="0">
                  <a:solidFill>
                    <a:srgbClr val="7F7F7F"/>
                  </a:solidFill>
                  <a:latin typeface="Arial" charset="0"/>
                </a:rPr>
                <a:t>Energy Research and Environmental Protection Institute</a:t>
              </a:r>
              <a:endParaRPr lang="hr-HR" sz="1200" dirty="0">
                <a:solidFill>
                  <a:srgbClr val="7F7F7F"/>
                </a:solidFill>
                <a:latin typeface="Arial Narrow" pitchFamily="34" charset="0"/>
              </a:endParaRPr>
            </a:p>
          </p:txBody>
        </p:sp>
      </p:grpSp>
      <p:pic>
        <p:nvPicPr>
          <p:cNvPr id="15" name="Picture 8" descr="Znak_1024x7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p:cNvSpPr>
          <p:nvPr/>
        </p:nvSpPr>
        <p:spPr bwMode="auto">
          <a:xfrm>
            <a:off x="457200" y="53736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hr-HR" b="1" dirty="0">
              <a:solidFill>
                <a:srgbClr val="1F497D"/>
              </a:solidFill>
              <a:effectLst>
                <a:glow>
                  <a:srgbClr val="7F7F7F">
                    <a:alpha val="35000"/>
                  </a:srgbClr>
                </a:glow>
              </a:effectLst>
            </a:endParaRPr>
          </a:p>
        </p:txBody>
      </p:sp>
      <p:sp>
        <p:nvSpPr>
          <p:cNvPr id="17" name="Title 1"/>
          <p:cNvSpPr>
            <a:spLocks/>
          </p:cNvSpPr>
          <p:nvPr/>
        </p:nvSpPr>
        <p:spPr bwMode="auto">
          <a:xfrm>
            <a:off x="457200" y="4734719"/>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sv-SE" b="1" dirty="0">
                <a:solidFill>
                  <a:schemeClr val="tx1">
                    <a:lumMod val="65000"/>
                    <a:lumOff val="35000"/>
                  </a:schemeClr>
                </a:solidFill>
                <a:effectLst>
                  <a:glow>
                    <a:srgbClr val="7F7F7F">
                      <a:alpha val="20000"/>
                    </a:srgbClr>
                  </a:glow>
                </a:effectLst>
              </a:rPr>
              <a:t>Mato Papić dipl. ing. stroj.</a:t>
            </a:r>
          </a:p>
          <a:p>
            <a:pPr algn="ctr"/>
            <a:r>
              <a:rPr lang="sv-SE" b="1" dirty="0">
                <a:solidFill>
                  <a:schemeClr val="tx1">
                    <a:lumMod val="65000"/>
                    <a:lumOff val="35000"/>
                  </a:schemeClr>
                </a:solidFill>
                <a:effectLst>
                  <a:glow>
                    <a:srgbClr val="7F7F7F">
                      <a:alpha val="20000"/>
                    </a:srgbClr>
                  </a:glow>
                </a:effectLst>
              </a:rPr>
              <a:t>Bojan Abramović dipl. ing. stroj.</a:t>
            </a:r>
          </a:p>
        </p:txBody>
      </p:sp>
      <p:pic>
        <p:nvPicPr>
          <p:cNvPr id="18"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Tree>
    <p:extLst>
      <p:ext uri="{BB962C8B-B14F-4D97-AF65-F5344CB8AC3E}">
        <p14:creationId xmlns:p14="http://schemas.microsoft.com/office/powerpoint/2010/main" val="4118193170"/>
      </p:ext>
    </p:extLst>
  </p:cSld>
  <p:clrMapOvr>
    <a:masterClrMapping/>
  </p:clrMapOvr>
  <p:transition spd="med">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3.3 RISK MANAGEMENT</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6020" y="6021781"/>
            <a:ext cx="819220" cy="579812"/>
          </a:xfrm>
          <a:prstGeom prst="rect">
            <a:avLst/>
          </a:prstGeom>
        </p:spPr>
      </p:pic>
      <p:sp>
        <p:nvSpPr>
          <p:cNvPr id="9" name="TextBox 8"/>
          <p:cNvSpPr txBox="1"/>
          <p:nvPr/>
        </p:nvSpPr>
        <p:spPr>
          <a:xfrm>
            <a:off x="352425" y="1743075"/>
            <a:ext cx="8553450" cy="3785652"/>
          </a:xfrm>
          <a:prstGeom prst="rect">
            <a:avLst/>
          </a:prstGeom>
          <a:noFill/>
        </p:spPr>
        <p:txBody>
          <a:bodyPr wrap="square" rtlCol="0">
            <a:spAutoFit/>
          </a:bodyPr>
          <a:lstStyle/>
          <a:p>
            <a:r>
              <a:rPr lang="en-GB" sz="2400" b="1" dirty="0" smtClean="0">
                <a:solidFill>
                  <a:schemeClr val="accent1">
                    <a:lumMod val="75000"/>
                  </a:schemeClr>
                </a:solidFill>
              </a:rPr>
              <a:t>The biggest problem in the application of these methods is a reduction in emissions from motor vehicles, since the use of the vehicle is closely associated with people's places of residence. A solution to this problem is closely connected with some very unpopular measures which decision makers do not prefer. So, it is a problem in most cases, lengthy and </a:t>
            </a:r>
            <a:r>
              <a:rPr lang="en-GB" sz="2400" b="1" dirty="0">
                <a:solidFill>
                  <a:schemeClr val="accent1">
                    <a:lumMod val="75000"/>
                  </a:schemeClr>
                </a:solidFill>
              </a:rPr>
              <a:t> </a:t>
            </a:r>
            <a:r>
              <a:rPr lang="en-GB" sz="2400" b="1" dirty="0" smtClean="0">
                <a:solidFill>
                  <a:schemeClr val="accent1">
                    <a:lumMod val="75000"/>
                  </a:schemeClr>
                </a:solidFill>
              </a:rPr>
              <a:t>difficult </a:t>
            </a:r>
            <a:r>
              <a:rPr lang="en-GB" sz="2400" b="1" dirty="0">
                <a:solidFill>
                  <a:schemeClr val="accent1">
                    <a:lumMod val="75000"/>
                  </a:schemeClr>
                </a:solidFill>
              </a:rPr>
              <a:t>to </a:t>
            </a:r>
            <a:r>
              <a:rPr lang="en-GB" sz="2400" b="1" dirty="0" smtClean="0">
                <a:solidFill>
                  <a:schemeClr val="accent1">
                    <a:lumMod val="75000"/>
                  </a:schemeClr>
                </a:solidFill>
              </a:rPr>
              <a:t>solve. </a:t>
            </a:r>
          </a:p>
          <a:p>
            <a:endParaRPr lang="hr-HR" sz="2400" b="1" dirty="0" smtClean="0">
              <a:solidFill>
                <a:schemeClr val="accent1">
                  <a:lumMod val="75000"/>
                </a:schemeClr>
              </a:solidFill>
            </a:endParaRPr>
          </a:p>
          <a:p>
            <a:r>
              <a:rPr lang="en-GB" sz="2400" b="1" dirty="0" smtClean="0">
                <a:solidFill>
                  <a:schemeClr val="accent1">
                    <a:lumMod val="75000"/>
                  </a:schemeClr>
                </a:solidFill>
              </a:rPr>
              <a:t>By raising the awareness of citizens about the problem in a reasonable period of time may lead to acceptance and of such measures.</a:t>
            </a:r>
            <a:endParaRPr lang="hr-HR" sz="2400" b="1" dirty="0">
              <a:solidFill>
                <a:schemeClr val="accent1">
                  <a:lumMod val="75000"/>
                </a:schemeClr>
              </a:solidFill>
            </a:endParaRPr>
          </a:p>
        </p:txBody>
      </p:sp>
      <p:grpSp>
        <p:nvGrpSpPr>
          <p:cNvPr id="10" name="Group 3"/>
          <p:cNvGrpSpPr>
            <a:grpSpLocks noChangeAspect="1"/>
          </p:cNvGrpSpPr>
          <p:nvPr/>
        </p:nvGrpSpPr>
        <p:grpSpPr bwMode="auto">
          <a:xfrm>
            <a:off x="442354" y="6362429"/>
            <a:ext cx="4500798" cy="411137"/>
            <a:chOff x="14858" y="6031800"/>
            <a:chExt cx="7310482" cy="703818"/>
          </a:xfrm>
        </p:grpSpPr>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14" name="Rectangle 13"/>
          <p:cNvSpPr/>
          <p:nvPr/>
        </p:nvSpPr>
        <p:spPr>
          <a:xfrm>
            <a:off x="522543" y="626855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3.3 RISK MANAGEMENT</a:t>
            </a: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6020" y="6021781"/>
            <a:ext cx="819220" cy="579812"/>
          </a:xfrm>
          <a:prstGeom prst="rect">
            <a:avLst/>
          </a:prstGeom>
        </p:spPr>
      </p:pic>
      <p:sp>
        <p:nvSpPr>
          <p:cNvPr id="9" name="TextBox 8"/>
          <p:cNvSpPr txBox="1"/>
          <p:nvPr/>
        </p:nvSpPr>
        <p:spPr>
          <a:xfrm>
            <a:off x="361950" y="1485900"/>
            <a:ext cx="8496300" cy="4893647"/>
          </a:xfrm>
          <a:prstGeom prst="rect">
            <a:avLst/>
          </a:prstGeom>
          <a:noFill/>
        </p:spPr>
        <p:txBody>
          <a:bodyPr wrap="square" rtlCol="0">
            <a:spAutoFit/>
          </a:bodyPr>
          <a:lstStyle/>
          <a:p>
            <a:pPr>
              <a:buClr>
                <a:srgbClr val="FF0000"/>
              </a:buClr>
              <a:buFont typeface="Wingdings" pitchFamily="2" charset="2"/>
              <a:buChar char="§"/>
            </a:pPr>
            <a:r>
              <a:rPr lang="hr-HR" sz="2400" b="1" dirty="0" smtClean="0">
                <a:solidFill>
                  <a:schemeClr val="accent1">
                    <a:lumMod val="75000"/>
                  </a:schemeClr>
                </a:solidFill>
              </a:rPr>
              <a:t> </a:t>
            </a:r>
            <a:r>
              <a:rPr lang="en-GB" sz="2400" b="1" dirty="0" smtClean="0">
                <a:solidFill>
                  <a:schemeClr val="accent1">
                    <a:lumMod val="75000"/>
                  </a:schemeClr>
                </a:solidFill>
              </a:rPr>
              <a:t>The implementation of measures to reduce health risks caused by air pollution leads to the need for re-determination of the effects of these measures.</a:t>
            </a:r>
            <a:endParaRPr lang="hr-HR" sz="2400" b="1" dirty="0" smtClean="0">
              <a:solidFill>
                <a:schemeClr val="accent1">
                  <a:lumMod val="75000"/>
                </a:schemeClr>
              </a:solidFill>
            </a:endParaRPr>
          </a:p>
          <a:p>
            <a:pPr>
              <a:buClr>
                <a:srgbClr val="FF0000"/>
              </a:buClr>
              <a:buFont typeface="Wingdings" pitchFamily="2" charset="2"/>
              <a:buChar char="§"/>
            </a:pPr>
            <a:endParaRPr lang="hr-HR" sz="2400" b="1" dirty="0" smtClean="0">
              <a:solidFill>
                <a:schemeClr val="accent1">
                  <a:lumMod val="75000"/>
                </a:schemeClr>
              </a:solidFill>
            </a:endParaRPr>
          </a:p>
          <a:p>
            <a:pPr>
              <a:buClr>
                <a:srgbClr val="FF0000"/>
              </a:buClr>
              <a:buFont typeface="Wingdings" pitchFamily="2" charset="2"/>
              <a:buChar char="§"/>
            </a:pPr>
            <a:r>
              <a:rPr lang="en-GB" sz="2400" b="1" dirty="0" smtClean="0">
                <a:solidFill>
                  <a:schemeClr val="accent1">
                    <a:lumMod val="75000"/>
                  </a:schemeClr>
                </a:solidFill>
              </a:rPr>
              <a:t>Of course, that </a:t>
            </a:r>
            <a:r>
              <a:rPr lang="en-GB" sz="2400" b="1" dirty="0">
                <a:solidFill>
                  <a:schemeClr val="accent1">
                    <a:lumMod val="75000"/>
                  </a:schemeClr>
                </a:solidFill>
              </a:rPr>
              <a:t>can be done in a good </a:t>
            </a:r>
            <a:r>
              <a:rPr lang="en-GB" sz="2400" b="1" dirty="0" smtClean="0">
                <a:solidFill>
                  <a:schemeClr val="accent1">
                    <a:lumMod val="75000"/>
                  </a:schemeClr>
                </a:solidFill>
              </a:rPr>
              <a:t>way only with air quality  monitoring.</a:t>
            </a:r>
            <a:endParaRPr lang="hr-HR" sz="2400" b="1" dirty="0" smtClean="0">
              <a:solidFill>
                <a:schemeClr val="accent1">
                  <a:lumMod val="75000"/>
                </a:schemeClr>
              </a:solidFill>
            </a:endParaRPr>
          </a:p>
          <a:p>
            <a:pPr>
              <a:buClr>
                <a:srgbClr val="FF0000"/>
              </a:buClr>
              <a:buFont typeface="Wingdings" pitchFamily="2" charset="2"/>
              <a:buChar char="§"/>
            </a:pPr>
            <a:endParaRPr lang="hr-HR" sz="2400" b="1" dirty="0" smtClean="0">
              <a:solidFill>
                <a:schemeClr val="accent1">
                  <a:lumMod val="75000"/>
                </a:schemeClr>
              </a:solidFill>
            </a:endParaRPr>
          </a:p>
          <a:p>
            <a:pPr>
              <a:buClr>
                <a:srgbClr val="FF0000"/>
              </a:buClr>
              <a:buFont typeface="Wingdings" pitchFamily="2" charset="2"/>
              <a:buChar char="§"/>
            </a:pPr>
            <a:r>
              <a:rPr lang="hr-HR" sz="2400" b="1" dirty="0" smtClean="0">
                <a:solidFill>
                  <a:schemeClr val="accent1">
                    <a:lumMod val="75000"/>
                  </a:schemeClr>
                </a:solidFill>
              </a:rPr>
              <a:t> </a:t>
            </a:r>
            <a:r>
              <a:rPr lang="en-GB" sz="2400" b="1" dirty="0" smtClean="0">
                <a:solidFill>
                  <a:schemeClr val="accent1">
                    <a:lumMod val="75000"/>
                  </a:schemeClr>
                </a:solidFill>
              </a:rPr>
              <a:t>So once again came up with the first component of the air quality management system: the process for the protection of human health and the environment takes place continuously. </a:t>
            </a:r>
          </a:p>
          <a:p>
            <a:pPr>
              <a:buClr>
                <a:srgbClr val="FF0000"/>
              </a:buClr>
            </a:pPr>
            <a:r>
              <a:rPr lang="en-GB" sz="2400" b="1" dirty="0" smtClean="0">
                <a:solidFill>
                  <a:schemeClr val="accent1">
                    <a:lumMod val="75000"/>
                  </a:schemeClr>
                </a:solidFill>
              </a:rPr>
              <a:t>A </a:t>
            </a:r>
            <a:r>
              <a:rPr lang="en-GB" sz="2400" b="1" dirty="0">
                <a:solidFill>
                  <a:schemeClr val="accent1">
                    <a:lumMod val="75000"/>
                  </a:schemeClr>
                </a:solidFill>
              </a:rPr>
              <a:t>similar principle applies to other constituents of the </a:t>
            </a:r>
            <a:r>
              <a:rPr lang="en-GB" sz="2400" b="1" dirty="0" smtClean="0">
                <a:solidFill>
                  <a:schemeClr val="accent1">
                    <a:lumMod val="75000"/>
                  </a:schemeClr>
                </a:solidFill>
              </a:rPr>
              <a:t>environment</a:t>
            </a:r>
            <a:r>
              <a:rPr lang="en-GB" sz="2400" b="1" dirty="0">
                <a:solidFill>
                  <a:schemeClr val="accent1">
                    <a:lumMod val="75000"/>
                  </a:schemeClr>
                </a:solidFill>
              </a:rPr>
              <a:t>, which are the cornerstone of the sustainable development of human civilization on our planet.</a:t>
            </a:r>
            <a:endParaRPr lang="hr-HR" sz="2400" b="1" dirty="0">
              <a:solidFill>
                <a:schemeClr val="accent1">
                  <a:lumMod val="75000"/>
                </a:schemeClr>
              </a:solidFill>
            </a:endParaRPr>
          </a:p>
        </p:txBody>
      </p:sp>
      <p:grpSp>
        <p:nvGrpSpPr>
          <p:cNvPr id="10" name="Group 3"/>
          <p:cNvGrpSpPr>
            <a:grpSpLocks noChangeAspect="1"/>
          </p:cNvGrpSpPr>
          <p:nvPr/>
        </p:nvGrpSpPr>
        <p:grpSpPr bwMode="auto">
          <a:xfrm>
            <a:off x="442354" y="6362429"/>
            <a:ext cx="4500798" cy="411137"/>
            <a:chOff x="14858" y="6031800"/>
            <a:chExt cx="7310482" cy="703818"/>
          </a:xfrm>
        </p:grpSpPr>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14" name="Rectangle 13"/>
          <p:cNvSpPr/>
          <p:nvPr/>
        </p:nvSpPr>
        <p:spPr>
          <a:xfrm>
            <a:off x="522543" y="626855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hr-HR" sz="3600" b="1" dirty="0" smtClean="0">
                <a:solidFill>
                  <a:schemeClr val="tx2"/>
                </a:solidFill>
                <a:effectLst>
                  <a:glow rad="228600">
                    <a:schemeClr val="bg1">
                      <a:lumMod val="50000"/>
                      <a:alpha val="20000"/>
                    </a:schemeClr>
                  </a:glow>
                </a:effectLst>
              </a:rPr>
              <a:t>THANK YOU FOR YOUR ATTENTION</a:t>
            </a:r>
          </a:p>
        </p:txBody>
      </p:sp>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882831"/>
            <a:ext cx="5463568" cy="664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8" descr="Znak_1024x7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
        <p:nvSpPr>
          <p:cNvPr id="8" name="Content Placeholder 8"/>
          <p:cNvSpPr>
            <a:spLocks/>
          </p:cNvSpPr>
          <p:nvPr/>
        </p:nvSpPr>
        <p:spPr bwMode="auto">
          <a:xfrm>
            <a:off x="324464" y="4387645"/>
            <a:ext cx="8229601" cy="92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gn="just">
              <a:spcBef>
                <a:spcPct val="20000"/>
              </a:spcBef>
            </a:pPr>
            <a:r>
              <a:rPr lang="en-US" sz="1600" b="1" i="1" u="sng" dirty="0">
                <a:solidFill>
                  <a:schemeClr val="tx2"/>
                </a:solidFill>
              </a:rPr>
              <a:t>Disclaimer:</a:t>
            </a:r>
            <a:r>
              <a:rPr lang="en-US" sz="1600" b="1" i="1" dirty="0">
                <a:solidFill>
                  <a:schemeClr val="tx2"/>
                </a:solidFill>
              </a:rPr>
              <a:t> The </a:t>
            </a:r>
            <a:r>
              <a:rPr lang="en-US" sz="1600" b="1" i="1" dirty="0" smtClean="0">
                <a:solidFill>
                  <a:schemeClr val="tx2"/>
                </a:solidFill>
              </a:rPr>
              <a:t>content</a:t>
            </a:r>
            <a:r>
              <a:rPr lang="hr-HR" sz="1600" b="1" i="1" dirty="0" smtClean="0">
                <a:solidFill>
                  <a:schemeClr val="tx2"/>
                </a:solidFill>
              </a:rPr>
              <a:t>s</a:t>
            </a:r>
            <a:r>
              <a:rPr lang="en-US" sz="1600" b="1" i="1" dirty="0" smtClean="0">
                <a:solidFill>
                  <a:schemeClr val="tx2"/>
                </a:solidFill>
              </a:rPr>
              <a:t> </a:t>
            </a:r>
            <a:r>
              <a:rPr lang="en-US" sz="1600" b="1" i="1" dirty="0">
                <a:solidFill>
                  <a:schemeClr val="tx2"/>
                </a:solidFill>
              </a:rPr>
              <a:t>of this </a:t>
            </a:r>
            <a:r>
              <a:rPr lang="en-US" sz="1600" b="1" i="1" dirty="0" smtClean="0">
                <a:solidFill>
                  <a:schemeClr val="tx2"/>
                </a:solidFill>
              </a:rPr>
              <a:t>publication</a:t>
            </a:r>
            <a:r>
              <a:rPr lang="hr-HR" sz="1600" b="1" i="1" dirty="0" smtClean="0">
                <a:solidFill>
                  <a:schemeClr val="tx2"/>
                </a:solidFill>
              </a:rPr>
              <a:t> are </a:t>
            </a:r>
            <a:r>
              <a:rPr lang="en-US" sz="1600" b="1" i="1" dirty="0" smtClean="0">
                <a:solidFill>
                  <a:schemeClr val="tx2"/>
                </a:solidFill>
              </a:rPr>
              <a:t>the</a:t>
            </a:r>
            <a:r>
              <a:rPr lang="hr-HR" sz="1600" b="1" i="1" dirty="0" smtClean="0">
                <a:solidFill>
                  <a:schemeClr val="tx2"/>
                </a:solidFill>
              </a:rPr>
              <a:t> sole </a:t>
            </a:r>
            <a:r>
              <a:rPr lang="en-US" sz="1600" b="1" i="1" dirty="0" smtClean="0">
                <a:solidFill>
                  <a:schemeClr val="tx2"/>
                </a:solidFill>
              </a:rPr>
              <a:t>responsibility </a:t>
            </a:r>
            <a:r>
              <a:rPr lang="en-US" sz="1600" b="1" i="1" dirty="0">
                <a:solidFill>
                  <a:schemeClr val="tx2"/>
                </a:solidFill>
              </a:rPr>
              <a:t>of EKONERG </a:t>
            </a:r>
            <a:r>
              <a:rPr lang="hr-HR" sz="1600" b="1" i="1" dirty="0" smtClean="0">
                <a:solidFill>
                  <a:schemeClr val="tx2"/>
                </a:solidFill>
              </a:rPr>
              <a:t>– </a:t>
            </a:r>
            <a:r>
              <a:rPr lang="en-US" sz="1600" b="1" i="1" dirty="0" smtClean="0">
                <a:solidFill>
                  <a:schemeClr val="tx2"/>
                </a:solidFill>
              </a:rPr>
              <a:t>Energy</a:t>
            </a:r>
            <a:r>
              <a:rPr lang="hr-HR" sz="1600" b="1" i="1" dirty="0" smtClean="0">
                <a:solidFill>
                  <a:schemeClr val="tx2"/>
                </a:solidFill>
              </a:rPr>
              <a:t> </a:t>
            </a:r>
            <a:r>
              <a:rPr lang="en-US" sz="1600" b="1" i="1" dirty="0" smtClean="0">
                <a:solidFill>
                  <a:schemeClr val="tx2"/>
                </a:solidFill>
              </a:rPr>
              <a:t>Research </a:t>
            </a:r>
            <a:r>
              <a:rPr lang="en-US" sz="1600" b="1" i="1" dirty="0">
                <a:solidFill>
                  <a:schemeClr val="tx2"/>
                </a:solidFill>
              </a:rPr>
              <a:t>and </a:t>
            </a:r>
            <a:r>
              <a:rPr lang="en-US" sz="1600" b="1" i="1" dirty="0" smtClean="0">
                <a:solidFill>
                  <a:schemeClr val="tx2"/>
                </a:solidFill>
              </a:rPr>
              <a:t>Environmental</a:t>
            </a:r>
            <a:r>
              <a:rPr lang="hr-HR" sz="1600" b="1" i="1" dirty="0" smtClean="0">
                <a:solidFill>
                  <a:schemeClr val="tx2"/>
                </a:solidFill>
              </a:rPr>
              <a:t> </a:t>
            </a:r>
            <a:r>
              <a:rPr lang="en-US" sz="1600" b="1" i="1" dirty="0" smtClean="0">
                <a:solidFill>
                  <a:schemeClr val="tx2"/>
                </a:solidFill>
              </a:rPr>
              <a:t>Protection</a:t>
            </a:r>
            <a:r>
              <a:rPr lang="hr-HR" sz="1600" b="1" i="1" dirty="0" smtClean="0">
                <a:solidFill>
                  <a:schemeClr val="tx2"/>
                </a:solidFill>
              </a:rPr>
              <a:t> Institute</a:t>
            </a:r>
            <a:r>
              <a:rPr lang="en-US" sz="1600" b="1" i="1" dirty="0" smtClean="0">
                <a:solidFill>
                  <a:schemeClr val="tx2"/>
                </a:solidFill>
              </a:rPr>
              <a:t>, </a:t>
            </a:r>
            <a:r>
              <a:rPr lang="en-US" sz="1600" b="1" i="1" dirty="0">
                <a:solidFill>
                  <a:schemeClr val="tx2"/>
                </a:solidFill>
              </a:rPr>
              <a:t>Ltd. </a:t>
            </a:r>
            <a:r>
              <a:rPr lang="en-US" sz="1600" b="1" i="1" dirty="0" smtClean="0">
                <a:solidFill>
                  <a:schemeClr val="tx2"/>
                </a:solidFill>
              </a:rPr>
              <a:t>and</a:t>
            </a:r>
            <a:r>
              <a:rPr lang="hr-HR" sz="1600" b="1" i="1" dirty="0" smtClean="0">
                <a:solidFill>
                  <a:schemeClr val="tx2"/>
                </a:solidFill>
              </a:rPr>
              <a:t> </a:t>
            </a:r>
            <a:r>
              <a:rPr lang="en-US" sz="1600" b="1" i="1" dirty="0" smtClean="0">
                <a:solidFill>
                  <a:schemeClr val="tx2"/>
                </a:solidFill>
              </a:rPr>
              <a:t>can in</a:t>
            </a:r>
            <a:r>
              <a:rPr lang="hr-HR" sz="1600" b="1" i="1" dirty="0" smtClean="0">
                <a:solidFill>
                  <a:schemeClr val="tx2"/>
                </a:solidFill>
              </a:rPr>
              <a:t> no </a:t>
            </a:r>
            <a:r>
              <a:rPr lang="en-US" sz="1600" b="1" i="1" dirty="0" smtClean="0">
                <a:solidFill>
                  <a:schemeClr val="tx2"/>
                </a:solidFill>
              </a:rPr>
              <a:t>way be taken </a:t>
            </a:r>
            <a:r>
              <a:rPr lang="hr-HR" sz="1600" b="1" i="1" dirty="0" smtClean="0">
                <a:solidFill>
                  <a:schemeClr val="tx2"/>
                </a:solidFill>
              </a:rPr>
              <a:t>t</a:t>
            </a:r>
            <a:r>
              <a:rPr lang="en-US" sz="1600" b="1" i="1" dirty="0" smtClean="0">
                <a:solidFill>
                  <a:schemeClr val="tx2"/>
                </a:solidFill>
              </a:rPr>
              <a:t>o reflect the </a:t>
            </a:r>
            <a:r>
              <a:rPr lang="en-US" sz="1600" b="1" i="1" dirty="0">
                <a:solidFill>
                  <a:schemeClr val="tx2"/>
                </a:solidFill>
              </a:rPr>
              <a:t>views of the European Union</a:t>
            </a:r>
            <a:endParaRPr lang="hr-HR" sz="1600" b="1" i="1" dirty="0">
              <a:solidFill>
                <a:schemeClr val="tx2"/>
              </a:solidFill>
            </a:endParaRPr>
          </a:p>
        </p:txBody>
      </p:sp>
      <p:sp>
        <p:nvSpPr>
          <p:cNvPr id="16" name="Podnaslov 2"/>
          <p:cNvSpPr txBox="1">
            <a:spLocks/>
          </p:cNvSpPr>
          <p:nvPr/>
        </p:nvSpPr>
        <p:spPr>
          <a:xfrm>
            <a:off x="3421626" y="6263557"/>
            <a:ext cx="2448231" cy="29094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000" dirty="0">
                <a:solidFill>
                  <a:schemeClr val="accent1">
                    <a:lumMod val="50000"/>
                  </a:schemeClr>
                </a:solidFill>
              </a:rPr>
              <a:t>This project is funded by the European Union</a:t>
            </a:r>
            <a:endParaRPr lang="en-GB" sz="1000" dirty="0">
              <a:solidFill>
                <a:schemeClr val="accent1">
                  <a:lumMod val="50000"/>
                </a:schemeClr>
              </a:solidFill>
            </a:endParaRPr>
          </a:p>
        </p:txBody>
      </p:sp>
      <p:pic>
        <p:nvPicPr>
          <p:cNvPr id="17" name="Slika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5359" y="5557402"/>
            <a:ext cx="857019" cy="618958"/>
          </a:xfrm>
          <a:prstGeom prst="rect">
            <a:avLst/>
          </a:prstGeom>
        </p:spPr>
      </p:pic>
      <p:sp>
        <p:nvSpPr>
          <p:cNvPr id="19" name="Rectangle 18"/>
          <p:cNvSpPr/>
          <p:nvPr/>
        </p:nvSpPr>
        <p:spPr bwMode="auto">
          <a:xfrm>
            <a:off x="3049588" y="920931"/>
            <a:ext cx="3332964" cy="276999"/>
          </a:xfrm>
          <a:prstGeom prst="rect">
            <a:avLst/>
          </a:prstGeom>
        </p:spPr>
        <p:txBody>
          <a:bodyPr wrap="none">
            <a:spAutoFit/>
          </a:bodyPr>
          <a:lstStyle/>
          <a:p>
            <a:r>
              <a:rPr lang="en-US" sz="1200" dirty="0" smtClean="0">
                <a:solidFill>
                  <a:srgbClr val="7F7F7F"/>
                </a:solidFill>
                <a:latin typeface="Arial Narrow" panose="020B0606020202030204" pitchFamily="34" charset="0"/>
              </a:rPr>
              <a:t>Energy </a:t>
            </a:r>
            <a:r>
              <a:rPr lang="hr-HR" sz="1200" dirty="0" smtClean="0">
                <a:solidFill>
                  <a:srgbClr val="7F7F7F"/>
                </a:solidFill>
                <a:latin typeface="Arial Narrow" panose="020B0606020202030204" pitchFamily="34" charset="0"/>
              </a:rPr>
              <a:t>R</a:t>
            </a:r>
            <a:r>
              <a:rPr lang="en-US" sz="1200" dirty="0" err="1" smtClean="0">
                <a:solidFill>
                  <a:srgbClr val="7F7F7F"/>
                </a:solidFill>
                <a:latin typeface="Arial Narrow" panose="020B0606020202030204" pitchFamily="34" charset="0"/>
              </a:rPr>
              <a:t>esearch</a:t>
            </a:r>
            <a:r>
              <a:rPr lang="en-US" sz="1200" dirty="0" smtClean="0">
                <a:solidFill>
                  <a:srgbClr val="7F7F7F"/>
                </a:solidFill>
                <a:latin typeface="Arial Narrow" panose="020B0606020202030204" pitchFamily="34" charset="0"/>
              </a:rPr>
              <a:t> and Environmental Protection Institute</a:t>
            </a:r>
            <a:endParaRPr lang="en-US" sz="1200" dirty="0">
              <a:solidFill>
                <a:srgbClr val="7F7F7F"/>
              </a:solidFill>
              <a:latin typeface="Arial Narrow" pitchFamily="34" charset="0"/>
            </a:endParaRPr>
          </a:p>
        </p:txBody>
      </p:sp>
    </p:spTree>
    <p:extLst>
      <p:ext uri="{BB962C8B-B14F-4D97-AF65-F5344CB8AC3E}">
        <p14:creationId xmlns:p14="http://schemas.microsoft.com/office/powerpoint/2010/main" val="913704343"/>
      </p:ext>
    </p:extLst>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3.1 </a:t>
            </a:r>
            <a:r>
              <a:rPr lang="en-GB" sz="2800" b="1" dirty="0" smtClean="0">
                <a:solidFill>
                  <a:schemeClr val="tx2"/>
                </a:solidFill>
                <a:effectLst>
                  <a:glow>
                    <a:srgbClr val="7F7F7F">
                      <a:alpha val="35000"/>
                    </a:srgbClr>
                  </a:glow>
                </a:effectLst>
              </a:rPr>
              <a:t>WHAT IS THE MONITORING OF AIR QUALITY?</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639271" y="1966617"/>
            <a:ext cx="8205324" cy="3416320"/>
          </a:xfrm>
          <a:prstGeom prst="rect">
            <a:avLst/>
          </a:prstGeom>
          <a:noFill/>
        </p:spPr>
        <p:txBody>
          <a:bodyPr wrap="square" rtlCol="0">
            <a:spAutoFit/>
          </a:bodyPr>
          <a:lstStyle/>
          <a:p>
            <a:pPr>
              <a:buClr>
                <a:srgbClr val="FF0000"/>
              </a:buClr>
              <a:buFont typeface="Wingdings" pitchFamily="2" charset="2"/>
              <a:buChar char="§"/>
            </a:pPr>
            <a:r>
              <a:rPr lang="hr-HR" sz="2400" b="1" dirty="0" smtClean="0">
                <a:solidFill>
                  <a:schemeClr val="accent1">
                    <a:lumMod val="75000"/>
                  </a:schemeClr>
                </a:solidFill>
              </a:rPr>
              <a:t>  </a:t>
            </a:r>
            <a:r>
              <a:rPr lang="en-GB" sz="2400" b="1" dirty="0" smtClean="0">
                <a:solidFill>
                  <a:schemeClr val="accent1">
                    <a:lumMod val="75000"/>
                  </a:schemeClr>
                </a:solidFill>
              </a:rPr>
              <a:t>The air we breathe is a necessary natural resource on which depends the life on the Earth,</a:t>
            </a:r>
            <a:endParaRPr lang="hr-HR" sz="2400" b="1" dirty="0" smtClean="0">
              <a:solidFill>
                <a:schemeClr val="accent1">
                  <a:lumMod val="75000"/>
                </a:schemeClr>
              </a:solidFill>
            </a:endParaRPr>
          </a:p>
          <a:p>
            <a:pPr>
              <a:buClr>
                <a:srgbClr val="FF0000"/>
              </a:buClr>
              <a:buFont typeface="Wingdings" pitchFamily="2" charset="2"/>
              <a:buChar char="§"/>
            </a:pPr>
            <a:endParaRPr lang="hr-HR" sz="2400" b="1" dirty="0" smtClean="0">
              <a:solidFill>
                <a:schemeClr val="accent1">
                  <a:lumMod val="75000"/>
                </a:schemeClr>
              </a:solidFill>
            </a:endParaRPr>
          </a:p>
          <a:p>
            <a:pPr>
              <a:buClr>
                <a:srgbClr val="FF0000"/>
              </a:buClr>
              <a:buFont typeface="Wingdings" pitchFamily="2" charset="2"/>
              <a:buChar char="§"/>
            </a:pPr>
            <a:r>
              <a:rPr lang="hr-HR" sz="2400" b="1" dirty="0" smtClean="0">
                <a:solidFill>
                  <a:schemeClr val="accent1">
                    <a:lumMod val="75000"/>
                  </a:schemeClr>
                </a:solidFill>
              </a:rPr>
              <a:t>  </a:t>
            </a:r>
            <a:r>
              <a:rPr lang="en-GB" sz="2400" b="1" dirty="0" smtClean="0">
                <a:solidFill>
                  <a:schemeClr val="accent1">
                    <a:lumMod val="75000"/>
                  </a:schemeClr>
                </a:solidFill>
              </a:rPr>
              <a:t>Clean air is a prerequisite for a healthy lifestyle, people, animals and plants, but unfortunately, the development of the industry is continuously pollutes. So polluted the air depending on the concentrations of pollutants in it more or less has a direct harmful effects on the health of all living beings on our planet, but also indirectly, organising the water and soil,</a:t>
            </a:r>
            <a:endParaRPr lang="hr-HR" sz="2400" b="1" dirty="0" smtClean="0">
              <a:solidFill>
                <a:schemeClr val="accent1">
                  <a:lumMod val="75000"/>
                </a:schemeClr>
              </a:solidFill>
            </a:endParaRPr>
          </a:p>
        </p:txBody>
      </p:sp>
      <p:grpSp>
        <p:nvGrpSpPr>
          <p:cNvPr id="16" name="Group 3"/>
          <p:cNvGrpSpPr>
            <a:grpSpLocks noChangeAspect="1"/>
          </p:cNvGrpSpPr>
          <p:nvPr/>
        </p:nvGrpSpPr>
        <p:grpSpPr bwMode="auto">
          <a:xfrm>
            <a:off x="442354" y="6362429"/>
            <a:ext cx="4500798" cy="411137"/>
            <a:chOff x="14858" y="6031800"/>
            <a:chExt cx="7310482" cy="703818"/>
          </a:xfrm>
        </p:grpSpPr>
        <p:pic>
          <p:nvPicPr>
            <p:cNvPr id="1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19" name="Rectangle 18"/>
          <p:cNvSpPr/>
          <p:nvPr/>
        </p:nvSpPr>
        <p:spPr>
          <a:xfrm>
            <a:off x="522543" y="626855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3.1 </a:t>
            </a:r>
            <a:r>
              <a:rPr lang="en-GB" sz="2800" b="1" dirty="0" smtClean="0">
                <a:solidFill>
                  <a:schemeClr val="tx2"/>
                </a:solidFill>
                <a:effectLst>
                  <a:glow>
                    <a:srgbClr val="7F7F7F">
                      <a:alpha val="35000"/>
                    </a:srgbClr>
                  </a:glow>
                </a:effectLst>
              </a:rPr>
              <a:t>WHAT IS THE MONITORING OF AIR QUALITY?</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920" y="6031306"/>
            <a:ext cx="819220" cy="579812"/>
          </a:xfrm>
          <a:prstGeom prst="rect">
            <a:avLst/>
          </a:prstGeom>
        </p:spPr>
      </p:pic>
      <p:sp>
        <p:nvSpPr>
          <p:cNvPr id="12" name="TextBox 11"/>
          <p:cNvSpPr txBox="1"/>
          <p:nvPr/>
        </p:nvSpPr>
        <p:spPr>
          <a:xfrm>
            <a:off x="600075" y="2381250"/>
            <a:ext cx="8115300" cy="1938992"/>
          </a:xfrm>
          <a:prstGeom prst="rect">
            <a:avLst/>
          </a:prstGeom>
          <a:noFill/>
        </p:spPr>
        <p:txBody>
          <a:bodyPr wrap="square" rtlCol="0">
            <a:spAutoFit/>
          </a:bodyPr>
          <a:lstStyle/>
          <a:p>
            <a:pPr>
              <a:buClr>
                <a:srgbClr val="FF0000"/>
              </a:buClr>
              <a:buFont typeface="Wingdings" pitchFamily="2" charset="2"/>
              <a:buChar char="§"/>
            </a:pPr>
            <a:r>
              <a:rPr lang="hr-HR" sz="2400" b="1" dirty="0" smtClean="0">
                <a:solidFill>
                  <a:schemeClr val="accent1">
                    <a:lumMod val="75000"/>
                  </a:schemeClr>
                </a:solidFill>
              </a:rPr>
              <a:t> </a:t>
            </a:r>
            <a:r>
              <a:rPr lang="en-GB" sz="2400" b="1" dirty="0" smtClean="0">
                <a:solidFill>
                  <a:schemeClr val="accent1">
                    <a:lumMod val="75000"/>
                  </a:schemeClr>
                </a:solidFill>
              </a:rPr>
              <a:t>In order to successfully work in the direction of protection of our living space, it is necessary to carry out the systematic measurement and/or assessing the levels can now witness considerable pollution according to the spatial and temporal schedule – in one word monitoring air quality.</a:t>
            </a:r>
            <a:endParaRPr lang="hr-HR" sz="2400" dirty="0"/>
          </a:p>
        </p:txBody>
      </p:sp>
      <p:grpSp>
        <p:nvGrpSpPr>
          <p:cNvPr id="10"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15" name="Rectangle 14"/>
          <p:cNvSpPr/>
          <p:nvPr/>
        </p:nvSpPr>
        <p:spPr>
          <a:xfrm>
            <a:off x="522543" y="626855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3.1 </a:t>
            </a:r>
            <a:r>
              <a:rPr lang="en-GB" sz="2800" b="1" dirty="0" smtClean="0">
                <a:solidFill>
                  <a:schemeClr val="tx2"/>
                </a:solidFill>
                <a:effectLst>
                  <a:glow>
                    <a:srgbClr val="7F7F7F">
                      <a:alpha val="35000"/>
                    </a:srgbClr>
                  </a:glow>
                </a:effectLst>
              </a:rPr>
              <a:t>WHAT IS THE MONITORING OF AIR QUALITY?</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5027865" cy="439123"/>
            <a:chOff x="71999" y="6334443"/>
            <a:chExt cx="5027865" cy="439123"/>
          </a:xfrm>
        </p:grpSpPr>
        <p:grpSp>
          <p:nvGrpSpPr>
            <p:cNvPr id="3" name="Group 3"/>
            <p:cNvGrpSpPr>
              <a:grpSpLocks noChangeAspect="1"/>
            </p:cNvGrpSpPr>
            <p:nvPr/>
          </p:nvGrpSpPr>
          <p:grpSpPr bwMode="auto">
            <a:xfrm>
              <a:off x="138114" y="6362429"/>
              <a:ext cx="4500798" cy="411137"/>
              <a:chOff x="14858" y="6031800"/>
              <a:chExt cx="7310481"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5413611" cy="474190"/>
              </a:xfrm>
              <a:prstGeom prst="rect">
                <a:avLst/>
              </a:prstGeom>
            </p:spPr>
            <p:txBody>
              <a:bodyPr wrap="none">
                <a:spAutoFit/>
              </a:bodyPr>
              <a:lstStyle/>
              <a:p>
                <a:pPr fontAlgn="auto">
                  <a:spcBef>
                    <a:spcPts val="0"/>
                  </a:spcBef>
                  <a:spcAft>
                    <a:spcPts val="0"/>
                  </a:spcAft>
                  <a:defRPr/>
                </a:pPr>
                <a:r>
                  <a:rPr lang="en-GB" sz="1200" dirty="0" smtClean="0">
                    <a:latin typeface="Arial Narrow" pitchFamily="34" charset="0"/>
                    <a:cs typeface="+mn-cs"/>
                  </a:rPr>
                  <a:t>Energy Research and </a:t>
                </a:r>
                <a:r>
                  <a:rPr lang="en-GB" sz="1200" dirty="0" smtClean="0">
                    <a:latin typeface="Arial Narrow" pitchFamily="34" charset="0"/>
                    <a:cs typeface="+mn-cs"/>
                  </a:rPr>
                  <a:t>Environmental </a:t>
                </a:r>
                <a:r>
                  <a:rPr lang="en-GB" sz="1200" dirty="0" smtClean="0">
                    <a:latin typeface="Arial Narrow" pitchFamily="34" charset="0"/>
                    <a:cs typeface="+mn-cs"/>
                  </a:rPr>
                  <a:t>Protection Institute</a:t>
                </a:r>
                <a:endParaRPr lang="hr-HR" sz="1200" dirty="0">
                  <a:latin typeface="Arial Narrow" pitchFamily="34" charset="0"/>
                  <a:cs typeface="+mn-cs"/>
                </a:endParaRPr>
              </a:p>
            </p:txBody>
          </p:sp>
        </p:grpSp>
        <p:sp>
          <p:nvSpPr>
            <p:cNvPr id="5" name="Rectangle 4"/>
            <p:cNvSpPr/>
            <p:nvPr/>
          </p:nvSpPr>
          <p:spPr>
            <a:xfrm>
              <a:off x="71999" y="6334443"/>
              <a:ext cx="5027865"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6495" y="6031306"/>
            <a:ext cx="819220" cy="579812"/>
          </a:xfrm>
          <a:prstGeom prst="rect">
            <a:avLst/>
          </a:prstGeom>
        </p:spPr>
      </p:pic>
      <p:sp>
        <p:nvSpPr>
          <p:cNvPr id="12" name="TextBox 11"/>
          <p:cNvSpPr txBox="1"/>
          <p:nvPr/>
        </p:nvSpPr>
        <p:spPr>
          <a:xfrm>
            <a:off x="549669" y="2092971"/>
            <a:ext cx="7978747" cy="2062103"/>
          </a:xfrm>
          <a:prstGeom prst="rect">
            <a:avLst/>
          </a:prstGeom>
          <a:solidFill>
            <a:schemeClr val="accent6">
              <a:lumMod val="60000"/>
              <a:lumOff val="40000"/>
            </a:schemeClr>
          </a:solidFill>
          <a:ln>
            <a:solidFill>
              <a:schemeClr val="tx2">
                <a:lumMod val="60000"/>
                <a:lumOff val="40000"/>
              </a:schemeClr>
            </a:solidFill>
          </a:ln>
          <a:effectLst>
            <a:outerShdw blurRad="76200" dist="12700" dir="2700000" sy="-23000" kx="-800400" algn="bl" rotWithShape="0">
              <a:schemeClr val="tx2">
                <a:lumMod val="75000"/>
                <a:alpha val="20000"/>
              </a:schemeClr>
            </a:outerShdw>
          </a:effectLst>
          <a:scene3d>
            <a:camera prst="obliqueBottomRight"/>
            <a:lightRig rig="threePt" dir="t"/>
          </a:scene3d>
          <a:sp3d>
            <a:bevelT w="114300" prst="artDeco"/>
          </a:sp3d>
        </p:spPr>
        <p:txBody>
          <a:bodyPr wrap="square" rtlCol="0">
            <a:spAutoFit/>
          </a:bodyPr>
          <a:lstStyle/>
          <a:p>
            <a:pPr algn="ctr"/>
            <a:r>
              <a:rPr lang="en-GB" sz="3200" b="1" dirty="0" smtClean="0">
                <a:solidFill>
                  <a:schemeClr val="accent1">
                    <a:lumMod val="75000"/>
                  </a:schemeClr>
                </a:solidFill>
              </a:rPr>
              <a:t>Monitoring air quality involves a set of procedures for determination of concentration of selected air pollutants in a certain area and at a particular time.</a:t>
            </a:r>
            <a:endParaRPr lang="hr-HR" sz="32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3.1 </a:t>
            </a:r>
            <a:r>
              <a:rPr lang="en-GB" sz="2800" b="1" dirty="0" smtClean="0">
                <a:solidFill>
                  <a:schemeClr val="tx2"/>
                </a:solidFill>
                <a:effectLst>
                  <a:glow>
                    <a:srgbClr val="7F7F7F">
                      <a:alpha val="35000"/>
                    </a:srgbClr>
                  </a:glow>
                </a:effectLst>
              </a:rPr>
              <a:t>WHAT IS THE MONITORING OF AIR QUALITY?</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6020" y="6031306"/>
            <a:ext cx="819220" cy="579812"/>
          </a:xfrm>
          <a:prstGeom prst="rect">
            <a:avLst/>
          </a:prstGeom>
        </p:spPr>
      </p:pic>
      <p:sp>
        <p:nvSpPr>
          <p:cNvPr id="10" name="Rectangle 9"/>
          <p:cNvSpPr/>
          <p:nvPr/>
        </p:nvSpPr>
        <p:spPr>
          <a:xfrm>
            <a:off x="704850" y="2413338"/>
            <a:ext cx="8134350" cy="2308324"/>
          </a:xfrm>
          <a:prstGeom prst="rect">
            <a:avLst/>
          </a:prstGeom>
        </p:spPr>
        <p:txBody>
          <a:bodyPr wrap="square">
            <a:spAutoFit/>
          </a:bodyPr>
          <a:lstStyle/>
          <a:p>
            <a:r>
              <a:rPr lang="en-GB" sz="2400" b="1" dirty="0" smtClean="0">
                <a:solidFill>
                  <a:schemeClr val="accent1">
                    <a:lumMod val="75000"/>
                  </a:schemeClr>
                </a:solidFill>
              </a:rPr>
              <a:t>Monitoring that includes a measurement is only one component which, together with an assessment of the risk (exposure to pollutants and health impacts) and risk management (legal regulations and development strategy), rounds off the whole in air and health protection and we call it the management of air quality (Figure 1).</a:t>
            </a:r>
            <a:endParaRPr lang="hr-HR" sz="2400" b="1" dirty="0">
              <a:solidFill>
                <a:schemeClr val="accent1">
                  <a:lumMod val="75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15" name="Rectangle 14"/>
          <p:cNvSpPr/>
          <p:nvPr/>
        </p:nvSpPr>
        <p:spPr>
          <a:xfrm>
            <a:off x="522543" y="626855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3.1 </a:t>
            </a:r>
            <a:r>
              <a:rPr lang="en-GB" sz="2800" b="1" dirty="0" smtClean="0">
                <a:solidFill>
                  <a:schemeClr val="tx2"/>
                </a:solidFill>
                <a:effectLst>
                  <a:glow>
                    <a:srgbClr val="7F7F7F">
                      <a:alpha val="35000"/>
                    </a:srgbClr>
                  </a:glow>
                </a:effectLst>
              </a:rPr>
              <a:t>WHAT IS THE MONITORING OF AIR QUALITY?</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5070" y="6040831"/>
            <a:ext cx="819220" cy="579812"/>
          </a:xfrm>
          <a:prstGeom prst="rect">
            <a:avLst/>
          </a:prstGeom>
        </p:spPr>
      </p:pic>
      <p:pic>
        <p:nvPicPr>
          <p:cNvPr id="1028" name="Picture 4"/>
          <p:cNvPicPr>
            <a:picLocks noChangeAspect="1" noChangeArrowheads="1"/>
          </p:cNvPicPr>
          <p:nvPr/>
        </p:nvPicPr>
        <p:blipFill>
          <a:blip r:embed="rId3" cstate="print"/>
          <a:srcRect/>
          <a:stretch>
            <a:fillRect/>
          </a:stretch>
        </p:blipFill>
        <p:spPr bwMode="auto">
          <a:xfrm>
            <a:off x="1790699" y="1335088"/>
            <a:ext cx="5387975" cy="3972829"/>
          </a:xfrm>
          <a:prstGeom prst="rect">
            <a:avLst/>
          </a:prstGeom>
          <a:noFill/>
          <a:ln w="9525">
            <a:noFill/>
            <a:miter lim="800000"/>
            <a:headEnd/>
            <a:tailEnd/>
          </a:ln>
          <a:effectLst/>
        </p:spPr>
      </p:pic>
      <p:sp>
        <p:nvSpPr>
          <p:cNvPr id="28" name="TextBox 27"/>
          <p:cNvSpPr txBox="1"/>
          <p:nvPr/>
        </p:nvSpPr>
        <p:spPr>
          <a:xfrm>
            <a:off x="857250" y="5448300"/>
            <a:ext cx="7581900" cy="830997"/>
          </a:xfrm>
          <a:prstGeom prst="rect">
            <a:avLst/>
          </a:prstGeom>
          <a:noFill/>
        </p:spPr>
        <p:txBody>
          <a:bodyPr wrap="square" rtlCol="0">
            <a:spAutoFit/>
          </a:bodyPr>
          <a:lstStyle/>
          <a:p>
            <a:r>
              <a:rPr lang="en-GB" sz="2400" b="1" dirty="0" smtClean="0">
                <a:solidFill>
                  <a:schemeClr val="accent1">
                    <a:lumMod val="75000"/>
                  </a:schemeClr>
                </a:solidFill>
              </a:rPr>
              <a:t>Figure 1. The management of air quality. Source: created by author.</a:t>
            </a:r>
            <a:endParaRPr lang="hr-HR" sz="2400" i="1" dirty="0">
              <a:solidFill>
                <a:schemeClr val="accent1">
                  <a:lumMod val="75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15" name="Rectangle 14"/>
          <p:cNvSpPr/>
          <p:nvPr/>
        </p:nvSpPr>
        <p:spPr>
          <a:xfrm>
            <a:off x="522543" y="626855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3.1 </a:t>
            </a:r>
            <a:r>
              <a:rPr lang="en-GB" sz="2800" b="1" dirty="0" smtClean="0">
                <a:solidFill>
                  <a:schemeClr val="tx2"/>
                </a:solidFill>
                <a:effectLst>
                  <a:glow>
                    <a:srgbClr val="7F7F7F">
                      <a:alpha val="35000"/>
                    </a:srgbClr>
                  </a:glow>
                </a:effectLst>
              </a:rPr>
              <a:t>WHAT IS THE MONITORING OF AIR QUALITY?</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5545" y="6012256"/>
            <a:ext cx="819220" cy="579812"/>
          </a:xfrm>
          <a:prstGeom prst="rect">
            <a:avLst/>
          </a:prstGeom>
        </p:spPr>
      </p:pic>
      <p:sp>
        <p:nvSpPr>
          <p:cNvPr id="12" name="TextBox 11"/>
          <p:cNvSpPr txBox="1"/>
          <p:nvPr/>
        </p:nvSpPr>
        <p:spPr>
          <a:xfrm>
            <a:off x="638175" y="1524001"/>
            <a:ext cx="8143875" cy="4524315"/>
          </a:xfrm>
          <a:prstGeom prst="rect">
            <a:avLst/>
          </a:prstGeom>
          <a:noFill/>
        </p:spPr>
        <p:txBody>
          <a:bodyPr wrap="square" rtlCol="0">
            <a:spAutoFit/>
          </a:bodyPr>
          <a:lstStyle/>
          <a:p>
            <a:pPr>
              <a:buClr>
                <a:srgbClr val="FF0000"/>
              </a:buClr>
              <a:buFont typeface="Wingdings" pitchFamily="2" charset="2"/>
              <a:buChar char="§"/>
            </a:pPr>
            <a:r>
              <a:rPr lang="en-GB" sz="2400" b="1" dirty="0" smtClean="0">
                <a:solidFill>
                  <a:schemeClr val="accent1">
                    <a:lumMod val="75000"/>
                  </a:schemeClr>
                </a:solidFill>
              </a:rPr>
              <a:t>Monitoring is organised by setting up a network of measuring devices that continuously measure and record the concentrations of pollutants in a certain area at a certain time, and it's for exactly defined way, resulting in the possibility of comparing the results of measurements everywhere in the world.</a:t>
            </a:r>
            <a:endParaRPr lang="hr-HR" sz="2400" b="1" dirty="0" smtClean="0">
              <a:solidFill>
                <a:schemeClr val="accent1">
                  <a:lumMod val="75000"/>
                </a:schemeClr>
              </a:solidFill>
            </a:endParaRPr>
          </a:p>
          <a:p>
            <a:pPr>
              <a:buClr>
                <a:srgbClr val="FF0000"/>
              </a:buClr>
              <a:buFont typeface="Wingdings" pitchFamily="2" charset="2"/>
              <a:buChar char="§"/>
            </a:pPr>
            <a:r>
              <a:rPr lang="en-GB" sz="2400" b="1" dirty="0" smtClean="0">
                <a:solidFill>
                  <a:schemeClr val="accent1">
                    <a:lumMod val="75000"/>
                  </a:schemeClr>
                </a:solidFill>
              </a:rPr>
              <a:t>In this way, it gets to be an insight into the State of air pollution, given the measured pollutants in a certain area.</a:t>
            </a:r>
            <a:endParaRPr lang="hr-HR" sz="2400" b="1" dirty="0" smtClean="0">
              <a:solidFill>
                <a:schemeClr val="accent1">
                  <a:lumMod val="75000"/>
                </a:schemeClr>
              </a:solidFill>
            </a:endParaRPr>
          </a:p>
          <a:p>
            <a:pPr>
              <a:buClr>
                <a:srgbClr val="FF0000"/>
              </a:buClr>
              <a:buFont typeface="Wingdings" pitchFamily="2" charset="2"/>
              <a:buChar char="§"/>
            </a:pPr>
            <a:r>
              <a:rPr lang="hr-HR" sz="2400" b="1" dirty="0" smtClean="0">
                <a:solidFill>
                  <a:schemeClr val="accent1">
                    <a:lumMod val="75000"/>
                  </a:schemeClr>
                </a:solidFill>
              </a:rPr>
              <a:t> </a:t>
            </a:r>
            <a:r>
              <a:rPr lang="en-GB" sz="2400" b="1" dirty="0" smtClean="0">
                <a:solidFill>
                  <a:schemeClr val="accent1">
                    <a:lumMod val="75000"/>
                  </a:schemeClr>
                </a:solidFill>
              </a:rPr>
              <a:t>This knowledge, other than what they are used for regulatory purposes (evaluation of air quality with regard to limit values), continue to be used in the management of air quality.</a:t>
            </a:r>
            <a:endParaRPr lang="hr-HR" sz="2400" b="1" dirty="0">
              <a:solidFill>
                <a:schemeClr val="accent1">
                  <a:lumMod val="75000"/>
                </a:schemeClr>
              </a:solidFill>
            </a:endParaRPr>
          </a:p>
        </p:txBody>
      </p:sp>
      <p:grpSp>
        <p:nvGrpSpPr>
          <p:cNvPr id="10"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15" name="Rectangle 14"/>
          <p:cNvSpPr/>
          <p:nvPr/>
        </p:nvSpPr>
        <p:spPr>
          <a:xfrm>
            <a:off x="522543" y="626855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3.2 </a:t>
            </a:r>
            <a:r>
              <a:rPr lang="en-GB" sz="2800" b="1" dirty="0" smtClean="0">
                <a:solidFill>
                  <a:schemeClr val="tx2"/>
                </a:solidFill>
                <a:effectLst>
                  <a:glow>
                    <a:srgbClr val="7F7F7F">
                      <a:alpha val="35000"/>
                    </a:srgbClr>
                  </a:glow>
                </a:effectLst>
              </a:rPr>
              <a:t>RISK ASSESSMENT OF AIR POLLUTION</a:t>
            </a:r>
            <a:endParaRPr lang="hr-HR" sz="2800" b="1" dirty="0" smtClean="0">
              <a:solidFill>
                <a:schemeClr val="tx2"/>
              </a:solidFill>
              <a:effectLst>
                <a:glow>
                  <a:srgbClr val="7F7F7F">
                    <a:alpha val="35000"/>
                  </a:srgbClr>
                </a:glow>
              </a:effectLst>
            </a:endParaRPr>
          </a:p>
        </p:txBody>
      </p:sp>
      <p:pic>
        <p:nvPicPr>
          <p:cNvPr id="11" name="Slika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6020" y="6021781"/>
            <a:ext cx="819220" cy="579812"/>
          </a:xfrm>
          <a:prstGeom prst="rect">
            <a:avLst/>
          </a:prstGeom>
        </p:spPr>
      </p:pic>
      <p:sp>
        <p:nvSpPr>
          <p:cNvPr id="13" name="TextBox 12"/>
          <p:cNvSpPr txBox="1"/>
          <p:nvPr/>
        </p:nvSpPr>
        <p:spPr>
          <a:xfrm>
            <a:off x="866775" y="2000250"/>
            <a:ext cx="7820025" cy="3046988"/>
          </a:xfrm>
          <a:prstGeom prst="rect">
            <a:avLst/>
          </a:prstGeom>
          <a:noFill/>
        </p:spPr>
        <p:txBody>
          <a:bodyPr wrap="square" rtlCol="0">
            <a:spAutoFit/>
          </a:bodyPr>
          <a:lstStyle/>
          <a:p>
            <a:r>
              <a:rPr lang="en-GB" sz="2400" b="1" dirty="0" smtClean="0">
                <a:solidFill>
                  <a:schemeClr val="accent1">
                    <a:lumMod val="75000"/>
                  </a:schemeClr>
                </a:solidFill>
              </a:rPr>
              <a:t>Exposure to contaminated the air can adversely affect human health. These effects will depend on the type of pollution with respect to:</a:t>
            </a:r>
            <a:endParaRPr lang="hr-HR" sz="2400" b="1" dirty="0" smtClean="0">
              <a:solidFill>
                <a:schemeClr val="accent1">
                  <a:lumMod val="75000"/>
                </a:schemeClr>
              </a:solidFill>
            </a:endParaRPr>
          </a:p>
          <a:p>
            <a:r>
              <a:rPr lang="hr-HR" sz="2400" b="1" dirty="0" smtClean="0">
                <a:solidFill>
                  <a:schemeClr val="accent1">
                    <a:lumMod val="75000"/>
                  </a:schemeClr>
                </a:solidFill>
              </a:rPr>
              <a:t> </a:t>
            </a:r>
          </a:p>
          <a:p>
            <a:pPr lvl="0">
              <a:buFont typeface="Arial" pitchFamily="34" charset="0"/>
              <a:buChar char="•"/>
            </a:pPr>
            <a:r>
              <a:rPr lang="hr-HR" sz="2400" b="1" dirty="0" smtClean="0">
                <a:solidFill>
                  <a:schemeClr val="accent1">
                    <a:lumMod val="75000"/>
                  </a:schemeClr>
                </a:solidFill>
              </a:rPr>
              <a:t> </a:t>
            </a:r>
            <a:r>
              <a:rPr lang="hr-HR" sz="2400" b="1" dirty="0" err="1" smtClean="0">
                <a:solidFill>
                  <a:schemeClr val="accent1">
                    <a:lumMod val="75000"/>
                  </a:schemeClr>
                </a:solidFill>
              </a:rPr>
              <a:t>pollutants</a:t>
            </a:r>
            <a:r>
              <a:rPr lang="hr-HR" sz="2400" b="1" dirty="0" smtClean="0">
                <a:solidFill>
                  <a:schemeClr val="accent1">
                    <a:lumMod val="75000"/>
                  </a:schemeClr>
                </a:solidFill>
              </a:rPr>
              <a:t>,</a:t>
            </a:r>
          </a:p>
          <a:p>
            <a:pPr lvl="0">
              <a:buFont typeface="Arial" pitchFamily="34" charset="0"/>
              <a:buChar char="•"/>
            </a:pPr>
            <a:r>
              <a:rPr lang="hr-HR" sz="2400" b="1" dirty="0" smtClean="0">
                <a:solidFill>
                  <a:schemeClr val="accent1">
                    <a:lumMod val="75000"/>
                  </a:schemeClr>
                </a:solidFill>
              </a:rPr>
              <a:t> </a:t>
            </a:r>
            <a:r>
              <a:rPr lang="hr-HR" sz="2400" b="1" dirty="0" err="1" smtClean="0">
                <a:solidFill>
                  <a:schemeClr val="accent1">
                    <a:lumMod val="75000"/>
                  </a:schemeClr>
                </a:solidFill>
              </a:rPr>
              <a:t>the</a:t>
            </a:r>
            <a:r>
              <a:rPr lang="hr-HR" sz="2400" b="1" dirty="0" smtClean="0">
                <a:solidFill>
                  <a:schemeClr val="accent1">
                    <a:lumMod val="75000"/>
                  </a:schemeClr>
                </a:solidFill>
              </a:rPr>
              <a:t> </a:t>
            </a:r>
            <a:r>
              <a:rPr lang="hr-HR" sz="2400" b="1" dirty="0" err="1" smtClean="0">
                <a:solidFill>
                  <a:schemeClr val="accent1">
                    <a:lumMod val="75000"/>
                  </a:schemeClr>
                </a:solidFill>
              </a:rPr>
              <a:t>concentration</a:t>
            </a:r>
            <a:r>
              <a:rPr lang="hr-HR" sz="2400" b="1" dirty="0" smtClean="0">
                <a:solidFill>
                  <a:schemeClr val="accent1">
                    <a:lumMod val="75000"/>
                  </a:schemeClr>
                </a:solidFill>
              </a:rPr>
              <a:t> </a:t>
            </a:r>
            <a:r>
              <a:rPr lang="hr-HR" sz="2400" b="1" dirty="0" err="1" smtClean="0">
                <a:solidFill>
                  <a:schemeClr val="accent1">
                    <a:lumMod val="75000"/>
                  </a:schemeClr>
                </a:solidFill>
              </a:rPr>
              <a:t>of</a:t>
            </a:r>
            <a:r>
              <a:rPr lang="hr-HR" sz="2400" b="1" dirty="0" smtClean="0">
                <a:solidFill>
                  <a:schemeClr val="accent1">
                    <a:lumMod val="75000"/>
                  </a:schemeClr>
                </a:solidFill>
              </a:rPr>
              <a:t> </a:t>
            </a:r>
            <a:r>
              <a:rPr lang="hr-HR" sz="2400" b="1" dirty="0" err="1" smtClean="0">
                <a:solidFill>
                  <a:schemeClr val="accent1">
                    <a:lumMod val="75000"/>
                  </a:schemeClr>
                </a:solidFill>
              </a:rPr>
              <a:t>pollutants</a:t>
            </a:r>
            <a:r>
              <a:rPr lang="hr-HR" sz="2400" b="1" dirty="0" smtClean="0">
                <a:solidFill>
                  <a:schemeClr val="accent1">
                    <a:lumMod val="75000"/>
                  </a:schemeClr>
                </a:solidFill>
              </a:rPr>
              <a:t>,</a:t>
            </a:r>
          </a:p>
          <a:p>
            <a:pPr lvl="0">
              <a:buFont typeface="Arial" pitchFamily="34" charset="0"/>
              <a:buChar char="•"/>
            </a:pPr>
            <a:r>
              <a:rPr lang="hr-HR" sz="2400" b="1" dirty="0" smtClean="0">
                <a:solidFill>
                  <a:schemeClr val="accent1">
                    <a:lumMod val="75000"/>
                  </a:schemeClr>
                </a:solidFill>
              </a:rPr>
              <a:t> </a:t>
            </a:r>
            <a:r>
              <a:rPr lang="en-GB" sz="2400" b="1" dirty="0" smtClean="0">
                <a:solidFill>
                  <a:schemeClr val="accent1">
                    <a:lumMod val="75000"/>
                  </a:schemeClr>
                </a:solidFill>
              </a:rPr>
              <a:t>the duration of exposure to environmental contaminants,</a:t>
            </a:r>
            <a:endParaRPr lang="hr-HR" sz="2400" b="1" dirty="0" smtClean="0">
              <a:solidFill>
                <a:schemeClr val="accent1">
                  <a:lumMod val="75000"/>
                </a:schemeClr>
              </a:solidFill>
            </a:endParaRPr>
          </a:p>
          <a:p>
            <a:pPr lvl="0">
              <a:buFont typeface="Arial" pitchFamily="34" charset="0"/>
              <a:buChar char="•"/>
            </a:pPr>
            <a:r>
              <a:rPr lang="hr-HR" sz="2400" b="1" dirty="0" smtClean="0">
                <a:solidFill>
                  <a:schemeClr val="accent1">
                    <a:lumMod val="75000"/>
                  </a:schemeClr>
                </a:solidFill>
              </a:rPr>
              <a:t> </a:t>
            </a:r>
            <a:r>
              <a:rPr lang="en-GB" sz="2400" b="1" dirty="0" smtClean="0">
                <a:solidFill>
                  <a:schemeClr val="accent1">
                    <a:lumMod val="75000"/>
                  </a:schemeClr>
                </a:solidFill>
              </a:rPr>
              <a:t>the sensitivity of each individual or group.</a:t>
            </a:r>
            <a:endParaRPr lang="hr-HR" sz="2400" b="1" dirty="0">
              <a:solidFill>
                <a:schemeClr val="accent1">
                  <a:lumMod val="75000"/>
                </a:schemeClr>
              </a:solidFill>
            </a:endParaRPr>
          </a:p>
        </p:txBody>
      </p:sp>
      <p:grpSp>
        <p:nvGrpSpPr>
          <p:cNvPr id="10" name="Group 3"/>
          <p:cNvGrpSpPr>
            <a:grpSpLocks noChangeAspect="1"/>
          </p:cNvGrpSpPr>
          <p:nvPr/>
        </p:nvGrpSpPr>
        <p:grpSpPr bwMode="auto">
          <a:xfrm>
            <a:off x="442354" y="6362429"/>
            <a:ext cx="4500798" cy="411137"/>
            <a:chOff x="14858" y="6031800"/>
            <a:chExt cx="7310482" cy="703818"/>
          </a:xfrm>
        </p:grpSpPr>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
        <p:nvSpPr>
          <p:cNvPr id="15" name="Rectangle 14"/>
          <p:cNvSpPr/>
          <p:nvPr/>
        </p:nvSpPr>
        <p:spPr>
          <a:xfrm>
            <a:off x="522543" y="6268553"/>
            <a:ext cx="456691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8997</TotalTime>
  <Words>1716</Words>
  <Application>Microsoft Office PowerPoint</Application>
  <PresentationFormat>On-screen Show (4:3)</PresentationFormat>
  <Paragraphs>100</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 Narrow</vt:lpstr>
      <vt:lpstr>Calibri</vt:lpstr>
      <vt:lpstr>Wingdings</vt:lpstr>
      <vt:lpstr>Office Theme</vt:lpstr>
      <vt:lpstr>PowerPoint Presentation</vt:lpstr>
      <vt:lpstr>Theme 3: The role of monitoring</vt:lpstr>
      <vt:lpstr>    3.1 WHAT IS THE MONITORING OF AIR QUALITY?</vt:lpstr>
      <vt:lpstr>    3.1 WHAT IS THE MONITORING OF AIR QUALITY?</vt:lpstr>
      <vt:lpstr>    3.1 WHAT IS THE MONITORING OF AIR QUALITY?</vt:lpstr>
      <vt:lpstr>    3.1 WHAT IS THE MONITORING OF AIR QUALITY?</vt:lpstr>
      <vt:lpstr>    3.1 WHAT IS THE MONITORING OF AIR QUALITY?</vt:lpstr>
      <vt:lpstr>    3.1 WHAT IS THE MONITORING OF AIR QUALITY?</vt:lpstr>
      <vt:lpstr>    3.2 RISK ASSESSMENT OF AIR POLLUTION</vt:lpstr>
      <vt:lpstr>    3.2 RISK ASSESSMENT OF AIR POLLUTION</vt:lpstr>
      <vt:lpstr>    3.2 RISK ASSESSMENT OF AIR POLLUTION</vt:lpstr>
      <vt:lpstr>    3.2 RISK ASSESSMENT OF AIR POLLUTION</vt:lpstr>
      <vt:lpstr>    3.2 RISK ASSESSMENT OF AIR POLLUTION</vt:lpstr>
      <vt:lpstr>    3.2 RISK ASSESSMENT OF AIR POLLUTION</vt:lpstr>
      <vt:lpstr>    3.2 RISK ASSESSMENT OF AIR POLLUTION</vt:lpstr>
      <vt:lpstr>    3.2 RISK ASSESSMENT OF AIR POLLUTION</vt:lpstr>
      <vt:lpstr>    3.3 RISK MANAGEMENT</vt:lpstr>
      <vt:lpstr>    3.3 RISK MANAGEMENT</vt:lpstr>
      <vt:lpstr>    3.3 RISK MANAGEMENT</vt:lpstr>
      <vt:lpstr>    3.3 RISK MANAGEMENT</vt:lpstr>
      <vt:lpstr>    3.3 RISK MANAGEMENT</vt:lpstr>
      <vt:lpstr>THANK YOU FOR YOUR ATTENTION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Berislav Markovic</dc:creator>
  <cp:lastModifiedBy>Bojan Abramović</cp:lastModifiedBy>
  <cp:revision>614</cp:revision>
  <dcterms:created xsi:type="dcterms:W3CDTF">2011-04-14T13:56:18Z</dcterms:created>
  <dcterms:modified xsi:type="dcterms:W3CDTF">2018-06-04T12:25:57Z</dcterms:modified>
</cp:coreProperties>
</file>