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336" r:id="rId2"/>
    <p:sldId id="337" r:id="rId3"/>
    <p:sldId id="427" r:id="rId4"/>
    <p:sldId id="428" r:id="rId5"/>
    <p:sldId id="429" r:id="rId6"/>
    <p:sldId id="389" r:id="rId7"/>
    <p:sldId id="432" r:id="rId8"/>
    <p:sldId id="431" r:id="rId9"/>
    <p:sldId id="425" r:id="rId10"/>
    <p:sldId id="426" r:id="rId11"/>
    <p:sldId id="430" r:id="rId12"/>
    <p:sldId id="435" r:id="rId13"/>
    <p:sldId id="433" r:id="rId14"/>
    <p:sldId id="434" r:id="rId15"/>
    <p:sldId id="436" r:id="rId16"/>
    <p:sldId id="405" r:id="rId17"/>
    <p:sldId id="408" r:id="rId18"/>
    <p:sldId id="414" r:id="rId19"/>
    <p:sldId id="437" r:id="rId20"/>
    <p:sldId id="438" r:id="rId21"/>
    <p:sldId id="439" r:id="rId22"/>
    <p:sldId id="440" r:id="rId23"/>
    <p:sldId id="422" r:id="rId24"/>
    <p:sldId id="441" r:id="rId25"/>
    <p:sldId id="442" r:id="rId26"/>
    <p:sldId id="443" r:id="rId27"/>
    <p:sldId id="444" r:id="rId28"/>
    <p:sldId id="445" r:id="rId29"/>
    <p:sldId id="446" r:id="rId30"/>
    <p:sldId id="447" r:id="rId31"/>
    <p:sldId id="449" r:id="rId32"/>
    <p:sldId id="450" r:id="rId33"/>
    <p:sldId id="451" r:id="rId34"/>
    <p:sldId id="452" r:id="rId35"/>
    <p:sldId id="453" r:id="rId36"/>
    <p:sldId id="421" r:id="rId37"/>
    <p:sldId id="455" r:id="rId38"/>
  </p:sldIdLst>
  <p:sldSz cx="9144000" cy="6858000" type="screen4x3"/>
  <p:notesSz cx="6648450" cy="9774238"/>
  <p:defaultTextStyle>
    <a:defPPr>
      <a:defRPr lang="sr-Latn-C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4F9751"/>
    <a:srgbClr val="7F7F7F"/>
    <a:srgbClr val="1F497D"/>
    <a:srgbClr val="696969"/>
    <a:srgbClr val="B2B2B2"/>
    <a:srgbClr val="FFFF00"/>
    <a:srgbClr val="0099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8" autoAdjust="0"/>
    <p:restoredTop sz="94041" autoAdjust="0"/>
  </p:normalViewPr>
  <p:slideViewPr>
    <p:cSldViewPr snapToGrid="0">
      <p:cViewPr varScale="1">
        <p:scale>
          <a:sx n="108" d="100"/>
          <a:sy n="108" d="100"/>
        </p:scale>
        <p:origin x="169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81313" cy="488950"/>
          </a:xfrm>
          <a:prstGeom prst="rect">
            <a:avLst/>
          </a:prstGeom>
        </p:spPr>
        <p:txBody>
          <a:bodyPr vert="horz" lIns="91427" tIns="45714" rIns="91427" bIns="45714" rtlCol="0"/>
          <a:lstStyle>
            <a:lvl1pPr algn="l">
              <a:defRPr sz="1200"/>
            </a:lvl1pPr>
          </a:lstStyle>
          <a:p>
            <a:endParaRPr lang="en-US"/>
          </a:p>
        </p:txBody>
      </p:sp>
      <p:sp>
        <p:nvSpPr>
          <p:cNvPr id="3" name="Date Placeholder 2"/>
          <p:cNvSpPr>
            <a:spLocks noGrp="1"/>
          </p:cNvSpPr>
          <p:nvPr>
            <p:ph type="dt" sz="quarter" idx="1"/>
          </p:nvPr>
        </p:nvSpPr>
        <p:spPr>
          <a:xfrm>
            <a:off x="3765551" y="0"/>
            <a:ext cx="2881313" cy="488950"/>
          </a:xfrm>
          <a:prstGeom prst="rect">
            <a:avLst/>
          </a:prstGeom>
        </p:spPr>
        <p:txBody>
          <a:bodyPr vert="horz" lIns="91427" tIns="45714" rIns="91427" bIns="45714" rtlCol="0"/>
          <a:lstStyle>
            <a:lvl1pPr algn="r">
              <a:defRPr sz="1200"/>
            </a:lvl1pPr>
          </a:lstStyle>
          <a:p>
            <a:fld id="{FCCE8EBA-FD0C-4A1B-AF4A-FCFDA8A277FE}" type="datetimeFigureOut">
              <a:rPr lang="en-US" smtClean="0"/>
              <a:t>5/21/2018</a:t>
            </a:fld>
            <a:endParaRPr lang="en-US"/>
          </a:p>
        </p:txBody>
      </p:sp>
      <p:sp>
        <p:nvSpPr>
          <p:cNvPr id="4" name="Footer Placeholder 3"/>
          <p:cNvSpPr>
            <a:spLocks noGrp="1"/>
          </p:cNvSpPr>
          <p:nvPr>
            <p:ph type="ftr" sz="quarter" idx="2"/>
          </p:nvPr>
        </p:nvSpPr>
        <p:spPr>
          <a:xfrm>
            <a:off x="1" y="9283701"/>
            <a:ext cx="2881313" cy="488950"/>
          </a:xfrm>
          <a:prstGeom prst="rect">
            <a:avLst/>
          </a:prstGeom>
        </p:spPr>
        <p:txBody>
          <a:bodyPr vert="horz" lIns="91427" tIns="45714" rIns="91427" bIns="45714" rtlCol="0" anchor="b"/>
          <a:lstStyle>
            <a:lvl1pPr algn="l">
              <a:defRPr sz="1200"/>
            </a:lvl1pPr>
          </a:lstStyle>
          <a:p>
            <a:endParaRPr lang="en-US"/>
          </a:p>
        </p:txBody>
      </p:sp>
      <p:sp>
        <p:nvSpPr>
          <p:cNvPr id="5" name="Slide Number Placeholder 4"/>
          <p:cNvSpPr>
            <a:spLocks noGrp="1"/>
          </p:cNvSpPr>
          <p:nvPr>
            <p:ph type="sldNum" sz="quarter" idx="3"/>
          </p:nvPr>
        </p:nvSpPr>
        <p:spPr>
          <a:xfrm>
            <a:off x="3765551" y="9283701"/>
            <a:ext cx="2881313" cy="488950"/>
          </a:xfrm>
          <a:prstGeom prst="rect">
            <a:avLst/>
          </a:prstGeom>
        </p:spPr>
        <p:txBody>
          <a:bodyPr vert="horz" lIns="91427" tIns="45714" rIns="91427" bIns="45714" rtlCol="0" anchor="b"/>
          <a:lstStyle>
            <a:lvl1pPr algn="r">
              <a:defRPr sz="1200"/>
            </a:lvl1pPr>
          </a:lstStyle>
          <a:p>
            <a:fld id="{FE047F84-2A2A-40F6-B787-33EBFBB37623}" type="slidenum">
              <a:rPr lang="en-US" smtClean="0"/>
              <a:t>‹#›</a:t>
            </a:fld>
            <a:endParaRPr lang="en-US"/>
          </a:p>
        </p:txBody>
      </p:sp>
    </p:spTree>
    <p:extLst>
      <p:ext uri="{BB962C8B-B14F-4D97-AF65-F5344CB8AC3E}">
        <p14:creationId xmlns:p14="http://schemas.microsoft.com/office/powerpoint/2010/main" val="2485354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80995" cy="488712"/>
          </a:xfrm>
          <a:prstGeom prst="rect">
            <a:avLst/>
          </a:prstGeom>
        </p:spPr>
        <p:txBody>
          <a:bodyPr vert="horz" lIns="91427" tIns="45714" rIns="91427" bIns="45714" rtlCol="0"/>
          <a:lstStyle>
            <a:lvl1pPr algn="l">
              <a:defRPr sz="1200"/>
            </a:lvl1pPr>
          </a:lstStyle>
          <a:p>
            <a:endParaRPr lang="en-US"/>
          </a:p>
        </p:txBody>
      </p:sp>
      <p:sp>
        <p:nvSpPr>
          <p:cNvPr id="3" name="Date Placeholder 2"/>
          <p:cNvSpPr>
            <a:spLocks noGrp="1"/>
          </p:cNvSpPr>
          <p:nvPr>
            <p:ph type="dt" idx="1"/>
          </p:nvPr>
        </p:nvSpPr>
        <p:spPr>
          <a:xfrm>
            <a:off x="3765917" y="0"/>
            <a:ext cx="2880995" cy="488712"/>
          </a:xfrm>
          <a:prstGeom prst="rect">
            <a:avLst/>
          </a:prstGeom>
        </p:spPr>
        <p:txBody>
          <a:bodyPr vert="horz" lIns="91427" tIns="45714" rIns="91427" bIns="45714" rtlCol="0"/>
          <a:lstStyle>
            <a:lvl1pPr algn="r">
              <a:defRPr sz="1200"/>
            </a:lvl1pPr>
          </a:lstStyle>
          <a:p>
            <a:fld id="{770BD311-196A-45E2-A9B8-227934A99DF1}" type="datetimeFigureOut">
              <a:rPr lang="en-US" smtClean="0"/>
              <a:pPr/>
              <a:t>5/21/2018</a:t>
            </a:fld>
            <a:endParaRPr lang="en-US"/>
          </a:p>
        </p:txBody>
      </p:sp>
      <p:sp>
        <p:nvSpPr>
          <p:cNvPr id="4" name="Slide Image Placeholder 3"/>
          <p:cNvSpPr>
            <a:spLocks noGrp="1" noRot="1" noChangeAspect="1"/>
          </p:cNvSpPr>
          <p:nvPr>
            <p:ph type="sldImg" idx="2"/>
          </p:nvPr>
        </p:nvSpPr>
        <p:spPr>
          <a:xfrm>
            <a:off x="881063" y="733425"/>
            <a:ext cx="4886325" cy="3665538"/>
          </a:xfrm>
          <a:prstGeom prst="rect">
            <a:avLst/>
          </a:prstGeom>
          <a:noFill/>
          <a:ln w="12700">
            <a:solidFill>
              <a:prstClr val="black"/>
            </a:solidFill>
          </a:ln>
        </p:spPr>
        <p:txBody>
          <a:bodyPr vert="horz" lIns="91427" tIns="45714" rIns="91427" bIns="45714" rtlCol="0" anchor="ctr"/>
          <a:lstStyle/>
          <a:p>
            <a:endParaRPr lang="en-US"/>
          </a:p>
        </p:txBody>
      </p:sp>
      <p:sp>
        <p:nvSpPr>
          <p:cNvPr id="5" name="Notes Placeholder 4"/>
          <p:cNvSpPr>
            <a:spLocks noGrp="1"/>
          </p:cNvSpPr>
          <p:nvPr>
            <p:ph type="body" sz="quarter" idx="3"/>
          </p:nvPr>
        </p:nvSpPr>
        <p:spPr>
          <a:xfrm>
            <a:off x="664845" y="4642764"/>
            <a:ext cx="5318760" cy="4398407"/>
          </a:xfrm>
          <a:prstGeom prst="rect">
            <a:avLst/>
          </a:prstGeom>
        </p:spPr>
        <p:txBody>
          <a:bodyPr vert="horz" lIns="91427" tIns="45714" rIns="91427" bIns="457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283830"/>
            <a:ext cx="2880995" cy="488712"/>
          </a:xfrm>
          <a:prstGeom prst="rect">
            <a:avLst/>
          </a:prstGeom>
        </p:spPr>
        <p:txBody>
          <a:bodyPr vert="horz" lIns="91427" tIns="45714" rIns="91427" bIns="45714" rtlCol="0" anchor="b"/>
          <a:lstStyle>
            <a:lvl1pPr algn="l">
              <a:defRPr sz="1200"/>
            </a:lvl1pPr>
          </a:lstStyle>
          <a:p>
            <a:endParaRPr lang="en-US"/>
          </a:p>
        </p:txBody>
      </p:sp>
      <p:sp>
        <p:nvSpPr>
          <p:cNvPr id="7" name="Slide Number Placeholder 6"/>
          <p:cNvSpPr>
            <a:spLocks noGrp="1"/>
          </p:cNvSpPr>
          <p:nvPr>
            <p:ph type="sldNum" sz="quarter" idx="5"/>
          </p:nvPr>
        </p:nvSpPr>
        <p:spPr>
          <a:xfrm>
            <a:off x="3765917" y="9283830"/>
            <a:ext cx="2880995" cy="488712"/>
          </a:xfrm>
          <a:prstGeom prst="rect">
            <a:avLst/>
          </a:prstGeom>
        </p:spPr>
        <p:txBody>
          <a:bodyPr vert="horz" lIns="91427" tIns="45714" rIns="91427" bIns="45714" rtlCol="0" anchor="b"/>
          <a:lstStyle>
            <a:lvl1pPr algn="r">
              <a:defRPr sz="1200"/>
            </a:lvl1pPr>
          </a:lstStyle>
          <a:p>
            <a:fld id="{F0282F69-6CD6-4349-8579-1B7D032BC079}" type="slidenum">
              <a:rPr lang="en-US" smtClean="0"/>
              <a:pPr/>
              <a:t>‹#›</a:t>
            </a:fld>
            <a:endParaRPr lang="en-US"/>
          </a:p>
        </p:txBody>
      </p:sp>
    </p:spTree>
    <p:extLst>
      <p:ext uri="{BB962C8B-B14F-4D97-AF65-F5344CB8AC3E}">
        <p14:creationId xmlns:p14="http://schemas.microsoft.com/office/powerpoint/2010/main" val="88868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1063" y="733425"/>
            <a:ext cx="4886325" cy="3665538"/>
          </a:xfrm>
        </p:spPr>
      </p:sp>
      <p:sp>
        <p:nvSpPr>
          <p:cNvPr id="3" name="Notes Placeholder 2"/>
          <p:cNvSpPr>
            <a:spLocks noGrp="1"/>
          </p:cNvSpPr>
          <p:nvPr>
            <p:ph type="body" idx="1"/>
          </p:nvPr>
        </p:nvSpPr>
        <p:spPr/>
        <p:txBody>
          <a:bodyPr/>
          <a:lstStyle/>
          <a:p>
            <a:endParaRPr lang="hr-HR"/>
          </a:p>
        </p:txBody>
      </p:sp>
      <p:sp>
        <p:nvSpPr>
          <p:cNvPr id="4" name="Slide Number Placeholder 3"/>
          <p:cNvSpPr>
            <a:spLocks noGrp="1"/>
          </p:cNvSpPr>
          <p:nvPr>
            <p:ph type="sldNum" sz="quarter" idx="10"/>
          </p:nvPr>
        </p:nvSpPr>
        <p:spPr/>
        <p:txBody>
          <a:bodyPr/>
          <a:lstStyle/>
          <a:p>
            <a:fld id="{8905BACC-D375-49FC-911B-EF24970D5446}" type="slidenum">
              <a:rPr lang="hr-HR" smtClean="0"/>
              <a:pPr/>
              <a:t>1</a:t>
            </a:fld>
            <a:endParaRPr lang="hr-HR"/>
          </a:p>
        </p:txBody>
      </p:sp>
    </p:spTree>
    <p:extLst>
      <p:ext uri="{BB962C8B-B14F-4D97-AF65-F5344CB8AC3E}">
        <p14:creationId xmlns:p14="http://schemas.microsoft.com/office/powerpoint/2010/main" val="3844859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hr-H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r-HR"/>
          </a:p>
        </p:txBody>
      </p:sp>
      <p:sp>
        <p:nvSpPr>
          <p:cNvPr id="4" name="Date Placeholder 3"/>
          <p:cNvSpPr>
            <a:spLocks noGrp="1"/>
          </p:cNvSpPr>
          <p:nvPr>
            <p:ph type="dt" sz="half" idx="10"/>
          </p:nvPr>
        </p:nvSpPr>
        <p:spPr/>
        <p:txBody>
          <a:bodyPr/>
          <a:lstStyle>
            <a:lvl1pPr>
              <a:defRPr/>
            </a:lvl1pPr>
          </a:lstStyle>
          <a:p>
            <a:pPr>
              <a:defRPr/>
            </a:pPr>
            <a:fld id="{33376F4E-0CC0-48CA-8B7E-32318E3399A0}" type="datetime1">
              <a:rPr lang="hr-HR" smtClean="0"/>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A9DA49DB-6967-4B0E-AC43-751D0026E287}" type="slidenum">
              <a:rPr lang="hr-HR"/>
              <a:pPr>
                <a:defRPr/>
              </a:pPr>
              <a:t>‹#›</a:t>
            </a:fld>
            <a:endParaRPr lang="hr-HR"/>
          </a:p>
        </p:txBody>
      </p:sp>
    </p:spTree>
    <p:extLst>
      <p:ext uri="{BB962C8B-B14F-4D97-AF65-F5344CB8AC3E}">
        <p14:creationId xmlns:p14="http://schemas.microsoft.com/office/powerpoint/2010/main" val="9487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p:cNvSpPr>
            <a:spLocks noGrp="1"/>
          </p:cNvSpPr>
          <p:nvPr>
            <p:ph type="dt" sz="half" idx="10"/>
          </p:nvPr>
        </p:nvSpPr>
        <p:spPr/>
        <p:txBody>
          <a:bodyPr/>
          <a:lstStyle>
            <a:lvl1pPr>
              <a:defRPr/>
            </a:lvl1pPr>
          </a:lstStyle>
          <a:p>
            <a:pPr>
              <a:defRPr/>
            </a:pPr>
            <a:fld id="{91F6F6D5-2900-4F33-AA61-8CB79168A715}" type="datetime1">
              <a:rPr lang="hr-HR" smtClean="0"/>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A552E65-0A7B-4394-AAA6-8E4129BBACCC}" type="slidenum">
              <a:rPr lang="hr-HR"/>
              <a:pPr>
                <a:defRPr/>
              </a:pPr>
              <a:t>‹#›</a:t>
            </a:fld>
            <a:endParaRPr lang="hr-HR"/>
          </a:p>
        </p:txBody>
      </p:sp>
    </p:spTree>
    <p:extLst>
      <p:ext uri="{BB962C8B-B14F-4D97-AF65-F5344CB8AC3E}">
        <p14:creationId xmlns:p14="http://schemas.microsoft.com/office/powerpoint/2010/main" val="20551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hr-H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p:cNvSpPr>
            <a:spLocks noGrp="1"/>
          </p:cNvSpPr>
          <p:nvPr>
            <p:ph type="dt" sz="half" idx="10"/>
          </p:nvPr>
        </p:nvSpPr>
        <p:spPr/>
        <p:txBody>
          <a:bodyPr/>
          <a:lstStyle>
            <a:lvl1pPr>
              <a:defRPr/>
            </a:lvl1pPr>
          </a:lstStyle>
          <a:p>
            <a:pPr>
              <a:defRPr/>
            </a:pPr>
            <a:fld id="{DC6D4644-5025-4B18-8050-2AFA2F11A890}" type="datetime1">
              <a:rPr lang="hr-HR" smtClean="0"/>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2620264E-E2D6-4587-8C0A-E6FC1BC8083D}" type="slidenum">
              <a:rPr lang="hr-HR"/>
              <a:pPr>
                <a:defRPr/>
              </a:pPr>
              <a:t>‹#›</a:t>
            </a:fld>
            <a:endParaRPr lang="hr-HR"/>
          </a:p>
        </p:txBody>
      </p:sp>
    </p:spTree>
    <p:extLst>
      <p:ext uri="{BB962C8B-B14F-4D97-AF65-F5344CB8AC3E}">
        <p14:creationId xmlns:p14="http://schemas.microsoft.com/office/powerpoint/2010/main" val="251180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r-H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p:cNvSpPr>
            <a:spLocks noGrp="1"/>
          </p:cNvSpPr>
          <p:nvPr>
            <p:ph type="dt" sz="half" idx="10"/>
          </p:nvPr>
        </p:nvSpPr>
        <p:spPr/>
        <p:txBody>
          <a:bodyPr/>
          <a:lstStyle>
            <a:lvl1pPr>
              <a:defRPr/>
            </a:lvl1pPr>
          </a:lstStyle>
          <a:p>
            <a:pPr>
              <a:defRPr/>
            </a:pPr>
            <a:fld id="{004C842B-6BEB-4CC0-9E7D-2B82AE79A493}" type="datetime1">
              <a:rPr lang="hr-HR" smtClean="0"/>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60743F40-157C-4097-B33E-49A278C4E3AD}" type="slidenum">
              <a:rPr lang="hr-HR"/>
              <a:pPr>
                <a:defRPr/>
              </a:pPr>
              <a:t>‹#›</a:t>
            </a:fld>
            <a:endParaRPr lang="hr-HR"/>
          </a:p>
        </p:txBody>
      </p:sp>
    </p:spTree>
    <p:extLst>
      <p:ext uri="{BB962C8B-B14F-4D97-AF65-F5344CB8AC3E}">
        <p14:creationId xmlns:p14="http://schemas.microsoft.com/office/powerpoint/2010/main" val="47904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hr-H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32422BF-A1B3-44F8-85EA-ACDB4228048F}" type="datetime1">
              <a:rPr lang="hr-HR" smtClean="0"/>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4BAD9FF-E165-46B8-81D5-6DA4411175F8}" type="slidenum">
              <a:rPr lang="hr-HR"/>
              <a:pPr>
                <a:defRPr/>
              </a:pPr>
              <a:t>‹#›</a:t>
            </a:fld>
            <a:endParaRPr lang="hr-HR"/>
          </a:p>
        </p:txBody>
      </p:sp>
    </p:spTree>
    <p:extLst>
      <p:ext uri="{BB962C8B-B14F-4D97-AF65-F5344CB8AC3E}">
        <p14:creationId xmlns:p14="http://schemas.microsoft.com/office/powerpoint/2010/main" val="127646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r-H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5" name="Date Placeholder 3"/>
          <p:cNvSpPr>
            <a:spLocks noGrp="1"/>
          </p:cNvSpPr>
          <p:nvPr>
            <p:ph type="dt" sz="half" idx="10"/>
          </p:nvPr>
        </p:nvSpPr>
        <p:spPr/>
        <p:txBody>
          <a:bodyPr/>
          <a:lstStyle>
            <a:lvl1pPr>
              <a:defRPr/>
            </a:lvl1pPr>
          </a:lstStyle>
          <a:p>
            <a:pPr>
              <a:defRPr/>
            </a:pPr>
            <a:fld id="{A611E551-302D-4D8B-A0CD-1BF7AD1FA0B3}" type="datetime1">
              <a:rPr lang="hr-HR" smtClean="0"/>
              <a:pPr>
                <a:defRPr/>
              </a:pPr>
              <a:t>21.5.2018.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76367100-B09E-411F-9EA7-1DDCB864CBD8}" type="slidenum">
              <a:rPr lang="hr-HR"/>
              <a:pPr>
                <a:defRPr/>
              </a:pPr>
              <a:t>‹#›</a:t>
            </a:fld>
            <a:endParaRPr lang="hr-HR"/>
          </a:p>
        </p:txBody>
      </p:sp>
    </p:spTree>
    <p:extLst>
      <p:ext uri="{BB962C8B-B14F-4D97-AF65-F5344CB8AC3E}">
        <p14:creationId xmlns:p14="http://schemas.microsoft.com/office/powerpoint/2010/main" val="231218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hr-H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7" name="Date Placeholder 3"/>
          <p:cNvSpPr>
            <a:spLocks noGrp="1"/>
          </p:cNvSpPr>
          <p:nvPr>
            <p:ph type="dt" sz="half" idx="10"/>
          </p:nvPr>
        </p:nvSpPr>
        <p:spPr/>
        <p:txBody>
          <a:bodyPr/>
          <a:lstStyle>
            <a:lvl1pPr>
              <a:defRPr/>
            </a:lvl1pPr>
          </a:lstStyle>
          <a:p>
            <a:pPr>
              <a:defRPr/>
            </a:pPr>
            <a:fld id="{2D82858D-5BD2-48C2-B570-61E1042BB9ED}" type="datetime1">
              <a:rPr lang="hr-HR" smtClean="0"/>
              <a:pPr>
                <a:defRPr/>
              </a:pPr>
              <a:t>21.5.2018.</a:t>
            </a:fld>
            <a:endParaRPr lang="hr-HR"/>
          </a:p>
        </p:txBody>
      </p:sp>
      <p:sp>
        <p:nvSpPr>
          <p:cNvPr id="8" name="Footer Placeholder 4"/>
          <p:cNvSpPr>
            <a:spLocks noGrp="1"/>
          </p:cNvSpPr>
          <p:nvPr>
            <p:ph type="ftr" sz="quarter" idx="11"/>
          </p:nvPr>
        </p:nvSpPr>
        <p:spPr/>
        <p:txBody>
          <a:bodyPr/>
          <a:lstStyle>
            <a:lvl1pPr>
              <a:defRPr/>
            </a:lvl1pPr>
          </a:lstStyle>
          <a:p>
            <a:pPr>
              <a:defRPr/>
            </a:pPr>
            <a:endParaRPr lang="hr-HR"/>
          </a:p>
        </p:txBody>
      </p:sp>
      <p:sp>
        <p:nvSpPr>
          <p:cNvPr id="9" name="Slide Number Placeholder 5"/>
          <p:cNvSpPr>
            <a:spLocks noGrp="1"/>
          </p:cNvSpPr>
          <p:nvPr>
            <p:ph type="sldNum" sz="quarter" idx="12"/>
          </p:nvPr>
        </p:nvSpPr>
        <p:spPr/>
        <p:txBody>
          <a:bodyPr/>
          <a:lstStyle>
            <a:lvl1pPr>
              <a:defRPr/>
            </a:lvl1pPr>
          </a:lstStyle>
          <a:p>
            <a:pPr>
              <a:defRPr/>
            </a:pPr>
            <a:fld id="{75F8A32B-3929-4234-A6A5-CD39D5EB939A}" type="slidenum">
              <a:rPr lang="hr-HR"/>
              <a:pPr>
                <a:defRPr/>
              </a:pPr>
              <a:t>‹#›</a:t>
            </a:fld>
            <a:endParaRPr lang="hr-HR"/>
          </a:p>
        </p:txBody>
      </p:sp>
    </p:spTree>
    <p:extLst>
      <p:ext uri="{BB962C8B-B14F-4D97-AF65-F5344CB8AC3E}">
        <p14:creationId xmlns:p14="http://schemas.microsoft.com/office/powerpoint/2010/main" val="141788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r-HR"/>
          </a:p>
        </p:txBody>
      </p:sp>
      <p:sp>
        <p:nvSpPr>
          <p:cNvPr id="3" name="Date Placeholder 3"/>
          <p:cNvSpPr>
            <a:spLocks noGrp="1"/>
          </p:cNvSpPr>
          <p:nvPr>
            <p:ph type="dt" sz="half" idx="10"/>
          </p:nvPr>
        </p:nvSpPr>
        <p:spPr/>
        <p:txBody>
          <a:bodyPr/>
          <a:lstStyle>
            <a:lvl1pPr>
              <a:defRPr/>
            </a:lvl1pPr>
          </a:lstStyle>
          <a:p>
            <a:pPr>
              <a:defRPr/>
            </a:pPr>
            <a:fld id="{8E9FDE3F-6E65-4676-ADDE-DCF2AEDBECB5}" type="datetime1">
              <a:rPr lang="hr-HR" smtClean="0"/>
              <a:pPr>
                <a:defRPr/>
              </a:pPr>
              <a:t>21.5.2018.</a:t>
            </a:fld>
            <a:endParaRPr lang="hr-HR"/>
          </a:p>
        </p:txBody>
      </p:sp>
      <p:sp>
        <p:nvSpPr>
          <p:cNvPr id="4" name="Footer Placeholder 4"/>
          <p:cNvSpPr>
            <a:spLocks noGrp="1"/>
          </p:cNvSpPr>
          <p:nvPr>
            <p:ph type="ftr" sz="quarter" idx="11"/>
          </p:nvPr>
        </p:nvSpPr>
        <p:spPr/>
        <p:txBody>
          <a:bodyPr/>
          <a:lstStyle>
            <a:lvl1pPr>
              <a:defRPr/>
            </a:lvl1pPr>
          </a:lstStyle>
          <a:p>
            <a:pPr>
              <a:defRPr/>
            </a:pPr>
            <a:endParaRPr lang="hr-HR"/>
          </a:p>
        </p:txBody>
      </p:sp>
      <p:sp>
        <p:nvSpPr>
          <p:cNvPr id="5" name="Slide Number Placeholder 5"/>
          <p:cNvSpPr>
            <a:spLocks noGrp="1"/>
          </p:cNvSpPr>
          <p:nvPr>
            <p:ph type="sldNum" sz="quarter" idx="12"/>
          </p:nvPr>
        </p:nvSpPr>
        <p:spPr/>
        <p:txBody>
          <a:bodyPr/>
          <a:lstStyle>
            <a:lvl1pPr>
              <a:defRPr/>
            </a:lvl1pPr>
          </a:lstStyle>
          <a:p>
            <a:pPr>
              <a:defRPr/>
            </a:pPr>
            <a:fld id="{E1D93FFD-794A-4573-BD39-3E3A59F3948E}" type="slidenum">
              <a:rPr lang="hr-HR"/>
              <a:pPr>
                <a:defRPr/>
              </a:pPr>
              <a:t>‹#›</a:t>
            </a:fld>
            <a:endParaRPr lang="hr-HR"/>
          </a:p>
        </p:txBody>
      </p:sp>
    </p:spTree>
    <p:extLst>
      <p:ext uri="{BB962C8B-B14F-4D97-AF65-F5344CB8AC3E}">
        <p14:creationId xmlns:p14="http://schemas.microsoft.com/office/powerpoint/2010/main" val="4021949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645BB27-1AFB-42D4-9201-AFB8DFE5D1A1}" type="datetime1">
              <a:rPr lang="hr-HR" smtClean="0"/>
              <a:pPr>
                <a:defRPr/>
              </a:pPr>
              <a:t>21.5.2018.</a:t>
            </a:fld>
            <a:endParaRPr lang="hr-HR"/>
          </a:p>
        </p:txBody>
      </p:sp>
      <p:sp>
        <p:nvSpPr>
          <p:cNvPr id="3" name="Footer Placeholder 4"/>
          <p:cNvSpPr>
            <a:spLocks noGrp="1"/>
          </p:cNvSpPr>
          <p:nvPr>
            <p:ph type="ftr" sz="quarter" idx="11"/>
          </p:nvPr>
        </p:nvSpPr>
        <p:spPr/>
        <p:txBody>
          <a:bodyPr/>
          <a:lstStyle>
            <a:lvl1pPr>
              <a:defRPr/>
            </a:lvl1pPr>
          </a:lstStyle>
          <a:p>
            <a:pPr>
              <a:defRPr/>
            </a:pPr>
            <a:endParaRPr lang="hr-HR"/>
          </a:p>
        </p:txBody>
      </p:sp>
      <p:sp>
        <p:nvSpPr>
          <p:cNvPr id="4" name="Slide Number Placeholder 5"/>
          <p:cNvSpPr>
            <a:spLocks noGrp="1"/>
          </p:cNvSpPr>
          <p:nvPr>
            <p:ph type="sldNum" sz="quarter" idx="12"/>
          </p:nvPr>
        </p:nvSpPr>
        <p:spPr/>
        <p:txBody>
          <a:bodyPr/>
          <a:lstStyle>
            <a:lvl1pPr>
              <a:defRPr/>
            </a:lvl1pPr>
          </a:lstStyle>
          <a:p>
            <a:pPr>
              <a:defRPr/>
            </a:pPr>
            <a:fld id="{FFA6BF07-6BC4-45A2-846C-A2F95AEB42B7}" type="slidenum">
              <a:rPr lang="hr-HR"/>
              <a:pPr>
                <a:defRPr/>
              </a:pPr>
              <a:t>‹#›</a:t>
            </a:fld>
            <a:endParaRPr lang="hr-HR"/>
          </a:p>
        </p:txBody>
      </p:sp>
    </p:spTree>
    <p:extLst>
      <p:ext uri="{BB962C8B-B14F-4D97-AF65-F5344CB8AC3E}">
        <p14:creationId xmlns:p14="http://schemas.microsoft.com/office/powerpoint/2010/main" val="120270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hr-H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567CF2-3E28-4ED4-BC83-A9213803CF4E}" type="datetime1">
              <a:rPr lang="hr-HR" smtClean="0"/>
              <a:pPr>
                <a:defRPr/>
              </a:pPr>
              <a:t>21.5.2018.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0A9E8B5B-C891-4A71-9723-7AAF03BC2970}" type="slidenum">
              <a:rPr lang="hr-HR"/>
              <a:pPr>
                <a:defRPr/>
              </a:pPr>
              <a:t>‹#›</a:t>
            </a:fld>
            <a:endParaRPr lang="hr-HR"/>
          </a:p>
        </p:txBody>
      </p:sp>
    </p:spTree>
    <p:extLst>
      <p:ext uri="{BB962C8B-B14F-4D97-AF65-F5344CB8AC3E}">
        <p14:creationId xmlns:p14="http://schemas.microsoft.com/office/powerpoint/2010/main" val="117315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hr-H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FE0D033-525C-40F7-90AA-1EB2854FCA36}" type="datetime1">
              <a:rPr lang="hr-HR" smtClean="0"/>
              <a:pPr>
                <a:defRPr/>
              </a:pPr>
              <a:t>21.5.2018.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9E5DD575-CA7E-48E2-93AD-648CB6706CC3}" type="slidenum">
              <a:rPr lang="hr-HR"/>
              <a:pPr>
                <a:defRPr/>
              </a:pPr>
              <a:t>‹#›</a:t>
            </a:fld>
            <a:endParaRPr lang="hr-HR"/>
          </a:p>
        </p:txBody>
      </p:sp>
    </p:spTree>
    <p:extLst>
      <p:ext uri="{BB962C8B-B14F-4D97-AF65-F5344CB8AC3E}">
        <p14:creationId xmlns:p14="http://schemas.microsoft.com/office/powerpoint/2010/main" val="391800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hr-H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59E224B-E8DB-4943-90D7-4DF911E0258D}" type="datetime1">
              <a:rPr lang="hr-HR" smtClean="0"/>
              <a:pPr>
                <a:defRPr/>
              </a:pPr>
              <a:t>21.5.2018.</a:t>
            </a:fld>
            <a:endParaRPr lang="hr-H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hr-H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D486A0B-6466-44A0-A6B7-FAB9B128BBF1}" type="slidenum">
              <a:rPr lang="hr-HR"/>
              <a:pPr>
                <a:defRPr/>
              </a:pPr>
              <a:t>‹#›</a:t>
            </a:fld>
            <a:endParaRPr lang="hr-H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iszz.azo.hr/iskzl/godizvrpt.htm?pid=0&amp;t=4" TargetMode="External"/><Relationship Id="rId4" Type="http://schemas.openxmlformats.org/officeDocument/2006/relationships/hyperlink" Target="http://www.mzoip.hr/hr/okolis/okolisna-dozvola.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popkez.azo.hr/PretragaSubjekti.aspx" TargetMode="External"/><Relationship Id="rId4" Type="http://schemas.openxmlformats.org/officeDocument/2006/relationships/hyperlink" Target="http://iszz.azo.hr/iskzl/mreza.html?t=0#ta18"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iszz.azo.hr/iskzl/index.html" TargetMode="External"/><Relationship Id="rId4" Type="http://schemas.openxmlformats.org/officeDocument/2006/relationships/hyperlink" Target="http://iszz.azo.hr/iskzl/godizvrpt.htm?pid=0&amp;t=2"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2708" r="13582"/>
          <a:stretch/>
        </p:blipFill>
        <p:spPr>
          <a:xfrm>
            <a:off x="0" y="1119116"/>
            <a:ext cx="9136006" cy="4582938"/>
          </a:xfrm>
          <a:prstGeom prst="rect">
            <a:avLst/>
          </a:prstGeom>
        </p:spPr>
      </p:pic>
      <p:sp>
        <p:nvSpPr>
          <p:cNvPr id="3" name="Podnaslov 2"/>
          <p:cNvSpPr>
            <a:spLocks noGrp="1"/>
          </p:cNvSpPr>
          <p:nvPr>
            <p:ph type="subTitle" idx="1"/>
          </p:nvPr>
        </p:nvSpPr>
        <p:spPr>
          <a:xfrm>
            <a:off x="623087" y="1401200"/>
            <a:ext cx="8520912" cy="4263225"/>
          </a:xfrm>
        </p:spPr>
        <p:txBody>
          <a:bodyPr>
            <a:normAutofit/>
          </a:bodyPr>
          <a:lstStyle/>
          <a:p>
            <a:pPr algn="l"/>
            <a:endParaRPr lang="hr-HR" b="1" dirty="0">
              <a:solidFill>
                <a:schemeClr val="bg1"/>
              </a:solidFill>
            </a:endParaRPr>
          </a:p>
          <a:p>
            <a:r>
              <a:rPr lang="en-US" b="1" dirty="0">
                <a:solidFill>
                  <a:schemeClr val="bg1"/>
                </a:solidFill>
                <a:effectLst>
                  <a:outerShdw blurRad="38100" dist="38100" dir="2700000" algn="tl">
                    <a:srgbClr val="000000">
                      <a:alpha val="43137"/>
                    </a:srgbClr>
                  </a:outerShdw>
                </a:effectLst>
              </a:rPr>
              <a:t>Enhanced environmental protection inspection for efficient control of air quality monitoring and of all entities under obligation within system of greenhouse gas emission allowance trading, in order to achieve better quality of air in Republic of Croatia</a:t>
            </a:r>
            <a:endParaRPr lang="hr-HR" b="1" dirty="0">
              <a:solidFill>
                <a:schemeClr val="bg1"/>
              </a:solidFill>
              <a:effectLst>
                <a:outerShdw blurRad="38100" dist="38100" dir="2700000" algn="tl">
                  <a:srgbClr val="000000">
                    <a:alpha val="43137"/>
                  </a:srgbClr>
                </a:outerShdw>
              </a:effectLst>
            </a:endParaRPr>
          </a:p>
        </p:txBody>
      </p:sp>
      <p:pic>
        <p:nvPicPr>
          <p:cNvPr id="5"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584" y="101776"/>
            <a:ext cx="1940224" cy="1375727"/>
          </a:xfrm>
          <a:prstGeom prst="rect">
            <a:avLst/>
          </a:prstGeom>
        </p:spPr>
      </p:pic>
      <p:pic>
        <p:nvPicPr>
          <p:cNvPr id="8" name="Slika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07" y="5986075"/>
            <a:ext cx="2079460" cy="871926"/>
          </a:xfrm>
          <a:prstGeom prst="rect">
            <a:avLst/>
          </a:prstGeom>
        </p:spPr>
      </p:pic>
      <p:sp>
        <p:nvSpPr>
          <p:cNvPr id="9" name="Podnaslov 2"/>
          <p:cNvSpPr txBox="1">
            <a:spLocks/>
          </p:cNvSpPr>
          <p:nvPr/>
        </p:nvSpPr>
        <p:spPr>
          <a:xfrm>
            <a:off x="6818489" y="6625760"/>
            <a:ext cx="2317517" cy="29094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000" dirty="0">
                <a:solidFill>
                  <a:schemeClr val="accent1">
                    <a:lumMod val="50000"/>
                  </a:schemeClr>
                </a:solidFill>
              </a:rPr>
              <a:t>This project is funded by the European Union</a:t>
            </a:r>
            <a:endParaRPr lang="en-GB" sz="1000" dirty="0">
              <a:solidFill>
                <a:schemeClr val="accent1">
                  <a:lumMod val="50000"/>
                </a:schemeClr>
              </a:solidFill>
            </a:endParaRPr>
          </a:p>
        </p:txBody>
      </p:sp>
      <p:pic>
        <p:nvPicPr>
          <p:cNvPr id="10" name="Slika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85251" y="6029586"/>
            <a:ext cx="857019" cy="618958"/>
          </a:xfrm>
          <a:prstGeom prst="rect">
            <a:avLst/>
          </a:prstGeom>
        </p:spPr>
      </p:pic>
      <p:pic>
        <p:nvPicPr>
          <p:cNvPr id="11" name="Slika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77524" y="6005124"/>
            <a:ext cx="1855967" cy="684735"/>
          </a:xfrm>
          <a:prstGeom prst="rect">
            <a:avLst/>
          </a:prstGeom>
        </p:spPr>
      </p:pic>
      <p:pic>
        <p:nvPicPr>
          <p:cNvPr id="12" name="Slika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29988" y="6039112"/>
            <a:ext cx="674471" cy="701599"/>
          </a:xfrm>
          <a:prstGeom prst="rect">
            <a:avLst/>
          </a:prstGeom>
        </p:spPr>
      </p:pic>
    </p:spTree>
    <p:extLst>
      <p:ext uri="{BB962C8B-B14F-4D97-AF65-F5344CB8AC3E}">
        <p14:creationId xmlns:p14="http://schemas.microsoft.com/office/powerpoint/2010/main" val="553821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11.4 INSPECTION MONITORING - UNANNOUNCED</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2237595201"/>
              </p:ext>
            </p:extLst>
          </p:nvPr>
        </p:nvGraphicFramePr>
        <p:xfrm>
          <a:off x="666749" y="1235075"/>
          <a:ext cx="7877175" cy="4084320"/>
        </p:xfrm>
        <a:graphic>
          <a:graphicData uri="http://schemas.openxmlformats.org/drawingml/2006/table">
            <a:tbl>
              <a:tblPr firstRow="1" bandRow="1">
                <a:effectLst>
                  <a:innerShdw blurRad="63500" dist="50800" dir="2700000">
                    <a:prstClr val="black">
                      <a:alpha val="50000"/>
                    </a:prstClr>
                  </a:innerShdw>
                </a:effectLst>
                <a:tableStyleId>{5940675A-B579-460E-94D1-54222C63F5DA}</a:tableStyleId>
              </a:tblPr>
              <a:tblGrid>
                <a:gridCol w="1564644">
                  <a:extLst>
                    <a:ext uri="{9D8B030D-6E8A-4147-A177-3AD203B41FA5}">
                      <a16:colId xmlns:a16="http://schemas.microsoft.com/office/drawing/2014/main" val="20000"/>
                    </a:ext>
                  </a:extLst>
                </a:gridCol>
                <a:gridCol w="6312531">
                  <a:extLst>
                    <a:ext uri="{9D8B030D-6E8A-4147-A177-3AD203B41FA5}">
                      <a16:colId xmlns:a16="http://schemas.microsoft.com/office/drawing/2014/main" val="20001"/>
                    </a:ext>
                  </a:extLst>
                </a:gridCol>
              </a:tblGrid>
              <a:tr h="370840">
                <a:tc>
                  <a:txBody>
                    <a:bodyPr/>
                    <a:lstStyle/>
                    <a:p>
                      <a:r>
                        <a:rPr lang="hr-HR" sz="2400" b="1" dirty="0" err="1">
                          <a:solidFill>
                            <a:schemeClr val="bg1"/>
                          </a:solidFill>
                        </a:rPr>
                        <a:t>Citizens</a:t>
                      </a:r>
                      <a:r>
                        <a:rPr lang="hr-HR" sz="2400" b="1" dirty="0">
                          <a:solidFill>
                            <a:schemeClr val="bg1"/>
                          </a:solidFill>
                        </a:rPr>
                        <a:t>’ </a:t>
                      </a:r>
                      <a:r>
                        <a:rPr lang="hr-HR" sz="2400" b="1" dirty="0" err="1">
                          <a:solidFill>
                            <a:schemeClr val="bg1"/>
                          </a:solidFill>
                        </a:rPr>
                        <a:t>complaints</a:t>
                      </a:r>
                      <a:endParaRPr lang="hr-HR" sz="24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hr-HR" sz="2400" b="1" dirty="0">
                          <a:solidFill>
                            <a:schemeClr val="tx2">
                              <a:lumMod val="75000"/>
                            </a:schemeClr>
                          </a:solidFill>
                        </a:rPr>
                        <a:t>CITIZENS’ COMPLAINTS MAY BE </a:t>
                      </a:r>
                      <a:endParaRPr lang="hr-HR" sz="2400" dirty="0">
                        <a:solidFill>
                          <a:schemeClr val="tx2">
                            <a:lumMod val="75000"/>
                          </a:schemeClr>
                        </a:solidFill>
                      </a:endParaRPr>
                    </a:p>
                    <a:p>
                      <a:endParaRPr lang="hr-HR" sz="2000" dirty="0">
                        <a:solidFill>
                          <a:schemeClr val="tx2">
                            <a:lumMod val="75000"/>
                          </a:schemeClr>
                        </a:solidFill>
                      </a:endParaRPr>
                    </a:p>
                    <a:p>
                      <a:endParaRPr lang="hr-HR" sz="2000" dirty="0">
                        <a:solidFill>
                          <a:schemeClr val="tx2">
                            <a:lumMod val="75000"/>
                          </a:schemeClr>
                        </a:solidFill>
                      </a:endParaRPr>
                    </a:p>
                    <a:p>
                      <a:r>
                        <a:rPr lang="vi-VN" sz="2000" dirty="0">
                          <a:solidFill>
                            <a:schemeClr val="tx2">
                              <a:lumMod val="75000"/>
                            </a:schemeClr>
                          </a:solidFill>
                        </a:rPr>
                        <a:t>- </a:t>
                      </a:r>
                      <a:r>
                        <a:rPr lang="hr-HR" sz="2000" kern="1200" dirty="0" err="1">
                          <a:solidFill>
                            <a:schemeClr val="tx2">
                              <a:lumMod val="75000"/>
                            </a:schemeClr>
                          </a:solidFill>
                          <a:latin typeface="Arial" panose="020B0604020202020204" pitchFamily="34" charset="0"/>
                          <a:ea typeface="+mn-ea"/>
                          <a:cs typeface="Arial" panose="020B0604020202020204" pitchFamily="34" charset="0"/>
                        </a:rPr>
                        <a:t>based</a:t>
                      </a:r>
                      <a:r>
                        <a:rPr lang="hr-HR" sz="2000" kern="1200" dirty="0">
                          <a:solidFill>
                            <a:schemeClr val="tx2">
                              <a:lumMod val="75000"/>
                            </a:schemeClr>
                          </a:solidFill>
                          <a:latin typeface="Arial" panose="020B0604020202020204" pitchFamily="34" charset="0"/>
                          <a:ea typeface="+mn-ea"/>
                          <a:cs typeface="Arial" panose="020B0604020202020204" pitchFamily="34" charset="0"/>
                        </a:rPr>
                        <a:t> on </a:t>
                      </a:r>
                      <a:r>
                        <a:rPr lang="hr-HR" sz="2000" kern="1200" dirty="0" err="1">
                          <a:solidFill>
                            <a:schemeClr val="tx2">
                              <a:lumMod val="75000"/>
                            </a:schemeClr>
                          </a:solidFill>
                          <a:latin typeface="Arial" panose="020B0604020202020204" pitchFamily="34" charset="0"/>
                          <a:ea typeface="+mn-ea"/>
                          <a:cs typeface="Arial" panose="020B0604020202020204" pitchFamily="34" charset="0"/>
                        </a:rPr>
                        <a:t>the</a:t>
                      </a:r>
                      <a:r>
                        <a:rPr lang="hr-HR" sz="2000" kern="1200" dirty="0">
                          <a:solidFill>
                            <a:schemeClr val="tx2">
                              <a:lumMod val="75000"/>
                            </a:schemeClr>
                          </a:solidFill>
                          <a:latin typeface="Arial" panose="020B0604020202020204" pitchFamily="34" charset="0"/>
                          <a:ea typeface="+mn-ea"/>
                          <a:cs typeface="Arial" panose="020B0604020202020204" pitchFamily="34" charset="0"/>
                        </a:rPr>
                        <a:t> </a:t>
                      </a:r>
                      <a:r>
                        <a:rPr lang="hr-HR" sz="2000" kern="1200" dirty="0" err="1">
                          <a:solidFill>
                            <a:schemeClr val="tx2">
                              <a:lumMod val="75000"/>
                            </a:schemeClr>
                          </a:solidFill>
                          <a:latin typeface="Arial" panose="020B0604020202020204" pitchFamily="34" charset="0"/>
                          <a:ea typeface="+mn-ea"/>
                          <a:cs typeface="Arial" panose="020B0604020202020204" pitchFamily="34" charset="0"/>
                        </a:rPr>
                        <a:t>air</a:t>
                      </a:r>
                      <a:r>
                        <a:rPr lang="hr-HR" sz="2000" kern="1200" dirty="0">
                          <a:solidFill>
                            <a:schemeClr val="tx2">
                              <a:lumMod val="75000"/>
                            </a:schemeClr>
                          </a:solidFill>
                          <a:latin typeface="Arial" panose="020B0604020202020204" pitchFamily="34" charset="0"/>
                          <a:ea typeface="+mn-ea"/>
                          <a:cs typeface="Arial" panose="020B0604020202020204" pitchFamily="34" charset="0"/>
                        </a:rPr>
                        <a:t> </a:t>
                      </a:r>
                      <a:r>
                        <a:rPr lang="hr-HR" sz="2000" kern="1200" dirty="0" err="1">
                          <a:solidFill>
                            <a:schemeClr val="tx2">
                              <a:lumMod val="75000"/>
                            </a:schemeClr>
                          </a:solidFill>
                          <a:latin typeface="Arial" panose="020B0604020202020204" pitchFamily="34" charset="0"/>
                          <a:ea typeface="+mn-ea"/>
                          <a:cs typeface="Arial" panose="020B0604020202020204" pitchFamily="34" charset="0"/>
                        </a:rPr>
                        <a:t>quality</a:t>
                      </a:r>
                      <a:r>
                        <a:rPr lang="hr-HR" sz="2000" kern="1200" dirty="0">
                          <a:solidFill>
                            <a:schemeClr val="tx2">
                              <a:lumMod val="75000"/>
                            </a:schemeClr>
                          </a:solidFill>
                          <a:latin typeface="Arial" panose="020B0604020202020204" pitchFamily="34" charset="0"/>
                          <a:ea typeface="+mn-ea"/>
                          <a:cs typeface="Arial" panose="020B0604020202020204" pitchFamily="34" charset="0"/>
                        </a:rPr>
                        <a:t> monitoring </a:t>
                      </a:r>
                      <a:r>
                        <a:rPr lang="hr-HR" sz="2000" kern="1200" dirty="0" err="1">
                          <a:solidFill>
                            <a:schemeClr val="tx2">
                              <a:lumMod val="75000"/>
                            </a:schemeClr>
                          </a:solidFill>
                          <a:latin typeface="Arial" panose="020B0604020202020204" pitchFamily="34" charset="0"/>
                          <a:ea typeface="+mn-ea"/>
                          <a:cs typeface="Arial" panose="020B0604020202020204" pitchFamily="34" charset="0"/>
                        </a:rPr>
                        <a:t>results</a:t>
                      </a:r>
                      <a:endParaRPr lang="hr-HR" sz="2000" kern="1200" dirty="0">
                        <a:solidFill>
                          <a:schemeClr val="tx2">
                            <a:lumMod val="75000"/>
                          </a:schemeClr>
                        </a:solidFill>
                        <a:latin typeface="Arial" panose="020B0604020202020204" pitchFamily="34" charset="0"/>
                        <a:ea typeface="+mn-ea"/>
                        <a:cs typeface="Arial" panose="020B0604020202020204" pitchFamily="34" charset="0"/>
                      </a:endParaRPr>
                    </a:p>
                    <a:p>
                      <a:endParaRPr lang="hr-HR" sz="2000" dirty="0">
                        <a:solidFill>
                          <a:schemeClr val="tx2">
                            <a:lumMod val="75000"/>
                          </a:schemeClr>
                        </a:solidFill>
                      </a:endParaRPr>
                    </a:p>
                    <a:p>
                      <a:pPr marL="0" indent="0" algn="l" defTabSz="914400" rtl="0" eaLnBrk="1" latinLnBrk="0" hangingPunct="1">
                        <a:buFontTx/>
                        <a:buNone/>
                      </a:pPr>
                      <a:r>
                        <a:rPr lang="hr-HR" sz="2000" kern="1200" dirty="0">
                          <a:solidFill>
                            <a:schemeClr val="tx2">
                              <a:lumMod val="75000"/>
                            </a:schemeClr>
                          </a:solidFill>
                          <a:latin typeface="Arial" panose="020B0604020202020204" pitchFamily="34" charset="0"/>
                          <a:ea typeface="+mn-ea"/>
                          <a:cs typeface="Arial" panose="020B0604020202020204" pitchFamily="34" charset="0"/>
                        </a:rPr>
                        <a:t>- </a:t>
                      </a:r>
                      <a:r>
                        <a:rPr lang="hr-HR" sz="2000" kern="1200" dirty="0" err="1">
                          <a:solidFill>
                            <a:schemeClr val="tx2">
                              <a:lumMod val="75000"/>
                            </a:schemeClr>
                          </a:solidFill>
                          <a:latin typeface="Arial" panose="020B0604020202020204" pitchFamily="34" charset="0"/>
                          <a:ea typeface="+mn-ea"/>
                          <a:cs typeface="Arial" panose="020B0604020202020204" pitchFamily="34" charset="0"/>
                        </a:rPr>
                        <a:t>based</a:t>
                      </a:r>
                      <a:r>
                        <a:rPr lang="hr-HR" sz="2000" kern="1200" dirty="0">
                          <a:solidFill>
                            <a:schemeClr val="tx2">
                              <a:lumMod val="75000"/>
                            </a:schemeClr>
                          </a:solidFill>
                          <a:latin typeface="Arial" panose="020B0604020202020204" pitchFamily="34" charset="0"/>
                          <a:ea typeface="+mn-ea"/>
                          <a:cs typeface="Arial" panose="020B0604020202020204" pitchFamily="34" charset="0"/>
                        </a:rPr>
                        <a:t> on </a:t>
                      </a:r>
                      <a:r>
                        <a:rPr lang="hr-HR" sz="2000" kern="1200" dirty="0" err="1">
                          <a:solidFill>
                            <a:schemeClr val="tx2">
                              <a:lumMod val="75000"/>
                            </a:schemeClr>
                          </a:solidFill>
                          <a:latin typeface="Arial" panose="020B0604020202020204" pitchFamily="34" charset="0"/>
                          <a:ea typeface="+mn-ea"/>
                          <a:cs typeface="Arial" panose="020B0604020202020204" pitchFamily="34" charset="0"/>
                        </a:rPr>
                        <a:t>organoleptic</a:t>
                      </a:r>
                      <a:r>
                        <a:rPr lang="hr-HR" sz="2000" kern="1200" dirty="0">
                          <a:solidFill>
                            <a:schemeClr val="tx2">
                              <a:lumMod val="75000"/>
                            </a:schemeClr>
                          </a:solidFill>
                          <a:latin typeface="Arial" panose="020B0604020202020204" pitchFamily="34" charset="0"/>
                          <a:ea typeface="+mn-ea"/>
                          <a:cs typeface="Arial" panose="020B0604020202020204" pitchFamily="34" charset="0"/>
                        </a:rPr>
                        <a:t> </a:t>
                      </a:r>
                      <a:r>
                        <a:rPr lang="hr-HR" sz="2000" kern="1200" dirty="0" err="1">
                          <a:solidFill>
                            <a:schemeClr val="tx2">
                              <a:lumMod val="75000"/>
                            </a:schemeClr>
                          </a:solidFill>
                          <a:latin typeface="Arial" panose="020B0604020202020204" pitchFamily="34" charset="0"/>
                          <a:ea typeface="+mn-ea"/>
                          <a:cs typeface="Arial" panose="020B0604020202020204" pitchFamily="34" charset="0"/>
                        </a:rPr>
                        <a:t>observations</a:t>
                      </a:r>
                      <a:endParaRPr lang="hr-HR" sz="2000" kern="1200" dirty="0">
                        <a:solidFill>
                          <a:schemeClr val="tx2">
                            <a:lumMod val="75000"/>
                          </a:schemeClr>
                        </a:solidFill>
                        <a:latin typeface="Arial" panose="020B0604020202020204" pitchFamily="34" charset="0"/>
                        <a:ea typeface="+mn-ea"/>
                        <a:cs typeface="Arial" panose="020B0604020202020204" pitchFamily="34" charset="0"/>
                      </a:endParaRPr>
                    </a:p>
                    <a:p>
                      <a:pPr marL="0" indent="0" algn="l" defTabSz="914400" rtl="0" eaLnBrk="1" latinLnBrk="0" hangingPunct="1">
                        <a:buFontTx/>
                        <a:buNone/>
                      </a:pPr>
                      <a:endParaRPr lang="hr-HR" sz="2000" dirty="0">
                        <a:solidFill>
                          <a:schemeClr val="tx2">
                            <a:lumMod val="75000"/>
                          </a:schemeClr>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hr-HR" sz="2000" dirty="0">
                          <a:solidFill>
                            <a:schemeClr val="tx2">
                              <a:lumMod val="75000"/>
                            </a:schemeClr>
                          </a:solidFill>
                          <a:latin typeface="Arial" panose="020B0604020202020204" pitchFamily="34" charset="0"/>
                          <a:cs typeface="Arial" panose="020B0604020202020204" pitchFamily="34" charset="0"/>
                        </a:rPr>
                        <a:t>- </a:t>
                      </a:r>
                      <a:r>
                        <a:rPr lang="hr-HR" sz="2000" kern="1200" dirty="0" err="1">
                          <a:solidFill>
                            <a:schemeClr val="tx2">
                              <a:lumMod val="75000"/>
                            </a:schemeClr>
                          </a:solidFill>
                          <a:latin typeface="Arial" panose="020B0604020202020204" pitchFamily="34" charset="0"/>
                          <a:ea typeface="+mn-ea"/>
                          <a:cs typeface="Arial" panose="020B0604020202020204" pitchFamily="34" charset="0"/>
                        </a:rPr>
                        <a:t>complaints</a:t>
                      </a:r>
                      <a:r>
                        <a:rPr lang="hr-HR" sz="2000" kern="1200" dirty="0">
                          <a:solidFill>
                            <a:schemeClr val="tx2">
                              <a:lumMod val="75000"/>
                            </a:schemeClr>
                          </a:solidFill>
                          <a:latin typeface="Arial" panose="020B0604020202020204" pitchFamily="34" charset="0"/>
                          <a:ea typeface="+mn-ea"/>
                          <a:cs typeface="Arial" panose="020B0604020202020204" pitchFamily="34" charset="0"/>
                        </a:rPr>
                        <a:t> on AQM </a:t>
                      </a:r>
                      <a:r>
                        <a:rPr lang="hr-HR" sz="2000" kern="1200" dirty="0" err="1">
                          <a:solidFill>
                            <a:schemeClr val="tx2">
                              <a:lumMod val="75000"/>
                            </a:schemeClr>
                          </a:solidFill>
                          <a:latin typeface="Arial" panose="020B0604020202020204" pitchFamily="34" charset="0"/>
                          <a:ea typeface="+mn-ea"/>
                          <a:cs typeface="Arial" panose="020B0604020202020204" pitchFamily="34" charset="0"/>
                        </a:rPr>
                        <a:t>laboratory</a:t>
                      </a:r>
                      <a:r>
                        <a:rPr lang="hr-HR" sz="2000" kern="1200" dirty="0">
                          <a:solidFill>
                            <a:schemeClr val="tx2">
                              <a:lumMod val="75000"/>
                            </a:schemeClr>
                          </a:solidFill>
                          <a:latin typeface="Arial" panose="020B0604020202020204" pitchFamily="34" charset="0"/>
                          <a:ea typeface="+mn-ea"/>
                          <a:cs typeface="Arial" panose="020B0604020202020204" pitchFamily="34" charset="0"/>
                        </a:rPr>
                        <a:t> </a:t>
                      </a:r>
                      <a:r>
                        <a:rPr lang="hr-HR" sz="2000" kern="1200" dirty="0" err="1">
                          <a:solidFill>
                            <a:schemeClr val="tx2">
                              <a:lumMod val="75000"/>
                            </a:schemeClr>
                          </a:solidFill>
                          <a:latin typeface="Arial" panose="020B0604020202020204" pitchFamily="34" charset="0"/>
                          <a:ea typeface="+mn-ea"/>
                          <a:cs typeface="Arial" panose="020B0604020202020204" pitchFamily="34" charset="0"/>
                        </a:rPr>
                        <a:t>operation</a:t>
                      </a:r>
                      <a:endParaRPr lang="hr-HR" sz="2000" kern="1200" dirty="0">
                        <a:solidFill>
                          <a:schemeClr val="tx2">
                            <a:lumMod val="75000"/>
                          </a:schemeClr>
                        </a:solidFill>
                        <a:latin typeface="Arial" panose="020B0604020202020204" pitchFamily="34" charset="0"/>
                        <a:ea typeface="+mn-ea"/>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hr-HR" sz="2000" kern="1200" dirty="0">
                          <a:solidFill>
                            <a:schemeClr val="tx2">
                              <a:lumMod val="75000"/>
                            </a:schemeClr>
                          </a:solidFill>
                          <a:latin typeface="Arial" panose="020B0604020202020204" pitchFamily="34" charset="0"/>
                          <a:ea typeface="+mn-ea"/>
                          <a:cs typeface="Arial" panose="020B0604020202020204" pitchFamily="34" charset="0"/>
                        </a:rPr>
                        <a:t> </a:t>
                      </a:r>
                    </a:p>
                    <a:p>
                      <a:endParaRPr lang="hr-HR" sz="2400" b="1" dirty="0">
                        <a:solidFill>
                          <a:schemeClr val="tx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370840">
                <a:tc>
                  <a:txBody>
                    <a:bodyPr/>
                    <a:lstStyle/>
                    <a:p>
                      <a:r>
                        <a:rPr lang="hr-HR" sz="2400" b="1" dirty="0" err="1">
                          <a:solidFill>
                            <a:schemeClr val="bg1"/>
                          </a:solidFill>
                        </a:rPr>
                        <a:t>Monitored</a:t>
                      </a:r>
                      <a:r>
                        <a:rPr lang="hr-HR" sz="2400" b="1" dirty="0">
                          <a:solidFill>
                            <a:schemeClr val="bg1"/>
                          </a:solidFill>
                        </a:rPr>
                        <a:t> </a:t>
                      </a:r>
                      <a:r>
                        <a:rPr lang="hr-HR" sz="2400" b="1" dirty="0" err="1">
                          <a:solidFill>
                            <a:schemeClr val="bg1"/>
                          </a:solidFill>
                        </a:rPr>
                        <a:t>person</a:t>
                      </a:r>
                      <a:endParaRPr lang="hr-HR" sz="24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hr-HR" sz="2400" b="1" dirty="0">
                          <a:solidFill>
                            <a:schemeClr val="tx2">
                              <a:lumMod val="75000"/>
                            </a:schemeClr>
                          </a:solidFill>
                        </a:rPr>
                        <a:t>Legal </a:t>
                      </a:r>
                      <a:r>
                        <a:rPr lang="hr-HR" sz="2400" b="1" dirty="0" err="1">
                          <a:solidFill>
                            <a:schemeClr val="tx2">
                              <a:lumMod val="75000"/>
                            </a:schemeClr>
                          </a:solidFill>
                        </a:rPr>
                        <a:t>person</a:t>
                      </a:r>
                      <a:r>
                        <a:rPr lang="hr-HR" sz="2400" b="1" dirty="0">
                          <a:solidFill>
                            <a:schemeClr val="tx2">
                              <a:lumMod val="75000"/>
                            </a:schemeClr>
                          </a:solidFill>
                        </a:rPr>
                        <a:t> </a:t>
                      </a:r>
                      <a:r>
                        <a:rPr lang="hr-HR" sz="2400" b="1" dirty="0" err="1">
                          <a:solidFill>
                            <a:schemeClr val="tx2">
                              <a:lumMod val="75000"/>
                            </a:schemeClr>
                          </a:solidFill>
                        </a:rPr>
                        <a:t>polluter</a:t>
                      </a:r>
                      <a:r>
                        <a:rPr lang="hr-HR" sz="2400" b="1" dirty="0">
                          <a:solidFill>
                            <a:schemeClr val="tx2">
                              <a:lumMod val="75000"/>
                            </a:schemeClr>
                          </a:solidFill>
                        </a:rPr>
                        <a:t>, </a:t>
                      </a:r>
                      <a:r>
                        <a:rPr lang="hr-HR" sz="2400" b="1" dirty="0" err="1">
                          <a:solidFill>
                            <a:schemeClr val="tx2">
                              <a:lumMod val="75000"/>
                            </a:schemeClr>
                          </a:solidFill>
                        </a:rPr>
                        <a:t>testing</a:t>
                      </a:r>
                      <a:r>
                        <a:rPr lang="hr-HR" sz="2400" b="1" dirty="0">
                          <a:solidFill>
                            <a:schemeClr val="tx2">
                              <a:lumMod val="75000"/>
                            </a:schemeClr>
                          </a:solidFill>
                        </a:rPr>
                        <a:t> / reference </a:t>
                      </a:r>
                      <a:r>
                        <a:rPr lang="hr-HR" sz="2400" b="1" baseline="0" dirty="0" err="1">
                          <a:solidFill>
                            <a:schemeClr val="tx2">
                              <a:lumMod val="75000"/>
                            </a:schemeClr>
                          </a:solidFill>
                        </a:rPr>
                        <a:t>lab</a:t>
                      </a:r>
                      <a:r>
                        <a:rPr lang="hr-HR" sz="2400" b="1" baseline="0" dirty="0">
                          <a:solidFill>
                            <a:schemeClr val="tx2">
                              <a:lumMod val="75000"/>
                            </a:schemeClr>
                          </a:solidFill>
                        </a:rPr>
                        <a:t>.</a:t>
                      </a:r>
                      <a:endParaRPr lang="hr-HR" sz="2400" b="1" dirty="0">
                        <a:solidFill>
                          <a:schemeClr val="tx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564031692"/>
      </p:ext>
    </p:extLst>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11.4 INSPECTION MONITORING - UNANNOUNCED</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2071107121"/>
              </p:ext>
            </p:extLst>
          </p:nvPr>
        </p:nvGraphicFramePr>
        <p:xfrm>
          <a:off x="666749" y="1235075"/>
          <a:ext cx="7877175" cy="3779520"/>
        </p:xfrm>
        <a:graphic>
          <a:graphicData uri="http://schemas.openxmlformats.org/drawingml/2006/table">
            <a:tbl>
              <a:tblPr firstRow="1" bandRow="1">
                <a:effectLst>
                  <a:innerShdw blurRad="63500" dist="50800" dir="2700000">
                    <a:prstClr val="black">
                      <a:alpha val="50000"/>
                    </a:prstClr>
                  </a:innerShdw>
                </a:effectLst>
                <a:tableStyleId>{5940675A-B579-460E-94D1-54222C63F5DA}</a:tableStyleId>
              </a:tblPr>
              <a:tblGrid>
                <a:gridCol w="1564644">
                  <a:extLst>
                    <a:ext uri="{9D8B030D-6E8A-4147-A177-3AD203B41FA5}">
                      <a16:colId xmlns:a16="http://schemas.microsoft.com/office/drawing/2014/main" val="20000"/>
                    </a:ext>
                  </a:extLst>
                </a:gridCol>
                <a:gridCol w="6312531">
                  <a:extLst>
                    <a:ext uri="{9D8B030D-6E8A-4147-A177-3AD203B41FA5}">
                      <a16:colId xmlns:a16="http://schemas.microsoft.com/office/drawing/2014/main" val="20001"/>
                    </a:ext>
                  </a:extLst>
                </a:gridCol>
              </a:tblGrid>
              <a:tr h="370840">
                <a:tc>
                  <a:txBody>
                    <a:bodyPr/>
                    <a:lstStyle/>
                    <a:p>
                      <a:r>
                        <a:rPr lang="hr-HR" sz="2400" b="1" dirty="0" err="1">
                          <a:solidFill>
                            <a:schemeClr val="bg1"/>
                          </a:solidFill>
                        </a:rPr>
                        <a:t>Citizens</a:t>
                      </a:r>
                      <a:r>
                        <a:rPr lang="hr-HR" sz="2400" b="1" dirty="0">
                          <a:solidFill>
                            <a:schemeClr val="bg1"/>
                          </a:solidFill>
                        </a:rPr>
                        <a:t>’ </a:t>
                      </a:r>
                      <a:r>
                        <a:rPr lang="hr-HR" sz="2400" b="1" dirty="0" err="1">
                          <a:solidFill>
                            <a:schemeClr val="bg1"/>
                          </a:solidFill>
                        </a:rPr>
                        <a:t>complaints</a:t>
                      </a:r>
                      <a:endParaRPr lang="hr-HR" sz="24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hr-HR" sz="2400" b="1" dirty="0">
                          <a:solidFill>
                            <a:schemeClr val="tx2">
                              <a:lumMod val="75000"/>
                            </a:schemeClr>
                          </a:solidFill>
                        </a:rPr>
                        <a:t>ACCIDENTS MAY BE </a:t>
                      </a:r>
                      <a:endParaRPr lang="hr-HR" sz="2400" dirty="0">
                        <a:solidFill>
                          <a:schemeClr val="tx2">
                            <a:lumMod val="75000"/>
                          </a:schemeClr>
                        </a:solidFill>
                      </a:endParaRPr>
                    </a:p>
                    <a:p>
                      <a:endParaRPr lang="hr-HR" sz="2000" dirty="0">
                        <a:solidFill>
                          <a:schemeClr val="tx2">
                            <a:lumMod val="75000"/>
                          </a:schemeClr>
                        </a:solidFill>
                      </a:endParaRPr>
                    </a:p>
                    <a:p>
                      <a:endParaRPr lang="hr-HR" sz="2000" dirty="0">
                        <a:solidFill>
                          <a:schemeClr val="tx2">
                            <a:lumMod val="75000"/>
                          </a:schemeClr>
                        </a:solidFill>
                      </a:endParaRPr>
                    </a:p>
                    <a:p>
                      <a:r>
                        <a:rPr lang="vi-VN" sz="2000" dirty="0">
                          <a:solidFill>
                            <a:schemeClr val="tx2">
                              <a:lumMod val="75000"/>
                            </a:schemeClr>
                          </a:solidFill>
                        </a:rPr>
                        <a:t>- </a:t>
                      </a:r>
                      <a:r>
                        <a:rPr lang="hr-HR" sz="2000" kern="1200" dirty="0" err="1">
                          <a:solidFill>
                            <a:schemeClr val="tx2">
                              <a:lumMod val="75000"/>
                            </a:schemeClr>
                          </a:solidFill>
                          <a:latin typeface="Arial" panose="020B0604020202020204" pitchFamily="34" charset="0"/>
                          <a:ea typeface="+mn-ea"/>
                          <a:cs typeface="Arial" panose="020B0604020202020204" pitchFamily="34" charset="0"/>
                        </a:rPr>
                        <a:t>fires</a:t>
                      </a:r>
                      <a:endParaRPr lang="hr-HR" sz="2000" kern="1200" dirty="0">
                        <a:solidFill>
                          <a:schemeClr val="tx2">
                            <a:lumMod val="75000"/>
                          </a:schemeClr>
                        </a:solidFill>
                        <a:latin typeface="Arial" panose="020B0604020202020204" pitchFamily="34" charset="0"/>
                        <a:ea typeface="+mn-ea"/>
                        <a:cs typeface="Arial" panose="020B0604020202020204" pitchFamily="34" charset="0"/>
                      </a:endParaRPr>
                    </a:p>
                    <a:p>
                      <a:endParaRPr lang="hr-HR" sz="2000" dirty="0">
                        <a:solidFill>
                          <a:schemeClr val="tx2">
                            <a:lumMod val="75000"/>
                          </a:schemeClr>
                        </a:solidFill>
                      </a:endParaRPr>
                    </a:p>
                    <a:p>
                      <a:pPr marL="0" indent="0" algn="l" defTabSz="914400" rtl="0" eaLnBrk="1" latinLnBrk="0" hangingPunct="1">
                        <a:buFontTx/>
                        <a:buNone/>
                      </a:pPr>
                      <a:r>
                        <a:rPr lang="hr-HR" sz="2000" kern="1200" dirty="0">
                          <a:solidFill>
                            <a:schemeClr val="tx2">
                              <a:lumMod val="75000"/>
                            </a:schemeClr>
                          </a:solidFill>
                          <a:latin typeface="Arial" panose="020B0604020202020204" pitchFamily="34" charset="0"/>
                          <a:ea typeface="+mn-ea"/>
                          <a:cs typeface="Arial" panose="020B0604020202020204" pitchFamily="34" charset="0"/>
                        </a:rPr>
                        <a:t>- </a:t>
                      </a:r>
                      <a:r>
                        <a:rPr lang="hr-HR" sz="2000" kern="1200" dirty="0" err="1">
                          <a:solidFill>
                            <a:schemeClr val="tx2">
                              <a:lumMod val="75000"/>
                            </a:schemeClr>
                          </a:solidFill>
                          <a:latin typeface="Arial" panose="020B0604020202020204" pitchFamily="34" charset="0"/>
                          <a:ea typeface="+mn-ea"/>
                          <a:cs typeface="Arial" panose="020B0604020202020204" pitchFamily="34" charset="0"/>
                        </a:rPr>
                        <a:t>gases</a:t>
                      </a:r>
                      <a:r>
                        <a:rPr lang="hr-HR" sz="2000" kern="1200" dirty="0">
                          <a:solidFill>
                            <a:schemeClr val="tx2">
                              <a:lumMod val="75000"/>
                            </a:schemeClr>
                          </a:solidFill>
                          <a:latin typeface="Arial" panose="020B0604020202020204" pitchFamily="34" charset="0"/>
                          <a:ea typeface="+mn-ea"/>
                          <a:cs typeface="Arial" panose="020B0604020202020204" pitchFamily="34" charset="0"/>
                        </a:rPr>
                        <a:t> </a:t>
                      </a:r>
                      <a:r>
                        <a:rPr lang="hr-HR" sz="2000" kern="1200" dirty="0" err="1">
                          <a:solidFill>
                            <a:schemeClr val="tx2">
                              <a:lumMod val="75000"/>
                            </a:schemeClr>
                          </a:solidFill>
                          <a:latin typeface="Arial" panose="020B0604020202020204" pitchFamily="34" charset="0"/>
                          <a:ea typeface="+mn-ea"/>
                          <a:cs typeface="Arial" panose="020B0604020202020204" pitchFamily="34" charset="0"/>
                        </a:rPr>
                        <a:t>discharge</a:t>
                      </a:r>
                      <a:r>
                        <a:rPr lang="hr-HR" sz="2000" kern="1200" dirty="0">
                          <a:solidFill>
                            <a:schemeClr val="tx2">
                              <a:lumMod val="75000"/>
                            </a:schemeClr>
                          </a:solidFill>
                          <a:latin typeface="Arial" panose="020B0604020202020204" pitchFamily="34" charset="0"/>
                          <a:ea typeface="+mn-ea"/>
                          <a:cs typeface="Arial" panose="020B0604020202020204" pitchFamily="34" charset="0"/>
                        </a:rPr>
                        <a:t> </a:t>
                      </a:r>
                      <a:r>
                        <a:rPr lang="hr-HR" sz="2000" kern="1200" dirty="0" err="1">
                          <a:solidFill>
                            <a:schemeClr val="tx2">
                              <a:lumMod val="75000"/>
                            </a:schemeClr>
                          </a:solidFill>
                          <a:latin typeface="Arial" panose="020B0604020202020204" pitchFamily="34" charset="0"/>
                          <a:ea typeface="+mn-ea"/>
                          <a:cs typeface="Arial" panose="020B0604020202020204" pitchFamily="34" charset="0"/>
                        </a:rPr>
                        <a:t>from</a:t>
                      </a:r>
                      <a:r>
                        <a:rPr lang="hr-HR" sz="2000" kern="1200" dirty="0">
                          <a:solidFill>
                            <a:schemeClr val="tx2">
                              <a:lumMod val="75000"/>
                            </a:schemeClr>
                          </a:solidFill>
                          <a:latin typeface="Arial" panose="020B0604020202020204" pitchFamily="34" charset="0"/>
                          <a:ea typeface="+mn-ea"/>
                          <a:cs typeface="Arial" panose="020B0604020202020204" pitchFamily="34" charset="0"/>
                        </a:rPr>
                        <a:t> </a:t>
                      </a:r>
                      <a:r>
                        <a:rPr lang="hr-HR" sz="2000" kern="1200" dirty="0" err="1">
                          <a:solidFill>
                            <a:schemeClr val="tx2">
                              <a:lumMod val="75000"/>
                            </a:schemeClr>
                          </a:solidFill>
                          <a:latin typeface="Arial" panose="020B0604020202020204" pitchFamily="34" charset="0"/>
                          <a:ea typeface="+mn-ea"/>
                          <a:cs typeface="Arial" panose="020B0604020202020204" pitchFamily="34" charset="0"/>
                        </a:rPr>
                        <a:t>production</a:t>
                      </a:r>
                      <a:r>
                        <a:rPr lang="hr-HR" sz="2000" kern="1200" dirty="0">
                          <a:solidFill>
                            <a:schemeClr val="tx2">
                              <a:lumMod val="75000"/>
                            </a:schemeClr>
                          </a:solidFill>
                          <a:latin typeface="Arial" panose="020B0604020202020204" pitchFamily="34" charset="0"/>
                          <a:ea typeface="+mn-ea"/>
                          <a:cs typeface="Arial" panose="020B0604020202020204" pitchFamily="34" charset="0"/>
                        </a:rPr>
                        <a:t> </a:t>
                      </a:r>
                      <a:r>
                        <a:rPr lang="hr-HR" sz="2000" kern="1200" dirty="0" err="1">
                          <a:solidFill>
                            <a:schemeClr val="tx2">
                              <a:lumMod val="75000"/>
                            </a:schemeClr>
                          </a:solidFill>
                          <a:latin typeface="Arial" panose="020B0604020202020204" pitchFamily="34" charset="0"/>
                          <a:ea typeface="+mn-ea"/>
                          <a:cs typeface="Arial" panose="020B0604020202020204" pitchFamily="34" charset="0"/>
                        </a:rPr>
                        <a:t>processes</a:t>
                      </a:r>
                      <a:endParaRPr lang="hr-HR" sz="2000" kern="1200" dirty="0">
                        <a:solidFill>
                          <a:schemeClr val="tx2">
                            <a:lumMod val="75000"/>
                          </a:schemeClr>
                        </a:solidFill>
                        <a:latin typeface="Arial" panose="020B0604020202020204" pitchFamily="34" charset="0"/>
                        <a:ea typeface="+mn-ea"/>
                        <a:cs typeface="Arial" panose="020B0604020202020204" pitchFamily="34" charset="0"/>
                      </a:endParaRPr>
                    </a:p>
                    <a:p>
                      <a:pPr marL="0" indent="0" algn="l" defTabSz="914400" rtl="0" eaLnBrk="1" latinLnBrk="0" hangingPunct="1">
                        <a:buFontTx/>
                        <a:buNone/>
                      </a:pPr>
                      <a:endParaRPr lang="hr-HR" sz="2000" dirty="0">
                        <a:solidFill>
                          <a:schemeClr val="tx2">
                            <a:lumMod val="75000"/>
                          </a:schemeClr>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hr-HR" sz="2000" kern="1200" dirty="0">
                          <a:solidFill>
                            <a:schemeClr val="tx2">
                              <a:lumMod val="75000"/>
                            </a:schemeClr>
                          </a:solidFill>
                          <a:latin typeface="Arial" panose="020B0604020202020204" pitchFamily="34" charset="0"/>
                          <a:ea typeface="+mn-ea"/>
                          <a:cs typeface="Arial" panose="020B0604020202020204" pitchFamily="34" charset="0"/>
                        </a:rPr>
                        <a:t> </a:t>
                      </a:r>
                    </a:p>
                    <a:p>
                      <a:endParaRPr lang="hr-HR" sz="2400" b="1" dirty="0">
                        <a:solidFill>
                          <a:schemeClr val="tx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370840">
                <a:tc>
                  <a:txBody>
                    <a:bodyPr/>
                    <a:lstStyle/>
                    <a:p>
                      <a:r>
                        <a:rPr lang="hr-HR" sz="2400" b="1" dirty="0" err="1">
                          <a:solidFill>
                            <a:schemeClr val="bg1"/>
                          </a:solidFill>
                        </a:rPr>
                        <a:t>Monitored</a:t>
                      </a:r>
                      <a:r>
                        <a:rPr lang="hr-HR" sz="2400" b="1" dirty="0">
                          <a:solidFill>
                            <a:schemeClr val="bg1"/>
                          </a:solidFill>
                        </a:rPr>
                        <a:t> </a:t>
                      </a:r>
                      <a:r>
                        <a:rPr lang="hr-HR" sz="2400" b="1" dirty="0" err="1">
                          <a:solidFill>
                            <a:schemeClr val="bg1"/>
                          </a:solidFill>
                        </a:rPr>
                        <a:t>person</a:t>
                      </a:r>
                      <a:endParaRPr lang="hr-HR" sz="24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sz="2400" b="1" dirty="0">
                          <a:solidFill>
                            <a:schemeClr val="tx2">
                              <a:lumMod val="75000"/>
                            </a:schemeClr>
                          </a:solidFill>
                        </a:rPr>
                        <a:t>Legal </a:t>
                      </a:r>
                      <a:r>
                        <a:rPr lang="hr-HR" sz="2400" b="1" dirty="0" err="1">
                          <a:solidFill>
                            <a:schemeClr val="tx2">
                              <a:lumMod val="75000"/>
                            </a:schemeClr>
                          </a:solidFill>
                        </a:rPr>
                        <a:t>person</a:t>
                      </a:r>
                      <a:r>
                        <a:rPr lang="hr-HR" sz="2400" b="1" dirty="0">
                          <a:solidFill>
                            <a:schemeClr val="tx2">
                              <a:lumMod val="75000"/>
                            </a:schemeClr>
                          </a:solidFill>
                        </a:rPr>
                        <a:t> </a:t>
                      </a:r>
                      <a:r>
                        <a:rPr lang="hr-HR" sz="2400" b="1" dirty="0" err="1">
                          <a:solidFill>
                            <a:schemeClr val="tx2">
                              <a:lumMod val="75000"/>
                            </a:schemeClr>
                          </a:solidFill>
                        </a:rPr>
                        <a:t>polluter</a:t>
                      </a:r>
                      <a:endParaRPr lang="hr-HR" sz="2400" b="1" dirty="0">
                        <a:solidFill>
                          <a:schemeClr val="tx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1330005459"/>
      </p:ext>
    </p:extLst>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11.4 INSPECTION MONITORING - UNANNOUNCED</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19099" y="1176336"/>
            <a:ext cx="8439150" cy="847726"/>
          </a:xfrm>
          <a:prstGeom prst="rect">
            <a:avLst/>
          </a:prstGeom>
          <a:solidFill>
            <a:schemeClr val="tx2">
              <a:lumMod val="40000"/>
              <a:lumOff val="60000"/>
            </a:schemeClr>
          </a:solidFill>
          <a:ln w="19050">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28625" y="1338589"/>
            <a:ext cx="8429624" cy="523220"/>
          </a:xfrm>
          <a:prstGeom prst="rect">
            <a:avLst/>
          </a:prstGeom>
          <a:noFill/>
        </p:spPr>
        <p:txBody>
          <a:bodyPr wrap="square" rtlCol="0">
            <a:spAutoFit/>
          </a:bodyPr>
          <a:lstStyle/>
          <a:p>
            <a:pPr algn="ctr"/>
            <a:r>
              <a:rPr lang="hr-HR" sz="2800" b="1" dirty="0">
                <a:solidFill>
                  <a:schemeClr val="tx2">
                    <a:lumMod val="75000"/>
                  </a:schemeClr>
                </a:solidFill>
              </a:rPr>
              <a:t>A. </a:t>
            </a:r>
            <a:r>
              <a:rPr lang="hr-HR" sz="2800" b="1" dirty="0" err="1">
                <a:solidFill>
                  <a:schemeClr val="tx2">
                    <a:lumMod val="75000"/>
                  </a:schemeClr>
                </a:solidFill>
              </a:rPr>
              <a:t>preparation</a:t>
            </a:r>
            <a:r>
              <a:rPr lang="hr-HR" sz="2800" b="1" dirty="0">
                <a:solidFill>
                  <a:schemeClr val="tx2">
                    <a:lumMod val="75000"/>
                  </a:schemeClr>
                </a:solidFill>
              </a:rPr>
              <a:t> – data </a:t>
            </a:r>
            <a:r>
              <a:rPr lang="hr-HR" sz="2800" b="1" dirty="0" err="1">
                <a:solidFill>
                  <a:schemeClr val="tx2">
                    <a:lumMod val="75000"/>
                  </a:schemeClr>
                </a:solidFill>
              </a:rPr>
              <a:t>collection</a:t>
            </a:r>
            <a:endParaRPr lang="hr-HR" sz="2800" b="1" dirty="0">
              <a:solidFill>
                <a:schemeClr val="tx2">
                  <a:lumMod val="75000"/>
                </a:schemeClr>
              </a:solidFill>
            </a:endParaRPr>
          </a:p>
        </p:txBody>
      </p:sp>
      <p:sp>
        <p:nvSpPr>
          <p:cNvPr id="13" name="Rectangle 12"/>
          <p:cNvSpPr/>
          <p:nvPr/>
        </p:nvSpPr>
        <p:spPr>
          <a:xfrm>
            <a:off x="1209674" y="2024062"/>
            <a:ext cx="7648575" cy="3086323"/>
          </a:xfrm>
          <a:prstGeom prst="rect">
            <a:avLst/>
          </a:prstGeom>
          <a:solidFill>
            <a:schemeClr val="tx2">
              <a:lumMod val="20000"/>
              <a:lumOff val="80000"/>
            </a:schemeClr>
          </a:solidFill>
          <a:ln w="19050">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b="1" dirty="0">
                <a:solidFill>
                  <a:schemeClr val="tx2">
                    <a:lumMod val="75000"/>
                  </a:schemeClr>
                </a:solidFill>
              </a:rPr>
              <a:t>In </a:t>
            </a:r>
            <a:r>
              <a:rPr lang="hr-HR" sz="2000" b="1" dirty="0" err="1">
                <a:solidFill>
                  <a:schemeClr val="tx2">
                    <a:lumMod val="75000"/>
                  </a:schemeClr>
                </a:solidFill>
              </a:rPr>
              <a:t>order</a:t>
            </a:r>
            <a:r>
              <a:rPr lang="hr-HR" sz="2000" b="1" dirty="0">
                <a:solidFill>
                  <a:schemeClr val="tx2">
                    <a:lumMod val="75000"/>
                  </a:schemeClr>
                </a:solidFill>
              </a:rPr>
              <a:t> for </a:t>
            </a:r>
            <a:r>
              <a:rPr lang="hr-HR" sz="2000" b="1" dirty="0" err="1">
                <a:solidFill>
                  <a:schemeClr val="tx2">
                    <a:lumMod val="75000"/>
                  </a:schemeClr>
                </a:solidFill>
              </a:rPr>
              <a:t>inspector</a:t>
            </a:r>
            <a:r>
              <a:rPr lang="hr-HR" sz="2000" b="1" dirty="0">
                <a:solidFill>
                  <a:schemeClr val="tx2">
                    <a:lumMod val="75000"/>
                  </a:schemeClr>
                </a:solidFill>
              </a:rPr>
              <a:t> to </a:t>
            </a:r>
            <a:r>
              <a:rPr lang="hr-HR" sz="2000" b="1" dirty="0" err="1">
                <a:solidFill>
                  <a:schemeClr val="tx2">
                    <a:lumMod val="75000"/>
                  </a:schemeClr>
                </a:solidFill>
              </a:rPr>
              <a:t>obtain</a:t>
            </a:r>
            <a:r>
              <a:rPr lang="hr-HR" sz="2000" b="1" dirty="0">
                <a:solidFill>
                  <a:schemeClr val="tx2">
                    <a:lumMod val="75000"/>
                  </a:schemeClr>
                </a:solidFill>
              </a:rPr>
              <a:t> </a:t>
            </a:r>
            <a:r>
              <a:rPr lang="hr-HR" sz="2000" b="1" dirty="0" err="1">
                <a:solidFill>
                  <a:schemeClr val="tx2">
                    <a:lumMod val="75000"/>
                  </a:schemeClr>
                </a:solidFill>
              </a:rPr>
              <a:t>relevant</a:t>
            </a:r>
            <a:r>
              <a:rPr lang="hr-HR" sz="2000" b="1" dirty="0">
                <a:solidFill>
                  <a:schemeClr val="tx2">
                    <a:lumMod val="75000"/>
                  </a:schemeClr>
                </a:solidFill>
              </a:rPr>
              <a:t> </a:t>
            </a:r>
            <a:r>
              <a:rPr lang="hr-HR" sz="2000" b="1" dirty="0" err="1">
                <a:solidFill>
                  <a:schemeClr val="tx2">
                    <a:lumMod val="75000"/>
                  </a:schemeClr>
                </a:solidFill>
              </a:rPr>
              <a:t>information</a:t>
            </a:r>
            <a:r>
              <a:rPr lang="hr-HR" sz="2000" b="1" dirty="0">
                <a:solidFill>
                  <a:schemeClr val="tx2">
                    <a:lumMod val="75000"/>
                  </a:schemeClr>
                </a:solidFill>
              </a:rPr>
              <a:t> as </a:t>
            </a:r>
            <a:r>
              <a:rPr lang="hr-HR" sz="2000" b="1" dirty="0" err="1">
                <a:solidFill>
                  <a:schemeClr val="tx2">
                    <a:lumMod val="75000"/>
                  </a:schemeClr>
                </a:solidFill>
              </a:rPr>
              <a:t>quick</a:t>
            </a:r>
            <a:r>
              <a:rPr lang="hr-HR" sz="2000" b="1" dirty="0">
                <a:solidFill>
                  <a:schemeClr val="tx2">
                    <a:lumMod val="75000"/>
                  </a:schemeClr>
                </a:solidFill>
              </a:rPr>
              <a:t> as </a:t>
            </a:r>
            <a:r>
              <a:rPr lang="hr-HR" sz="2000" b="1" dirty="0" err="1">
                <a:solidFill>
                  <a:schemeClr val="tx2">
                    <a:lumMod val="75000"/>
                  </a:schemeClr>
                </a:solidFill>
              </a:rPr>
              <a:t>possible</a:t>
            </a:r>
            <a:r>
              <a:rPr lang="hr-HR" sz="2000" b="1" dirty="0">
                <a:solidFill>
                  <a:schemeClr val="tx2">
                    <a:lumMod val="75000"/>
                  </a:schemeClr>
                </a:solidFill>
              </a:rPr>
              <a:t> </a:t>
            </a:r>
            <a:r>
              <a:rPr lang="hr-HR" sz="2000" b="1" dirty="0" err="1">
                <a:solidFill>
                  <a:schemeClr val="tx2">
                    <a:lumMod val="75000"/>
                  </a:schemeClr>
                </a:solidFill>
              </a:rPr>
              <a:t>and</a:t>
            </a:r>
            <a:r>
              <a:rPr lang="hr-HR" sz="2000" b="1" dirty="0">
                <a:solidFill>
                  <a:schemeClr val="tx2">
                    <a:lumMod val="75000"/>
                  </a:schemeClr>
                </a:solidFill>
              </a:rPr>
              <a:t> </a:t>
            </a:r>
            <a:r>
              <a:rPr lang="hr-HR" sz="2000" b="1" dirty="0" err="1">
                <a:solidFill>
                  <a:schemeClr val="tx2">
                    <a:lumMod val="75000"/>
                  </a:schemeClr>
                </a:solidFill>
              </a:rPr>
              <a:t>without</a:t>
            </a:r>
            <a:r>
              <a:rPr lang="hr-HR" sz="2000" b="1" dirty="0">
                <a:solidFill>
                  <a:schemeClr val="tx2">
                    <a:lumMod val="75000"/>
                  </a:schemeClr>
                </a:solidFill>
              </a:rPr>
              <a:t> </a:t>
            </a:r>
            <a:r>
              <a:rPr lang="hr-HR" sz="2000" b="1" dirty="0" err="1">
                <a:solidFill>
                  <a:schemeClr val="tx2">
                    <a:lumMod val="75000"/>
                  </a:schemeClr>
                </a:solidFill>
              </a:rPr>
              <a:t>being</a:t>
            </a:r>
            <a:r>
              <a:rPr lang="hr-HR" sz="2000" b="1" dirty="0">
                <a:solidFill>
                  <a:schemeClr val="tx2">
                    <a:lumMod val="75000"/>
                  </a:schemeClr>
                </a:solidFill>
              </a:rPr>
              <a:t> </a:t>
            </a:r>
            <a:r>
              <a:rPr lang="hr-HR" sz="2000" b="1" dirty="0" err="1">
                <a:solidFill>
                  <a:schemeClr val="tx2">
                    <a:lumMod val="75000"/>
                  </a:schemeClr>
                </a:solidFill>
              </a:rPr>
              <a:t>contacted</a:t>
            </a:r>
            <a:r>
              <a:rPr lang="hr-HR" sz="2000" b="1" dirty="0">
                <a:solidFill>
                  <a:schemeClr val="tx2">
                    <a:lumMod val="75000"/>
                  </a:schemeClr>
                </a:solidFill>
              </a:rPr>
              <a:t> </a:t>
            </a:r>
            <a:r>
              <a:rPr lang="hr-HR" sz="2000" b="1" dirty="0" err="1">
                <a:solidFill>
                  <a:schemeClr val="tx2">
                    <a:lumMod val="75000"/>
                  </a:schemeClr>
                </a:solidFill>
              </a:rPr>
              <a:t>by</a:t>
            </a:r>
            <a:r>
              <a:rPr lang="hr-HR" sz="2000" b="1" dirty="0">
                <a:solidFill>
                  <a:schemeClr val="tx2">
                    <a:lumMod val="75000"/>
                  </a:schemeClr>
                </a:solidFill>
              </a:rPr>
              <a:t> </a:t>
            </a:r>
            <a:r>
              <a:rPr lang="hr-HR" sz="2000" b="1" dirty="0" err="1">
                <a:solidFill>
                  <a:schemeClr val="tx2">
                    <a:lumMod val="75000"/>
                  </a:schemeClr>
                </a:solidFill>
              </a:rPr>
              <a:t>monitored</a:t>
            </a:r>
            <a:r>
              <a:rPr lang="hr-HR" sz="2000" b="1" dirty="0">
                <a:solidFill>
                  <a:schemeClr val="tx2">
                    <a:lumMod val="75000"/>
                  </a:schemeClr>
                </a:solidFill>
              </a:rPr>
              <a:t> </a:t>
            </a:r>
            <a:r>
              <a:rPr lang="hr-HR" sz="2000" b="1" dirty="0" err="1">
                <a:solidFill>
                  <a:schemeClr val="tx2">
                    <a:lumMod val="75000"/>
                  </a:schemeClr>
                </a:solidFill>
              </a:rPr>
              <a:t>person</a:t>
            </a:r>
            <a:r>
              <a:rPr lang="hr-HR" sz="2000" b="1" dirty="0">
                <a:solidFill>
                  <a:schemeClr val="tx2">
                    <a:lumMod val="75000"/>
                  </a:schemeClr>
                </a:solidFill>
              </a:rPr>
              <a:t> </a:t>
            </a:r>
            <a:r>
              <a:rPr lang="hr-HR" sz="2000" b="1" dirty="0" err="1">
                <a:solidFill>
                  <a:schemeClr val="tx2">
                    <a:lumMod val="75000"/>
                  </a:schemeClr>
                </a:solidFill>
              </a:rPr>
              <a:t>in</a:t>
            </a:r>
            <a:r>
              <a:rPr lang="hr-HR" sz="2000" b="1" dirty="0">
                <a:solidFill>
                  <a:schemeClr val="tx2">
                    <a:lumMod val="75000"/>
                  </a:schemeClr>
                </a:solidFill>
              </a:rPr>
              <a:t> </a:t>
            </a:r>
            <a:r>
              <a:rPr lang="hr-HR" sz="2000" b="1" dirty="0" err="1">
                <a:solidFill>
                  <a:schemeClr val="tx2">
                    <a:lumMod val="75000"/>
                  </a:schemeClr>
                </a:solidFill>
              </a:rPr>
              <a:t>advance</a:t>
            </a:r>
            <a:r>
              <a:rPr lang="hr-HR" sz="2000" b="1" dirty="0">
                <a:solidFill>
                  <a:schemeClr val="tx2">
                    <a:lumMod val="75000"/>
                  </a:schemeClr>
                </a:solidFill>
              </a:rPr>
              <a:t>, </a:t>
            </a:r>
            <a:r>
              <a:rPr lang="hr-HR" sz="2000" b="1" dirty="0" err="1">
                <a:solidFill>
                  <a:schemeClr val="tx2">
                    <a:lumMod val="75000"/>
                  </a:schemeClr>
                </a:solidFill>
              </a:rPr>
              <a:t>it</a:t>
            </a:r>
            <a:r>
              <a:rPr lang="hr-HR" sz="2000" b="1" dirty="0">
                <a:solidFill>
                  <a:schemeClr val="tx2">
                    <a:lumMod val="75000"/>
                  </a:schemeClr>
                </a:solidFill>
              </a:rPr>
              <a:t> </a:t>
            </a:r>
            <a:r>
              <a:rPr lang="hr-HR" sz="2000" b="1" dirty="0" err="1">
                <a:solidFill>
                  <a:schemeClr val="tx2">
                    <a:lumMod val="75000"/>
                  </a:schemeClr>
                </a:solidFill>
              </a:rPr>
              <a:t>is</a:t>
            </a:r>
            <a:r>
              <a:rPr lang="hr-HR" sz="2000" b="1" dirty="0">
                <a:solidFill>
                  <a:schemeClr val="tx2">
                    <a:lumMod val="75000"/>
                  </a:schemeClr>
                </a:solidFill>
              </a:rPr>
              <a:t> </a:t>
            </a:r>
            <a:r>
              <a:rPr lang="hr-HR" sz="2000" b="1" dirty="0" err="1">
                <a:solidFill>
                  <a:schemeClr val="tx2">
                    <a:lumMod val="75000"/>
                  </a:schemeClr>
                </a:solidFill>
              </a:rPr>
              <a:t>required</a:t>
            </a:r>
            <a:r>
              <a:rPr lang="hr-HR" sz="2000" b="1" dirty="0">
                <a:solidFill>
                  <a:schemeClr val="tx2">
                    <a:lumMod val="75000"/>
                  </a:schemeClr>
                </a:solidFill>
              </a:rPr>
              <a:t> to </a:t>
            </a:r>
            <a:r>
              <a:rPr lang="hr-HR" sz="2000" b="1" dirty="0" err="1">
                <a:solidFill>
                  <a:schemeClr val="tx2">
                    <a:lumMod val="75000"/>
                  </a:schemeClr>
                </a:solidFill>
              </a:rPr>
              <a:t>look</a:t>
            </a:r>
            <a:r>
              <a:rPr lang="hr-HR" sz="2000" b="1" dirty="0">
                <a:solidFill>
                  <a:schemeClr val="tx2">
                    <a:lumMod val="75000"/>
                  </a:schemeClr>
                </a:solidFill>
              </a:rPr>
              <a:t> for </a:t>
            </a:r>
            <a:r>
              <a:rPr lang="hr-HR" sz="2000" b="1" dirty="0" err="1">
                <a:solidFill>
                  <a:schemeClr val="tx2">
                    <a:lumMod val="75000"/>
                  </a:schemeClr>
                </a:solidFill>
              </a:rPr>
              <a:t>them</a:t>
            </a:r>
            <a:r>
              <a:rPr lang="hr-HR" sz="2000" b="1" dirty="0">
                <a:solidFill>
                  <a:schemeClr val="tx2">
                    <a:lumMod val="75000"/>
                  </a:schemeClr>
                </a:solidFill>
              </a:rPr>
              <a:t> </a:t>
            </a:r>
            <a:r>
              <a:rPr lang="hr-HR" sz="2000" b="1" dirty="0" err="1">
                <a:solidFill>
                  <a:schemeClr val="tx2">
                    <a:lumMod val="75000"/>
                  </a:schemeClr>
                </a:solidFill>
              </a:rPr>
              <a:t>in</a:t>
            </a:r>
            <a:r>
              <a:rPr lang="hr-HR" sz="2000" b="1" dirty="0">
                <a:solidFill>
                  <a:schemeClr val="tx2">
                    <a:lumMod val="75000"/>
                  </a:schemeClr>
                </a:solidFill>
              </a:rPr>
              <a:t> </a:t>
            </a:r>
            <a:r>
              <a:rPr lang="hr-HR" sz="2000" b="1" dirty="0" err="1">
                <a:solidFill>
                  <a:schemeClr val="tx2">
                    <a:lumMod val="75000"/>
                  </a:schemeClr>
                </a:solidFill>
              </a:rPr>
              <a:t>preparation</a:t>
            </a:r>
            <a:r>
              <a:rPr lang="hr-HR" sz="2000" b="1" dirty="0">
                <a:solidFill>
                  <a:schemeClr val="tx2">
                    <a:lumMod val="75000"/>
                  </a:schemeClr>
                </a:solidFill>
              </a:rPr>
              <a:t> </a:t>
            </a:r>
            <a:r>
              <a:rPr lang="hr-HR" sz="2000" b="1" dirty="0" err="1">
                <a:solidFill>
                  <a:schemeClr val="tx2">
                    <a:lumMod val="75000"/>
                  </a:schemeClr>
                </a:solidFill>
              </a:rPr>
              <a:t>phase</a:t>
            </a:r>
            <a:r>
              <a:rPr lang="hr-HR" sz="2000" b="1" dirty="0">
                <a:solidFill>
                  <a:schemeClr val="tx2">
                    <a:lumMod val="75000"/>
                  </a:schemeClr>
                </a:solidFill>
              </a:rPr>
              <a:t> on </a:t>
            </a:r>
            <a:r>
              <a:rPr lang="hr-HR" sz="2000" b="1" dirty="0" err="1">
                <a:solidFill>
                  <a:schemeClr val="tx2">
                    <a:lumMod val="75000"/>
                  </a:schemeClr>
                </a:solidFill>
              </a:rPr>
              <a:t>CAEN’s</a:t>
            </a:r>
            <a:r>
              <a:rPr lang="hr-HR" sz="2000" b="1" dirty="0">
                <a:solidFill>
                  <a:schemeClr val="tx2">
                    <a:lumMod val="75000"/>
                  </a:schemeClr>
                </a:solidFill>
              </a:rPr>
              <a:t> </a:t>
            </a:r>
            <a:r>
              <a:rPr lang="hr-HR" sz="2000" b="1" dirty="0" err="1">
                <a:solidFill>
                  <a:schemeClr val="tx2">
                    <a:lumMod val="75000"/>
                  </a:schemeClr>
                </a:solidFill>
              </a:rPr>
              <a:t>or</a:t>
            </a:r>
            <a:r>
              <a:rPr lang="hr-HR" sz="2000" b="1" dirty="0">
                <a:solidFill>
                  <a:schemeClr val="tx2">
                    <a:lumMod val="75000"/>
                  </a:schemeClr>
                </a:solidFill>
              </a:rPr>
              <a:t> </a:t>
            </a:r>
            <a:r>
              <a:rPr lang="hr-HR" sz="2000" b="1" dirty="0" err="1">
                <a:solidFill>
                  <a:schemeClr val="tx2">
                    <a:lumMod val="75000"/>
                  </a:schemeClr>
                </a:solidFill>
              </a:rPr>
              <a:t>MEPE’s</a:t>
            </a:r>
            <a:r>
              <a:rPr lang="hr-HR" sz="2000" b="1" dirty="0">
                <a:solidFill>
                  <a:schemeClr val="tx2">
                    <a:lumMod val="75000"/>
                  </a:schemeClr>
                </a:solidFill>
              </a:rPr>
              <a:t> web </a:t>
            </a:r>
            <a:r>
              <a:rPr lang="hr-HR" sz="2000" b="1" dirty="0" err="1">
                <a:solidFill>
                  <a:schemeClr val="tx2">
                    <a:lumMod val="75000"/>
                  </a:schemeClr>
                </a:solidFill>
              </a:rPr>
              <a:t>pages</a:t>
            </a:r>
            <a:r>
              <a:rPr lang="hr-HR" sz="2000" b="1" dirty="0">
                <a:solidFill>
                  <a:schemeClr val="tx2">
                    <a:lumMod val="75000"/>
                  </a:schemeClr>
                </a:solidFill>
              </a:rPr>
              <a:t>. Data </a:t>
            </a:r>
            <a:r>
              <a:rPr lang="hr-HR" sz="2000" b="1" dirty="0" err="1">
                <a:solidFill>
                  <a:schemeClr val="tx2">
                    <a:lumMod val="75000"/>
                  </a:schemeClr>
                </a:solidFill>
              </a:rPr>
              <a:t>may</a:t>
            </a:r>
            <a:r>
              <a:rPr lang="hr-HR" sz="2000" b="1" dirty="0">
                <a:solidFill>
                  <a:schemeClr val="tx2">
                    <a:lumMod val="75000"/>
                  </a:schemeClr>
                </a:solidFill>
              </a:rPr>
              <a:t> </a:t>
            </a:r>
            <a:r>
              <a:rPr lang="hr-HR" sz="2000" b="1" dirty="0" err="1">
                <a:solidFill>
                  <a:schemeClr val="tx2">
                    <a:lumMod val="75000"/>
                  </a:schemeClr>
                </a:solidFill>
              </a:rPr>
              <a:t>be</a:t>
            </a:r>
            <a:r>
              <a:rPr lang="hr-HR" sz="2000" b="1" dirty="0">
                <a:solidFill>
                  <a:schemeClr val="tx2">
                    <a:lumMod val="75000"/>
                  </a:schemeClr>
                </a:solidFill>
              </a:rPr>
              <a:t> </a:t>
            </a:r>
            <a:r>
              <a:rPr lang="hr-HR" sz="2000" b="1" dirty="0" err="1">
                <a:solidFill>
                  <a:schemeClr val="tx2">
                    <a:lumMod val="75000"/>
                  </a:schemeClr>
                </a:solidFill>
              </a:rPr>
              <a:t>used</a:t>
            </a:r>
            <a:r>
              <a:rPr lang="hr-HR" sz="2000" b="1" dirty="0">
                <a:solidFill>
                  <a:schemeClr val="tx2">
                    <a:lumMod val="75000"/>
                  </a:schemeClr>
                </a:solidFill>
              </a:rPr>
              <a:t> for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purpose</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realising</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situation</a:t>
            </a:r>
            <a:r>
              <a:rPr lang="hr-HR" sz="2000" b="1" dirty="0">
                <a:solidFill>
                  <a:schemeClr val="tx2">
                    <a:lumMod val="75000"/>
                  </a:schemeClr>
                </a:solidFill>
              </a:rPr>
              <a:t> </a:t>
            </a:r>
            <a:r>
              <a:rPr lang="hr-HR" sz="2000" b="1" dirty="0" err="1">
                <a:solidFill>
                  <a:schemeClr val="tx2">
                    <a:lumMod val="75000"/>
                  </a:schemeClr>
                </a:solidFill>
              </a:rPr>
              <a:t>in</a:t>
            </a:r>
            <a:r>
              <a:rPr lang="hr-HR" sz="2000" b="1" dirty="0">
                <a:solidFill>
                  <a:schemeClr val="tx2">
                    <a:lumMod val="75000"/>
                  </a:schemeClr>
                </a:solidFill>
              </a:rPr>
              <a:t> </a:t>
            </a:r>
            <a:r>
              <a:rPr lang="hr-HR" sz="2000" b="1" dirty="0" err="1">
                <a:solidFill>
                  <a:schemeClr val="tx2">
                    <a:lumMod val="75000"/>
                  </a:schemeClr>
                </a:solidFill>
              </a:rPr>
              <a:t>air</a:t>
            </a:r>
            <a:r>
              <a:rPr lang="hr-HR" sz="2000" b="1" dirty="0">
                <a:solidFill>
                  <a:schemeClr val="tx2">
                    <a:lumMod val="75000"/>
                  </a:schemeClr>
                </a:solidFill>
              </a:rPr>
              <a:t> </a:t>
            </a:r>
            <a:r>
              <a:rPr lang="hr-HR" sz="2000" b="1" dirty="0" err="1">
                <a:solidFill>
                  <a:schemeClr val="tx2">
                    <a:lumMod val="75000"/>
                  </a:schemeClr>
                </a:solidFill>
              </a:rPr>
              <a:t>quality</a:t>
            </a:r>
            <a:r>
              <a:rPr lang="hr-HR" sz="2000" b="1" dirty="0">
                <a:solidFill>
                  <a:schemeClr val="tx2">
                    <a:lumMod val="75000"/>
                  </a:schemeClr>
                </a:solidFill>
              </a:rPr>
              <a:t> monitoring </a:t>
            </a:r>
            <a:r>
              <a:rPr lang="hr-HR" sz="2000" b="1" dirty="0" err="1">
                <a:solidFill>
                  <a:schemeClr val="tx2">
                    <a:lumMod val="75000"/>
                  </a:schemeClr>
                </a:solidFill>
              </a:rPr>
              <a:t>from</a:t>
            </a:r>
            <a:r>
              <a:rPr lang="hr-HR" sz="2000" b="1" dirty="0">
                <a:solidFill>
                  <a:schemeClr val="tx2">
                    <a:lumMod val="75000"/>
                  </a:schemeClr>
                </a:solidFill>
              </a:rPr>
              <a:t> </a:t>
            </a:r>
            <a:r>
              <a:rPr lang="hr-HR" sz="2000" b="1" dirty="0" err="1">
                <a:solidFill>
                  <a:schemeClr val="tx2">
                    <a:lumMod val="75000"/>
                  </a:schemeClr>
                </a:solidFill>
              </a:rPr>
              <a:t>information</a:t>
            </a:r>
            <a:r>
              <a:rPr lang="hr-HR" sz="2000" b="1" dirty="0">
                <a:solidFill>
                  <a:schemeClr val="tx2">
                    <a:lumMod val="75000"/>
                  </a:schemeClr>
                </a:solidFill>
              </a:rPr>
              <a:t> on </a:t>
            </a:r>
            <a:r>
              <a:rPr lang="hr-HR" sz="2000" b="1" dirty="0" err="1">
                <a:solidFill>
                  <a:schemeClr val="tx2">
                    <a:lumMod val="75000"/>
                  </a:schemeClr>
                </a:solidFill>
              </a:rPr>
              <a:t>stations</a:t>
            </a:r>
            <a:r>
              <a:rPr lang="hr-HR" sz="2000" b="1" dirty="0">
                <a:solidFill>
                  <a:schemeClr val="tx2">
                    <a:lumMod val="75000"/>
                  </a:schemeClr>
                </a:solidFill>
              </a:rPr>
              <a:t>, </a:t>
            </a:r>
            <a:r>
              <a:rPr lang="hr-HR" sz="2000" b="1" dirty="0" err="1">
                <a:solidFill>
                  <a:schemeClr val="tx2">
                    <a:lumMod val="75000"/>
                  </a:schemeClr>
                </a:solidFill>
              </a:rPr>
              <a:t>laboratories</a:t>
            </a:r>
            <a:r>
              <a:rPr lang="hr-HR" sz="2000" b="1" dirty="0">
                <a:solidFill>
                  <a:schemeClr val="tx2">
                    <a:lumMod val="75000"/>
                  </a:schemeClr>
                </a:solidFill>
              </a:rPr>
              <a:t> </a:t>
            </a:r>
            <a:r>
              <a:rPr lang="hr-HR" sz="2000" b="1" dirty="0" err="1">
                <a:solidFill>
                  <a:schemeClr val="tx2">
                    <a:lumMod val="75000"/>
                  </a:schemeClr>
                </a:solidFill>
              </a:rPr>
              <a:t>that</a:t>
            </a:r>
            <a:r>
              <a:rPr lang="hr-HR" sz="2000" b="1" dirty="0">
                <a:solidFill>
                  <a:schemeClr val="tx2">
                    <a:lumMod val="75000"/>
                  </a:schemeClr>
                </a:solidFill>
              </a:rPr>
              <a:t> </a:t>
            </a:r>
            <a:r>
              <a:rPr lang="hr-HR" sz="2000" b="1" dirty="0" err="1">
                <a:solidFill>
                  <a:schemeClr val="tx2">
                    <a:lumMod val="75000"/>
                  </a:schemeClr>
                </a:solidFill>
              </a:rPr>
              <a:t>carry</a:t>
            </a:r>
            <a:r>
              <a:rPr lang="hr-HR" sz="2000" b="1" dirty="0">
                <a:solidFill>
                  <a:schemeClr val="tx2">
                    <a:lumMod val="75000"/>
                  </a:schemeClr>
                </a:solidFill>
              </a:rPr>
              <a:t> </a:t>
            </a:r>
            <a:r>
              <a:rPr lang="hr-HR" sz="2000" b="1" dirty="0" err="1">
                <a:solidFill>
                  <a:schemeClr val="tx2">
                    <a:lumMod val="75000"/>
                  </a:schemeClr>
                </a:solidFill>
              </a:rPr>
              <a:t>out</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measurements</a:t>
            </a:r>
            <a:r>
              <a:rPr lang="hr-HR" sz="2000" b="1" dirty="0">
                <a:solidFill>
                  <a:schemeClr val="tx2">
                    <a:lumMod val="75000"/>
                  </a:schemeClr>
                </a:solidFill>
              </a:rPr>
              <a:t> </a:t>
            </a:r>
            <a:r>
              <a:rPr lang="hr-HR" sz="2000" b="1" dirty="0" err="1">
                <a:solidFill>
                  <a:schemeClr val="tx2">
                    <a:lumMod val="75000"/>
                  </a:schemeClr>
                </a:solidFill>
              </a:rPr>
              <a:t>and</a:t>
            </a:r>
            <a:r>
              <a:rPr lang="hr-HR" sz="2000" b="1" dirty="0">
                <a:solidFill>
                  <a:schemeClr val="tx2">
                    <a:lumMod val="75000"/>
                  </a:schemeClr>
                </a:solidFill>
              </a:rPr>
              <a:t> on </a:t>
            </a:r>
            <a:r>
              <a:rPr lang="hr-HR" sz="2000" b="1" dirty="0" err="1">
                <a:solidFill>
                  <a:schemeClr val="tx2">
                    <a:lumMod val="75000"/>
                  </a:schemeClr>
                </a:solidFill>
              </a:rPr>
              <a:t>current</a:t>
            </a:r>
            <a:r>
              <a:rPr lang="hr-HR" sz="2000" b="1" dirty="0">
                <a:solidFill>
                  <a:schemeClr val="tx2">
                    <a:lumMod val="75000"/>
                  </a:schemeClr>
                </a:solidFill>
              </a:rPr>
              <a:t> </a:t>
            </a:r>
            <a:r>
              <a:rPr lang="hr-HR" sz="2000" b="1" dirty="0" err="1">
                <a:solidFill>
                  <a:schemeClr val="tx2">
                    <a:lumMod val="75000"/>
                  </a:schemeClr>
                </a:solidFill>
              </a:rPr>
              <a:t>state</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air</a:t>
            </a:r>
            <a:r>
              <a:rPr lang="hr-HR" sz="2000" b="1" dirty="0">
                <a:solidFill>
                  <a:schemeClr val="tx2">
                    <a:lumMod val="75000"/>
                  </a:schemeClr>
                </a:solidFill>
              </a:rPr>
              <a:t> </a:t>
            </a:r>
            <a:r>
              <a:rPr lang="hr-HR" sz="2000" b="1" dirty="0" err="1">
                <a:solidFill>
                  <a:schemeClr val="tx2">
                    <a:lumMod val="75000"/>
                  </a:schemeClr>
                </a:solidFill>
              </a:rPr>
              <a:t>pollution</a:t>
            </a:r>
            <a:r>
              <a:rPr lang="hr-HR" sz="2000" b="1" dirty="0">
                <a:solidFill>
                  <a:schemeClr val="tx2">
                    <a:lumMod val="75000"/>
                  </a:schemeClr>
                </a:solidFill>
              </a:rPr>
              <a:t>.</a:t>
            </a:r>
          </a:p>
          <a:p>
            <a:pPr marL="342900" indent="-342900" algn="just">
              <a:buFontTx/>
              <a:buChar char="-"/>
            </a:pPr>
            <a:endParaRPr lang="hr-HR" b="1" dirty="0">
              <a:solidFill>
                <a:schemeClr val="tx2">
                  <a:lumMod val="75000"/>
                </a:schemeClr>
              </a:solidFill>
            </a:endParaRPr>
          </a:p>
        </p:txBody>
      </p:sp>
      <p:sp>
        <p:nvSpPr>
          <p:cNvPr id="14" name="Rectangle 13"/>
          <p:cNvSpPr/>
          <p:nvPr/>
        </p:nvSpPr>
        <p:spPr>
          <a:xfrm>
            <a:off x="438150" y="2024063"/>
            <a:ext cx="704850" cy="3086322"/>
          </a:xfrm>
          <a:prstGeom prst="rect">
            <a:avLst/>
          </a:prstGeom>
          <a:solidFill>
            <a:schemeClr val="tx2">
              <a:lumMod val="40000"/>
              <a:lumOff val="60000"/>
            </a:schemeClr>
          </a:solidFill>
          <a:ln>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1.</a:t>
            </a: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6" name="Group 3"/>
          <p:cNvGrpSpPr>
            <a:grpSpLocks noChangeAspect="1"/>
          </p:cNvGrpSpPr>
          <p:nvPr/>
        </p:nvGrpSpPr>
        <p:grpSpPr bwMode="auto">
          <a:xfrm>
            <a:off x="442354" y="6362429"/>
            <a:ext cx="4500798" cy="411137"/>
            <a:chOff x="14858" y="6031800"/>
            <a:chExt cx="7310482" cy="703818"/>
          </a:xfrm>
        </p:grpSpPr>
        <p:pic>
          <p:nvPicPr>
            <p:cNvPr id="1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662432636"/>
      </p:ext>
    </p:extLst>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11.4 INSPECTION MONITORING - UNANNOUNCED</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19099" y="1176336"/>
            <a:ext cx="8439150" cy="847726"/>
          </a:xfrm>
          <a:prstGeom prst="rect">
            <a:avLst/>
          </a:prstGeom>
          <a:solidFill>
            <a:schemeClr val="tx2">
              <a:lumMod val="40000"/>
              <a:lumOff val="60000"/>
            </a:schemeClr>
          </a:solidFill>
          <a:ln w="19050">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28625" y="1338589"/>
            <a:ext cx="8429624" cy="523220"/>
          </a:xfrm>
          <a:prstGeom prst="rect">
            <a:avLst/>
          </a:prstGeom>
          <a:noFill/>
        </p:spPr>
        <p:txBody>
          <a:bodyPr wrap="square" rtlCol="0">
            <a:spAutoFit/>
          </a:bodyPr>
          <a:lstStyle/>
          <a:p>
            <a:pPr algn="ctr"/>
            <a:r>
              <a:rPr lang="hr-HR" sz="2800" b="1" dirty="0">
                <a:solidFill>
                  <a:schemeClr val="tx2">
                    <a:lumMod val="75000"/>
                  </a:schemeClr>
                </a:solidFill>
              </a:rPr>
              <a:t>A. Data </a:t>
            </a:r>
            <a:r>
              <a:rPr lang="hr-HR" sz="2800" b="1" dirty="0" err="1">
                <a:solidFill>
                  <a:schemeClr val="tx2">
                    <a:lumMod val="75000"/>
                  </a:schemeClr>
                </a:solidFill>
              </a:rPr>
              <a:t>collection</a:t>
            </a:r>
            <a:endParaRPr lang="hr-HR" sz="2800" b="1" dirty="0">
              <a:solidFill>
                <a:schemeClr val="tx2">
                  <a:lumMod val="75000"/>
                </a:schemeClr>
              </a:solidFill>
            </a:endParaRPr>
          </a:p>
        </p:txBody>
      </p:sp>
      <p:sp>
        <p:nvSpPr>
          <p:cNvPr id="13" name="Rectangle 12"/>
          <p:cNvSpPr/>
          <p:nvPr/>
        </p:nvSpPr>
        <p:spPr>
          <a:xfrm>
            <a:off x="1209674" y="2024063"/>
            <a:ext cx="7648575" cy="4146002"/>
          </a:xfrm>
          <a:prstGeom prst="rect">
            <a:avLst/>
          </a:prstGeom>
          <a:solidFill>
            <a:schemeClr val="tx2">
              <a:lumMod val="20000"/>
              <a:lumOff val="80000"/>
            </a:schemeClr>
          </a:solidFill>
          <a:ln w="19050">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b="1" dirty="0">
                <a:solidFill>
                  <a:schemeClr val="tx2">
                    <a:lumMod val="75000"/>
                  </a:schemeClr>
                </a:solidFill>
              </a:rPr>
              <a:t>In </a:t>
            </a:r>
            <a:r>
              <a:rPr lang="hr-HR" b="1" dirty="0" err="1">
                <a:solidFill>
                  <a:schemeClr val="tx2">
                    <a:lumMod val="75000"/>
                  </a:schemeClr>
                </a:solidFill>
              </a:rPr>
              <a:t>order</a:t>
            </a:r>
            <a:r>
              <a:rPr lang="hr-HR" b="1" dirty="0">
                <a:solidFill>
                  <a:schemeClr val="tx2">
                    <a:lumMod val="75000"/>
                  </a:schemeClr>
                </a:solidFill>
              </a:rPr>
              <a:t> for </a:t>
            </a:r>
            <a:r>
              <a:rPr lang="hr-HR" b="1" dirty="0" err="1">
                <a:solidFill>
                  <a:schemeClr val="tx2">
                    <a:lumMod val="75000"/>
                  </a:schemeClr>
                </a:solidFill>
              </a:rPr>
              <a:t>inspector</a:t>
            </a:r>
            <a:r>
              <a:rPr lang="hr-HR" b="1" dirty="0">
                <a:solidFill>
                  <a:schemeClr val="tx2">
                    <a:lumMod val="75000"/>
                  </a:schemeClr>
                </a:solidFill>
              </a:rPr>
              <a:t> to </a:t>
            </a:r>
            <a:r>
              <a:rPr lang="hr-HR" b="1" dirty="0" err="1">
                <a:solidFill>
                  <a:schemeClr val="tx2">
                    <a:lumMod val="75000"/>
                  </a:schemeClr>
                </a:solidFill>
              </a:rPr>
              <a:t>obtain</a:t>
            </a:r>
            <a:r>
              <a:rPr lang="hr-HR" b="1" dirty="0">
                <a:solidFill>
                  <a:schemeClr val="tx2">
                    <a:lumMod val="75000"/>
                  </a:schemeClr>
                </a:solidFill>
              </a:rPr>
              <a:t> </a:t>
            </a:r>
            <a:r>
              <a:rPr lang="hr-HR" b="1" dirty="0" err="1">
                <a:solidFill>
                  <a:schemeClr val="tx2">
                    <a:lumMod val="75000"/>
                  </a:schemeClr>
                </a:solidFill>
              </a:rPr>
              <a:t>information</a:t>
            </a:r>
            <a:r>
              <a:rPr lang="hr-HR" b="1" dirty="0">
                <a:solidFill>
                  <a:schemeClr val="tx2">
                    <a:lumMod val="75000"/>
                  </a:schemeClr>
                </a:solidFill>
              </a:rPr>
              <a:t> on </a:t>
            </a:r>
            <a:r>
              <a:rPr lang="hr-HR" b="1" u="sng" dirty="0" err="1">
                <a:solidFill>
                  <a:schemeClr val="tx2">
                    <a:lumMod val="75000"/>
                  </a:schemeClr>
                </a:solidFill>
              </a:rPr>
              <a:t>legal</a:t>
            </a:r>
            <a:r>
              <a:rPr lang="hr-HR" b="1" u="sng" dirty="0">
                <a:solidFill>
                  <a:schemeClr val="tx2">
                    <a:lumMod val="75000"/>
                  </a:schemeClr>
                </a:solidFill>
              </a:rPr>
              <a:t> </a:t>
            </a:r>
            <a:r>
              <a:rPr lang="hr-HR" b="1" u="sng" dirty="0" err="1">
                <a:solidFill>
                  <a:schemeClr val="tx2">
                    <a:lumMod val="75000"/>
                  </a:schemeClr>
                </a:solidFill>
              </a:rPr>
              <a:t>basis</a:t>
            </a:r>
            <a:r>
              <a:rPr lang="hr-HR" b="1" dirty="0">
                <a:solidFill>
                  <a:schemeClr val="tx2">
                    <a:lumMod val="75000"/>
                  </a:schemeClr>
                </a:solidFill>
              </a:rPr>
              <a:t> </a:t>
            </a:r>
            <a:r>
              <a:rPr lang="hr-HR" b="1" dirty="0" err="1">
                <a:solidFill>
                  <a:schemeClr val="tx2">
                    <a:lumMod val="75000"/>
                  </a:schemeClr>
                </a:solidFill>
              </a:rPr>
              <a:t>due</a:t>
            </a:r>
            <a:r>
              <a:rPr lang="hr-HR" b="1" dirty="0">
                <a:solidFill>
                  <a:schemeClr val="tx2">
                    <a:lumMod val="75000"/>
                  </a:schemeClr>
                </a:solidFill>
              </a:rPr>
              <a:t> to </a:t>
            </a:r>
            <a:r>
              <a:rPr lang="hr-HR" b="1" dirty="0" err="1">
                <a:solidFill>
                  <a:schemeClr val="tx2">
                    <a:lumMod val="75000"/>
                  </a:schemeClr>
                </a:solidFill>
              </a:rPr>
              <a:t>which</a:t>
            </a:r>
            <a:r>
              <a:rPr lang="hr-HR" b="1" dirty="0">
                <a:solidFill>
                  <a:schemeClr val="tx2">
                    <a:lumMod val="75000"/>
                  </a:schemeClr>
                </a:solidFill>
              </a:rPr>
              <a:t> </a:t>
            </a:r>
            <a:r>
              <a:rPr lang="hr-HR" b="1" dirty="0" err="1">
                <a:solidFill>
                  <a:schemeClr val="tx2">
                    <a:lumMod val="75000"/>
                  </a:schemeClr>
                </a:solidFill>
              </a:rPr>
              <a:t>the</a:t>
            </a:r>
            <a:r>
              <a:rPr lang="hr-HR" b="1" dirty="0">
                <a:solidFill>
                  <a:schemeClr val="tx2">
                    <a:lumMod val="75000"/>
                  </a:schemeClr>
                </a:solidFill>
              </a:rPr>
              <a:t> </a:t>
            </a:r>
            <a:r>
              <a:rPr lang="hr-HR" b="1" dirty="0" err="1">
                <a:solidFill>
                  <a:schemeClr val="tx2">
                    <a:lumMod val="75000"/>
                  </a:schemeClr>
                </a:solidFill>
              </a:rPr>
              <a:t>polluter</a:t>
            </a:r>
            <a:r>
              <a:rPr lang="hr-HR" b="1" dirty="0">
                <a:solidFill>
                  <a:schemeClr val="tx2">
                    <a:lumMod val="75000"/>
                  </a:schemeClr>
                </a:solidFill>
              </a:rPr>
              <a:t> </a:t>
            </a:r>
            <a:r>
              <a:rPr lang="hr-HR" b="1" dirty="0" err="1">
                <a:solidFill>
                  <a:schemeClr val="tx2">
                    <a:lumMod val="75000"/>
                  </a:schemeClr>
                </a:solidFill>
              </a:rPr>
              <a:t>is</a:t>
            </a:r>
            <a:r>
              <a:rPr lang="hr-HR" b="1" dirty="0">
                <a:solidFill>
                  <a:schemeClr val="tx2">
                    <a:lumMod val="75000"/>
                  </a:schemeClr>
                </a:solidFill>
              </a:rPr>
              <a:t> </a:t>
            </a:r>
            <a:r>
              <a:rPr lang="hr-HR" b="1" dirty="0" err="1">
                <a:solidFill>
                  <a:schemeClr val="tx2">
                    <a:lumMod val="75000"/>
                  </a:schemeClr>
                </a:solidFill>
              </a:rPr>
              <a:t>obliged</a:t>
            </a:r>
            <a:r>
              <a:rPr lang="hr-HR" b="1" dirty="0">
                <a:solidFill>
                  <a:schemeClr val="tx2">
                    <a:lumMod val="75000"/>
                  </a:schemeClr>
                </a:solidFill>
              </a:rPr>
              <a:t> to </a:t>
            </a:r>
            <a:r>
              <a:rPr lang="hr-HR" b="1" dirty="0" err="1">
                <a:solidFill>
                  <a:schemeClr val="tx2">
                    <a:lumMod val="75000"/>
                  </a:schemeClr>
                </a:solidFill>
              </a:rPr>
              <a:t>carry</a:t>
            </a:r>
            <a:r>
              <a:rPr lang="hr-HR" b="1" dirty="0">
                <a:solidFill>
                  <a:schemeClr val="tx2">
                    <a:lumMod val="75000"/>
                  </a:schemeClr>
                </a:solidFill>
              </a:rPr>
              <a:t> </a:t>
            </a:r>
            <a:r>
              <a:rPr lang="hr-HR" b="1" dirty="0" err="1">
                <a:solidFill>
                  <a:schemeClr val="tx2">
                    <a:lumMod val="75000"/>
                  </a:schemeClr>
                </a:solidFill>
              </a:rPr>
              <a:t>out</a:t>
            </a:r>
            <a:r>
              <a:rPr lang="hr-HR" b="1" dirty="0">
                <a:solidFill>
                  <a:schemeClr val="tx2">
                    <a:lumMod val="75000"/>
                  </a:schemeClr>
                </a:solidFill>
              </a:rPr>
              <a:t> AQM, </a:t>
            </a:r>
            <a:r>
              <a:rPr lang="hr-HR" b="1" dirty="0" err="1">
                <a:solidFill>
                  <a:schemeClr val="tx2">
                    <a:lumMod val="75000"/>
                  </a:schemeClr>
                </a:solidFill>
              </a:rPr>
              <a:t>the</a:t>
            </a:r>
            <a:r>
              <a:rPr lang="hr-HR" b="1" dirty="0">
                <a:solidFill>
                  <a:schemeClr val="tx2">
                    <a:lumMod val="75000"/>
                  </a:schemeClr>
                </a:solidFill>
              </a:rPr>
              <a:t> </a:t>
            </a:r>
            <a:r>
              <a:rPr lang="hr-HR" b="1" dirty="0" err="1">
                <a:solidFill>
                  <a:schemeClr val="tx2">
                    <a:lumMod val="75000"/>
                  </a:schemeClr>
                </a:solidFill>
              </a:rPr>
              <a:t>documents</a:t>
            </a:r>
            <a:r>
              <a:rPr lang="hr-HR" b="1" dirty="0">
                <a:solidFill>
                  <a:schemeClr val="tx2">
                    <a:lumMod val="75000"/>
                  </a:schemeClr>
                </a:solidFill>
              </a:rPr>
              <a:t> </a:t>
            </a:r>
            <a:r>
              <a:rPr lang="hr-HR" b="1" dirty="0" err="1">
                <a:solidFill>
                  <a:schemeClr val="tx2">
                    <a:lumMod val="75000"/>
                  </a:schemeClr>
                </a:solidFill>
              </a:rPr>
              <a:t>can</a:t>
            </a:r>
            <a:r>
              <a:rPr lang="hr-HR" b="1" dirty="0">
                <a:solidFill>
                  <a:schemeClr val="tx2">
                    <a:lumMod val="75000"/>
                  </a:schemeClr>
                </a:solidFill>
              </a:rPr>
              <a:t> </a:t>
            </a:r>
            <a:r>
              <a:rPr lang="hr-HR" b="1" dirty="0" err="1">
                <a:solidFill>
                  <a:schemeClr val="tx2">
                    <a:lumMod val="75000"/>
                  </a:schemeClr>
                </a:solidFill>
              </a:rPr>
              <a:t>be</a:t>
            </a:r>
            <a:r>
              <a:rPr lang="hr-HR" b="1" dirty="0">
                <a:solidFill>
                  <a:schemeClr val="tx2">
                    <a:lumMod val="75000"/>
                  </a:schemeClr>
                </a:solidFill>
              </a:rPr>
              <a:t> </a:t>
            </a:r>
            <a:r>
              <a:rPr lang="hr-HR" b="1" dirty="0" err="1">
                <a:solidFill>
                  <a:schemeClr val="tx2">
                    <a:lumMod val="75000"/>
                  </a:schemeClr>
                </a:solidFill>
              </a:rPr>
              <a:t>found</a:t>
            </a:r>
            <a:r>
              <a:rPr lang="hr-HR" b="1" dirty="0">
                <a:solidFill>
                  <a:schemeClr val="tx2">
                    <a:lumMod val="75000"/>
                  </a:schemeClr>
                </a:solidFill>
              </a:rPr>
              <a:t> on </a:t>
            </a:r>
            <a:r>
              <a:rPr lang="hr-HR" b="1" dirty="0" err="1">
                <a:solidFill>
                  <a:schemeClr val="tx2">
                    <a:lumMod val="75000"/>
                  </a:schemeClr>
                </a:solidFill>
              </a:rPr>
              <a:t>the</a:t>
            </a:r>
            <a:r>
              <a:rPr lang="hr-HR" b="1" dirty="0">
                <a:solidFill>
                  <a:schemeClr val="tx2">
                    <a:lumMod val="75000"/>
                  </a:schemeClr>
                </a:solidFill>
              </a:rPr>
              <a:t> </a:t>
            </a:r>
            <a:r>
              <a:rPr lang="hr-HR" b="1" dirty="0" err="1">
                <a:solidFill>
                  <a:schemeClr val="tx2">
                    <a:lumMod val="75000"/>
                  </a:schemeClr>
                </a:solidFill>
              </a:rPr>
              <a:t>following</a:t>
            </a:r>
            <a:r>
              <a:rPr lang="hr-HR" b="1" dirty="0">
                <a:solidFill>
                  <a:schemeClr val="tx2">
                    <a:lumMod val="75000"/>
                  </a:schemeClr>
                </a:solidFill>
              </a:rPr>
              <a:t> </a:t>
            </a:r>
            <a:r>
              <a:rPr lang="hr-HR" b="1" dirty="0" err="1">
                <a:solidFill>
                  <a:schemeClr val="tx2">
                    <a:lumMod val="75000"/>
                  </a:schemeClr>
                </a:solidFill>
              </a:rPr>
              <a:t>links</a:t>
            </a:r>
            <a:r>
              <a:rPr lang="hr-HR" b="1" dirty="0">
                <a:solidFill>
                  <a:schemeClr val="tx2">
                    <a:lumMod val="75000"/>
                  </a:schemeClr>
                </a:solidFill>
              </a:rPr>
              <a:t> :</a:t>
            </a:r>
          </a:p>
          <a:p>
            <a:pPr algn="just"/>
            <a:endParaRPr lang="hr-HR" b="1" dirty="0">
              <a:solidFill>
                <a:schemeClr val="tx2">
                  <a:lumMod val="75000"/>
                </a:schemeClr>
              </a:solidFill>
            </a:endParaRPr>
          </a:p>
          <a:p>
            <a:pPr marL="342900" indent="-342900" algn="just">
              <a:buFontTx/>
              <a:buChar char="-"/>
            </a:pPr>
            <a:r>
              <a:rPr lang="en-US" b="1" dirty="0">
                <a:solidFill>
                  <a:schemeClr val="tx2">
                    <a:lumMod val="75000"/>
                  </a:schemeClr>
                </a:solidFill>
              </a:rPr>
              <a:t>Decision on environmental acceptability of the project</a:t>
            </a:r>
            <a:r>
              <a:rPr lang="hr-HR" b="1" dirty="0">
                <a:solidFill>
                  <a:schemeClr val="tx2">
                    <a:lumMod val="75000"/>
                  </a:schemeClr>
                </a:solidFill>
              </a:rPr>
              <a:t> </a:t>
            </a:r>
            <a:r>
              <a:rPr lang="hr-HR" b="1" dirty="0" err="1">
                <a:solidFill>
                  <a:schemeClr val="tx2">
                    <a:lumMod val="75000"/>
                  </a:schemeClr>
                </a:solidFill>
              </a:rPr>
              <a:t>or</a:t>
            </a:r>
            <a:r>
              <a:rPr lang="hr-HR" b="1" dirty="0">
                <a:solidFill>
                  <a:schemeClr val="tx2">
                    <a:lumMod val="75000"/>
                  </a:schemeClr>
                </a:solidFill>
              </a:rPr>
              <a:t> </a:t>
            </a:r>
            <a:r>
              <a:rPr lang="hr-HR" b="1" dirty="0" err="1">
                <a:solidFill>
                  <a:schemeClr val="tx2">
                    <a:lumMod val="75000"/>
                  </a:schemeClr>
                </a:solidFill>
              </a:rPr>
              <a:t>Decision</a:t>
            </a:r>
            <a:r>
              <a:rPr lang="hr-HR" b="1" dirty="0">
                <a:solidFill>
                  <a:schemeClr val="tx2">
                    <a:lumMod val="75000"/>
                  </a:schemeClr>
                </a:solidFill>
              </a:rPr>
              <a:t> on </a:t>
            </a:r>
            <a:r>
              <a:rPr lang="hr-HR" b="1" dirty="0" err="1">
                <a:solidFill>
                  <a:schemeClr val="tx2">
                    <a:lumMod val="75000"/>
                  </a:schemeClr>
                </a:solidFill>
              </a:rPr>
              <a:t>integrated</a:t>
            </a:r>
            <a:r>
              <a:rPr lang="hr-HR" b="1" dirty="0">
                <a:solidFill>
                  <a:schemeClr val="tx2">
                    <a:lumMod val="75000"/>
                  </a:schemeClr>
                </a:solidFill>
              </a:rPr>
              <a:t> </a:t>
            </a:r>
            <a:r>
              <a:rPr lang="hr-HR" b="1" dirty="0" err="1">
                <a:solidFill>
                  <a:schemeClr val="tx2">
                    <a:lumMod val="75000"/>
                  </a:schemeClr>
                </a:solidFill>
              </a:rPr>
              <a:t>environmental</a:t>
            </a:r>
            <a:r>
              <a:rPr lang="hr-HR" b="1" dirty="0">
                <a:solidFill>
                  <a:schemeClr val="tx2">
                    <a:lumMod val="75000"/>
                  </a:schemeClr>
                </a:solidFill>
              </a:rPr>
              <a:t> </a:t>
            </a:r>
            <a:r>
              <a:rPr lang="hr-HR" b="1" dirty="0" err="1">
                <a:solidFill>
                  <a:schemeClr val="tx2">
                    <a:lumMod val="75000"/>
                  </a:schemeClr>
                </a:solidFill>
              </a:rPr>
              <a:t>protection</a:t>
            </a:r>
            <a:r>
              <a:rPr lang="hr-HR" b="1" dirty="0">
                <a:solidFill>
                  <a:schemeClr val="tx2">
                    <a:lumMod val="75000"/>
                  </a:schemeClr>
                </a:solidFill>
              </a:rPr>
              <a:t> </a:t>
            </a:r>
            <a:r>
              <a:rPr lang="hr-HR" b="1" dirty="0" err="1">
                <a:solidFill>
                  <a:schemeClr val="tx2">
                    <a:lumMod val="75000"/>
                  </a:schemeClr>
                </a:solidFill>
              </a:rPr>
              <a:t>requirements</a:t>
            </a:r>
            <a:r>
              <a:rPr lang="hr-HR" b="1" dirty="0">
                <a:solidFill>
                  <a:schemeClr val="tx2">
                    <a:lumMod val="75000"/>
                  </a:schemeClr>
                </a:solidFill>
              </a:rPr>
              <a:t>, </a:t>
            </a:r>
            <a:r>
              <a:rPr lang="hr-HR" b="1" dirty="0" err="1">
                <a:solidFill>
                  <a:schemeClr val="tx2">
                    <a:lumMod val="75000"/>
                  </a:schemeClr>
                </a:solidFill>
              </a:rPr>
              <a:t>i.e</a:t>
            </a:r>
            <a:r>
              <a:rPr lang="hr-HR" b="1" dirty="0">
                <a:solidFill>
                  <a:schemeClr val="tx2">
                    <a:lumMod val="75000"/>
                  </a:schemeClr>
                </a:solidFill>
              </a:rPr>
              <a:t>. </a:t>
            </a:r>
            <a:r>
              <a:rPr lang="hr-HR" b="1" dirty="0" err="1">
                <a:solidFill>
                  <a:schemeClr val="tx2">
                    <a:lumMod val="75000"/>
                  </a:schemeClr>
                </a:solidFill>
              </a:rPr>
              <a:t>environmental</a:t>
            </a:r>
            <a:r>
              <a:rPr lang="hr-HR" b="1" dirty="0">
                <a:solidFill>
                  <a:schemeClr val="tx2">
                    <a:lumMod val="75000"/>
                  </a:schemeClr>
                </a:solidFill>
              </a:rPr>
              <a:t> </a:t>
            </a:r>
            <a:r>
              <a:rPr lang="hr-HR" b="1" dirty="0" err="1">
                <a:solidFill>
                  <a:schemeClr val="tx2">
                    <a:lumMod val="75000"/>
                  </a:schemeClr>
                </a:solidFill>
              </a:rPr>
              <a:t>permit</a:t>
            </a:r>
            <a:r>
              <a:rPr lang="hr-HR" b="1" dirty="0">
                <a:solidFill>
                  <a:schemeClr val="tx2">
                    <a:lumMod val="75000"/>
                  </a:schemeClr>
                </a:solidFill>
              </a:rPr>
              <a:t> (</a:t>
            </a:r>
            <a:r>
              <a:rPr lang="hr-HR" b="1" dirty="0">
                <a:solidFill>
                  <a:srgbClr val="FF0000"/>
                </a:solidFill>
              </a:rPr>
              <a:t>Cl 32 APA</a:t>
            </a:r>
            <a:r>
              <a:rPr lang="hr-HR" b="1" dirty="0">
                <a:solidFill>
                  <a:schemeClr val="tx2">
                    <a:lumMod val="75000"/>
                  </a:schemeClr>
                </a:solidFill>
              </a:rPr>
              <a:t>)</a:t>
            </a:r>
          </a:p>
          <a:p>
            <a:pPr algn="ctr"/>
            <a:r>
              <a:rPr lang="hr-HR" b="1" dirty="0">
                <a:solidFill>
                  <a:schemeClr val="tx2">
                    <a:lumMod val="75000"/>
                  </a:schemeClr>
                </a:solidFill>
              </a:rPr>
              <a:t> </a:t>
            </a:r>
            <a:r>
              <a:rPr lang="hr-HR" b="1" dirty="0">
                <a:solidFill>
                  <a:schemeClr val="tx2">
                    <a:lumMod val="75000"/>
                  </a:schemeClr>
                </a:solidFill>
                <a:hlinkClick r:id="rId4"/>
              </a:rPr>
              <a:t>http://www.mzoip.hr/</a:t>
            </a:r>
            <a:r>
              <a:rPr lang="hr-HR" b="1" dirty="0" err="1">
                <a:solidFill>
                  <a:schemeClr val="tx2">
                    <a:lumMod val="75000"/>
                  </a:schemeClr>
                </a:solidFill>
                <a:hlinkClick r:id="rId4"/>
              </a:rPr>
              <a:t>hr</a:t>
            </a:r>
            <a:r>
              <a:rPr lang="hr-HR" b="1" dirty="0">
                <a:solidFill>
                  <a:schemeClr val="tx2">
                    <a:lumMod val="75000"/>
                  </a:schemeClr>
                </a:solidFill>
                <a:hlinkClick r:id="rId4"/>
              </a:rPr>
              <a:t>/</a:t>
            </a:r>
            <a:r>
              <a:rPr lang="hr-HR" b="1" dirty="0" err="1">
                <a:solidFill>
                  <a:schemeClr val="tx2">
                    <a:lumMod val="75000"/>
                  </a:schemeClr>
                </a:solidFill>
                <a:hlinkClick r:id="rId4"/>
              </a:rPr>
              <a:t>okolis</a:t>
            </a:r>
            <a:r>
              <a:rPr lang="hr-HR" b="1" dirty="0">
                <a:solidFill>
                  <a:schemeClr val="tx2">
                    <a:lumMod val="75000"/>
                  </a:schemeClr>
                </a:solidFill>
                <a:hlinkClick r:id="rId4"/>
              </a:rPr>
              <a:t>/</a:t>
            </a:r>
            <a:r>
              <a:rPr lang="hr-HR" b="1" dirty="0" err="1">
                <a:solidFill>
                  <a:schemeClr val="tx2">
                    <a:lumMod val="75000"/>
                  </a:schemeClr>
                </a:solidFill>
                <a:hlinkClick r:id="rId4"/>
              </a:rPr>
              <a:t>okolisna</a:t>
            </a:r>
            <a:r>
              <a:rPr lang="hr-HR" b="1" dirty="0">
                <a:solidFill>
                  <a:schemeClr val="tx2">
                    <a:lumMod val="75000"/>
                  </a:schemeClr>
                </a:solidFill>
                <a:hlinkClick r:id="rId4"/>
              </a:rPr>
              <a:t>-</a:t>
            </a:r>
            <a:r>
              <a:rPr lang="hr-HR" b="1" dirty="0" err="1">
                <a:solidFill>
                  <a:schemeClr val="tx2">
                    <a:lumMod val="75000"/>
                  </a:schemeClr>
                </a:solidFill>
                <a:hlinkClick r:id="rId4"/>
              </a:rPr>
              <a:t>dozvola.html</a:t>
            </a:r>
            <a:endParaRPr lang="hr-HR" b="1" dirty="0">
              <a:solidFill>
                <a:schemeClr val="tx2">
                  <a:lumMod val="75000"/>
                </a:schemeClr>
              </a:solidFill>
            </a:endParaRPr>
          </a:p>
          <a:p>
            <a:pPr algn="just"/>
            <a:endParaRPr lang="hr-HR" b="1" dirty="0">
              <a:solidFill>
                <a:schemeClr val="tx2">
                  <a:lumMod val="75000"/>
                </a:schemeClr>
              </a:solidFill>
            </a:endParaRPr>
          </a:p>
          <a:p>
            <a:pPr marL="342900" indent="-342900" algn="just">
              <a:buFontTx/>
              <a:buChar char="-"/>
            </a:pPr>
            <a:r>
              <a:rPr lang="hr-HR" b="1" dirty="0" err="1">
                <a:solidFill>
                  <a:schemeClr val="tx2">
                    <a:lumMod val="75000"/>
                  </a:schemeClr>
                </a:solidFill>
              </a:rPr>
              <a:t>action</a:t>
            </a:r>
            <a:r>
              <a:rPr lang="hr-HR" b="1" dirty="0">
                <a:solidFill>
                  <a:schemeClr val="tx2">
                    <a:lumMod val="75000"/>
                  </a:schemeClr>
                </a:solidFill>
              </a:rPr>
              <a:t> plan (</a:t>
            </a:r>
            <a:r>
              <a:rPr lang="hr-HR" b="1" dirty="0">
                <a:solidFill>
                  <a:srgbClr val="FF0000"/>
                </a:solidFill>
              </a:rPr>
              <a:t>Cl. 46 APA</a:t>
            </a:r>
            <a:r>
              <a:rPr lang="hr-HR" b="1" dirty="0">
                <a:solidFill>
                  <a:schemeClr val="tx2">
                    <a:lumMod val="75000"/>
                  </a:schemeClr>
                </a:solidFill>
              </a:rPr>
              <a:t>) </a:t>
            </a:r>
            <a:r>
              <a:rPr lang="hr-HR" b="1" dirty="0" err="1">
                <a:solidFill>
                  <a:schemeClr val="tx2">
                    <a:lumMod val="75000"/>
                  </a:schemeClr>
                </a:solidFill>
              </a:rPr>
              <a:t>in</a:t>
            </a:r>
            <a:r>
              <a:rPr lang="hr-HR" b="1" dirty="0">
                <a:solidFill>
                  <a:schemeClr val="tx2">
                    <a:lumMod val="75000"/>
                  </a:schemeClr>
                </a:solidFill>
              </a:rPr>
              <a:t> </a:t>
            </a:r>
            <a:r>
              <a:rPr lang="hr-HR" b="1" dirty="0" err="1">
                <a:solidFill>
                  <a:schemeClr val="tx2">
                    <a:lumMod val="75000"/>
                  </a:schemeClr>
                </a:solidFill>
              </a:rPr>
              <a:t>which</a:t>
            </a:r>
            <a:r>
              <a:rPr lang="hr-HR" b="1" dirty="0">
                <a:solidFill>
                  <a:schemeClr val="tx2">
                    <a:lumMod val="75000"/>
                  </a:schemeClr>
                </a:solidFill>
              </a:rPr>
              <a:t> </a:t>
            </a:r>
            <a:r>
              <a:rPr lang="hr-HR" b="1" dirty="0" err="1">
                <a:solidFill>
                  <a:schemeClr val="tx2">
                    <a:lumMod val="75000"/>
                  </a:schemeClr>
                </a:solidFill>
              </a:rPr>
              <a:t>the</a:t>
            </a:r>
            <a:r>
              <a:rPr lang="hr-HR" b="1" dirty="0">
                <a:solidFill>
                  <a:schemeClr val="tx2">
                    <a:lumMod val="75000"/>
                  </a:schemeClr>
                </a:solidFill>
              </a:rPr>
              <a:t> </a:t>
            </a:r>
            <a:r>
              <a:rPr lang="hr-HR" b="1" dirty="0" err="1">
                <a:solidFill>
                  <a:schemeClr val="tx2">
                    <a:lumMod val="75000"/>
                  </a:schemeClr>
                </a:solidFill>
              </a:rPr>
              <a:t>latter</a:t>
            </a:r>
            <a:r>
              <a:rPr lang="hr-HR" b="1" dirty="0">
                <a:solidFill>
                  <a:schemeClr val="tx2">
                    <a:lumMod val="75000"/>
                  </a:schemeClr>
                </a:solidFill>
              </a:rPr>
              <a:t> </a:t>
            </a:r>
            <a:r>
              <a:rPr lang="hr-HR" b="1" dirty="0" err="1">
                <a:solidFill>
                  <a:schemeClr val="tx2">
                    <a:lumMod val="75000"/>
                  </a:schemeClr>
                </a:solidFill>
              </a:rPr>
              <a:t>is</a:t>
            </a:r>
            <a:r>
              <a:rPr lang="hr-HR" b="1" dirty="0">
                <a:solidFill>
                  <a:schemeClr val="tx2">
                    <a:lumMod val="75000"/>
                  </a:schemeClr>
                </a:solidFill>
              </a:rPr>
              <a:t> </a:t>
            </a:r>
            <a:r>
              <a:rPr lang="hr-HR" b="1" dirty="0" err="1">
                <a:solidFill>
                  <a:schemeClr val="tx2">
                    <a:lumMod val="75000"/>
                  </a:schemeClr>
                </a:solidFill>
              </a:rPr>
              <a:t>obliged</a:t>
            </a:r>
            <a:r>
              <a:rPr lang="hr-HR" b="1" dirty="0">
                <a:solidFill>
                  <a:schemeClr val="tx2">
                    <a:lumMod val="75000"/>
                  </a:schemeClr>
                </a:solidFill>
              </a:rPr>
              <a:t> to </a:t>
            </a:r>
            <a:r>
              <a:rPr lang="hr-HR" b="1" dirty="0" err="1">
                <a:solidFill>
                  <a:schemeClr val="tx2">
                    <a:lumMod val="75000"/>
                  </a:schemeClr>
                </a:solidFill>
              </a:rPr>
              <a:t>fulfil</a:t>
            </a:r>
            <a:r>
              <a:rPr lang="hr-HR" b="1" dirty="0">
                <a:solidFill>
                  <a:schemeClr val="tx2">
                    <a:lumMod val="75000"/>
                  </a:schemeClr>
                </a:solidFill>
              </a:rPr>
              <a:t> </a:t>
            </a:r>
            <a:r>
              <a:rPr lang="hr-HR" b="1" dirty="0" err="1">
                <a:solidFill>
                  <a:schemeClr val="tx2">
                    <a:lumMod val="75000"/>
                  </a:schemeClr>
                </a:solidFill>
              </a:rPr>
              <a:t>prescribed</a:t>
            </a:r>
            <a:r>
              <a:rPr lang="hr-HR" b="1" dirty="0">
                <a:solidFill>
                  <a:schemeClr val="tx2">
                    <a:lumMod val="75000"/>
                  </a:schemeClr>
                </a:solidFill>
              </a:rPr>
              <a:t> </a:t>
            </a:r>
            <a:r>
              <a:rPr lang="hr-HR" b="1" dirty="0" err="1">
                <a:solidFill>
                  <a:schemeClr val="tx2">
                    <a:lumMod val="75000"/>
                  </a:schemeClr>
                </a:solidFill>
              </a:rPr>
              <a:t>measures</a:t>
            </a:r>
            <a:r>
              <a:rPr lang="hr-HR" b="1" dirty="0">
                <a:solidFill>
                  <a:schemeClr val="tx2">
                    <a:lumMod val="75000"/>
                  </a:schemeClr>
                </a:solidFill>
              </a:rPr>
              <a:t>  </a:t>
            </a:r>
            <a:r>
              <a:rPr lang="hr-HR" b="1" dirty="0" err="1">
                <a:solidFill>
                  <a:schemeClr val="tx2">
                    <a:lumMod val="75000"/>
                  </a:schemeClr>
                </a:solidFill>
              </a:rPr>
              <a:t>or</a:t>
            </a:r>
            <a:r>
              <a:rPr lang="hr-HR" b="1" dirty="0">
                <a:solidFill>
                  <a:schemeClr val="tx2">
                    <a:lumMod val="75000"/>
                  </a:schemeClr>
                </a:solidFill>
              </a:rPr>
              <a:t> </a:t>
            </a:r>
            <a:r>
              <a:rPr lang="hr-HR" b="1" dirty="0" err="1">
                <a:solidFill>
                  <a:schemeClr val="tx2">
                    <a:lumMod val="75000"/>
                  </a:schemeClr>
                </a:solidFill>
              </a:rPr>
              <a:t>decision</a:t>
            </a:r>
            <a:r>
              <a:rPr lang="hr-HR" b="1" dirty="0">
                <a:solidFill>
                  <a:schemeClr val="tx2">
                    <a:lumMod val="75000"/>
                  </a:schemeClr>
                </a:solidFill>
              </a:rPr>
              <a:t> on </a:t>
            </a:r>
            <a:r>
              <a:rPr lang="hr-HR" b="1" dirty="0" err="1">
                <a:solidFill>
                  <a:schemeClr val="tx2">
                    <a:lumMod val="75000"/>
                  </a:schemeClr>
                </a:solidFill>
              </a:rPr>
              <a:t>conducting</a:t>
            </a:r>
            <a:r>
              <a:rPr lang="hr-HR" b="1" dirty="0">
                <a:solidFill>
                  <a:schemeClr val="tx2">
                    <a:lumMod val="75000"/>
                  </a:schemeClr>
                </a:solidFill>
              </a:rPr>
              <a:t> </a:t>
            </a:r>
            <a:r>
              <a:rPr lang="hr-HR" b="1" dirty="0" err="1">
                <a:solidFill>
                  <a:schemeClr val="tx2">
                    <a:lumMod val="75000"/>
                  </a:schemeClr>
                </a:solidFill>
              </a:rPr>
              <a:t>the</a:t>
            </a:r>
            <a:r>
              <a:rPr lang="hr-HR" b="1" dirty="0">
                <a:solidFill>
                  <a:schemeClr val="tx2">
                    <a:lumMod val="75000"/>
                  </a:schemeClr>
                </a:solidFill>
              </a:rPr>
              <a:t> </a:t>
            </a:r>
            <a:r>
              <a:rPr lang="hr-HR" b="1" dirty="0" err="1">
                <a:solidFill>
                  <a:schemeClr val="tx2">
                    <a:lumMod val="75000"/>
                  </a:schemeClr>
                </a:solidFill>
              </a:rPr>
              <a:t>measurements</a:t>
            </a:r>
            <a:r>
              <a:rPr lang="hr-HR" b="1" dirty="0">
                <a:solidFill>
                  <a:schemeClr val="tx2">
                    <a:lumMod val="75000"/>
                  </a:schemeClr>
                </a:solidFill>
              </a:rPr>
              <a:t> </a:t>
            </a:r>
            <a:r>
              <a:rPr lang="hr-HR" b="1" dirty="0" err="1">
                <a:solidFill>
                  <a:schemeClr val="tx2">
                    <a:lumMod val="75000"/>
                  </a:schemeClr>
                </a:solidFill>
              </a:rPr>
              <a:t>of</a:t>
            </a:r>
            <a:r>
              <a:rPr lang="hr-HR" b="1" dirty="0">
                <a:solidFill>
                  <a:schemeClr val="tx2">
                    <a:lumMod val="75000"/>
                  </a:schemeClr>
                </a:solidFill>
              </a:rPr>
              <a:t> </a:t>
            </a:r>
            <a:r>
              <a:rPr lang="hr-HR" b="1" dirty="0" err="1">
                <a:solidFill>
                  <a:schemeClr val="tx2">
                    <a:lumMod val="75000"/>
                  </a:schemeClr>
                </a:solidFill>
              </a:rPr>
              <a:t>special</a:t>
            </a:r>
            <a:r>
              <a:rPr lang="hr-HR" b="1" dirty="0">
                <a:solidFill>
                  <a:schemeClr val="tx2">
                    <a:lumMod val="75000"/>
                  </a:schemeClr>
                </a:solidFill>
              </a:rPr>
              <a:t> </a:t>
            </a:r>
            <a:r>
              <a:rPr lang="hr-HR" b="1" dirty="0" err="1">
                <a:solidFill>
                  <a:schemeClr val="tx2">
                    <a:lumMod val="75000"/>
                  </a:schemeClr>
                </a:solidFill>
              </a:rPr>
              <a:t>purpose</a:t>
            </a:r>
            <a:r>
              <a:rPr lang="hr-HR" b="1" dirty="0">
                <a:solidFill>
                  <a:schemeClr val="tx2">
                    <a:lumMod val="75000"/>
                  </a:schemeClr>
                </a:solidFill>
              </a:rPr>
              <a:t> (</a:t>
            </a:r>
            <a:r>
              <a:rPr lang="hr-HR" b="1" dirty="0">
                <a:solidFill>
                  <a:srgbClr val="FF0000"/>
                </a:solidFill>
              </a:rPr>
              <a:t>Cl 32 APA</a:t>
            </a:r>
            <a:r>
              <a:rPr lang="hr-HR" b="1" dirty="0">
                <a:solidFill>
                  <a:schemeClr val="tx2">
                    <a:lumMod val="75000"/>
                  </a:schemeClr>
                </a:solidFill>
              </a:rPr>
              <a:t>) </a:t>
            </a:r>
          </a:p>
          <a:p>
            <a:pPr algn="ctr"/>
            <a:r>
              <a:rPr lang="hr-HR" b="1" dirty="0">
                <a:solidFill>
                  <a:schemeClr val="tx2">
                    <a:lumMod val="75000"/>
                  </a:schemeClr>
                </a:solidFill>
                <a:hlinkClick r:id="rId5"/>
              </a:rPr>
              <a:t>http://iszz.azo.hr/</a:t>
            </a:r>
            <a:r>
              <a:rPr lang="hr-HR" b="1" dirty="0" err="1">
                <a:solidFill>
                  <a:schemeClr val="tx2">
                    <a:lumMod val="75000"/>
                  </a:schemeClr>
                </a:solidFill>
                <a:hlinkClick r:id="rId5"/>
              </a:rPr>
              <a:t>iskzl</a:t>
            </a:r>
            <a:r>
              <a:rPr lang="hr-HR" b="1" dirty="0">
                <a:solidFill>
                  <a:schemeClr val="tx2">
                    <a:lumMod val="75000"/>
                  </a:schemeClr>
                </a:solidFill>
                <a:hlinkClick r:id="rId5"/>
              </a:rPr>
              <a:t>/</a:t>
            </a:r>
            <a:r>
              <a:rPr lang="hr-HR" b="1" dirty="0" err="1">
                <a:solidFill>
                  <a:schemeClr val="tx2">
                    <a:lumMod val="75000"/>
                  </a:schemeClr>
                </a:solidFill>
                <a:hlinkClick r:id="rId5"/>
              </a:rPr>
              <a:t>godizvrpt.htm</a:t>
            </a:r>
            <a:r>
              <a:rPr lang="hr-HR" b="1" dirty="0">
                <a:solidFill>
                  <a:schemeClr val="tx2">
                    <a:lumMod val="75000"/>
                  </a:schemeClr>
                </a:solidFill>
                <a:hlinkClick r:id="rId5"/>
              </a:rPr>
              <a:t>?</a:t>
            </a:r>
            <a:r>
              <a:rPr lang="hr-HR" b="1" dirty="0" err="1">
                <a:solidFill>
                  <a:schemeClr val="tx2">
                    <a:lumMod val="75000"/>
                  </a:schemeClr>
                </a:solidFill>
                <a:hlinkClick r:id="rId5"/>
              </a:rPr>
              <a:t>pid</a:t>
            </a:r>
            <a:r>
              <a:rPr lang="hr-HR" b="1" dirty="0">
                <a:solidFill>
                  <a:schemeClr val="tx2">
                    <a:lumMod val="75000"/>
                  </a:schemeClr>
                </a:solidFill>
                <a:hlinkClick r:id="rId5"/>
              </a:rPr>
              <a:t>=0&amp;t=4</a:t>
            </a:r>
            <a:endParaRPr lang="hr-HR" b="1" dirty="0">
              <a:solidFill>
                <a:schemeClr val="tx2">
                  <a:lumMod val="75000"/>
                </a:schemeClr>
              </a:solidFill>
            </a:endParaRPr>
          </a:p>
          <a:p>
            <a:pPr algn="just"/>
            <a:endParaRPr lang="hr-HR" b="1" dirty="0">
              <a:solidFill>
                <a:schemeClr val="tx2">
                  <a:lumMod val="75000"/>
                </a:schemeClr>
              </a:solidFill>
            </a:endParaRPr>
          </a:p>
          <a:p>
            <a:pPr algn="just"/>
            <a:r>
              <a:rPr lang="hr-HR" b="1" dirty="0" err="1">
                <a:solidFill>
                  <a:schemeClr val="tx2">
                    <a:lumMod val="75000"/>
                  </a:schemeClr>
                </a:solidFill>
              </a:rPr>
              <a:t>Information</a:t>
            </a:r>
            <a:r>
              <a:rPr lang="hr-HR" b="1" dirty="0">
                <a:solidFill>
                  <a:schemeClr val="tx2">
                    <a:lumMod val="75000"/>
                  </a:schemeClr>
                </a:solidFill>
              </a:rPr>
              <a:t> on </a:t>
            </a:r>
            <a:r>
              <a:rPr lang="hr-HR" b="1" dirty="0" err="1">
                <a:solidFill>
                  <a:schemeClr val="tx2">
                    <a:lumMod val="75000"/>
                  </a:schemeClr>
                </a:solidFill>
              </a:rPr>
              <a:t>prescribed</a:t>
            </a:r>
            <a:r>
              <a:rPr lang="hr-HR" b="1" dirty="0">
                <a:solidFill>
                  <a:schemeClr val="tx2">
                    <a:lumMod val="75000"/>
                  </a:schemeClr>
                </a:solidFill>
              </a:rPr>
              <a:t> </a:t>
            </a:r>
            <a:r>
              <a:rPr lang="hr-HR" b="1" u="sng" dirty="0" err="1">
                <a:solidFill>
                  <a:schemeClr val="tx2">
                    <a:lumMod val="75000"/>
                  </a:schemeClr>
                </a:solidFill>
              </a:rPr>
              <a:t>measurement</a:t>
            </a:r>
            <a:r>
              <a:rPr lang="hr-HR" b="1" u="sng" dirty="0">
                <a:solidFill>
                  <a:schemeClr val="tx2">
                    <a:lumMod val="75000"/>
                  </a:schemeClr>
                </a:solidFill>
              </a:rPr>
              <a:t> </a:t>
            </a:r>
            <a:r>
              <a:rPr lang="hr-HR" b="1" u="sng" dirty="0" err="1">
                <a:solidFill>
                  <a:schemeClr val="tx2">
                    <a:lumMod val="75000"/>
                  </a:schemeClr>
                </a:solidFill>
              </a:rPr>
              <a:t>programme</a:t>
            </a:r>
            <a:r>
              <a:rPr lang="hr-HR" b="1" dirty="0">
                <a:solidFill>
                  <a:schemeClr val="tx2">
                    <a:lumMod val="75000"/>
                  </a:schemeClr>
                </a:solidFill>
              </a:rPr>
              <a:t> </a:t>
            </a:r>
            <a:r>
              <a:rPr lang="hr-HR" b="1" dirty="0" err="1">
                <a:solidFill>
                  <a:schemeClr val="tx2">
                    <a:lumMod val="75000"/>
                  </a:schemeClr>
                </a:solidFill>
              </a:rPr>
              <a:t>and</a:t>
            </a:r>
            <a:r>
              <a:rPr lang="hr-HR" b="1" dirty="0">
                <a:solidFill>
                  <a:schemeClr val="tx2">
                    <a:lumMod val="75000"/>
                  </a:schemeClr>
                </a:solidFill>
              </a:rPr>
              <a:t> time </a:t>
            </a:r>
            <a:r>
              <a:rPr lang="hr-HR" b="1" dirty="0" err="1">
                <a:solidFill>
                  <a:schemeClr val="tx2">
                    <a:lumMod val="75000"/>
                  </a:schemeClr>
                </a:solidFill>
              </a:rPr>
              <a:t>schedule</a:t>
            </a:r>
            <a:r>
              <a:rPr lang="hr-HR" b="1" dirty="0">
                <a:solidFill>
                  <a:schemeClr val="tx2">
                    <a:lumMod val="75000"/>
                  </a:schemeClr>
                </a:solidFill>
              </a:rPr>
              <a:t> </a:t>
            </a:r>
            <a:r>
              <a:rPr lang="hr-HR" b="1" dirty="0" err="1">
                <a:solidFill>
                  <a:schemeClr val="tx2">
                    <a:lumMod val="75000"/>
                  </a:schemeClr>
                </a:solidFill>
              </a:rPr>
              <a:t>can</a:t>
            </a:r>
            <a:r>
              <a:rPr lang="hr-HR" b="1" dirty="0">
                <a:solidFill>
                  <a:schemeClr val="tx2">
                    <a:lumMod val="75000"/>
                  </a:schemeClr>
                </a:solidFill>
              </a:rPr>
              <a:t> </a:t>
            </a:r>
            <a:r>
              <a:rPr lang="hr-HR" b="1" dirty="0" err="1">
                <a:solidFill>
                  <a:schemeClr val="tx2">
                    <a:lumMod val="75000"/>
                  </a:schemeClr>
                </a:solidFill>
              </a:rPr>
              <a:t>be</a:t>
            </a:r>
            <a:r>
              <a:rPr lang="hr-HR" b="1" dirty="0">
                <a:solidFill>
                  <a:schemeClr val="tx2">
                    <a:lumMod val="75000"/>
                  </a:schemeClr>
                </a:solidFill>
              </a:rPr>
              <a:t> </a:t>
            </a:r>
            <a:r>
              <a:rPr lang="hr-HR" b="1" dirty="0" err="1">
                <a:solidFill>
                  <a:schemeClr val="tx2">
                    <a:lumMod val="75000"/>
                  </a:schemeClr>
                </a:solidFill>
              </a:rPr>
              <a:t>obtained</a:t>
            </a:r>
            <a:r>
              <a:rPr lang="hr-HR" b="1" dirty="0">
                <a:solidFill>
                  <a:schemeClr val="tx2">
                    <a:lumMod val="75000"/>
                  </a:schemeClr>
                </a:solidFill>
              </a:rPr>
              <a:t> </a:t>
            </a:r>
            <a:r>
              <a:rPr lang="hr-HR" b="1" dirty="0" err="1">
                <a:solidFill>
                  <a:schemeClr val="tx2">
                    <a:lumMod val="75000"/>
                  </a:schemeClr>
                </a:solidFill>
              </a:rPr>
              <a:t>from</a:t>
            </a:r>
            <a:r>
              <a:rPr lang="hr-HR" b="1" dirty="0">
                <a:solidFill>
                  <a:schemeClr val="tx2">
                    <a:lumMod val="75000"/>
                  </a:schemeClr>
                </a:solidFill>
              </a:rPr>
              <a:t> </a:t>
            </a:r>
            <a:r>
              <a:rPr lang="hr-HR" b="1" dirty="0" err="1">
                <a:solidFill>
                  <a:schemeClr val="tx2">
                    <a:lumMod val="75000"/>
                  </a:schemeClr>
                </a:solidFill>
              </a:rPr>
              <a:t>these</a:t>
            </a:r>
            <a:r>
              <a:rPr lang="hr-HR" b="1" dirty="0">
                <a:solidFill>
                  <a:schemeClr val="tx2">
                    <a:lumMod val="75000"/>
                  </a:schemeClr>
                </a:solidFill>
              </a:rPr>
              <a:t> </a:t>
            </a:r>
            <a:r>
              <a:rPr lang="hr-HR" b="1" dirty="0" err="1">
                <a:solidFill>
                  <a:schemeClr val="tx2">
                    <a:lumMod val="75000"/>
                  </a:schemeClr>
                </a:solidFill>
              </a:rPr>
              <a:t>documents</a:t>
            </a:r>
            <a:r>
              <a:rPr lang="hr-HR" b="1" dirty="0">
                <a:solidFill>
                  <a:schemeClr val="tx2">
                    <a:lumMod val="75000"/>
                  </a:schemeClr>
                </a:solidFill>
              </a:rPr>
              <a:t> as </a:t>
            </a:r>
            <a:r>
              <a:rPr lang="hr-HR" b="1" dirty="0" err="1">
                <a:solidFill>
                  <a:schemeClr val="tx2">
                    <a:lumMod val="75000"/>
                  </a:schemeClr>
                </a:solidFill>
              </a:rPr>
              <a:t>well</a:t>
            </a:r>
            <a:r>
              <a:rPr lang="hr-HR" dirty="0">
                <a:solidFill>
                  <a:schemeClr val="tx2">
                    <a:lumMod val="75000"/>
                  </a:schemeClr>
                </a:solidFill>
              </a:rPr>
              <a:t>. </a:t>
            </a:r>
            <a:endParaRPr lang="hr-HR" b="1" dirty="0">
              <a:solidFill>
                <a:schemeClr val="tx2">
                  <a:lumMod val="75000"/>
                </a:schemeClr>
              </a:solidFill>
            </a:endParaRPr>
          </a:p>
        </p:txBody>
      </p:sp>
      <p:sp>
        <p:nvSpPr>
          <p:cNvPr id="14" name="Rectangle 13"/>
          <p:cNvSpPr/>
          <p:nvPr/>
        </p:nvSpPr>
        <p:spPr>
          <a:xfrm>
            <a:off x="438150" y="2024063"/>
            <a:ext cx="704850" cy="4146001"/>
          </a:xfrm>
          <a:prstGeom prst="rect">
            <a:avLst/>
          </a:prstGeom>
          <a:solidFill>
            <a:schemeClr val="tx2">
              <a:lumMod val="40000"/>
              <a:lumOff val="60000"/>
            </a:schemeClr>
          </a:solidFill>
          <a:ln>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1.</a:t>
            </a: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6" name="Group 3"/>
          <p:cNvGrpSpPr>
            <a:grpSpLocks noChangeAspect="1"/>
          </p:cNvGrpSpPr>
          <p:nvPr/>
        </p:nvGrpSpPr>
        <p:grpSpPr bwMode="auto">
          <a:xfrm>
            <a:off x="442354" y="6362429"/>
            <a:ext cx="4500798" cy="411137"/>
            <a:chOff x="14858" y="6031800"/>
            <a:chExt cx="7310482" cy="703818"/>
          </a:xfrm>
        </p:grpSpPr>
        <p:pic>
          <p:nvPicPr>
            <p:cNvPr id="1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4216074157"/>
      </p:ext>
    </p:extLst>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11.4 INSPECTION MONITORING - UNANNOUNCED</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19099" y="1176336"/>
            <a:ext cx="8439150" cy="847726"/>
          </a:xfrm>
          <a:prstGeom prst="rect">
            <a:avLst/>
          </a:prstGeom>
          <a:solidFill>
            <a:schemeClr val="tx2">
              <a:lumMod val="40000"/>
              <a:lumOff val="60000"/>
            </a:schemeClr>
          </a:solidFill>
          <a:ln w="19050">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28625" y="1338589"/>
            <a:ext cx="8429624" cy="523220"/>
          </a:xfrm>
          <a:prstGeom prst="rect">
            <a:avLst/>
          </a:prstGeom>
          <a:noFill/>
        </p:spPr>
        <p:txBody>
          <a:bodyPr wrap="square" rtlCol="0">
            <a:spAutoFit/>
          </a:bodyPr>
          <a:lstStyle/>
          <a:p>
            <a:pPr algn="ctr"/>
            <a:r>
              <a:rPr lang="hr-HR" sz="2800" b="1" dirty="0">
                <a:solidFill>
                  <a:schemeClr val="tx2">
                    <a:lumMod val="75000"/>
                  </a:schemeClr>
                </a:solidFill>
              </a:rPr>
              <a:t>A. </a:t>
            </a:r>
            <a:r>
              <a:rPr lang="hr-HR" sz="2800" b="1" dirty="0" err="1">
                <a:solidFill>
                  <a:schemeClr val="tx2">
                    <a:lumMod val="75000"/>
                  </a:schemeClr>
                </a:solidFill>
              </a:rPr>
              <a:t>preparation</a:t>
            </a:r>
            <a:r>
              <a:rPr lang="hr-HR" sz="2800" b="1" dirty="0">
                <a:solidFill>
                  <a:schemeClr val="tx2">
                    <a:lumMod val="75000"/>
                  </a:schemeClr>
                </a:solidFill>
              </a:rPr>
              <a:t> – data </a:t>
            </a:r>
            <a:r>
              <a:rPr lang="hr-HR" sz="2800" b="1" dirty="0" err="1">
                <a:solidFill>
                  <a:schemeClr val="tx2">
                    <a:lumMod val="75000"/>
                  </a:schemeClr>
                </a:solidFill>
              </a:rPr>
              <a:t>collection</a:t>
            </a:r>
            <a:endParaRPr lang="hr-HR" sz="2800" b="1" dirty="0">
              <a:solidFill>
                <a:schemeClr val="tx2">
                  <a:lumMod val="75000"/>
                </a:schemeClr>
              </a:solidFill>
            </a:endParaRPr>
          </a:p>
        </p:txBody>
      </p:sp>
      <p:sp>
        <p:nvSpPr>
          <p:cNvPr id="13" name="Rectangle 12"/>
          <p:cNvSpPr/>
          <p:nvPr/>
        </p:nvSpPr>
        <p:spPr>
          <a:xfrm>
            <a:off x="1209674" y="2024063"/>
            <a:ext cx="7648575" cy="3462337"/>
          </a:xfrm>
          <a:prstGeom prst="rect">
            <a:avLst/>
          </a:prstGeom>
          <a:solidFill>
            <a:schemeClr val="tx2">
              <a:lumMod val="20000"/>
              <a:lumOff val="80000"/>
            </a:schemeClr>
          </a:solidFill>
          <a:ln w="19050">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r-HR" b="1" dirty="0">
                <a:solidFill>
                  <a:schemeClr val="tx2">
                    <a:lumMod val="75000"/>
                  </a:schemeClr>
                </a:solidFill>
              </a:rPr>
              <a:t>In </a:t>
            </a:r>
            <a:r>
              <a:rPr lang="hr-HR" b="1" dirty="0" err="1">
                <a:solidFill>
                  <a:schemeClr val="tx2">
                    <a:lumMod val="75000"/>
                  </a:schemeClr>
                </a:solidFill>
              </a:rPr>
              <a:t>order</a:t>
            </a:r>
            <a:r>
              <a:rPr lang="hr-HR" b="1" dirty="0">
                <a:solidFill>
                  <a:schemeClr val="tx2">
                    <a:lumMod val="75000"/>
                  </a:schemeClr>
                </a:solidFill>
              </a:rPr>
              <a:t> for </a:t>
            </a:r>
            <a:r>
              <a:rPr lang="hr-HR" b="1" dirty="0" err="1">
                <a:solidFill>
                  <a:schemeClr val="tx2">
                    <a:lumMod val="75000"/>
                  </a:schemeClr>
                </a:solidFill>
              </a:rPr>
              <a:t>inspector</a:t>
            </a:r>
            <a:r>
              <a:rPr lang="hr-HR" b="1" dirty="0">
                <a:solidFill>
                  <a:schemeClr val="tx2">
                    <a:lumMod val="75000"/>
                  </a:schemeClr>
                </a:solidFill>
              </a:rPr>
              <a:t> to </a:t>
            </a:r>
            <a:r>
              <a:rPr lang="hr-HR" b="1" dirty="0" err="1">
                <a:solidFill>
                  <a:schemeClr val="tx2">
                    <a:lumMod val="75000"/>
                  </a:schemeClr>
                </a:solidFill>
              </a:rPr>
              <a:t>obtain</a:t>
            </a:r>
            <a:r>
              <a:rPr lang="hr-HR" b="1" dirty="0">
                <a:solidFill>
                  <a:schemeClr val="tx2">
                    <a:lumMod val="75000"/>
                  </a:schemeClr>
                </a:solidFill>
              </a:rPr>
              <a:t> </a:t>
            </a:r>
            <a:r>
              <a:rPr lang="hr-HR" b="1" dirty="0" err="1">
                <a:solidFill>
                  <a:schemeClr val="tx2">
                    <a:lumMod val="75000"/>
                  </a:schemeClr>
                </a:solidFill>
              </a:rPr>
              <a:t>information</a:t>
            </a:r>
            <a:r>
              <a:rPr lang="hr-HR" b="1" dirty="0">
                <a:solidFill>
                  <a:schemeClr val="tx2">
                    <a:lumMod val="75000"/>
                  </a:schemeClr>
                </a:solidFill>
              </a:rPr>
              <a:t> on </a:t>
            </a:r>
            <a:r>
              <a:rPr lang="hr-HR" b="1" dirty="0" err="1">
                <a:solidFill>
                  <a:schemeClr val="tx2">
                    <a:lumMod val="75000"/>
                  </a:schemeClr>
                </a:solidFill>
              </a:rPr>
              <a:t>stations</a:t>
            </a:r>
            <a:r>
              <a:rPr lang="hr-HR" b="1" dirty="0">
                <a:solidFill>
                  <a:schemeClr val="tx2">
                    <a:lumMod val="75000"/>
                  </a:schemeClr>
                </a:solidFill>
              </a:rPr>
              <a:t> </a:t>
            </a:r>
            <a:r>
              <a:rPr lang="hr-HR" b="1" dirty="0" err="1">
                <a:solidFill>
                  <a:schemeClr val="tx2">
                    <a:lumMod val="75000"/>
                  </a:schemeClr>
                </a:solidFill>
              </a:rPr>
              <a:t>and</a:t>
            </a:r>
            <a:r>
              <a:rPr lang="hr-HR" b="1" dirty="0">
                <a:solidFill>
                  <a:schemeClr val="tx2">
                    <a:lumMod val="75000"/>
                  </a:schemeClr>
                </a:solidFill>
              </a:rPr>
              <a:t> </a:t>
            </a:r>
            <a:r>
              <a:rPr lang="hr-HR" b="1" dirty="0" err="1">
                <a:solidFill>
                  <a:schemeClr val="tx2">
                    <a:lumMod val="75000"/>
                  </a:schemeClr>
                </a:solidFill>
              </a:rPr>
              <a:t>laboratories</a:t>
            </a:r>
            <a:r>
              <a:rPr lang="hr-HR" b="1" dirty="0">
                <a:solidFill>
                  <a:schemeClr val="tx2">
                    <a:lumMod val="75000"/>
                  </a:schemeClr>
                </a:solidFill>
              </a:rPr>
              <a:t>, </a:t>
            </a:r>
            <a:r>
              <a:rPr lang="hr-HR" b="1" dirty="0" err="1">
                <a:solidFill>
                  <a:schemeClr val="tx2">
                    <a:lumMod val="75000"/>
                  </a:schemeClr>
                </a:solidFill>
              </a:rPr>
              <a:t>it</a:t>
            </a:r>
            <a:r>
              <a:rPr lang="hr-HR" b="1" dirty="0">
                <a:solidFill>
                  <a:schemeClr val="tx2">
                    <a:lumMod val="75000"/>
                  </a:schemeClr>
                </a:solidFill>
              </a:rPr>
              <a:t> </a:t>
            </a:r>
            <a:r>
              <a:rPr lang="hr-HR" b="1" dirty="0" err="1">
                <a:solidFill>
                  <a:schemeClr val="tx2">
                    <a:lumMod val="75000"/>
                  </a:schemeClr>
                </a:solidFill>
              </a:rPr>
              <a:t>can</a:t>
            </a:r>
            <a:r>
              <a:rPr lang="hr-HR" b="1" dirty="0">
                <a:solidFill>
                  <a:schemeClr val="tx2">
                    <a:lumMod val="75000"/>
                  </a:schemeClr>
                </a:solidFill>
              </a:rPr>
              <a:t> </a:t>
            </a:r>
            <a:r>
              <a:rPr lang="hr-HR" b="1" dirty="0" err="1">
                <a:solidFill>
                  <a:schemeClr val="tx2">
                    <a:lumMod val="75000"/>
                  </a:schemeClr>
                </a:solidFill>
              </a:rPr>
              <a:t>be</a:t>
            </a:r>
            <a:r>
              <a:rPr lang="hr-HR" b="1" dirty="0">
                <a:solidFill>
                  <a:schemeClr val="tx2">
                    <a:lumMod val="75000"/>
                  </a:schemeClr>
                </a:solidFill>
              </a:rPr>
              <a:t> </a:t>
            </a:r>
            <a:r>
              <a:rPr lang="hr-HR" b="1" dirty="0" err="1">
                <a:solidFill>
                  <a:schemeClr val="tx2">
                    <a:lumMod val="75000"/>
                  </a:schemeClr>
                </a:solidFill>
              </a:rPr>
              <a:t>found</a:t>
            </a:r>
            <a:r>
              <a:rPr lang="hr-HR" b="1" dirty="0">
                <a:solidFill>
                  <a:schemeClr val="tx2">
                    <a:lumMod val="75000"/>
                  </a:schemeClr>
                </a:solidFill>
              </a:rPr>
              <a:t> </a:t>
            </a:r>
            <a:r>
              <a:rPr lang="hr-HR" b="1" dirty="0" err="1">
                <a:solidFill>
                  <a:schemeClr val="tx2">
                    <a:lumMod val="75000"/>
                  </a:schemeClr>
                </a:solidFill>
              </a:rPr>
              <a:t>in</a:t>
            </a:r>
            <a:r>
              <a:rPr lang="hr-HR" b="1" dirty="0">
                <a:solidFill>
                  <a:schemeClr val="tx2">
                    <a:lumMod val="75000"/>
                  </a:schemeClr>
                </a:solidFill>
              </a:rPr>
              <a:t> </a:t>
            </a:r>
            <a:r>
              <a:rPr lang="hr-HR" b="1" dirty="0" err="1">
                <a:solidFill>
                  <a:schemeClr val="tx2">
                    <a:lumMod val="75000"/>
                  </a:schemeClr>
                </a:solidFill>
              </a:rPr>
              <a:t>the</a:t>
            </a:r>
            <a:r>
              <a:rPr lang="hr-HR" b="1" dirty="0">
                <a:solidFill>
                  <a:schemeClr val="tx2">
                    <a:lumMod val="75000"/>
                  </a:schemeClr>
                </a:solidFill>
              </a:rPr>
              <a:t> </a:t>
            </a:r>
            <a:r>
              <a:rPr lang="hr-HR" b="1" dirty="0" err="1">
                <a:solidFill>
                  <a:schemeClr val="tx2">
                    <a:lumMod val="75000"/>
                  </a:schemeClr>
                </a:solidFill>
              </a:rPr>
              <a:t>following</a:t>
            </a:r>
            <a:r>
              <a:rPr lang="hr-HR" b="1" dirty="0">
                <a:solidFill>
                  <a:schemeClr val="tx2">
                    <a:lumMod val="75000"/>
                  </a:schemeClr>
                </a:solidFill>
              </a:rPr>
              <a:t> </a:t>
            </a:r>
            <a:r>
              <a:rPr lang="hr-HR" b="1" dirty="0" err="1">
                <a:solidFill>
                  <a:schemeClr val="tx2">
                    <a:lumMod val="75000"/>
                  </a:schemeClr>
                </a:solidFill>
              </a:rPr>
              <a:t>links</a:t>
            </a:r>
            <a:r>
              <a:rPr lang="hr-HR" b="1" dirty="0">
                <a:solidFill>
                  <a:schemeClr val="tx2">
                    <a:lumMod val="75000"/>
                  </a:schemeClr>
                </a:solidFill>
              </a:rPr>
              <a:t> :</a:t>
            </a:r>
          </a:p>
          <a:p>
            <a:r>
              <a:rPr lang="hr-HR" b="1" dirty="0">
                <a:solidFill>
                  <a:schemeClr val="tx2">
                    <a:lumMod val="75000"/>
                  </a:schemeClr>
                </a:solidFill>
              </a:rPr>
              <a:t>  </a:t>
            </a:r>
          </a:p>
          <a:p>
            <a:pPr marL="285750" indent="-285750">
              <a:buFontTx/>
              <a:buChar char="-"/>
            </a:pPr>
            <a:r>
              <a:rPr lang="hr-HR" b="1" dirty="0">
                <a:solidFill>
                  <a:schemeClr val="tx2">
                    <a:lumMod val="75000"/>
                  </a:schemeClr>
                </a:solidFill>
              </a:rPr>
              <a:t>data on </a:t>
            </a:r>
            <a:r>
              <a:rPr lang="hr-HR" b="1" dirty="0" err="1">
                <a:solidFill>
                  <a:schemeClr val="tx2">
                    <a:lumMod val="75000"/>
                  </a:schemeClr>
                </a:solidFill>
              </a:rPr>
              <a:t>stations</a:t>
            </a:r>
            <a:r>
              <a:rPr lang="hr-HR" b="1" dirty="0">
                <a:solidFill>
                  <a:schemeClr val="tx2">
                    <a:lumMod val="75000"/>
                  </a:schemeClr>
                </a:solidFill>
              </a:rPr>
              <a:t> </a:t>
            </a:r>
            <a:r>
              <a:rPr lang="hr-HR" b="1" dirty="0" err="1">
                <a:solidFill>
                  <a:schemeClr val="tx2">
                    <a:lumMod val="75000"/>
                  </a:schemeClr>
                </a:solidFill>
              </a:rPr>
              <a:t>and</a:t>
            </a:r>
            <a:r>
              <a:rPr lang="hr-HR" b="1" dirty="0">
                <a:solidFill>
                  <a:schemeClr val="tx2">
                    <a:lumMod val="75000"/>
                  </a:schemeClr>
                </a:solidFill>
              </a:rPr>
              <a:t> </a:t>
            </a:r>
            <a:r>
              <a:rPr lang="hr-HR" b="1" dirty="0" err="1">
                <a:solidFill>
                  <a:schemeClr val="tx2">
                    <a:lumMod val="75000"/>
                  </a:schemeClr>
                </a:solidFill>
              </a:rPr>
              <a:t>laboratories</a:t>
            </a:r>
            <a:r>
              <a:rPr lang="hr-HR" b="1" dirty="0">
                <a:solidFill>
                  <a:schemeClr val="tx2">
                    <a:lumMod val="75000"/>
                  </a:schemeClr>
                </a:solidFill>
              </a:rPr>
              <a:t> </a:t>
            </a:r>
            <a:r>
              <a:rPr lang="hr-HR" b="1" dirty="0" err="1">
                <a:solidFill>
                  <a:schemeClr val="tx2">
                    <a:lumMod val="75000"/>
                  </a:schemeClr>
                </a:solidFill>
              </a:rPr>
              <a:t>carrying</a:t>
            </a:r>
            <a:r>
              <a:rPr lang="hr-HR" b="1" dirty="0">
                <a:solidFill>
                  <a:schemeClr val="tx2">
                    <a:lumMod val="75000"/>
                  </a:schemeClr>
                </a:solidFill>
              </a:rPr>
              <a:t> </a:t>
            </a:r>
            <a:r>
              <a:rPr lang="hr-HR" b="1" dirty="0" err="1">
                <a:solidFill>
                  <a:schemeClr val="tx2">
                    <a:lumMod val="75000"/>
                  </a:schemeClr>
                </a:solidFill>
              </a:rPr>
              <a:t>out</a:t>
            </a:r>
            <a:r>
              <a:rPr lang="hr-HR" b="1" dirty="0">
                <a:solidFill>
                  <a:schemeClr val="tx2">
                    <a:lumMod val="75000"/>
                  </a:schemeClr>
                </a:solidFill>
              </a:rPr>
              <a:t> </a:t>
            </a:r>
            <a:r>
              <a:rPr lang="hr-HR" b="1" dirty="0" err="1">
                <a:solidFill>
                  <a:schemeClr val="tx2">
                    <a:lumMod val="75000"/>
                  </a:schemeClr>
                </a:solidFill>
              </a:rPr>
              <a:t>the</a:t>
            </a:r>
            <a:r>
              <a:rPr lang="hr-HR" b="1" dirty="0">
                <a:solidFill>
                  <a:schemeClr val="tx2">
                    <a:lumMod val="75000"/>
                  </a:schemeClr>
                </a:solidFill>
              </a:rPr>
              <a:t> </a:t>
            </a:r>
            <a:r>
              <a:rPr lang="hr-HR" b="1" dirty="0" err="1">
                <a:solidFill>
                  <a:schemeClr val="tx2">
                    <a:lumMod val="75000"/>
                  </a:schemeClr>
                </a:solidFill>
              </a:rPr>
              <a:t>measurements</a:t>
            </a:r>
            <a:r>
              <a:rPr lang="hr-HR" b="1" dirty="0">
                <a:solidFill>
                  <a:schemeClr val="tx2">
                    <a:lumMod val="75000"/>
                  </a:schemeClr>
                </a:solidFill>
              </a:rPr>
              <a:t> </a:t>
            </a:r>
            <a:r>
              <a:rPr lang="hr-HR" b="1" dirty="0" err="1">
                <a:solidFill>
                  <a:schemeClr val="tx2">
                    <a:lumMod val="75000"/>
                  </a:schemeClr>
                </a:solidFill>
              </a:rPr>
              <a:t>and</a:t>
            </a:r>
            <a:r>
              <a:rPr lang="hr-HR" b="1" dirty="0">
                <a:solidFill>
                  <a:schemeClr val="tx2">
                    <a:lumMod val="75000"/>
                  </a:schemeClr>
                </a:solidFill>
              </a:rPr>
              <a:t> network </a:t>
            </a:r>
            <a:r>
              <a:rPr lang="hr-HR" b="1" dirty="0" err="1">
                <a:solidFill>
                  <a:schemeClr val="tx2">
                    <a:lumMod val="75000"/>
                  </a:schemeClr>
                </a:solidFill>
              </a:rPr>
              <a:t>they</a:t>
            </a:r>
            <a:r>
              <a:rPr lang="hr-HR" b="1" dirty="0">
                <a:solidFill>
                  <a:schemeClr val="tx2">
                    <a:lumMod val="75000"/>
                  </a:schemeClr>
                </a:solidFill>
              </a:rPr>
              <a:t> </a:t>
            </a:r>
            <a:r>
              <a:rPr lang="hr-HR" b="1" dirty="0" err="1">
                <a:solidFill>
                  <a:schemeClr val="tx2">
                    <a:lumMod val="75000"/>
                  </a:schemeClr>
                </a:solidFill>
              </a:rPr>
              <a:t>belong</a:t>
            </a:r>
            <a:r>
              <a:rPr lang="hr-HR" b="1" dirty="0">
                <a:solidFill>
                  <a:schemeClr val="tx2">
                    <a:lumMod val="75000"/>
                  </a:schemeClr>
                </a:solidFill>
              </a:rPr>
              <a:t> to (</a:t>
            </a:r>
            <a:r>
              <a:rPr lang="hr-HR" b="1" dirty="0" err="1">
                <a:solidFill>
                  <a:schemeClr val="tx2">
                    <a:lumMod val="75000"/>
                  </a:schemeClr>
                </a:solidFill>
              </a:rPr>
              <a:t>metadata</a:t>
            </a:r>
            <a:r>
              <a:rPr lang="hr-HR" b="1" dirty="0">
                <a:solidFill>
                  <a:schemeClr val="tx2">
                    <a:lumMod val="75000"/>
                  </a:schemeClr>
                </a:solidFill>
              </a:rPr>
              <a:t>) </a:t>
            </a:r>
            <a:r>
              <a:rPr lang="hr-HR" b="1" dirty="0" err="1">
                <a:solidFill>
                  <a:schemeClr val="tx2">
                    <a:lumMod val="75000"/>
                  </a:schemeClr>
                </a:solidFill>
              </a:rPr>
              <a:t>by</a:t>
            </a:r>
            <a:r>
              <a:rPr lang="hr-HR" b="1" dirty="0">
                <a:solidFill>
                  <a:schemeClr val="tx2">
                    <a:lumMod val="75000"/>
                  </a:schemeClr>
                </a:solidFill>
              </a:rPr>
              <a:t> </a:t>
            </a:r>
            <a:r>
              <a:rPr lang="hr-HR" b="1" dirty="0" err="1">
                <a:solidFill>
                  <a:schemeClr val="tx2">
                    <a:lumMod val="75000"/>
                  </a:schemeClr>
                </a:solidFill>
              </a:rPr>
              <a:t>zones</a:t>
            </a:r>
            <a:r>
              <a:rPr lang="hr-HR" b="1" dirty="0">
                <a:solidFill>
                  <a:schemeClr val="tx2">
                    <a:lumMod val="75000"/>
                  </a:schemeClr>
                </a:solidFill>
              </a:rPr>
              <a:t> </a:t>
            </a:r>
            <a:r>
              <a:rPr lang="hr-HR" b="1" dirty="0" err="1">
                <a:solidFill>
                  <a:schemeClr val="tx2">
                    <a:lumMod val="75000"/>
                  </a:schemeClr>
                </a:solidFill>
              </a:rPr>
              <a:t>and</a:t>
            </a:r>
            <a:r>
              <a:rPr lang="hr-HR" b="1" dirty="0">
                <a:solidFill>
                  <a:schemeClr val="tx2">
                    <a:lumMod val="75000"/>
                  </a:schemeClr>
                </a:solidFill>
              </a:rPr>
              <a:t> </a:t>
            </a:r>
            <a:r>
              <a:rPr lang="hr-HR" b="1" dirty="0" err="1">
                <a:solidFill>
                  <a:schemeClr val="tx2">
                    <a:lumMod val="75000"/>
                  </a:schemeClr>
                </a:solidFill>
              </a:rPr>
              <a:t>aglomerations</a:t>
            </a:r>
            <a:endParaRPr lang="hr-HR" b="1" dirty="0">
              <a:solidFill>
                <a:schemeClr val="tx2">
                  <a:lumMod val="75000"/>
                </a:schemeClr>
              </a:solidFill>
            </a:endParaRPr>
          </a:p>
          <a:p>
            <a:pPr algn="ctr"/>
            <a:r>
              <a:rPr lang="hr-HR" b="1" dirty="0">
                <a:solidFill>
                  <a:schemeClr val="tx2">
                    <a:lumMod val="75000"/>
                  </a:schemeClr>
                </a:solidFill>
                <a:hlinkClick r:id="rId4"/>
              </a:rPr>
              <a:t>http://iszz.azo.hr/</a:t>
            </a:r>
            <a:r>
              <a:rPr lang="hr-HR" b="1" dirty="0" err="1">
                <a:solidFill>
                  <a:schemeClr val="tx2">
                    <a:lumMod val="75000"/>
                  </a:schemeClr>
                </a:solidFill>
                <a:hlinkClick r:id="rId4"/>
              </a:rPr>
              <a:t>iskzl</a:t>
            </a:r>
            <a:r>
              <a:rPr lang="hr-HR" b="1" dirty="0">
                <a:solidFill>
                  <a:schemeClr val="tx2">
                    <a:lumMod val="75000"/>
                  </a:schemeClr>
                </a:solidFill>
                <a:hlinkClick r:id="rId4"/>
              </a:rPr>
              <a:t>/</a:t>
            </a:r>
            <a:r>
              <a:rPr lang="hr-HR" b="1" dirty="0" err="1">
                <a:solidFill>
                  <a:schemeClr val="tx2">
                    <a:lumMod val="75000"/>
                  </a:schemeClr>
                </a:solidFill>
                <a:hlinkClick r:id="rId4"/>
              </a:rPr>
              <a:t>mreza.html</a:t>
            </a:r>
            <a:r>
              <a:rPr lang="hr-HR" b="1" dirty="0">
                <a:solidFill>
                  <a:schemeClr val="tx2">
                    <a:lumMod val="75000"/>
                  </a:schemeClr>
                </a:solidFill>
                <a:hlinkClick r:id="rId4"/>
              </a:rPr>
              <a:t>?t=0#ta18</a:t>
            </a:r>
            <a:endParaRPr lang="hr-HR" b="1" dirty="0">
              <a:solidFill>
                <a:schemeClr val="tx2">
                  <a:lumMod val="75000"/>
                </a:schemeClr>
              </a:solidFill>
            </a:endParaRPr>
          </a:p>
          <a:p>
            <a:pPr marL="285750" indent="-285750">
              <a:buFontTx/>
              <a:buChar char="-"/>
            </a:pPr>
            <a:endParaRPr lang="hr-HR" b="1" dirty="0">
              <a:solidFill>
                <a:schemeClr val="tx2">
                  <a:lumMod val="75000"/>
                </a:schemeClr>
              </a:solidFill>
            </a:endParaRPr>
          </a:p>
          <a:p>
            <a:pPr marL="285750" indent="-285750">
              <a:buFontTx/>
              <a:buChar char="-"/>
            </a:pPr>
            <a:r>
              <a:rPr lang="hr-HR" b="1" dirty="0">
                <a:solidFill>
                  <a:schemeClr val="tx2">
                    <a:lumMod val="75000"/>
                  </a:schemeClr>
                </a:solidFill>
              </a:rPr>
              <a:t>data on </a:t>
            </a:r>
            <a:r>
              <a:rPr lang="hr-HR" b="1" dirty="0" err="1">
                <a:solidFill>
                  <a:schemeClr val="tx2">
                    <a:lumMod val="75000"/>
                  </a:schemeClr>
                </a:solidFill>
              </a:rPr>
              <a:t>measuring</a:t>
            </a:r>
            <a:r>
              <a:rPr lang="hr-HR" b="1" dirty="0">
                <a:solidFill>
                  <a:schemeClr val="tx2">
                    <a:lumMod val="75000"/>
                  </a:schemeClr>
                </a:solidFill>
              </a:rPr>
              <a:t> </a:t>
            </a:r>
            <a:r>
              <a:rPr lang="hr-HR" b="1" dirty="0" err="1">
                <a:solidFill>
                  <a:schemeClr val="tx2">
                    <a:lumMod val="75000"/>
                  </a:schemeClr>
                </a:solidFill>
              </a:rPr>
              <a:t>scope</a:t>
            </a:r>
            <a:r>
              <a:rPr lang="hr-HR" b="1" dirty="0">
                <a:solidFill>
                  <a:schemeClr val="tx2">
                    <a:lumMod val="75000"/>
                  </a:schemeClr>
                </a:solidFill>
              </a:rPr>
              <a:t> for </a:t>
            </a:r>
            <a:r>
              <a:rPr lang="hr-HR" b="1" dirty="0" err="1">
                <a:solidFill>
                  <a:schemeClr val="tx2">
                    <a:lumMod val="75000"/>
                  </a:schemeClr>
                </a:solidFill>
              </a:rPr>
              <a:t>which</a:t>
            </a:r>
            <a:r>
              <a:rPr lang="hr-HR" b="1" dirty="0">
                <a:solidFill>
                  <a:schemeClr val="tx2">
                    <a:lumMod val="75000"/>
                  </a:schemeClr>
                </a:solidFill>
              </a:rPr>
              <a:t> </a:t>
            </a:r>
            <a:r>
              <a:rPr lang="hr-HR" b="1" dirty="0" err="1">
                <a:solidFill>
                  <a:schemeClr val="tx2">
                    <a:lumMod val="75000"/>
                  </a:schemeClr>
                </a:solidFill>
              </a:rPr>
              <a:t>the</a:t>
            </a:r>
            <a:r>
              <a:rPr lang="hr-HR" b="1" dirty="0">
                <a:solidFill>
                  <a:schemeClr val="tx2">
                    <a:lumMod val="75000"/>
                  </a:schemeClr>
                </a:solidFill>
              </a:rPr>
              <a:t> </a:t>
            </a:r>
            <a:r>
              <a:rPr lang="hr-HR" b="1" dirty="0" err="1">
                <a:solidFill>
                  <a:schemeClr val="tx2">
                    <a:lumMod val="75000"/>
                  </a:schemeClr>
                </a:solidFill>
              </a:rPr>
              <a:t>laboratory</a:t>
            </a:r>
            <a:r>
              <a:rPr lang="hr-HR" b="1" dirty="0">
                <a:solidFill>
                  <a:schemeClr val="tx2">
                    <a:lumMod val="75000"/>
                  </a:schemeClr>
                </a:solidFill>
              </a:rPr>
              <a:t> </a:t>
            </a:r>
            <a:r>
              <a:rPr lang="hr-HR" b="1" dirty="0" err="1">
                <a:solidFill>
                  <a:schemeClr val="tx2">
                    <a:lumMod val="75000"/>
                  </a:schemeClr>
                </a:solidFill>
              </a:rPr>
              <a:t>has</a:t>
            </a:r>
            <a:r>
              <a:rPr lang="hr-HR" b="1" dirty="0">
                <a:solidFill>
                  <a:schemeClr val="tx2">
                    <a:lumMod val="75000"/>
                  </a:schemeClr>
                </a:solidFill>
              </a:rPr>
              <a:t> </a:t>
            </a:r>
            <a:r>
              <a:rPr lang="hr-HR" b="1" dirty="0" err="1">
                <a:solidFill>
                  <a:schemeClr val="tx2">
                    <a:lumMod val="75000"/>
                  </a:schemeClr>
                </a:solidFill>
              </a:rPr>
              <a:t>valid</a:t>
            </a:r>
            <a:r>
              <a:rPr lang="hr-HR" b="1" dirty="0">
                <a:solidFill>
                  <a:schemeClr val="tx2">
                    <a:lumMod val="75000"/>
                  </a:schemeClr>
                </a:solidFill>
              </a:rPr>
              <a:t> MEPE </a:t>
            </a:r>
            <a:r>
              <a:rPr lang="hr-HR" b="1" dirty="0" err="1">
                <a:solidFill>
                  <a:schemeClr val="tx2">
                    <a:lumMod val="75000"/>
                  </a:schemeClr>
                </a:solidFill>
              </a:rPr>
              <a:t>permit</a:t>
            </a:r>
            <a:endParaRPr lang="hr-HR" b="1" dirty="0">
              <a:solidFill>
                <a:schemeClr val="tx2">
                  <a:lumMod val="75000"/>
                </a:schemeClr>
              </a:solidFill>
            </a:endParaRPr>
          </a:p>
          <a:p>
            <a:pPr algn="ctr"/>
            <a:r>
              <a:rPr lang="hr-HR" b="1" dirty="0">
                <a:solidFill>
                  <a:schemeClr val="tx2">
                    <a:lumMod val="75000"/>
                  </a:schemeClr>
                </a:solidFill>
                <a:hlinkClick r:id="rId5"/>
              </a:rPr>
              <a:t>http://popkez.azo.hr/</a:t>
            </a:r>
            <a:r>
              <a:rPr lang="hr-HR" b="1" dirty="0" err="1">
                <a:solidFill>
                  <a:schemeClr val="tx2">
                    <a:lumMod val="75000"/>
                  </a:schemeClr>
                </a:solidFill>
                <a:hlinkClick r:id="rId5"/>
              </a:rPr>
              <a:t>PretragaSubjekti.aspx</a:t>
            </a:r>
            <a:endParaRPr lang="hr-HR" b="1" dirty="0">
              <a:solidFill>
                <a:schemeClr val="tx2">
                  <a:lumMod val="75000"/>
                </a:schemeClr>
              </a:solidFill>
            </a:endParaRPr>
          </a:p>
          <a:p>
            <a:endParaRPr lang="hr-HR" b="1" dirty="0">
              <a:solidFill>
                <a:schemeClr val="tx2">
                  <a:lumMod val="75000"/>
                </a:schemeClr>
              </a:solidFill>
            </a:endParaRPr>
          </a:p>
        </p:txBody>
      </p:sp>
      <p:sp>
        <p:nvSpPr>
          <p:cNvPr id="14" name="Rectangle 13"/>
          <p:cNvSpPr/>
          <p:nvPr/>
        </p:nvSpPr>
        <p:spPr>
          <a:xfrm>
            <a:off x="438150" y="2024063"/>
            <a:ext cx="704850" cy="3462337"/>
          </a:xfrm>
          <a:prstGeom prst="rect">
            <a:avLst/>
          </a:prstGeom>
          <a:solidFill>
            <a:schemeClr val="tx2">
              <a:lumMod val="40000"/>
              <a:lumOff val="60000"/>
            </a:schemeClr>
          </a:solidFill>
          <a:ln>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1.</a:t>
            </a: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6" name="Group 3"/>
          <p:cNvGrpSpPr>
            <a:grpSpLocks noChangeAspect="1"/>
          </p:cNvGrpSpPr>
          <p:nvPr/>
        </p:nvGrpSpPr>
        <p:grpSpPr bwMode="auto">
          <a:xfrm>
            <a:off x="442354" y="6362429"/>
            <a:ext cx="4500798" cy="411137"/>
            <a:chOff x="14858" y="6031800"/>
            <a:chExt cx="7310482" cy="703818"/>
          </a:xfrm>
        </p:grpSpPr>
        <p:pic>
          <p:nvPicPr>
            <p:cNvPr id="1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684199468"/>
      </p:ext>
    </p:extLst>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11.4 INSPECTION MONITORING - UNANNOUNCED</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19099" y="1176336"/>
            <a:ext cx="8439150" cy="847726"/>
          </a:xfrm>
          <a:prstGeom prst="rect">
            <a:avLst/>
          </a:prstGeom>
          <a:solidFill>
            <a:schemeClr val="tx2">
              <a:lumMod val="40000"/>
              <a:lumOff val="60000"/>
            </a:schemeClr>
          </a:solidFill>
          <a:ln w="19050">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28625" y="1338589"/>
            <a:ext cx="8429624" cy="523220"/>
          </a:xfrm>
          <a:prstGeom prst="rect">
            <a:avLst/>
          </a:prstGeom>
          <a:noFill/>
        </p:spPr>
        <p:txBody>
          <a:bodyPr wrap="square" rtlCol="0">
            <a:spAutoFit/>
          </a:bodyPr>
          <a:lstStyle/>
          <a:p>
            <a:pPr algn="ctr"/>
            <a:r>
              <a:rPr lang="hr-HR" sz="2800" b="1" dirty="0">
                <a:solidFill>
                  <a:schemeClr val="tx2">
                    <a:lumMod val="75000"/>
                  </a:schemeClr>
                </a:solidFill>
              </a:rPr>
              <a:t>A. </a:t>
            </a:r>
            <a:r>
              <a:rPr lang="hr-HR" sz="2800" b="1" dirty="0" err="1">
                <a:solidFill>
                  <a:schemeClr val="tx2">
                    <a:lumMod val="75000"/>
                  </a:schemeClr>
                </a:solidFill>
              </a:rPr>
              <a:t>preparation</a:t>
            </a:r>
            <a:r>
              <a:rPr lang="hr-HR" sz="2800" b="1" dirty="0">
                <a:solidFill>
                  <a:schemeClr val="tx2">
                    <a:lumMod val="75000"/>
                  </a:schemeClr>
                </a:solidFill>
              </a:rPr>
              <a:t> – data </a:t>
            </a:r>
            <a:r>
              <a:rPr lang="hr-HR" sz="2800" b="1" dirty="0" err="1">
                <a:solidFill>
                  <a:schemeClr val="tx2">
                    <a:lumMod val="75000"/>
                  </a:schemeClr>
                </a:solidFill>
              </a:rPr>
              <a:t>collection</a:t>
            </a:r>
            <a:endParaRPr lang="hr-HR" sz="2800" b="1" dirty="0">
              <a:solidFill>
                <a:schemeClr val="tx2">
                  <a:lumMod val="75000"/>
                </a:schemeClr>
              </a:solidFill>
            </a:endParaRPr>
          </a:p>
        </p:txBody>
      </p:sp>
      <p:sp>
        <p:nvSpPr>
          <p:cNvPr id="13" name="Rectangle 12"/>
          <p:cNvSpPr/>
          <p:nvPr/>
        </p:nvSpPr>
        <p:spPr>
          <a:xfrm>
            <a:off x="1209674" y="2024063"/>
            <a:ext cx="7648575" cy="4146002"/>
          </a:xfrm>
          <a:prstGeom prst="rect">
            <a:avLst/>
          </a:prstGeom>
          <a:solidFill>
            <a:schemeClr val="tx2">
              <a:lumMod val="20000"/>
              <a:lumOff val="80000"/>
            </a:schemeClr>
          </a:solidFill>
          <a:ln w="19050">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b="1" dirty="0">
                <a:solidFill>
                  <a:schemeClr val="tx2">
                    <a:lumMod val="75000"/>
                  </a:schemeClr>
                </a:solidFill>
              </a:rPr>
              <a:t>In </a:t>
            </a:r>
            <a:r>
              <a:rPr lang="hr-HR" b="1" dirty="0" err="1">
                <a:solidFill>
                  <a:schemeClr val="tx2">
                    <a:lumMod val="75000"/>
                  </a:schemeClr>
                </a:solidFill>
              </a:rPr>
              <a:t>order</a:t>
            </a:r>
            <a:r>
              <a:rPr lang="hr-HR" b="1" dirty="0">
                <a:solidFill>
                  <a:schemeClr val="tx2">
                    <a:lumMod val="75000"/>
                  </a:schemeClr>
                </a:solidFill>
              </a:rPr>
              <a:t> for </a:t>
            </a:r>
            <a:r>
              <a:rPr lang="hr-HR" b="1" dirty="0" err="1">
                <a:solidFill>
                  <a:schemeClr val="tx2">
                    <a:lumMod val="75000"/>
                  </a:schemeClr>
                </a:solidFill>
              </a:rPr>
              <a:t>inspector</a:t>
            </a:r>
            <a:r>
              <a:rPr lang="hr-HR" b="1" dirty="0">
                <a:solidFill>
                  <a:schemeClr val="tx2">
                    <a:lumMod val="75000"/>
                  </a:schemeClr>
                </a:solidFill>
              </a:rPr>
              <a:t> to </a:t>
            </a:r>
            <a:r>
              <a:rPr lang="hr-HR" b="1" dirty="0" err="1">
                <a:solidFill>
                  <a:schemeClr val="tx2">
                    <a:lumMod val="75000"/>
                  </a:schemeClr>
                </a:solidFill>
              </a:rPr>
              <a:t>obtain</a:t>
            </a:r>
            <a:r>
              <a:rPr lang="hr-HR" b="1" dirty="0">
                <a:solidFill>
                  <a:schemeClr val="tx2">
                    <a:lumMod val="75000"/>
                  </a:schemeClr>
                </a:solidFill>
              </a:rPr>
              <a:t> </a:t>
            </a:r>
            <a:r>
              <a:rPr lang="hr-HR" b="1" dirty="0" err="1">
                <a:solidFill>
                  <a:schemeClr val="tx2">
                    <a:lumMod val="75000"/>
                  </a:schemeClr>
                </a:solidFill>
              </a:rPr>
              <a:t>information</a:t>
            </a:r>
            <a:r>
              <a:rPr lang="hr-HR" b="1" dirty="0">
                <a:solidFill>
                  <a:schemeClr val="tx2">
                    <a:lumMod val="75000"/>
                  </a:schemeClr>
                </a:solidFill>
              </a:rPr>
              <a:t> on </a:t>
            </a:r>
            <a:r>
              <a:rPr lang="hr-HR" b="1" dirty="0" err="1">
                <a:solidFill>
                  <a:schemeClr val="tx2">
                    <a:lumMod val="75000"/>
                  </a:schemeClr>
                </a:solidFill>
              </a:rPr>
              <a:t>current</a:t>
            </a:r>
            <a:r>
              <a:rPr lang="hr-HR" b="1" dirty="0">
                <a:solidFill>
                  <a:schemeClr val="tx2">
                    <a:lumMod val="75000"/>
                  </a:schemeClr>
                </a:solidFill>
              </a:rPr>
              <a:t> </a:t>
            </a:r>
            <a:r>
              <a:rPr lang="hr-HR" b="1" dirty="0" err="1">
                <a:solidFill>
                  <a:schemeClr val="tx2">
                    <a:lumMod val="75000"/>
                  </a:schemeClr>
                </a:solidFill>
              </a:rPr>
              <a:t>and</a:t>
            </a:r>
            <a:r>
              <a:rPr lang="hr-HR" b="1" dirty="0">
                <a:solidFill>
                  <a:schemeClr val="tx2">
                    <a:lumMod val="75000"/>
                  </a:schemeClr>
                </a:solidFill>
              </a:rPr>
              <a:t> past </a:t>
            </a:r>
            <a:r>
              <a:rPr lang="hr-HR" b="1" dirty="0" err="1">
                <a:solidFill>
                  <a:schemeClr val="tx2">
                    <a:lumMod val="75000"/>
                  </a:schemeClr>
                </a:solidFill>
              </a:rPr>
              <a:t>state</a:t>
            </a:r>
            <a:r>
              <a:rPr lang="hr-HR" b="1" dirty="0">
                <a:solidFill>
                  <a:schemeClr val="tx2">
                    <a:lumMod val="75000"/>
                  </a:schemeClr>
                </a:solidFill>
              </a:rPr>
              <a:t> </a:t>
            </a:r>
            <a:r>
              <a:rPr lang="hr-HR" b="1" dirty="0" err="1">
                <a:solidFill>
                  <a:schemeClr val="tx2">
                    <a:lumMod val="75000"/>
                  </a:schemeClr>
                </a:solidFill>
              </a:rPr>
              <a:t>of</a:t>
            </a:r>
            <a:r>
              <a:rPr lang="hr-HR" b="1" dirty="0">
                <a:solidFill>
                  <a:schemeClr val="tx2">
                    <a:lumMod val="75000"/>
                  </a:schemeClr>
                </a:solidFill>
              </a:rPr>
              <a:t> </a:t>
            </a:r>
            <a:r>
              <a:rPr lang="hr-HR" b="1" dirty="0" err="1">
                <a:solidFill>
                  <a:schemeClr val="tx2">
                    <a:lumMod val="75000"/>
                  </a:schemeClr>
                </a:solidFill>
              </a:rPr>
              <a:t>air</a:t>
            </a:r>
            <a:r>
              <a:rPr lang="hr-HR" b="1" dirty="0">
                <a:solidFill>
                  <a:schemeClr val="tx2">
                    <a:lumMod val="75000"/>
                  </a:schemeClr>
                </a:solidFill>
              </a:rPr>
              <a:t> </a:t>
            </a:r>
            <a:r>
              <a:rPr lang="hr-HR" b="1" dirty="0" err="1">
                <a:solidFill>
                  <a:schemeClr val="tx2">
                    <a:lumMod val="75000"/>
                  </a:schemeClr>
                </a:solidFill>
              </a:rPr>
              <a:t>quality</a:t>
            </a:r>
            <a:r>
              <a:rPr lang="hr-HR" b="1" dirty="0">
                <a:solidFill>
                  <a:schemeClr val="tx2">
                    <a:lumMod val="75000"/>
                  </a:schemeClr>
                </a:solidFill>
              </a:rPr>
              <a:t>, </a:t>
            </a:r>
            <a:r>
              <a:rPr lang="hr-HR" b="1" dirty="0" err="1">
                <a:solidFill>
                  <a:schemeClr val="tx2">
                    <a:lumMod val="75000"/>
                  </a:schemeClr>
                </a:solidFill>
              </a:rPr>
              <a:t>it</a:t>
            </a:r>
            <a:r>
              <a:rPr lang="hr-HR" b="1" dirty="0">
                <a:solidFill>
                  <a:schemeClr val="tx2">
                    <a:lumMod val="75000"/>
                  </a:schemeClr>
                </a:solidFill>
              </a:rPr>
              <a:t> </a:t>
            </a:r>
            <a:r>
              <a:rPr lang="hr-HR" b="1" dirty="0" err="1">
                <a:solidFill>
                  <a:schemeClr val="tx2">
                    <a:lumMod val="75000"/>
                  </a:schemeClr>
                </a:solidFill>
              </a:rPr>
              <a:t>can</a:t>
            </a:r>
            <a:r>
              <a:rPr lang="hr-HR" b="1" dirty="0">
                <a:solidFill>
                  <a:schemeClr val="tx2">
                    <a:lumMod val="75000"/>
                  </a:schemeClr>
                </a:solidFill>
              </a:rPr>
              <a:t> </a:t>
            </a:r>
            <a:r>
              <a:rPr lang="hr-HR" b="1" dirty="0" err="1">
                <a:solidFill>
                  <a:schemeClr val="tx2">
                    <a:lumMod val="75000"/>
                  </a:schemeClr>
                </a:solidFill>
              </a:rPr>
              <a:t>be</a:t>
            </a:r>
            <a:r>
              <a:rPr lang="hr-HR" b="1" dirty="0">
                <a:solidFill>
                  <a:schemeClr val="tx2">
                    <a:lumMod val="75000"/>
                  </a:schemeClr>
                </a:solidFill>
              </a:rPr>
              <a:t> </a:t>
            </a:r>
            <a:r>
              <a:rPr lang="hr-HR" b="1" dirty="0" err="1">
                <a:solidFill>
                  <a:schemeClr val="tx2">
                    <a:lumMod val="75000"/>
                  </a:schemeClr>
                </a:solidFill>
              </a:rPr>
              <a:t>found</a:t>
            </a:r>
            <a:r>
              <a:rPr lang="hr-HR" b="1" dirty="0">
                <a:solidFill>
                  <a:schemeClr val="tx2">
                    <a:lumMod val="75000"/>
                  </a:schemeClr>
                </a:solidFill>
              </a:rPr>
              <a:t> on </a:t>
            </a:r>
            <a:r>
              <a:rPr lang="hr-HR" b="1" dirty="0" err="1">
                <a:solidFill>
                  <a:schemeClr val="tx2">
                    <a:lumMod val="75000"/>
                  </a:schemeClr>
                </a:solidFill>
              </a:rPr>
              <a:t>the</a:t>
            </a:r>
            <a:r>
              <a:rPr lang="hr-HR" b="1" dirty="0">
                <a:solidFill>
                  <a:schemeClr val="tx2">
                    <a:lumMod val="75000"/>
                  </a:schemeClr>
                </a:solidFill>
              </a:rPr>
              <a:t> </a:t>
            </a:r>
            <a:r>
              <a:rPr lang="hr-HR" b="1" dirty="0" err="1">
                <a:solidFill>
                  <a:schemeClr val="tx2">
                    <a:lumMod val="75000"/>
                  </a:schemeClr>
                </a:solidFill>
              </a:rPr>
              <a:t>following</a:t>
            </a:r>
            <a:r>
              <a:rPr lang="hr-HR" b="1" dirty="0">
                <a:solidFill>
                  <a:schemeClr val="tx2">
                    <a:lumMod val="75000"/>
                  </a:schemeClr>
                </a:solidFill>
              </a:rPr>
              <a:t> </a:t>
            </a:r>
            <a:r>
              <a:rPr lang="hr-HR" b="1" dirty="0" err="1">
                <a:solidFill>
                  <a:schemeClr val="tx2">
                    <a:lumMod val="75000"/>
                  </a:schemeClr>
                </a:solidFill>
              </a:rPr>
              <a:t>links</a:t>
            </a:r>
            <a:r>
              <a:rPr lang="hr-HR" b="1" dirty="0">
                <a:solidFill>
                  <a:schemeClr val="tx2">
                    <a:lumMod val="75000"/>
                  </a:schemeClr>
                </a:solidFill>
              </a:rPr>
              <a:t> :</a:t>
            </a:r>
          </a:p>
          <a:p>
            <a:pPr algn="just"/>
            <a:r>
              <a:rPr lang="hr-HR" b="1" dirty="0">
                <a:solidFill>
                  <a:schemeClr val="tx2">
                    <a:lumMod val="75000"/>
                  </a:schemeClr>
                </a:solidFill>
              </a:rPr>
              <a:t> </a:t>
            </a:r>
          </a:p>
          <a:p>
            <a:pPr marL="342900" indent="-342900" algn="just">
              <a:buFontTx/>
              <a:buChar char="-"/>
            </a:pPr>
            <a:r>
              <a:rPr lang="hr-HR" b="1" u="sng" dirty="0" err="1">
                <a:solidFill>
                  <a:schemeClr val="tx2">
                    <a:lumMod val="75000"/>
                  </a:schemeClr>
                </a:solidFill>
              </a:rPr>
              <a:t>annual</a:t>
            </a:r>
            <a:r>
              <a:rPr lang="hr-HR" b="1" u="sng" dirty="0">
                <a:solidFill>
                  <a:schemeClr val="tx2">
                    <a:lumMod val="75000"/>
                  </a:schemeClr>
                </a:solidFill>
              </a:rPr>
              <a:t> </a:t>
            </a:r>
            <a:r>
              <a:rPr lang="hr-HR" b="1" u="sng" dirty="0" err="1">
                <a:solidFill>
                  <a:schemeClr val="tx2">
                    <a:lumMod val="75000"/>
                  </a:schemeClr>
                </a:solidFill>
              </a:rPr>
              <a:t>reports</a:t>
            </a:r>
            <a:r>
              <a:rPr lang="hr-HR" b="1" u="sng" dirty="0">
                <a:solidFill>
                  <a:schemeClr val="tx2">
                    <a:lumMod val="75000"/>
                  </a:schemeClr>
                </a:solidFill>
              </a:rPr>
              <a:t> </a:t>
            </a:r>
            <a:r>
              <a:rPr lang="hr-HR" b="1" dirty="0">
                <a:solidFill>
                  <a:schemeClr val="tx2">
                    <a:lumMod val="75000"/>
                  </a:schemeClr>
                </a:solidFill>
              </a:rPr>
              <a:t>on AQM </a:t>
            </a:r>
            <a:r>
              <a:rPr lang="hr-HR" b="1" dirty="0" err="1">
                <a:solidFill>
                  <a:schemeClr val="tx2">
                    <a:lumMod val="75000"/>
                  </a:schemeClr>
                </a:solidFill>
              </a:rPr>
              <a:t>carried</a:t>
            </a:r>
            <a:r>
              <a:rPr lang="hr-HR" b="1" dirty="0">
                <a:solidFill>
                  <a:schemeClr val="tx2">
                    <a:lumMod val="75000"/>
                  </a:schemeClr>
                </a:solidFill>
              </a:rPr>
              <a:t> </a:t>
            </a:r>
            <a:r>
              <a:rPr lang="hr-HR" b="1" dirty="0" err="1">
                <a:solidFill>
                  <a:schemeClr val="tx2">
                    <a:lumMod val="75000"/>
                  </a:schemeClr>
                </a:solidFill>
              </a:rPr>
              <a:t>out</a:t>
            </a:r>
            <a:r>
              <a:rPr lang="hr-HR" b="1" dirty="0">
                <a:solidFill>
                  <a:schemeClr val="tx2">
                    <a:lumMod val="75000"/>
                  </a:schemeClr>
                </a:solidFill>
              </a:rPr>
              <a:t> </a:t>
            </a:r>
            <a:r>
              <a:rPr lang="hr-HR" b="1" dirty="0" err="1">
                <a:solidFill>
                  <a:schemeClr val="tx2">
                    <a:lumMod val="75000"/>
                  </a:schemeClr>
                </a:solidFill>
              </a:rPr>
              <a:t>in</a:t>
            </a:r>
            <a:r>
              <a:rPr lang="hr-HR" b="1" dirty="0">
                <a:solidFill>
                  <a:schemeClr val="tx2">
                    <a:lumMod val="75000"/>
                  </a:schemeClr>
                </a:solidFill>
              </a:rPr>
              <a:t> </a:t>
            </a:r>
            <a:r>
              <a:rPr lang="hr-HR" b="1" dirty="0" err="1">
                <a:solidFill>
                  <a:schemeClr val="tx2">
                    <a:lumMod val="75000"/>
                  </a:schemeClr>
                </a:solidFill>
              </a:rPr>
              <a:t>that</a:t>
            </a:r>
            <a:r>
              <a:rPr lang="hr-HR" b="1" dirty="0">
                <a:solidFill>
                  <a:schemeClr val="tx2">
                    <a:lumMod val="75000"/>
                  </a:schemeClr>
                </a:solidFill>
              </a:rPr>
              <a:t> </a:t>
            </a:r>
            <a:r>
              <a:rPr lang="hr-HR" b="1" dirty="0" err="1">
                <a:solidFill>
                  <a:schemeClr val="tx2">
                    <a:lumMod val="75000"/>
                  </a:schemeClr>
                </a:solidFill>
              </a:rPr>
              <a:t>area</a:t>
            </a:r>
            <a:endParaRPr lang="hr-HR" b="1" dirty="0">
              <a:solidFill>
                <a:schemeClr val="tx2">
                  <a:lumMod val="75000"/>
                </a:schemeClr>
              </a:solidFill>
            </a:endParaRPr>
          </a:p>
          <a:p>
            <a:pPr algn="ctr"/>
            <a:r>
              <a:rPr lang="hr-HR" b="1" dirty="0">
                <a:solidFill>
                  <a:schemeClr val="tx2">
                    <a:lumMod val="75000"/>
                  </a:schemeClr>
                </a:solidFill>
                <a:hlinkClick r:id="rId4"/>
              </a:rPr>
              <a:t>http://iszz.azo.hr/</a:t>
            </a:r>
            <a:r>
              <a:rPr lang="hr-HR" b="1" dirty="0" err="1">
                <a:solidFill>
                  <a:schemeClr val="tx2">
                    <a:lumMod val="75000"/>
                  </a:schemeClr>
                </a:solidFill>
                <a:hlinkClick r:id="rId4"/>
              </a:rPr>
              <a:t>iskzl</a:t>
            </a:r>
            <a:r>
              <a:rPr lang="hr-HR" b="1" dirty="0">
                <a:solidFill>
                  <a:schemeClr val="tx2">
                    <a:lumMod val="75000"/>
                  </a:schemeClr>
                </a:solidFill>
                <a:hlinkClick r:id="rId4"/>
              </a:rPr>
              <a:t>/</a:t>
            </a:r>
            <a:r>
              <a:rPr lang="hr-HR" b="1" dirty="0" err="1">
                <a:solidFill>
                  <a:schemeClr val="tx2">
                    <a:lumMod val="75000"/>
                  </a:schemeClr>
                </a:solidFill>
                <a:hlinkClick r:id="rId4"/>
              </a:rPr>
              <a:t>godizvrpt.htm</a:t>
            </a:r>
            <a:r>
              <a:rPr lang="hr-HR" b="1" dirty="0">
                <a:solidFill>
                  <a:schemeClr val="tx2">
                    <a:lumMod val="75000"/>
                  </a:schemeClr>
                </a:solidFill>
                <a:hlinkClick r:id="rId4"/>
              </a:rPr>
              <a:t>?</a:t>
            </a:r>
            <a:r>
              <a:rPr lang="hr-HR" b="1" dirty="0" err="1">
                <a:solidFill>
                  <a:schemeClr val="tx2">
                    <a:lumMod val="75000"/>
                  </a:schemeClr>
                </a:solidFill>
                <a:hlinkClick r:id="rId4"/>
              </a:rPr>
              <a:t>pid</a:t>
            </a:r>
            <a:r>
              <a:rPr lang="hr-HR" b="1" dirty="0">
                <a:solidFill>
                  <a:schemeClr val="tx2">
                    <a:lumMod val="75000"/>
                  </a:schemeClr>
                </a:solidFill>
                <a:hlinkClick r:id="rId4"/>
              </a:rPr>
              <a:t>=0&amp;t=2</a:t>
            </a:r>
            <a:endParaRPr lang="hr-HR" b="1" dirty="0">
              <a:solidFill>
                <a:schemeClr val="tx2">
                  <a:lumMod val="75000"/>
                </a:schemeClr>
              </a:solidFill>
            </a:endParaRPr>
          </a:p>
          <a:p>
            <a:pPr marL="342900" indent="-342900" algn="just">
              <a:buFontTx/>
              <a:buChar char="-"/>
            </a:pPr>
            <a:endParaRPr lang="hr-HR" b="1" dirty="0">
              <a:solidFill>
                <a:schemeClr val="tx2">
                  <a:lumMod val="75000"/>
                </a:schemeClr>
              </a:solidFill>
            </a:endParaRPr>
          </a:p>
          <a:p>
            <a:pPr marL="342900" indent="-342900" algn="just">
              <a:buFontTx/>
              <a:buChar char="-"/>
            </a:pPr>
            <a:r>
              <a:rPr lang="hr-HR" b="1" dirty="0" err="1">
                <a:solidFill>
                  <a:schemeClr val="tx2">
                    <a:lumMod val="75000"/>
                  </a:schemeClr>
                </a:solidFill>
              </a:rPr>
              <a:t>current</a:t>
            </a:r>
            <a:r>
              <a:rPr lang="hr-HR" b="1" dirty="0">
                <a:solidFill>
                  <a:schemeClr val="tx2">
                    <a:lumMod val="75000"/>
                  </a:schemeClr>
                </a:solidFill>
              </a:rPr>
              <a:t> </a:t>
            </a:r>
            <a:r>
              <a:rPr lang="hr-HR" b="1" dirty="0" err="1">
                <a:solidFill>
                  <a:schemeClr val="tx2">
                    <a:lumMod val="75000"/>
                  </a:schemeClr>
                </a:solidFill>
              </a:rPr>
              <a:t>hourly</a:t>
            </a:r>
            <a:r>
              <a:rPr lang="hr-HR" b="1" dirty="0">
                <a:solidFill>
                  <a:schemeClr val="tx2">
                    <a:lumMod val="75000"/>
                  </a:schemeClr>
                </a:solidFill>
              </a:rPr>
              <a:t> </a:t>
            </a:r>
            <a:r>
              <a:rPr lang="hr-HR" b="1" dirty="0" err="1">
                <a:solidFill>
                  <a:schemeClr val="tx2">
                    <a:lumMod val="75000"/>
                  </a:schemeClr>
                </a:solidFill>
              </a:rPr>
              <a:t>concentrations</a:t>
            </a:r>
            <a:r>
              <a:rPr lang="hr-HR" b="1" dirty="0">
                <a:solidFill>
                  <a:schemeClr val="tx2">
                    <a:lumMod val="75000"/>
                  </a:schemeClr>
                </a:solidFill>
              </a:rPr>
              <a:t> </a:t>
            </a:r>
            <a:r>
              <a:rPr lang="hr-HR" b="1" dirty="0" err="1">
                <a:solidFill>
                  <a:schemeClr val="tx2">
                    <a:lumMod val="75000"/>
                  </a:schemeClr>
                </a:solidFill>
              </a:rPr>
              <a:t>of</a:t>
            </a:r>
            <a:r>
              <a:rPr lang="hr-HR" b="1" dirty="0">
                <a:solidFill>
                  <a:schemeClr val="tx2">
                    <a:lumMod val="75000"/>
                  </a:schemeClr>
                </a:solidFill>
              </a:rPr>
              <a:t> </a:t>
            </a:r>
            <a:r>
              <a:rPr lang="hr-HR" b="1" dirty="0" err="1">
                <a:solidFill>
                  <a:schemeClr val="tx2">
                    <a:lumMod val="75000"/>
                  </a:schemeClr>
                </a:solidFill>
              </a:rPr>
              <a:t>pollutants</a:t>
            </a:r>
            <a:r>
              <a:rPr lang="hr-HR" b="1" dirty="0">
                <a:solidFill>
                  <a:schemeClr val="tx2">
                    <a:lumMod val="75000"/>
                  </a:schemeClr>
                </a:solidFill>
              </a:rPr>
              <a:t> </a:t>
            </a:r>
            <a:r>
              <a:rPr lang="hr-HR" b="1" dirty="0" err="1">
                <a:solidFill>
                  <a:schemeClr val="tx2">
                    <a:lumMod val="75000"/>
                  </a:schemeClr>
                </a:solidFill>
              </a:rPr>
              <a:t>in</a:t>
            </a:r>
            <a:r>
              <a:rPr lang="hr-HR" b="1" dirty="0">
                <a:solidFill>
                  <a:schemeClr val="tx2">
                    <a:lumMod val="75000"/>
                  </a:schemeClr>
                </a:solidFill>
              </a:rPr>
              <a:t> </a:t>
            </a:r>
            <a:r>
              <a:rPr lang="hr-HR" b="1" dirty="0" err="1">
                <a:solidFill>
                  <a:schemeClr val="tx2">
                    <a:lumMod val="75000"/>
                  </a:schemeClr>
                </a:solidFill>
              </a:rPr>
              <a:t>the</a:t>
            </a:r>
            <a:r>
              <a:rPr lang="hr-HR" b="1" dirty="0">
                <a:solidFill>
                  <a:schemeClr val="tx2">
                    <a:lumMod val="75000"/>
                  </a:schemeClr>
                </a:solidFill>
              </a:rPr>
              <a:t> </a:t>
            </a:r>
            <a:r>
              <a:rPr lang="hr-HR" b="1" dirty="0" err="1">
                <a:solidFill>
                  <a:schemeClr val="tx2">
                    <a:lumMod val="75000"/>
                  </a:schemeClr>
                </a:solidFill>
              </a:rPr>
              <a:t>air</a:t>
            </a:r>
            <a:r>
              <a:rPr lang="hr-HR" b="1" dirty="0">
                <a:solidFill>
                  <a:schemeClr val="tx2">
                    <a:lumMod val="75000"/>
                  </a:schemeClr>
                </a:solidFill>
              </a:rPr>
              <a:t> </a:t>
            </a:r>
            <a:r>
              <a:rPr lang="hr-HR" b="1" dirty="0" err="1">
                <a:solidFill>
                  <a:schemeClr val="tx2">
                    <a:lumMod val="75000"/>
                  </a:schemeClr>
                </a:solidFill>
              </a:rPr>
              <a:t>in</a:t>
            </a:r>
            <a:r>
              <a:rPr lang="hr-HR" b="1" dirty="0">
                <a:solidFill>
                  <a:schemeClr val="tx2">
                    <a:lumMod val="75000"/>
                  </a:schemeClr>
                </a:solidFill>
              </a:rPr>
              <a:t> </a:t>
            </a:r>
            <a:r>
              <a:rPr lang="hr-HR" b="1" dirty="0" err="1">
                <a:solidFill>
                  <a:schemeClr val="tx2">
                    <a:lumMod val="75000"/>
                  </a:schemeClr>
                </a:solidFill>
              </a:rPr>
              <a:t>state</a:t>
            </a:r>
            <a:r>
              <a:rPr lang="hr-HR" b="1" dirty="0">
                <a:solidFill>
                  <a:schemeClr val="tx2">
                    <a:lumMod val="75000"/>
                  </a:schemeClr>
                </a:solidFill>
              </a:rPr>
              <a:t> </a:t>
            </a:r>
            <a:r>
              <a:rPr lang="hr-HR" b="1" dirty="0" err="1">
                <a:solidFill>
                  <a:schemeClr val="tx2">
                    <a:lumMod val="75000"/>
                  </a:schemeClr>
                </a:solidFill>
              </a:rPr>
              <a:t>and</a:t>
            </a:r>
            <a:r>
              <a:rPr lang="hr-HR" b="1" dirty="0">
                <a:solidFill>
                  <a:schemeClr val="tx2">
                    <a:lumMod val="75000"/>
                  </a:schemeClr>
                </a:solidFill>
              </a:rPr>
              <a:t> </a:t>
            </a:r>
            <a:r>
              <a:rPr lang="hr-HR" b="1" dirty="0" err="1">
                <a:solidFill>
                  <a:schemeClr val="tx2">
                    <a:lumMod val="75000"/>
                  </a:schemeClr>
                </a:solidFill>
              </a:rPr>
              <a:t>local</a:t>
            </a:r>
            <a:r>
              <a:rPr lang="hr-HR" b="1" dirty="0">
                <a:solidFill>
                  <a:schemeClr val="tx2">
                    <a:lumMod val="75000"/>
                  </a:schemeClr>
                </a:solidFill>
              </a:rPr>
              <a:t> </a:t>
            </a:r>
            <a:r>
              <a:rPr lang="hr-HR" b="1" dirty="0" err="1">
                <a:solidFill>
                  <a:schemeClr val="tx2">
                    <a:lumMod val="75000"/>
                  </a:schemeClr>
                </a:solidFill>
              </a:rPr>
              <a:t>networks</a:t>
            </a:r>
            <a:r>
              <a:rPr lang="hr-HR" b="1" dirty="0">
                <a:solidFill>
                  <a:schemeClr val="tx2">
                    <a:lumMod val="75000"/>
                  </a:schemeClr>
                </a:solidFill>
              </a:rPr>
              <a:t> </a:t>
            </a:r>
            <a:r>
              <a:rPr lang="hr-HR" b="1" dirty="0" err="1">
                <a:solidFill>
                  <a:schemeClr val="tx2">
                    <a:lumMod val="75000"/>
                  </a:schemeClr>
                </a:solidFill>
              </a:rPr>
              <a:t>by</a:t>
            </a:r>
            <a:r>
              <a:rPr lang="hr-HR" b="1" dirty="0">
                <a:solidFill>
                  <a:schemeClr val="tx2">
                    <a:lumMod val="75000"/>
                  </a:schemeClr>
                </a:solidFill>
              </a:rPr>
              <a:t> </a:t>
            </a:r>
            <a:r>
              <a:rPr lang="hr-HR" b="1" dirty="0" err="1">
                <a:solidFill>
                  <a:schemeClr val="tx2">
                    <a:lumMod val="75000"/>
                  </a:schemeClr>
                </a:solidFill>
              </a:rPr>
              <a:t>zones</a:t>
            </a:r>
            <a:r>
              <a:rPr lang="hr-HR" b="1" dirty="0">
                <a:solidFill>
                  <a:schemeClr val="tx2">
                    <a:lumMod val="75000"/>
                  </a:schemeClr>
                </a:solidFill>
              </a:rPr>
              <a:t> </a:t>
            </a:r>
            <a:r>
              <a:rPr lang="hr-HR" b="1" dirty="0" err="1">
                <a:solidFill>
                  <a:schemeClr val="tx2">
                    <a:lumMod val="75000"/>
                  </a:schemeClr>
                </a:solidFill>
              </a:rPr>
              <a:t>and</a:t>
            </a:r>
            <a:r>
              <a:rPr lang="hr-HR" b="1" dirty="0">
                <a:solidFill>
                  <a:schemeClr val="tx2">
                    <a:lumMod val="75000"/>
                  </a:schemeClr>
                </a:solidFill>
              </a:rPr>
              <a:t> </a:t>
            </a:r>
            <a:r>
              <a:rPr lang="hr-HR" b="1" dirty="0" err="1">
                <a:solidFill>
                  <a:schemeClr val="tx2">
                    <a:lumMod val="75000"/>
                  </a:schemeClr>
                </a:solidFill>
              </a:rPr>
              <a:t>aglomerations</a:t>
            </a:r>
            <a:endParaRPr lang="hr-HR" b="1" dirty="0">
              <a:solidFill>
                <a:schemeClr val="tx2">
                  <a:lumMod val="75000"/>
                </a:schemeClr>
              </a:solidFill>
            </a:endParaRPr>
          </a:p>
          <a:p>
            <a:pPr algn="ctr"/>
            <a:r>
              <a:rPr lang="hr-HR" b="1" dirty="0">
                <a:solidFill>
                  <a:schemeClr val="tx2">
                    <a:lumMod val="75000"/>
                  </a:schemeClr>
                </a:solidFill>
              </a:rPr>
              <a:t> </a:t>
            </a:r>
            <a:r>
              <a:rPr lang="hr-HR" b="1" dirty="0">
                <a:solidFill>
                  <a:schemeClr val="tx2">
                    <a:lumMod val="75000"/>
                  </a:schemeClr>
                </a:solidFill>
                <a:hlinkClick r:id="rId5"/>
              </a:rPr>
              <a:t>http://iszz.azo.hr/</a:t>
            </a:r>
            <a:r>
              <a:rPr lang="hr-HR" b="1" dirty="0" err="1">
                <a:solidFill>
                  <a:schemeClr val="tx2">
                    <a:lumMod val="75000"/>
                  </a:schemeClr>
                </a:solidFill>
                <a:hlinkClick r:id="rId5"/>
              </a:rPr>
              <a:t>iskzl</a:t>
            </a:r>
            <a:r>
              <a:rPr lang="hr-HR" b="1" dirty="0">
                <a:solidFill>
                  <a:schemeClr val="tx2">
                    <a:lumMod val="75000"/>
                  </a:schemeClr>
                </a:solidFill>
                <a:hlinkClick r:id="rId5"/>
              </a:rPr>
              <a:t>/</a:t>
            </a:r>
            <a:r>
              <a:rPr lang="hr-HR" b="1" dirty="0" err="1">
                <a:solidFill>
                  <a:schemeClr val="tx2">
                    <a:lumMod val="75000"/>
                  </a:schemeClr>
                </a:solidFill>
                <a:hlinkClick r:id="rId5"/>
              </a:rPr>
              <a:t>index.html</a:t>
            </a:r>
            <a:endParaRPr lang="hr-HR" b="1" dirty="0">
              <a:solidFill>
                <a:schemeClr val="tx2">
                  <a:lumMod val="75000"/>
                </a:schemeClr>
              </a:solidFill>
            </a:endParaRPr>
          </a:p>
          <a:p>
            <a:r>
              <a:rPr lang="hr-HR" b="1" dirty="0">
                <a:solidFill>
                  <a:schemeClr val="tx2">
                    <a:lumMod val="75000"/>
                  </a:schemeClr>
                </a:solidFill>
              </a:rPr>
              <a:t> </a:t>
            </a:r>
          </a:p>
          <a:p>
            <a:pPr marL="285750" indent="-285750">
              <a:buFontTx/>
              <a:buChar char="-"/>
            </a:pPr>
            <a:r>
              <a:rPr lang="hr-HR" b="1" dirty="0" err="1">
                <a:solidFill>
                  <a:schemeClr val="tx2">
                    <a:lumMod val="75000"/>
                  </a:schemeClr>
                </a:solidFill>
              </a:rPr>
              <a:t>validated</a:t>
            </a:r>
            <a:r>
              <a:rPr lang="hr-HR" b="1" dirty="0">
                <a:solidFill>
                  <a:schemeClr val="tx2">
                    <a:lumMod val="75000"/>
                  </a:schemeClr>
                </a:solidFill>
              </a:rPr>
              <a:t> data </a:t>
            </a:r>
            <a:r>
              <a:rPr lang="hr-HR" b="1" dirty="0" err="1">
                <a:solidFill>
                  <a:schemeClr val="tx2">
                    <a:lumMod val="75000"/>
                  </a:schemeClr>
                </a:solidFill>
              </a:rPr>
              <a:t>of</a:t>
            </a:r>
            <a:r>
              <a:rPr lang="hr-HR" b="1" dirty="0">
                <a:solidFill>
                  <a:schemeClr val="tx2">
                    <a:lumMod val="75000"/>
                  </a:schemeClr>
                </a:solidFill>
              </a:rPr>
              <a:t> </a:t>
            </a:r>
            <a:r>
              <a:rPr lang="hr-HR" b="1" dirty="0" err="1">
                <a:solidFill>
                  <a:schemeClr val="tx2">
                    <a:lumMod val="75000"/>
                  </a:schemeClr>
                </a:solidFill>
              </a:rPr>
              <a:t>all</a:t>
            </a:r>
            <a:r>
              <a:rPr lang="hr-HR" b="1" dirty="0">
                <a:solidFill>
                  <a:schemeClr val="tx2">
                    <a:lumMod val="75000"/>
                  </a:schemeClr>
                </a:solidFill>
              </a:rPr>
              <a:t> </a:t>
            </a:r>
            <a:r>
              <a:rPr lang="hr-HR" b="1" dirty="0" err="1">
                <a:solidFill>
                  <a:schemeClr val="tx2">
                    <a:lumMod val="75000"/>
                  </a:schemeClr>
                </a:solidFill>
              </a:rPr>
              <a:t>averaging</a:t>
            </a:r>
            <a:r>
              <a:rPr lang="hr-HR" b="1" dirty="0">
                <a:solidFill>
                  <a:schemeClr val="tx2">
                    <a:lumMod val="75000"/>
                  </a:schemeClr>
                </a:solidFill>
              </a:rPr>
              <a:t> </a:t>
            </a:r>
            <a:r>
              <a:rPr lang="hr-HR" b="1" dirty="0" err="1">
                <a:solidFill>
                  <a:schemeClr val="tx2">
                    <a:lumMod val="75000"/>
                  </a:schemeClr>
                </a:solidFill>
              </a:rPr>
              <a:t>times</a:t>
            </a:r>
            <a:r>
              <a:rPr lang="hr-HR" b="1" dirty="0">
                <a:solidFill>
                  <a:schemeClr val="tx2">
                    <a:lumMod val="75000"/>
                  </a:schemeClr>
                </a:solidFill>
              </a:rPr>
              <a:t> </a:t>
            </a:r>
            <a:r>
              <a:rPr lang="hr-HR" b="1" dirty="0" err="1">
                <a:solidFill>
                  <a:schemeClr val="tx2">
                    <a:lumMod val="75000"/>
                  </a:schemeClr>
                </a:solidFill>
              </a:rPr>
              <a:t>by</a:t>
            </a:r>
            <a:r>
              <a:rPr lang="hr-HR" b="1" dirty="0">
                <a:solidFill>
                  <a:schemeClr val="tx2">
                    <a:lumMod val="75000"/>
                  </a:schemeClr>
                </a:solidFill>
              </a:rPr>
              <a:t> </a:t>
            </a:r>
            <a:r>
              <a:rPr lang="hr-HR" b="1" dirty="0" err="1">
                <a:solidFill>
                  <a:schemeClr val="tx2">
                    <a:lumMod val="75000"/>
                  </a:schemeClr>
                </a:solidFill>
              </a:rPr>
              <a:t>stations</a:t>
            </a:r>
            <a:endParaRPr lang="hr-HR" b="1" dirty="0">
              <a:solidFill>
                <a:schemeClr val="tx2">
                  <a:lumMod val="75000"/>
                </a:schemeClr>
              </a:solidFill>
            </a:endParaRPr>
          </a:p>
          <a:p>
            <a:pPr algn="ctr"/>
            <a:r>
              <a:rPr lang="hr-HR" b="1" dirty="0">
                <a:solidFill>
                  <a:schemeClr val="tx2">
                    <a:lumMod val="75000"/>
                  </a:schemeClr>
                </a:solidFill>
                <a:hlinkClick r:id="rId5"/>
              </a:rPr>
              <a:t>http://iszz.azo.hr/</a:t>
            </a:r>
            <a:r>
              <a:rPr lang="hr-HR" b="1" dirty="0" err="1">
                <a:solidFill>
                  <a:schemeClr val="tx2">
                    <a:lumMod val="75000"/>
                  </a:schemeClr>
                </a:solidFill>
                <a:hlinkClick r:id="rId5"/>
              </a:rPr>
              <a:t>iskzl</a:t>
            </a:r>
            <a:r>
              <a:rPr lang="hr-HR" b="1" dirty="0">
                <a:solidFill>
                  <a:schemeClr val="tx2">
                    <a:lumMod val="75000"/>
                  </a:schemeClr>
                </a:solidFill>
                <a:hlinkClick r:id="rId5"/>
              </a:rPr>
              <a:t>/</a:t>
            </a:r>
            <a:r>
              <a:rPr lang="hr-HR" b="1" dirty="0" err="1">
                <a:solidFill>
                  <a:schemeClr val="tx2">
                    <a:lumMod val="75000"/>
                  </a:schemeClr>
                </a:solidFill>
                <a:hlinkClick r:id="rId5"/>
              </a:rPr>
              <a:t>index.html</a:t>
            </a:r>
            <a:endParaRPr lang="hr-HR" b="1" dirty="0">
              <a:solidFill>
                <a:schemeClr val="tx2">
                  <a:lumMod val="75000"/>
                </a:schemeClr>
              </a:solidFill>
            </a:endParaRPr>
          </a:p>
          <a:p>
            <a:pPr algn="just"/>
            <a:endParaRPr lang="hr-HR" b="1" dirty="0">
              <a:solidFill>
                <a:schemeClr val="tx2">
                  <a:lumMod val="75000"/>
                </a:schemeClr>
              </a:solidFill>
            </a:endParaRPr>
          </a:p>
          <a:p>
            <a:pPr algn="just"/>
            <a:r>
              <a:rPr lang="hr-HR" b="1" dirty="0">
                <a:solidFill>
                  <a:schemeClr val="tx2">
                    <a:lumMod val="75000"/>
                  </a:schemeClr>
                </a:solidFill>
              </a:rPr>
              <a:t>Data </a:t>
            </a:r>
            <a:r>
              <a:rPr lang="hr-HR" b="1" dirty="0" err="1">
                <a:solidFill>
                  <a:schemeClr val="tx2">
                    <a:lumMod val="75000"/>
                  </a:schemeClr>
                </a:solidFill>
              </a:rPr>
              <a:t>may</a:t>
            </a:r>
            <a:r>
              <a:rPr lang="hr-HR" b="1" dirty="0">
                <a:solidFill>
                  <a:schemeClr val="tx2">
                    <a:lumMod val="75000"/>
                  </a:schemeClr>
                </a:solidFill>
              </a:rPr>
              <a:t> </a:t>
            </a:r>
            <a:r>
              <a:rPr lang="hr-HR" b="1" dirty="0" err="1">
                <a:solidFill>
                  <a:schemeClr val="tx2">
                    <a:lumMod val="75000"/>
                  </a:schemeClr>
                </a:solidFill>
              </a:rPr>
              <a:t>be</a:t>
            </a:r>
            <a:r>
              <a:rPr lang="hr-HR" b="1" dirty="0">
                <a:solidFill>
                  <a:schemeClr val="tx2">
                    <a:lumMod val="75000"/>
                  </a:schemeClr>
                </a:solidFill>
              </a:rPr>
              <a:t> </a:t>
            </a:r>
            <a:r>
              <a:rPr lang="hr-HR" b="1" dirty="0" err="1">
                <a:solidFill>
                  <a:schemeClr val="tx2">
                    <a:lumMod val="75000"/>
                  </a:schemeClr>
                </a:solidFill>
              </a:rPr>
              <a:t>indicated</a:t>
            </a:r>
            <a:r>
              <a:rPr lang="hr-HR" b="1" dirty="0">
                <a:solidFill>
                  <a:schemeClr val="tx2">
                    <a:lumMod val="75000"/>
                  </a:schemeClr>
                </a:solidFill>
              </a:rPr>
              <a:t> </a:t>
            </a:r>
            <a:r>
              <a:rPr lang="hr-HR" b="1" dirty="0" err="1">
                <a:solidFill>
                  <a:schemeClr val="tx2">
                    <a:lumMod val="75000"/>
                  </a:schemeClr>
                </a:solidFill>
              </a:rPr>
              <a:t>in</a:t>
            </a:r>
            <a:r>
              <a:rPr lang="hr-HR" b="1" dirty="0">
                <a:solidFill>
                  <a:schemeClr val="tx2">
                    <a:lumMod val="75000"/>
                  </a:schemeClr>
                </a:solidFill>
              </a:rPr>
              <a:t> </a:t>
            </a:r>
            <a:r>
              <a:rPr lang="hr-HR" b="1" dirty="0" err="1">
                <a:solidFill>
                  <a:schemeClr val="tx2">
                    <a:lumMod val="75000"/>
                  </a:schemeClr>
                </a:solidFill>
              </a:rPr>
              <a:t>excel</a:t>
            </a:r>
            <a:r>
              <a:rPr lang="hr-HR" b="1" dirty="0">
                <a:solidFill>
                  <a:schemeClr val="tx2">
                    <a:lumMod val="75000"/>
                  </a:schemeClr>
                </a:solidFill>
              </a:rPr>
              <a:t> </a:t>
            </a:r>
            <a:r>
              <a:rPr lang="hr-HR" b="1" dirty="0" err="1">
                <a:solidFill>
                  <a:schemeClr val="tx2">
                    <a:lumMod val="75000"/>
                  </a:schemeClr>
                </a:solidFill>
              </a:rPr>
              <a:t>or</a:t>
            </a:r>
            <a:r>
              <a:rPr lang="hr-HR" b="1" dirty="0">
                <a:solidFill>
                  <a:schemeClr val="tx2">
                    <a:lumMod val="75000"/>
                  </a:schemeClr>
                </a:solidFill>
              </a:rPr>
              <a:t> word format. </a:t>
            </a:r>
          </a:p>
        </p:txBody>
      </p:sp>
      <p:sp>
        <p:nvSpPr>
          <p:cNvPr id="14" name="Rectangle 13"/>
          <p:cNvSpPr/>
          <p:nvPr/>
        </p:nvSpPr>
        <p:spPr>
          <a:xfrm>
            <a:off x="438150" y="2024063"/>
            <a:ext cx="704850" cy="4146001"/>
          </a:xfrm>
          <a:prstGeom prst="rect">
            <a:avLst/>
          </a:prstGeom>
          <a:solidFill>
            <a:schemeClr val="tx2">
              <a:lumMod val="40000"/>
              <a:lumOff val="60000"/>
            </a:schemeClr>
          </a:solidFill>
          <a:ln>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1.</a:t>
            </a: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6" name="Group 3"/>
          <p:cNvGrpSpPr>
            <a:grpSpLocks noChangeAspect="1"/>
          </p:cNvGrpSpPr>
          <p:nvPr/>
        </p:nvGrpSpPr>
        <p:grpSpPr bwMode="auto">
          <a:xfrm>
            <a:off x="442354" y="6362429"/>
            <a:ext cx="4500798" cy="411137"/>
            <a:chOff x="14858" y="6031800"/>
            <a:chExt cx="7310482" cy="703818"/>
          </a:xfrm>
        </p:grpSpPr>
        <p:pic>
          <p:nvPicPr>
            <p:cNvPr id="1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636386240"/>
      </p:ext>
    </p:extLst>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11.4 INSPECTION MONITORING - UNANNOUNCED</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42354" y="1095997"/>
            <a:ext cx="8439150" cy="847726"/>
          </a:xfrm>
          <a:prstGeom prst="rect">
            <a:avLst/>
          </a:prstGeom>
          <a:solidFill>
            <a:schemeClr val="tx2">
              <a:lumMod val="40000"/>
              <a:lumOff val="60000"/>
            </a:schemeClr>
          </a:solidFill>
          <a:ln w="19050">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28626" y="1239852"/>
            <a:ext cx="8429624" cy="523220"/>
          </a:xfrm>
          <a:prstGeom prst="rect">
            <a:avLst/>
          </a:prstGeom>
          <a:noFill/>
        </p:spPr>
        <p:txBody>
          <a:bodyPr wrap="square" rtlCol="0">
            <a:spAutoFit/>
          </a:bodyPr>
          <a:lstStyle/>
          <a:p>
            <a:pPr algn="ctr"/>
            <a:r>
              <a:rPr lang="hr-HR" sz="2800" b="1" dirty="0">
                <a:solidFill>
                  <a:schemeClr val="tx2">
                    <a:lumMod val="75000"/>
                  </a:schemeClr>
                </a:solidFill>
              </a:rPr>
              <a:t>A. </a:t>
            </a:r>
            <a:r>
              <a:rPr lang="hr-HR" sz="2800" b="1" dirty="0" err="1">
                <a:solidFill>
                  <a:schemeClr val="tx2">
                    <a:lumMod val="75000"/>
                  </a:schemeClr>
                </a:solidFill>
              </a:rPr>
              <a:t>Preparation</a:t>
            </a:r>
            <a:r>
              <a:rPr lang="hr-HR" sz="2800" b="1" dirty="0">
                <a:solidFill>
                  <a:schemeClr val="tx2">
                    <a:lumMod val="75000"/>
                  </a:schemeClr>
                </a:solidFill>
              </a:rPr>
              <a:t> </a:t>
            </a:r>
            <a:r>
              <a:rPr lang="hr-HR" sz="2800" b="1" dirty="0" err="1">
                <a:solidFill>
                  <a:schemeClr val="tx2">
                    <a:lumMod val="75000"/>
                  </a:schemeClr>
                </a:solidFill>
              </a:rPr>
              <a:t>of</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monitoring</a:t>
            </a:r>
          </a:p>
        </p:txBody>
      </p:sp>
      <p:sp>
        <p:nvSpPr>
          <p:cNvPr id="13" name="Rectangle 12"/>
          <p:cNvSpPr/>
          <p:nvPr/>
        </p:nvSpPr>
        <p:spPr>
          <a:xfrm>
            <a:off x="1209675" y="1943723"/>
            <a:ext cx="7648575" cy="3526231"/>
          </a:xfrm>
          <a:prstGeom prst="rect">
            <a:avLst/>
          </a:prstGeom>
          <a:solidFill>
            <a:schemeClr val="tx2">
              <a:lumMod val="20000"/>
              <a:lumOff val="80000"/>
            </a:schemeClr>
          </a:solidFill>
          <a:ln w="19050">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b="1" dirty="0" err="1">
                <a:solidFill>
                  <a:schemeClr val="tx2">
                    <a:lumMod val="75000"/>
                  </a:schemeClr>
                </a:solidFill>
              </a:rPr>
              <a:t>After</a:t>
            </a:r>
            <a:r>
              <a:rPr lang="hr-HR" sz="2000" b="1" dirty="0">
                <a:solidFill>
                  <a:schemeClr val="tx2">
                    <a:lumMod val="75000"/>
                  </a:schemeClr>
                </a:solidFill>
              </a:rPr>
              <a:t> </a:t>
            </a:r>
            <a:r>
              <a:rPr lang="hr-HR" sz="2000" b="1" dirty="0" err="1">
                <a:solidFill>
                  <a:schemeClr val="tx2">
                    <a:lumMod val="75000"/>
                  </a:schemeClr>
                </a:solidFill>
              </a:rPr>
              <a:t>collecting</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information</a:t>
            </a:r>
            <a:r>
              <a:rPr lang="hr-HR" sz="2000" b="1" dirty="0">
                <a:solidFill>
                  <a:schemeClr val="tx2">
                    <a:lumMod val="75000"/>
                  </a:schemeClr>
                </a:solidFill>
              </a:rPr>
              <a:t> </a:t>
            </a:r>
            <a:r>
              <a:rPr lang="hr-HR" sz="2000" b="1" dirty="0" err="1">
                <a:solidFill>
                  <a:schemeClr val="tx2">
                    <a:lumMod val="75000"/>
                  </a:schemeClr>
                </a:solidFill>
              </a:rPr>
              <a:t>via</a:t>
            </a:r>
            <a:r>
              <a:rPr lang="hr-HR" sz="2000" b="1" dirty="0">
                <a:solidFill>
                  <a:schemeClr val="tx2">
                    <a:lumMod val="75000"/>
                  </a:schemeClr>
                </a:solidFill>
              </a:rPr>
              <a:t> Internet, </a:t>
            </a:r>
            <a:r>
              <a:rPr lang="hr-HR" sz="2000" b="1" dirty="0" err="1">
                <a:solidFill>
                  <a:schemeClr val="tx2">
                    <a:lumMod val="75000"/>
                  </a:schemeClr>
                </a:solidFill>
              </a:rPr>
              <a:t>inspector</a:t>
            </a:r>
            <a:r>
              <a:rPr lang="hr-HR" sz="2000" b="1" dirty="0">
                <a:solidFill>
                  <a:schemeClr val="tx2">
                    <a:lumMod val="75000"/>
                  </a:schemeClr>
                </a:solidFill>
              </a:rPr>
              <a:t> </a:t>
            </a:r>
            <a:r>
              <a:rPr lang="hr-HR" sz="2000" b="1" dirty="0" err="1">
                <a:solidFill>
                  <a:schemeClr val="tx2">
                    <a:lumMod val="75000"/>
                  </a:schemeClr>
                </a:solidFill>
              </a:rPr>
              <a:t>will</a:t>
            </a:r>
            <a:r>
              <a:rPr lang="hr-HR" sz="2000" b="1" dirty="0">
                <a:solidFill>
                  <a:schemeClr val="tx2">
                    <a:lumMod val="75000"/>
                  </a:schemeClr>
                </a:solidFill>
              </a:rPr>
              <a:t> </a:t>
            </a:r>
            <a:r>
              <a:rPr lang="hr-HR" sz="2000" b="1" dirty="0" err="1">
                <a:solidFill>
                  <a:schemeClr val="tx2">
                    <a:lumMod val="75000"/>
                  </a:schemeClr>
                </a:solidFill>
              </a:rPr>
              <a:t>be</a:t>
            </a:r>
            <a:r>
              <a:rPr lang="hr-HR" sz="2000" b="1" dirty="0">
                <a:solidFill>
                  <a:schemeClr val="tx2">
                    <a:lumMod val="75000"/>
                  </a:schemeClr>
                </a:solidFill>
              </a:rPr>
              <a:t> </a:t>
            </a:r>
            <a:r>
              <a:rPr lang="hr-HR" sz="2000" b="1" dirty="0" err="1">
                <a:solidFill>
                  <a:schemeClr val="tx2">
                    <a:lumMod val="75000"/>
                  </a:schemeClr>
                </a:solidFill>
              </a:rPr>
              <a:t>informed</a:t>
            </a:r>
            <a:r>
              <a:rPr lang="hr-HR" sz="2000" b="1" dirty="0">
                <a:solidFill>
                  <a:schemeClr val="tx2">
                    <a:lumMod val="75000"/>
                  </a:schemeClr>
                </a:solidFill>
              </a:rPr>
              <a:t> on </a:t>
            </a:r>
            <a:r>
              <a:rPr lang="hr-HR" sz="2000" b="1" dirty="0" err="1">
                <a:solidFill>
                  <a:schemeClr val="tx2">
                    <a:lumMod val="75000"/>
                  </a:schemeClr>
                </a:solidFill>
              </a:rPr>
              <a:t>polluters</a:t>
            </a:r>
            <a:r>
              <a:rPr lang="hr-HR" sz="2000" b="1" dirty="0">
                <a:solidFill>
                  <a:schemeClr val="tx2">
                    <a:lumMod val="75000"/>
                  </a:schemeClr>
                </a:solidFill>
              </a:rPr>
              <a:t>, </a:t>
            </a:r>
            <a:r>
              <a:rPr lang="hr-HR" sz="2000" b="1" dirty="0" err="1">
                <a:solidFill>
                  <a:schemeClr val="tx2">
                    <a:lumMod val="75000"/>
                  </a:schemeClr>
                </a:solidFill>
              </a:rPr>
              <a:t>their</a:t>
            </a:r>
            <a:r>
              <a:rPr lang="hr-HR" sz="2000" b="1" dirty="0">
                <a:solidFill>
                  <a:schemeClr val="tx2">
                    <a:lumMod val="75000"/>
                  </a:schemeClr>
                </a:solidFill>
              </a:rPr>
              <a:t> </a:t>
            </a:r>
            <a:r>
              <a:rPr lang="hr-HR" sz="2000" b="1" dirty="0" err="1">
                <a:solidFill>
                  <a:schemeClr val="tx2">
                    <a:lumMod val="75000"/>
                  </a:schemeClr>
                </a:solidFill>
              </a:rPr>
              <a:t>obligations</a:t>
            </a:r>
            <a:r>
              <a:rPr lang="hr-HR" sz="2000" b="1" dirty="0">
                <a:solidFill>
                  <a:schemeClr val="tx2">
                    <a:lumMod val="75000"/>
                  </a:schemeClr>
                </a:solidFill>
              </a:rPr>
              <a:t> </a:t>
            </a:r>
            <a:r>
              <a:rPr lang="hr-HR" sz="2000" b="1" dirty="0" err="1">
                <a:solidFill>
                  <a:schemeClr val="tx2">
                    <a:lumMod val="75000"/>
                  </a:schemeClr>
                </a:solidFill>
              </a:rPr>
              <a:t>regarding</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AQM </a:t>
            </a:r>
            <a:r>
              <a:rPr lang="hr-HR" sz="2000" b="1" dirty="0" err="1">
                <a:solidFill>
                  <a:schemeClr val="tx2">
                    <a:lumMod val="75000"/>
                  </a:schemeClr>
                </a:solidFill>
              </a:rPr>
              <a:t>and</a:t>
            </a:r>
            <a:r>
              <a:rPr lang="hr-HR" sz="2000" b="1" dirty="0">
                <a:solidFill>
                  <a:schemeClr val="tx2">
                    <a:lumMod val="75000"/>
                  </a:schemeClr>
                </a:solidFill>
              </a:rPr>
              <a:t> </a:t>
            </a:r>
            <a:r>
              <a:rPr lang="hr-HR" sz="2000" b="1" dirty="0" err="1">
                <a:solidFill>
                  <a:schemeClr val="tx2">
                    <a:lumMod val="75000"/>
                  </a:schemeClr>
                </a:solidFill>
              </a:rPr>
              <a:t>engaged</a:t>
            </a:r>
            <a:r>
              <a:rPr lang="hr-HR" sz="2000" b="1" dirty="0">
                <a:solidFill>
                  <a:schemeClr val="tx2">
                    <a:lumMod val="75000"/>
                  </a:schemeClr>
                </a:solidFill>
              </a:rPr>
              <a:t> </a:t>
            </a:r>
            <a:r>
              <a:rPr lang="hr-HR" sz="2000" b="1" dirty="0" err="1">
                <a:solidFill>
                  <a:schemeClr val="tx2">
                    <a:lumMod val="75000"/>
                  </a:schemeClr>
                </a:solidFill>
              </a:rPr>
              <a:t>laboratories</a:t>
            </a:r>
            <a:r>
              <a:rPr lang="hr-HR" sz="2000" b="1" dirty="0">
                <a:solidFill>
                  <a:schemeClr val="tx2">
                    <a:lumMod val="75000"/>
                  </a:schemeClr>
                </a:solidFill>
              </a:rPr>
              <a:t>. He </a:t>
            </a:r>
            <a:r>
              <a:rPr lang="hr-HR" sz="2000" b="1" dirty="0" err="1">
                <a:solidFill>
                  <a:schemeClr val="tx2">
                    <a:lumMod val="75000"/>
                  </a:schemeClr>
                </a:solidFill>
              </a:rPr>
              <a:t>can</a:t>
            </a:r>
            <a:r>
              <a:rPr lang="hr-HR" sz="2000" b="1" dirty="0">
                <a:solidFill>
                  <a:schemeClr val="tx2">
                    <a:lumMod val="75000"/>
                  </a:schemeClr>
                </a:solidFill>
              </a:rPr>
              <a:t> </a:t>
            </a:r>
            <a:r>
              <a:rPr lang="hr-HR" sz="2000" b="1" dirty="0" err="1">
                <a:solidFill>
                  <a:schemeClr val="tx2">
                    <a:lumMod val="75000"/>
                  </a:schemeClr>
                </a:solidFill>
              </a:rPr>
              <a:t>conclude</a:t>
            </a:r>
            <a:r>
              <a:rPr lang="hr-HR" sz="2000" b="1" dirty="0">
                <a:solidFill>
                  <a:schemeClr val="tx2">
                    <a:lumMod val="75000"/>
                  </a:schemeClr>
                </a:solidFill>
              </a:rPr>
              <a:t> </a:t>
            </a:r>
            <a:r>
              <a:rPr lang="hr-HR" sz="2000" b="1" dirty="0" err="1">
                <a:solidFill>
                  <a:schemeClr val="tx2">
                    <a:lumMod val="75000"/>
                  </a:schemeClr>
                </a:solidFill>
              </a:rPr>
              <a:t>even</a:t>
            </a:r>
            <a:r>
              <a:rPr lang="hr-HR" sz="2000" b="1" dirty="0">
                <a:solidFill>
                  <a:schemeClr val="tx2">
                    <a:lumMod val="75000"/>
                  </a:schemeClr>
                </a:solidFill>
              </a:rPr>
              <a:t> </a:t>
            </a:r>
            <a:r>
              <a:rPr lang="hr-HR" sz="2000" b="1" dirty="0" err="1">
                <a:solidFill>
                  <a:schemeClr val="tx2">
                    <a:lumMod val="75000"/>
                  </a:schemeClr>
                </a:solidFill>
              </a:rPr>
              <a:t>before</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inspection</a:t>
            </a:r>
            <a:r>
              <a:rPr lang="hr-HR" sz="2000" b="1" dirty="0">
                <a:solidFill>
                  <a:schemeClr val="tx2">
                    <a:lumMod val="75000"/>
                  </a:schemeClr>
                </a:solidFill>
              </a:rPr>
              <a:t> </a:t>
            </a:r>
            <a:r>
              <a:rPr lang="hr-HR" sz="2000" b="1" dirty="0" err="1">
                <a:solidFill>
                  <a:schemeClr val="tx2">
                    <a:lumMod val="75000"/>
                  </a:schemeClr>
                </a:solidFill>
              </a:rPr>
              <a:t>whether</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polluter</a:t>
            </a:r>
            <a:r>
              <a:rPr lang="hr-HR" sz="2000" b="1" dirty="0">
                <a:solidFill>
                  <a:schemeClr val="tx2">
                    <a:lumMod val="75000"/>
                  </a:schemeClr>
                </a:solidFill>
              </a:rPr>
              <a:t> </a:t>
            </a:r>
            <a:r>
              <a:rPr lang="hr-HR" sz="2000" b="1" dirty="0" err="1">
                <a:solidFill>
                  <a:schemeClr val="tx2">
                    <a:lumMod val="75000"/>
                  </a:schemeClr>
                </a:solidFill>
              </a:rPr>
              <a:t>fulfils</a:t>
            </a:r>
            <a:r>
              <a:rPr lang="hr-HR" sz="2000" b="1" dirty="0">
                <a:solidFill>
                  <a:schemeClr val="tx2">
                    <a:lumMod val="75000"/>
                  </a:schemeClr>
                </a:solidFill>
              </a:rPr>
              <a:t> </a:t>
            </a:r>
            <a:r>
              <a:rPr lang="hr-HR" sz="2000" b="1" dirty="0" err="1">
                <a:solidFill>
                  <a:schemeClr val="tx2">
                    <a:lumMod val="75000"/>
                  </a:schemeClr>
                </a:solidFill>
              </a:rPr>
              <a:t>its</a:t>
            </a:r>
            <a:r>
              <a:rPr lang="hr-HR" sz="2000" b="1" dirty="0">
                <a:solidFill>
                  <a:schemeClr val="tx2">
                    <a:lumMod val="75000"/>
                  </a:schemeClr>
                </a:solidFill>
              </a:rPr>
              <a:t> </a:t>
            </a:r>
            <a:r>
              <a:rPr lang="hr-HR" sz="2000" b="1" dirty="0" err="1">
                <a:solidFill>
                  <a:schemeClr val="tx2">
                    <a:lumMod val="75000"/>
                  </a:schemeClr>
                </a:solidFill>
              </a:rPr>
              <a:t>obligations</a:t>
            </a:r>
            <a:r>
              <a:rPr lang="hr-HR" sz="2000" b="1" dirty="0">
                <a:solidFill>
                  <a:schemeClr val="tx2">
                    <a:lumMod val="75000"/>
                  </a:schemeClr>
                </a:solidFill>
              </a:rPr>
              <a:t> </a:t>
            </a:r>
            <a:r>
              <a:rPr lang="hr-HR" sz="2000" b="1" dirty="0" err="1">
                <a:solidFill>
                  <a:schemeClr val="tx2">
                    <a:lumMod val="75000"/>
                  </a:schemeClr>
                </a:solidFill>
              </a:rPr>
              <a:t>in</a:t>
            </a:r>
            <a:r>
              <a:rPr lang="hr-HR" sz="2000" b="1" dirty="0">
                <a:solidFill>
                  <a:schemeClr val="tx2">
                    <a:lumMod val="75000"/>
                  </a:schemeClr>
                </a:solidFill>
              </a:rPr>
              <a:t> </a:t>
            </a:r>
            <a:r>
              <a:rPr lang="hr-HR" sz="2000" b="1" dirty="0" err="1">
                <a:solidFill>
                  <a:schemeClr val="tx2">
                    <a:lumMod val="75000"/>
                  </a:schemeClr>
                </a:solidFill>
              </a:rPr>
              <a:t>prescribed</a:t>
            </a:r>
            <a:r>
              <a:rPr lang="hr-HR" sz="2000" b="1" dirty="0">
                <a:solidFill>
                  <a:schemeClr val="tx2">
                    <a:lumMod val="75000"/>
                  </a:schemeClr>
                </a:solidFill>
              </a:rPr>
              <a:t> </a:t>
            </a:r>
            <a:r>
              <a:rPr lang="hr-HR" sz="2000" b="1" dirty="0" err="1">
                <a:solidFill>
                  <a:schemeClr val="tx2">
                    <a:lumMod val="75000"/>
                  </a:schemeClr>
                </a:solidFill>
              </a:rPr>
              <a:t>manner</a:t>
            </a:r>
            <a:r>
              <a:rPr lang="hr-HR" sz="2000" b="1" dirty="0">
                <a:solidFill>
                  <a:schemeClr val="tx2">
                    <a:lumMod val="75000"/>
                  </a:schemeClr>
                </a:solidFill>
              </a:rPr>
              <a:t>.</a:t>
            </a:r>
          </a:p>
          <a:p>
            <a:pPr algn="just"/>
            <a:endParaRPr lang="hr-HR" sz="2000" b="1" dirty="0">
              <a:solidFill>
                <a:schemeClr val="tx2">
                  <a:lumMod val="75000"/>
                </a:schemeClr>
              </a:solidFill>
            </a:endParaRPr>
          </a:p>
          <a:p>
            <a:pPr algn="just"/>
            <a:r>
              <a:rPr lang="hr-HR" sz="2000" b="1" dirty="0">
                <a:solidFill>
                  <a:schemeClr val="tx2">
                    <a:lumMod val="75000"/>
                  </a:schemeClr>
                </a:solidFill>
              </a:rPr>
              <a:t>He </a:t>
            </a:r>
            <a:r>
              <a:rPr lang="hr-HR" sz="2000" b="1" dirty="0" err="1">
                <a:solidFill>
                  <a:schemeClr val="tx2">
                    <a:lumMod val="75000"/>
                  </a:schemeClr>
                </a:solidFill>
              </a:rPr>
              <a:t>could</a:t>
            </a:r>
            <a:r>
              <a:rPr lang="hr-HR" sz="2000" b="1" dirty="0">
                <a:solidFill>
                  <a:schemeClr val="tx2">
                    <a:lumMod val="75000"/>
                  </a:schemeClr>
                </a:solidFill>
              </a:rPr>
              <a:t> </a:t>
            </a:r>
            <a:r>
              <a:rPr lang="hr-HR" sz="2000" b="1" dirty="0" err="1">
                <a:solidFill>
                  <a:schemeClr val="tx2">
                    <a:lumMod val="75000"/>
                  </a:schemeClr>
                </a:solidFill>
              </a:rPr>
              <a:t>be</a:t>
            </a:r>
            <a:r>
              <a:rPr lang="hr-HR" sz="2000" b="1" dirty="0">
                <a:solidFill>
                  <a:schemeClr val="tx2">
                    <a:lumMod val="75000"/>
                  </a:schemeClr>
                </a:solidFill>
              </a:rPr>
              <a:t> </a:t>
            </a:r>
            <a:r>
              <a:rPr lang="hr-HR" sz="2000" b="1" dirty="0" err="1">
                <a:solidFill>
                  <a:schemeClr val="tx2">
                    <a:lumMod val="75000"/>
                  </a:schemeClr>
                </a:solidFill>
              </a:rPr>
              <a:t>informed</a:t>
            </a:r>
            <a:r>
              <a:rPr lang="hr-HR" sz="2000" b="1" dirty="0">
                <a:solidFill>
                  <a:schemeClr val="tx2">
                    <a:lumMod val="75000"/>
                  </a:schemeClr>
                </a:solidFill>
              </a:rPr>
              <a:t> on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latter</a:t>
            </a:r>
            <a:r>
              <a:rPr lang="hr-HR" sz="2000" b="1" dirty="0">
                <a:solidFill>
                  <a:schemeClr val="tx2">
                    <a:lumMod val="75000"/>
                  </a:schemeClr>
                </a:solidFill>
              </a:rPr>
              <a:t> for </a:t>
            </a:r>
            <a:r>
              <a:rPr lang="hr-HR" sz="2000" b="1" dirty="0" err="1">
                <a:solidFill>
                  <a:schemeClr val="tx2">
                    <a:lumMod val="75000"/>
                  </a:schemeClr>
                </a:solidFill>
              </a:rPr>
              <a:t>other</a:t>
            </a:r>
            <a:r>
              <a:rPr lang="hr-HR" sz="2000" b="1" dirty="0">
                <a:solidFill>
                  <a:schemeClr val="tx2">
                    <a:lumMod val="75000"/>
                  </a:schemeClr>
                </a:solidFill>
              </a:rPr>
              <a:t> </a:t>
            </a:r>
            <a:r>
              <a:rPr lang="hr-HR" sz="2000" b="1" dirty="0" err="1">
                <a:solidFill>
                  <a:schemeClr val="tx2">
                    <a:lumMod val="75000"/>
                  </a:schemeClr>
                </a:solidFill>
              </a:rPr>
              <a:t>types</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networks</a:t>
            </a:r>
            <a:r>
              <a:rPr lang="hr-HR" sz="2000" b="1" dirty="0">
                <a:solidFill>
                  <a:schemeClr val="tx2">
                    <a:lumMod val="75000"/>
                  </a:schemeClr>
                </a:solidFill>
              </a:rPr>
              <a:t> as </a:t>
            </a:r>
            <a:r>
              <a:rPr lang="hr-HR" sz="2000" b="1" dirty="0" err="1">
                <a:solidFill>
                  <a:schemeClr val="tx2">
                    <a:lumMod val="75000"/>
                  </a:schemeClr>
                </a:solidFill>
              </a:rPr>
              <a:t>well</a:t>
            </a:r>
            <a:r>
              <a:rPr lang="hr-HR" sz="2000" b="1" dirty="0">
                <a:solidFill>
                  <a:schemeClr val="tx2">
                    <a:lumMod val="75000"/>
                  </a:schemeClr>
                </a:solidFill>
              </a:rPr>
              <a:t>.</a:t>
            </a:r>
          </a:p>
          <a:p>
            <a:pPr algn="just"/>
            <a:r>
              <a:rPr lang="hr-HR" sz="2000" b="1" dirty="0">
                <a:solidFill>
                  <a:schemeClr val="tx2">
                    <a:lumMod val="75000"/>
                  </a:schemeClr>
                </a:solidFill>
              </a:rPr>
              <a:t> </a:t>
            </a:r>
          </a:p>
          <a:p>
            <a:pPr algn="just"/>
            <a:r>
              <a:rPr lang="hr-HR" sz="2000" b="1" dirty="0" err="1">
                <a:solidFill>
                  <a:schemeClr val="tx2">
                    <a:lumMod val="75000"/>
                  </a:schemeClr>
                </a:solidFill>
              </a:rPr>
              <a:t>Based</a:t>
            </a:r>
            <a:r>
              <a:rPr lang="hr-HR" sz="2000" b="1" dirty="0">
                <a:solidFill>
                  <a:schemeClr val="tx2">
                    <a:lumMod val="75000"/>
                  </a:schemeClr>
                </a:solidFill>
              </a:rPr>
              <a:t> on </a:t>
            </a:r>
            <a:r>
              <a:rPr lang="hr-HR" sz="2000" b="1" dirty="0" err="1">
                <a:solidFill>
                  <a:schemeClr val="tx2">
                    <a:lumMod val="75000"/>
                  </a:schemeClr>
                </a:solidFill>
              </a:rPr>
              <a:t>measuring</a:t>
            </a:r>
            <a:r>
              <a:rPr lang="hr-HR" sz="2000" b="1" dirty="0">
                <a:solidFill>
                  <a:schemeClr val="tx2">
                    <a:lumMod val="75000"/>
                  </a:schemeClr>
                </a:solidFill>
              </a:rPr>
              <a:t> data on AQM </a:t>
            </a:r>
            <a:r>
              <a:rPr lang="hr-HR" sz="2000" b="1" dirty="0" err="1">
                <a:solidFill>
                  <a:schemeClr val="tx2">
                    <a:lumMod val="75000"/>
                  </a:schemeClr>
                </a:solidFill>
              </a:rPr>
              <a:t>in</a:t>
            </a:r>
            <a:r>
              <a:rPr lang="hr-HR" sz="2000" b="1" dirty="0">
                <a:solidFill>
                  <a:schemeClr val="tx2">
                    <a:lumMod val="75000"/>
                  </a:schemeClr>
                </a:solidFill>
              </a:rPr>
              <a:t> </a:t>
            </a:r>
            <a:r>
              <a:rPr lang="hr-HR" sz="2000" b="1" dirty="0" err="1">
                <a:solidFill>
                  <a:schemeClr val="tx2">
                    <a:lumMod val="75000"/>
                  </a:schemeClr>
                </a:solidFill>
              </a:rPr>
              <a:t>that</a:t>
            </a:r>
            <a:r>
              <a:rPr lang="hr-HR" sz="2000" b="1" dirty="0">
                <a:solidFill>
                  <a:schemeClr val="tx2">
                    <a:lumMod val="75000"/>
                  </a:schemeClr>
                </a:solidFill>
              </a:rPr>
              <a:t> </a:t>
            </a:r>
            <a:r>
              <a:rPr lang="hr-HR" sz="2000" b="1" dirty="0" err="1">
                <a:solidFill>
                  <a:schemeClr val="tx2">
                    <a:lumMod val="75000"/>
                  </a:schemeClr>
                </a:solidFill>
              </a:rPr>
              <a:t>area</a:t>
            </a:r>
            <a:r>
              <a:rPr lang="hr-HR" sz="2000" b="1" dirty="0">
                <a:solidFill>
                  <a:schemeClr val="tx2">
                    <a:lumMod val="75000"/>
                  </a:schemeClr>
                </a:solidFill>
              </a:rPr>
              <a:t>, he </a:t>
            </a:r>
            <a:r>
              <a:rPr lang="hr-HR" sz="2000" b="1" dirty="0" err="1">
                <a:solidFill>
                  <a:schemeClr val="tx2">
                    <a:lumMod val="75000"/>
                  </a:schemeClr>
                </a:solidFill>
              </a:rPr>
              <a:t>can</a:t>
            </a:r>
            <a:r>
              <a:rPr lang="hr-HR" sz="2000" b="1" dirty="0">
                <a:solidFill>
                  <a:schemeClr val="tx2">
                    <a:lumMod val="75000"/>
                  </a:schemeClr>
                </a:solidFill>
              </a:rPr>
              <a:t> </a:t>
            </a:r>
            <a:r>
              <a:rPr lang="hr-HR" sz="2000" b="1" dirty="0" err="1">
                <a:solidFill>
                  <a:schemeClr val="tx2">
                    <a:lumMod val="75000"/>
                  </a:schemeClr>
                </a:solidFill>
              </a:rPr>
              <a:t>conclude</a:t>
            </a:r>
            <a:r>
              <a:rPr lang="hr-HR" sz="2000" b="1" dirty="0">
                <a:solidFill>
                  <a:schemeClr val="tx2">
                    <a:lumMod val="75000"/>
                  </a:schemeClr>
                </a:solidFill>
              </a:rPr>
              <a:t> on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current</a:t>
            </a:r>
            <a:r>
              <a:rPr lang="hr-HR" sz="2000" b="1" dirty="0">
                <a:solidFill>
                  <a:schemeClr val="tx2">
                    <a:lumMod val="75000"/>
                  </a:schemeClr>
                </a:solidFill>
              </a:rPr>
              <a:t> </a:t>
            </a:r>
            <a:r>
              <a:rPr lang="hr-HR" sz="2000" b="1" dirty="0" err="1">
                <a:solidFill>
                  <a:schemeClr val="tx2">
                    <a:lumMod val="75000"/>
                  </a:schemeClr>
                </a:solidFill>
              </a:rPr>
              <a:t>and</a:t>
            </a:r>
            <a:r>
              <a:rPr lang="hr-HR" sz="2000" b="1" dirty="0">
                <a:solidFill>
                  <a:schemeClr val="tx2">
                    <a:lumMod val="75000"/>
                  </a:schemeClr>
                </a:solidFill>
              </a:rPr>
              <a:t> past </a:t>
            </a:r>
            <a:r>
              <a:rPr lang="hr-HR" sz="2000" b="1" dirty="0" err="1">
                <a:solidFill>
                  <a:schemeClr val="tx2">
                    <a:lumMod val="75000"/>
                  </a:schemeClr>
                </a:solidFill>
              </a:rPr>
              <a:t>state</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air</a:t>
            </a:r>
            <a:r>
              <a:rPr lang="hr-HR" sz="2000" b="1" dirty="0">
                <a:solidFill>
                  <a:schemeClr val="tx2">
                    <a:lumMod val="75000"/>
                  </a:schemeClr>
                </a:solidFill>
              </a:rPr>
              <a:t> </a:t>
            </a:r>
            <a:r>
              <a:rPr lang="hr-HR" sz="2000" b="1" dirty="0" err="1">
                <a:solidFill>
                  <a:schemeClr val="tx2">
                    <a:lumMod val="75000"/>
                  </a:schemeClr>
                </a:solidFill>
              </a:rPr>
              <a:t>quality</a:t>
            </a:r>
            <a:r>
              <a:rPr lang="hr-HR" sz="2000" b="1" dirty="0">
                <a:solidFill>
                  <a:schemeClr val="tx2">
                    <a:lumMod val="75000"/>
                  </a:schemeClr>
                </a:solidFill>
              </a:rPr>
              <a:t> </a:t>
            </a:r>
            <a:r>
              <a:rPr lang="hr-HR" sz="2000" b="1" dirty="0" err="1">
                <a:solidFill>
                  <a:schemeClr val="tx2">
                    <a:lumMod val="75000"/>
                  </a:schemeClr>
                </a:solidFill>
              </a:rPr>
              <a:t>in</a:t>
            </a:r>
            <a:r>
              <a:rPr lang="hr-HR" sz="2000" b="1" dirty="0">
                <a:solidFill>
                  <a:schemeClr val="tx2">
                    <a:lumMod val="75000"/>
                  </a:schemeClr>
                </a:solidFill>
              </a:rPr>
              <a:t> </a:t>
            </a:r>
            <a:r>
              <a:rPr lang="hr-HR" sz="2000" b="1" dirty="0" err="1">
                <a:solidFill>
                  <a:schemeClr val="tx2">
                    <a:lumMod val="75000"/>
                  </a:schemeClr>
                </a:solidFill>
              </a:rPr>
              <a:t>that</a:t>
            </a:r>
            <a:r>
              <a:rPr lang="hr-HR" sz="2000" b="1" dirty="0">
                <a:solidFill>
                  <a:schemeClr val="tx2">
                    <a:lumMod val="75000"/>
                  </a:schemeClr>
                </a:solidFill>
              </a:rPr>
              <a:t> </a:t>
            </a:r>
            <a:r>
              <a:rPr lang="hr-HR" sz="2000" b="1" dirty="0" err="1">
                <a:solidFill>
                  <a:schemeClr val="tx2">
                    <a:lumMod val="75000"/>
                  </a:schemeClr>
                </a:solidFill>
              </a:rPr>
              <a:t>area</a:t>
            </a:r>
            <a:r>
              <a:rPr lang="hr-HR" sz="2000" b="1" dirty="0">
                <a:solidFill>
                  <a:schemeClr val="tx2">
                    <a:lumMod val="75000"/>
                  </a:schemeClr>
                </a:solidFill>
              </a:rPr>
              <a:t>. </a:t>
            </a:r>
            <a:r>
              <a:rPr lang="hr-HR" sz="2000" dirty="0">
                <a:solidFill>
                  <a:schemeClr val="tx2">
                    <a:lumMod val="75000"/>
                  </a:schemeClr>
                </a:solidFill>
              </a:rPr>
              <a:t> </a:t>
            </a:r>
            <a:r>
              <a:rPr lang="hr-HR" sz="2000" b="1" dirty="0">
                <a:solidFill>
                  <a:schemeClr val="tx2">
                    <a:lumMod val="75000"/>
                  </a:schemeClr>
                </a:solidFill>
              </a:rPr>
              <a:t> </a:t>
            </a:r>
          </a:p>
        </p:txBody>
      </p:sp>
      <p:sp>
        <p:nvSpPr>
          <p:cNvPr id="14" name="Rectangle 13"/>
          <p:cNvSpPr/>
          <p:nvPr/>
        </p:nvSpPr>
        <p:spPr>
          <a:xfrm>
            <a:off x="442354" y="1943723"/>
            <a:ext cx="704850" cy="3526230"/>
          </a:xfrm>
          <a:prstGeom prst="rect">
            <a:avLst/>
          </a:prstGeom>
          <a:solidFill>
            <a:schemeClr val="tx2">
              <a:lumMod val="40000"/>
              <a:lumOff val="60000"/>
            </a:schemeClr>
          </a:solidFill>
          <a:ln>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1.</a:t>
            </a: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6" name="Group 3"/>
          <p:cNvGrpSpPr>
            <a:grpSpLocks noChangeAspect="1"/>
          </p:cNvGrpSpPr>
          <p:nvPr/>
        </p:nvGrpSpPr>
        <p:grpSpPr bwMode="auto">
          <a:xfrm>
            <a:off x="442354" y="6362429"/>
            <a:ext cx="4500798" cy="411137"/>
            <a:chOff x="14858" y="6031800"/>
            <a:chExt cx="7310482" cy="703818"/>
          </a:xfrm>
        </p:grpSpPr>
        <p:pic>
          <p:nvPicPr>
            <p:cNvPr id="1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11.4 INSPECTION MONITORING - UNANNOUNCED</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38150" y="1238249"/>
            <a:ext cx="8439150" cy="1083053"/>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38151" y="1428750"/>
            <a:ext cx="8429624" cy="892552"/>
          </a:xfrm>
          <a:prstGeom prst="rect">
            <a:avLst/>
          </a:prstGeom>
          <a:noFill/>
        </p:spPr>
        <p:txBody>
          <a:bodyPr wrap="square" rtlCol="0">
            <a:spAutoFit/>
          </a:bodyPr>
          <a:lstStyle/>
          <a:p>
            <a:pPr algn="ctr"/>
            <a:r>
              <a:rPr lang="hr-HR" sz="2800" b="1" dirty="0">
                <a:solidFill>
                  <a:schemeClr val="tx2">
                    <a:lumMod val="75000"/>
                  </a:schemeClr>
                </a:solidFill>
              </a:rPr>
              <a:t> </a:t>
            </a:r>
            <a:r>
              <a:rPr lang="hr-HR" sz="2400" b="1" dirty="0">
                <a:solidFill>
                  <a:schemeClr val="tx2">
                    <a:lumMod val="75000"/>
                  </a:schemeClr>
                </a:solidFill>
              </a:rPr>
              <a:t>B. </a:t>
            </a:r>
            <a:r>
              <a:rPr lang="hr-HR" sz="2400" b="1" dirty="0" err="1">
                <a:solidFill>
                  <a:schemeClr val="tx2">
                    <a:lumMod val="75000"/>
                  </a:schemeClr>
                </a:solidFill>
              </a:rPr>
              <a:t>Implementation</a:t>
            </a:r>
            <a:r>
              <a:rPr lang="hr-HR" sz="2400" b="1" dirty="0">
                <a:solidFill>
                  <a:schemeClr val="tx2">
                    <a:lumMod val="75000"/>
                  </a:schemeClr>
                </a:solidFill>
              </a:rPr>
              <a:t> </a:t>
            </a:r>
            <a:r>
              <a:rPr lang="hr-HR" sz="2400" b="1" dirty="0" err="1">
                <a:solidFill>
                  <a:schemeClr val="tx2">
                    <a:lumMod val="75000"/>
                  </a:schemeClr>
                </a:solidFill>
              </a:rPr>
              <a:t>of</a:t>
            </a:r>
            <a:r>
              <a:rPr lang="hr-HR" sz="2400" b="1" dirty="0">
                <a:solidFill>
                  <a:schemeClr val="tx2">
                    <a:lumMod val="75000"/>
                  </a:schemeClr>
                </a:solidFill>
              </a:rPr>
              <a:t> </a:t>
            </a:r>
            <a:r>
              <a:rPr lang="hr-HR" sz="2400" b="1" dirty="0" err="1">
                <a:solidFill>
                  <a:schemeClr val="tx2">
                    <a:lumMod val="75000"/>
                  </a:schemeClr>
                </a:solidFill>
              </a:rPr>
              <a:t>inspection</a:t>
            </a:r>
            <a:r>
              <a:rPr lang="hr-HR" sz="2400" b="1" dirty="0">
                <a:solidFill>
                  <a:schemeClr val="tx2">
                    <a:lumMod val="75000"/>
                  </a:schemeClr>
                </a:solidFill>
              </a:rPr>
              <a:t> monitoring – </a:t>
            </a:r>
            <a:r>
              <a:rPr lang="hr-HR" sz="2400" b="1" dirty="0" err="1">
                <a:solidFill>
                  <a:schemeClr val="tx2">
                    <a:lumMod val="75000"/>
                  </a:schemeClr>
                </a:solidFill>
              </a:rPr>
              <a:t>based</a:t>
            </a:r>
            <a:r>
              <a:rPr lang="hr-HR" sz="2400" b="1" dirty="0">
                <a:solidFill>
                  <a:schemeClr val="tx2">
                    <a:lumMod val="75000"/>
                  </a:schemeClr>
                </a:solidFill>
              </a:rPr>
              <a:t> on </a:t>
            </a:r>
            <a:r>
              <a:rPr lang="hr-HR" sz="2400" b="1" dirty="0" err="1">
                <a:solidFill>
                  <a:schemeClr val="tx2">
                    <a:lumMod val="75000"/>
                  </a:schemeClr>
                </a:solidFill>
              </a:rPr>
              <a:t>notification</a:t>
            </a:r>
            <a:r>
              <a:rPr lang="hr-HR" sz="2400" b="1" dirty="0">
                <a:solidFill>
                  <a:schemeClr val="tx2">
                    <a:lumMod val="75000"/>
                  </a:schemeClr>
                </a:solidFill>
              </a:rPr>
              <a:t> </a:t>
            </a:r>
            <a:r>
              <a:rPr lang="hr-HR" sz="2400" b="1" dirty="0" err="1">
                <a:solidFill>
                  <a:schemeClr val="tx2">
                    <a:lumMod val="75000"/>
                  </a:schemeClr>
                </a:solidFill>
              </a:rPr>
              <a:t>with</a:t>
            </a:r>
            <a:r>
              <a:rPr lang="hr-HR" sz="2400" b="1" dirty="0">
                <a:solidFill>
                  <a:schemeClr val="tx2">
                    <a:lumMod val="75000"/>
                  </a:schemeClr>
                </a:solidFill>
              </a:rPr>
              <a:t> </a:t>
            </a:r>
            <a:r>
              <a:rPr lang="hr-HR" sz="2400" b="1" dirty="0" err="1">
                <a:solidFill>
                  <a:schemeClr val="tx2">
                    <a:lumMod val="75000"/>
                  </a:schemeClr>
                </a:solidFill>
              </a:rPr>
              <a:t>known</a:t>
            </a:r>
            <a:r>
              <a:rPr lang="hr-HR" sz="2400" b="1" dirty="0">
                <a:solidFill>
                  <a:schemeClr val="tx2">
                    <a:lumMod val="75000"/>
                  </a:schemeClr>
                </a:solidFill>
              </a:rPr>
              <a:t> </a:t>
            </a:r>
            <a:r>
              <a:rPr lang="hr-HR" sz="2400" b="1" dirty="0" err="1">
                <a:solidFill>
                  <a:schemeClr val="tx2">
                    <a:lumMod val="75000"/>
                  </a:schemeClr>
                </a:solidFill>
              </a:rPr>
              <a:t>polluter</a:t>
            </a:r>
            <a:endParaRPr lang="hr-HR" sz="2800" b="1" dirty="0">
              <a:solidFill>
                <a:schemeClr val="tx2">
                  <a:lumMod val="75000"/>
                </a:schemeClr>
              </a:solidFill>
            </a:endParaRPr>
          </a:p>
        </p:txBody>
      </p:sp>
      <p:sp>
        <p:nvSpPr>
          <p:cNvPr id="18" name="Rectangle 17"/>
          <p:cNvSpPr/>
          <p:nvPr/>
        </p:nvSpPr>
        <p:spPr>
          <a:xfrm>
            <a:off x="1200150" y="2433058"/>
            <a:ext cx="7667625" cy="1362076"/>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b="1" dirty="0" err="1">
                <a:solidFill>
                  <a:schemeClr val="tx2">
                    <a:lumMod val="75000"/>
                  </a:schemeClr>
                </a:solidFill>
              </a:rPr>
              <a:t>If</a:t>
            </a:r>
            <a:r>
              <a:rPr lang="hr-HR" sz="2000" b="1" dirty="0">
                <a:solidFill>
                  <a:schemeClr val="tx2">
                    <a:lumMod val="75000"/>
                  </a:schemeClr>
                </a:solidFill>
              </a:rPr>
              <a:t> </a:t>
            </a:r>
            <a:r>
              <a:rPr lang="hr-HR" sz="2000" b="1" dirty="0" err="1">
                <a:solidFill>
                  <a:schemeClr val="tx2">
                    <a:lumMod val="75000"/>
                  </a:schemeClr>
                </a:solidFill>
              </a:rPr>
              <a:t>inspector</a:t>
            </a:r>
            <a:r>
              <a:rPr lang="hr-HR" sz="2000" b="1" dirty="0">
                <a:solidFill>
                  <a:schemeClr val="tx2">
                    <a:lumMod val="75000"/>
                  </a:schemeClr>
                </a:solidFill>
              </a:rPr>
              <a:t> </a:t>
            </a:r>
            <a:r>
              <a:rPr lang="hr-HR" sz="2000" b="1" dirty="0" err="1">
                <a:solidFill>
                  <a:schemeClr val="tx2">
                    <a:lumMod val="75000"/>
                  </a:schemeClr>
                </a:solidFill>
              </a:rPr>
              <a:t>establishes</a:t>
            </a:r>
            <a:r>
              <a:rPr lang="hr-HR" sz="2000" b="1" dirty="0">
                <a:solidFill>
                  <a:schemeClr val="tx2">
                    <a:lumMod val="75000"/>
                  </a:schemeClr>
                </a:solidFill>
              </a:rPr>
              <a:t> </a:t>
            </a:r>
            <a:r>
              <a:rPr lang="hr-HR" sz="2000" b="1" dirty="0" err="1">
                <a:solidFill>
                  <a:schemeClr val="tx2">
                    <a:lumMod val="75000"/>
                  </a:schemeClr>
                </a:solidFill>
              </a:rPr>
              <a:t>upon</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unannounced</a:t>
            </a:r>
            <a:r>
              <a:rPr lang="hr-HR" sz="2000" b="1" dirty="0">
                <a:solidFill>
                  <a:schemeClr val="tx2">
                    <a:lumMod val="75000"/>
                  </a:schemeClr>
                </a:solidFill>
              </a:rPr>
              <a:t> monitoring </a:t>
            </a:r>
            <a:r>
              <a:rPr lang="hr-HR" sz="2000" b="1" dirty="0" err="1">
                <a:solidFill>
                  <a:schemeClr val="tx2">
                    <a:lumMod val="75000"/>
                  </a:schemeClr>
                </a:solidFill>
              </a:rPr>
              <a:t>that</a:t>
            </a:r>
            <a:r>
              <a:rPr lang="hr-HR" sz="2000" b="1" dirty="0">
                <a:solidFill>
                  <a:schemeClr val="tx2">
                    <a:lumMod val="75000"/>
                  </a:schemeClr>
                </a:solidFill>
              </a:rPr>
              <a:t> </a:t>
            </a:r>
            <a:r>
              <a:rPr lang="hr-HR" sz="2000" b="1" dirty="0" err="1">
                <a:solidFill>
                  <a:schemeClr val="tx2">
                    <a:lumMod val="75000"/>
                  </a:schemeClr>
                </a:solidFill>
              </a:rPr>
              <a:t>polluter</a:t>
            </a:r>
            <a:r>
              <a:rPr lang="hr-HR" sz="2000" b="1" dirty="0">
                <a:solidFill>
                  <a:schemeClr val="tx2">
                    <a:lumMod val="75000"/>
                  </a:schemeClr>
                </a:solidFill>
              </a:rPr>
              <a:t> </a:t>
            </a:r>
            <a:r>
              <a:rPr lang="hr-HR" sz="2000" b="1" dirty="0" err="1">
                <a:solidFill>
                  <a:schemeClr val="tx2">
                    <a:lumMod val="75000"/>
                  </a:schemeClr>
                </a:solidFill>
              </a:rPr>
              <a:t>is</a:t>
            </a:r>
            <a:r>
              <a:rPr lang="hr-HR" sz="2000" b="1" dirty="0">
                <a:solidFill>
                  <a:schemeClr val="tx2">
                    <a:lumMod val="75000"/>
                  </a:schemeClr>
                </a:solidFill>
              </a:rPr>
              <a:t> </a:t>
            </a:r>
            <a:r>
              <a:rPr lang="hr-HR" sz="2000" b="1" dirty="0" err="1">
                <a:solidFill>
                  <a:schemeClr val="tx2">
                    <a:lumMod val="75000"/>
                  </a:schemeClr>
                </a:solidFill>
              </a:rPr>
              <a:t>known</a:t>
            </a:r>
            <a:r>
              <a:rPr lang="hr-HR" sz="2000" b="1" dirty="0">
                <a:solidFill>
                  <a:schemeClr val="tx2">
                    <a:lumMod val="75000"/>
                  </a:schemeClr>
                </a:solidFill>
              </a:rPr>
              <a:t> </a:t>
            </a:r>
            <a:r>
              <a:rPr lang="hr-HR" sz="2000" b="1" dirty="0" err="1">
                <a:solidFill>
                  <a:schemeClr val="tx2">
                    <a:lumMod val="75000"/>
                  </a:schemeClr>
                </a:solidFill>
              </a:rPr>
              <a:t>in</a:t>
            </a:r>
            <a:r>
              <a:rPr lang="hr-HR" sz="2000" b="1" dirty="0">
                <a:solidFill>
                  <a:schemeClr val="tx2">
                    <a:lumMod val="75000"/>
                  </a:schemeClr>
                </a:solidFill>
              </a:rPr>
              <a:t> </a:t>
            </a:r>
            <a:r>
              <a:rPr lang="hr-HR" sz="2000" b="1" dirty="0" err="1">
                <a:solidFill>
                  <a:schemeClr val="tx2">
                    <a:lumMod val="75000"/>
                  </a:schemeClr>
                </a:solidFill>
              </a:rPr>
              <a:t>implementing</a:t>
            </a:r>
            <a:r>
              <a:rPr lang="hr-HR" sz="2000" b="1" dirty="0">
                <a:solidFill>
                  <a:schemeClr val="tx2">
                    <a:lumMod val="75000"/>
                  </a:schemeClr>
                </a:solidFill>
              </a:rPr>
              <a:t> </a:t>
            </a:r>
            <a:r>
              <a:rPr lang="hr-HR" sz="2000" b="1" dirty="0" err="1">
                <a:solidFill>
                  <a:schemeClr val="tx2">
                    <a:lumMod val="75000"/>
                  </a:schemeClr>
                </a:solidFill>
              </a:rPr>
              <a:t>such</a:t>
            </a:r>
            <a:r>
              <a:rPr lang="hr-HR" sz="2000" b="1" dirty="0">
                <a:solidFill>
                  <a:schemeClr val="tx2">
                    <a:lumMod val="75000"/>
                  </a:schemeClr>
                </a:solidFill>
              </a:rPr>
              <a:t> monitoring, he </a:t>
            </a:r>
            <a:r>
              <a:rPr lang="hr-HR" sz="2000" b="1" dirty="0" err="1">
                <a:solidFill>
                  <a:schemeClr val="tx2">
                    <a:lumMod val="75000"/>
                  </a:schemeClr>
                </a:solidFill>
              </a:rPr>
              <a:t>will</a:t>
            </a:r>
            <a:r>
              <a:rPr lang="hr-HR" sz="2000" b="1" dirty="0">
                <a:solidFill>
                  <a:schemeClr val="tx2">
                    <a:lumMod val="75000"/>
                  </a:schemeClr>
                </a:solidFill>
              </a:rPr>
              <a:t> </a:t>
            </a:r>
            <a:r>
              <a:rPr lang="hr-HR" sz="2000" b="1" dirty="0" err="1">
                <a:solidFill>
                  <a:schemeClr val="tx2">
                    <a:lumMod val="75000"/>
                  </a:schemeClr>
                </a:solidFill>
              </a:rPr>
              <a:t>conduct</a:t>
            </a:r>
            <a:r>
              <a:rPr lang="hr-HR" sz="2000" b="1" dirty="0">
                <a:solidFill>
                  <a:schemeClr val="tx2">
                    <a:lumMod val="75000"/>
                  </a:schemeClr>
                </a:solidFill>
              </a:rPr>
              <a:t> </a:t>
            </a:r>
            <a:r>
              <a:rPr lang="hr-HR" sz="2000" b="1" dirty="0" err="1">
                <a:solidFill>
                  <a:schemeClr val="tx2">
                    <a:lumMod val="75000"/>
                  </a:schemeClr>
                </a:solidFill>
              </a:rPr>
              <a:t>all</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steps</a:t>
            </a:r>
            <a:r>
              <a:rPr lang="hr-HR" sz="2000" b="1" dirty="0">
                <a:solidFill>
                  <a:schemeClr val="tx2">
                    <a:lumMod val="75000"/>
                  </a:schemeClr>
                </a:solidFill>
              </a:rPr>
              <a:t> </a:t>
            </a:r>
            <a:r>
              <a:rPr lang="hr-HR" sz="2000" b="1" dirty="0" err="1">
                <a:solidFill>
                  <a:schemeClr val="tx2">
                    <a:lumMod val="75000"/>
                  </a:schemeClr>
                </a:solidFill>
              </a:rPr>
              <a:t>described</a:t>
            </a:r>
            <a:r>
              <a:rPr lang="hr-HR" sz="2000" b="1" dirty="0">
                <a:solidFill>
                  <a:schemeClr val="tx2">
                    <a:lumMod val="75000"/>
                  </a:schemeClr>
                </a:solidFill>
              </a:rPr>
              <a:t> </a:t>
            </a:r>
            <a:r>
              <a:rPr lang="hr-HR" sz="2000" b="1" dirty="0" err="1">
                <a:solidFill>
                  <a:schemeClr val="tx2">
                    <a:lumMod val="75000"/>
                  </a:schemeClr>
                </a:solidFill>
              </a:rPr>
              <a:t>in</a:t>
            </a:r>
            <a:r>
              <a:rPr lang="hr-HR" sz="2000" b="1" dirty="0">
                <a:solidFill>
                  <a:schemeClr val="tx2">
                    <a:lumMod val="75000"/>
                  </a:schemeClr>
                </a:solidFill>
              </a:rPr>
              <a:t> </a:t>
            </a:r>
            <a:r>
              <a:rPr lang="hr-HR" sz="2000" b="1" dirty="0" err="1">
                <a:solidFill>
                  <a:schemeClr val="tx2">
                    <a:lumMod val="75000"/>
                  </a:schemeClr>
                </a:solidFill>
              </a:rPr>
              <a:t>implementation</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planned</a:t>
            </a:r>
            <a:r>
              <a:rPr lang="hr-HR" sz="2000" b="1" dirty="0">
                <a:solidFill>
                  <a:schemeClr val="tx2">
                    <a:lumMod val="75000"/>
                  </a:schemeClr>
                </a:solidFill>
              </a:rPr>
              <a:t> monitoring </a:t>
            </a:r>
            <a:r>
              <a:rPr lang="hr-HR" sz="2000" b="1" dirty="0" err="1">
                <a:solidFill>
                  <a:schemeClr val="tx2">
                    <a:lumMod val="75000"/>
                  </a:schemeClr>
                </a:solidFill>
              </a:rPr>
              <a:t>and</a:t>
            </a:r>
            <a:r>
              <a:rPr lang="hr-HR" sz="2000" b="1" dirty="0">
                <a:solidFill>
                  <a:schemeClr val="tx2">
                    <a:lumMod val="75000"/>
                  </a:schemeClr>
                </a:solidFill>
              </a:rPr>
              <a:t> </a:t>
            </a:r>
            <a:r>
              <a:rPr lang="hr-HR" sz="2000" b="1" dirty="0" err="1">
                <a:solidFill>
                  <a:schemeClr val="tx2">
                    <a:lumMod val="75000"/>
                  </a:schemeClr>
                </a:solidFill>
              </a:rPr>
              <a:t>determine</a:t>
            </a:r>
            <a:r>
              <a:rPr lang="hr-HR" sz="2000" b="1" dirty="0">
                <a:solidFill>
                  <a:schemeClr val="tx2">
                    <a:lumMod val="75000"/>
                  </a:schemeClr>
                </a:solidFill>
              </a:rPr>
              <a:t> </a:t>
            </a:r>
            <a:r>
              <a:rPr lang="hr-HR" sz="2000" b="1" dirty="0" err="1">
                <a:solidFill>
                  <a:schemeClr val="tx2">
                    <a:lumMod val="75000"/>
                  </a:schemeClr>
                </a:solidFill>
              </a:rPr>
              <a:t>whether</a:t>
            </a:r>
            <a:r>
              <a:rPr lang="hr-HR" sz="2000" b="1" dirty="0">
                <a:solidFill>
                  <a:schemeClr val="tx2">
                    <a:lumMod val="75000"/>
                  </a:schemeClr>
                </a:solidFill>
              </a:rPr>
              <a:t> </a:t>
            </a:r>
            <a:r>
              <a:rPr lang="hr-HR" sz="2000" b="1" dirty="0" err="1">
                <a:solidFill>
                  <a:schemeClr val="tx2">
                    <a:lumMod val="75000"/>
                  </a:schemeClr>
                </a:solidFill>
              </a:rPr>
              <a:t>there</a:t>
            </a:r>
            <a:r>
              <a:rPr lang="hr-HR" sz="2000" b="1" dirty="0">
                <a:solidFill>
                  <a:schemeClr val="tx2">
                    <a:lumMod val="75000"/>
                  </a:schemeClr>
                </a:solidFill>
              </a:rPr>
              <a:t> are </a:t>
            </a:r>
            <a:r>
              <a:rPr lang="hr-HR" sz="2000" b="1" dirty="0" err="1">
                <a:solidFill>
                  <a:schemeClr val="tx2">
                    <a:lumMod val="75000"/>
                  </a:schemeClr>
                </a:solidFill>
              </a:rPr>
              <a:t>irregularities</a:t>
            </a:r>
            <a:r>
              <a:rPr lang="hr-HR" sz="2000" b="1" dirty="0">
                <a:solidFill>
                  <a:schemeClr val="tx2">
                    <a:lumMod val="75000"/>
                  </a:schemeClr>
                </a:solidFill>
              </a:rPr>
              <a:t> </a:t>
            </a:r>
            <a:r>
              <a:rPr lang="hr-HR" sz="2000" b="1" dirty="0" err="1">
                <a:solidFill>
                  <a:schemeClr val="tx2">
                    <a:lumMod val="75000"/>
                  </a:schemeClr>
                </a:solidFill>
              </a:rPr>
              <a:t>in</a:t>
            </a:r>
            <a:r>
              <a:rPr lang="hr-HR" sz="2000" b="1" dirty="0">
                <a:solidFill>
                  <a:schemeClr val="tx2">
                    <a:lumMod val="75000"/>
                  </a:schemeClr>
                </a:solidFill>
              </a:rPr>
              <a:t> </a:t>
            </a:r>
            <a:r>
              <a:rPr lang="hr-HR" sz="2000" b="1" dirty="0" err="1">
                <a:solidFill>
                  <a:schemeClr val="tx2">
                    <a:lumMod val="75000"/>
                  </a:schemeClr>
                </a:solidFill>
              </a:rPr>
              <a:t>polluter’s</a:t>
            </a:r>
            <a:r>
              <a:rPr lang="hr-HR" sz="2000" b="1" dirty="0">
                <a:solidFill>
                  <a:schemeClr val="tx2">
                    <a:lumMod val="75000"/>
                  </a:schemeClr>
                </a:solidFill>
              </a:rPr>
              <a:t> </a:t>
            </a:r>
            <a:r>
              <a:rPr lang="hr-HR" sz="2000" b="1" dirty="0" err="1">
                <a:solidFill>
                  <a:schemeClr val="tx2">
                    <a:lumMod val="75000"/>
                  </a:schemeClr>
                </a:solidFill>
              </a:rPr>
              <a:t>operation</a:t>
            </a:r>
            <a:r>
              <a:rPr lang="hr-HR" sz="2000" b="1" dirty="0">
                <a:solidFill>
                  <a:schemeClr val="tx2">
                    <a:lumMod val="75000"/>
                  </a:schemeClr>
                </a:solidFill>
              </a:rPr>
              <a:t>.   </a:t>
            </a:r>
          </a:p>
        </p:txBody>
      </p:sp>
      <p:sp>
        <p:nvSpPr>
          <p:cNvPr id="19" name="Rectangle 18"/>
          <p:cNvSpPr/>
          <p:nvPr/>
        </p:nvSpPr>
        <p:spPr>
          <a:xfrm>
            <a:off x="442354" y="2433058"/>
            <a:ext cx="704850" cy="1381124"/>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1.</a:t>
            </a: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4" name="Group 3"/>
          <p:cNvGrpSpPr>
            <a:grpSpLocks noChangeAspect="1"/>
          </p:cNvGrpSpPr>
          <p:nvPr/>
        </p:nvGrpSpPr>
        <p:grpSpPr bwMode="auto">
          <a:xfrm>
            <a:off x="442354" y="6362429"/>
            <a:ext cx="4500798" cy="411137"/>
            <a:chOff x="14858" y="6031800"/>
            <a:chExt cx="7310482" cy="703818"/>
          </a:xfrm>
        </p:grpSpPr>
        <p:pic>
          <p:nvPicPr>
            <p:cNvPr id="1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11.4 INSPECTION MONITORING - UNANNOUNCED</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00050" y="1228723"/>
            <a:ext cx="8439150" cy="971551"/>
          </a:xfrm>
          <a:prstGeom prst="rect">
            <a:avLst/>
          </a:prstGeom>
          <a:solidFill>
            <a:schemeClr val="accent6">
              <a:lumMod val="60000"/>
              <a:lumOff val="4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19101" y="1228725"/>
            <a:ext cx="8429624" cy="830997"/>
          </a:xfrm>
          <a:prstGeom prst="rect">
            <a:avLst/>
          </a:prstGeom>
          <a:noFill/>
        </p:spPr>
        <p:txBody>
          <a:bodyPr wrap="square" rtlCol="0">
            <a:spAutoFit/>
          </a:bodyPr>
          <a:lstStyle/>
          <a:p>
            <a:pPr algn="ctr"/>
            <a:r>
              <a:rPr lang="hr-HR" sz="2400" b="1" dirty="0">
                <a:solidFill>
                  <a:schemeClr val="tx2">
                    <a:lumMod val="75000"/>
                  </a:schemeClr>
                </a:solidFill>
              </a:rPr>
              <a:t>C. </a:t>
            </a:r>
            <a:r>
              <a:rPr lang="hr-HR" sz="2400" b="1" dirty="0" err="1">
                <a:solidFill>
                  <a:schemeClr val="tx2">
                    <a:lumMod val="75000"/>
                  </a:schemeClr>
                </a:solidFill>
              </a:rPr>
              <a:t>Conducting</a:t>
            </a:r>
            <a:r>
              <a:rPr lang="hr-HR" sz="2400" b="1" dirty="0">
                <a:solidFill>
                  <a:schemeClr val="tx2">
                    <a:lumMod val="75000"/>
                  </a:schemeClr>
                </a:solidFill>
              </a:rPr>
              <a:t> </a:t>
            </a:r>
            <a:r>
              <a:rPr lang="hr-HR" sz="2400" b="1" dirty="0" err="1">
                <a:solidFill>
                  <a:schemeClr val="tx2">
                    <a:lumMod val="75000"/>
                  </a:schemeClr>
                </a:solidFill>
              </a:rPr>
              <a:t>upon</a:t>
            </a:r>
            <a:r>
              <a:rPr lang="hr-HR" sz="2400" b="1" dirty="0">
                <a:solidFill>
                  <a:schemeClr val="tx2">
                    <a:lumMod val="75000"/>
                  </a:schemeClr>
                </a:solidFill>
              </a:rPr>
              <a:t> </a:t>
            </a:r>
            <a:r>
              <a:rPr lang="hr-HR" sz="2400" b="1" dirty="0" err="1">
                <a:solidFill>
                  <a:schemeClr val="tx2">
                    <a:lumMod val="75000"/>
                  </a:schemeClr>
                </a:solidFill>
              </a:rPr>
              <a:t>performed</a:t>
            </a:r>
            <a:r>
              <a:rPr lang="hr-HR" sz="2400" b="1" dirty="0">
                <a:solidFill>
                  <a:schemeClr val="tx2">
                    <a:lumMod val="75000"/>
                  </a:schemeClr>
                </a:solidFill>
              </a:rPr>
              <a:t> </a:t>
            </a:r>
            <a:r>
              <a:rPr lang="hr-HR" sz="2400" b="1" dirty="0" err="1">
                <a:solidFill>
                  <a:schemeClr val="tx2">
                    <a:lumMod val="75000"/>
                  </a:schemeClr>
                </a:solidFill>
              </a:rPr>
              <a:t>inspection</a:t>
            </a:r>
            <a:r>
              <a:rPr lang="hr-HR" sz="2400" b="1" dirty="0">
                <a:solidFill>
                  <a:schemeClr val="tx2">
                    <a:lumMod val="75000"/>
                  </a:schemeClr>
                </a:solidFill>
              </a:rPr>
              <a:t> monitoring </a:t>
            </a:r>
            <a:r>
              <a:rPr lang="hr-HR" sz="2400" b="1" dirty="0" err="1">
                <a:solidFill>
                  <a:schemeClr val="tx2">
                    <a:lumMod val="75000"/>
                  </a:schemeClr>
                </a:solidFill>
              </a:rPr>
              <a:t>based</a:t>
            </a:r>
            <a:r>
              <a:rPr lang="hr-HR" sz="2400" b="1" dirty="0">
                <a:solidFill>
                  <a:schemeClr val="tx2">
                    <a:lumMod val="75000"/>
                  </a:schemeClr>
                </a:solidFill>
              </a:rPr>
              <a:t> on </a:t>
            </a:r>
            <a:r>
              <a:rPr lang="hr-HR" sz="2400" b="1" dirty="0" err="1">
                <a:solidFill>
                  <a:schemeClr val="tx2">
                    <a:lumMod val="75000"/>
                  </a:schemeClr>
                </a:solidFill>
              </a:rPr>
              <a:t>notification</a:t>
            </a:r>
            <a:r>
              <a:rPr lang="hr-HR" sz="2400" b="1" dirty="0">
                <a:solidFill>
                  <a:schemeClr val="tx2">
                    <a:lumMod val="75000"/>
                  </a:schemeClr>
                </a:solidFill>
              </a:rPr>
              <a:t> </a:t>
            </a:r>
            <a:r>
              <a:rPr lang="hr-HR" sz="2400" b="1" dirty="0" err="1">
                <a:solidFill>
                  <a:schemeClr val="tx2">
                    <a:lumMod val="75000"/>
                  </a:schemeClr>
                </a:solidFill>
              </a:rPr>
              <a:t>with</a:t>
            </a:r>
            <a:r>
              <a:rPr lang="hr-HR" sz="2400" b="1" dirty="0">
                <a:solidFill>
                  <a:schemeClr val="tx2">
                    <a:lumMod val="75000"/>
                  </a:schemeClr>
                </a:solidFill>
              </a:rPr>
              <a:t> </a:t>
            </a:r>
            <a:r>
              <a:rPr lang="hr-HR" sz="2400" b="1" dirty="0" err="1">
                <a:solidFill>
                  <a:schemeClr val="tx2">
                    <a:lumMod val="75000"/>
                  </a:schemeClr>
                </a:solidFill>
              </a:rPr>
              <a:t>known</a:t>
            </a:r>
            <a:r>
              <a:rPr lang="hr-HR" sz="2400" b="1" dirty="0">
                <a:solidFill>
                  <a:schemeClr val="tx2">
                    <a:lumMod val="75000"/>
                  </a:schemeClr>
                </a:solidFill>
              </a:rPr>
              <a:t> </a:t>
            </a:r>
            <a:r>
              <a:rPr lang="hr-HR" sz="2400" b="1" dirty="0" err="1">
                <a:solidFill>
                  <a:schemeClr val="tx2">
                    <a:lumMod val="75000"/>
                  </a:schemeClr>
                </a:solidFill>
              </a:rPr>
              <a:t>polluter</a:t>
            </a:r>
            <a:endParaRPr lang="hr-HR" sz="2800" b="1" dirty="0">
              <a:solidFill>
                <a:schemeClr val="tx2">
                  <a:lumMod val="75000"/>
                </a:schemeClr>
              </a:solidFill>
            </a:endParaRPr>
          </a:p>
        </p:txBody>
      </p:sp>
      <p:sp>
        <p:nvSpPr>
          <p:cNvPr id="13" name="Rectangle 12"/>
          <p:cNvSpPr/>
          <p:nvPr/>
        </p:nvSpPr>
        <p:spPr>
          <a:xfrm>
            <a:off x="1181100" y="2269023"/>
            <a:ext cx="7667625" cy="1217661"/>
          </a:xfrm>
          <a:prstGeom prst="rect">
            <a:avLst/>
          </a:prstGeom>
          <a:solidFill>
            <a:schemeClr val="accent6">
              <a:lumMod val="40000"/>
              <a:lumOff val="6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hr-HR" sz="2000" dirty="0">
              <a:solidFill>
                <a:schemeClr val="tx2">
                  <a:lumMod val="75000"/>
                </a:schemeClr>
              </a:solidFill>
            </a:endParaRPr>
          </a:p>
        </p:txBody>
      </p:sp>
      <p:sp>
        <p:nvSpPr>
          <p:cNvPr id="14" name="Rectangle 13"/>
          <p:cNvSpPr/>
          <p:nvPr/>
        </p:nvSpPr>
        <p:spPr>
          <a:xfrm>
            <a:off x="400050" y="2278345"/>
            <a:ext cx="704850" cy="1210208"/>
          </a:xfrm>
          <a:prstGeom prst="rect">
            <a:avLst/>
          </a:prstGeom>
          <a:solidFill>
            <a:schemeClr val="accent6">
              <a:lumMod val="60000"/>
              <a:lumOff val="40000"/>
            </a:schemeClr>
          </a:solidFill>
          <a:ln>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1.</a:t>
            </a:r>
          </a:p>
        </p:txBody>
      </p:sp>
      <p:sp>
        <p:nvSpPr>
          <p:cNvPr id="16" name="TextBox 15"/>
          <p:cNvSpPr txBox="1"/>
          <p:nvPr/>
        </p:nvSpPr>
        <p:spPr>
          <a:xfrm>
            <a:off x="1276350" y="2428875"/>
            <a:ext cx="7467600" cy="1015663"/>
          </a:xfrm>
          <a:prstGeom prst="rect">
            <a:avLst/>
          </a:prstGeom>
          <a:noFill/>
        </p:spPr>
        <p:txBody>
          <a:bodyPr wrap="square" rtlCol="0">
            <a:spAutoFit/>
          </a:bodyPr>
          <a:lstStyle/>
          <a:p>
            <a:pPr algn="just"/>
            <a:r>
              <a:rPr lang="hr-HR" sz="2000" b="1" dirty="0" err="1">
                <a:solidFill>
                  <a:schemeClr val="tx2">
                    <a:lumMod val="75000"/>
                  </a:schemeClr>
                </a:solidFill>
                <a:latin typeface="+mn-lt"/>
              </a:rPr>
              <a:t>If</a:t>
            </a:r>
            <a:r>
              <a:rPr lang="hr-HR" sz="2000" b="1" dirty="0">
                <a:solidFill>
                  <a:schemeClr val="tx2">
                    <a:lumMod val="75000"/>
                  </a:schemeClr>
                </a:solidFill>
                <a:latin typeface="+mn-lt"/>
              </a:rPr>
              <a:t> </a:t>
            </a:r>
            <a:r>
              <a:rPr lang="hr-HR" sz="2000" b="1" dirty="0" err="1">
                <a:solidFill>
                  <a:schemeClr val="tx2">
                    <a:lumMod val="75000"/>
                  </a:schemeClr>
                </a:solidFill>
                <a:latin typeface="+mn-lt"/>
              </a:rPr>
              <a:t>polluter</a:t>
            </a:r>
            <a:r>
              <a:rPr lang="hr-HR" sz="2000" b="1" dirty="0">
                <a:solidFill>
                  <a:schemeClr val="tx2">
                    <a:lumMod val="75000"/>
                  </a:schemeClr>
                </a:solidFill>
                <a:latin typeface="+mn-lt"/>
              </a:rPr>
              <a:t> </a:t>
            </a:r>
            <a:r>
              <a:rPr lang="hr-HR" sz="2000" b="1" dirty="0" err="1">
                <a:solidFill>
                  <a:schemeClr val="tx2">
                    <a:lumMod val="75000"/>
                  </a:schemeClr>
                </a:solidFill>
                <a:latin typeface="+mn-lt"/>
              </a:rPr>
              <a:t>did</a:t>
            </a:r>
            <a:r>
              <a:rPr lang="hr-HR" sz="2000" b="1" dirty="0">
                <a:solidFill>
                  <a:schemeClr val="tx2">
                    <a:lumMod val="75000"/>
                  </a:schemeClr>
                </a:solidFill>
                <a:latin typeface="+mn-lt"/>
              </a:rPr>
              <a:t> </a:t>
            </a:r>
            <a:r>
              <a:rPr lang="hr-HR" sz="2000" b="1" dirty="0" err="1">
                <a:solidFill>
                  <a:schemeClr val="tx2">
                    <a:lumMod val="75000"/>
                  </a:schemeClr>
                </a:solidFill>
                <a:latin typeface="+mn-lt"/>
              </a:rPr>
              <a:t>not</a:t>
            </a:r>
            <a:r>
              <a:rPr lang="hr-HR" sz="2000" b="1" dirty="0">
                <a:solidFill>
                  <a:schemeClr val="tx2">
                    <a:lumMod val="75000"/>
                  </a:schemeClr>
                </a:solidFill>
                <a:latin typeface="+mn-lt"/>
              </a:rPr>
              <a:t> </a:t>
            </a:r>
            <a:r>
              <a:rPr lang="hr-HR" sz="2000" b="1" dirty="0" err="1">
                <a:solidFill>
                  <a:schemeClr val="tx2">
                    <a:lumMod val="75000"/>
                  </a:schemeClr>
                </a:solidFill>
                <a:latin typeface="+mn-lt"/>
              </a:rPr>
              <a:t>act</a:t>
            </a:r>
            <a:r>
              <a:rPr lang="hr-HR" sz="2000" b="1" dirty="0">
                <a:solidFill>
                  <a:schemeClr val="tx2">
                    <a:lumMod val="75000"/>
                  </a:schemeClr>
                </a:solidFill>
                <a:latin typeface="+mn-lt"/>
              </a:rPr>
              <a:t> </a:t>
            </a:r>
            <a:r>
              <a:rPr lang="hr-HR" sz="2000" b="1" dirty="0" err="1">
                <a:solidFill>
                  <a:schemeClr val="tx2">
                    <a:lumMod val="75000"/>
                  </a:schemeClr>
                </a:solidFill>
                <a:latin typeface="+mn-lt"/>
              </a:rPr>
              <a:t>according</a:t>
            </a:r>
            <a:r>
              <a:rPr lang="hr-HR" sz="2000" b="1" dirty="0">
                <a:solidFill>
                  <a:schemeClr val="tx2">
                    <a:lumMod val="75000"/>
                  </a:schemeClr>
                </a:solidFill>
                <a:latin typeface="+mn-lt"/>
              </a:rPr>
              <a:t> to </a:t>
            </a:r>
            <a:r>
              <a:rPr lang="hr-HR" sz="2000" b="1" dirty="0" err="1">
                <a:solidFill>
                  <a:schemeClr val="tx2">
                    <a:lumMod val="75000"/>
                  </a:schemeClr>
                </a:solidFill>
                <a:latin typeface="+mn-lt"/>
              </a:rPr>
              <a:t>the</a:t>
            </a:r>
            <a:r>
              <a:rPr lang="hr-HR" sz="2000" b="1" dirty="0">
                <a:solidFill>
                  <a:schemeClr val="tx2">
                    <a:lumMod val="75000"/>
                  </a:schemeClr>
                </a:solidFill>
                <a:latin typeface="+mn-lt"/>
              </a:rPr>
              <a:t> </a:t>
            </a:r>
            <a:r>
              <a:rPr lang="hr-HR" sz="2000" b="1" dirty="0" err="1">
                <a:solidFill>
                  <a:schemeClr val="tx2">
                    <a:lumMod val="75000"/>
                  </a:schemeClr>
                </a:solidFill>
                <a:latin typeface="+mn-lt"/>
              </a:rPr>
              <a:t>regulations</a:t>
            </a:r>
            <a:r>
              <a:rPr lang="hr-HR" sz="2000" b="1" dirty="0">
                <a:solidFill>
                  <a:schemeClr val="tx2">
                    <a:lumMod val="75000"/>
                  </a:schemeClr>
                </a:solidFill>
                <a:latin typeface="+mn-lt"/>
              </a:rPr>
              <a:t> </a:t>
            </a:r>
            <a:r>
              <a:rPr lang="hr-HR" sz="2000" b="1" dirty="0" err="1">
                <a:solidFill>
                  <a:schemeClr val="tx2">
                    <a:lumMod val="75000"/>
                  </a:schemeClr>
                </a:solidFill>
                <a:latin typeface="+mn-lt"/>
              </a:rPr>
              <a:t>while</a:t>
            </a:r>
            <a:r>
              <a:rPr lang="hr-HR" sz="2000" b="1" dirty="0">
                <a:solidFill>
                  <a:schemeClr val="tx2">
                    <a:lumMod val="75000"/>
                  </a:schemeClr>
                </a:solidFill>
                <a:latin typeface="+mn-lt"/>
              </a:rPr>
              <a:t> </a:t>
            </a:r>
            <a:r>
              <a:rPr lang="hr-HR" sz="2000" b="1" dirty="0" err="1">
                <a:solidFill>
                  <a:schemeClr val="tx2">
                    <a:lumMod val="75000"/>
                  </a:schemeClr>
                </a:solidFill>
                <a:latin typeface="+mn-lt"/>
              </a:rPr>
              <a:t>fulfilling</a:t>
            </a:r>
            <a:r>
              <a:rPr lang="hr-HR" sz="2000" b="1" dirty="0">
                <a:solidFill>
                  <a:schemeClr val="tx2">
                    <a:lumMod val="75000"/>
                  </a:schemeClr>
                </a:solidFill>
                <a:latin typeface="+mn-lt"/>
              </a:rPr>
              <a:t> </a:t>
            </a:r>
            <a:r>
              <a:rPr lang="hr-HR" sz="2000" b="1" dirty="0" err="1">
                <a:solidFill>
                  <a:schemeClr val="tx2">
                    <a:lumMod val="75000"/>
                  </a:schemeClr>
                </a:solidFill>
                <a:latin typeface="+mn-lt"/>
              </a:rPr>
              <a:t>its</a:t>
            </a:r>
            <a:r>
              <a:rPr lang="hr-HR" sz="2000" b="1" dirty="0">
                <a:solidFill>
                  <a:schemeClr val="tx2">
                    <a:lumMod val="75000"/>
                  </a:schemeClr>
                </a:solidFill>
                <a:latin typeface="+mn-lt"/>
              </a:rPr>
              <a:t> AQM </a:t>
            </a:r>
            <a:r>
              <a:rPr lang="hr-HR" sz="2000" b="1" dirty="0" err="1">
                <a:solidFill>
                  <a:schemeClr val="tx2">
                    <a:lumMod val="75000"/>
                  </a:schemeClr>
                </a:solidFill>
                <a:latin typeface="+mn-lt"/>
              </a:rPr>
              <a:t>obligations</a:t>
            </a:r>
            <a:r>
              <a:rPr lang="hr-HR" sz="2000" b="1" dirty="0">
                <a:solidFill>
                  <a:schemeClr val="tx2">
                    <a:lumMod val="75000"/>
                  </a:schemeClr>
                </a:solidFill>
                <a:latin typeface="+mn-lt"/>
              </a:rPr>
              <a:t>, </a:t>
            </a:r>
            <a:r>
              <a:rPr lang="hr-HR" sz="2000" b="1" dirty="0" err="1">
                <a:solidFill>
                  <a:schemeClr val="tx2">
                    <a:lumMod val="75000"/>
                  </a:schemeClr>
                </a:solidFill>
                <a:latin typeface="+mn-lt"/>
              </a:rPr>
              <a:t>inspector</a:t>
            </a:r>
            <a:r>
              <a:rPr lang="hr-HR" sz="2000" b="1" dirty="0">
                <a:solidFill>
                  <a:schemeClr val="tx2">
                    <a:lumMod val="75000"/>
                  </a:schemeClr>
                </a:solidFill>
                <a:latin typeface="+mn-lt"/>
              </a:rPr>
              <a:t> </a:t>
            </a:r>
            <a:r>
              <a:rPr lang="hr-HR" sz="2000" b="1" dirty="0" err="1">
                <a:solidFill>
                  <a:schemeClr val="tx2">
                    <a:lumMod val="75000"/>
                  </a:schemeClr>
                </a:solidFill>
                <a:latin typeface="+mn-lt"/>
              </a:rPr>
              <a:t>shall</a:t>
            </a:r>
            <a:r>
              <a:rPr lang="hr-HR" sz="2000" b="1" dirty="0">
                <a:solidFill>
                  <a:schemeClr val="tx2">
                    <a:lumMod val="75000"/>
                  </a:schemeClr>
                </a:solidFill>
                <a:latin typeface="+mn-lt"/>
              </a:rPr>
              <a:t> </a:t>
            </a:r>
            <a:r>
              <a:rPr lang="hr-HR" sz="2000" b="1" dirty="0" err="1">
                <a:solidFill>
                  <a:schemeClr val="tx2">
                    <a:lumMod val="75000"/>
                  </a:schemeClr>
                </a:solidFill>
                <a:latin typeface="+mn-lt"/>
              </a:rPr>
              <a:t>conduct</a:t>
            </a:r>
            <a:r>
              <a:rPr lang="hr-HR" sz="2000" b="1" dirty="0">
                <a:solidFill>
                  <a:schemeClr val="tx2">
                    <a:lumMod val="75000"/>
                  </a:schemeClr>
                </a:solidFill>
                <a:latin typeface="+mn-lt"/>
              </a:rPr>
              <a:t> as at </a:t>
            </a:r>
            <a:r>
              <a:rPr lang="hr-HR" sz="2000" b="1" dirty="0" err="1">
                <a:solidFill>
                  <a:schemeClr val="tx2">
                    <a:lumMod val="75000"/>
                  </a:schemeClr>
                </a:solidFill>
                <a:latin typeface="+mn-lt"/>
              </a:rPr>
              <a:t>planned</a:t>
            </a:r>
            <a:r>
              <a:rPr lang="hr-HR" sz="2000" b="1" dirty="0">
                <a:solidFill>
                  <a:schemeClr val="tx2">
                    <a:lumMod val="75000"/>
                  </a:schemeClr>
                </a:solidFill>
                <a:latin typeface="+mn-lt"/>
              </a:rPr>
              <a:t> monitoring.</a:t>
            </a:r>
            <a:endParaRPr lang="hr-HR" sz="2000" b="1" dirty="0">
              <a:solidFill>
                <a:schemeClr val="tx2">
                  <a:lumMod val="75000"/>
                </a:schemeClr>
              </a:solidFill>
            </a:endParaRPr>
          </a:p>
          <a:p>
            <a:pPr algn="just"/>
            <a:endParaRPr lang="hr-HR" sz="2000" b="1" dirty="0">
              <a:solidFill>
                <a:schemeClr val="tx2">
                  <a:lumMod val="75000"/>
                </a:schemeClr>
              </a:solidFill>
              <a:latin typeface="+mn-lt"/>
            </a:endParaRP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7" name="Group 3"/>
          <p:cNvGrpSpPr>
            <a:grpSpLocks noChangeAspect="1"/>
          </p:cNvGrpSpPr>
          <p:nvPr/>
        </p:nvGrpSpPr>
        <p:grpSpPr bwMode="auto">
          <a:xfrm>
            <a:off x="442354" y="6362429"/>
            <a:ext cx="4500798" cy="411137"/>
            <a:chOff x="14858" y="6031800"/>
            <a:chExt cx="7310482" cy="703818"/>
          </a:xfrm>
        </p:grpSpPr>
        <p:pic>
          <p:nvPicPr>
            <p:cNvPr id="1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11.4 INSPECTION MONITORING - UNANNOUNCED</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00050" y="1228723"/>
            <a:ext cx="8439150" cy="971551"/>
          </a:xfrm>
          <a:prstGeom prst="rect">
            <a:avLst/>
          </a:prstGeom>
          <a:solidFill>
            <a:schemeClr val="accent6">
              <a:lumMod val="60000"/>
              <a:lumOff val="4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19101" y="1228725"/>
            <a:ext cx="8429624" cy="1261884"/>
          </a:xfrm>
          <a:prstGeom prst="rect">
            <a:avLst/>
          </a:prstGeom>
          <a:noFill/>
        </p:spPr>
        <p:txBody>
          <a:bodyPr wrap="square" rtlCol="0">
            <a:spAutoFit/>
          </a:bodyPr>
          <a:lstStyle/>
          <a:p>
            <a:pPr algn="ctr"/>
            <a:r>
              <a:rPr lang="hr-HR" sz="2400" b="1" dirty="0">
                <a:solidFill>
                  <a:schemeClr val="tx2">
                    <a:lumMod val="75000"/>
                  </a:schemeClr>
                </a:solidFill>
              </a:rPr>
              <a:t>C. </a:t>
            </a:r>
            <a:r>
              <a:rPr lang="hr-HR" sz="2400" b="1" dirty="0" err="1">
                <a:solidFill>
                  <a:schemeClr val="tx2">
                    <a:lumMod val="75000"/>
                  </a:schemeClr>
                </a:solidFill>
              </a:rPr>
              <a:t>Conducting</a:t>
            </a:r>
            <a:r>
              <a:rPr lang="hr-HR" sz="2400" b="1" dirty="0">
                <a:solidFill>
                  <a:schemeClr val="tx2">
                    <a:lumMod val="75000"/>
                  </a:schemeClr>
                </a:solidFill>
              </a:rPr>
              <a:t> </a:t>
            </a:r>
            <a:r>
              <a:rPr lang="hr-HR" sz="2400" b="1" dirty="0" err="1">
                <a:solidFill>
                  <a:schemeClr val="tx2">
                    <a:lumMod val="75000"/>
                  </a:schemeClr>
                </a:solidFill>
              </a:rPr>
              <a:t>upon</a:t>
            </a:r>
            <a:r>
              <a:rPr lang="hr-HR" sz="2400" b="1" dirty="0">
                <a:solidFill>
                  <a:schemeClr val="tx2">
                    <a:lumMod val="75000"/>
                  </a:schemeClr>
                </a:solidFill>
              </a:rPr>
              <a:t> </a:t>
            </a:r>
            <a:r>
              <a:rPr lang="hr-HR" sz="2400" b="1" dirty="0" err="1">
                <a:solidFill>
                  <a:schemeClr val="tx2">
                    <a:lumMod val="75000"/>
                  </a:schemeClr>
                </a:solidFill>
              </a:rPr>
              <a:t>performed</a:t>
            </a:r>
            <a:r>
              <a:rPr lang="hr-HR" sz="2400" b="1" dirty="0">
                <a:solidFill>
                  <a:schemeClr val="tx2">
                    <a:lumMod val="75000"/>
                  </a:schemeClr>
                </a:solidFill>
              </a:rPr>
              <a:t> </a:t>
            </a:r>
            <a:r>
              <a:rPr lang="hr-HR" sz="2400" b="1" dirty="0" err="1">
                <a:solidFill>
                  <a:schemeClr val="tx2">
                    <a:lumMod val="75000"/>
                  </a:schemeClr>
                </a:solidFill>
              </a:rPr>
              <a:t>inspection</a:t>
            </a:r>
            <a:r>
              <a:rPr lang="hr-HR" sz="2400" b="1" dirty="0">
                <a:solidFill>
                  <a:schemeClr val="tx2">
                    <a:lumMod val="75000"/>
                  </a:schemeClr>
                </a:solidFill>
              </a:rPr>
              <a:t> monitoring </a:t>
            </a:r>
            <a:r>
              <a:rPr lang="hr-HR" sz="2400" b="1" dirty="0" err="1">
                <a:solidFill>
                  <a:schemeClr val="tx2">
                    <a:lumMod val="75000"/>
                  </a:schemeClr>
                </a:solidFill>
              </a:rPr>
              <a:t>based</a:t>
            </a:r>
            <a:r>
              <a:rPr lang="hr-HR" sz="2400" b="1" dirty="0">
                <a:solidFill>
                  <a:schemeClr val="tx2">
                    <a:lumMod val="75000"/>
                  </a:schemeClr>
                </a:solidFill>
              </a:rPr>
              <a:t> on </a:t>
            </a:r>
            <a:r>
              <a:rPr lang="hr-HR" sz="2400" b="1" dirty="0" err="1">
                <a:solidFill>
                  <a:schemeClr val="tx2">
                    <a:lumMod val="75000"/>
                  </a:schemeClr>
                </a:solidFill>
              </a:rPr>
              <a:t>notification</a:t>
            </a:r>
            <a:r>
              <a:rPr lang="hr-HR" sz="2400" b="1" dirty="0">
                <a:solidFill>
                  <a:schemeClr val="tx2">
                    <a:lumMod val="75000"/>
                  </a:schemeClr>
                </a:solidFill>
              </a:rPr>
              <a:t> </a:t>
            </a:r>
            <a:r>
              <a:rPr lang="hr-HR" sz="2400" b="1" dirty="0" err="1">
                <a:solidFill>
                  <a:schemeClr val="tx2">
                    <a:lumMod val="75000"/>
                  </a:schemeClr>
                </a:solidFill>
              </a:rPr>
              <a:t>with</a:t>
            </a:r>
            <a:r>
              <a:rPr lang="hr-HR" sz="2400" b="1" dirty="0">
                <a:solidFill>
                  <a:schemeClr val="tx2">
                    <a:lumMod val="75000"/>
                  </a:schemeClr>
                </a:solidFill>
              </a:rPr>
              <a:t> </a:t>
            </a:r>
            <a:r>
              <a:rPr lang="hr-HR" sz="2400" b="1" dirty="0" err="1">
                <a:solidFill>
                  <a:schemeClr val="tx2">
                    <a:lumMod val="75000"/>
                  </a:schemeClr>
                </a:solidFill>
              </a:rPr>
              <a:t>known</a:t>
            </a:r>
            <a:r>
              <a:rPr lang="hr-HR" sz="2400" b="1" dirty="0">
                <a:solidFill>
                  <a:schemeClr val="tx2">
                    <a:lumMod val="75000"/>
                  </a:schemeClr>
                </a:solidFill>
              </a:rPr>
              <a:t> </a:t>
            </a:r>
            <a:r>
              <a:rPr lang="hr-HR" sz="2400" b="1" dirty="0" err="1">
                <a:solidFill>
                  <a:schemeClr val="tx2">
                    <a:lumMod val="75000"/>
                  </a:schemeClr>
                </a:solidFill>
              </a:rPr>
              <a:t>polluter</a:t>
            </a:r>
            <a:endParaRPr lang="hr-HR" sz="2800" b="1" dirty="0">
              <a:solidFill>
                <a:schemeClr val="tx2">
                  <a:lumMod val="75000"/>
                </a:schemeClr>
              </a:solidFill>
            </a:endParaRPr>
          </a:p>
          <a:p>
            <a:pPr algn="ctr"/>
            <a:endParaRPr lang="hr-HR" sz="2800" b="1" dirty="0">
              <a:solidFill>
                <a:schemeClr val="tx2">
                  <a:lumMod val="75000"/>
                </a:schemeClr>
              </a:solidFill>
            </a:endParaRPr>
          </a:p>
        </p:txBody>
      </p:sp>
      <p:sp>
        <p:nvSpPr>
          <p:cNvPr id="15" name="Rectangle 14"/>
          <p:cNvSpPr/>
          <p:nvPr/>
        </p:nvSpPr>
        <p:spPr>
          <a:xfrm>
            <a:off x="376239" y="2254620"/>
            <a:ext cx="704850" cy="3795736"/>
          </a:xfrm>
          <a:prstGeom prst="rect">
            <a:avLst/>
          </a:prstGeom>
          <a:solidFill>
            <a:schemeClr val="accent6">
              <a:lumMod val="60000"/>
              <a:lumOff val="40000"/>
            </a:schemeClr>
          </a:solidFill>
          <a:ln>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2.</a:t>
            </a:r>
          </a:p>
        </p:txBody>
      </p:sp>
      <p:sp>
        <p:nvSpPr>
          <p:cNvPr id="17" name="Rectangle 16"/>
          <p:cNvSpPr/>
          <p:nvPr/>
        </p:nvSpPr>
        <p:spPr>
          <a:xfrm>
            <a:off x="1094531" y="2254620"/>
            <a:ext cx="7667625" cy="3795736"/>
          </a:xfrm>
          <a:prstGeom prst="rect">
            <a:avLst/>
          </a:prstGeom>
          <a:solidFill>
            <a:schemeClr val="accent6">
              <a:lumMod val="40000"/>
              <a:lumOff val="6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hr-HR" sz="2000" dirty="0">
              <a:solidFill>
                <a:schemeClr val="tx2">
                  <a:lumMod val="75000"/>
                </a:schemeClr>
              </a:solidFill>
            </a:endParaRPr>
          </a:p>
        </p:txBody>
      </p:sp>
      <p:sp>
        <p:nvSpPr>
          <p:cNvPr id="18" name="TextBox 17"/>
          <p:cNvSpPr txBox="1"/>
          <p:nvPr/>
        </p:nvSpPr>
        <p:spPr>
          <a:xfrm>
            <a:off x="1194543" y="2374750"/>
            <a:ext cx="7467600" cy="2862322"/>
          </a:xfrm>
          <a:prstGeom prst="rect">
            <a:avLst/>
          </a:prstGeom>
          <a:noFill/>
        </p:spPr>
        <p:txBody>
          <a:bodyPr wrap="square" rtlCol="0">
            <a:spAutoFit/>
          </a:bodyPr>
          <a:lstStyle/>
          <a:p>
            <a:pPr algn="just"/>
            <a:r>
              <a:rPr lang="vi-VN" sz="2000" b="1" dirty="0">
                <a:solidFill>
                  <a:schemeClr val="tx2">
                    <a:lumMod val="75000"/>
                  </a:schemeClr>
                </a:solidFill>
              </a:rPr>
              <a:t>Inspe</a:t>
            </a:r>
            <a:r>
              <a:rPr lang="hr-HR" sz="2000" b="1" dirty="0">
                <a:solidFill>
                  <a:schemeClr val="tx2">
                    <a:lumMod val="75000"/>
                  </a:schemeClr>
                </a:solidFill>
              </a:rPr>
              <a:t>c</a:t>
            </a:r>
            <a:r>
              <a:rPr lang="vi-VN" sz="2000" b="1" dirty="0">
                <a:solidFill>
                  <a:schemeClr val="tx2">
                    <a:lumMod val="75000"/>
                  </a:schemeClr>
                </a:solidFill>
              </a:rPr>
              <a:t>tor </a:t>
            </a:r>
            <a:r>
              <a:rPr lang="hr-HR" sz="2000" b="1" dirty="0" err="1">
                <a:solidFill>
                  <a:schemeClr val="tx2">
                    <a:lumMod val="75000"/>
                  </a:schemeClr>
                </a:solidFill>
              </a:rPr>
              <a:t>shall</a:t>
            </a:r>
            <a:r>
              <a:rPr lang="hr-HR" sz="2000" b="1" dirty="0">
                <a:solidFill>
                  <a:schemeClr val="tx2">
                    <a:lumMod val="75000"/>
                  </a:schemeClr>
                </a:solidFill>
              </a:rPr>
              <a:t> </a:t>
            </a:r>
            <a:r>
              <a:rPr lang="hr-HR" sz="2000" b="1" dirty="0" err="1">
                <a:solidFill>
                  <a:schemeClr val="tx2">
                    <a:lumMod val="75000"/>
                  </a:schemeClr>
                </a:solidFill>
              </a:rPr>
              <a:t>order</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known</a:t>
            </a:r>
            <a:r>
              <a:rPr lang="hr-HR" sz="2000" b="1" dirty="0">
                <a:solidFill>
                  <a:schemeClr val="tx2">
                    <a:lumMod val="75000"/>
                  </a:schemeClr>
                </a:solidFill>
              </a:rPr>
              <a:t> </a:t>
            </a:r>
            <a:r>
              <a:rPr lang="hr-HR" sz="2000" b="1" dirty="0" err="1">
                <a:solidFill>
                  <a:schemeClr val="tx2">
                    <a:lumMod val="75000"/>
                  </a:schemeClr>
                </a:solidFill>
              </a:rPr>
              <a:t>polluter</a:t>
            </a:r>
            <a:r>
              <a:rPr lang="hr-HR" sz="2000" b="1" dirty="0">
                <a:solidFill>
                  <a:schemeClr val="tx2">
                    <a:lumMod val="75000"/>
                  </a:schemeClr>
                </a:solidFill>
              </a:rPr>
              <a:t> to </a:t>
            </a:r>
            <a:r>
              <a:rPr lang="hr-HR" sz="2000" b="1" dirty="0" err="1">
                <a:solidFill>
                  <a:schemeClr val="tx2">
                    <a:lumMod val="75000"/>
                  </a:schemeClr>
                </a:solidFill>
              </a:rPr>
              <a:t>remove</a:t>
            </a:r>
            <a:r>
              <a:rPr lang="hr-HR" sz="2000" b="1" dirty="0">
                <a:solidFill>
                  <a:schemeClr val="tx2">
                    <a:lumMod val="75000"/>
                  </a:schemeClr>
                </a:solidFill>
              </a:rPr>
              <a:t> </a:t>
            </a:r>
            <a:r>
              <a:rPr lang="hr-HR" sz="2000" b="1" dirty="0" err="1">
                <a:solidFill>
                  <a:schemeClr val="tx2">
                    <a:lumMod val="75000"/>
                  </a:schemeClr>
                </a:solidFill>
              </a:rPr>
              <a:t>identified</a:t>
            </a:r>
            <a:r>
              <a:rPr lang="hr-HR" sz="2000" b="1" dirty="0">
                <a:solidFill>
                  <a:schemeClr val="tx2">
                    <a:lumMod val="75000"/>
                  </a:schemeClr>
                </a:solidFill>
              </a:rPr>
              <a:t> </a:t>
            </a:r>
            <a:r>
              <a:rPr lang="hr-HR" sz="2000" b="1" dirty="0" err="1">
                <a:solidFill>
                  <a:schemeClr val="tx2">
                    <a:lumMod val="75000"/>
                  </a:schemeClr>
                </a:solidFill>
              </a:rPr>
              <a:t>irregularities</a:t>
            </a:r>
            <a:r>
              <a:rPr lang="hr-HR" sz="2000" b="1" dirty="0">
                <a:solidFill>
                  <a:schemeClr val="tx2">
                    <a:lumMod val="75000"/>
                  </a:schemeClr>
                </a:solidFill>
              </a:rPr>
              <a:t> </a:t>
            </a:r>
            <a:r>
              <a:rPr lang="hr-HR" sz="2000" b="1" dirty="0" err="1">
                <a:solidFill>
                  <a:schemeClr val="tx2">
                    <a:lumMod val="75000"/>
                  </a:schemeClr>
                </a:solidFill>
              </a:rPr>
              <a:t>in</a:t>
            </a:r>
            <a:r>
              <a:rPr lang="hr-HR" sz="2000" b="1" dirty="0">
                <a:solidFill>
                  <a:schemeClr val="tx2">
                    <a:lumMod val="75000"/>
                  </a:schemeClr>
                </a:solidFill>
              </a:rPr>
              <a:t> </a:t>
            </a:r>
            <a:r>
              <a:rPr lang="hr-HR" sz="2000" b="1" dirty="0" err="1">
                <a:solidFill>
                  <a:schemeClr val="tx2">
                    <a:lumMod val="75000"/>
                  </a:schemeClr>
                </a:solidFill>
              </a:rPr>
              <a:t>operation</a:t>
            </a:r>
            <a:r>
              <a:rPr lang="hr-HR" sz="2000" b="1" dirty="0">
                <a:solidFill>
                  <a:schemeClr val="tx2">
                    <a:lumMod val="75000"/>
                  </a:schemeClr>
                </a:solidFill>
              </a:rPr>
              <a:t> </a:t>
            </a:r>
            <a:r>
              <a:rPr lang="hr-HR" sz="2000" b="1" dirty="0" err="1">
                <a:solidFill>
                  <a:schemeClr val="tx2">
                    <a:lumMod val="75000"/>
                  </a:schemeClr>
                </a:solidFill>
              </a:rPr>
              <a:t>due</a:t>
            </a:r>
            <a:r>
              <a:rPr lang="hr-HR" sz="2000" b="1" dirty="0">
                <a:solidFill>
                  <a:schemeClr val="tx2">
                    <a:lumMod val="75000"/>
                  </a:schemeClr>
                </a:solidFill>
              </a:rPr>
              <a:t> to </a:t>
            </a:r>
            <a:r>
              <a:rPr lang="hr-HR" sz="2000" b="1" dirty="0" err="1">
                <a:solidFill>
                  <a:schemeClr val="tx2">
                    <a:lumMod val="75000"/>
                  </a:schemeClr>
                </a:solidFill>
              </a:rPr>
              <a:t>which</a:t>
            </a:r>
            <a:r>
              <a:rPr lang="hr-HR" sz="2000" b="1" dirty="0">
                <a:solidFill>
                  <a:schemeClr val="tx2">
                    <a:lumMod val="75000"/>
                  </a:schemeClr>
                </a:solidFill>
              </a:rPr>
              <a:t> </a:t>
            </a:r>
            <a:r>
              <a:rPr lang="hr-HR" sz="2000" b="1" dirty="0" err="1">
                <a:solidFill>
                  <a:schemeClr val="tx2">
                    <a:lumMod val="75000"/>
                  </a:schemeClr>
                </a:solidFill>
              </a:rPr>
              <a:t>there</a:t>
            </a:r>
            <a:r>
              <a:rPr lang="hr-HR" sz="2000" b="1" dirty="0">
                <a:solidFill>
                  <a:schemeClr val="tx2">
                    <a:lumMod val="75000"/>
                  </a:schemeClr>
                </a:solidFill>
              </a:rPr>
              <a:t> </a:t>
            </a:r>
            <a:r>
              <a:rPr lang="hr-HR" sz="2000" b="1" dirty="0" err="1">
                <a:solidFill>
                  <a:schemeClr val="tx2">
                    <a:lumMod val="75000"/>
                  </a:schemeClr>
                </a:solidFill>
              </a:rPr>
              <a:t>was</a:t>
            </a:r>
            <a:r>
              <a:rPr lang="hr-HR" sz="2000" b="1" dirty="0">
                <a:solidFill>
                  <a:schemeClr val="tx2">
                    <a:lumMod val="75000"/>
                  </a:schemeClr>
                </a:solidFill>
              </a:rPr>
              <a:t> </a:t>
            </a:r>
            <a:r>
              <a:rPr lang="hr-HR" sz="2000" b="1" dirty="0" err="1">
                <a:solidFill>
                  <a:schemeClr val="tx2">
                    <a:lumMod val="75000"/>
                  </a:schemeClr>
                </a:solidFill>
              </a:rPr>
              <a:t>and</a:t>
            </a:r>
            <a:r>
              <a:rPr lang="hr-HR" sz="2000" b="1" dirty="0">
                <a:solidFill>
                  <a:schemeClr val="tx2">
                    <a:lumMod val="75000"/>
                  </a:schemeClr>
                </a:solidFill>
              </a:rPr>
              <a:t> </a:t>
            </a:r>
            <a:r>
              <a:rPr lang="hr-HR" sz="2000" b="1" dirty="0" err="1">
                <a:solidFill>
                  <a:schemeClr val="tx2">
                    <a:lumMod val="75000"/>
                  </a:schemeClr>
                </a:solidFill>
              </a:rPr>
              <a:t>there</a:t>
            </a:r>
            <a:r>
              <a:rPr lang="hr-HR" sz="2000" b="1" dirty="0">
                <a:solidFill>
                  <a:schemeClr val="tx2">
                    <a:lumMod val="75000"/>
                  </a:schemeClr>
                </a:solidFill>
              </a:rPr>
              <a:t> </a:t>
            </a:r>
            <a:r>
              <a:rPr lang="hr-HR" sz="2000" b="1" dirty="0" err="1">
                <a:solidFill>
                  <a:schemeClr val="tx2">
                    <a:lumMod val="75000"/>
                  </a:schemeClr>
                </a:solidFill>
              </a:rPr>
              <a:t>may</a:t>
            </a:r>
            <a:r>
              <a:rPr lang="hr-HR" sz="2000" b="1" dirty="0">
                <a:solidFill>
                  <a:schemeClr val="tx2">
                    <a:lumMod val="75000"/>
                  </a:schemeClr>
                </a:solidFill>
              </a:rPr>
              <a:t> </a:t>
            </a:r>
            <a:r>
              <a:rPr lang="hr-HR" sz="2000" b="1" dirty="0" err="1">
                <a:solidFill>
                  <a:schemeClr val="tx2">
                    <a:lumMod val="75000"/>
                  </a:schemeClr>
                </a:solidFill>
              </a:rPr>
              <a:t>be</a:t>
            </a:r>
            <a:r>
              <a:rPr lang="hr-HR" sz="2000" b="1" dirty="0">
                <a:solidFill>
                  <a:schemeClr val="tx2">
                    <a:lumMod val="75000"/>
                  </a:schemeClr>
                </a:solidFill>
              </a:rPr>
              <a:t> </a:t>
            </a:r>
            <a:r>
              <a:rPr lang="hr-HR" sz="2000" b="1" dirty="0" err="1">
                <a:solidFill>
                  <a:schemeClr val="tx2">
                    <a:lumMod val="75000"/>
                  </a:schemeClr>
                </a:solidFill>
              </a:rPr>
              <a:t>an</a:t>
            </a:r>
            <a:r>
              <a:rPr lang="hr-HR" sz="2000" b="1" dirty="0">
                <a:solidFill>
                  <a:schemeClr val="tx2">
                    <a:lumMod val="75000"/>
                  </a:schemeClr>
                </a:solidFill>
              </a:rPr>
              <a:t> </a:t>
            </a:r>
            <a:r>
              <a:rPr lang="hr-HR" sz="2000" b="1" dirty="0" err="1">
                <a:solidFill>
                  <a:schemeClr val="tx2">
                    <a:lumMod val="75000"/>
                  </a:schemeClr>
                </a:solidFill>
              </a:rPr>
              <a:t>exceeding</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limit </a:t>
            </a:r>
            <a:r>
              <a:rPr lang="hr-HR" sz="2000" b="1" dirty="0" err="1">
                <a:solidFill>
                  <a:schemeClr val="tx2">
                    <a:lumMod val="75000"/>
                  </a:schemeClr>
                </a:solidFill>
              </a:rPr>
              <a:t>values</a:t>
            </a:r>
            <a:r>
              <a:rPr lang="hr-HR" sz="2000" b="1" dirty="0">
                <a:solidFill>
                  <a:schemeClr val="tx2">
                    <a:lumMod val="75000"/>
                  </a:schemeClr>
                </a:solidFill>
              </a:rPr>
              <a:t> (LV) for </a:t>
            </a:r>
            <a:r>
              <a:rPr lang="hr-HR" sz="2000" b="1" u="sng" dirty="0" err="1">
                <a:solidFill>
                  <a:schemeClr val="tx2">
                    <a:lumMod val="75000"/>
                  </a:schemeClr>
                </a:solidFill>
              </a:rPr>
              <a:t>health</a:t>
            </a:r>
            <a:r>
              <a:rPr lang="hr-HR" sz="2000" b="1" u="sng" dirty="0">
                <a:solidFill>
                  <a:schemeClr val="tx2">
                    <a:lumMod val="75000"/>
                  </a:schemeClr>
                </a:solidFill>
              </a:rPr>
              <a:t> </a:t>
            </a:r>
            <a:r>
              <a:rPr lang="hr-HR" sz="2000" b="1" u="sng" dirty="0" err="1">
                <a:solidFill>
                  <a:schemeClr val="tx2">
                    <a:lumMod val="75000"/>
                  </a:schemeClr>
                </a:solidFill>
              </a:rPr>
              <a:t>protection</a:t>
            </a:r>
            <a:r>
              <a:rPr lang="hr-HR" sz="2000" b="1" dirty="0">
                <a:solidFill>
                  <a:schemeClr val="tx2">
                    <a:lumMod val="75000"/>
                  </a:schemeClr>
                </a:solidFill>
              </a:rPr>
              <a:t> </a:t>
            </a:r>
            <a:r>
              <a:rPr lang="hr-HR" sz="2000" b="1" dirty="0" err="1">
                <a:solidFill>
                  <a:schemeClr val="tx2">
                    <a:lumMod val="75000"/>
                  </a:schemeClr>
                </a:solidFill>
              </a:rPr>
              <a:t>in</a:t>
            </a:r>
            <a:r>
              <a:rPr lang="hr-HR" sz="2000" b="1" dirty="0">
                <a:solidFill>
                  <a:schemeClr val="tx2">
                    <a:lumMod val="75000"/>
                  </a:schemeClr>
                </a:solidFill>
              </a:rPr>
              <a:t> </a:t>
            </a:r>
            <a:r>
              <a:rPr lang="hr-HR" sz="2000" b="1" dirty="0" err="1">
                <a:solidFill>
                  <a:schemeClr val="tx2">
                    <a:lumMod val="75000"/>
                  </a:schemeClr>
                </a:solidFill>
              </a:rPr>
              <a:t>certain</a:t>
            </a:r>
            <a:r>
              <a:rPr lang="hr-HR" sz="2000" b="1" dirty="0">
                <a:solidFill>
                  <a:schemeClr val="tx2">
                    <a:lumMod val="75000"/>
                  </a:schemeClr>
                </a:solidFill>
              </a:rPr>
              <a:t> period</a:t>
            </a:r>
            <a:r>
              <a:rPr lang="vi-VN" sz="2000" b="1" dirty="0">
                <a:solidFill>
                  <a:schemeClr val="tx2">
                    <a:lumMod val="75000"/>
                  </a:schemeClr>
                </a:solidFill>
              </a:rPr>
              <a:t>.</a:t>
            </a:r>
            <a:r>
              <a:rPr lang="hr-HR" sz="2000" b="1" dirty="0">
                <a:solidFill>
                  <a:schemeClr val="tx2">
                    <a:lumMod val="75000"/>
                  </a:schemeClr>
                </a:solidFill>
              </a:rPr>
              <a:t> </a:t>
            </a:r>
          </a:p>
          <a:p>
            <a:pPr algn="just"/>
            <a:r>
              <a:rPr lang="hr-HR" sz="2000" b="1" dirty="0" err="1">
                <a:solidFill>
                  <a:schemeClr val="tx2">
                    <a:lumMod val="75000"/>
                  </a:schemeClr>
                </a:solidFill>
              </a:rPr>
              <a:t>If</a:t>
            </a:r>
            <a:r>
              <a:rPr lang="hr-HR" sz="2000" b="1" dirty="0">
                <a:solidFill>
                  <a:schemeClr val="tx2">
                    <a:lumMod val="75000"/>
                  </a:schemeClr>
                </a:solidFill>
              </a:rPr>
              <a:t> </a:t>
            </a:r>
            <a:r>
              <a:rPr lang="hr-HR" sz="2000" b="1" dirty="0" err="1">
                <a:solidFill>
                  <a:schemeClr val="tx2">
                    <a:lumMod val="75000"/>
                  </a:schemeClr>
                </a:solidFill>
              </a:rPr>
              <a:t>polluter</a:t>
            </a:r>
            <a:r>
              <a:rPr lang="hr-HR" sz="2000" b="1" dirty="0">
                <a:solidFill>
                  <a:schemeClr val="tx2">
                    <a:lumMod val="75000"/>
                  </a:schemeClr>
                </a:solidFill>
              </a:rPr>
              <a:t> </a:t>
            </a:r>
            <a:r>
              <a:rPr lang="hr-HR" sz="2000" b="1" dirty="0" err="1">
                <a:solidFill>
                  <a:schemeClr val="tx2">
                    <a:lumMod val="75000"/>
                  </a:schemeClr>
                </a:solidFill>
              </a:rPr>
              <a:t>does</a:t>
            </a:r>
            <a:r>
              <a:rPr lang="hr-HR" sz="2000" b="1" dirty="0">
                <a:solidFill>
                  <a:schemeClr val="tx2">
                    <a:lumMod val="75000"/>
                  </a:schemeClr>
                </a:solidFill>
              </a:rPr>
              <a:t> </a:t>
            </a:r>
            <a:r>
              <a:rPr lang="hr-HR" sz="2000" b="1" dirty="0" err="1">
                <a:solidFill>
                  <a:schemeClr val="tx2">
                    <a:lumMod val="75000"/>
                  </a:schemeClr>
                </a:solidFill>
              </a:rPr>
              <a:t>not</a:t>
            </a:r>
            <a:r>
              <a:rPr lang="hr-HR" sz="2000" b="1" dirty="0">
                <a:solidFill>
                  <a:schemeClr val="tx2">
                    <a:lumMod val="75000"/>
                  </a:schemeClr>
                </a:solidFill>
              </a:rPr>
              <a:t> </a:t>
            </a:r>
            <a:r>
              <a:rPr lang="hr-HR" sz="2000" b="1" dirty="0" err="1">
                <a:solidFill>
                  <a:schemeClr val="tx2">
                    <a:lumMod val="75000"/>
                  </a:schemeClr>
                </a:solidFill>
              </a:rPr>
              <a:t>conduct</a:t>
            </a:r>
            <a:r>
              <a:rPr lang="hr-HR" sz="2000" b="1" dirty="0">
                <a:solidFill>
                  <a:schemeClr val="tx2">
                    <a:lumMod val="75000"/>
                  </a:schemeClr>
                </a:solidFill>
              </a:rPr>
              <a:t> </a:t>
            </a:r>
            <a:r>
              <a:rPr lang="hr-HR" sz="2000" b="1" dirty="0" err="1">
                <a:solidFill>
                  <a:schemeClr val="tx2">
                    <a:lumMod val="75000"/>
                  </a:schemeClr>
                </a:solidFill>
              </a:rPr>
              <a:t>according</a:t>
            </a:r>
            <a:r>
              <a:rPr lang="hr-HR" sz="2000" b="1" dirty="0">
                <a:solidFill>
                  <a:schemeClr val="tx2">
                    <a:lumMod val="75000"/>
                  </a:schemeClr>
                </a:solidFill>
              </a:rPr>
              <a:t> to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inspector’s</a:t>
            </a:r>
            <a:r>
              <a:rPr lang="hr-HR" sz="2000" b="1" dirty="0">
                <a:solidFill>
                  <a:schemeClr val="tx2">
                    <a:lumMod val="75000"/>
                  </a:schemeClr>
                </a:solidFill>
              </a:rPr>
              <a:t> </a:t>
            </a:r>
            <a:r>
              <a:rPr lang="hr-HR" sz="2000" b="1" dirty="0" err="1">
                <a:solidFill>
                  <a:schemeClr val="tx2">
                    <a:lumMod val="75000"/>
                  </a:schemeClr>
                </a:solidFill>
              </a:rPr>
              <a:t>decision</a:t>
            </a:r>
            <a:r>
              <a:rPr lang="hr-HR" sz="2000" b="1" dirty="0">
                <a:solidFill>
                  <a:schemeClr val="tx2">
                    <a:lumMod val="75000"/>
                  </a:schemeClr>
                </a:solidFill>
              </a:rPr>
              <a:t> as </a:t>
            </a:r>
            <a:r>
              <a:rPr lang="hr-HR" sz="2000" b="1" dirty="0" err="1">
                <a:solidFill>
                  <a:schemeClr val="tx2">
                    <a:lumMod val="75000"/>
                  </a:schemeClr>
                </a:solidFill>
              </a:rPr>
              <a:t>referred</a:t>
            </a:r>
            <a:r>
              <a:rPr lang="hr-HR" sz="2000" b="1" dirty="0">
                <a:solidFill>
                  <a:schemeClr val="tx2">
                    <a:lumMod val="75000"/>
                  </a:schemeClr>
                </a:solidFill>
              </a:rPr>
              <a:t> to </a:t>
            </a:r>
            <a:r>
              <a:rPr lang="hr-HR" sz="2000" b="1" dirty="0" err="1">
                <a:solidFill>
                  <a:schemeClr val="tx2">
                    <a:lumMod val="75000"/>
                  </a:schemeClr>
                </a:solidFill>
              </a:rPr>
              <a:t>in</a:t>
            </a:r>
            <a:r>
              <a:rPr lang="hr-HR" sz="2000" b="1" dirty="0">
                <a:solidFill>
                  <a:schemeClr val="tx2">
                    <a:lumMod val="75000"/>
                  </a:schemeClr>
                </a:solidFill>
              </a:rPr>
              <a:t> </a:t>
            </a:r>
            <a:r>
              <a:rPr lang="hr-HR" sz="2000" b="1" dirty="0" err="1">
                <a:solidFill>
                  <a:schemeClr val="tx2">
                    <a:lumMod val="75000"/>
                  </a:schemeClr>
                </a:solidFill>
              </a:rPr>
              <a:t>paragraph</a:t>
            </a:r>
            <a:r>
              <a:rPr lang="hr-HR" sz="2000" b="1" dirty="0">
                <a:solidFill>
                  <a:schemeClr val="tx2">
                    <a:lumMod val="75000"/>
                  </a:schemeClr>
                </a:solidFill>
              </a:rPr>
              <a:t> 1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this</a:t>
            </a:r>
            <a:r>
              <a:rPr lang="hr-HR" sz="2000" b="1" dirty="0">
                <a:solidFill>
                  <a:schemeClr val="tx2">
                    <a:lumMod val="75000"/>
                  </a:schemeClr>
                </a:solidFill>
              </a:rPr>
              <a:t> </a:t>
            </a:r>
            <a:r>
              <a:rPr lang="hr-HR" sz="2000" b="1" dirty="0" err="1">
                <a:solidFill>
                  <a:schemeClr val="tx2">
                    <a:lumMod val="75000"/>
                  </a:schemeClr>
                </a:solidFill>
              </a:rPr>
              <a:t>Article</a:t>
            </a:r>
            <a:r>
              <a:rPr lang="hr-HR" sz="2000" b="1" dirty="0">
                <a:solidFill>
                  <a:schemeClr val="tx2">
                    <a:lumMod val="75000"/>
                  </a:schemeClr>
                </a:solidFill>
              </a:rPr>
              <a:t>, </a:t>
            </a:r>
            <a:r>
              <a:rPr lang="hr-HR" sz="2000" b="1" dirty="0" err="1">
                <a:solidFill>
                  <a:schemeClr val="tx2">
                    <a:lumMod val="75000"/>
                  </a:schemeClr>
                </a:solidFill>
              </a:rPr>
              <a:t>it</a:t>
            </a:r>
            <a:r>
              <a:rPr lang="hr-HR" sz="2000" b="1" dirty="0">
                <a:solidFill>
                  <a:schemeClr val="tx2">
                    <a:lumMod val="75000"/>
                  </a:schemeClr>
                </a:solidFill>
              </a:rPr>
              <a:t> </a:t>
            </a:r>
            <a:r>
              <a:rPr lang="hr-HR" sz="2000" b="1" dirty="0" err="1">
                <a:solidFill>
                  <a:schemeClr val="tx2">
                    <a:lumMod val="75000"/>
                  </a:schemeClr>
                </a:solidFill>
              </a:rPr>
              <a:t>will</a:t>
            </a:r>
            <a:r>
              <a:rPr lang="hr-HR" sz="2000" b="1" dirty="0">
                <a:solidFill>
                  <a:schemeClr val="tx2">
                    <a:lumMod val="75000"/>
                  </a:schemeClr>
                </a:solidFill>
              </a:rPr>
              <a:t> </a:t>
            </a:r>
            <a:r>
              <a:rPr lang="hr-HR" sz="2000" b="1" dirty="0" err="1">
                <a:solidFill>
                  <a:schemeClr val="tx2">
                    <a:lumMod val="75000"/>
                  </a:schemeClr>
                </a:solidFill>
              </a:rPr>
              <a:t>be</a:t>
            </a:r>
            <a:r>
              <a:rPr lang="hr-HR" sz="2000" b="1" dirty="0">
                <a:solidFill>
                  <a:schemeClr val="tx2">
                    <a:lumMod val="75000"/>
                  </a:schemeClr>
                </a:solidFill>
              </a:rPr>
              <a:t> </a:t>
            </a:r>
            <a:r>
              <a:rPr lang="hr-HR" sz="2000" b="1" dirty="0" err="1">
                <a:solidFill>
                  <a:schemeClr val="tx2">
                    <a:lumMod val="75000"/>
                  </a:schemeClr>
                </a:solidFill>
              </a:rPr>
              <a:t>punished</a:t>
            </a:r>
            <a:r>
              <a:rPr lang="hr-HR" sz="2000" b="1" dirty="0">
                <a:solidFill>
                  <a:schemeClr val="tx2">
                    <a:lumMod val="75000"/>
                  </a:schemeClr>
                </a:solidFill>
              </a:rPr>
              <a:t>. </a:t>
            </a:r>
            <a:r>
              <a:rPr lang="hr-HR" sz="2000" b="1" dirty="0" err="1">
                <a:solidFill>
                  <a:schemeClr val="tx2">
                    <a:lumMod val="75000"/>
                  </a:schemeClr>
                </a:solidFill>
              </a:rPr>
              <a:t>If</a:t>
            </a:r>
            <a:r>
              <a:rPr lang="hr-HR" sz="2000" b="1" dirty="0">
                <a:solidFill>
                  <a:schemeClr val="tx2">
                    <a:lumMod val="75000"/>
                  </a:schemeClr>
                </a:solidFill>
              </a:rPr>
              <a:t> </a:t>
            </a:r>
            <a:r>
              <a:rPr lang="hr-HR" sz="2000" b="1" dirty="0" err="1">
                <a:solidFill>
                  <a:schemeClr val="tx2">
                    <a:lumMod val="75000"/>
                  </a:schemeClr>
                </a:solidFill>
              </a:rPr>
              <a:t>polluter</a:t>
            </a:r>
            <a:r>
              <a:rPr lang="hr-HR" sz="2000" b="1" dirty="0">
                <a:solidFill>
                  <a:schemeClr val="tx2">
                    <a:lumMod val="75000"/>
                  </a:schemeClr>
                </a:solidFill>
              </a:rPr>
              <a:t> </a:t>
            </a:r>
            <a:r>
              <a:rPr lang="hr-HR" sz="2000" b="1" dirty="0" err="1">
                <a:solidFill>
                  <a:schemeClr val="tx2">
                    <a:lumMod val="75000"/>
                  </a:schemeClr>
                </a:solidFill>
              </a:rPr>
              <a:t>does</a:t>
            </a:r>
            <a:r>
              <a:rPr lang="hr-HR" sz="2000" b="1" dirty="0">
                <a:solidFill>
                  <a:schemeClr val="tx2">
                    <a:lumMod val="75000"/>
                  </a:schemeClr>
                </a:solidFill>
              </a:rPr>
              <a:t> </a:t>
            </a:r>
            <a:r>
              <a:rPr lang="hr-HR" sz="2000" b="1" dirty="0" err="1">
                <a:solidFill>
                  <a:schemeClr val="tx2">
                    <a:lumMod val="75000"/>
                  </a:schemeClr>
                </a:solidFill>
              </a:rPr>
              <a:t>not</a:t>
            </a:r>
            <a:r>
              <a:rPr lang="hr-HR" sz="2000" b="1" dirty="0">
                <a:solidFill>
                  <a:schemeClr val="tx2">
                    <a:lumMod val="75000"/>
                  </a:schemeClr>
                </a:solidFill>
              </a:rPr>
              <a:t> </a:t>
            </a:r>
            <a:r>
              <a:rPr lang="hr-HR" sz="2000" b="1" dirty="0" err="1">
                <a:solidFill>
                  <a:schemeClr val="tx2">
                    <a:lumMod val="75000"/>
                  </a:schemeClr>
                </a:solidFill>
              </a:rPr>
              <a:t>act</a:t>
            </a:r>
            <a:r>
              <a:rPr lang="hr-HR" sz="2000" b="1" dirty="0">
                <a:solidFill>
                  <a:schemeClr val="tx2">
                    <a:lumMod val="75000"/>
                  </a:schemeClr>
                </a:solidFill>
              </a:rPr>
              <a:t> </a:t>
            </a:r>
            <a:r>
              <a:rPr lang="hr-HR" sz="2000" b="1" dirty="0" err="1">
                <a:solidFill>
                  <a:schemeClr val="tx2">
                    <a:lumMod val="75000"/>
                  </a:schemeClr>
                </a:solidFill>
              </a:rPr>
              <a:t>according</a:t>
            </a:r>
            <a:r>
              <a:rPr lang="hr-HR" sz="2000" b="1" dirty="0">
                <a:solidFill>
                  <a:schemeClr val="tx2">
                    <a:lumMod val="75000"/>
                  </a:schemeClr>
                </a:solidFill>
              </a:rPr>
              <a:t> to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decision</a:t>
            </a:r>
            <a:r>
              <a:rPr lang="hr-HR" sz="2000" b="1" dirty="0">
                <a:solidFill>
                  <a:schemeClr val="tx2">
                    <a:lumMod val="75000"/>
                  </a:schemeClr>
                </a:solidFill>
              </a:rPr>
              <a:t> </a:t>
            </a:r>
            <a:r>
              <a:rPr lang="hr-HR" sz="2000" b="1" dirty="0" err="1">
                <a:solidFill>
                  <a:schemeClr val="tx2">
                    <a:lumMod val="75000"/>
                  </a:schemeClr>
                </a:solidFill>
              </a:rPr>
              <a:t>even</a:t>
            </a:r>
            <a:r>
              <a:rPr lang="hr-HR" sz="2000" b="1" dirty="0">
                <a:solidFill>
                  <a:schemeClr val="tx2">
                    <a:lumMod val="75000"/>
                  </a:schemeClr>
                </a:solidFill>
              </a:rPr>
              <a:t> </a:t>
            </a:r>
            <a:r>
              <a:rPr lang="hr-HR" sz="2000" b="1" dirty="0" err="1">
                <a:solidFill>
                  <a:schemeClr val="tx2">
                    <a:lumMod val="75000"/>
                  </a:schemeClr>
                </a:solidFill>
              </a:rPr>
              <a:t>after</a:t>
            </a:r>
            <a:r>
              <a:rPr lang="hr-HR" sz="2000" b="1" dirty="0">
                <a:solidFill>
                  <a:schemeClr val="tx2">
                    <a:lumMod val="75000"/>
                  </a:schemeClr>
                </a:solidFill>
              </a:rPr>
              <a:t> </a:t>
            </a:r>
            <a:r>
              <a:rPr lang="hr-HR" sz="2000" b="1" dirty="0" err="1">
                <a:solidFill>
                  <a:schemeClr val="tx2">
                    <a:lumMod val="75000"/>
                  </a:schemeClr>
                </a:solidFill>
              </a:rPr>
              <a:t>been</a:t>
            </a:r>
            <a:r>
              <a:rPr lang="hr-HR" sz="2000" b="1" dirty="0">
                <a:solidFill>
                  <a:schemeClr val="tx2">
                    <a:lumMod val="75000"/>
                  </a:schemeClr>
                </a:solidFill>
              </a:rPr>
              <a:t> </a:t>
            </a:r>
            <a:r>
              <a:rPr lang="hr-HR" sz="2000" b="1" dirty="0" err="1">
                <a:solidFill>
                  <a:schemeClr val="tx2">
                    <a:lumMod val="75000"/>
                  </a:schemeClr>
                </a:solidFill>
              </a:rPr>
              <a:t>punished</a:t>
            </a:r>
            <a:r>
              <a:rPr lang="hr-HR" sz="2000" b="1" dirty="0">
                <a:solidFill>
                  <a:schemeClr val="tx2">
                    <a:lumMod val="75000"/>
                  </a:schemeClr>
                </a:solidFill>
              </a:rPr>
              <a:t>, </a:t>
            </a:r>
            <a:r>
              <a:rPr lang="hr-HR" sz="2000" b="1" dirty="0" err="1">
                <a:solidFill>
                  <a:schemeClr val="tx2">
                    <a:lumMod val="75000"/>
                  </a:schemeClr>
                </a:solidFill>
              </a:rPr>
              <a:t>inspector</a:t>
            </a:r>
            <a:r>
              <a:rPr lang="hr-HR" sz="2000" b="1" dirty="0">
                <a:solidFill>
                  <a:schemeClr val="tx2">
                    <a:lumMod val="75000"/>
                  </a:schemeClr>
                </a:solidFill>
              </a:rPr>
              <a:t> </a:t>
            </a:r>
            <a:r>
              <a:rPr lang="hr-HR" sz="2000" b="1" dirty="0" err="1">
                <a:solidFill>
                  <a:schemeClr val="tx2">
                    <a:lumMod val="75000"/>
                  </a:schemeClr>
                </a:solidFill>
              </a:rPr>
              <a:t>shall</a:t>
            </a:r>
            <a:r>
              <a:rPr lang="hr-HR" sz="2000" b="1" dirty="0">
                <a:solidFill>
                  <a:schemeClr val="tx2">
                    <a:lumMod val="75000"/>
                  </a:schemeClr>
                </a:solidFill>
              </a:rPr>
              <a:t> </a:t>
            </a:r>
            <a:r>
              <a:rPr lang="hr-HR" sz="2000" b="1" dirty="0" err="1">
                <a:solidFill>
                  <a:schemeClr val="tx2">
                    <a:lumMod val="75000"/>
                  </a:schemeClr>
                </a:solidFill>
              </a:rPr>
              <a:t>forbid</a:t>
            </a:r>
            <a:r>
              <a:rPr lang="hr-HR" sz="2000" b="1" dirty="0">
                <a:solidFill>
                  <a:schemeClr val="tx2">
                    <a:lumMod val="75000"/>
                  </a:schemeClr>
                </a:solidFill>
              </a:rPr>
              <a:t> </a:t>
            </a:r>
            <a:r>
              <a:rPr lang="hr-HR" sz="2000" b="1" dirty="0" err="1">
                <a:solidFill>
                  <a:schemeClr val="tx2">
                    <a:lumMod val="75000"/>
                  </a:schemeClr>
                </a:solidFill>
              </a:rPr>
              <a:t>further</a:t>
            </a:r>
            <a:r>
              <a:rPr lang="hr-HR" sz="2000" b="1" dirty="0">
                <a:solidFill>
                  <a:schemeClr val="tx2">
                    <a:lumMod val="75000"/>
                  </a:schemeClr>
                </a:solidFill>
              </a:rPr>
              <a:t> plan </a:t>
            </a:r>
            <a:r>
              <a:rPr lang="hr-HR" sz="2000" b="1" dirty="0" err="1">
                <a:solidFill>
                  <a:schemeClr val="tx2">
                    <a:lumMod val="75000"/>
                  </a:schemeClr>
                </a:solidFill>
              </a:rPr>
              <a:t>operation</a:t>
            </a:r>
            <a:r>
              <a:rPr lang="hr-HR" sz="2000" b="1" dirty="0">
                <a:solidFill>
                  <a:schemeClr val="tx2">
                    <a:lumMod val="75000"/>
                  </a:schemeClr>
                </a:solidFill>
              </a:rPr>
              <a:t> </a:t>
            </a:r>
            <a:r>
              <a:rPr lang="hr-HR" sz="2000" b="1" dirty="0" err="1">
                <a:solidFill>
                  <a:schemeClr val="tx2">
                    <a:lumMod val="75000"/>
                  </a:schemeClr>
                </a:solidFill>
              </a:rPr>
              <a:t>which</a:t>
            </a:r>
            <a:r>
              <a:rPr lang="hr-HR" sz="2000" b="1" dirty="0">
                <a:solidFill>
                  <a:schemeClr val="tx2">
                    <a:lumMod val="75000"/>
                  </a:schemeClr>
                </a:solidFill>
              </a:rPr>
              <a:t> </a:t>
            </a:r>
            <a:r>
              <a:rPr lang="hr-HR" sz="2000" b="1" dirty="0" err="1">
                <a:solidFill>
                  <a:schemeClr val="tx2">
                    <a:lumMod val="75000"/>
                  </a:schemeClr>
                </a:solidFill>
              </a:rPr>
              <a:t>caused</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exceeding</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limit </a:t>
            </a:r>
            <a:r>
              <a:rPr lang="hr-HR" sz="2000" b="1" dirty="0" err="1">
                <a:solidFill>
                  <a:schemeClr val="tx2">
                    <a:lumMod val="75000"/>
                  </a:schemeClr>
                </a:solidFill>
              </a:rPr>
              <a:t>values</a:t>
            </a:r>
            <a:r>
              <a:rPr lang="hr-HR" sz="2000" b="1" dirty="0">
                <a:solidFill>
                  <a:schemeClr val="tx2">
                    <a:lumMod val="75000"/>
                  </a:schemeClr>
                </a:solidFill>
              </a:rPr>
              <a:t> (LV) for </a:t>
            </a:r>
            <a:r>
              <a:rPr lang="hr-HR" sz="2000" b="1" dirty="0" err="1">
                <a:solidFill>
                  <a:schemeClr val="tx2">
                    <a:lumMod val="75000"/>
                  </a:schemeClr>
                </a:solidFill>
              </a:rPr>
              <a:t>health</a:t>
            </a:r>
            <a:r>
              <a:rPr lang="hr-HR" sz="2000" b="1" dirty="0">
                <a:solidFill>
                  <a:schemeClr val="tx2">
                    <a:lumMod val="75000"/>
                  </a:schemeClr>
                </a:solidFill>
              </a:rPr>
              <a:t> </a:t>
            </a:r>
            <a:r>
              <a:rPr lang="hr-HR" sz="2000" b="1" dirty="0" err="1">
                <a:solidFill>
                  <a:schemeClr val="tx2">
                    <a:lumMod val="75000"/>
                  </a:schemeClr>
                </a:solidFill>
              </a:rPr>
              <a:t>protection</a:t>
            </a:r>
            <a:r>
              <a:rPr lang="vi-VN" sz="2000" b="1" dirty="0">
                <a:solidFill>
                  <a:schemeClr val="tx2">
                    <a:lumMod val="75000"/>
                  </a:schemeClr>
                </a:solidFill>
              </a:rPr>
              <a:t>.</a:t>
            </a:r>
            <a:endParaRPr lang="hr-HR" sz="2000" b="1" dirty="0">
              <a:solidFill>
                <a:schemeClr val="tx2">
                  <a:lumMod val="75000"/>
                </a:schemeClr>
              </a:solidFill>
            </a:endParaRPr>
          </a:p>
        </p:txBody>
      </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6" name="Group 3"/>
          <p:cNvGrpSpPr>
            <a:grpSpLocks noChangeAspect="1"/>
          </p:cNvGrpSpPr>
          <p:nvPr/>
        </p:nvGrpSpPr>
        <p:grpSpPr bwMode="auto">
          <a:xfrm>
            <a:off x="442354" y="6362429"/>
            <a:ext cx="4500798" cy="411137"/>
            <a:chOff x="14858" y="6031800"/>
            <a:chExt cx="7310482" cy="703818"/>
          </a:xfrm>
        </p:grpSpPr>
        <p:pic>
          <p:nvPicPr>
            <p:cNvPr id="1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307522034"/>
      </p:ext>
    </p:extLst>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hr-HR" sz="3600" b="1" dirty="0">
                <a:solidFill>
                  <a:schemeClr val="tx2"/>
                </a:solidFill>
                <a:effectLst>
                  <a:glow rad="228600">
                    <a:schemeClr val="bg1">
                      <a:lumMod val="50000"/>
                      <a:alpha val="20000"/>
                    </a:schemeClr>
                  </a:glow>
                </a:effectLst>
              </a:rPr>
              <a:t>11. INSPECTION MONITORING</a:t>
            </a:r>
          </a:p>
        </p:txBody>
      </p:sp>
      <p:grpSp>
        <p:nvGrpSpPr>
          <p:cNvPr id="12" name="Group 3"/>
          <p:cNvGrpSpPr>
            <a:grpSpLocks/>
          </p:cNvGrpSpPr>
          <p:nvPr/>
        </p:nvGrpSpPr>
        <p:grpSpPr bwMode="auto">
          <a:xfrm>
            <a:off x="1152525" y="882831"/>
            <a:ext cx="5463568" cy="664979"/>
            <a:chOff x="14858" y="6098313"/>
            <a:chExt cx="5463612" cy="637316"/>
          </a:xfrm>
        </p:grpSpPr>
        <p:pic>
          <p:nvPicPr>
            <p:cNvPr id="1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13"/>
              <a:ext cx="5463612" cy="63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936" y="6134828"/>
              <a:ext cx="3283297" cy="265476"/>
            </a:xfrm>
            <a:prstGeom prst="rect">
              <a:avLst/>
            </a:prstGeom>
          </p:spPr>
          <p:txBody>
            <a:bodyPr wrap="none">
              <a:spAutoFit/>
            </a:bodyPr>
            <a:lstStyle/>
            <a:p>
              <a:r>
                <a:rPr lang="en-US" sz="1200" dirty="0">
                  <a:solidFill>
                    <a:srgbClr val="7F7F7F"/>
                  </a:solidFill>
                  <a:latin typeface="Arial Narrow" panose="020B0606020202030204" pitchFamily="34" charset="0"/>
                </a:rPr>
                <a:t>Energy research and Environmental Protection Institute</a:t>
              </a:r>
              <a:endParaRPr lang="en-US" sz="1200" dirty="0">
                <a:solidFill>
                  <a:srgbClr val="7F7F7F"/>
                </a:solidFill>
                <a:latin typeface="Arial Narrow" panose="020B0606020202030204" pitchFamily="34" charset="0"/>
              </a:endParaRPr>
            </a:p>
          </p:txBody>
        </p:sp>
      </p:grpSp>
      <p:pic>
        <p:nvPicPr>
          <p:cNvPr id="15" name="Picture 8" descr="Znak_1024x7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p:cNvSpPr>
          <p:nvPr/>
        </p:nvSpPr>
        <p:spPr bwMode="auto">
          <a:xfrm>
            <a:off x="457200" y="53736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hr-HR" b="1" dirty="0">
              <a:solidFill>
                <a:srgbClr val="1F497D"/>
              </a:solidFill>
              <a:effectLst>
                <a:glow>
                  <a:srgbClr val="7F7F7F">
                    <a:alpha val="35000"/>
                  </a:srgbClr>
                </a:glow>
              </a:effectLst>
            </a:endParaRPr>
          </a:p>
        </p:txBody>
      </p:sp>
      <p:pic>
        <p:nvPicPr>
          <p:cNvPr id="18"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Tree>
    <p:extLst>
      <p:ext uri="{BB962C8B-B14F-4D97-AF65-F5344CB8AC3E}">
        <p14:creationId xmlns:p14="http://schemas.microsoft.com/office/powerpoint/2010/main" val="4118193170"/>
      </p:ext>
    </p:extLst>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11.4 INSPECTION MONITORING - UNANNOUNCED</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38150" y="1238249"/>
            <a:ext cx="8439150" cy="1083053"/>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38151" y="1428750"/>
            <a:ext cx="8429624" cy="892552"/>
          </a:xfrm>
          <a:prstGeom prst="rect">
            <a:avLst/>
          </a:prstGeom>
          <a:noFill/>
        </p:spPr>
        <p:txBody>
          <a:bodyPr wrap="square" rtlCol="0">
            <a:spAutoFit/>
          </a:bodyPr>
          <a:lstStyle/>
          <a:p>
            <a:pPr algn="ctr"/>
            <a:r>
              <a:rPr lang="hr-HR" sz="2800" b="1" dirty="0">
                <a:solidFill>
                  <a:schemeClr val="tx2">
                    <a:lumMod val="75000"/>
                  </a:schemeClr>
                </a:solidFill>
              </a:rPr>
              <a:t> </a:t>
            </a:r>
            <a:r>
              <a:rPr lang="hr-HR" sz="2400" b="1" dirty="0">
                <a:solidFill>
                  <a:schemeClr val="tx2">
                    <a:lumMod val="75000"/>
                  </a:schemeClr>
                </a:solidFill>
              </a:rPr>
              <a:t>B. </a:t>
            </a:r>
            <a:r>
              <a:rPr lang="hr-HR" sz="2400" b="1" dirty="0" err="1">
                <a:solidFill>
                  <a:schemeClr val="tx2">
                    <a:lumMod val="75000"/>
                  </a:schemeClr>
                </a:solidFill>
              </a:rPr>
              <a:t>Implementation</a:t>
            </a:r>
            <a:r>
              <a:rPr lang="hr-HR" sz="2400" b="1" dirty="0">
                <a:solidFill>
                  <a:schemeClr val="tx2">
                    <a:lumMod val="75000"/>
                  </a:schemeClr>
                </a:solidFill>
              </a:rPr>
              <a:t> </a:t>
            </a:r>
            <a:r>
              <a:rPr lang="hr-HR" sz="2400" b="1" dirty="0" err="1">
                <a:solidFill>
                  <a:schemeClr val="tx2">
                    <a:lumMod val="75000"/>
                  </a:schemeClr>
                </a:solidFill>
              </a:rPr>
              <a:t>of</a:t>
            </a:r>
            <a:r>
              <a:rPr lang="hr-HR" sz="2400" b="1" dirty="0">
                <a:solidFill>
                  <a:schemeClr val="tx2">
                    <a:lumMod val="75000"/>
                  </a:schemeClr>
                </a:solidFill>
              </a:rPr>
              <a:t> </a:t>
            </a:r>
            <a:r>
              <a:rPr lang="hr-HR" sz="2400" b="1" dirty="0" err="1">
                <a:solidFill>
                  <a:schemeClr val="tx2">
                    <a:lumMod val="75000"/>
                  </a:schemeClr>
                </a:solidFill>
              </a:rPr>
              <a:t>inspection</a:t>
            </a:r>
            <a:r>
              <a:rPr lang="hr-HR" sz="2400" b="1" dirty="0">
                <a:solidFill>
                  <a:schemeClr val="tx2">
                    <a:lumMod val="75000"/>
                  </a:schemeClr>
                </a:solidFill>
              </a:rPr>
              <a:t> monitoring – </a:t>
            </a:r>
            <a:r>
              <a:rPr lang="hr-HR" sz="2400" b="1" dirty="0" err="1">
                <a:solidFill>
                  <a:schemeClr val="tx2">
                    <a:lumMod val="75000"/>
                  </a:schemeClr>
                </a:solidFill>
              </a:rPr>
              <a:t>based</a:t>
            </a:r>
            <a:r>
              <a:rPr lang="hr-HR" sz="2400" b="1" dirty="0">
                <a:solidFill>
                  <a:schemeClr val="tx2">
                    <a:lumMod val="75000"/>
                  </a:schemeClr>
                </a:solidFill>
              </a:rPr>
              <a:t> on </a:t>
            </a:r>
            <a:r>
              <a:rPr lang="hr-HR" sz="2400" b="1" dirty="0" err="1">
                <a:solidFill>
                  <a:schemeClr val="tx2">
                    <a:lumMod val="75000"/>
                  </a:schemeClr>
                </a:solidFill>
              </a:rPr>
              <a:t>notification</a:t>
            </a:r>
            <a:r>
              <a:rPr lang="hr-HR" sz="2400" b="1" dirty="0">
                <a:solidFill>
                  <a:schemeClr val="tx2">
                    <a:lumMod val="75000"/>
                  </a:schemeClr>
                </a:solidFill>
              </a:rPr>
              <a:t> </a:t>
            </a:r>
            <a:r>
              <a:rPr lang="hr-HR" sz="2400" b="1" dirty="0" err="1">
                <a:solidFill>
                  <a:schemeClr val="tx2">
                    <a:lumMod val="75000"/>
                  </a:schemeClr>
                </a:solidFill>
              </a:rPr>
              <a:t>with</a:t>
            </a:r>
            <a:r>
              <a:rPr lang="hr-HR" sz="2400" b="1" dirty="0">
                <a:solidFill>
                  <a:schemeClr val="tx2">
                    <a:lumMod val="75000"/>
                  </a:schemeClr>
                </a:solidFill>
              </a:rPr>
              <a:t> </a:t>
            </a:r>
            <a:r>
              <a:rPr lang="hr-HR" sz="2400" b="1" dirty="0" err="1">
                <a:solidFill>
                  <a:schemeClr val="tx2">
                    <a:lumMod val="75000"/>
                  </a:schemeClr>
                </a:solidFill>
              </a:rPr>
              <a:t>unknown</a:t>
            </a:r>
            <a:r>
              <a:rPr lang="hr-HR" sz="2400" b="1" dirty="0">
                <a:solidFill>
                  <a:schemeClr val="tx2">
                    <a:lumMod val="75000"/>
                  </a:schemeClr>
                </a:solidFill>
              </a:rPr>
              <a:t> </a:t>
            </a:r>
            <a:r>
              <a:rPr lang="hr-HR" sz="2400" b="1" dirty="0" err="1">
                <a:solidFill>
                  <a:schemeClr val="tx2">
                    <a:lumMod val="75000"/>
                  </a:schemeClr>
                </a:solidFill>
              </a:rPr>
              <a:t>polluter</a:t>
            </a:r>
            <a:endParaRPr lang="hr-HR" sz="2800" b="1" dirty="0">
              <a:solidFill>
                <a:schemeClr val="tx2">
                  <a:lumMod val="75000"/>
                </a:schemeClr>
              </a:solidFill>
            </a:endParaRPr>
          </a:p>
        </p:txBody>
      </p:sp>
      <p:sp>
        <p:nvSpPr>
          <p:cNvPr id="18" name="Rectangle 17"/>
          <p:cNvSpPr/>
          <p:nvPr/>
        </p:nvSpPr>
        <p:spPr>
          <a:xfrm>
            <a:off x="1200150" y="2433058"/>
            <a:ext cx="7667625" cy="3617298"/>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b="1" dirty="0" err="1">
                <a:solidFill>
                  <a:schemeClr val="tx2">
                    <a:lumMod val="75000"/>
                  </a:schemeClr>
                </a:solidFill>
              </a:rPr>
              <a:t>If</a:t>
            </a:r>
            <a:r>
              <a:rPr lang="hr-HR" sz="2000" b="1" dirty="0">
                <a:solidFill>
                  <a:schemeClr val="tx2">
                    <a:lumMod val="75000"/>
                  </a:schemeClr>
                </a:solidFill>
              </a:rPr>
              <a:t> </a:t>
            </a:r>
            <a:r>
              <a:rPr lang="hr-HR" sz="2000" b="1" dirty="0" err="1">
                <a:solidFill>
                  <a:schemeClr val="tx2">
                    <a:lumMod val="75000"/>
                  </a:schemeClr>
                </a:solidFill>
              </a:rPr>
              <a:t>inspector</a:t>
            </a:r>
            <a:r>
              <a:rPr lang="hr-HR" sz="2000" b="1" dirty="0">
                <a:solidFill>
                  <a:schemeClr val="tx2">
                    <a:lumMod val="75000"/>
                  </a:schemeClr>
                </a:solidFill>
              </a:rPr>
              <a:t> </a:t>
            </a:r>
            <a:r>
              <a:rPr lang="hr-HR" sz="2000" b="1" dirty="0" err="1">
                <a:solidFill>
                  <a:schemeClr val="tx2">
                    <a:lumMod val="75000"/>
                  </a:schemeClr>
                </a:solidFill>
              </a:rPr>
              <a:t>establishes</a:t>
            </a:r>
            <a:r>
              <a:rPr lang="hr-HR" sz="2000" b="1" dirty="0">
                <a:solidFill>
                  <a:schemeClr val="tx2">
                    <a:lumMod val="75000"/>
                  </a:schemeClr>
                </a:solidFill>
              </a:rPr>
              <a:t> </a:t>
            </a:r>
            <a:r>
              <a:rPr lang="hr-HR" sz="2000" b="1" dirty="0" err="1">
                <a:solidFill>
                  <a:schemeClr val="tx2">
                    <a:lumMod val="75000"/>
                  </a:schemeClr>
                </a:solidFill>
              </a:rPr>
              <a:t>upon</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unannounced</a:t>
            </a:r>
            <a:r>
              <a:rPr lang="hr-HR" sz="2000" b="1" dirty="0">
                <a:solidFill>
                  <a:schemeClr val="tx2">
                    <a:lumMod val="75000"/>
                  </a:schemeClr>
                </a:solidFill>
              </a:rPr>
              <a:t> monitoring </a:t>
            </a:r>
            <a:r>
              <a:rPr lang="hr-HR" sz="2000" b="1" dirty="0" err="1">
                <a:solidFill>
                  <a:schemeClr val="tx2">
                    <a:lumMod val="75000"/>
                  </a:schemeClr>
                </a:solidFill>
              </a:rPr>
              <a:t>that</a:t>
            </a:r>
            <a:r>
              <a:rPr lang="hr-HR" sz="2000" b="1" dirty="0">
                <a:solidFill>
                  <a:schemeClr val="tx2">
                    <a:lumMod val="75000"/>
                  </a:schemeClr>
                </a:solidFill>
              </a:rPr>
              <a:t> </a:t>
            </a:r>
            <a:r>
              <a:rPr lang="hr-HR" sz="2000" b="1" dirty="0" err="1">
                <a:solidFill>
                  <a:schemeClr val="tx2">
                    <a:lumMod val="75000"/>
                  </a:schemeClr>
                </a:solidFill>
              </a:rPr>
              <a:t>there</a:t>
            </a:r>
            <a:r>
              <a:rPr lang="hr-HR" sz="2000" b="1" dirty="0">
                <a:solidFill>
                  <a:schemeClr val="tx2">
                    <a:lumMod val="75000"/>
                  </a:schemeClr>
                </a:solidFill>
              </a:rPr>
              <a:t> </a:t>
            </a:r>
            <a:r>
              <a:rPr lang="hr-HR" sz="2000" b="1" dirty="0" err="1">
                <a:solidFill>
                  <a:schemeClr val="tx2">
                    <a:lumMod val="75000"/>
                  </a:schemeClr>
                </a:solidFill>
              </a:rPr>
              <a:t>is</a:t>
            </a:r>
            <a:r>
              <a:rPr lang="hr-HR" sz="2000" b="1" dirty="0">
                <a:solidFill>
                  <a:schemeClr val="tx2">
                    <a:lumMod val="75000"/>
                  </a:schemeClr>
                </a:solidFill>
              </a:rPr>
              <a:t> a </a:t>
            </a:r>
            <a:r>
              <a:rPr lang="hr-HR" sz="2000" b="1" dirty="0" err="1">
                <a:solidFill>
                  <a:schemeClr val="tx2">
                    <a:lumMod val="75000"/>
                  </a:schemeClr>
                </a:solidFill>
              </a:rPr>
              <a:t>suspicion</a:t>
            </a:r>
            <a:r>
              <a:rPr lang="hr-HR" sz="2000" b="1" dirty="0">
                <a:solidFill>
                  <a:schemeClr val="tx2">
                    <a:lumMod val="75000"/>
                  </a:schemeClr>
                </a:solidFill>
              </a:rPr>
              <a:t>, </a:t>
            </a:r>
            <a:r>
              <a:rPr lang="hr-HR" sz="2000" b="1" u="sng" dirty="0" err="1">
                <a:solidFill>
                  <a:schemeClr val="tx2">
                    <a:lumMod val="75000"/>
                  </a:schemeClr>
                </a:solidFill>
              </a:rPr>
              <a:t>expressed</a:t>
            </a:r>
            <a:r>
              <a:rPr lang="hr-HR" sz="2000" b="1" u="sng" dirty="0">
                <a:solidFill>
                  <a:schemeClr val="tx2">
                    <a:lumMod val="75000"/>
                  </a:schemeClr>
                </a:solidFill>
              </a:rPr>
              <a:t> </a:t>
            </a:r>
            <a:r>
              <a:rPr lang="hr-HR" sz="2000" b="1" u="sng" dirty="0" err="1">
                <a:solidFill>
                  <a:schemeClr val="tx2">
                    <a:lumMod val="75000"/>
                  </a:schemeClr>
                </a:solidFill>
              </a:rPr>
              <a:t>by</a:t>
            </a:r>
            <a:r>
              <a:rPr lang="hr-HR" sz="2000" b="1" u="sng" dirty="0">
                <a:solidFill>
                  <a:schemeClr val="tx2">
                    <a:lumMod val="75000"/>
                  </a:schemeClr>
                </a:solidFill>
              </a:rPr>
              <a:t> </a:t>
            </a:r>
            <a:r>
              <a:rPr lang="hr-HR" sz="2000" b="1" u="sng" dirty="0" err="1">
                <a:solidFill>
                  <a:schemeClr val="tx2">
                    <a:lumMod val="75000"/>
                  </a:schemeClr>
                </a:solidFill>
              </a:rPr>
              <a:t>citizens</a:t>
            </a:r>
            <a:r>
              <a:rPr lang="hr-HR" sz="2000" b="1" u="sng" dirty="0">
                <a:solidFill>
                  <a:schemeClr val="tx2">
                    <a:lumMod val="75000"/>
                  </a:schemeClr>
                </a:solidFill>
              </a:rPr>
              <a:t>’ </a:t>
            </a:r>
            <a:r>
              <a:rPr lang="hr-HR" sz="2000" b="1" u="sng" dirty="0" err="1">
                <a:solidFill>
                  <a:schemeClr val="tx2">
                    <a:lumMod val="75000"/>
                  </a:schemeClr>
                </a:solidFill>
              </a:rPr>
              <a:t>notification</a:t>
            </a:r>
            <a:r>
              <a:rPr lang="hr-HR" sz="2000" b="1" dirty="0">
                <a:solidFill>
                  <a:schemeClr val="tx2">
                    <a:lumMod val="75000"/>
                  </a:schemeClr>
                </a:solidFill>
              </a:rPr>
              <a:t>, </a:t>
            </a:r>
            <a:r>
              <a:rPr lang="hr-HR" sz="2000" b="1" dirty="0" err="1">
                <a:solidFill>
                  <a:schemeClr val="tx2">
                    <a:lumMod val="75000"/>
                  </a:schemeClr>
                </a:solidFill>
              </a:rPr>
              <a:t>that</a:t>
            </a:r>
            <a:r>
              <a:rPr lang="hr-HR" sz="2000" b="1" dirty="0">
                <a:solidFill>
                  <a:schemeClr val="tx2">
                    <a:lumMod val="75000"/>
                  </a:schemeClr>
                </a:solidFill>
              </a:rPr>
              <a:t> </a:t>
            </a:r>
            <a:r>
              <a:rPr lang="hr-HR" sz="2000" b="1" dirty="0" err="1">
                <a:solidFill>
                  <a:schemeClr val="tx2">
                    <a:lumMod val="75000"/>
                  </a:schemeClr>
                </a:solidFill>
              </a:rPr>
              <a:t>there</a:t>
            </a:r>
            <a:r>
              <a:rPr lang="hr-HR" sz="2000" b="1" dirty="0">
                <a:solidFill>
                  <a:schemeClr val="tx2">
                    <a:lumMod val="75000"/>
                  </a:schemeClr>
                </a:solidFill>
              </a:rPr>
              <a:t> </a:t>
            </a:r>
            <a:r>
              <a:rPr lang="hr-HR" sz="2000" b="1" dirty="0" err="1">
                <a:solidFill>
                  <a:schemeClr val="tx2">
                    <a:lumMod val="75000"/>
                  </a:schemeClr>
                </a:solidFill>
              </a:rPr>
              <a:t>was</a:t>
            </a:r>
            <a:r>
              <a:rPr lang="hr-HR" sz="2000" b="1" dirty="0">
                <a:solidFill>
                  <a:schemeClr val="tx2">
                    <a:lumMod val="75000"/>
                  </a:schemeClr>
                </a:solidFill>
              </a:rPr>
              <a:t> </a:t>
            </a:r>
            <a:r>
              <a:rPr lang="hr-HR" sz="2000" b="1" dirty="0" err="1">
                <a:solidFill>
                  <a:schemeClr val="tx2">
                    <a:lumMod val="75000"/>
                  </a:schemeClr>
                </a:solidFill>
              </a:rPr>
              <a:t>an</a:t>
            </a:r>
            <a:r>
              <a:rPr lang="hr-HR" sz="2000" b="1" dirty="0">
                <a:solidFill>
                  <a:schemeClr val="tx2">
                    <a:lumMod val="75000"/>
                  </a:schemeClr>
                </a:solidFill>
              </a:rPr>
              <a:t> </a:t>
            </a:r>
            <a:r>
              <a:rPr lang="hr-HR" sz="2000" b="1" dirty="0" err="1">
                <a:solidFill>
                  <a:schemeClr val="tx2">
                    <a:lumMod val="75000"/>
                  </a:schemeClr>
                </a:solidFill>
              </a:rPr>
              <a:t>air</a:t>
            </a:r>
            <a:r>
              <a:rPr lang="hr-HR" sz="2000" b="1" dirty="0">
                <a:solidFill>
                  <a:schemeClr val="tx2">
                    <a:lumMod val="75000"/>
                  </a:schemeClr>
                </a:solidFill>
              </a:rPr>
              <a:t> </a:t>
            </a:r>
            <a:r>
              <a:rPr lang="hr-HR" sz="2000" b="1" dirty="0" err="1">
                <a:solidFill>
                  <a:schemeClr val="tx2">
                    <a:lumMod val="75000"/>
                  </a:schemeClr>
                </a:solidFill>
              </a:rPr>
              <a:t>pollution</a:t>
            </a:r>
            <a:r>
              <a:rPr lang="hr-HR" sz="2000" b="1" dirty="0">
                <a:solidFill>
                  <a:schemeClr val="tx2">
                    <a:lumMod val="75000"/>
                  </a:schemeClr>
                </a:solidFill>
              </a:rPr>
              <a:t> </a:t>
            </a:r>
            <a:r>
              <a:rPr lang="hr-HR" sz="2000" b="1" dirty="0" err="1">
                <a:solidFill>
                  <a:schemeClr val="tx2">
                    <a:lumMod val="75000"/>
                  </a:schemeClr>
                </a:solidFill>
              </a:rPr>
              <a:t>which</a:t>
            </a:r>
            <a:r>
              <a:rPr lang="hr-HR" sz="2000" b="1" dirty="0">
                <a:solidFill>
                  <a:schemeClr val="tx2">
                    <a:lumMod val="75000"/>
                  </a:schemeClr>
                </a:solidFill>
              </a:rPr>
              <a:t> </a:t>
            </a:r>
            <a:r>
              <a:rPr lang="hr-HR" sz="2000" b="1" dirty="0" err="1">
                <a:solidFill>
                  <a:schemeClr val="tx2">
                    <a:lumMod val="75000"/>
                  </a:schemeClr>
                </a:solidFill>
              </a:rPr>
              <a:t>quality</a:t>
            </a:r>
            <a:r>
              <a:rPr lang="hr-HR" sz="2000" b="1" dirty="0">
                <a:solidFill>
                  <a:schemeClr val="tx2">
                    <a:lumMod val="75000"/>
                  </a:schemeClr>
                </a:solidFill>
              </a:rPr>
              <a:t> </a:t>
            </a:r>
            <a:r>
              <a:rPr lang="hr-HR" sz="2000" b="1" dirty="0" err="1">
                <a:solidFill>
                  <a:schemeClr val="tx2">
                    <a:lumMod val="75000"/>
                  </a:schemeClr>
                </a:solidFill>
              </a:rPr>
              <a:t>may</a:t>
            </a:r>
            <a:r>
              <a:rPr lang="hr-HR" sz="2000" b="1" dirty="0">
                <a:solidFill>
                  <a:schemeClr val="tx2">
                    <a:lumMod val="75000"/>
                  </a:schemeClr>
                </a:solidFill>
              </a:rPr>
              <a:t> </a:t>
            </a:r>
            <a:r>
              <a:rPr lang="hr-HR" sz="2000" b="1" dirty="0" err="1">
                <a:solidFill>
                  <a:schemeClr val="tx2">
                    <a:lumMod val="75000"/>
                  </a:schemeClr>
                </a:solidFill>
              </a:rPr>
              <a:t>harm</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u="sng" dirty="0">
                <a:solidFill>
                  <a:schemeClr val="tx2">
                    <a:lumMod val="75000"/>
                  </a:schemeClr>
                </a:solidFill>
              </a:rPr>
              <a:t>human </a:t>
            </a:r>
            <a:r>
              <a:rPr lang="hr-HR" sz="2000" b="1" u="sng" dirty="0" err="1">
                <a:solidFill>
                  <a:schemeClr val="tx2">
                    <a:lumMod val="75000"/>
                  </a:schemeClr>
                </a:solidFill>
              </a:rPr>
              <a:t>health</a:t>
            </a:r>
            <a:r>
              <a:rPr lang="hr-HR" sz="2000" b="1" dirty="0">
                <a:solidFill>
                  <a:schemeClr val="tx2">
                    <a:lumMod val="75000"/>
                  </a:schemeClr>
                </a:solidFill>
              </a:rPr>
              <a:t>, </a:t>
            </a:r>
            <a:r>
              <a:rPr lang="hr-HR" sz="2000" b="1" u="sng" dirty="0" err="1">
                <a:solidFill>
                  <a:schemeClr val="tx2">
                    <a:lumMod val="75000"/>
                  </a:schemeClr>
                </a:solidFill>
              </a:rPr>
              <a:t>living</a:t>
            </a:r>
            <a:r>
              <a:rPr lang="hr-HR" sz="2000" b="1" u="sng" dirty="0">
                <a:solidFill>
                  <a:schemeClr val="tx2">
                    <a:lumMod val="75000"/>
                  </a:schemeClr>
                </a:solidFill>
              </a:rPr>
              <a:t> </a:t>
            </a:r>
            <a:r>
              <a:rPr lang="hr-HR" sz="2000" b="1" u="sng" dirty="0" err="1">
                <a:solidFill>
                  <a:schemeClr val="tx2">
                    <a:lumMod val="75000"/>
                  </a:schemeClr>
                </a:solidFill>
              </a:rPr>
              <a:t>quality</a:t>
            </a:r>
            <a:r>
              <a:rPr lang="hr-HR" sz="2000" b="1" dirty="0">
                <a:solidFill>
                  <a:schemeClr val="tx2">
                    <a:lumMod val="75000"/>
                  </a:schemeClr>
                </a:solidFill>
              </a:rPr>
              <a:t> </a:t>
            </a:r>
            <a:r>
              <a:rPr lang="hr-HR" sz="2000" b="1" dirty="0" err="1">
                <a:solidFill>
                  <a:schemeClr val="tx2">
                    <a:lumMod val="75000"/>
                  </a:schemeClr>
                </a:solidFill>
              </a:rPr>
              <a:t>and</a:t>
            </a:r>
            <a:r>
              <a:rPr lang="hr-HR" sz="2000" b="1" dirty="0">
                <a:solidFill>
                  <a:schemeClr val="tx2">
                    <a:lumMod val="75000"/>
                  </a:schemeClr>
                </a:solidFill>
              </a:rPr>
              <a:t>/</a:t>
            </a:r>
            <a:r>
              <a:rPr lang="hr-HR" sz="2000" b="1" dirty="0" err="1">
                <a:solidFill>
                  <a:schemeClr val="tx2">
                    <a:lumMod val="75000"/>
                  </a:schemeClr>
                </a:solidFill>
              </a:rPr>
              <a:t>or</a:t>
            </a:r>
            <a:r>
              <a:rPr lang="hr-HR" sz="2000" b="1" dirty="0">
                <a:solidFill>
                  <a:schemeClr val="tx2">
                    <a:lumMod val="75000"/>
                  </a:schemeClr>
                </a:solidFill>
              </a:rPr>
              <a:t> </a:t>
            </a:r>
            <a:r>
              <a:rPr lang="hr-HR" sz="2000" b="1" dirty="0" err="1">
                <a:solidFill>
                  <a:schemeClr val="tx2">
                    <a:lumMod val="75000"/>
                  </a:schemeClr>
                </a:solidFill>
              </a:rPr>
              <a:t>have</a:t>
            </a:r>
            <a:r>
              <a:rPr lang="hr-HR" sz="2000" b="1" dirty="0">
                <a:solidFill>
                  <a:schemeClr val="tx2">
                    <a:lumMod val="75000"/>
                  </a:schemeClr>
                </a:solidFill>
              </a:rPr>
              <a:t> a </a:t>
            </a:r>
            <a:r>
              <a:rPr lang="hr-HR" sz="2000" b="1" dirty="0" err="1">
                <a:solidFill>
                  <a:schemeClr val="tx2">
                    <a:lumMod val="75000"/>
                  </a:schemeClr>
                </a:solidFill>
              </a:rPr>
              <a:t>harmful</a:t>
            </a:r>
            <a:r>
              <a:rPr lang="hr-HR" sz="2000" b="1" dirty="0">
                <a:solidFill>
                  <a:schemeClr val="tx2">
                    <a:lumMod val="75000"/>
                  </a:schemeClr>
                </a:solidFill>
              </a:rPr>
              <a:t> </a:t>
            </a:r>
            <a:r>
              <a:rPr lang="hr-HR" sz="2000" b="1" dirty="0" err="1">
                <a:solidFill>
                  <a:schemeClr val="tx2">
                    <a:lumMod val="75000"/>
                  </a:schemeClr>
                </a:solidFill>
              </a:rPr>
              <a:t>impact</a:t>
            </a:r>
            <a:r>
              <a:rPr lang="hr-HR" sz="2000" b="1" dirty="0">
                <a:solidFill>
                  <a:schemeClr val="tx2">
                    <a:lumMod val="75000"/>
                  </a:schemeClr>
                </a:solidFill>
              </a:rPr>
              <a:t> on </a:t>
            </a:r>
            <a:r>
              <a:rPr lang="hr-HR" sz="2000" b="1" dirty="0" err="1">
                <a:solidFill>
                  <a:schemeClr val="tx2">
                    <a:lumMod val="75000"/>
                  </a:schemeClr>
                </a:solidFill>
              </a:rPr>
              <a:t>any</a:t>
            </a:r>
            <a:r>
              <a:rPr lang="hr-HR" sz="2000" b="1" dirty="0">
                <a:solidFill>
                  <a:schemeClr val="tx2">
                    <a:lumMod val="75000"/>
                  </a:schemeClr>
                </a:solidFill>
              </a:rPr>
              <a:t> </a:t>
            </a:r>
            <a:r>
              <a:rPr lang="hr-HR" sz="2000" b="1" dirty="0" err="1">
                <a:solidFill>
                  <a:schemeClr val="tx2">
                    <a:lumMod val="75000"/>
                  </a:schemeClr>
                </a:solidFill>
              </a:rPr>
              <a:t>environment</a:t>
            </a:r>
            <a:r>
              <a:rPr lang="hr-HR" sz="2000" b="1" dirty="0">
                <a:solidFill>
                  <a:schemeClr val="tx2">
                    <a:lumMod val="75000"/>
                  </a:schemeClr>
                </a:solidFill>
              </a:rPr>
              <a:t> </a:t>
            </a:r>
            <a:r>
              <a:rPr lang="hr-HR" sz="2000" b="1" dirty="0" err="1">
                <a:solidFill>
                  <a:schemeClr val="tx2">
                    <a:lumMod val="75000"/>
                  </a:schemeClr>
                </a:solidFill>
              </a:rPr>
              <a:t>component</a:t>
            </a:r>
            <a:r>
              <a:rPr lang="hr-HR" sz="2000" b="1" dirty="0">
                <a:solidFill>
                  <a:schemeClr val="tx2">
                    <a:lumMod val="75000"/>
                  </a:schemeClr>
                </a:solidFill>
              </a:rPr>
              <a:t> </a:t>
            </a:r>
            <a:r>
              <a:rPr lang="hr-HR" sz="2000" b="1" dirty="0" err="1">
                <a:solidFill>
                  <a:schemeClr val="tx2">
                    <a:lumMod val="75000"/>
                  </a:schemeClr>
                </a:solidFill>
              </a:rPr>
              <a:t>and</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polluter</a:t>
            </a:r>
            <a:r>
              <a:rPr lang="hr-HR" sz="2000" b="1" dirty="0">
                <a:solidFill>
                  <a:schemeClr val="tx2">
                    <a:lumMod val="75000"/>
                  </a:schemeClr>
                </a:solidFill>
              </a:rPr>
              <a:t> </a:t>
            </a:r>
            <a:r>
              <a:rPr lang="hr-HR" sz="2000" b="1" dirty="0" err="1">
                <a:solidFill>
                  <a:schemeClr val="tx2">
                    <a:lumMod val="75000"/>
                  </a:schemeClr>
                </a:solidFill>
              </a:rPr>
              <a:t>is</a:t>
            </a:r>
            <a:r>
              <a:rPr lang="hr-HR" sz="2000" b="1" dirty="0">
                <a:solidFill>
                  <a:schemeClr val="tx2">
                    <a:lumMod val="75000"/>
                  </a:schemeClr>
                </a:solidFill>
              </a:rPr>
              <a:t> </a:t>
            </a:r>
            <a:r>
              <a:rPr lang="hr-HR" sz="2000" b="1" dirty="0" err="1">
                <a:solidFill>
                  <a:schemeClr val="tx2">
                    <a:lumMod val="75000"/>
                  </a:schemeClr>
                </a:solidFill>
              </a:rPr>
              <a:t>unknown</a:t>
            </a:r>
            <a:r>
              <a:rPr lang="hr-HR" sz="2000" b="1" dirty="0">
                <a:solidFill>
                  <a:schemeClr val="tx2">
                    <a:lumMod val="75000"/>
                  </a:schemeClr>
                </a:solidFill>
              </a:rPr>
              <a:t>, </a:t>
            </a:r>
            <a:r>
              <a:rPr lang="hr-HR" sz="2000" b="1" dirty="0" err="1">
                <a:solidFill>
                  <a:schemeClr val="tx2">
                    <a:lumMod val="75000"/>
                  </a:schemeClr>
                </a:solidFill>
              </a:rPr>
              <a:t>inspector</a:t>
            </a:r>
            <a:r>
              <a:rPr lang="hr-HR" sz="2000" b="1" dirty="0">
                <a:solidFill>
                  <a:schemeClr val="tx2">
                    <a:lumMod val="75000"/>
                  </a:schemeClr>
                </a:solidFill>
              </a:rPr>
              <a:t> </a:t>
            </a:r>
            <a:r>
              <a:rPr lang="hr-HR" sz="2000" b="1" dirty="0" err="1">
                <a:solidFill>
                  <a:schemeClr val="tx2">
                    <a:lumMod val="75000"/>
                  </a:schemeClr>
                </a:solidFill>
              </a:rPr>
              <a:t>shall</a:t>
            </a:r>
            <a:r>
              <a:rPr lang="hr-HR" sz="2000" b="1" dirty="0">
                <a:solidFill>
                  <a:schemeClr val="tx2">
                    <a:lumMod val="75000"/>
                  </a:schemeClr>
                </a:solidFill>
              </a:rPr>
              <a:t> </a:t>
            </a:r>
            <a:r>
              <a:rPr lang="hr-HR" sz="2000" b="1" dirty="0" err="1">
                <a:solidFill>
                  <a:schemeClr val="tx2">
                    <a:lumMod val="75000"/>
                  </a:schemeClr>
                </a:solidFill>
              </a:rPr>
              <a:t>ask</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executive</a:t>
            </a:r>
            <a:r>
              <a:rPr lang="hr-HR" sz="2000" b="1" dirty="0">
                <a:solidFill>
                  <a:schemeClr val="tx2">
                    <a:lumMod val="75000"/>
                  </a:schemeClr>
                </a:solidFill>
              </a:rPr>
              <a:t> </a:t>
            </a:r>
            <a:r>
              <a:rPr lang="hr-HR" sz="2000" b="1" dirty="0" err="1">
                <a:solidFill>
                  <a:schemeClr val="tx2">
                    <a:lumMod val="75000"/>
                  </a:schemeClr>
                </a:solidFill>
              </a:rPr>
              <a:t>body</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City </a:t>
            </a:r>
            <a:r>
              <a:rPr lang="hr-HR" sz="2000" b="1" dirty="0" err="1">
                <a:solidFill>
                  <a:schemeClr val="tx2">
                    <a:lumMod val="75000"/>
                  </a:schemeClr>
                </a:solidFill>
              </a:rPr>
              <a:t>of</a:t>
            </a:r>
            <a:r>
              <a:rPr lang="hr-HR" sz="2000" b="1" dirty="0">
                <a:solidFill>
                  <a:schemeClr val="tx2">
                    <a:lumMod val="75000"/>
                  </a:schemeClr>
                </a:solidFill>
              </a:rPr>
              <a:t> Zagreb, </a:t>
            </a:r>
            <a:r>
              <a:rPr lang="hr-HR" sz="2000" b="1" dirty="0" err="1">
                <a:solidFill>
                  <a:schemeClr val="tx2">
                    <a:lumMod val="75000"/>
                  </a:schemeClr>
                </a:solidFill>
              </a:rPr>
              <a:t>city</a:t>
            </a:r>
            <a:r>
              <a:rPr lang="hr-HR" sz="2000" b="1" dirty="0">
                <a:solidFill>
                  <a:schemeClr val="tx2">
                    <a:lumMod val="75000"/>
                  </a:schemeClr>
                </a:solidFill>
              </a:rPr>
              <a:t> </a:t>
            </a:r>
            <a:r>
              <a:rPr lang="hr-HR" sz="2000" b="1" dirty="0" err="1">
                <a:solidFill>
                  <a:schemeClr val="tx2">
                    <a:lumMod val="75000"/>
                  </a:schemeClr>
                </a:solidFill>
              </a:rPr>
              <a:t>and</a:t>
            </a:r>
            <a:r>
              <a:rPr lang="hr-HR" sz="2000" b="1" dirty="0">
                <a:solidFill>
                  <a:schemeClr val="tx2">
                    <a:lumMod val="75000"/>
                  </a:schemeClr>
                </a:solidFill>
              </a:rPr>
              <a:t> </a:t>
            </a:r>
            <a:r>
              <a:rPr lang="hr-HR" sz="2000" b="1" dirty="0" err="1">
                <a:solidFill>
                  <a:schemeClr val="tx2">
                    <a:lumMod val="75000"/>
                  </a:schemeClr>
                </a:solidFill>
              </a:rPr>
              <a:t>municipality</a:t>
            </a:r>
            <a:r>
              <a:rPr lang="hr-HR" sz="2000" b="1" dirty="0">
                <a:solidFill>
                  <a:schemeClr val="tx2">
                    <a:lumMod val="75000"/>
                  </a:schemeClr>
                </a:solidFill>
              </a:rPr>
              <a:t> to </a:t>
            </a:r>
            <a:r>
              <a:rPr lang="hr-HR" sz="2000" b="1" u="sng" dirty="0" err="1">
                <a:solidFill>
                  <a:schemeClr val="tx2">
                    <a:lumMod val="75000"/>
                  </a:schemeClr>
                </a:solidFill>
              </a:rPr>
              <a:t>identify</a:t>
            </a:r>
            <a:r>
              <a:rPr lang="hr-HR" sz="2000" b="1" u="sng" dirty="0">
                <a:solidFill>
                  <a:schemeClr val="tx2">
                    <a:lumMod val="75000"/>
                  </a:schemeClr>
                </a:solidFill>
              </a:rPr>
              <a:t> </a:t>
            </a:r>
            <a:r>
              <a:rPr lang="hr-HR" sz="2000" b="1" u="sng" dirty="0" err="1">
                <a:solidFill>
                  <a:schemeClr val="tx2">
                    <a:lumMod val="75000"/>
                  </a:schemeClr>
                </a:solidFill>
              </a:rPr>
              <a:t>the</a:t>
            </a:r>
            <a:r>
              <a:rPr lang="hr-HR" sz="2000" b="1" u="sng" dirty="0">
                <a:solidFill>
                  <a:schemeClr val="tx2">
                    <a:lumMod val="75000"/>
                  </a:schemeClr>
                </a:solidFill>
              </a:rPr>
              <a:t> </a:t>
            </a:r>
            <a:r>
              <a:rPr lang="hr-HR" sz="2000" b="1" u="sng" dirty="0" err="1">
                <a:solidFill>
                  <a:schemeClr val="tx2">
                    <a:lumMod val="75000"/>
                  </a:schemeClr>
                </a:solidFill>
              </a:rPr>
              <a:t>justification</a:t>
            </a:r>
            <a:r>
              <a:rPr lang="hr-HR" sz="2000" b="1" u="sng" dirty="0">
                <a:solidFill>
                  <a:schemeClr val="tx2">
                    <a:lumMod val="75000"/>
                  </a:schemeClr>
                </a:solidFill>
              </a:rPr>
              <a:t> </a:t>
            </a:r>
            <a:r>
              <a:rPr lang="hr-HR" sz="2000" b="1" u="sng" dirty="0" err="1">
                <a:solidFill>
                  <a:schemeClr val="tx2">
                    <a:lumMod val="75000"/>
                  </a:schemeClr>
                </a:solidFill>
              </a:rPr>
              <a:t>of</a:t>
            </a:r>
            <a:r>
              <a:rPr lang="hr-HR" sz="2000" b="1" u="sng" dirty="0">
                <a:solidFill>
                  <a:schemeClr val="tx2">
                    <a:lumMod val="75000"/>
                  </a:schemeClr>
                </a:solidFill>
              </a:rPr>
              <a:t> </a:t>
            </a:r>
            <a:r>
              <a:rPr lang="hr-HR" sz="2000" b="1" u="sng" dirty="0" err="1">
                <a:solidFill>
                  <a:schemeClr val="tx2">
                    <a:lumMod val="75000"/>
                  </a:schemeClr>
                </a:solidFill>
              </a:rPr>
              <a:t>suspicion</a:t>
            </a:r>
            <a:r>
              <a:rPr lang="hr-HR" sz="2000" b="1" dirty="0">
                <a:solidFill>
                  <a:schemeClr val="tx2">
                    <a:lumMod val="75000"/>
                  </a:schemeClr>
                </a:solidFill>
              </a:rPr>
              <a:t> </a:t>
            </a:r>
            <a:r>
              <a:rPr lang="hr-HR" sz="2000" b="1" dirty="0" err="1">
                <a:solidFill>
                  <a:schemeClr val="tx2">
                    <a:lumMod val="75000"/>
                  </a:schemeClr>
                </a:solidFill>
              </a:rPr>
              <a:t>and</a:t>
            </a:r>
            <a:r>
              <a:rPr lang="hr-HR" sz="2000" b="1" dirty="0">
                <a:solidFill>
                  <a:schemeClr val="tx2">
                    <a:lumMod val="75000"/>
                  </a:schemeClr>
                </a:solidFill>
              </a:rPr>
              <a:t> to make a </a:t>
            </a:r>
            <a:r>
              <a:rPr lang="hr-HR" sz="2000" b="1" dirty="0" err="1">
                <a:solidFill>
                  <a:schemeClr val="tx2">
                    <a:lumMod val="75000"/>
                  </a:schemeClr>
                </a:solidFill>
              </a:rPr>
              <a:t>decision</a:t>
            </a:r>
            <a:r>
              <a:rPr lang="hr-HR" sz="2000" b="1" dirty="0">
                <a:solidFill>
                  <a:schemeClr val="tx2">
                    <a:lumMod val="75000"/>
                  </a:schemeClr>
                </a:solidFill>
              </a:rPr>
              <a:t> </a:t>
            </a:r>
            <a:r>
              <a:rPr lang="hr-HR" sz="2000" b="1" dirty="0" err="1">
                <a:solidFill>
                  <a:schemeClr val="tx2">
                    <a:lumMod val="75000"/>
                  </a:schemeClr>
                </a:solidFill>
              </a:rPr>
              <a:t>not</a:t>
            </a:r>
            <a:r>
              <a:rPr lang="hr-HR" sz="2000" b="1" dirty="0">
                <a:solidFill>
                  <a:schemeClr val="tx2">
                    <a:lumMod val="75000"/>
                  </a:schemeClr>
                </a:solidFill>
              </a:rPr>
              <a:t> </a:t>
            </a:r>
            <a:r>
              <a:rPr lang="hr-HR" sz="2000" b="1" dirty="0" err="1">
                <a:solidFill>
                  <a:schemeClr val="tx2">
                    <a:lumMod val="75000"/>
                  </a:schemeClr>
                </a:solidFill>
              </a:rPr>
              <a:t>later</a:t>
            </a:r>
            <a:r>
              <a:rPr lang="hr-HR" sz="2000" b="1" dirty="0">
                <a:solidFill>
                  <a:schemeClr val="tx2">
                    <a:lumMod val="75000"/>
                  </a:schemeClr>
                </a:solidFill>
              </a:rPr>
              <a:t> </a:t>
            </a:r>
            <a:r>
              <a:rPr lang="hr-HR" sz="2000" b="1" dirty="0" err="1">
                <a:solidFill>
                  <a:schemeClr val="tx2">
                    <a:lumMod val="75000"/>
                  </a:schemeClr>
                </a:solidFill>
              </a:rPr>
              <a:t>than</a:t>
            </a:r>
            <a:r>
              <a:rPr lang="hr-HR" sz="2000" b="1" dirty="0">
                <a:solidFill>
                  <a:schemeClr val="tx2">
                    <a:lumMod val="75000"/>
                  </a:schemeClr>
                </a:solidFill>
              </a:rPr>
              <a:t> </a:t>
            </a:r>
            <a:r>
              <a:rPr lang="hr-HR" sz="2000" b="1" dirty="0" err="1">
                <a:solidFill>
                  <a:schemeClr val="tx2">
                    <a:lumMod val="75000"/>
                  </a:schemeClr>
                </a:solidFill>
              </a:rPr>
              <a:t>five</a:t>
            </a:r>
            <a:r>
              <a:rPr lang="hr-HR" sz="2000" b="1" dirty="0">
                <a:solidFill>
                  <a:schemeClr val="tx2">
                    <a:lumMod val="75000"/>
                  </a:schemeClr>
                </a:solidFill>
              </a:rPr>
              <a:t> </a:t>
            </a:r>
            <a:r>
              <a:rPr lang="hr-HR" sz="2000" b="1" dirty="0" err="1">
                <a:solidFill>
                  <a:schemeClr val="tx2">
                    <a:lumMod val="75000"/>
                  </a:schemeClr>
                </a:solidFill>
              </a:rPr>
              <a:t>days</a:t>
            </a:r>
            <a:r>
              <a:rPr lang="hr-HR" sz="2000" b="1" dirty="0">
                <a:solidFill>
                  <a:schemeClr val="tx2">
                    <a:lumMod val="75000"/>
                  </a:schemeClr>
                </a:solidFill>
              </a:rPr>
              <a:t> on </a:t>
            </a:r>
            <a:r>
              <a:rPr lang="hr-HR" sz="2000" b="1" dirty="0" err="1">
                <a:solidFill>
                  <a:schemeClr val="tx2">
                    <a:lumMod val="75000"/>
                  </a:schemeClr>
                </a:solidFill>
              </a:rPr>
              <a:t>implementation</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special-purpose</a:t>
            </a:r>
            <a:r>
              <a:rPr lang="hr-HR" sz="2000" b="1" dirty="0">
                <a:solidFill>
                  <a:schemeClr val="tx2">
                    <a:lumMod val="75000"/>
                  </a:schemeClr>
                </a:solidFill>
              </a:rPr>
              <a:t> </a:t>
            </a:r>
            <a:r>
              <a:rPr lang="hr-HR" sz="2000" b="1" dirty="0" err="1">
                <a:solidFill>
                  <a:schemeClr val="tx2">
                    <a:lumMod val="75000"/>
                  </a:schemeClr>
                </a:solidFill>
              </a:rPr>
              <a:t>measurement</a:t>
            </a:r>
            <a:r>
              <a:rPr lang="hr-HR" sz="2000" b="1" dirty="0">
                <a:solidFill>
                  <a:schemeClr val="tx2">
                    <a:lumMod val="75000"/>
                  </a:schemeClr>
                </a:solidFill>
              </a:rPr>
              <a:t>, </a:t>
            </a:r>
            <a:r>
              <a:rPr lang="hr-HR" sz="2000" b="1" dirty="0" err="1">
                <a:solidFill>
                  <a:schemeClr val="tx2">
                    <a:lumMod val="75000"/>
                  </a:schemeClr>
                </a:solidFill>
              </a:rPr>
              <a:t>i.e</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assessment</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pollution</a:t>
            </a:r>
            <a:r>
              <a:rPr lang="hr-HR" sz="2000" b="1" dirty="0">
                <a:solidFill>
                  <a:schemeClr val="tx2">
                    <a:lumMod val="75000"/>
                  </a:schemeClr>
                </a:solidFill>
              </a:rPr>
              <a:t> </a:t>
            </a:r>
            <a:r>
              <a:rPr lang="hr-HR" sz="2000" b="1" dirty="0" err="1">
                <a:solidFill>
                  <a:schemeClr val="tx2">
                    <a:lumMod val="75000"/>
                  </a:schemeClr>
                </a:solidFill>
              </a:rPr>
              <a:t>level</a:t>
            </a:r>
            <a:r>
              <a:rPr lang="hr-HR" sz="2000" b="1" dirty="0">
                <a:solidFill>
                  <a:schemeClr val="tx2">
                    <a:lumMod val="75000"/>
                  </a:schemeClr>
                </a:solidFill>
              </a:rPr>
              <a:t>.</a:t>
            </a:r>
          </a:p>
          <a:p>
            <a:pPr algn="just"/>
            <a:endParaRPr lang="en-US" sz="2000" b="1" dirty="0">
              <a:solidFill>
                <a:schemeClr val="tx2">
                  <a:lumMod val="75000"/>
                </a:schemeClr>
              </a:solidFill>
            </a:endParaRPr>
          </a:p>
          <a:p>
            <a:pPr algn="just"/>
            <a:r>
              <a:rPr lang="hr-HR" sz="2000" b="1" dirty="0">
                <a:solidFill>
                  <a:schemeClr val="tx2">
                    <a:lumMod val="75000"/>
                  </a:schemeClr>
                </a:solidFill>
              </a:rPr>
              <a:t> </a:t>
            </a:r>
          </a:p>
        </p:txBody>
      </p:sp>
      <p:sp>
        <p:nvSpPr>
          <p:cNvPr id="19" name="Rectangle 18"/>
          <p:cNvSpPr/>
          <p:nvPr/>
        </p:nvSpPr>
        <p:spPr>
          <a:xfrm>
            <a:off x="442354" y="2433058"/>
            <a:ext cx="704850" cy="3617298"/>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1.</a:t>
            </a: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4" name="Group 3"/>
          <p:cNvGrpSpPr>
            <a:grpSpLocks noChangeAspect="1"/>
          </p:cNvGrpSpPr>
          <p:nvPr/>
        </p:nvGrpSpPr>
        <p:grpSpPr bwMode="auto">
          <a:xfrm>
            <a:off x="442354" y="6362429"/>
            <a:ext cx="4500798" cy="411137"/>
            <a:chOff x="14858" y="6031800"/>
            <a:chExt cx="7310482" cy="703818"/>
          </a:xfrm>
        </p:grpSpPr>
        <p:pic>
          <p:nvPicPr>
            <p:cNvPr id="1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298935294"/>
      </p:ext>
    </p:extLst>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11.4 INSPECTION MONITORING - UNANNOUNCED</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38150" y="1238249"/>
            <a:ext cx="8439150" cy="1083053"/>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38151" y="1428750"/>
            <a:ext cx="8429624" cy="892552"/>
          </a:xfrm>
          <a:prstGeom prst="rect">
            <a:avLst/>
          </a:prstGeom>
          <a:noFill/>
        </p:spPr>
        <p:txBody>
          <a:bodyPr wrap="square" rtlCol="0">
            <a:spAutoFit/>
          </a:bodyPr>
          <a:lstStyle/>
          <a:p>
            <a:pPr algn="ctr"/>
            <a:r>
              <a:rPr lang="hr-HR" sz="2800" b="1" dirty="0">
                <a:solidFill>
                  <a:schemeClr val="tx2">
                    <a:lumMod val="75000"/>
                  </a:schemeClr>
                </a:solidFill>
              </a:rPr>
              <a:t> </a:t>
            </a:r>
            <a:r>
              <a:rPr lang="hr-HR" sz="2400" b="1" dirty="0">
                <a:solidFill>
                  <a:schemeClr val="tx2">
                    <a:lumMod val="75000"/>
                  </a:schemeClr>
                </a:solidFill>
              </a:rPr>
              <a:t>B. </a:t>
            </a:r>
            <a:r>
              <a:rPr lang="hr-HR" sz="2400" b="1" dirty="0" err="1">
                <a:solidFill>
                  <a:schemeClr val="tx2">
                    <a:lumMod val="75000"/>
                  </a:schemeClr>
                </a:solidFill>
              </a:rPr>
              <a:t>Implementation</a:t>
            </a:r>
            <a:r>
              <a:rPr lang="hr-HR" sz="2400" b="1" dirty="0">
                <a:solidFill>
                  <a:schemeClr val="tx2">
                    <a:lumMod val="75000"/>
                  </a:schemeClr>
                </a:solidFill>
              </a:rPr>
              <a:t> </a:t>
            </a:r>
            <a:r>
              <a:rPr lang="hr-HR" sz="2400" b="1" dirty="0" err="1">
                <a:solidFill>
                  <a:schemeClr val="tx2">
                    <a:lumMod val="75000"/>
                  </a:schemeClr>
                </a:solidFill>
              </a:rPr>
              <a:t>of</a:t>
            </a:r>
            <a:r>
              <a:rPr lang="hr-HR" sz="2400" b="1" dirty="0">
                <a:solidFill>
                  <a:schemeClr val="tx2">
                    <a:lumMod val="75000"/>
                  </a:schemeClr>
                </a:solidFill>
              </a:rPr>
              <a:t> </a:t>
            </a:r>
            <a:r>
              <a:rPr lang="hr-HR" sz="2400" b="1" dirty="0" err="1">
                <a:solidFill>
                  <a:schemeClr val="tx2">
                    <a:lumMod val="75000"/>
                  </a:schemeClr>
                </a:solidFill>
              </a:rPr>
              <a:t>inspection</a:t>
            </a:r>
            <a:r>
              <a:rPr lang="hr-HR" sz="2400" b="1" dirty="0">
                <a:solidFill>
                  <a:schemeClr val="tx2">
                    <a:lumMod val="75000"/>
                  </a:schemeClr>
                </a:solidFill>
              </a:rPr>
              <a:t> monitoring – </a:t>
            </a:r>
            <a:r>
              <a:rPr lang="hr-HR" sz="2400" b="1" dirty="0" err="1">
                <a:solidFill>
                  <a:schemeClr val="tx2">
                    <a:lumMod val="75000"/>
                  </a:schemeClr>
                </a:solidFill>
              </a:rPr>
              <a:t>based</a:t>
            </a:r>
            <a:r>
              <a:rPr lang="hr-HR" sz="2400" b="1" dirty="0">
                <a:solidFill>
                  <a:schemeClr val="tx2">
                    <a:lumMod val="75000"/>
                  </a:schemeClr>
                </a:solidFill>
              </a:rPr>
              <a:t> on </a:t>
            </a:r>
            <a:r>
              <a:rPr lang="hr-HR" sz="2400" b="1" dirty="0" err="1">
                <a:solidFill>
                  <a:schemeClr val="tx2">
                    <a:lumMod val="75000"/>
                  </a:schemeClr>
                </a:solidFill>
              </a:rPr>
              <a:t>notification</a:t>
            </a:r>
            <a:r>
              <a:rPr lang="hr-HR" sz="2400" b="1" dirty="0">
                <a:solidFill>
                  <a:schemeClr val="tx2">
                    <a:lumMod val="75000"/>
                  </a:schemeClr>
                </a:solidFill>
              </a:rPr>
              <a:t> </a:t>
            </a:r>
            <a:r>
              <a:rPr lang="hr-HR" sz="2400" b="1" dirty="0" err="1">
                <a:solidFill>
                  <a:schemeClr val="tx2">
                    <a:lumMod val="75000"/>
                  </a:schemeClr>
                </a:solidFill>
              </a:rPr>
              <a:t>with</a:t>
            </a:r>
            <a:r>
              <a:rPr lang="hr-HR" sz="2400" b="1" dirty="0">
                <a:solidFill>
                  <a:schemeClr val="tx2">
                    <a:lumMod val="75000"/>
                  </a:schemeClr>
                </a:solidFill>
              </a:rPr>
              <a:t> </a:t>
            </a:r>
            <a:r>
              <a:rPr lang="hr-HR" sz="2400" b="1" dirty="0" err="1">
                <a:solidFill>
                  <a:schemeClr val="tx2">
                    <a:lumMod val="75000"/>
                  </a:schemeClr>
                </a:solidFill>
              </a:rPr>
              <a:t>unknown</a:t>
            </a:r>
            <a:r>
              <a:rPr lang="hr-HR" sz="2400" b="1" dirty="0">
                <a:solidFill>
                  <a:schemeClr val="tx2">
                    <a:lumMod val="75000"/>
                  </a:schemeClr>
                </a:solidFill>
              </a:rPr>
              <a:t> </a:t>
            </a:r>
            <a:r>
              <a:rPr lang="hr-HR" sz="2400" b="1" dirty="0" err="1">
                <a:solidFill>
                  <a:schemeClr val="tx2">
                    <a:lumMod val="75000"/>
                  </a:schemeClr>
                </a:solidFill>
              </a:rPr>
              <a:t>polluter</a:t>
            </a:r>
            <a:endParaRPr lang="hr-HR" sz="2800" b="1" dirty="0">
              <a:solidFill>
                <a:schemeClr val="tx2">
                  <a:lumMod val="75000"/>
                </a:schemeClr>
              </a:solidFill>
            </a:endParaRPr>
          </a:p>
        </p:txBody>
      </p:sp>
      <p:sp>
        <p:nvSpPr>
          <p:cNvPr id="18" name="Rectangle 17"/>
          <p:cNvSpPr/>
          <p:nvPr/>
        </p:nvSpPr>
        <p:spPr>
          <a:xfrm>
            <a:off x="1200150" y="2433058"/>
            <a:ext cx="7667625" cy="2796968"/>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b="1" dirty="0" err="1">
                <a:solidFill>
                  <a:schemeClr val="tx2">
                    <a:lumMod val="75000"/>
                  </a:schemeClr>
                </a:solidFill>
              </a:rPr>
              <a:t>This</a:t>
            </a:r>
            <a:r>
              <a:rPr lang="hr-HR" sz="2000" b="1" dirty="0">
                <a:solidFill>
                  <a:schemeClr val="tx2">
                    <a:lumMod val="75000"/>
                  </a:schemeClr>
                </a:solidFill>
              </a:rPr>
              <a:t> </a:t>
            </a:r>
            <a:r>
              <a:rPr lang="hr-HR" sz="2000" b="1" dirty="0" err="1">
                <a:solidFill>
                  <a:schemeClr val="tx2">
                    <a:lumMod val="75000"/>
                  </a:schemeClr>
                </a:solidFill>
              </a:rPr>
              <a:t>decision</a:t>
            </a:r>
            <a:r>
              <a:rPr lang="hr-HR" sz="2000" b="1" dirty="0">
                <a:solidFill>
                  <a:schemeClr val="tx2">
                    <a:lumMod val="75000"/>
                  </a:schemeClr>
                </a:solidFill>
              </a:rPr>
              <a:t> </a:t>
            </a:r>
            <a:r>
              <a:rPr lang="hr-HR" sz="2000" b="1" dirty="0" err="1">
                <a:solidFill>
                  <a:schemeClr val="tx2">
                    <a:lumMod val="75000"/>
                  </a:schemeClr>
                </a:solidFill>
              </a:rPr>
              <a:t>contains</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period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measurement</a:t>
            </a:r>
            <a:r>
              <a:rPr lang="hr-HR" sz="2000" b="1" dirty="0">
                <a:solidFill>
                  <a:schemeClr val="tx2">
                    <a:lumMod val="75000"/>
                  </a:schemeClr>
                </a:solidFill>
              </a:rPr>
              <a:t> </a:t>
            </a:r>
            <a:r>
              <a:rPr lang="hr-HR" sz="2000" b="1" dirty="0" err="1">
                <a:solidFill>
                  <a:schemeClr val="tx2">
                    <a:lumMod val="75000"/>
                  </a:schemeClr>
                </a:solidFill>
              </a:rPr>
              <a:t>or</a:t>
            </a:r>
            <a:r>
              <a:rPr lang="hr-HR" sz="2000" b="1" dirty="0">
                <a:solidFill>
                  <a:schemeClr val="tx2">
                    <a:lumMod val="75000"/>
                  </a:schemeClr>
                </a:solidFill>
              </a:rPr>
              <a:t> </a:t>
            </a:r>
            <a:r>
              <a:rPr lang="hr-HR" sz="2000" b="1" dirty="0" err="1">
                <a:solidFill>
                  <a:schemeClr val="tx2">
                    <a:lumMod val="75000"/>
                  </a:schemeClr>
                </a:solidFill>
              </a:rPr>
              <a:t>assessment</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pollution</a:t>
            </a:r>
            <a:r>
              <a:rPr lang="hr-HR" sz="2000" b="1" dirty="0">
                <a:solidFill>
                  <a:schemeClr val="tx2">
                    <a:lumMod val="75000"/>
                  </a:schemeClr>
                </a:solidFill>
              </a:rPr>
              <a:t> </a:t>
            </a:r>
            <a:r>
              <a:rPr lang="hr-HR" sz="2000" b="1" dirty="0" err="1">
                <a:solidFill>
                  <a:schemeClr val="tx2">
                    <a:lumMod val="75000"/>
                  </a:schemeClr>
                </a:solidFill>
              </a:rPr>
              <a:t>level</a:t>
            </a:r>
            <a:r>
              <a:rPr lang="hr-HR" sz="2000" b="1" dirty="0">
                <a:solidFill>
                  <a:schemeClr val="tx2">
                    <a:lumMod val="75000"/>
                  </a:schemeClr>
                </a:solidFill>
              </a:rPr>
              <a:t> as </a:t>
            </a:r>
            <a:r>
              <a:rPr lang="hr-HR" sz="2000" b="1" dirty="0" err="1">
                <a:solidFill>
                  <a:schemeClr val="tx2">
                    <a:lumMod val="75000"/>
                  </a:schemeClr>
                </a:solidFill>
              </a:rPr>
              <a:t>well</a:t>
            </a:r>
            <a:r>
              <a:rPr lang="hr-HR" sz="2000" b="1" dirty="0">
                <a:solidFill>
                  <a:schemeClr val="tx2">
                    <a:lumMod val="75000"/>
                  </a:schemeClr>
                </a:solidFill>
              </a:rPr>
              <a:t> as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method</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payment</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special</a:t>
            </a:r>
            <a:r>
              <a:rPr lang="hr-HR" sz="2000" b="1" dirty="0">
                <a:solidFill>
                  <a:schemeClr val="tx2">
                    <a:lumMod val="75000"/>
                  </a:schemeClr>
                </a:solidFill>
              </a:rPr>
              <a:t> </a:t>
            </a:r>
            <a:r>
              <a:rPr lang="hr-HR" sz="2000" b="1" dirty="0" err="1">
                <a:solidFill>
                  <a:schemeClr val="tx2">
                    <a:lumMod val="75000"/>
                  </a:schemeClr>
                </a:solidFill>
              </a:rPr>
              <a:t>measurement</a:t>
            </a:r>
            <a:r>
              <a:rPr lang="hr-HR" sz="2000" b="1" dirty="0">
                <a:solidFill>
                  <a:schemeClr val="tx2">
                    <a:lumMod val="75000"/>
                  </a:schemeClr>
                </a:solidFill>
              </a:rPr>
              <a:t> </a:t>
            </a:r>
            <a:r>
              <a:rPr lang="hr-HR" sz="2000" b="1" dirty="0" err="1">
                <a:solidFill>
                  <a:schemeClr val="tx2">
                    <a:lumMod val="75000"/>
                  </a:schemeClr>
                </a:solidFill>
              </a:rPr>
              <a:t>costs</a:t>
            </a:r>
            <a:r>
              <a:rPr lang="hr-HR" sz="2000" b="1" dirty="0">
                <a:solidFill>
                  <a:schemeClr val="tx2">
                    <a:lumMod val="75000"/>
                  </a:schemeClr>
                </a:solidFill>
              </a:rPr>
              <a:t> </a:t>
            </a:r>
            <a:r>
              <a:rPr lang="hr-HR" sz="2000" b="1" dirty="0" err="1">
                <a:solidFill>
                  <a:schemeClr val="tx2">
                    <a:lumMod val="75000"/>
                  </a:schemeClr>
                </a:solidFill>
              </a:rPr>
              <a:t>or</a:t>
            </a:r>
            <a:r>
              <a:rPr lang="hr-HR" sz="2000" b="1" dirty="0">
                <a:solidFill>
                  <a:schemeClr val="tx2">
                    <a:lumMod val="75000"/>
                  </a:schemeClr>
                </a:solidFill>
              </a:rPr>
              <a:t> </a:t>
            </a:r>
            <a:r>
              <a:rPr lang="hr-HR" sz="2000" b="1" dirty="0" err="1">
                <a:solidFill>
                  <a:schemeClr val="tx2">
                    <a:lumMod val="75000"/>
                  </a:schemeClr>
                </a:solidFill>
              </a:rPr>
              <a:t>costs</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assessment</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pollution</a:t>
            </a:r>
            <a:r>
              <a:rPr lang="hr-HR" sz="2000" b="1" dirty="0">
                <a:solidFill>
                  <a:schemeClr val="tx2">
                    <a:lumMod val="75000"/>
                  </a:schemeClr>
                </a:solidFill>
              </a:rPr>
              <a:t> </a:t>
            </a:r>
            <a:r>
              <a:rPr lang="hr-HR" sz="2000" b="1" dirty="0" err="1">
                <a:solidFill>
                  <a:schemeClr val="tx2">
                    <a:lumMod val="75000"/>
                  </a:schemeClr>
                </a:solidFill>
              </a:rPr>
              <a:t>level</a:t>
            </a:r>
            <a:r>
              <a:rPr lang="hr-HR" sz="2000" b="1" dirty="0">
                <a:solidFill>
                  <a:schemeClr val="tx2">
                    <a:lumMod val="75000"/>
                  </a:schemeClr>
                </a:solidFill>
              </a:rPr>
              <a:t>.</a:t>
            </a:r>
          </a:p>
          <a:p>
            <a:pPr algn="just"/>
            <a:r>
              <a:rPr lang="hr-HR" sz="2000" b="1" dirty="0" err="1">
                <a:solidFill>
                  <a:schemeClr val="tx2">
                    <a:lumMod val="75000"/>
                  </a:schemeClr>
                </a:solidFill>
              </a:rPr>
              <a:t>If</a:t>
            </a:r>
            <a:r>
              <a:rPr lang="hr-HR" sz="2000" b="1" dirty="0">
                <a:solidFill>
                  <a:schemeClr val="tx2">
                    <a:lumMod val="75000"/>
                  </a:schemeClr>
                </a:solidFill>
              </a:rPr>
              <a:t> </a:t>
            </a:r>
            <a:r>
              <a:rPr lang="hr-HR" sz="2000" b="1" dirty="0" err="1">
                <a:solidFill>
                  <a:schemeClr val="tx2">
                    <a:lumMod val="75000"/>
                  </a:schemeClr>
                </a:solidFill>
              </a:rPr>
              <a:t>it</a:t>
            </a:r>
            <a:r>
              <a:rPr lang="hr-HR" sz="2000" b="1" dirty="0">
                <a:solidFill>
                  <a:schemeClr val="tx2">
                    <a:lumMod val="75000"/>
                  </a:schemeClr>
                </a:solidFill>
              </a:rPr>
              <a:t> </a:t>
            </a:r>
            <a:r>
              <a:rPr lang="hr-HR" sz="2000" b="1" dirty="0" err="1">
                <a:solidFill>
                  <a:schemeClr val="tx2">
                    <a:lumMod val="75000"/>
                  </a:schemeClr>
                </a:solidFill>
              </a:rPr>
              <a:t>is</a:t>
            </a:r>
            <a:r>
              <a:rPr lang="hr-HR" sz="2000" b="1" dirty="0">
                <a:solidFill>
                  <a:schemeClr val="tx2">
                    <a:lumMod val="75000"/>
                  </a:schemeClr>
                </a:solidFill>
              </a:rPr>
              <a:t> </a:t>
            </a:r>
            <a:r>
              <a:rPr lang="hr-HR" sz="2000" b="1" dirty="0" err="1">
                <a:solidFill>
                  <a:schemeClr val="tx2">
                    <a:lumMod val="75000"/>
                  </a:schemeClr>
                </a:solidFill>
              </a:rPr>
              <a:t>established</a:t>
            </a:r>
            <a:r>
              <a:rPr lang="hr-HR" sz="2000" b="1" dirty="0">
                <a:solidFill>
                  <a:schemeClr val="tx2">
                    <a:lumMod val="75000"/>
                  </a:schemeClr>
                </a:solidFill>
              </a:rPr>
              <a:t> </a:t>
            </a:r>
            <a:r>
              <a:rPr lang="hr-HR" sz="2000" b="1" dirty="0" err="1">
                <a:solidFill>
                  <a:schemeClr val="tx2">
                    <a:lumMod val="75000"/>
                  </a:schemeClr>
                </a:solidFill>
              </a:rPr>
              <a:t>that</a:t>
            </a:r>
            <a:r>
              <a:rPr lang="hr-HR" sz="2000" b="1" dirty="0">
                <a:solidFill>
                  <a:schemeClr val="tx2">
                    <a:lumMod val="75000"/>
                  </a:schemeClr>
                </a:solidFill>
              </a:rPr>
              <a:t> </a:t>
            </a:r>
            <a:r>
              <a:rPr lang="hr-HR" sz="2000" b="1" dirty="0" err="1">
                <a:solidFill>
                  <a:schemeClr val="tx2">
                    <a:lumMod val="75000"/>
                  </a:schemeClr>
                </a:solidFill>
              </a:rPr>
              <a:t>there</a:t>
            </a:r>
            <a:r>
              <a:rPr lang="hr-HR" sz="2000" b="1" dirty="0">
                <a:solidFill>
                  <a:schemeClr val="tx2">
                    <a:lumMod val="75000"/>
                  </a:schemeClr>
                </a:solidFill>
              </a:rPr>
              <a:t> </a:t>
            </a:r>
            <a:r>
              <a:rPr lang="hr-HR" sz="2000" b="1" dirty="0" err="1">
                <a:solidFill>
                  <a:schemeClr val="tx2">
                    <a:lumMod val="75000"/>
                  </a:schemeClr>
                </a:solidFill>
              </a:rPr>
              <a:t>was</a:t>
            </a:r>
            <a:r>
              <a:rPr lang="hr-HR" sz="2000" b="1" dirty="0">
                <a:solidFill>
                  <a:schemeClr val="tx2">
                    <a:lumMod val="75000"/>
                  </a:schemeClr>
                </a:solidFill>
              </a:rPr>
              <a:t> no </a:t>
            </a:r>
            <a:r>
              <a:rPr lang="hr-HR" sz="2000" b="1" dirty="0" err="1">
                <a:solidFill>
                  <a:schemeClr val="tx2">
                    <a:lumMod val="75000"/>
                  </a:schemeClr>
                </a:solidFill>
              </a:rPr>
              <a:t>exceeding</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pollution</a:t>
            </a:r>
            <a:r>
              <a:rPr lang="hr-HR" sz="2000" b="1" dirty="0">
                <a:solidFill>
                  <a:schemeClr val="tx2">
                    <a:lumMod val="75000"/>
                  </a:schemeClr>
                </a:solidFill>
              </a:rPr>
              <a:t> </a:t>
            </a:r>
            <a:r>
              <a:rPr lang="hr-HR" sz="2000" b="1" dirty="0" err="1">
                <a:solidFill>
                  <a:schemeClr val="tx2">
                    <a:lumMod val="75000"/>
                  </a:schemeClr>
                </a:solidFill>
              </a:rPr>
              <a:t>or</a:t>
            </a:r>
            <a:r>
              <a:rPr lang="hr-HR" sz="2000" b="1" dirty="0">
                <a:solidFill>
                  <a:schemeClr val="tx2">
                    <a:lumMod val="75000"/>
                  </a:schemeClr>
                </a:solidFill>
              </a:rPr>
              <a:t> </a:t>
            </a:r>
            <a:r>
              <a:rPr lang="hr-HR" sz="2000" b="1" dirty="0" err="1">
                <a:solidFill>
                  <a:schemeClr val="tx2">
                    <a:lumMod val="75000"/>
                  </a:schemeClr>
                </a:solidFill>
              </a:rPr>
              <a:t>that</a:t>
            </a:r>
            <a:r>
              <a:rPr lang="hr-HR" sz="2000" b="1" dirty="0">
                <a:solidFill>
                  <a:schemeClr val="tx2">
                    <a:lumMod val="75000"/>
                  </a:schemeClr>
                </a:solidFill>
              </a:rPr>
              <a:t> </a:t>
            </a:r>
            <a:r>
              <a:rPr lang="hr-HR" sz="2000" b="1" dirty="0" err="1">
                <a:solidFill>
                  <a:schemeClr val="tx2">
                    <a:lumMod val="75000"/>
                  </a:schemeClr>
                </a:solidFill>
              </a:rPr>
              <a:t>there</a:t>
            </a:r>
            <a:r>
              <a:rPr lang="hr-HR" sz="2000" b="1" dirty="0">
                <a:solidFill>
                  <a:schemeClr val="tx2">
                    <a:lumMod val="75000"/>
                  </a:schemeClr>
                </a:solidFill>
              </a:rPr>
              <a:t> </a:t>
            </a:r>
            <a:r>
              <a:rPr lang="hr-HR" sz="2000" b="1" dirty="0" err="1">
                <a:solidFill>
                  <a:schemeClr val="tx2">
                    <a:lumMod val="75000"/>
                  </a:schemeClr>
                </a:solidFill>
              </a:rPr>
              <a:t>was</a:t>
            </a:r>
            <a:r>
              <a:rPr lang="hr-HR" sz="2000" b="1" dirty="0">
                <a:solidFill>
                  <a:schemeClr val="tx2">
                    <a:lumMod val="75000"/>
                  </a:schemeClr>
                </a:solidFill>
              </a:rPr>
              <a:t> </a:t>
            </a:r>
            <a:r>
              <a:rPr lang="hr-HR" sz="2000" b="1" dirty="0" err="1">
                <a:solidFill>
                  <a:schemeClr val="tx2">
                    <a:lumMod val="75000"/>
                  </a:schemeClr>
                </a:solidFill>
              </a:rPr>
              <a:t>an</a:t>
            </a:r>
            <a:r>
              <a:rPr lang="hr-HR" sz="2000" b="1" dirty="0">
                <a:solidFill>
                  <a:schemeClr val="tx2">
                    <a:lumMod val="75000"/>
                  </a:schemeClr>
                </a:solidFill>
              </a:rPr>
              <a:t> </a:t>
            </a:r>
            <a:r>
              <a:rPr lang="hr-HR" sz="2000" b="1" dirty="0" err="1">
                <a:solidFill>
                  <a:schemeClr val="tx2">
                    <a:lumMod val="75000"/>
                  </a:schemeClr>
                </a:solidFill>
              </a:rPr>
              <a:t>exceeding</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pollution</a:t>
            </a:r>
            <a:r>
              <a:rPr lang="hr-HR" sz="2000" b="1" dirty="0">
                <a:solidFill>
                  <a:schemeClr val="tx2">
                    <a:lumMod val="75000"/>
                  </a:schemeClr>
                </a:solidFill>
              </a:rPr>
              <a:t> </a:t>
            </a:r>
            <a:r>
              <a:rPr lang="hr-HR" sz="2000" b="1" dirty="0" err="1">
                <a:solidFill>
                  <a:schemeClr val="tx2">
                    <a:lumMod val="75000"/>
                  </a:schemeClr>
                </a:solidFill>
              </a:rPr>
              <a:t>and</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polluter</a:t>
            </a:r>
            <a:r>
              <a:rPr lang="hr-HR" sz="2000" b="1" dirty="0">
                <a:solidFill>
                  <a:schemeClr val="tx2">
                    <a:lumMod val="75000"/>
                  </a:schemeClr>
                </a:solidFill>
              </a:rPr>
              <a:t> </a:t>
            </a:r>
            <a:r>
              <a:rPr lang="hr-HR" sz="2000" b="1" dirty="0" err="1">
                <a:solidFill>
                  <a:schemeClr val="tx2">
                    <a:lumMod val="75000"/>
                  </a:schemeClr>
                </a:solidFill>
              </a:rPr>
              <a:t>is</a:t>
            </a:r>
            <a:r>
              <a:rPr lang="hr-HR" sz="2000" b="1" dirty="0">
                <a:solidFill>
                  <a:schemeClr val="tx2">
                    <a:lumMod val="75000"/>
                  </a:schemeClr>
                </a:solidFill>
              </a:rPr>
              <a:t> </a:t>
            </a:r>
            <a:r>
              <a:rPr lang="hr-HR" sz="2000" b="1" dirty="0" err="1">
                <a:solidFill>
                  <a:schemeClr val="tx2">
                    <a:lumMod val="75000"/>
                  </a:schemeClr>
                </a:solidFill>
              </a:rPr>
              <a:t>unknown</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costs</a:t>
            </a:r>
            <a:r>
              <a:rPr lang="hr-HR" sz="2000" b="1" dirty="0">
                <a:solidFill>
                  <a:schemeClr val="tx2">
                    <a:lumMod val="75000"/>
                  </a:schemeClr>
                </a:solidFill>
              </a:rPr>
              <a:t> are </a:t>
            </a:r>
            <a:r>
              <a:rPr lang="hr-HR" sz="2000" b="1" dirty="0" err="1">
                <a:solidFill>
                  <a:schemeClr val="tx2">
                    <a:lumMod val="75000"/>
                  </a:schemeClr>
                </a:solidFill>
              </a:rPr>
              <a:t>born</a:t>
            </a:r>
            <a:r>
              <a:rPr lang="hr-HR" sz="2000" b="1" dirty="0">
                <a:solidFill>
                  <a:schemeClr val="tx2">
                    <a:lumMod val="75000"/>
                  </a:schemeClr>
                </a:solidFill>
              </a:rPr>
              <a:t> </a:t>
            </a:r>
            <a:r>
              <a:rPr lang="hr-HR" sz="2000" b="1" dirty="0" err="1">
                <a:solidFill>
                  <a:schemeClr val="tx2">
                    <a:lumMod val="75000"/>
                  </a:schemeClr>
                </a:solidFill>
              </a:rPr>
              <a:t>by</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local</a:t>
            </a:r>
            <a:r>
              <a:rPr lang="hr-HR" sz="2000" b="1" dirty="0">
                <a:solidFill>
                  <a:schemeClr val="tx2">
                    <a:lumMod val="75000"/>
                  </a:schemeClr>
                </a:solidFill>
              </a:rPr>
              <a:t> </a:t>
            </a:r>
            <a:r>
              <a:rPr lang="hr-HR" sz="2000" b="1" dirty="0" err="1">
                <a:solidFill>
                  <a:schemeClr val="tx2">
                    <a:lumMod val="75000"/>
                  </a:schemeClr>
                </a:solidFill>
              </a:rPr>
              <a:t>self-government</a:t>
            </a:r>
            <a:r>
              <a:rPr lang="hr-HR" sz="2000" b="1" dirty="0">
                <a:solidFill>
                  <a:schemeClr val="tx2">
                    <a:lumMod val="75000"/>
                  </a:schemeClr>
                </a:solidFill>
              </a:rPr>
              <a:t> </a:t>
            </a:r>
            <a:r>
              <a:rPr lang="hr-HR" sz="2000" b="1" dirty="0" err="1">
                <a:solidFill>
                  <a:schemeClr val="tx2">
                    <a:lumMod val="75000"/>
                  </a:schemeClr>
                </a:solidFill>
              </a:rPr>
              <a:t>unit</a:t>
            </a:r>
            <a:r>
              <a:rPr lang="hr-HR" sz="2000" b="1" dirty="0">
                <a:solidFill>
                  <a:schemeClr val="tx2">
                    <a:lumMod val="75000"/>
                  </a:schemeClr>
                </a:solidFill>
              </a:rPr>
              <a:t> </a:t>
            </a:r>
            <a:r>
              <a:rPr lang="hr-HR" sz="2000" b="1" dirty="0" err="1">
                <a:solidFill>
                  <a:schemeClr val="tx2">
                    <a:lumMod val="75000"/>
                  </a:schemeClr>
                </a:solidFill>
              </a:rPr>
              <a:t>which</a:t>
            </a:r>
            <a:r>
              <a:rPr lang="hr-HR" sz="2000" b="1" dirty="0">
                <a:solidFill>
                  <a:schemeClr val="tx2">
                    <a:lumMod val="75000"/>
                  </a:schemeClr>
                </a:solidFill>
              </a:rPr>
              <a:t> </a:t>
            </a:r>
            <a:r>
              <a:rPr lang="hr-HR" sz="2000" b="1" dirty="0" err="1">
                <a:solidFill>
                  <a:schemeClr val="tx2">
                    <a:lumMod val="75000"/>
                  </a:schemeClr>
                </a:solidFill>
              </a:rPr>
              <a:t>executive</a:t>
            </a:r>
            <a:r>
              <a:rPr lang="hr-HR" sz="2000" b="1" dirty="0">
                <a:solidFill>
                  <a:schemeClr val="tx2">
                    <a:lumMod val="75000"/>
                  </a:schemeClr>
                </a:solidFill>
              </a:rPr>
              <a:t> </a:t>
            </a:r>
            <a:r>
              <a:rPr lang="hr-HR" sz="2000" b="1" dirty="0" err="1">
                <a:solidFill>
                  <a:schemeClr val="tx2">
                    <a:lumMod val="75000"/>
                  </a:schemeClr>
                </a:solidFill>
              </a:rPr>
              <a:t>body</a:t>
            </a:r>
            <a:r>
              <a:rPr lang="hr-HR" sz="2000" b="1" dirty="0">
                <a:solidFill>
                  <a:schemeClr val="tx2">
                    <a:lumMod val="75000"/>
                  </a:schemeClr>
                </a:solidFill>
              </a:rPr>
              <a:t> </a:t>
            </a:r>
            <a:r>
              <a:rPr lang="hr-HR" sz="2000" b="1" dirty="0" err="1">
                <a:solidFill>
                  <a:schemeClr val="tx2">
                    <a:lumMod val="75000"/>
                  </a:schemeClr>
                </a:solidFill>
              </a:rPr>
              <a:t>has</a:t>
            </a:r>
            <a:r>
              <a:rPr lang="hr-HR" sz="2000" b="1" dirty="0">
                <a:solidFill>
                  <a:schemeClr val="tx2">
                    <a:lumMod val="75000"/>
                  </a:schemeClr>
                </a:solidFill>
              </a:rPr>
              <a:t> </a:t>
            </a:r>
            <a:r>
              <a:rPr lang="hr-HR" sz="2000" b="1" dirty="0" err="1">
                <a:solidFill>
                  <a:schemeClr val="tx2">
                    <a:lumMod val="75000"/>
                  </a:schemeClr>
                </a:solidFill>
              </a:rPr>
              <a:t>made</a:t>
            </a:r>
            <a:r>
              <a:rPr lang="hr-HR" sz="2000" b="1" dirty="0">
                <a:solidFill>
                  <a:schemeClr val="tx2">
                    <a:lumMod val="75000"/>
                  </a:schemeClr>
                </a:solidFill>
              </a:rPr>
              <a:t> </a:t>
            </a:r>
            <a:r>
              <a:rPr lang="hr-HR" sz="2000" b="1" dirty="0" err="1">
                <a:solidFill>
                  <a:schemeClr val="tx2">
                    <a:lumMod val="75000"/>
                  </a:schemeClr>
                </a:solidFill>
              </a:rPr>
              <a:t>this</a:t>
            </a:r>
            <a:r>
              <a:rPr lang="hr-HR" sz="2000" b="1" dirty="0">
                <a:solidFill>
                  <a:schemeClr val="tx2">
                    <a:lumMod val="75000"/>
                  </a:schemeClr>
                </a:solidFill>
              </a:rPr>
              <a:t> </a:t>
            </a:r>
            <a:r>
              <a:rPr lang="hr-HR" sz="2000" b="1" dirty="0" err="1">
                <a:solidFill>
                  <a:schemeClr val="tx2">
                    <a:lumMod val="75000"/>
                  </a:schemeClr>
                </a:solidFill>
              </a:rPr>
              <a:t>decision</a:t>
            </a:r>
            <a:r>
              <a:rPr lang="hr-HR" sz="2000" b="1" dirty="0">
                <a:solidFill>
                  <a:schemeClr val="tx2">
                    <a:lumMod val="75000"/>
                  </a:schemeClr>
                </a:solidFill>
              </a:rPr>
              <a:t>.</a:t>
            </a:r>
          </a:p>
        </p:txBody>
      </p:sp>
      <p:sp>
        <p:nvSpPr>
          <p:cNvPr id="19" name="Rectangle 18"/>
          <p:cNvSpPr/>
          <p:nvPr/>
        </p:nvSpPr>
        <p:spPr>
          <a:xfrm>
            <a:off x="442354" y="2433058"/>
            <a:ext cx="704850" cy="2796968"/>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1.</a:t>
            </a: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4" name="Group 3"/>
          <p:cNvGrpSpPr>
            <a:grpSpLocks noChangeAspect="1"/>
          </p:cNvGrpSpPr>
          <p:nvPr/>
        </p:nvGrpSpPr>
        <p:grpSpPr bwMode="auto">
          <a:xfrm>
            <a:off x="442354" y="6362429"/>
            <a:ext cx="4500798" cy="411137"/>
            <a:chOff x="14858" y="6031800"/>
            <a:chExt cx="7310482" cy="703818"/>
          </a:xfrm>
        </p:grpSpPr>
        <p:pic>
          <p:nvPicPr>
            <p:cNvPr id="1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558463330"/>
      </p:ext>
    </p:extLst>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11.4 INSPECTION MONITORING - UNANNOUNCED</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38150" y="1238249"/>
            <a:ext cx="8439150" cy="1083053"/>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38151" y="1428750"/>
            <a:ext cx="8429624" cy="892552"/>
          </a:xfrm>
          <a:prstGeom prst="rect">
            <a:avLst/>
          </a:prstGeom>
          <a:noFill/>
        </p:spPr>
        <p:txBody>
          <a:bodyPr wrap="square" rtlCol="0">
            <a:spAutoFit/>
          </a:bodyPr>
          <a:lstStyle/>
          <a:p>
            <a:pPr algn="ctr"/>
            <a:r>
              <a:rPr lang="hr-HR" sz="2800" b="1" dirty="0">
                <a:solidFill>
                  <a:schemeClr val="tx2">
                    <a:lumMod val="75000"/>
                  </a:schemeClr>
                </a:solidFill>
              </a:rPr>
              <a:t> </a:t>
            </a:r>
            <a:r>
              <a:rPr lang="hr-HR" sz="2400" b="1" dirty="0">
                <a:solidFill>
                  <a:schemeClr val="tx2">
                    <a:lumMod val="75000"/>
                  </a:schemeClr>
                </a:solidFill>
              </a:rPr>
              <a:t>B. </a:t>
            </a:r>
            <a:r>
              <a:rPr lang="hr-HR" sz="2400" b="1" dirty="0" err="1">
                <a:solidFill>
                  <a:schemeClr val="tx2">
                    <a:lumMod val="75000"/>
                  </a:schemeClr>
                </a:solidFill>
              </a:rPr>
              <a:t>Implementation</a:t>
            </a:r>
            <a:r>
              <a:rPr lang="hr-HR" sz="2400" b="1" dirty="0">
                <a:solidFill>
                  <a:schemeClr val="tx2">
                    <a:lumMod val="75000"/>
                  </a:schemeClr>
                </a:solidFill>
              </a:rPr>
              <a:t> </a:t>
            </a:r>
            <a:r>
              <a:rPr lang="hr-HR" sz="2400" b="1" dirty="0" err="1">
                <a:solidFill>
                  <a:schemeClr val="tx2">
                    <a:lumMod val="75000"/>
                  </a:schemeClr>
                </a:solidFill>
              </a:rPr>
              <a:t>of</a:t>
            </a:r>
            <a:r>
              <a:rPr lang="hr-HR" sz="2400" b="1" dirty="0">
                <a:solidFill>
                  <a:schemeClr val="tx2">
                    <a:lumMod val="75000"/>
                  </a:schemeClr>
                </a:solidFill>
              </a:rPr>
              <a:t> </a:t>
            </a:r>
            <a:r>
              <a:rPr lang="hr-HR" sz="2400" b="1" dirty="0" err="1">
                <a:solidFill>
                  <a:schemeClr val="tx2">
                    <a:lumMod val="75000"/>
                  </a:schemeClr>
                </a:solidFill>
              </a:rPr>
              <a:t>inspection</a:t>
            </a:r>
            <a:r>
              <a:rPr lang="hr-HR" sz="2400" b="1" dirty="0">
                <a:solidFill>
                  <a:schemeClr val="tx2">
                    <a:lumMod val="75000"/>
                  </a:schemeClr>
                </a:solidFill>
              </a:rPr>
              <a:t> monitoring – </a:t>
            </a:r>
            <a:r>
              <a:rPr lang="hr-HR" sz="2400" b="1" dirty="0" err="1">
                <a:solidFill>
                  <a:schemeClr val="tx2">
                    <a:lumMod val="75000"/>
                  </a:schemeClr>
                </a:solidFill>
              </a:rPr>
              <a:t>based</a:t>
            </a:r>
            <a:r>
              <a:rPr lang="hr-HR" sz="2400" b="1" dirty="0">
                <a:solidFill>
                  <a:schemeClr val="tx2">
                    <a:lumMod val="75000"/>
                  </a:schemeClr>
                </a:solidFill>
              </a:rPr>
              <a:t> on </a:t>
            </a:r>
            <a:r>
              <a:rPr lang="hr-HR" sz="2400" b="1" dirty="0" err="1">
                <a:solidFill>
                  <a:schemeClr val="tx2">
                    <a:lumMod val="75000"/>
                  </a:schemeClr>
                </a:solidFill>
              </a:rPr>
              <a:t>notification</a:t>
            </a:r>
            <a:r>
              <a:rPr lang="hr-HR" sz="2400" b="1" dirty="0">
                <a:solidFill>
                  <a:schemeClr val="tx2">
                    <a:lumMod val="75000"/>
                  </a:schemeClr>
                </a:solidFill>
              </a:rPr>
              <a:t> </a:t>
            </a:r>
            <a:r>
              <a:rPr lang="hr-HR" sz="2400" b="1" dirty="0" err="1">
                <a:solidFill>
                  <a:schemeClr val="tx2">
                    <a:lumMod val="75000"/>
                  </a:schemeClr>
                </a:solidFill>
              </a:rPr>
              <a:t>with</a:t>
            </a:r>
            <a:r>
              <a:rPr lang="hr-HR" sz="2400" b="1" dirty="0">
                <a:solidFill>
                  <a:schemeClr val="tx2">
                    <a:lumMod val="75000"/>
                  </a:schemeClr>
                </a:solidFill>
              </a:rPr>
              <a:t> </a:t>
            </a:r>
            <a:r>
              <a:rPr lang="hr-HR" sz="2400" b="1" dirty="0" err="1">
                <a:solidFill>
                  <a:schemeClr val="tx2">
                    <a:lumMod val="75000"/>
                  </a:schemeClr>
                </a:solidFill>
              </a:rPr>
              <a:t>unknown</a:t>
            </a:r>
            <a:r>
              <a:rPr lang="hr-HR" sz="2400" b="1" dirty="0">
                <a:solidFill>
                  <a:schemeClr val="tx2">
                    <a:lumMod val="75000"/>
                  </a:schemeClr>
                </a:solidFill>
              </a:rPr>
              <a:t> </a:t>
            </a:r>
            <a:r>
              <a:rPr lang="hr-HR" sz="2400" b="1" dirty="0" err="1">
                <a:solidFill>
                  <a:schemeClr val="tx2">
                    <a:lumMod val="75000"/>
                  </a:schemeClr>
                </a:solidFill>
              </a:rPr>
              <a:t>polluter</a:t>
            </a:r>
            <a:endParaRPr lang="hr-HR" sz="2800" b="1" dirty="0">
              <a:solidFill>
                <a:schemeClr val="tx2">
                  <a:lumMod val="75000"/>
                </a:schemeClr>
              </a:solidFill>
            </a:endParaRPr>
          </a:p>
        </p:txBody>
      </p:sp>
      <p:sp>
        <p:nvSpPr>
          <p:cNvPr id="18" name="Rectangle 17"/>
          <p:cNvSpPr/>
          <p:nvPr/>
        </p:nvSpPr>
        <p:spPr>
          <a:xfrm>
            <a:off x="1200150" y="2433059"/>
            <a:ext cx="7667625" cy="2626052"/>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b="1" dirty="0" err="1">
                <a:solidFill>
                  <a:schemeClr val="tx2">
                    <a:lumMod val="75000"/>
                  </a:schemeClr>
                </a:solidFill>
              </a:rPr>
              <a:t>If</a:t>
            </a:r>
            <a:r>
              <a:rPr lang="hr-HR" sz="2000" b="1" dirty="0">
                <a:solidFill>
                  <a:schemeClr val="tx2">
                    <a:lumMod val="75000"/>
                  </a:schemeClr>
                </a:solidFill>
              </a:rPr>
              <a:t> </a:t>
            </a:r>
            <a:r>
              <a:rPr lang="hr-HR" sz="2000" b="1" dirty="0" err="1">
                <a:solidFill>
                  <a:schemeClr val="tx2">
                    <a:lumMod val="75000"/>
                  </a:schemeClr>
                </a:solidFill>
              </a:rPr>
              <a:t>it</a:t>
            </a:r>
            <a:r>
              <a:rPr lang="hr-HR" sz="2000" b="1" dirty="0">
                <a:solidFill>
                  <a:schemeClr val="tx2">
                    <a:lumMod val="75000"/>
                  </a:schemeClr>
                </a:solidFill>
              </a:rPr>
              <a:t> </a:t>
            </a:r>
            <a:r>
              <a:rPr lang="hr-HR" sz="2000" b="1" dirty="0" err="1">
                <a:solidFill>
                  <a:schemeClr val="tx2">
                    <a:lumMod val="75000"/>
                  </a:schemeClr>
                </a:solidFill>
              </a:rPr>
              <a:t>is</a:t>
            </a:r>
            <a:r>
              <a:rPr lang="hr-HR" sz="2000" b="1" dirty="0">
                <a:solidFill>
                  <a:schemeClr val="tx2">
                    <a:lumMod val="75000"/>
                  </a:schemeClr>
                </a:solidFill>
              </a:rPr>
              <a:t> </a:t>
            </a:r>
            <a:r>
              <a:rPr lang="hr-HR" sz="2000" b="1" dirty="0" err="1">
                <a:solidFill>
                  <a:schemeClr val="tx2">
                    <a:lumMod val="75000"/>
                  </a:schemeClr>
                </a:solidFill>
              </a:rPr>
              <a:t>established</a:t>
            </a:r>
            <a:r>
              <a:rPr lang="hr-HR" sz="2000" b="1" dirty="0">
                <a:solidFill>
                  <a:schemeClr val="tx2">
                    <a:lumMod val="75000"/>
                  </a:schemeClr>
                </a:solidFill>
              </a:rPr>
              <a:t> </a:t>
            </a:r>
            <a:r>
              <a:rPr lang="hr-HR" sz="2000" b="1" dirty="0" err="1">
                <a:solidFill>
                  <a:schemeClr val="tx2">
                    <a:lumMod val="75000"/>
                  </a:schemeClr>
                </a:solidFill>
              </a:rPr>
              <a:t>that</a:t>
            </a:r>
            <a:r>
              <a:rPr lang="hr-HR" sz="2000" b="1" dirty="0">
                <a:solidFill>
                  <a:schemeClr val="tx2">
                    <a:lumMod val="75000"/>
                  </a:schemeClr>
                </a:solidFill>
              </a:rPr>
              <a:t> </a:t>
            </a:r>
            <a:r>
              <a:rPr lang="hr-HR" sz="2000" b="1" dirty="0" err="1">
                <a:solidFill>
                  <a:schemeClr val="tx2">
                    <a:lumMod val="75000"/>
                  </a:schemeClr>
                </a:solidFill>
              </a:rPr>
              <a:t>there</a:t>
            </a:r>
            <a:r>
              <a:rPr lang="hr-HR" sz="2000" b="1" dirty="0">
                <a:solidFill>
                  <a:schemeClr val="tx2">
                    <a:lumMod val="75000"/>
                  </a:schemeClr>
                </a:solidFill>
              </a:rPr>
              <a:t> </a:t>
            </a:r>
            <a:r>
              <a:rPr lang="hr-HR" sz="2000" b="1" dirty="0" err="1">
                <a:solidFill>
                  <a:schemeClr val="tx2">
                    <a:lumMod val="75000"/>
                  </a:schemeClr>
                </a:solidFill>
              </a:rPr>
              <a:t>is</a:t>
            </a:r>
            <a:r>
              <a:rPr lang="hr-HR" sz="2000" b="1" dirty="0">
                <a:solidFill>
                  <a:schemeClr val="tx2">
                    <a:lumMod val="75000"/>
                  </a:schemeClr>
                </a:solidFill>
              </a:rPr>
              <a:t> </a:t>
            </a:r>
            <a:r>
              <a:rPr lang="hr-HR" sz="2000" b="1" dirty="0" err="1">
                <a:solidFill>
                  <a:schemeClr val="tx2">
                    <a:lumMod val="75000"/>
                  </a:schemeClr>
                </a:solidFill>
              </a:rPr>
              <a:t>an</a:t>
            </a:r>
            <a:r>
              <a:rPr lang="hr-HR" sz="2000" b="1" dirty="0">
                <a:solidFill>
                  <a:schemeClr val="tx2">
                    <a:lumMod val="75000"/>
                  </a:schemeClr>
                </a:solidFill>
              </a:rPr>
              <a:t> </a:t>
            </a:r>
            <a:r>
              <a:rPr lang="hr-HR" sz="2000" b="1" dirty="0" err="1">
                <a:solidFill>
                  <a:schemeClr val="tx2">
                    <a:lumMod val="75000"/>
                  </a:schemeClr>
                </a:solidFill>
              </a:rPr>
              <a:t>exceeding</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air</a:t>
            </a:r>
            <a:r>
              <a:rPr lang="hr-HR" sz="2000" b="1" dirty="0">
                <a:solidFill>
                  <a:schemeClr val="tx2">
                    <a:lumMod val="75000"/>
                  </a:schemeClr>
                </a:solidFill>
              </a:rPr>
              <a:t> </a:t>
            </a:r>
            <a:r>
              <a:rPr lang="hr-HR" sz="2000" b="1" dirty="0" err="1">
                <a:solidFill>
                  <a:schemeClr val="tx2">
                    <a:lumMod val="75000"/>
                  </a:schemeClr>
                </a:solidFill>
              </a:rPr>
              <a:t>pollution</a:t>
            </a:r>
            <a:r>
              <a:rPr lang="hr-HR" sz="2000" b="1" dirty="0">
                <a:solidFill>
                  <a:schemeClr val="tx2">
                    <a:lumMod val="75000"/>
                  </a:schemeClr>
                </a:solidFill>
              </a:rPr>
              <a:t> </a:t>
            </a:r>
            <a:r>
              <a:rPr lang="hr-HR" sz="2000" b="1" dirty="0" err="1">
                <a:solidFill>
                  <a:schemeClr val="tx2">
                    <a:lumMod val="75000"/>
                  </a:schemeClr>
                </a:solidFill>
              </a:rPr>
              <a:t>and</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polluter</a:t>
            </a:r>
            <a:r>
              <a:rPr lang="hr-HR" sz="2000" b="1" dirty="0">
                <a:solidFill>
                  <a:schemeClr val="tx2">
                    <a:lumMod val="75000"/>
                  </a:schemeClr>
                </a:solidFill>
              </a:rPr>
              <a:t> </a:t>
            </a:r>
            <a:r>
              <a:rPr lang="hr-HR" sz="2000" b="1" dirty="0" err="1">
                <a:solidFill>
                  <a:schemeClr val="tx2">
                    <a:lumMod val="75000"/>
                  </a:schemeClr>
                </a:solidFill>
              </a:rPr>
              <a:t>is</a:t>
            </a:r>
            <a:r>
              <a:rPr lang="hr-HR" sz="2000" b="1" dirty="0">
                <a:solidFill>
                  <a:schemeClr val="tx2">
                    <a:lumMod val="75000"/>
                  </a:schemeClr>
                </a:solidFill>
              </a:rPr>
              <a:t> </a:t>
            </a:r>
            <a:r>
              <a:rPr lang="hr-HR" sz="2000" b="1" dirty="0" err="1">
                <a:solidFill>
                  <a:schemeClr val="tx2">
                    <a:lumMod val="75000"/>
                  </a:schemeClr>
                </a:solidFill>
              </a:rPr>
              <a:t>known</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measurement</a:t>
            </a:r>
            <a:r>
              <a:rPr lang="hr-HR" sz="2000" b="1" dirty="0">
                <a:solidFill>
                  <a:schemeClr val="tx2">
                    <a:lumMod val="75000"/>
                  </a:schemeClr>
                </a:solidFill>
              </a:rPr>
              <a:t> </a:t>
            </a:r>
            <a:r>
              <a:rPr lang="hr-HR" sz="2000" b="1" dirty="0" err="1">
                <a:solidFill>
                  <a:schemeClr val="tx2">
                    <a:lumMod val="75000"/>
                  </a:schemeClr>
                </a:solidFill>
              </a:rPr>
              <a:t>or</a:t>
            </a:r>
            <a:r>
              <a:rPr lang="hr-HR" sz="2000" b="1" dirty="0">
                <a:solidFill>
                  <a:schemeClr val="tx2">
                    <a:lumMod val="75000"/>
                  </a:schemeClr>
                </a:solidFill>
              </a:rPr>
              <a:t> </a:t>
            </a:r>
            <a:r>
              <a:rPr lang="hr-HR" sz="2000" b="1" dirty="0" err="1">
                <a:solidFill>
                  <a:schemeClr val="tx2">
                    <a:lumMod val="75000"/>
                  </a:schemeClr>
                </a:solidFill>
              </a:rPr>
              <a:t>assessment</a:t>
            </a:r>
            <a:r>
              <a:rPr lang="hr-HR" sz="2000" b="1" dirty="0">
                <a:solidFill>
                  <a:schemeClr val="tx2">
                    <a:lumMod val="75000"/>
                  </a:schemeClr>
                </a:solidFill>
              </a:rPr>
              <a:t> </a:t>
            </a:r>
            <a:r>
              <a:rPr lang="hr-HR" sz="2000" b="1" dirty="0" err="1">
                <a:solidFill>
                  <a:schemeClr val="tx2">
                    <a:lumMod val="75000"/>
                  </a:schemeClr>
                </a:solidFill>
              </a:rPr>
              <a:t>costs</a:t>
            </a:r>
            <a:r>
              <a:rPr lang="hr-HR" sz="2000" b="1" dirty="0">
                <a:solidFill>
                  <a:schemeClr val="tx2">
                    <a:lumMod val="75000"/>
                  </a:schemeClr>
                </a:solidFill>
              </a:rPr>
              <a:t> are </a:t>
            </a:r>
            <a:r>
              <a:rPr lang="hr-HR" sz="2000" b="1" dirty="0" err="1">
                <a:solidFill>
                  <a:schemeClr val="tx2">
                    <a:lumMod val="75000"/>
                  </a:schemeClr>
                </a:solidFill>
              </a:rPr>
              <a:t>born</a:t>
            </a:r>
            <a:r>
              <a:rPr lang="hr-HR" sz="2000" b="1" dirty="0">
                <a:solidFill>
                  <a:schemeClr val="tx2">
                    <a:lumMod val="75000"/>
                  </a:schemeClr>
                </a:solidFill>
              </a:rPr>
              <a:t> </a:t>
            </a:r>
            <a:r>
              <a:rPr lang="hr-HR" sz="2000" b="1" dirty="0" err="1">
                <a:solidFill>
                  <a:schemeClr val="tx2">
                    <a:lumMod val="75000"/>
                  </a:schemeClr>
                </a:solidFill>
              </a:rPr>
              <a:t>by</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polluter</a:t>
            </a:r>
            <a:r>
              <a:rPr lang="hr-HR" sz="2000" b="1" dirty="0">
                <a:solidFill>
                  <a:schemeClr val="tx2">
                    <a:lumMod val="75000"/>
                  </a:schemeClr>
                </a:solidFill>
              </a:rPr>
              <a:t>. </a:t>
            </a:r>
          </a:p>
          <a:p>
            <a:pPr algn="just"/>
            <a:r>
              <a:rPr lang="hr-HR" sz="2000" b="1" dirty="0" err="1">
                <a:solidFill>
                  <a:schemeClr val="tx2">
                    <a:lumMod val="75000"/>
                  </a:schemeClr>
                </a:solidFill>
              </a:rPr>
              <a:t>If</a:t>
            </a:r>
            <a:r>
              <a:rPr lang="hr-HR" sz="2000" b="1" dirty="0">
                <a:solidFill>
                  <a:schemeClr val="tx2">
                    <a:lumMod val="75000"/>
                  </a:schemeClr>
                </a:solidFill>
              </a:rPr>
              <a:t> </a:t>
            </a:r>
            <a:r>
              <a:rPr lang="hr-HR" sz="2000" b="1" dirty="0" err="1">
                <a:solidFill>
                  <a:schemeClr val="tx2">
                    <a:lumMod val="75000"/>
                  </a:schemeClr>
                </a:solidFill>
              </a:rPr>
              <a:t>executive</a:t>
            </a:r>
            <a:r>
              <a:rPr lang="hr-HR" sz="2000" b="1" dirty="0">
                <a:solidFill>
                  <a:schemeClr val="tx2">
                    <a:lumMod val="75000"/>
                  </a:schemeClr>
                </a:solidFill>
              </a:rPr>
              <a:t> </a:t>
            </a:r>
            <a:r>
              <a:rPr lang="hr-HR" sz="2000" b="1" dirty="0" err="1">
                <a:solidFill>
                  <a:schemeClr val="tx2">
                    <a:lumMod val="75000"/>
                  </a:schemeClr>
                </a:solidFill>
              </a:rPr>
              <a:t>body</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City </a:t>
            </a:r>
            <a:r>
              <a:rPr lang="hr-HR" sz="2000" b="1" dirty="0" err="1">
                <a:solidFill>
                  <a:schemeClr val="tx2">
                    <a:lumMod val="75000"/>
                  </a:schemeClr>
                </a:solidFill>
              </a:rPr>
              <a:t>of</a:t>
            </a:r>
            <a:r>
              <a:rPr lang="hr-HR" sz="2000" b="1" dirty="0">
                <a:solidFill>
                  <a:schemeClr val="tx2">
                    <a:lumMod val="75000"/>
                  </a:schemeClr>
                </a:solidFill>
              </a:rPr>
              <a:t> Zagreb, </a:t>
            </a:r>
            <a:r>
              <a:rPr lang="hr-HR" sz="2000" b="1" dirty="0" err="1">
                <a:solidFill>
                  <a:schemeClr val="tx2">
                    <a:lumMod val="75000"/>
                  </a:schemeClr>
                </a:solidFill>
              </a:rPr>
              <a:t>city</a:t>
            </a:r>
            <a:r>
              <a:rPr lang="hr-HR" sz="2000" b="1" dirty="0">
                <a:solidFill>
                  <a:schemeClr val="tx2">
                    <a:lumMod val="75000"/>
                  </a:schemeClr>
                </a:solidFill>
              </a:rPr>
              <a:t> </a:t>
            </a:r>
            <a:r>
              <a:rPr lang="hr-HR" sz="2000" b="1" dirty="0" err="1">
                <a:solidFill>
                  <a:schemeClr val="tx2">
                    <a:lumMod val="75000"/>
                  </a:schemeClr>
                </a:solidFill>
              </a:rPr>
              <a:t>and</a:t>
            </a:r>
            <a:r>
              <a:rPr lang="hr-HR" sz="2000" b="1" dirty="0">
                <a:solidFill>
                  <a:schemeClr val="tx2">
                    <a:lumMod val="75000"/>
                  </a:schemeClr>
                </a:solidFill>
              </a:rPr>
              <a:t> </a:t>
            </a:r>
            <a:r>
              <a:rPr lang="hr-HR" sz="2000" b="1" dirty="0" err="1">
                <a:solidFill>
                  <a:schemeClr val="tx2">
                    <a:lumMod val="75000"/>
                  </a:schemeClr>
                </a:solidFill>
              </a:rPr>
              <a:t>municipality</a:t>
            </a:r>
            <a:r>
              <a:rPr lang="hr-HR" sz="2000" b="1" dirty="0">
                <a:solidFill>
                  <a:schemeClr val="tx2">
                    <a:lumMod val="75000"/>
                  </a:schemeClr>
                </a:solidFill>
              </a:rPr>
              <a:t> </a:t>
            </a:r>
            <a:r>
              <a:rPr lang="hr-HR" sz="2000" b="1" dirty="0" err="1">
                <a:solidFill>
                  <a:schemeClr val="tx2">
                    <a:lumMod val="75000"/>
                  </a:schemeClr>
                </a:solidFill>
              </a:rPr>
              <a:t>does</a:t>
            </a:r>
            <a:r>
              <a:rPr lang="hr-HR" sz="2000" b="1" dirty="0">
                <a:solidFill>
                  <a:schemeClr val="tx2">
                    <a:lumMod val="75000"/>
                  </a:schemeClr>
                </a:solidFill>
              </a:rPr>
              <a:t> </a:t>
            </a:r>
            <a:r>
              <a:rPr lang="hr-HR" sz="2000" b="1" dirty="0" err="1">
                <a:solidFill>
                  <a:schemeClr val="tx2">
                    <a:lumMod val="75000"/>
                  </a:schemeClr>
                </a:solidFill>
              </a:rPr>
              <a:t>not</a:t>
            </a:r>
            <a:r>
              <a:rPr lang="hr-HR" sz="2000" b="1" dirty="0">
                <a:solidFill>
                  <a:schemeClr val="tx2">
                    <a:lumMod val="75000"/>
                  </a:schemeClr>
                </a:solidFill>
              </a:rPr>
              <a:t> make a </a:t>
            </a:r>
            <a:r>
              <a:rPr lang="hr-HR" sz="2000" b="1" dirty="0" err="1">
                <a:solidFill>
                  <a:schemeClr val="tx2">
                    <a:lumMod val="75000"/>
                  </a:schemeClr>
                </a:solidFill>
              </a:rPr>
              <a:t>decision</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Ministry</a:t>
            </a:r>
            <a:r>
              <a:rPr lang="hr-HR" sz="2000" b="1" dirty="0">
                <a:solidFill>
                  <a:schemeClr val="tx2">
                    <a:lumMod val="75000"/>
                  </a:schemeClr>
                </a:solidFill>
              </a:rPr>
              <a:t> </a:t>
            </a:r>
            <a:r>
              <a:rPr lang="hr-HR" sz="2000" b="1" dirty="0" err="1">
                <a:solidFill>
                  <a:schemeClr val="tx2">
                    <a:lumMod val="75000"/>
                  </a:schemeClr>
                </a:solidFill>
              </a:rPr>
              <a:t>shall</a:t>
            </a:r>
            <a:r>
              <a:rPr lang="hr-HR" sz="2000" b="1" dirty="0">
                <a:solidFill>
                  <a:schemeClr val="tx2">
                    <a:lumMod val="75000"/>
                  </a:schemeClr>
                </a:solidFill>
              </a:rPr>
              <a:t> </a:t>
            </a:r>
            <a:r>
              <a:rPr lang="hr-HR" sz="2000" b="1" dirty="0" err="1">
                <a:solidFill>
                  <a:schemeClr val="tx2">
                    <a:lumMod val="75000"/>
                  </a:schemeClr>
                </a:solidFill>
              </a:rPr>
              <a:t>ensure</a:t>
            </a:r>
            <a:r>
              <a:rPr lang="hr-HR" sz="2000" b="1" dirty="0">
                <a:solidFill>
                  <a:schemeClr val="tx2">
                    <a:lumMod val="75000"/>
                  </a:schemeClr>
                </a:solidFill>
              </a:rPr>
              <a:t> </a:t>
            </a:r>
            <a:r>
              <a:rPr lang="hr-HR" sz="2000" b="1" dirty="0" err="1">
                <a:solidFill>
                  <a:schemeClr val="tx2">
                    <a:lumMod val="75000"/>
                  </a:schemeClr>
                </a:solidFill>
              </a:rPr>
              <a:t>special-purpose</a:t>
            </a:r>
            <a:r>
              <a:rPr lang="hr-HR" sz="2000" b="1" dirty="0">
                <a:solidFill>
                  <a:schemeClr val="tx2">
                    <a:lumMod val="75000"/>
                  </a:schemeClr>
                </a:solidFill>
              </a:rPr>
              <a:t> </a:t>
            </a:r>
            <a:r>
              <a:rPr lang="hr-HR" sz="2000" b="1" dirty="0" err="1">
                <a:solidFill>
                  <a:schemeClr val="tx2">
                    <a:lumMod val="75000"/>
                  </a:schemeClr>
                </a:solidFill>
              </a:rPr>
              <a:t>measurements</a:t>
            </a:r>
            <a:r>
              <a:rPr lang="hr-HR" sz="2000" b="1" dirty="0">
                <a:solidFill>
                  <a:schemeClr val="tx2">
                    <a:lumMod val="75000"/>
                  </a:schemeClr>
                </a:solidFill>
              </a:rPr>
              <a:t> </a:t>
            </a:r>
            <a:r>
              <a:rPr lang="hr-HR" sz="2000" b="1" dirty="0" err="1">
                <a:solidFill>
                  <a:schemeClr val="tx2">
                    <a:lumMod val="75000"/>
                  </a:schemeClr>
                </a:solidFill>
              </a:rPr>
              <a:t>or</a:t>
            </a:r>
            <a:r>
              <a:rPr lang="hr-HR" sz="2000" b="1" dirty="0">
                <a:solidFill>
                  <a:schemeClr val="tx2">
                    <a:lumMod val="75000"/>
                  </a:schemeClr>
                </a:solidFill>
              </a:rPr>
              <a:t> </a:t>
            </a:r>
            <a:r>
              <a:rPr lang="hr-HR" sz="2000" b="1" dirty="0" err="1">
                <a:solidFill>
                  <a:schemeClr val="tx2">
                    <a:lumMod val="75000"/>
                  </a:schemeClr>
                </a:solidFill>
              </a:rPr>
              <a:t>assessments</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pollution</a:t>
            </a:r>
            <a:r>
              <a:rPr lang="hr-HR" sz="2000" b="1" dirty="0">
                <a:solidFill>
                  <a:schemeClr val="tx2">
                    <a:lumMod val="75000"/>
                  </a:schemeClr>
                </a:solidFill>
              </a:rPr>
              <a:t> </a:t>
            </a:r>
            <a:r>
              <a:rPr lang="hr-HR" sz="2000" b="1" dirty="0" err="1">
                <a:solidFill>
                  <a:schemeClr val="tx2">
                    <a:lumMod val="75000"/>
                  </a:schemeClr>
                </a:solidFill>
              </a:rPr>
              <a:t>level</a:t>
            </a:r>
            <a:r>
              <a:rPr lang="hr-HR" sz="2000" b="1" dirty="0">
                <a:solidFill>
                  <a:schemeClr val="tx2">
                    <a:lumMod val="75000"/>
                  </a:schemeClr>
                </a:solidFill>
              </a:rPr>
              <a:t> </a:t>
            </a:r>
            <a:r>
              <a:rPr lang="hr-HR" sz="2000" b="1" dirty="0" err="1">
                <a:solidFill>
                  <a:schemeClr val="tx2">
                    <a:lumMod val="75000"/>
                  </a:schemeClr>
                </a:solidFill>
              </a:rPr>
              <a:t>and</a:t>
            </a:r>
            <a:r>
              <a:rPr lang="hr-HR" sz="2000" b="1" dirty="0">
                <a:solidFill>
                  <a:schemeClr val="tx2">
                    <a:lumMod val="75000"/>
                  </a:schemeClr>
                </a:solidFill>
              </a:rPr>
              <a:t> </a:t>
            </a:r>
            <a:r>
              <a:rPr lang="hr-HR" sz="2000" b="1" dirty="0" err="1">
                <a:solidFill>
                  <a:schemeClr val="tx2">
                    <a:lumMod val="75000"/>
                  </a:schemeClr>
                </a:solidFill>
              </a:rPr>
              <a:t>shall</a:t>
            </a:r>
            <a:r>
              <a:rPr lang="hr-HR" sz="2000" b="1" dirty="0">
                <a:solidFill>
                  <a:schemeClr val="tx2">
                    <a:lumMod val="75000"/>
                  </a:schemeClr>
                </a:solidFill>
              </a:rPr>
              <a:t> </a:t>
            </a:r>
            <a:r>
              <a:rPr lang="hr-HR" sz="2000" b="1" dirty="0" err="1">
                <a:solidFill>
                  <a:schemeClr val="tx2">
                    <a:lumMod val="75000"/>
                  </a:schemeClr>
                </a:solidFill>
              </a:rPr>
              <a:t>charge</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local</a:t>
            </a:r>
            <a:r>
              <a:rPr lang="hr-HR" sz="2000" b="1" dirty="0">
                <a:solidFill>
                  <a:schemeClr val="tx2">
                    <a:lumMod val="75000"/>
                  </a:schemeClr>
                </a:solidFill>
              </a:rPr>
              <a:t> </a:t>
            </a:r>
            <a:r>
              <a:rPr lang="hr-HR" sz="2000" b="1" dirty="0" err="1">
                <a:solidFill>
                  <a:schemeClr val="tx2">
                    <a:lumMod val="75000"/>
                  </a:schemeClr>
                </a:solidFill>
              </a:rPr>
              <a:t>self-government</a:t>
            </a:r>
            <a:r>
              <a:rPr lang="hr-HR" sz="2000" b="1" dirty="0">
                <a:solidFill>
                  <a:schemeClr val="tx2">
                    <a:lumMod val="75000"/>
                  </a:schemeClr>
                </a:solidFill>
              </a:rPr>
              <a:t> </a:t>
            </a:r>
            <a:r>
              <a:rPr lang="hr-HR" sz="2000" b="1" dirty="0" err="1">
                <a:solidFill>
                  <a:schemeClr val="tx2">
                    <a:lumMod val="75000"/>
                  </a:schemeClr>
                </a:solidFill>
              </a:rPr>
              <a:t>unit</a:t>
            </a:r>
            <a:r>
              <a:rPr lang="hr-HR" sz="2000" b="1" dirty="0">
                <a:solidFill>
                  <a:schemeClr val="tx2">
                    <a:lumMod val="75000"/>
                  </a:schemeClr>
                </a:solidFill>
              </a:rPr>
              <a:t> </a:t>
            </a:r>
            <a:r>
              <a:rPr lang="hr-HR" sz="2000" b="1" dirty="0" err="1">
                <a:solidFill>
                  <a:schemeClr val="tx2">
                    <a:lumMod val="75000"/>
                  </a:schemeClr>
                </a:solidFill>
              </a:rPr>
              <a:t>which</a:t>
            </a:r>
            <a:r>
              <a:rPr lang="hr-HR" sz="2000" b="1" dirty="0">
                <a:solidFill>
                  <a:schemeClr val="tx2">
                    <a:lumMod val="75000"/>
                  </a:schemeClr>
                </a:solidFill>
              </a:rPr>
              <a:t> </a:t>
            </a:r>
            <a:r>
              <a:rPr lang="hr-HR" sz="2000" b="1" dirty="0" err="1">
                <a:solidFill>
                  <a:schemeClr val="tx2">
                    <a:lumMod val="75000"/>
                  </a:schemeClr>
                </a:solidFill>
              </a:rPr>
              <a:t>executive</a:t>
            </a:r>
            <a:r>
              <a:rPr lang="hr-HR" sz="2000" b="1" dirty="0">
                <a:solidFill>
                  <a:schemeClr val="tx2">
                    <a:lumMod val="75000"/>
                  </a:schemeClr>
                </a:solidFill>
              </a:rPr>
              <a:t> </a:t>
            </a:r>
            <a:r>
              <a:rPr lang="hr-HR" sz="2000" b="1" dirty="0" err="1">
                <a:solidFill>
                  <a:schemeClr val="tx2">
                    <a:lumMod val="75000"/>
                  </a:schemeClr>
                </a:solidFill>
              </a:rPr>
              <a:t>body</a:t>
            </a:r>
            <a:r>
              <a:rPr lang="hr-HR" sz="2000" b="1" dirty="0">
                <a:solidFill>
                  <a:schemeClr val="tx2">
                    <a:lumMod val="75000"/>
                  </a:schemeClr>
                </a:solidFill>
              </a:rPr>
              <a:t> </a:t>
            </a:r>
            <a:r>
              <a:rPr lang="hr-HR" sz="2000" b="1" dirty="0" err="1">
                <a:solidFill>
                  <a:schemeClr val="tx2">
                    <a:lumMod val="75000"/>
                  </a:schemeClr>
                </a:solidFill>
              </a:rPr>
              <a:t>has</a:t>
            </a:r>
            <a:r>
              <a:rPr lang="hr-HR" sz="2000" b="1" dirty="0">
                <a:solidFill>
                  <a:schemeClr val="tx2">
                    <a:lumMod val="75000"/>
                  </a:schemeClr>
                </a:solidFill>
              </a:rPr>
              <a:t> </a:t>
            </a:r>
            <a:r>
              <a:rPr lang="hr-HR" sz="2000" b="1" dirty="0" err="1">
                <a:solidFill>
                  <a:schemeClr val="tx2">
                    <a:lumMod val="75000"/>
                  </a:schemeClr>
                </a:solidFill>
              </a:rPr>
              <a:t>made</a:t>
            </a:r>
            <a:r>
              <a:rPr lang="hr-HR" sz="2000" b="1" dirty="0">
                <a:solidFill>
                  <a:schemeClr val="tx2">
                    <a:lumMod val="75000"/>
                  </a:schemeClr>
                </a:solidFill>
              </a:rPr>
              <a:t> a </a:t>
            </a:r>
            <a:r>
              <a:rPr lang="hr-HR" sz="2000" b="1" dirty="0" err="1">
                <a:solidFill>
                  <a:schemeClr val="tx2">
                    <a:lumMod val="75000"/>
                  </a:schemeClr>
                </a:solidFill>
              </a:rPr>
              <a:t>decision</a:t>
            </a:r>
            <a:r>
              <a:rPr lang="hr-HR" sz="2000" b="1" dirty="0">
                <a:solidFill>
                  <a:schemeClr val="tx2">
                    <a:lumMod val="75000"/>
                  </a:schemeClr>
                </a:solidFill>
              </a:rPr>
              <a:t>.</a:t>
            </a:r>
          </a:p>
        </p:txBody>
      </p:sp>
      <p:sp>
        <p:nvSpPr>
          <p:cNvPr id="19" name="Rectangle 18"/>
          <p:cNvSpPr/>
          <p:nvPr/>
        </p:nvSpPr>
        <p:spPr>
          <a:xfrm>
            <a:off x="442354" y="2433058"/>
            <a:ext cx="704850" cy="2626053"/>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1.</a:t>
            </a: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4" name="Group 3"/>
          <p:cNvGrpSpPr>
            <a:grpSpLocks noChangeAspect="1"/>
          </p:cNvGrpSpPr>
          <p:nvPr/>
        </p:nvGrpSpPr>
        <p:grpSpPr bwMode="auto">
          <a:xfrm>
            <a:off x="442354" y="6362429"/>
            <a:ext cx="4500798" cy="411137"/>
            <a:chOff x="14858" y="6031800"/>
            <a:chExt cx="7310482" cy="703818"/>
          </a:xfrm>
        </p:grpSpPr>
        <p:pic>
          <p:nvPicPr>
            <p:cNvPr id="1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897026564"/>
      </p:ext>
    </p:extLst>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11.4 INSPECTION MONITORING - UNANNOUNCED</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00050" y="1228723"/>
            <a:ext cx="8439150" cy="971551"/>
          </a:xfrm>
          <a:prstGeom prst="rect">
            <a:avLst/>
          </a:prstGeom>
          <a:solidFill>
            <a:schemeClr val="accent6">
              <a:lumMod val="60000"/>
              <a:lumOff val="4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19101" y="1228725"/>
            <a:ext cx="8429624" cy="892552"/>
          </a:xfrm>
          <a:prstGeom prst="rect">
            <a:avLst/>
          </a:prstGeom>
          <a:noFill/>
        </p:spPr>
        <p:txBody>
          <a:bodyPr wrap="square" rtlCol="0">
            <a:spAutoFit/>
          </a:bodyPr>
          <a:lstStyle/>
          <a:p>
            <a:pPr algn="ctr"/>
            <a:r>
              <a:rPr lang="hr-HR" sz="2800" b="1" dirty="0">
                <a:solidFill>
                  <a:schemeClr val="tx2">
                    <a:lumMod val="75000"/>
                  </a:schemeClr>
                </a:solidFill>
              </a:rPr>
              <a:t>C. </a:t>
            </a:r>
            <a:r>
              <a:rPr lang="hr-HR" sz="2400" b="1" dirty="0" err="1">
                <a:solidFill>
                  <a:schemeClr val="tx2">
                    <a:lumMod val="75000"/>
                  </a:schemeClr>
                </a:solidFill>
              </a:rPr>
              <a:t>Conducting</a:t>
            </a:r>
            <a:r>
              <a:rPr lang="hr-HR" sz="2400" b="1" dirty="0">
                <a:solidFill>
                  <a:schemeClr val="tx2">
                    <a:lumMod val="75000"/>
                  </a:schemeClr>
                </a:solidFill>
              </a:rPr>
              <a:t> </a:t>
            </a:r>
            <a:r>
              <a:rPr lang="hr-HR" sz="2400" b="1" dirty="0" err="1">
                <a:solidFill>
                  <a:schemeClr val="tx2">
                    <a:lumMod val="75000"/>
                  </a:schemeClr>
                </a:solidFill>
              </a:rPr>
              <a:t>upon</a:t>
            </a:r>
            <a:r>
              <a:rPr lang="hr-HR" sz="2400" b="1" dirty="0">
                <a:solidFill>
                  <a:schemeClr val="tx2">
                    <a:lumMod val="75000"/>
                  </a:schemeClr>
                </a:solidFill>
              </a:rPr>
              <a:t> </a:t>
            </a:r>
            <a:r>
              <a:rPr lang="hr-HR" sz="2400" b="1" dirty="0" err="1">
                <a:solidFill>
                  <a:schemeClr val="tx2">
                    <a:lumMod val="75000"/>
                  </a:schemeClr>
                </a:solidFill>
              </a:rPr>
              <a:t>performed</a:t>
            </a:r>
            <a:r>
              <a:rPr lang="hr-HR" sz="2400" b="1" dirty="0">
                <a:solidFill>
                  <a:schemeClr val="tx2">
                    <a:lumMod val="75000"/>
                  </a:schemeClr>
                </a:solidFill>
              </a:rPr>
              <a:t> </a:t>
            </a:r>
            <a:r>
              <a:rPr lang="hr-HR" sz="2400" b="1" dirty="0" err="1">
                <a:solidFill>
                  <a:schemeClr val="tx2">
                    <a:lumMod val="75000"/>
                  </a:schemeClr>
                </a:solidFill>
              </a:rPr>
              <a:t>inspection</a:t>
            </a:r>
            <a:r>
              <a:rPr lang="hr-HR" sz="2400" b="1" dirty="0">
                <a:solidFill>
                  <a:schemeClr val="tx2">
                    <a:lumMod val="75000"/>
                  </a:schemeClr>
                </a:solidFill>
              </a:rPr>
              <a:t> monitoring </a:t>
            </a:r>
            <a:r>
              <a:rPr lang="hr-HR" sz="2400" b="1" dirty="0" err="1">
                <a:solidFill>
                  <a:schemeClr val="tx2">
                    <a:lumMod val="75000"/>
                  </a:schemeClr>
                </a:solidFill>
              </a:rPr>
              <a:t>based</a:t>
            </a:r>
            <a:r>
              <a:rPr lang="hr-HR" sz="2400" b="1" dirty="0">
                <a:solidFill>
                  <a:schemeClr val="tx2">
                    <a:lumMod val="75000"/>
                  </a:schemeClr>
                </a:solidFill>
              </a:rPr>
              <a:t> on </a:t>
            </a:r>
            <a:r>
              <a:rPr lang="hr-HR" sz="2400" b="1" dirty="0" err="1">
                <a:solidFill>
                  <a:schemeClr val="tx2">
                    <a:lumMod val="75000"/>
                  </a:schemeClr>
                </a:solidFill>
              </a:rPr>
              <a:t>notification</a:t>
            </a:r>
            <a:r>
              <a:rPr lang="hr-HR" sz="2400" b="1" dirty="0">
                <a:solidFill>
                  <a:schemeClr val="tx2">
                    <a:lumMod val="75000"/>
                  </a:schemeClr>
                </a:solidFill>
              </a:rPr>
              <a:t> </a:t>
            </a:r>
            <a:r>
              <a:rPr lang="hr-HR" sz="2400" b="1" dirty="0" err="1">
                <a:solidFill>
                  <a:schemeClr val="tx2">
                    <a:lumMod val="75000"/>
                  </a:schemeClr>
                </a:solidFill>
              </a:rPr>
              <a:t>with</a:t>
            </a:r>
            <a:r>
              <a:rPr lang="hr-HR" sz="2400" b="1" dirty="0">
                <a:solidFill>
                  <a:schemeClr val="tx2">
                    <a:lumMod val="75000"/>
                  </a:schemeClr>
                </a:solidFill>
              </a:rPr>
              <a:t> </a:t>
            </a:r>
            <a:r>
              <a:rPr lang="hr-HR" sz="2400" b="1" dirty="0" err="1">
                <a:solidFill>
                  <a:schemeClr val="tx2">
                    <a:lumMod val="75000"/>
                  </a:schemeClr>
                </a:solidFill>
              </a:rPr>
              <a:t>unknown</a:t>
            </a:r>
            <a:r>
              <a:rPr lang="hr-HR" sz="2400" b="1" dirty="0">
                <a:solidFill>
                  <a:schemeClr val="tx2">
                    <a:lumMod val="75000"/>
                  </a:schemeClr>
                </a:solidFill>
              </a:rPr>
              <a:t> </a:t>
            </a:r>
            <a:r>
              <a:rPr lang="hr-HR" sz="2400" b="1" dirty="0" err="1">
                <a:solidFill>
                  <a:schemeClr val="tx2">
                    <a:lumMod val="75000"/>
                  </a:schemeClr>
                </a:solidFill>
              </a:rPr>
              <a:t>polluter</a:t>
            </a:r>
            <a:endParaRPr lang="hr-HR" sz="2800" b="1" dirty="0">
              <a:solidFill>
                <a:schemeClr val="tx2">
                  <a:lumMod val="75000"/>
                </a:schemeClr>
              </a:solidFill>
            </a:endParaRPr>
          </a:p>
        </p:txBody>
      </p:sp>
      <p:sp>
        <p:nvSpPr>
          <p:cNvPr id="13" name="Rectangle 12"/>
          <p:cNvSpPr/>
          <p:nvPr/>
        </p:nvSpPr>
        <p:spPr>
          <a:xfrm>
            <a:off x="1171574" y="2276474"/>
            <a:ext cx="7667625" cy="1005112"/>
          </a:xfrm>
          <a:prstGeom prst="rect">
            <a:avLst/>
          </a:prstGeom>
          <a:solidFill>
            <a:schemeClr val="accent6">
              <a:lumMod val="40000"/>
              <a:lumOff val="6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hr-HR" sz="2000" dirty="0">
              <a:solidFill>
                <a:schemeClr val="tx2">
                  <a:lumMod val="75000"/>
                </a:schemeClr>
              </a:solidFill>
            </a:endParaRPr>
          </a:p>
        </p:txBody>
      </p:sp>
      <p:sp>
        <p:nvSpPr>
          <p:cNvPr id="14" name="Rectangle 13"/>
          <p:cNvSpPr/>
          <p:nvPr/>
        </p:nvSpPr>
        <p:spPr>
          <a:xfrm>
            <a:off x="400050" y="2276476"/>
            <a:ext cx="704850" cy="1005110"/>
          </a:xfrm>
          <a:prstGeom prst="rect">
            <a:avLst/>
          </a:prstGeom>
          <a:solidFill>
            <a:schemeClr val="accent6">
              <a:lumMod val="60000"/>
              <a:lumOff val="40000"/>
            </a:schemeClr>
          </a:solidFill>
          <a:ln>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1.</a:t>
            </a:r>
          </a:p>
        </p:txBody>
      </p:sp>
      <p:sp>
        <p:nvSpPr>
          <p:cNvPr id="16" name="TextBox 15"/>
          <p:cNvSpPr txBox="1"/>
          <p:nvPr/>
        </p:nvSpPr>
        <p:spPr>
          <a:xfrm>
            <a:off x="1276350" y="2428875"/>
            <a:ext cx="7467600" cy="707886"/>
          </a:xfrm>
          <a:prstGeom prst="rect">
            <a:avLst/>
          </a:prstGeom>
          <a:noFill/>
        </p:spPr>
        <p:txBody>
          <a:bodyPr wrap="square" rtlCol="0">
            <a:spAutoFit/>
          </a:bodyPr>
          <a:lstStyle/>
          <a:p>
            <a:pPr algn="just"/>
            <a:r>
              <a:rPr lang="hr-HR" sz="2000" b="1" dirty="0" err="1">
                <a:solidFill>
                  <a:schemeClr val="tx2">
                    <a:lumMod val="75000"/>
                  </a:schemeClr>
                </a:solidFill>
                <a:latin typeface="+mn-lt"/>
              </a:rPr>
              <a:t>Further</a:t>
            </a:r>
            <a:r>
              <a:rPr lang="hr-HR" sz="2000" b="1" dirty="0">
                <a:solidFill>
                  <a:schemeClr val="tx2">
                    <a:lumMod val="75000"/>
                  </a:schemeClr>
                </a:solidFill>
                <a:latin typeface="+mn-lt"/>
              </a:rPr>
              <a:t> </a:t>
            </a:r>
            <a:r>
              <a:rPr lang="hr-HR" sz="2000" b="1" dirty="0" err="1">
                <a:solidFill>
                  <a:schemeClr val="tx2">
                    <a:lumMod val="75000"/>
                  </a:schemeClr>
                </a:solidFill>
                <a:latin typeface="+mn-lt"/>
              </a:rPr>
              <a:t>inspection</a:t>
            </a:r>
            <a:r>
              <a:rPr lang="hr-HR" sz="2000" b="1" dirty="0">
                <a:solidFill>
                  <a:schemeClr val="tx2">
                    <a:lumMod val="75000"/>
                  </a:schemeClr>
                </a:solidFill>
                <a:latin typeface="+mn-lt"/>
              </a:rPr>
              <a:t> monitoring </a:t>
            </a:r>
            <a:r>
              <a:rPr lang="hr-HR" sz="2000" b="1" dirty="0" err="1">
                <a:solidFill>
                  <a:schemeClr val="tx2">
                    <a:lumMod val="75000"/>
                  </a:schemeClr>
                </a:solidFill>
                <a:latin typeface="+mn-lt"/>
              </a:rPr>
              <a:t>and</a:t>
            </a:r>
            <a:r>
              <a:rPr lang="hr-HR" sz="2000" b="1" dirty="0">
                <a:solidFill>
                  <a:schemeClr val="tx2">
                    <a:lumMod val="75000"/>
                  </a:schemeClr>
                </a:solidFill>
                <a:latin typeface="+mn-lt"/>
              </a:rPr>
              <a:t> </a:t>
            </a:r>
            <a:r>
              <a:rPr lang="hr-HR" sz="2000" b="1" dirty="0" err="1">
                <a:solidFill>
                  <a:schemeClr val="tx2">
                    <a:lumMod val="75000"/>
                  </a:schemeClr>
                </a:solidFill>
                <a:latin typeface="+mn-lt"/>
              </a:rPr>
              <a:t>conducting</a:t>
            </a:r>
            <a:r>
              <a:rPr lang="hr-HR" sz="2000" b="1" dirty="0">
                <a:solidFill>
                  <a:schemeClr val="tx2">
                    <a:lumMod val="75000"/>
                  </a:schemeClr>
                </a:solidFill>
                <a:latin typeface="+mn-lt"/>
              </a:rPr>
              <a:t> </a:t>
            </a:r>
            <a:r>
              <a:rPr lang="hr-HR" sz="2000" b="1" dirty="0" err="1">
                <a:solidFill>
                  <a:schemeClr val="tx2">
                    <a:lumMod val="75000"/>
                  </a:schemeClr>
                </a:solidFill>
                <a:latin typeface="+mn-lt"/>
              </a:rPr>
              <a:t>in</a:t>
            </a:r>
            <a:r>
              <a:rPr lang="hr-HR" sz="2000" b="1" dirty="0">
                <a:solidFill>
                  <a:schemeClr val="tx2">
                    <a:lumMod val="75000"/>
                  </a:schemeClr>
                </a:solidFill>
                <a:latin typeface="+mn-lt"/>
              </a:rPr>
              <a:t> </a:t>
            </a:r>
            <a:r>
              <a:rPr lang="hr-HR" sz="2000" b="1" dirty="0" err="1">
                <a:solidFill>
                  <a:schemeClr val="tx2">
                    <a:lumMod val="75000"/>
                  </a:schemeClr>
                </a:solidFill>
                <a:latin typeface="+mn-lt"/>
              </a:rPr>
              <a:t>this</a:t>
            </a:r>
            <a:r>
              <a:rPr lang="hr-HR" sz="2000" b="1" dirty="0">
                <a:solidFill>
                  <a:schemeClr val="tx2">
                    <a:lumMod val="75000"/>
                  </a:schemeClr>
                </a:solidFill>
                <a:latin typeface="+mn-lt"/>
              </a:rPr>
              <a:t> </a:t>
            </a:r>
            <a:r>
              <a:rPr lang="hr-HR" sz="2000" b="1" dirty="0" err="1">
                <a:solidFill>
                  <a:schemeClr val="tx2">
                    <a:lumMod val="75000"/>
                  </a:schemeClr>
                </a:solidFill>
                <a:latin typeface="+mn-lt"/>
              </a:rPr>
              <a:t>case</a:t>
            </a:r>
            <a:r>
              <a:rPr lang="hr-HR" sz="2000" b="1" dirty="0">
                <a:solidFill>
                  <a:schemeClr val="tx2">
                    <a:lumMod val="75000"/>
                  </a:schemeClr>
                </a:solidFill>
                <a:latin typeface="+mn-lt"/>
              </a:rPr>
              <a:t> </a:t>
            </a:r>
            <a:r>
              <a:rPr lang="hr-HR" sz="2000" b="1" dirty="0" err="1">
                <a:solidFill>
                  <a:schemeClr val="tx2">
                    <a:lumMod val="75000"/>
                  </a:schemeClr>
                </a:solidFill>
                <a:latin typeface="+mn-lt"/>
              </a:rPr>
              <a:t>will</a:t>
            </a:r>
            <a:r>
              <a:rPr lang="hr-HR" sz="2000" b="1" dirty="0">
                <a:solidFill>
                  <a:schemeClr val="tx2">
                    <a:lumMod val="75000"/>
                  </a:schemeClr>
                </a:solidFill>
                <a:latin typeface="+mn-lt"/>
              </a:rPr>
              <a:t> </a:t>
            </a:r>
            <a:r>
              <a:rPr lang="hr-HR" sz="2000" b="1" dirty="0" err="1">
                <a:solidFill>
                  <a:schemeClr val="tx2">
                    <a:lumMod val="75000"/>
                  </a:schemeClr>
                </a:solidFill>
                <a:latin typeface="+mn-lt"/>
              </a:rPr>
              <a:t>depend</a:t>
            </a:r>
            <a:r>
              <a:rPr lang="hr-HR" sz="2000" b="1" dirty="0">
                <a:solidFill>
                  <a:schemeClr val="tx2">
                    <a:lumMod val="75000"/>
                  </a:schemeClr>
                </a:solidFill>
                <a:latin typeface="+mn-lt"/>
              </a:rPr>
              <a:t> on </a:t>
            </a:r>
            <a:r>
              <a:rPr lang="hr-HR" sz="2000" b="1" dirty="0" err="1">
                <a:solidFill>
                  <a:schemeClr val="tx2">
                    <a:lumMod val="75000"/>
                  </a:schemeClr>
                </a:solidFill>
                <a:latin typeface="+mn-lt"/>
              </a:rPr>
              <a:t>decision</a:t>
            </a:r>
            <a:r>
              <a:rPr lang="hr-HR" sz="2000" b="1" dirty="0">
                <a:solidFill>
                  <a:schemeClr val="tx2">
                    <a:lumMod val="75000"/>
                  </a:schemeClr>
                </a:solidFill>
                <a:latin typeface="+mn-lt"/>
              </a:rPr>
              <a:t> </a:t>
            </a:r>
            <a:r>
              <a:rPr lang="hr-HR" sz="2000" b="1" dirty="0" err="1">
                <a:solidFill>
                  <a:schemeClr val="tx2">
                    <a:lumMod val="75000"/>
                  </a:schemeClr>
                </a:solidFill>
                <a:latin typeface="+mn-lt"/>
              </a:rPr>
              <a:t>and</a:t>
            </a:r>
            <a:r>
              <a:rPr lang="hr-HR" sz="2000" b="1" dirty="0">
                <a:solidFill>
                  <a:schemeClr val="tx2">
                    <a:lumMod val="75000"/>
                  </a:schemeClr>
                </a:solidFill>
                <a:latin typeface="+mn-lt"/>
              </a:rPr>
              <a:t> </a:t>
            </a:r>
            <a:r>
              <a:rPr lang="hr-HR" sz="2000" b="1" dirty="0" err="1">
                <a:solidFill>
                  <a:schemeClr val="tx2">
                    <a:lumMod val="75000"/>
                  </a:schemeClr>
                </a:solidFill>
                <a:latin typeface="+mn-lt"/>
              </a:rPr>
              <a:t>its</a:t>
            </a:r>
            <a:r>
              <a:rPr lang="hr-HR" sz="2000" b="1" dirty="0">
                <a:solidFill>
                  <a:schemeClr val="tx2">
                    <a:lumMod val="75000"/>
                  </a:schemeClr>
                </a:solidFill>
                <a:latin typeface="+mn-lt"/>
              </a:rPr>
              <a:t> </a:t>
            </a:r>
            <a:r>
              <a:rPr lang="hr-HR" sz="2000" b="1" dirty="0" err="1">
                <a:solidFill>
                  <a:schemeClr val="tx2">
                    <a:lumMod val="75000"/>
                  </a:schemeClr>
                </a:solidFill>
                <a:latin typeface="+mn-lt"/>
              </a:rPr>
              <a:t>implementation</a:t>
            </a:r>
            <a:r>
              <a:rPr lang="hr-HR" sz="2000" b="1" dirty="0">
                <a:solidFill>
                  <a:schemeClr val="tx2">
                    <a:lumMod val="75000"/>
                  </a:schemeClr>
                </a:solidFill>
                <a:latin typeface="+mn-lt"/>
              </a:rPr>
              <a:t>.</a:t>
            </a: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7" name="Group 3"/>
          <p:cNvGrpSpPr>
            <a:grpSpLocks noChangeAspect="1"/>
          </p:cNvGrpSpPr>
          <p:nvPr/>
        </p:nvGrpSpPr>
        <p:grpSpPr bwMode="auto">
          <a:xfrm>
            <a:off x="442354" y="6362429"/>
            <a:ext cx="4500798" cy="411137"/>
            <a:chOff x="14858" y="6031800"/>
            <a:chExt cx="7310482" cy="703818"/>
          </a:xfrm>
        </p:grpSpPr>
        <p:pic>
          <p:nvPicPr>
            <p:cNvPr id="1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205525788"/>
      </p:ext>
    </p:extLst>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11.4 INSPECTION MONITORING - UNANNOUNCED</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38150" y="1238249"/>
            <a:ext cx="8439150" cy="1083053"/>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38151" y="1428750"/>
            <a:ext cx="8429624" cy="892552"/>
          </a:xfrm>
          <a:prstGeom prst="rect">
            <a:avLst/>
          </a:prstGeom>
          <a:noFill/>
        </p:spPr>
        <p:txBody>
          <a:bodyPr wrap="square" rtlCol="0">
            <a:spAutoFit/>
          </a:bodyPr>
          <a:lstStyle/>
          <a:p>
            <a:pPr algn="ctr"/>
            <a:r>
              <a:rPr lang="hr-HR" sz="2800" b="1" dirty="0">
                <a:solidFill>
                  <a:schemeClr val="tx2">
                    <a:lumMod val="75000"/>
                  </a:schemeClr>
                </a:solidFill>
              </a:rPr>
              <a:t> </a:t>
            </a:r>
            <a:r>
              <a:rPr lang="hr-HR" sz="2400" b="1" dirty="0">
                <a:solidFill>
                  <a:schemeClr val="tx2">
                    <a:lumMod val="75000"/>
                  </a:schemeClr>
                </a:solidFill>
              </a:rPr>
              <a:t>B. </a:t>
            </a:r>
            <a:r>
              <a:rPr lang="hr-HR" sz="2400" b="1" dirty="0" err="1">
                <a:solidFill>
                  <a:schemeClr val="tx2">
                    <a:lumMod val="75000"/>
                  </a:schemeClr>
                </a:solidFill>
              </a:rPr>
              <a:t>Implementation</a:t>
            </a:r>
            <a:r>
              <a:rPr lang="hr-HR" sz="2400" b="1" dirty="0">
                <a:solidFill>
                  <a:schemeClr val="tx2">
                    <a:lumMod val="75000"/>
                  </a:schemeClr>
                </a:solidFill>
              </a:rPr>
              <a:t> </a:t>
            </a:r>
            <a:r>
              <a:rPr lang="hr-HR" sz="2400" b="1" dirty="0" err="1">
                <a:solidFill>
                  <a:schemeClr val="tx2">
                    <a:lumMod val="75000"/>
                  </a:schemeClr>
                </a:solidFill>
              </a:rPr>
              <a:t>of</a:t>
            </a:r>
            <a:r>
              <a:rPr lang="hr-HR" sz="2400" b="1" dirty="0">
                <a:solidFill>
                  <a:schemeClr val="tx2">
                    <a:lumMod val="75000"/>
                  </a:schemeClr>
                </a:solidFill>
              </a:rPr>
              <a:t> </a:t>
            </a:r>
            <a:r>
              <a:rPr lang="hr-HR" sz="2400" b="1" dirty="0" err="1">
                <a:solidFill>
                  <a:schemeClr val="tx2">
                    <a:lumMod val="75000"/>
                  </a:schemeClr>
                </a:solidFill>
              </a:rPr>
              <a:t>inspection</a:t>
            </a:r>
            <a:r>
              <a:rPr lang="hr-HR" sz="2400" b="1" dirty="0">
                <a:solidFill>
                  <a:schemeClr val="tx2">
                    <a:lumMod val="75000"/>
                  </a:schemeClr>
                </a:solidFill>
              </a:rPr>
              <a:t> monitoring – </a:t>
            </a:r>
            <a:r>
              <a:rPr lang="hr-HR" sz="2400" b="1" dirty="0" err="1">
                <a:solidFill>
                  <a:schemeClr val="tx2">
                    <a:lumMod val="75000"/>
                  </a:schemeClr>
                </a:solidFill>
              </a:rPr>
              <a:t>based</a:t>
            </a:r>
            <a:r>
              <a:rPr lang="hr-HR" sz="2400" b="1" dirty="0">
                <a:solidFill>
                  <a:schemeClr val="tx2">
                    <a:lumMod val="75000"/>
                  </a:schemeClr>
                </a:solidFill>
              </a:rPr>
              <a:t> on </a:t>
            </a:r>
            <a:r>
              <a:rPr lang="hr-HR" sz="2400" b="1" dirty="0" err="1">
                <a:solidFill>
                  <a:schemeClr val="tx2">
                    <a:lumMod val="75000"/>
                  </a:schemeClr>
                </a:solidFill>
              </a:rPr>
              <a:t>notification</a:t>
            </a:r>
            <a:r>
              <a:rPr lang="hr-HR" sz="2400" b="1" dirty="0">
                <a:solidFill>
                  <a:schemeClr val="tx2">
                    <a:lumMod val="75000"/>
                  </a:schemeClr>
                </a:solidFill>
              </a:rPr>
              <a:t> </a:t>
            </a:r>
            <a:r>
              <a:rPr lang="hr-HR" sz="2400" b="1" dirty="0" err="1">
                <a:solidFill>
                  <a:schemeClr val="tx2">
                    <a:lumMod val="75000"/>
                  </a:schemeClr>
                </a:solidFill>
              </a:rPr>
              <a:t>asking</a:t>
            </a:r>
            <a:r>
              <a:rPr lang="hr-HR" sz="2400" b="1" dirty="0">
                <a:solidFill>
                  <a:schemeClr val="tx2">
                    <a:lumMod val="75000"/>
                  </a:schemeClr>
                </a:solidFill>
              </a:rPr>
              <a:t> for AQM </a:t>
            </a:r>
            <a:r>
              <a:rPr lang="hr-HR" sz="2400" b="1" dirty="0" err="1">
                <a:solidFill>
                  <a:schemeClr val="tx2">
                    <a:lumMod val="75000"/>
                  </a:schemeClr>
                </a:solidFill>
              </a:rPr>
              <a:t>laboratory</a:t>
            </a:r>
            <a:r>
              <a:rPr lang="hr-HR" sz="2400" b="1" dirty="0">
                <a:solidFill>
                  <a:schemeClr val="tx2">
                    <a:lumMod val="75000"/>
                  </a:schemeClr>
                </a:solidFill>
              </a:rPr>
              <a:t> </a:t>
            </a:r>
            <a:r>
              <a:rPr lang="hr-HR" sz="2400" b="1" dirty="0" err="1">
                <a:solidFill>
                  <a:schemeClr val="tx2">
                    <a:lumMod val="75000"/>
                  </a:schemeClr>
                </a:solidFill>
              </a:rPr>
              <a:t>monioring</a:t>
            </a:r>
            <a:endParaRPr lang="hr-HR" sz="2800" b="1" dirty="0">
              <a:solidFill>
                <a:schemeClr val="tx2">
                  <a:lumMod val="75000"/>
                </a:schemeClr>
              </a:solidFill>
            </a:endParaRPr>
          </a:p>
        </p:txBody>
      </p:sp>
      <p:sp>
        <p:nvSpPr>
          <p:cNvPr id="18" name="Rectangle 17"/>
          <p:cNvSpPr/>
          <p:nvPr/>
        </p:nvSpPr>
        <p:spPr>
          <a:xfrm>
            <a:off x="1200150" y="2433058"/>
            <a:ext cx="7667625" cy="1362076"/>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b="1" dirty="0" err="1">
                <a:solidFill>
                  <a:schemeClr val="tx2">
                    <a:lumMod val="75000"/>
                  </a:schemeClr>
                </a:solidFill>
              </a:rPr>
              <a:t>If</a:t>
            </a:r>
            <a:r>
              <a:rPr lang="hr-HR" sz="2000" b="1" dirty="0">
                <a:solidFill>
                  <a:schemeClr val="tx2">
                    <a:lumMod val="75000"/>
                  </a:schemeClr>
                </a:solidFill>
              </a:rPr>
              <a:t> </a:t>
            </a:r>
            <a:r>
              <a:rPr lang="hr-HR" sz="2000" b="1" dirty="0" err="1">
                <a:solidFill>
                  <a:schemeClr val="tx2">
                    <a:lumMod val="75000"/>
                  </a:schemeClr>
                </a:solidFill>
              </a:rPr>
              <a:t>inspector</a:t>
            </a:r>
            <a:r>
              <a:rPr lang="hr-HR" sz="2000" b="1" dirty="0">
                <a:solidFill>
                  <a:schemeClr val="tx2">
                    <a:lumMod val="75000"/>
                  </a:schemeClr>
                </a:solidFill>
              </a:rPr>
              <a:t> </a:t>
            </a:r>
            <a:r>
              <a:rPr lang="hr-HR" sz="2000" b="1" dirty="0" err="1">
                <a:solidFill>
                  <a:schemeClr val="tx2">
                    <a:lumMod val="75000"/>
                  </a:schemeClr>
                </a:solidFill>
              </a:rPr>
              <a:t>establishes</a:t>
            </a:r>
            <a:r>
              <a:rPr lang="hr-HR" sz="2000" b="1" dirty="0">
                <a:solidFill>
                  <a:schemeClr val="tx2">
                    <a:lumMod val="75000"/>
                  </a:schemeClr>
                </a:solidFill>
              </a:rPr>
              <a:t> </a:t>
            </a:r>
            <a:r>
              <a:rPr lang="hr-HR" sz="2000" b="1" dirty="0" err="1">
                <a:solidFill>
                  <a:schemeClr val="tx2">
                    <a:lumMod val="75000"/>
                  </a:schemeClr>
                </a:solidFill>
              </a:rPr>
              <a:t>in</a:t>
            </a:r>
            <a:r>
              <a:rPr lang="hr-HR" sz="2000" b="1" dirty="0">
                <a:solidFill>
                  <a:schemeClr val="tx2">
                    <a:lumMod val="75000"/>
                  </a:schemeClr>
                </a:solidFill>
              </a:rPr>
              <a:t> </a:t>
            </a:r>
            <a:r>
              <a:rPr lang="hr-HR" sz="2000" b="1" dirty="0" err="1">
                <a:solidFill>
                  <a:schemeClr val="tx2">
                    <a:lumMod val="75000"/>
                  </a:schemeClr>
                </a:solidFill>
              </a:rPr>
              <a:t>unannounced</a:t>
            </a:r>
            <a:r>
              <a:rPr lang="hr-HR" sz="2000" b="1" dirty="0">
                <a:solidFill>
                  <a:schemeClr val="tx2">
                    <a:lumMod val="75000"/>
                  </a:schemeClr>
                </a:solidFill>
              </a:rPr>
              <a:t> monitoring </a:t>
            </a:r>
            <a:r>
              <a:rPr lang="hr-HR" sz="2000" b="1" dirty="0" err="1">
                <a:solidFill>
                  <a:schemeClr val="tx2">
                    <a:lumMod val="75000"/>
                  </a:schemeClr>
                </a:solidFill>
              </a:rPr>
              <a:t>of</a:t>
            </a:r>
            <a:r>
              <a:rPr lang="hr-HR" sz="2000" b="1" dirty="0">
                <a:solidFill>
                  <a:schemeClr val="tx2">
                    <a:lumMod val="75000"/>
                  </a:schemeClr>
                </a:solidFill>
              </a:rPr>
              <a:t> AQM </a:t>
            </a:r>
            <a:r>
              <a:rPr lang="hr-HR" sz="2000" b="1" dirty="0" err="1">
                <a:solidFill>
                  <a:schemeClr val="tx2">
                    <a:lumMod val="75000"/>
                  </a:schemeClr>
                </a:solidFill>
              </a:rPr>
              <a:t>laboratory</a:t>
            </a:r>
            <a:r>
              <a:rPr lang="hr-HR" sz="2000" b="1" dirty="0">
                <a:solidFill>
                  <a:schemeClr val="tx2">
                    <a:lumMod val="75000"/>
                  </a:schemeClr>
                </a:solidFill>
              </a:rPr>
              <a:t> </a:t>
            </a:r>
            <a:r>
              <a:rPr lang="hr-HR" sz="2000" b="1" dirty="0" err="1">
                <a:solidFill>
                  <a:schemeClr val="tx2">
                    <a:lumMod val="75000"/>
                  </a:schemeClr>
                </a:solidFill>
              </a:rPr>
              <a:t>based</a:t>
            </a:r>
            <a:r>
              <a:rPr lang="hr-HR" sz="2000" b="1" dirty="0">
                <a:solidFill>
                  <a:schemeClr val="tx2">
                    <a:lumMod val="75000"/>
                  </a:schemeClr>
                </a:solidFill>
              </a:rPr>
              <a:t> on </a:t>
            </a:r>
            <a:r>
              <a:rPr lang="hr-HR" sz="2000" b="1" dirty="0" err="1">
                <a:solidFill>
                  <a:schemeClr val="tx2">
                    <a:lumMod val="75000"/>
                  </a:schemeClr>
                </a:solidFill>
              </a:rPr>
              <a:t>notification</a:t>
            </a:r>
            <a:r>
              <a:rPr lang="hr-HR" sz="2000" b="1" dirty="0">
                <a:solidFill>
                  <a:schemeClr val="tx2">
                    <a:lumMod val="75000"/>
                  </a:schemeClr>
                </a:solidFill>
              </a:rPr>
              <a:t>, he </a:t>
            </a:r>
            <a:r>
              <a:rPr lang="hr-HR" sz="2000" b="1" dirty="0" err="1">
                <a:solidFill>
                  <a:schemeClr val="tx2">
                    <a:lumMod val="75000"/>
                  </a:schemeClr>
                </a:solidFill>
              </a:rPr>
              <a:t>will</a:t>
            </a:r>
            <a:r>
              <a:rPr lang="hr-HR" sz="2000" b="1" dirty="0">
                <a:solidFill>
                  <a:schemeClr val="tx2">
                    <a:lumMod val="75000"/>
                  </a:schemeClr>
                </a:solidFill>
              </a:rPr>
              <a:t> take </a:t>
            </a:r>
            <a:r>
              <a:rPr lang="hr-HR" sz="2000" b="1" dirty="0" err="1">
                <a:solidFill>
                  <a:schemeClr val="tx2">
                    <a:lumMod val="75000"/>
                  </a:schemeClr>
                </a:solidFill>
              </a:rPr>
              <a:t>all</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steps</a:t>
            </a:r>
            <a:r>
              <a:rPr lang="hr-HR" sz="2000" b="1" dirty="0">
                <a:solidFill>
                  <a:schemeClr val="tx2">
                    <a:lumMod val="75000"/>
                  </a:schemeClr>
                </a:solidFill>
              </a:rPr>
              <a:t> </a:t>
            </a:r>
            <a:r>
              <a:rPr lang="hr-HR" sz="2000" b="1" dirty="0" err="1">
                <a:solidFill>
                  <a:schemeClr val="tx2">
                    <a:lumMod val="75000"/>
                  </a:schemeClr>
                </a:solidFill>
              </a:rPr>
              <a:t>described</a:t>
            </a:r>
            <a:r>
              <a:rPr lang="hr-HR" sz="2000" b="1" dirty="0">
                <a:solidFill>
                  <a:schemeClr val="tx2">
                    <a:lumMod val="75000"/>
                  </a:schemeClr>
                </a:solidFill>
              </a:rPr>
              <a:t> </a:t>
            </a:r>
            <a:r>
              <a:rPr lang="hr-HR" sz="2000" b="1" dirty="0" err="1">
                <a:solidFill>
                  <a:schemeClr val="tx2">
                    <a:lumMod val="75000"/>
                  </a:schemeClr>
                </a:solidFill>
              </a:rPr>
              <a:t>in</a:t>
            </a:r>
            <a:r>
              <a:rPr lang="hr-HR" sz="2000" b="1" dirty="0">
                <a:solidFill>
                  <a:schemeClr val="tx2">
                    <a:lumMod val="75000"/>
                  </a:schemeClr>
                </a:solidFill>
              </a:rPr>
              <a:t> </a:t>
            </a:r>
            <a:r>
              <a:rPr lang="hr-HR" sz="2000" b="1" dirty="0" err="1">
                <a:solidFill>
                  <a:schemeClr val="tx2">
                    <a:lumMod val="75000"/>
                  </a:schemeClr>
                </a:solidFill>
              </a:rPr>
              <a:t>implementation</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planned</a:t>
            </a:r>
            <a:r>
              <a:rPr lang="hr-HR" sz="2000" b="1" dirty="0">
                <a:solidFill>
                  <a:schemeClr val="tx2">
                    <a:lumMod val="75000"/>
                  </a:schemeClr>
                </a:solidFill>
              </a:rPr>
              <a:t> monitoring </a:t>
            </a:r>
            <a:r>
              <a:rPr lang="hr-HR" sz="2000" b="1" dirty="0" err="1">
                <a:solidFill>
                  <a:schemeClr val="tx2">
                    <a:lumMod val="75000"/>
                  </a:schemeClr>
                </a:solidFill>
              </a:rPr>
              <a:t>and</a:t>
            </a:r>
            <a:r>
              <a:rPr lang="hr-HR" sz="2000" b="1" dirty="0">
                <a:solidFill>
                  <a:schemeClr val="tx2">
                    <a:lumMod val="75000"/>
                  </a:schemeClr>
                </a:solidFill>
              </a:rPr>
              <a:t> </a:t>
            </a:r>
            <a:r>
              <a:rPr lang="hr-HR" sz="2000" b="1" dirty="0" err="1">
                <a:solidFill>
                  <a:schemeClr val="tx2">
                    <a:lumMod val="75000"/>
                  </a:schemeClr>
                </a:solidFill>
              </a:rPr>
              <a:t>establish</a:t>
            </a:r>
            <a:r>
              <a:rPr lang="hr-HR" sz="2000" b="1" dirty="0">
                <a:solidFill>
                  <a:schemeClr val="tx2">
                    <a:lumMod val="75000"/>
                  </a:schemeClr>
                </a:solidFill>
              </a:rPr>
              <a:t> </a:t>
            </a:r>
            <a:r>
              <a:rPr lang="hr-HR" sz="2000" b="1" dirty="0" err="1">
                <a:solidFill>
                  <a:schemeClr val="tx2">
                    <a:lumMod val="75000"/>
                  </a:schemeClr>
                </a:solidFill>
              </a:rPr>
              <a:t>whether</a:t>
            </a:r>
            <a:r>
              <a:rPr lang="hr-HR" sz="2000" b="1" dirty="0">
                <a:solidFill>
                  <a:schemeClr val="tx2">
                    <a:lumMod val="75000"/>
                  </a:schemeClr>
                </a:solidFill>
              </a:rPr>
              <a:t> </a:t>
            </a:r>
            <a:r>
              <a:rPr lang="hr-HR" sz="2000" b="1" dirty="0" err="1">
                <a:solidFill>
                  <a:schemeClr val="tx2">
                    <a:lumMod val="75000"/>
                  </a:schemeClr>
                </a:solidFill>
              </a:rPr>
              <a:t>there</a:t>
            </a:r>
            <a:r>
              <a:rPr lang="hr-HR" sz="2000" b="1" dirty="0">
                <a:solidFill>
                  <a:schemeClr val="tx2">
                    <a:lumMod val="75000"/>
                  </a:schemeClr>
                </a:solidFill>
              </a:rPr>
              <a:t> are </a:t>
            </a:r>
            <a:r>
              <a:rPr lang="hr-HR" sz="2000" b="1" dirty="0" err="1">
                <a:solidFill>
                  <a:schemeClr val="tx2">
                    <a:lumMod val="75000"/>
                  </a:schemeClr>
                </a:solidFill>
              </a:rPr>
              <a:t>irregularities</a:t>
            </a:r>
            <a:r>
              <a:rPr lang="hr-HR" sz="2000" b="1" dirty="0">
                <a:solidFill>
                  <a:schemeClr val="tx2">
                    <a:lumMod val="75000"/>
                  </a:schemeClr>
                </a:solidFill>
              </a:rPr>
              <a:t> </a:t>
            </a:r>
            <a:r>
              <a:rPr lang="hr-HR" sz="2000" b="1" dirty="0" err="1">
                <a:solidFill>
                  <a:schemeClr val="tx2">
                    <a:lumMod val="75000"/>
                  </a:schemeClr>
                </a:solidFill>
              </a:rPr>
              <a:t>in</a:t>
            </a:r>
            <a:r>
              <a:rPr lang="hr-HR" sz="2000" b="1" dirty="0">
                <a:solidFill>
                  <a:schemeClr val="tx2">
                    <a:lumMod val="75000"/>
                  </a:schemeClr>
                </a:solidFill>
              </a:rPr>
              <a:t> </a:t>
            </a:r>
            <a:r>
              <a:rPr lang="hr-HR" sz="2000" b="1" dirty="0" err="1">
                <a:solidFill>
                  <a:schemeClr val="tx2">
                    <a:lumMod val="75000"/>
                  </a:schemeClr>
                </a:solidFill>
              </a:rPr>
              <a:t>polluter</a:t>
            </a:r>
            <a:r>
              <a:rPr lang="hr-HR" sz="2000" b="1" dirty="0">
                <a:solidFill>
                  <a:schemeClr val="tx2">
                    <a:lumMod val="75000"/>
                  </a:schemeClr>
                </a:solidFill>
              </a:rPr>
              <a:t> </a:t>
            </a:r>
            <a:r>
              <a:rPr lang="hr-HR" sz="2000" b="1" dirty="0" err="1">
                <a:solidFill>
                  <a:schemeClr val="tx2">
                    <a:lumMod val="75000"/>
                  </a:schemeClr>
                </a:solidFill>
              </a:rPr>
              <a:t>operation</a:t>
            </a:r>
            <a:r>
              <a:rPr lang="hr-HR" sz="2000" b="1" dirty="0">
                <a:solidFill>
                  <a:schemeClr val="tx2">
                    <a:lumMod val="75000"/>
                  </a:schemeClr>
                </a:solidFill>
              </a:rPr>
              <a:t>.   </a:t>
            </a:r>
          </a:p>
        </p:txBody>
      </p:sp>
      <p:sp>
        <p:nvSpPr>
          <p:cNvPr id="19" name="Rectangle 18"/>
          <p:cNvSpPr/>
          <p:nvPr/>
        </p:nvSpPr>
        <p:spPr>
          <a:xfrm>
            <a:off x="442354" y="2433058"/>
            <a:ext cx="704850" cy="1381124"/>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1.</a:t>
            </a: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4" name="Group 3"/>
          <p:cNvGrpSpPr>
            <a:grpSpLocks noChangeAspect="1"/>
          </p:cNvGrpSpPr>
          <p:nvPr/>
        </p:nvGrpSpPr>
        <p:grpSpPr bwMode="auto">
          <a:xfrm>
            <a:off x="442354" y="6362429"/>
            <a:ext cx="4500798" cy="411137"/>
            <a:chOff x="14858" y="6031800"/>
            <a:chExt cx="7310482" cy="703818"/>
          </a:xfrm>
        </p:grpSpPr>
        <p:pic>
          <p:nvPicPr>
            <p:cNvPr id="1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827866523"/>
      </p:ext>
    </p:extLst>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11.4 INSPECTION MONITORING - UNANNOUNCED</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00050" y="1228723"/>
            <a:ext cx="8439150" cy="971551"/>
          </a:xfrm>
          <a:prstGeom prst="rect">
            <a:avLst/>
          </a:prstGeom>
          <a:solidFill>
            <a:schemeClr val="accent6">
              <a:lumMod val="60000"/>
              <a:lumOff val="4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19101" y="1228725"/>
            <a:ext cx="8429624" cy="830997"/>
          </a:xfrm>
          <a:prstGeom prst="rect">
            <a:avLst/>
          </a:prstGeom>
          <a:noFill/>
        </p:spPr>
        <p:txBody>
          <a:bodyPr wrap="square" rtlCol="0">
            <a:spAutoFit/>
          </a:bodyPr>
          <a:lstStyle/>
          <a:p>
            <a:pPr algn="ctr"/>
            <a:r>
              <a:rPr lang="hr-HR" sz="2400" b="1" dirty="0">
                <a:solidFill>
                  <a:schemeClr val="tx2">
                    <a:lumMod val="75000"/>
                  </a:schemeClr>
                </a:solidFill>
              </a:rPr>
              <a:t>C. </a:t>
            </a:r>
            <a:r>
              <a:rPr lang="hr-HR" sz="2400" b="1" dirty="0" err="1">
                <a:solidFill>
                  <a:schemeClr val="tx2">
                    <a:lumMod val="75000"/>
                  </a:schemeClr>
                </a:solidFill>
              </a:rPr>
              <a:t>Conducting</a:t>
            </a:r>
            <a:r>
              <a:rPr lang="hr-HR" sz="2400" b="1" dirty="0">
                <a:solidFill>
                  <a:schemeClr val="tx2">
                    <a:lumMod val="75000"/>
                  </a:schemeClr>
                </a:solidFill>
              </a:rPr>
              <a:t> </a:t>
            </a:r>
            <a:r>
              <a:rPr lang="hr-HR" sz="2400" b="1" dirty="0" err="1">
                <a:solidFill>
                  <a:schemeClr val="tx2">
                    <a:lumMod val="75000"/>
                  </a:schemeClr>
                </a:solidFill>
              </a:rPr>
              <a:t>upon</a:t>
            </a:r>
            <a:r>
              <a:rPr lang="hr-HR" sz="2400" b="1" dirty="0">
                <a:solidFill>
                  <a:schemeClr val="tx2">
                    <a:lumMod val="75000"/>
                  </a:schemeClr>
                </a:solidFill>
              </a:rPr>
              <a:t> </a:t>
            </a:r>
            <a:r>
              <a:rPr lang="hr-HR" sz="2400" b="1" dirty="0" err="1">
                <a:solidFill>
                  <a:schemeClr val="tx2">
                    <a:lumMod val="75000"/>
                  </a:schemeClr>
                </a:solidFill>
              </a:rPr>
              <a:t>performed</a:t>
            </a:r>
            <a:r>
              <a:rPr lang="hr-HR" sz="2400" b="1" dirty="0">
                <a:solidFill>
                  <a:schemeClr val="tx2">
                    <a:lumMod val="75000"/>
                  </a:schemeClr>
                </a:solidFill>
              </a:rPr>
              <a:t> </a:t>
            </a:r>
            <a:r>
              <a:rPr lang="hr-HR" sz="2400" b="1" dirty="0" err="1">
                <a:solidFill>
                  <a:schemeClr val="tx2">
                    <a:lumMod val="75000"/>
                  </a:schemeClr>
                </a:solidFill>
              </a:rPr>
              <a:t>inspection</a:t>
            </a:r>
            <a:r>
              <a:rPr lang="hr-HR" sz="2400" b="1" dirty="0">
                <a:solidFill>
                  <a:schemeClr val="tx2">
                    <a:lumMod val="75000"/>
                  </a:schemeClr>
                </a:solidFill>
              </a:rPr>
              <a:t> monitoring </a:t>
            </a:r>
            <a:r>
              <a:rPr lang="hr-HR" sz="2400" b="1" dirty="0" err="1">
                <a:solidFill>
                  <a:schemeClr val="tx2">
                    <a:lumMod val="75000"/>
                  </a:schemeClr>
                </a:solidFill>
              </a:rPr>
              <a:t>based</a:t>
            </a:r>
            <a:r>
              <a:rPr lang="hr-HR" sz="2400" b="1" dirty="0">
                <a:solidFill>
                  <a:schemeClr val="tx2">
                    <a:lumMod val="75000"/>
                  </a:schemeClr>
                </a:solidFill>
              </a:rPr>
              <a:t> on </a:t>
            </a:r>
            <a:r>
              <a:rPr lang="hr-HR" sz="2400" b="1" dirty="0" err="1">
                <a:solidFill>
                  <a:schemeClr val="tx2">
                    <a:lumMod val="75000"/>
                  </a:schemeClr>
                </a:solidFill>
              </a:rPr>
              <a:t>notification</a:t>
            </a:r>
            <a:r>
              <a:rPr lang="hr-HR" sz="2400" b="1" dirty="0">
                <a:solidFill>
                  <a:schemeClr val="tx2">
                    <a:lumMod val="75000"/>
                  </a:schemeClr>
                </a:solidFill>
              </a:rPr>
              <a:t> </a:t>
            </a:r>
            <a:r>
              <a:rPr lang="hr-HR" sz="2400" b="1" dirty="0" err="1">
                <a:solidFill>
                  <a:schemeClr val="tx2">
                    <a:lumMod val="75000"/>
                  </a:schemeClr>
                </a:solidFill>
              </a:rPr>
              <a:t>asking</a:t>
            </a:r>
            <a:r>
              <a:rPr lang="hr-HR" sz="2400" b="1" dirty="0">
                <a:solidFill>
                  <a:schemeClr val="tx2">
                    <a:lumMod val="75000"/>
                  </a:schemeClr>
                </a:solidFill>
              </a:rPr>
              <a:t> for AQM </a:t>
            </a:r>
            <a:r>
              <a:rPr lang="hr-HR" sz="2400" b="1" dirty="0" err="1">
                <a:solidFill>
                  <a:schemeClr val="tx2">
                    <a:lumMod val="75000"/>
                  </a:schemeClr>
                </a:solidFill>
              </a:rPr>
              <a:t>laboratory</a:t>
            </a:r>
            <a:r>
              <a:rPr lang="hr-HR" sz="2400" b="1" dirty="0">
                <a:solidFill>
                  <a:schemeClr val="tx2">
                    <a:lumMod val="75000"/>
                  </a:schemeClr>
                </a:solidFill>
              </a:rPr>
              <a:t> </a:t>
            </a:r>
            <a:r>
              <a:rPr lang="hr-HR" sz="2400" b="1" dirty="0" err="1">
                <a:solidFill>
                  <a:schemeClr val="tx2">
                    <a:lumMod val="75000"/>
                  </a:schemeClr>
                </a:solidFill>
              </a:rPr>
              <a:t>monioring</a:t>
            </a:r>
            <a:endParaRPr lang="hr-HR" sz="2800" b="1" dirty="0">
              <a:solidFill>
                <a:schemeClr val="tx2">
                  <a:lumMod val="75000"/>
                </a:schemeClr>
              </a:solidFill>
            </a:endParaRPr>
          </a:p>
        </p:txBody>
      </p:sp>
      <p:sp>
        <p:nvSpPr>
          <p:cNvPr id="13" name="Rectangle 12"/>
          <p:cNvSpPr/>
          <p:nvPr/>
        </p:nvSpPr>
        <p:spPr>
          <a:xfrm>
            <a:off x="1181100" y="2269023"/>
            <a:ext cx="7667625" cy="1217661"/>
          </a:xfrm>
          <a:prstGeom prst="rect">
            <a:avLst/>
          </a:prstGeom>
          <a:solidFill>
            <a:schemeClr val="accent6">
              <a:lumMod val="40000"/>
              <a:lumOff val="6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hr-HR" sz="2000" dirty="0">
              <a:solidFill>
                <a:schemeClr val="tx2">
                  <a:lumMod val="75000"/>
                </a:schemeClr>
              </a:solidFill>
            </a:endParaRPr>
          </a:p>
        </p:txBody>
      </p:sp>
      <p:sp>
        <p:nvSpPr>
          <p:cNvPr id="14" name="Rectangle 13"/>
          <p:cNvSpPr/>
          <p:nvPr/>
        </p:nvSpPr>
        <p:spPr>
          <a:xfrm>
            <a:off x="400050" y="2278345"/>
            <a:ext cx="704850" cy="1210208"/>
          </a:xfrm>
          <a:prstGeom prst="rect">
            <a:avLst/>
          </a:prstGeom>
          <a:solidFill>
            <a:schemeClr val="accent6">
              <a:lumMod val="60000"/>
              <a:lumOff val="40000"/>
            </a:schemeClr>
          </a:solidFill>
          <a:ln>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1.</a:t>
            </a:r>
          </a:p>
        </p:txBody>
      </p:sp>
      <p:sp>
        <p:nvSpPr>
          <p:cNvPr id="16" name="TextBox 15"/>
          <p:cNvSpPr txBox="1"/>
          <p:nvPr/>
        </p:nvSpPr>
        <p:spPr>
          <a:xfrm>
            <a:off x="1270015" y="2279438"/>
            <a:ext cx="7467600" cy="1015663"/>
          </a:xfrm>
          <a:prstGeom prst="rect">
            <a:avLst/>
          </a:prstGeom>
          <a:noFill/>
        </p:spPr>
        <p:txBody>
          <a:bodyPr wrap="square" rtlCol="0">
            <a:spAutoFit/>
          </a:bodyPr>
          <a:lstStyle/>
          <a:p>
            <a:pPr algn="just"/>
            <a:r>
              <a:rPr lang="hr-HR" sz="2000" b="1" dirty="0" err="1">
                <a:solidFill>
                  <a:schemeClr val="tx2">
                    <a:lumMod val="75000"/>
                  </a:schemeClr>
                </a:solidFill>
                <a:latin typeface="+mn-lt"/>
              </a:rPr>
              <a:t>If</a:t>
            </a:r>
            <a:r>
              <a:rPr lang="hr-HR" sz="2000" b="1" dirty="0">
                <a:solidFill>
                  <a:schemeClr val="tx2">
                    <a:lumMod val="75000"/>
                  </a:schemeClr>
                </a:solidFill>
                <a:latin typeface="+mn-lt"/>
              </a:rPr>
              <a:t> AQM </a:t>
            </a:r>
            <a:r>
              <a:rPr lang="hr-HR" sz="2000" b="1" dirty="0" err="1">
                <a:solidFill>
                  <a:schemeClr val="tx2">
                    <a:lumMod val="75000"/>
                  </a:schemeClr>
                </a:solidFill>
                <a:latin typeface="+mn-lt"/>
              </a:rPr>
              <a:t>laboratory</a:t>
            </a:r>
            <a:r>
              <a:rPr lang="hr-HR" sz="2000" b="1" dirty="0">
                <a:solidFill>
                  <a:schemeClr val="tx2">
                    <a:lumMod val="75000"/>
                  </a:schemeClr>
                </a:solidFill>
                <a:latin typeface="+mn-lt"/>
              </a:rPr>
              <a:t> </a:t>
            </a:r>
            <a:r>
              <a:rPr lang="hr-HR" sz="2000" b="1" dirty="0" err="1">
                <a:solidFill>
                  <a:schemeClr val="tx2">
                    <a:lumMod val="75000"/>
                  </a:schemeClr>
                </a:solidFill>
                <a:latin typeface="+mn-lt"/>
              </a:rPr>
              <a:t>did</a:t>
            </a:r>
            <a:r>
              <a:rPr lang="hr-HR" sz="2000" b="1" dirty="0">
                <a:solidFill>
                  <a:schemeClr val="tx2">
                    <a:lumMod val="75000"/>
                  </a:schemeClr>
                </a:solidFill>
                <a:latin typeface="+mn-lt"/>
              </a:rPr>
              <a:t> </a:t>
            </a:r>
            <a:r>
              <a:rPr lang="hr-HR" sz="2000" b="1" dirty="0" err="1">
                <a:solidFill>
                  <a:schemeClr val="tx2">
                    <a:lumMod val="75000"/>
                  </a:schemeClr>
                </a:solidFill>
                <a:latin typeface="+mn-lt"/>
              </a:rPr>
              <a:t>not</a:t>
            </a:r>
            <a:r>
              <a:rPr lang="hr-HR" sz="2000" b="1" dirty="0">
                <a:solidFill>
                  <a:schemeClr val="tx2">
                    <a:lumMod val="75000"/>
                  </a:schemeClr>
                </a:solidFill>
                <a:latin typeface="+mn-lt"/>
              </a:rPr>
              <a:t> </a:t>
            </a:r>
            <a:r>
              <a:rPr lang="hr-HR" sz="2000" b="1" dirty="0" err="1">
                <a:solidFill>
                  <a:schemeClr val="tx2">
                    <a:lumMod val="75000"/>
                  </a:schemeClr>
                </a:solidFill>
                <a:latin typeface="+mn-lt"/>
              </a:rPr>
              <a:t>conduct</a:t>
            </a:r>
            <a:r>
              <a:rPr lang="hr-HR" sz="2000" b="1" dirty="0">
                <a:solidFill>
                  <a:schemeClr val="tx2">
                    <a:lumMod val="75000"/>
                  </a:schemeClr>
                </a:solidFill>
                <a:latin typeface="+mn-lt"/>
              </a:rPr>
              <a:t> </a:t>
            </a:r>
            <a:r>
              <a:rPr lang="hr-HR" sz="2000" b="1" dirty="0" err="1">
                <a:solidFill>
                  <a:schemeClr val="tx2">
                    <a:lumMod val="75000"/>
                  </a:schemeClr>
                </a:solidFill>
                <a:latin typeface="+mn-lt"/>
              </a:rPr>
              <a:t>according</a:t>
            </a:r>
            <a:r>
              <a:rPr lang="hr-HR" sz="2000" b="1" dirty="0">
                <a:solidFill>
                  <a:schemeClr val="tx2">
                    <a:lumMod val="75000"/>
                  </a:schemeClr>
                </a:solidFill>
                <a:latin typeface="+mn-lt"/>
              </a:rPr>
              <a:t> to </a:t>
            </a:r>
            <a:r>
              <a:rPr lang="hr-HR" sz="2000" b="1" dirty="0" err="1">
                <a:solidFill>
                  <a:schemeClr val="tx2">
                    <a:lumMod val="75000"/>
                  </a:schemeClr>
                </a:solidFill>
                <a:latin typeface="+mn-lt"/>
              </a:rPr>
              <a:t>provisions</a:t>
            </a:r>
            <a:r>
              <a:rPr lang="hr-HR" sz="2000" b="1" dirty="0">
                <a:solidFill>
                  <a:schemeClr val="tx2">
                    <a:lumMod val="75000"/>
                  </a:schemeClr>
                </a:solidFill>
                <a:latin typeface="+mn-lt"/>
              </a:rPr>
              <a:t>, </a:t>
            </a:r>
            <a:r>
              <a:rPr lang="hr-HR" sz="2000" b="1" dirty="0" err="1">
                <a:solidFill>
                  <a:schemeClr val="tx2">
                    <a:lumMod val="75000"/>
                  </a:schemeClr>
                </a:solidFill>
                <a:latin typeface="+mn-lt"/>
              </a:rPr>
              <a:t>inspector</a:t>
            </a:r>
            <a:r>
              <a:rPr lang="hr-HR" sz="2000" b="1" dirty="0">
                <a:solidFill>
                  <a:schemeClr val="tx2">
                    <a:lumMod val="75000"/>
                  </a:schemeClr>
                </a:solidFill>
                <a:latin typeface="+mn-lt"/>
              </a:rPr>
              <a:t> </a:t>
            </a:r>
            <a:r>
              <a:rPr lang="hr-HR" sz="2000" b="1" dirty="0" err="1">
                <a:solidFill>
                  <a:schemeClr val="tx2">
                    <a:lumMod val="75000"/>
                  </a:schemeClr>
                </a:solidFill>
                <a:latin typeface="+mn-lt"/>
              </a:rPr>
              <a:t>shall</a:t>
            </a:r>
            <a:r>
              <a:rPr lang="hr-HR" sz="2000" b="1" dirty="0">
                <a:solidFill>
                  <a:schemeClr val="tx2">
                    <a:lumMod val="75000"/>
                  </a:schemeClr>
                </a:solidFill>
                <a:latin typeface="+mn-lt"/>
              </a:rPr>
              <a:t> </a:t>
            </a:r>
            <a:r>
              <a:rPr lang="hr-HR" sz="2000" b="1" dirty="0" err="1">
                <a:solidFill>
                  <a:schemeClr val="tx2">
                    <a:lumMod val="75000"/>
                  </a:schemeClr>
                </a:solidFill>
                <a:latin typeface="+mn-lt"/>
              </a:rPr>
              <a:t>conduct</a:t>
            </a:r>
            <a:r>
              <a:rPr lang="hr-HR" sz="2000" b="1" dirty="0">
                <a:solidFill>
                  <a:schemeClr val="tx2">
                    <a:lumMod val="75000"/>
                  </a:schemeClr>
                </a:solidFill>
                <a:latin typeface="+mn-lt"/>
              </a:rPr>
              <a:t> as at </a:t>
            </a:r>
            <a:r>
              <a:rPr lang="hr-HR" sz="2000" b="1" dirty="0" err="1">
                <a:solidFill>
                  <a:schemeClr val="tx2">
                    <a:lumMod val="75000"/>
                  </a:schemeClr>
                </a:solidFill>
                <a:latin typeface="+mn-lt"/>
              </a:rPr>
              <a:t>planned</a:t>
            </a:r>
            <a:r>
              <a:rPr lang="hr-HR" sz="2000" b="1" dirty="0">
                <a:solidFill>
                  <a:schemeClr val="tx2">
                    <a:lumMod val="75000"/>
                  </a:schemeClr>
                </a:solidFill>
                <a:latin typeface="+mn-lt"/>
              </a:rPr>
              <a:t> monitoring.</a:t>
            </a:r>
            <a:endParaRPr lang="hr-HR" sz="2000" b="1" dirty="0">
              <a:solidFill>
                <a:schemeClr val="tx2">
                  <a:lumMod val="75000"/>
                </a:schemeClr>
              </a:solidFill>
            </a:endParaRPr>
          </a:p>
          <a:p>
            <a:pPr algn="just"/>
            <a:endParaRPr lang="hr-HR" sz="2000" b="1" dirty="0">
              <a:solidFill>
                <a:schemeClr val="tx2">
                  <a:lumMod val="75000"/>
                </a:schemeClr>
              </a:solidFill>
              <a:latin typeface="+mn-lt"/>
            </a:endParaRP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7" name="Group 3"/>
          <p:cNvGrpSpPr>
            <a:grpSpLocks noChangeAspect="1"/>
          </p:cNvGrpSpPr>
          <p:nvPr/>
        </p:nvGrpSpPr>
        <p:grpSpPr bwMode="auto">
          <a:xfrm>
            <a:off x="442354" y="6362429"/>
            <a:ext cx="4500798" cy="411137"/>
            <a:chOff x="14858" y="6031800"/>
            <a:chExt cx="7310482" cy="703818"/>
          </a:xfrm>
        </p:grpSpPr>
        <p:pic>
          <p:nvPicPr>
            <p:cNvPr id="1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1421127284"/>
      </p:ext>
    </p:extLst>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11.4 INSPECTION MONITORING - UNANNOUNCED</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38150" y="1238249"/>
            <a:ext cx="8439150" cy="1083053"/>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38150" y="1333499"/>
            <a:ext cx="8429624" cy="830997"/>
          </a:xfrm>
          <a:prstGeom prst="rect">
            <a:avLst/>
          </a:prstGeom>
          <a:noFill/>
        </p:spPr>
        <p:txBody>
          <a:bodyPr wrap="square" rtlCol="0">
            <a:spAutoFit/>
          </a:bodyPr>
          <a:lstStyle/>
          <a:p>
            <a:r>
              <a:rPr lang="hr-HR" sz="2400" b="1" dirty="0" err="1">
                <a:solidFill>
                  <a:schemeClr val="tx2">
                    <a:lumMod val="75000"/>
                  </a:schemeClr>
                </a:solidFill>
              </a:rPr>
              <a:t>Suitability</a:t>
            </a:r>
            <a:r>
              <a:rPr lang="hr-HR" sz="2400" b="1" dirty="0">
                <a:solidFill>
                  <a:schemeClr val="tx2">
                    <a:lumMod val="75000"/>
                  </a:schemeClr>
                </a:solidFill>
              </a:rPr>
              <a:t> </a:t>
            </a:r>
            <a:r>
              <a:rPr lang="hr-HR" sz="2400" b="1" dirty="0" err="1">
                <a:solidFill>
                  <a:schemeClr val="tx2">
                    <a:lumMod val="75000"/>
                  </a:schemeClr>
                </a:solidFill>
              </a:rPr>
              <a:t>of</a:t>
            </a:r>
            <a:r>
              <a:rPr lang="hr-HR" sz="2400" b="1" dirty="0">
                <a:solidFill>
                  <a:schemeClr val="tx2">
                    <a:lumMod val="75000"/>
                  </a:schemeClr>
                </a:solidFill>
              </a:rPr>
              <a:t> AQM </a:t>
            </a:r>
            <a:r>
              <a:rPr lang="hr-HR" sz="2400" b="1" dirty="0" err="1">
                <a:solidFill>
                  <a:schemeClr val="tx2">
                    <a:lumMod val="75000"/>
                  </a:schemeClr>
                </a:solidFill>
              </a:rPr>
              <a:t>networks</a:t>
            </a:r>
            <a:r>
              <a:rPr lang="hr-HR" sz="2400" b="1" dirty="0">
                <a:solidFill>
                  <a:schemeClr val="tx2">
                    <a:lumMod val="75000"/>
                  </a:schemeClr>
                </a:solidFill>
              </a:rPr>
              <a:t> for </a:t>
            </a:r>
            <a:r>
              <a:rPr lang="hr-HR" sz="2400" b="1" dirty="0" err="1">
                <a:solidFill>
                  <a:schemeClr val="tx2">
                    <a:lumMod val="75000"/>
                  </a:schemeClr>
                </a:solidFill>
              </a:rPr>
              <a:t>air</a:t>
            </a:r>
            <a:r>
              <a:rPr lang="hr-HR" sz="2400" b="1" dirty="0">
                <a:solidFill>
                  <a:schemeClr val="tx2">
                    <a:lumMod val="75000"/>
                  </a:schemeClr>
                </a:solidFill>
              </a:rPr>
              <a:t> </a:t>
            </a:r>
            <a:r>
              <a:rPr lang="hr-HR" sz="2400" b="1" dirty="0" err="1">
                <a:solidFill>
                  <a:schemeClr val="tx2">
                    <a:lumMod val="75000"/>
                  </a:schemeClr>
                </a:solidFill>
              </a:rPr>
              <a:t>quality</a:t>
            </a:r>
            <a:r>
              <a:rPr lang="hr-HR" sz="2400" b="1" dirty="0">
                <a:solidFill>
                  <a:schemeClr val="tx2">
                    <a:lumMod val="75000"/>
                  </a:schemeClr>
                </a:solidFill>
              </a:rPr>
              <a:t> </a:t>
            </a:r>
            <a:r>
              <a:rPr lang="hr-HR" sz="2400" b="1" dirty="0" err="1">
                <a:solidFill>
                  <a:schemeClr val="tx2">
                    <a:lumMod val="75000"/>
                  </a:schemeClr>
                </a:solidFill>
              </a:rPr>
              <a:t>evaluation</a:t>
            </a:r>
            <a:r>
              <a:rPr lang="hr-HR" sz="2400" b="1" dirty="0">
                <a:solidFill>
                  <a:schemeClr val="tx2">
                    <a:lumMod val="75000"/>
                  </a:schemeClr>
                </a:solidFill>
              </a:rPr>
              <a:t> </a:t>
            </a:r>
            <a:r>
              <a:rPr lang="hr-HR" sz="2400" b="1" dirty="0" err="1">
                <a:solidFill>
                  <a:schemeClr val="tx2">
                    <a:lumMod val="75000"/>
                  </a:schemeClr>
                </a:solidFill>
              </a:rPr>
              <a:t>in</a:t>
            </a:r>
            <a:r>
              <a:rPr lang="hr-HR" sz="2400" b="1" dirty="0">
                <a:solidFill>
                  <a:schemeClr val="tx2">
                    <a:lumMod val="75000"/>
                  </a:schemeClr>
                </a:solidFill>
              </a:rPr>
              <a:t> </a:t>
            </a:r>
            <a:r>
              <a:rPr lang="hr-HR" sz="2400" b="1" dirty="0" err="1">
                <a:solidFill>
                  <a:schemeClr val="tx2">
                    <a:lumMod val="75000"/>
                  </a:schemeClr>
                </a:solidFill>
              </a:rPr>
              <a:t>case</a:t>
            </a:r>
            <a:r>
              <a:rPr lang="hr-HR" sz="2400" b="1" dirty="0">
                <a:solidFill>
                  <a:schemeClr val="tx2">
                    <a:lumMod val="75000"/>
                  </a:schemeClr>
                </a:solidFill>
              </a:rPr>
              <a:t> </a:t>
            </a:r>
            <a:r>
              <a:rPr lang="hr-HR" sz="2400" b="1" dirty="0" err="1">
                <a:solidFill>
                  <a:schemeClr val="tx2">
                    <a:lumMod val="75000"/>
                  </a:schemeClr>
                </a:solidFill>
              </a:rPr>
              <a:t>of</a:t>
            </a:r>
            <a:r>
              <a:rPr lang="hr-HR" sz="2400" b="1" dirty="0">
                <a:solidFill>
                  <a:schemeClr val="tx2">
                    <a:lumMod val="75000"/>
                  </a:schemeClr>
                </a:solidFill>
              </a:rPr>
              <a:t> </a:t>
            </a:r>
            <a:r>
              <a:rPr lang="hr-HR" sz="2400" b="1" dirty="0" err="1">
                <a:solidFill>
                  <a:schemeClr val="tx2">
                    <a:lumMod val="75000"/>
                  </a:schemeClr>
                </a:solidFill>
              </a:rPr>
              <a:t>accidents</a:t>
            </a:r>
            <a:endParaRPr lang="hr-HR" sz="2400" b="1" dirty="0">
              <a:solidFill>
                <a:srgbClr val="0070C0"/>
              </a:solidFill>
            </a:endParaRPr>
          </a:p>
        </p:txBody>
      </p:sp>
      <p:sp>
        <p:nvSpPr>
          <p:cNvPr id="4" name="TextBox 3"/>
          <p:cNvSpPr txBox="1"/>
          <p:nvPr/>
        </p:nvSpPr>
        <p:spPr>
          <a:xfrm>
            <a:off x="442354" y="2538101"/>
            <a:ext cx="8295261" cy="2862322"/>
          </a:xfrm>
          <a:prstGeom prst="rect">
            <a:avLst/>
          </a:prstGeom>
          <a:noFill/>
        </p:spPr>
        <p:txBody>
          <a:bodyPr wrap="square" rtlCol="0">
            <a:spAutoFit/>
          </a:bodyPr>
          <a:lstStyle/>
          <a:p>
            <a:r>
              <a:rPr lang="hr-HR" sz="2000" dirty="0" err="1">
                <a:solidFill>
                  <a:srgbClr val="0070C0"/>
                </a:solidFill>
                <a:latin typeface="+mn-lt"/>
                <a:cs typeface="+mn-cs"/>
              </a:rPr>
              <a:t>It</a:t>
            </a:r>
            <a:r>
              <a:rPr lang="hr-HR" sz="2000" dirty="0">
                <a:solidFill>
                  <a:srgbClr val="0070C0"/>
                </a:solidFill>
                <a:latin typeface="+mn-lt"/>
                <a:cs typeface="+mn-cs"/>
              </a:rPr>
              <a:t> </a:t>
            </a:r>
            <a:r>
              <a:rPr lang="hr-HR" sz="2000" dirty="0" err="1">
                <a:solidFill>
                  <a:srgbClr val="0070C0"/>
                </a:solidFill>
                <a:latin typeface="+mn-lt"/>
                <a:cs typeface="+mn-cs"/>
              </a:rPr>
              <a:t>should</a:t>
            </a:r>
            <a:r>
              <a:rPr lang="hr-HR" sz="2000" dirty="0">
                <a:solidFill>
                  <a:srgbClr val="0070C0"/>
                </a:solidFill>
                <a:latin typeface="+mn-lt"/>
                <a:cs typeface="+mn-cs"/>
              </a:rPr>
              <a:t> </a:t>
            </a:r>
            <a:r>
              <a:rPr lang="hr-HR" sz="2000" dirty="0" err="1">
                <a:solidFill>
                  <a:srgbClr val="0070C0"/>
                </a:solidFill>
                <a:latin typeface="+mn-lt"/>
                <a:cs typeface="+mn-cs"/>
              </a:rPr>
              <a:t>be</a:t>
            </a:r>
            <a:r>
              <a:rPr lang="hr-HR" sz="2000" dirty="0">
                <a:solidFill>
                  <a:srgbClr val="0070C0"/>
                </a:solidFill>
                <a:latin typeface="+mn-lt"/>
                <a:cs typeface="+mn-cs"/>
              </a:rPr>
              <a:t> </a:t>
            </a:r>
            <a:r>
              <a:rPr lang="hr-HR" sz="2000" dirty="0" err="1">
                <a:solidFill>
                  <a:srgbClr val="0070C0"/>
                </a:solidFill>
                <a:latin typeface="+mn-lt"/>
                <a:cs typeface="+mn-cs"/>
              </a:rPr>
              <a:t>indicated</a:t>
            </a:r>
            <a:r>
              <a:rPr lang="hr-HR" sz="2000" dirty="0">
                <a:solidFill>
                  <a:srgbClr val="0070C0"/>
                </a:solidFill>
                <a:latin typeface="+mn-lt"/>
                <a:cs typeface="+mn-cs"/>
              </a:rPr>
              <a:t> </a:t>
            </a:r>
            <a:r>
              <a:rPr lang="hr-HR" sz="2000" dirty="0" err="1">
                <a:solidFill>
                  <a:srgbClr val="0070C0"/>
                </a:solidFill>
                <a:latin typeface="+mn-lt"/>
                <a:cs typeface="+mn-cs"/>
              </a:rPr>
              <a:t>that</a:t>
            </a:r>
            <a:r>
              <a:rPr lang="hr-HR" sz="2000" dirty="0">
                <a:solidFill>
                  <a:srgbClr val="0070C0"/>
                </a:solidFill>
                <a:latin typeface="+mn-lt"/>
                <a:cs typeface="+mn-cs"/>
              </a:rPr>
              <a:t> AQM </a:t>
            </a:r>
            <a:r>
              <a:rPr lang="hr-HR" sz="2000" dirty="0" err="1">
                <a:solidFill>
                  <a:srgbClr val="0070C0"/>
                </a:solidFill>
                <a:latin typeface="+mn-lt"/>
                <a:cs typeface="+mn-cs"/>
              </a:rPr>
              <a:t>networks</a:t>
            </a:r>
            <a:r>
              <a:rPr lang="hr-HR" sz="2000" dirty="0">
                <a:solidFill>
                  <a:srgbClr val="0070C0"/>
                </a:solidFill>
                <a:latin typeface="+mn-lt"/>
                <a:cs typeface="+mn-cs"/>
              </a:rPr>
              <a:t> </a:t>
            </a:r>
            <a:r>
              <a:rPr lang="hr-HR" sz="2000" dirty="0" err="1">
                <a:solidFill>
                  <a:srgbClr val="0070C0"/>
                </a:solidFill>
                <a:latin typeface="+mn-lt"/>
                <a:cs typeface="+mn-cs"/>
              </a:rPr>
              <a:t>and</a:t>
            </a:r>
            <a:r>
              <a:rPr lang="hr-HR" sz="2000" dirty="0">
                <a:solidFill>
                  <a:srgbClr val="0070C0"/>
                </a:solidFill>
                <a:latin typeface="+mn-lt"/>
                <a:cs typeface="+mn-cs"/>
              </a:rPr>
              <a:t> </a:t>
            </a:r>
            <a:r>
              <a:rPr lang="hr-HR" sz="2000" dirty="0" err="1">
                <a:solidFill>
                  <a:srgbClr val="0070C0"/>
                </a:solidFill>
                <a:latin typeface="+mn-lt"/>
                <a:cs typeface="+mn-cs"/>
              </a:rPr>
              <a:t>systems</a:t>
            </a:r>
            <a:r>
              <a:rPr lang="hr-HR" sz="2000" dirty="0">
                <a:solidFill>
                  <a:srgbClr val="0070C0"/>
                </a:solidFill>
                <a:latin typeface="+mn-lt"/>
                <a:cs typeface="+mn-cs"/>
              </a:rPr>
              <a:t> are </a:t>
            </a:r>
            <a:r>
              <a:rPr lang="hr-HR" sz="2000" u="sng" dirty="0" err="1">
                <a:solidFill>
                  <a:srgbClr val="0070C0"/>
                </a:solidFill>
                <a:latin typeface="+mn-lt"/>
                <a:cs typeface="+mn-cs"/>
              </a:rPr>
              <a:t>not</a:t>
            </a:r>
            <a:r>
              <a:rPr lang="hr-HR" sz="2000" u="sng" dirty="0">
                <a:solidFill>
                  <a:srgbClr val="0070C0"/>
                </a:solidFill>
                <a:latin typeface="+mn-lt"/>
                <a:cs typeface="+mn-cs"/>
              </a:rPr>
              <a:t> </a:t>
            </a:r>
            <a:r>
              <a:rPr lang="hr-HR" sz="2000" u="sng" dirty="0" err="1">
                <a:solidFill>
                  <a:srgbClr val="0070C0"/>
                </a:solidFill>
                <a:latin typeface="+mn-lt"/>
                <a:cs typeface="+mn-cs"/>
              </a:rPr>
              <a:t>intended</a:t>
            </a:r>
            <a:r>
              <a:rPr lang="hr-HR" sz="2000" dirty="0">
                <a:solidFill>
                  <a:srgbClr val="0070C0"/>
                </a:solidFill>
                <a:latin typeface="+mn-lt"/>
                <a:cs typeface="+mn-cs"/>
              </a:rPr>
              <a:t> for </a:t>
            </a:r>
            <a:r>
              <a:rPr lang="hr-HR" sz="2000" dirty="0" err="1">
                <a:solidFill>
                  <a:srgbClr val="0070C0"/>
                </a:solidFill>
                <a:latin typeface="+mn-lt"/>
                <a:cs typeface="+mn-cs"/>
              </a:rPr>
              <a:t>pollutant</a:t>
            </a:r>
            <a:r>
              <a:rPr lang="hr-HR" sz="2000" dirty="0">
                <a:solidFill>
                  <a:srgbClr val="0070C0"/>
                </a:solidFill>
                <a:latin typeface="+mn-lt"/>
                <a:cs typeface="+mn-cs"/>
              </a:rPr>
              <a:t> </a:t>
            </a:r>
            <a:r>
              <a:rPr lang="hr-HR" sz="2000" dirty="0" err="1">
                <a:solidFill>
                  <a:srgbClr val="0070C0"/>
                </a:solidFill>
                <a:latin typeface="+mn-lt"/>
                <a:cs typeface="+mn-cs"/>
              </a:rPr>
              <a:t>concentrations</a:t>
            </a:r>
            <a:r>
              <a:rPr lang="hr-HR" sz="2000" dirty="0">
                <a:solidFill>
                  <a:srgbClr val="0070C0"/>
                </a:solidFill>
                <a:latin typeface="+mn-lt"/>
                <a:cs typeface="+mn-cs"/>
              </a:rPr>
              <a:t> </a:t>
            </a:r>
            <a:r>
              <a:rPr lang="hr-HR" sz="2000" dirty="0" err="1">
                <a:solidFill>
                  <a:srgbClr val="0070C0"/>
                </a:solidFill>
                <a:latin typeface="+mn-lt"/>
                <a:cs typeface="+mn-cs"/>
              </a:rPr>
              <a:t>measurement</a:t>
            </a:r>
            <a:r>
              <a:rPr lang="hr-HR" sz="2000" dirty="0">
                <a:solidFill>
                  <a:srgbClr val="0070C0"/>
                </a:solidFill>
                <a:latin typeface="+mn-lt"/>
                <a:cs typeface="+mn-cs"/>
              </a:rPr>
              <a:t> </a:t>
            </a:r>
            <a:r>
              <a:rPr lang="hr-HR" sz="2000" dirty="0" err="1">
                <a:solidFill>
                  <a:srgbClr val="0070C0"/>
                </a:solidFill>
                <a:latin typeface="+mn-lt"/>
                <a:cs typeface="+mn-cs"/>
              </a:rPr>
              <a:t>in</a:t>
            </a:r>
            <a:r>
              <a:rPr lang="hr-HR" sz="2000" dirty="0">
                <a:solidFill>
                  <a:srgbClr val="0070C0"/>
                </a:solidFill>
                <a:latin typeface="+mn-lt"/>
                <a:cs typeface="+mn-cs"/>
              </a:rPr>
              <a:t> </a:t>
            </a:r>
            <a:r>
              <a:rPr lang="hr-HR" sz="2000" dirty="0" err="1">
                <a:solidFill>
                  <a:srgbClr val="0070C0"/>
                </a:solidFill>
                <a:latin typeface="+mn-lt"/>
                <a:cs typeface="+mn-cs"/>
              </a:rPr>
              <a:t>air</a:t>
            </a:r>
            <a:r>
              <a:rPr lang="hr-HR" sz="2000" dirty="0">
                <a:solidFill>
                  <a:srgbClr val="0070C0"/>
                </a:solidFill>
                <a:latin typeface="+mn-lt"/>
                <a:cs typeface="+mn-cs"/>
              </a:rPr>
              <a:t> </a:t>
            </a:r>
            <a:r>
              <a:rPr lang="hr-HR" sz="2000" dirty="0" err="1">
                <a:solidFill>
                  <a:srgbClr val="0070C0"/>
                </a:solidFill>
                <a:latin typeface="+mn-lt"/>
                <a:cs typeface="+mn-cs"/>
              </a:rPr>
              <a:t>in</a:t>
            </a:r>
            <a:r>
              <a:rPr lang="hr-HR" sz="2000" dirty="0">
                <a:solidFill>
                  <a:srgbClr val="0070C0"/>
                </a:solidFill>
                <a:latin typeface="+mn-lt"/>
                <a:cs typeface="+mn-cs"/>
              </a:rPr>
              <a:t> </a:t>
            </a:r>
            <a:r>
              <a:rPr lang="hr-HR" sz="2000" dirty="0" err="1">
                <a:solidFill>
                  <a:srgbClr val="0070C0"/>
                </a:solidFill>
                <a:latin typeface="+mn-lt"/>
                <a:cs typeface="+mn-cs"/>
              </a:rPr>
              <a:t>accidents</a:t>
            </a:r>
            <a:r>
              <a:rPr lang="hr-HR" sz="2000" dirty="0">
                <a:solidFill>
                  <a:srgbClr val="0070C0"/>
                </a:solidFill>
                <a:latin typeface="+mn-lt"/>
                <a:cs typeface="+mn-cs"/>
              </a:rPr>
              <a:t> </a:t>
            </a:r>
            <a:r>
              <a:rPr lang="hr-HR" sz="2000" dirty="0" err="1">
                <a:solidFill>
                  <a:srgbClr val="0070C0"/>
                </a:solidFill>
                <a:latin typeface="+mn-lt"/>
                <a:cs typeface="+mn-cs"/>
              </a:rPr>
              <a:t>such</a:t>
            </a:r>
            <a:r>
              <a:rPr lang="hr-HR" sz="2000" dirty="0">
                <a:solidFill>
                  <a:srgbClr val="0070C0"/>
                </a:solidFill>
                <a:latin typeface="+mn-lt"/>
                <a:cs typeface="+mn-cs"/>
              </a:rPr>
              <a:t> as </a:t>
            </a:r>
            <a:r>
              <a:rPr lang="hr-HR" sz="2000" dirty="0" err="1">
                <a:solidFill>
                  <a:srgbClr val="0070C0"/>
                </a:solidFill>
                <a:latin typeface="+mn-lt"/>
                <a:cs typeface="+mn-cs"/>
              </a:rPr>
              <a:t>fire</a:t>
            </a:r>
            <a:r>
              <a:rPr lang="hr-HR" sz="2000" dirty="0">
                <a:solidFill>
                  <a:srgbClr val="0070C0"/>
                </a:solidFill>
                <a:latin typeface="+mn-lt"/>
                <a:cs typeface="+mn-cs"/>
              </a:rPr>
              <a:t> </a:t>
            </a:r>
            <a:r>
              <a:rPr lang="hr-HR" sz="2000" dirty="0" err="1">
                <a:solidFill>
                  <a:srgbClr val="0070C0"/>
                </a:solidFill>
                <a:latin typeface="+mn-lt"/>
                <a:cs typeface="+mn-cs"/>
              </a:rPr>
              <a:t>or</a:t>
            </a:r>
            <a:r>
              <a:rPr lang="hr-HR" sz="2000" dirty="0">
                <a:solidFill>
                  <a:srgbClr val="0070C0"/>
                </a:solidFill>
                <a:latin typeface="+mn-lt"/>
                <a:cs typeface="+mn-cs"/>
              </a:rPr>
              <a:t> major gas </a:t>
            </a:r>
            <a:r>
              <a:rPr lang="hr-HR" sz="2000" dirty="0" err="1">
                <a:solidFill>
                  <a:srgbClr val="0070C0"/>
                </a:solidFill>
                <a:latin typeface="+mn-lt"/>
                <a:cs typeface="+mn-cs"/>
              </a:rPr>
              <a:t>leakage</a:t>
            </a:r>
            <a:r>
              <a:rPr lang="hr-HR" sz="2000" dirty="0">
                <a:solidFill>
                  <a:srgbClr val="0070C0"/>
                </a:solidFill>
                <a:latin typeface="+mn-lt"/>
                <a:cs typeface="+mn-cs"/>
              </a:rPr>
              <a:t>.</a:t>
            </a:r>
          </a:p>
          <a:p>
            <a:r>
              <a:rPr lang="hr-HR" sz="2000" dirty="0" err="1">
                <a:solidFill>
                  <a:srgbClr val="0070C0"/>
                </a:solidFill>
                <a:latin typeface="+mn-lt"/>
                <a:cs typeface="+mn-cs"/>
              </a:rPr>
              <a:t>It</a:t>
            </a:r>
            <a:r>
              <a:rPr lang="hr-HR" sz="2000" dirty="0">
                <a:solidFill>
                  <a:srgbClr val="0070C0"/>
                </a:solidFill>
                <a:latin typeface="+mn-lt"/>
                <a:cs typeface="+mn-cs"/>
              </a:rPr>
              <a:t> </a:t>
            </a:r>
            <a:r>
              <a:rPr lang="hr-HR" sz="2000" dirty="0" err="1">
                <a:solidFill>
                  <a:srgbClr val="0070C0"/>
                </a:solidFill>
                <a:latin typeface="+mn-lt"/>
                <a:cs typeface="+mn-cs"/>
              </a:rPr>
              <a:t>makes</a:t>
            </a:r>
            <a:r>
              <a:rPr lang="hr-HR" sz="2000" dirty="0">
                <a:solidFill>
                  <a:srgbClr val="0070C0"/>
                </a:solidFill>
                <a:latin typeface="+mn-lt"/>
                <a:cs typeface="+mn-cs"/>
              </a:rPr>
              <a:t> </a:t>
            </a:r>
            <a:r>
              <a:rPr lang="hr-HR" sz="2000" dirty="0" err="1">
                <a:solidFill>
                  <a:srgbClr val="0070C0"/>
                </a:solidFill>
                <a:latin typeface="+mn-lt"/>
                <a:cs typeface="+mn-cs"/>
              </a:rPr>
              <a:t>the</a:t>
            </a:r>
            <a:r>
              <a:rPr lang="hr-HR" sz="2000" dirty="0">
                <a:solidFill>
                  <a:srgbClr val="0070C0"/>
                </a:solidFill>
                <a:latin typeface="+mn-lt"/>
                <a:cs typeface="+mn-cs"/>
              </a:rPr>
              <a:t> </a:t>
            </a:r>
            <a:r>
              <a:rPr lang="hr-HR" sz="2000" u="sng" dirty="0" err="1">
                <a:solidFill>
                  <a:srgbClr val="0070C0"/>
                </a:solidFill>
                <a:latin typeface="+mn-lt"/>
                <a:cs typeface="+mn-cs"/>
              </a:rPr>
              <a:t>measurement</a:t>
            </a:r>
            <a:r>
              <a:rPr lang="hr-HR" sz="2000" u="sng" dirty="0">
                <a:solidFill>
                  <a:srgbClr val="0070C0"/>
                </a:solidFill>
                <a:latin typeface="+mn-lt"/>
                <a:cs typeface="+mn-cs"/>
              </a:rPr>
              <a:t> data </a:t>
            </a:r>
            <a:r>
              <a:rPr lang="hr-HR" sz="2000" u="sng" dirty="0" err="1">
                <a:solidFill>
                  <a:srgbClr val="0070C0"/>
                </a:solidFill>
                <a:latin typeface="+mn-lt"/>
                <a:cs typeface="+mn-cs"/>
              </a:rPr>
              <a:t>from</a:t>
            </a:r>
            <a:r>
              <a:rPr lang="hr-HR" sz="2000" u="sng" dirty="0">
                <a:solidFill>
                  <a:srgbClr val="0070C0"/>
                </a:solidFill>
                <a:latin typeface="+mn-lt"/>
                <a:cs typeface="+mn-cs"/>
              </a:rPr>
              <a:t> AQM </a:t>
            </a:r>
            <a:r>
              <a:rPr lang="hr-HR" sz="2000" u="sng" dirty="0" err="1">
                <a:solidFill>
                  <a:srgbClr val="0070C0"/>
                </a:solidFill>
                <a:latin typeface="+mn-lt"/>
                <a:cs typeface="+mn-cs"/>
              </a:rPr>
              <a:t>networks</a:t>
            </a:r>
            <a:r>
              <a:rPr lang="hr-HR" sz="2000" u="sng" dirty="0">
                <a:solidFill>
                  <a:srgbClr val="0070C0"/>
                </a:solidFill>
                <a:latin typeface="+mn-lt"/>
                <a:cs typeface="+mn-cs"/>
              </a:rPr>
              <a:t> </a:t>
            </a:r>
            <a:r>
              <a:rPr lang="hr-HR" sz="2000" u="sng" dirty="0" err="1">
                <a:solidFill>
                  <a:srgbClr val="0070C0"/>
                </a:solidFill>
                <a:latin typeface="+mn-lt"/>
                <a:cs typeface="+mn-cs"/>
              </a:rPr>
              <a:t>quite</a:t>
            </a:r>
            <a:r>
              <a:rPr lang="hr-HR" sz="2000" u="sng" dirty="0">
                <a:solidFill>
                  <a:srgbClr val="0070C0"/>
                </a:solidFill>
                <a:latin typeface="+mn-lt"/>
                <a:cs typeface="+mn-cs"/>
              </a:rPr>
              <a:t> </a:t>
            </a:r>
            <a:r>
              <a:rPr lang="hr-HR" sz="2000" u="sng" dirty="0" err="1">
                <a:solidFill>
                  <a:srgbClr val="0070C0"/>
                </a:solidFill>
                <a:latin typeface="+mn-lt"/>
                <a:cs typeface="+mn-cs"/>
              </a:rPr>
              <a:t>unreliable</a:t>
            </a:r>
            <a:r>
              <a:rPr lang="hr-HR" sz="2000" dirty="0">
                <a:solidFill>
                  <a:srgbClr val="0070C0"/>
                </a:solidFill>
                <a:latin typeface="+mn-lt"/>
                <a:cs typeface="+mn-cs"/>
              </a:rPr>
              <a:t> </a:t>
            </a:r>
            <a:r>
              <a:rPr lang="hr-HR" sz="2000" dirty="0" err="1">
                <a:solidFill>
                  <a:srgbClr val="0070C0"/>
                </a:solidFill>
                <a:latin typeface="+mn-lt"/>
                <a:cs typeface="+mn-cs"/>
              </a:rPr>
              <a:t>indicator</a:t>
            </a:r>
            <a:r>
              <a:rPr lang="hr-HR" sz="2000" dirty="0">
                <a:solidFill>
                  <a:srgbClr val="0070C0"/>
                </a:solidFill>
                <a:latin typeface="+mn-lt"/>
                <a:cs typeface="+mn-cs"/>
              </a:rPr>
              <a:t> </a:t>
            </a:r>
            <a:r>
              <a:rPr lang="hr-HR" sz="2000" dirty="0" err="1">
                <a:solidFill>
                  <a:srgbClr val="0070C0"/>
                </a:solidFill>
                <a:latin typeface="+mn-lt"/>
                <a:cs typeface="+mn-cs"/>
              </a:rPr>
              <a:t>of</a:t>
            </a:r>
            <a:r>
              <a:rPr lang="hr-HR" sz="2000" dirty="0">
                <a:solidFill>
                  <a:srgbClr val="0070C0"/>
                </a:solidFill>
                <a:latin typeface="+mn-lt"/>
                <a:cs typeface="+mn-cs"/>
              </a:rPr>
              <a:t> </a:t>
            </a:r>
            <a:r>
              <a:rPr lang="hr-HR" sz="2000" dirty="0" err="1">
                <a:solidFill>
                  <a:srgbClr val="0070C0"/>
                </a:solidFill>
                <a:latin typeface="+mn-lt"/>
                <a:cs typeface="+mn-cs"/>
              </a:rPr>
              <a:t>air</a:t>
            </a:r>
            <a:r>
              <a:rPr lang="hr-HR" sz="2000" dirty="0">
                <a:solidFill>
                  <a:srgbClr val="0070C0"/>
                </a:solidFill>
                <a:latin typeface="+mn-lt"/>
                <a:cs typeface="+mn-cs"/>
              </a:rPr>
              <a:t> </a:t>
            </a:r>
            <a:r>
              <a:rPr lang="hr-HR" sz="2000" dirty="0" err="1">
                <a:solidFill>
                  <a:srgbClr val="0070C0"/>
                </a:solidFill>
                <a:latin typeface="+mn-lt"/>
                <a:cs typeface="+mn-cs"/>
              </a:rPr>
              <a:t>pollution</a:t>
            </a:r>
            <a:r>
              <a:rPr lang="hr-HR" sz="2000" dirty="0">
                <a:solidFill>
                  <a:srgbClr val="0070C0"/>
                </a:solidFill>
                <a:latin typeface="+mn-lt"/>
                <a:cs typeface="+mn-cs"/>
              </a:rPr>
              <a:t> </a:t>
            </a:r>
            <a:r>
              <a:rPr lang="hr-HR" sz="2000" dirty="0" err="1">
                <a:solidFill>
                  <a:srgbClr val="0070C0"/>
                </a:solidFill>
                <a:latin typeface="+mn-lt"/>
                <a:cs typeface="+mn-cs"/>
              </a:rPr>
              <a:t>in</a:t>
            </a:r>
            <a:r>
              <a:rPr lang="hr-HR" sz="2000" dirty="0">
                <a:solidFill>
                  <a:srgbClr val="0070C0"/>
                </a:solidFill>
                <a:latin typeface="+mn-lt"/>
                <a:cs typeface="+mn-cs"/>
              </a:rPr>
              <a:t> </a:t>
            </a:r>
            <a:r>
              <a:rPr lang="hr-HR" sz="2000" dirty="0" err="1">
                <a:solidFill>
                  <a:srgbClr val="0070C0"/>
                </a:solidFill>
                <a:latin typeface="+mn-lt"/>
                <a:cs typeface="+mn-cs"/>
              </a:rPr>
              <a:t>such</a:t>
            </a:r>
            <a:r>
              <a:rPr lang="hr-HR" sz="2000" dirty="0">
                <a:solidFill>
                  <a:srgbClr val="0070C0"/>
                </a:solidFill>
                <a:latin typeface="+mn-lt"/>
                <a:cs typeface="+mn-cs"/>
              </a:rPr>
              <a:t> </a:t>
            </a:r>
            <a:r>
              <a:rPr lang="hr-HR" sz="2000" dirty="0" err="1">
                <a:solidFill>
                  <a:srgbClr val="0070C0"/>
                </a:solidFill>
                <a:latin typeface="+mn-lt"/>
                <a:cs typeface="+mn-cs"/>
              </a:rPr>
              <a:t>situations</a:t>
            </a:r>
            <a:r>
              <a:rPr lang="hr-HR" sz="2000" dirty="0">
                <a:solidFill>
                  <a:srgbClr val="0070C0"/>
                </a:solidFill>
                <a:latin typeface="+mn-lt"/>
                <a:cs typeface="+mn-cs"/>
              </a:rPr>
              <a:t> </a:t>
            </a:r>
            <a:r>
              <a:rPr lang="hr-HR" sz="2000" dirty="0" err="1">
                <a:solidFill>
                  <a:srgbClr val="0070C0"/>
                </a:solidFill>
                <a:latin typeface="+mn-lt"/>
                <a:cs typeface="+mn-cs"/>
              </a:rPr>
              <a:t>from</a:t>
            </a:r>
            <a:r>
              <a:rPr lang="hr-HR" sz="2000" dirty="0">
                <a:solidFill>
                  <a:srgbClr val="0070C0"/>
                </a:solidFill>
                <a:latin typeface="+mn-lt"/>
                <a:cs typeface="+mn-cs"/>
              </a:rPr>
              <a:t> </a:t>
            </a:r>
            <a:r>
              <a:rPr lang="hr-HR" sz="2000" dirty="0" err="1">
                <a:solidFill>
                  <a:srgbClr val="0070C0"/>
                </a:solidFill>
                <a:latin typeface="+mn-lt"/>
                <a:cs typeface="+mn-cs"/>
              </a:rPr>
              <a:t>the</a:t>
            </a:r>
            <a:r>
              <a:rPr lang="hr-HR" sz="2000" dirty="0">
                <a:solidFill>
                  <a:srgbClr val="0070C0"/>
                </a:solidFill>
                <a:latin typeface="+mn-lt"/>
                <a:cs typeface="+mn-cs"/>
              </a:rPr>
              <a:t> </a:t>
            </a:r>
            <a:r>
              <a:rPr lang="hr-HR" sz="2000" dirty="0" err="1">
                <a:solidFill>
                  <a:srgbClr val="0070C0"/>
                </a:solidFill>
                <a:latin typeface="+mn-lt"/>
                <a:cs typeface="+mn-cs"/>
              </a:rPr>
              <a:t>following</a:t>
            </a:r>
            <a:r>
              <a:rPr lang="hr-HR" sz="2000" dirty="0">
                <a:solidFill>
                  <a:srgbClr val="0070C0"/>
                </a:solidFill>
                <a:latin typeface="+mn-lt"/>
                <a:cs typeface="+mn-cs"/>
              </a:rPr>
              <a:t> </a:t>
            </a:r>
            <a:r>
              <a:rPr lang="hr-HR" sz="2000" dirty="0" err="1">
                <a:solidFill>
                  <a:srgbClr val="0070C0"/>
                </a:solidFill>
                <a:latin typeface="+mn-lt"/>
                <a:cs typeface="+mn-cs"/>
              </a:rPr>
              <a:t>reasons</a:t>
            </a:r>
            <a:r>
              <a:rPr lang="hr-HR" sz="2000" dirty="0">
                <a:solidFill>
                  <a:srgbClr val="0070C0"/>
                </a:solidFill>
                <a:latin typeface="+mn-lt"/>
                <a:cs typeface="+mn-cs"/>
              </a:rPr>
              <a:t>:</a:t>
            </a:r>
          </a:p>
          <a:p>
            <a:pPr marL="342900" indent="-342900">
              <a:buFontTx/>
              <a:buChar char="-"/>
            </a:pPr>
            <a:r>
              <a:rPr lang="hr-HR" sz="2000" dirty="0" err="1">
                <a:solidFill>
                  <a:srgbClr val="0070C0"/>
                </a:solidFill>
                <a:latin typeface="+mn-lt"/>
                <a:cs typeface="+mn-cs"/>
              </a:rPr>
              <a:t>measurement</a:t>
            </a:r>
            <a:r>
              <a:rPr lang="hr-HR" sz="2000" dirty="0">
                <a:solidFill>
                  <a:srgbClr val="0070C0"/>
                </a:solidFill>
                <a:latin typeface="+mn-lt"/>
                <a:cs typeface="+mn-cs"/>
              </a:rPr>
              <a:t> </a:t>
            </a:r>
            <a:r>
              <a:rPr lang="hr-HR" sz="2000" dirty="0" err="1">
                <a:solidFill>
                  <a:srgbClr val="0070C0"/>
                </a:solidFill>
                <a:latin typeface="+mn-lt"/>
                <a:cs typeface="+mn-cs"/>
              </a:rPr>
              <a:t>range</a:t>
            </a:r>
            <a:endParaRPr lang="hr-HR" sz="2000" dirty="0">
              <a:solidFill>
                <a:srgbClr val="0070C0"/>
              </a:solidFill>
              <a:latin typeface="+mn-lt"/>
              <a:cs typeface="+mn-cs"/>
            </a:endParaRPr>
          </a:p>
          <a:p>
            <a:pPr marL="342900" indent="-342900">
              <a:buFontTx/>
              <a:buChar char="-"/>
            </a:pPr>
            <a:r>
              <a:rPr lang="hr-HR" sz="2000" dirty="0">
                <a:solidFill>
                  <a:srgbClr val="0070C0"/>
                </a:solidFill>
                <a:latin typeface="+mn-lt"/>
                <a:cs typeface="+mn-cs"/>
              </a:rPr>
              <a:t>most </a:t>
            </a:r>
            <a:r>
              <a:rPr lang="hr-HR" sz="2000" dirty="0" err="1">
                <a:solidFill>
                  <a:srgbClr val="0070C0"/>
                </a:solidFill>
                <a:latin typeface="+mn-lt"/>
                <a:cs typeface="+mn-cs"/>
              </a:rPr>
              <a:t>often</a:t>
            </a:r>
            <a:r>
              <a:rPr lang="hr-HR" sz="2000" dirty="0">
                <a:solidFill>
                  <a:srgbClr val="0070C0"/>
                </a:solidFill>
                <a:latin typeface="+mn-lt"/>
                <a:cs typeface="+mn-cs"/>
              </a:rPr>
              <a:t> </a:t>
            </a:r>
            <a:r>
              <a:rPr lang="hr-HR" sz="2000" dirty="0" err="1">
                <a:solidFill>
                  <a:srgbClr val="0070C0"/>
                </a:solidFill>
                <a:latin typeface="+mn-lt"/>
                <a:cs typeface="+mn-cs"/>
              </a:rPr>
              <a:t>parameters</a:t>
            </a:r>
            <a:r>
              <a:rPr lang="hr-HR" sz="2000" dirty="0">
                <a:solidFill>
                  <a:srgbClr val="0070C0"/>
                </a:solidFill>
                <a:latin typeface="+mn-lt"/>
                <a:cs typeface="+mn-cs"/>
              </a:rPr>
              <a:t> </a:t>
            </a:r>
            <a:r>
              <a:rPr lang="hr-HR" sz="2000" dirty="0" err="1">
                <a:solidFill>
                  <a:srgbClr val="0070C0"/>
                </a:solidFill>
                <a:latin typeface="+mn-lt"/>
                <a:cs typeface="+mn-cs"/>
              </a:rPr>
              <a:t>which</a:t>
            </a:r>
            <a:r>
              <a:rPr lang="hr-HR" sz="2000" dirty="0">
                <a:solidFill>
                  <a:srgbClr val="0070C0"/>
                </a:solidFill>
                <a:latin typeface="+mn-lt"/>
                <a:cs typeface="+mn-cs"/>
              </a:rPr>
              <a:t> are </a:t>
            </a:r>
            <a:r>
              <a:rPr lang="hr-HR" sz="2000" dirty="0" err="1">
                <a:solidFill>
                  <a:srgbClr val="0070C0"/>
                </a:solidFill>
                <a:latin typeface="+mn-lt"/>
                <a:cs typeface="+mn-cs"/>
              </a:rPr>
              <a:t>monitored</a:t>
            </a:r>
            <a:endParaRPr lang="hr-HR" sz="2000" dirty="0">
              <a:solidFill>
                <a:srgbClr val="0070C0"/>
              </a:solidFill>
              <a:latin typeface="+mn-lt"/>
              <a:cs typeface="+mn-cs"/>
            </a:endParaRPr>
          </a:p>
          <a:p>
            <a:pPr marL="342900" indent="-342900">
              <a:buFontTx/>
              <a:buChar char="-"/>
            </a:pPr>
            <a:r>
              <a:rPr lang="hr-HR" sz="2000" dirty="0" err="1">
                <a:solidFill>
                  <a:srgbClr val="0070C0"/>
                </a:solidFill>
                <a:latin typeface="+mn-lt"/>
                <a:cs typeface="+mn-cs"/>
              </a:rPr>
              <a:t>method</a:t>
            </a:r>
            <a:r>
              <a:rPr lang="hr-HR" sz="2000" dirty="0">
                <a:solidFill>
                  <a:srgbClr val="0070C0"/>
                </a:solidFill>
                <a:latin typeface="+mn-lt"/>
                <a:cs typeface="+mn-cs"/>
              </a:rPr>
              <a:t> </a:t>
            </a:r>
            <a:r>
              <a:rPr lang="hr-HR" sz="2000" dirty="0" err="1">
                <a:solidFill>
                  <a:srgbClr val="0070C0"/>
                </a:solidFill>
                <a:latin typeface="+mn-lt"/>
                <a:cs typeface="+mn-cs"/>
              </a:rPr>
              <a:t>of</a:t>
            </a:r>
            <a:r>
              <a:rPr lang="hr-HR" sz="2000" dirty="0">
                <a:solidFill>
                  <a:srgbClr val="0070C0"/>
                </a:solidFill>
                <a:latin typeface="+mn-lt"/>
                <a:cs typeface="+mn-cs"/>
              </a:rPr>
              <a:t> </a:t>
            </a:r>
            <a:r>
              <a:rPr lang="hr-HR" sz="2000" dirty="0" err="1">
                <a:solidFill>
                  <a:srgbClr val="0070C0"/>
                </a:solidFill>
                <a:latin typeface="+mn-lt"/>
                <a:cs typeface="+mn-cs"/>
              </a:rPr>
              <a:t>sampling</a:t>
            </a:r>
            <a:endParaRPr lang="hr-HR" sz="2000" dirty="0">
              <a:solidFill>
                <a:srgbClr val="0070C0"/>
              </a:solidFill>
              <a:latin typeface="+mn-lt"/>
              <a:cs typeface="+mn-cs"/>
            </a:endParaRPr>
          </a:p>
          <a:p>
            <a:pPr marL="342900" indent="-342900">
              <a:buFontTx/>
              <a:buChar char="-"/>
            </a:pPr>
            <a:r>
              <a:rPr lang="hr-HR" sz="2000" dirty="0" err="1">
                <a:solidFill>
                  <a:srgbClr val="0070C0"/>
                </a:solidFill>
                <a:latin typeface="+mn-lt"/>
                <a:cs typeface="+mn-cs"/>
              </a:rPr>
              <a:t>representation</a:t>
            </a:r>
            <a:r>
              <a:rPr lang="hr-HR" sz="2000" dirty="0">
                <a:solidFill>
                  <a:srgbClr val="0070C0"/>
                </a:solidFill>
                <a:latin typeface="+mn-lt"/>
                <a:cs typeface="+mn-cs"/>
              </a:rPr>
              <a:t> </a:t>
            </a:r>
            <a:r>
              <a:rPr lang="hr-HR" sz="2000" dirty="0" err="1">
                <a:solidFill>
                  <a:srgbClr val="0070C0"/>
                </a:solidFill>
                <a:latin typeface="+mn-lt"/>
                <a:cs typeface="+mn-cs"/>
              </a:rPr>
              <a:t>of</a:t>
            </a:r>
            <a:r>
              <a:rPr lang="hr-HR" sz="2000" dirty="0">
                <a:solidFill>
                  <a:srgbClr val="0070C0"/>
                </a:solidFill>
                <a:latin typeface="+mn-lt"/>
                <a:cs typeface="+mn-cs"/>
              </a:rPr>
              <a:t> </a:t>
            </a:r>
            <a:r>
              <a:rPr lang="hr-HR" sz="2000" dirty="0" err="1">
                <a:solidFill>
                  <a:srgbClr val="0070C0"/>
                </a:solidFill>
                <a:latin typeface="+mn-lt"/>
                <a:cs typeface="+mn-cs"/>
              </a:rPr>
              <a:t>area</a:t>
            </a:r>
            <a:r>
              <a:rPr lang="hr-HR" sz="2000" dirty="0">
                <a:solidFill>
                  <a:srgbClr val="0070C0"/>
                </a:solidFill>
                <a:latin typeface="+mn-lt"/>
                <a:cs typeface="+mn-cs"/>
              </a:rPr>
              <a:t> </a:t>
            </a:r>
            <a:r>
              <a:rPr lang="hr-HR" sz="2000" dirty="0" err="1">
                <a:solidFill>
                  <a:srgbClr val="0070C0"/>
                </a:solidFill>
                <a:latin typeface="+mn-lt"/>
                <a:cs typeface="+mn-cs"/>
              </a:rPr>
              <a:t>which</a:t>
            </a:r>
            <a:r>
              <a:rPr lang="hr-HR" sz="2000" dirty="0">
                <a:solidFill>
                  <a:srgbClr val="0070C0"/>
                </a:solidFill>
                <a:latin typeface="+mn-lt"/>
                <a:cs typeface="+mn-cs"/>
              </a:rPr>
              <a:t> </a:t>
            </a:r>
            <a:r>
              <a:rPr lang="hr-HR" sz="2000" dirty="0" err="1">
                <a:solidFill>
                  <a:srgbClr val="0070C0"/>
                </a:solidFill>
                <a:latin typeface="+mn-lt"/>
                <a:cs typeface="+mn-cs"/>
              </a:rPr>
              <a:t>is</a:t>
            </a:r>
            <a:r>
              <a:rPr lang="hr-HR" sz="2000" dirty="0">
                <a:solidFill>
                  <a:srgbClr val="0070C0"/>
                </a:solidFill>
                <a:latin typeface="+mn-lt"/>
                <a:cs typeface="+mn-cs"/>
              </a:rPr>
              <a:t> </a:t>
            </a:r>
            <a:r>
              <a:rPr lang="hr-HR" sz="2000" dirty="0" err="1">
                <a:solidFill>
                  <a:srgbClr val="0070C0"/>
                </a:solidFill>
                <a:latin typeface="+mn-lt"/>
                <a:cs typeface="+mn-cs"/>
              </a:rPr>
              <a:t>monitored</a:t>
            </a:r>
            <a:endParaRPr lang="en-US" sz="2000" dirty="0">
              <a:solidFill>
                <a:srgbClr val="0070C0"/>
              </a:solidFill>
              <a:latin typeface="+mn-lt"/>
              <a:cs typeface="+mn-cs"/>
            </a:endParaRP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4" name="Group 3"/>
          <p:cNvGrpSpPr>
            <a:grpSpLocks noChangeAspect="1"/>
          </p:cNvGrpSpPr>
          <p:nvPr/>
        </p:nvGrpSpPr>
        <p:grpSpPr bwMode="auto">
          <a:xfrm>
            <a:off x="442354" y="6362429"/>
            <a:ext cx="4500798" cy="411137"/>
            <a:chOff x="14858" y="6031800"/>
            <a:chExt cx="7310482" cy="703818"/>
          </a:xfrm>
        </p:grpSpPr>
        <p:pic>
          <p:nvPicPr>
            <p:cNvPr id="1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1055524843"/>
      </p:ext>
    </p:extLst>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11.4 INSPECTION MONITORING - UNANNOUNCED</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38150" y="1238249"/>
            <a:ext cx="8439150" cy="1083053"/>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38151" y="1428750"/>
            <a:ext cx="8429624" cy="892552"/>
          </a:xfrm>
          <a:prstGeom prst="rect">
            <a:avLst/>
          </a:prstGeom>
          <a:noFill/>
        </p:spPr>
        <p:txBody>
          <a:bodyPr wrap="square" rtlCol="0">
            <a:spAutoFit/>
          </a:bodyPr>
          <a:lstStyle/>
          <a:p>
            <a:pPr algn="ctr"/>
            <a:r>
              <a:rPr lang="hr-HR" sz="2800" b="1" dirty="0">
                <a:solidFill>
                  <a:schemeClr val="tx2">
                    <a:lumMod val="75000"/>
                  </a:schemeClr>
                </a:solidFill>
              </a:rPr>
              <a:t> </a:t>
            </a:r>
            <a:r>
              <a:rPr lang="hr-HR" sz="2400" b="1" dirty="0">
                <a:solidFill>
                  <a:schemeClr val="tx2">
                    <a:lumMod val="75000"/>
                  </a:schemeClr>
                </a:solidFill>
              </a:rPr>
              <a:t>B. </a:t>
            </a:r>
            <a:r>
              <a:rPr lang="hr-HR" sz="2400" b="1" dirty="0" err="1">
                <a:solidFill>
                  <a:schemeClr val="tx2">
                    <a:lumMod val="75000"/>
                  </a:schemeClr>
                </a:solidFill>
              </a:rPr>
              <a:t>Implementation</a:t>
            </a:r>
            <a:r>
              <a:rPr lang="hr-HR" sz="2400" b="1" dirty="0">
                <a:solidFill>
                  <a:schemeClr val="tx2">
                    <a:lumMod val="75000"/>
                  </a:schemeClr>
                </a:solidFill>
              </a:rPr>
              <a:t> </a:t>
            </a:r>
            <a:r>
              <a:rPr lang="hr-HR" sz="2400" b="1" dirty="0" err="1">
                <a:solidFill>
                  <a:schemeClr val="tx2">
                    <a:lumMod val="75000"/>
                  </a:schemeClr>
                </a:solidFill>
              </a:rPr>
              <a:t>of</a:t>
            </a:r>
            <a:r>
              <a:rPr lang="hr-HR" sz="2400" b="1" dirty="0">
                <a:solidFill>
                  <a:schemeClr val="tx2">
                    <a:lumMod val="75000"/>
                  </a:schemeClr>
                </a:solidFill>
              </a:rPr>
              <a:t> </a:t>
            </a:r>
            <a:r>
              <a:rPr lang="hr-HR" sz="2400" b="1" dirty="0" err="1">
                <a:solidFill>
                  <a:schemeClr val="tx2">
                    <a:lumMod val="75000"/>
                  </a:schemeClr>
                </a:solidFill>
              </a:rPr>
              <a:t>inspection</a:t>
            </a:r>
            <a:r>
              <a:rPr lang="hr-HR" sz="2400" b="1" dirty="0">
                <a:solidFill>
                  <a:schemeClr val="tx2">
                    <a:lumMod val="75000"/>
                  </a:schemeClr>
                </a:solidFill>
              </a:rPr>
              <a:t> monitoring – </a:t>
            </a:r>
            <a:r>
              <a:rPr lang="hr-HR" sz="2400" b="1" dirty="0" err="1">
                <a:solidFill>
                  <a:schemeClr val="tx2">
                    <a:lumMod val="75000"/>
                  </a:schemeClr>
                </a:solidFill>
              </a:rPr>
              <a:t>in</a:t>
            </a:r>
            <a:r>
              <a:rPr lang="hr-HR" sz="2400" b="1" dirty="0">
                <a:solidFill>
                  <a:schemeClr val="tx2">
                    <a:lumMod val="75000"/>
                  </a:schemeClr>
                </a:solidFill>
              </a:rPr>
              <a:t> </a:t>
            </a:r>
            <a:r>
              <a:rPr lang="hr-HR" sz="2400" b="1" dirty="0" err="1">
                <a:solidFill>
                  <a:schemeClr val="tx2">
                    <a:lumMod val="75000"/>
                  </a:schemeClr>
                </a:solidFill>
              </a:rPr>
              <a:t>case</a:t>
            </a:r>
            <a:r>
              <a:rPr lang="hr-HR" sz="2400" b="1" dirty="0">
                <a:solidFill>
                  <a:schemeClr val="tx2">
                    <a:lumMod val="75000"/>
                  </a:schemeClr>
                </a:solidFill>
              </a:rPr>
              <a:t> </a:t>
            </a:r>
            <a:r>
              <a:rPr lang="hr-HR" sz="2400" b="1" dirty="0" err="1">
                <a:solidFill>
                  <a:schemeClr val="tx2">
                    <a:lumMod val="75000"/>
                  </a:schemeClr>
                </a:solidFill>
              </a:rPr>
              <a:t>of</a:t>
            </a:r>
            <a:r>
              <a:rPr lang="hr-HR" sz="2400" b="1" dirty="0">
                <a:solidFill>
                  <a:schemeClr val="tx2">
                    <a:lumMod val="75000"/>
                  </a:schemeClr>
                </a:solidFill>
              </a:rPr>
              <a:t> </a:t>
            </a:r>
            <a:r>
              <a:rPr lang="hr-HR" sz="2400" b="1" dirty="0" err="1">
                <a:solidFill>
                  <a:schemeClr val="tx2">
                    <a:lumMod val="75000"/>
                  </a:schemeClr>
                </a:solidFill>
              </a:rPr>
              <a:t>accidents</a:t>
            </a:r>
            <a:r>
              <a:rPr lang="hr-HR" sz="2400" b="1" dirty="0">
                <a:solidFill>
                  <a:schemeClr val="tx2">
                    <a:lumMod val="75000"/>
                  </a:schemeClr>
                </a:solidFill>
              </a:rPr>
              <a:t> </a:t>
            </a:r>
            <a:r>
              <a:rPr lang="hr-HR" sz="2400" b="1" dirty="0" err="1">
                <a:solidFill>
                  <a:schemeClr val="tx2">
                    <a:lumMod val="75000"/>
                  </a:schemeClr>
                </a:solidFill>
              </a:rPr>
              <a:t>and</a:t>
            </a:r>
            <a:r>
              <a:rPr lang="hr-HR" sz="2400" b="1" dirty="0">
                <a:solidFill>
                  <a:schemeClr val="tx2">
                    <a:lumMod val="75000"/>
                  </a:schemeClr>
                </a:solidFill>
              </a:rPr>
              <a:t> </a:t>
            </a:r>
            <a:r>
              <a:rPr lang="hr-HR" sz="2400" b="1" dirty="0" err="1">
                <a:solidFill>
                  <a:schemeClr val="tx2">
                    <a:lumMod val="75000"/>
                  </a:schemeClr>
                </a:solidFill>
              </a:rPr>
              <a:t>incidents</a:t>
            </a:r>
            <a:endParaRPr lang="hr-HR" sz="2800" b="1" dirty="0">
              <a:solidFill>
                <a:schemeClr val="tx2">
                  <a:lumMod val="75000"/>
                </a:schemeClr>
              </a:solidFill>
            </a:endParaRPr>
          </a:p>
        </p:txBody>
      </p:sp>
      <p:sp>
        <p:nvSpPr>
          <p:cNvPr id="4" name="TextBox 3"/>
          <p:cNvSpPr txBox="1"/>
          <p:nvPr/>
        </p:nvSpPr>
        <p:spPr>
          <a:xfrm>
            <a:off x="442354" y="2538101"/>
            <a:ext cx="8295261" cy="2554545"/>
          </a:xfrm>
          <a:prstGeom prst="rect">
            <a:avLst/>
          </a:prstGeom>
          <a:noFill/>
        </p:spPr>
        <p:txBody>
          <a:bodyPr wrap="square" rtlCol="0">
            <a:spAutoFit/>
          </a:bodyPr>
          <a:lstStyle/>
          <a:p>
            <a:r>
              <a:rPr lang="hr-HR" sz="2000" b="1" dirty="0" err="1">
                <a:solidFill>
                  <a:schemeClr val="tx2">
                    <a:lumMod val="75000"/>
                  </a:schemeClr>
                </a:solidFill>
                <a:latin typeface="+mn-lt"/>
              </a:rPr>
              <a:t>Measurement</a:t>
            </a:r>
            <a:r>
              <a:rPr lang="hr-HR" sz="2000" b="1" dirty="0">
                <a:solidFill>
                  <a:schemeClr val="tx2">
                    <a:lumMod val="75000"/>
                  </a:schemeClr>
                </a:solidFill>
                <a:latin typeface="+mn-lt"/>
              </a:rPr>
              <a:t> </a:t>
            </a:r>
            <a:r>
              <a:rPr lang="hr-HR" sz="2000" b="1" dirty="0" err="1">
                <a:solidFill>
                  <a:schemeClr val="tx2">
                    <a:lumMod val="75000"/>
                  </a:schemeClr>
                </a:solidFill>
                <a:latin typeface="+mn-lt"/>
              </a:rPr>
              <a:t>range</a:t>
            </a:r>
            <a:endParaRPr lang="hr-HR" sz="2000" b="1" dirty="0">
              <a:solidFill>
                <a:srgbClr val="0070C0"/>
              </a:solidFill>
              <a:latin typeface="+mn-lt"/>
              <a:cs typeface="+mn-cs"/>
            </a:endParaRPr>
          </a:p>
          <a:p>
            <a:endParaRPr lang="hr-HR" sz="2000" dirty="0">
              <a:solidFill>
                <a:srgbClr val="0070C0"/>
              </a:solidFill>
              <a:latin typeface="+mn-lt"/>
              <a:cs typeface="+mn-cs"/>
            </a:endParaRPr>
          </a:p>
          <a:p>
            <a:r>
              <a:rPr lang="hr-HR" sz="2000" dirty="0" err="1">
                <a:solidFill>
                  <a:srgbClr val="0070C0"/>
                </a:solidFill>
                <a:latin typeface="+mn-lt"/>
                <a:cs typeface="+mn-cs"/>
              </a:rPr>
              <a:t>Measurement</a:t>
            </a:r>
            <a:r>
              <a:rPr lang="hr-HR" sz="2000" dirty="0">
                <a:solidFill>
                  <a:srgbClr val="0070C0"/>
                </a:solidFill>
                <a:latin typeface="+mn-lt"/>
                <a:cs typeface="+mn-cs"/>
              </a:rPr>
              <a:t> </a:t>
            </a:r>
            <a:r>
              <a:rPr lang="hr-HR" sz="2000" dirty="0" err="1">
                <a:solidFill>
                  <a:srgbClr val="0070C0"/>
                </a:solidFill>
                <a:latin typeface="+mn-lt"/>
                <a:cs typeface="+mn-cs"/>
              </a:rPr>
              <a:t>range</a:t>
            </a:r>
            <a:r>
              <a:rPr lang="hr-HR" sz="2000" dirty="0">
                <a:solidFill>
                  <a:srgbClr val="0070C0"/>
                </a:solidFill>
                <a:latin typeface="+mn-lt"/>
                <a:cs typeface="+mn-cs"/>
              </a:rPr>
              <a:t> </a:t>
            </a:r>
            <a:r>
              <a:rPr lang="hr-HR" sz="2000" dirty="0" err="1">
                <a:solidFill>
                  <a:srgbClr val="0070C0"/>
                </a:solidFill>
                <a:latin typeface="+mn-lt"/>
                <a:cs typeface="+mn-cs"/>
              </a:rPr>
              <a:t>of</a:t>
            </a:r>
            <a:r>
              <a:rPr lang="hr-HR" sz="2000" dirty="0">
                <a:solidFill>
                  <a:srgbClr val="0070C0"/>
                </a:solidFill>
                <a:latin typeface="+mn-lt"/>
                <a:cs typeface="+mn-cs"/>
              </a:rPr>
              <a:t> AQM </a:t>
            </a:r>
            <a:r>
              <a:rPr lang="hr-HR" sz="2000" dirty="0" err="1">
                <a:solidFill>
                  <a:srgbClr val="0070C0"/>
                </a:solidFill>
                <a:latin typeface="+mn-lt"/>
                <a:cs typeface="+mn-cs"/>
              </a:rPr>
              <a:t>instrumentsis</a:t>
            </a:r>
            <a:r>
              <a:rPr lang="hr-HR" sz="2000" dirty="0">
                <a:solidFill>
                  <a:srgbClr val="0070C0"/>
                </a:solidFill>
                <a:latin typeface="+mn-lt"/>
                <a:cs typeface="+mn-cs"/>
              </a:rPr>
              <a:t> </a:t>
            </a:r>
            <a:r>
              <a:rPr lang="hr-HR" sz="2000" dirty="0" err="1">
                <a:solidFill>
                  <a:srgbClr val="0070C0"/>
                </a:solidFill>
                <a:latin typeface="+mn-lt"/>
                <a:cs typeface="+mn-cs"/>
              </a:rPr>
              <a:t>adjusted</a:t>
            </a:r>
            <a:r>
              <a:rPr lang="hr-HR" sz="2000" dirty="0">
                <a:solidFill>
                  <a:srgbClr val="0070C0"/>
                </a:solidFill>
                <a:latin typeface="+mn-lt"/>
                <a:cs typeface="+mn-cs"/>
              </a:rPr>
              <a:t> to </a:t>
            </a:r>
            <a:r>
              <a:rPr lang="hr-HR" sz="2000" dirty="0" err="1">
                <a:solidFill>
                  <a:srgbClr val="0070C0"/>
                </a:solidFill>
                <a:latin typeface="+mn-lt"/>
                <a:cs typeface="+mn-cs"/>
              </a:rPr>
              <a:t>their</a:t>
            </a:r>
            <a:r>
              <a:rPr lang="hr-HR" sz="2000" dirty="0">
                <a:solidFill>
                  <a:srgbClr val="0070C0"/>
                </a:solidFill>
                <a:latin typeface="+mn-lt"/>
                <a:cs typeface="+mn-cs"/>
              </a:rPr>
              <a:t> </a:t>
            </a:r>
            <a:r>
              <a:rPr lang="hr-HR" sz="2000" dirty="0" err="1">
                <a:solidFill>
                  <a:srgbClr val="0070C0"/>
                </a:solidFill>
                <a:latin typeface="+mn-lt"/>
                <a:cs typeface="+mn-cs"/>
              </a:rPr>
              <a:t>function</a:t>
            </a:r>
            <a:r>
              <a:rPr lang="hr-HR" sz="2000" dirty="0">
                <a:solidFill>
                  <a:srgbClr val="0070C0"/>
                </a:solidFill>
                <a:latin typeface="+mn-lt"/>
                <a:cs typeface="+mn-cs"/>
              </a:rPr>
              <a:t> </a:t>
            </a:r>
            <a:r>
              <a:rPr lang="hr-HR" sz="2000" dirty="0" err="1">
                <a:solidFill>
                  <a:srgbClr val="0070C0"/>
                </a:solidFill>
                <a:latin typeface="+mn-lt"/>
                <a:cs typeface="+mn-cs"/>
              </a:rPr>
              <a:t>which</a:t>
            </a:r>
            <a:r>
              <a:rPr lang="hr-HR" sz="2000" dirty="0">
                <a:solidFill>
                  <a:srgbClr val="0070C0"/>
                </a:solidFill>
                <a:latin typeface="+mn-lt"/>
                <a:cs typeface="+mn-cs"/>
              </a:rPr>
              <a:t> </a:t>
            </a:r>
            <a:r>
              <a:rPr lang="hr-HR" sz="2000" dirty="0" err="1">
                <a:solidFill>
                  <a:srgbClr val="0070C0"/>
                </a:solidFill>
                <a:latin typeface="+mn-lt"/>
                <a:cs typeface="+mn-cs"/>
              </a:rPr>
              <a:t>is</a:t>
            </a:r>
            <a:r>
              <a:rPr lang="hr-HR" sz="2000" dirty="0">
                <a:solidFill>
                  <a:srgbClr val="0070C0"/>
                </a:solidFill>
                <a:latin typeface="+mn-lt"/>
                <a:cs typeface="+mn-cs"/>
              </a:rPr>
              <a:t> </a:t>
            </a:r>
            <a:r>
              <a:rPr lang="hr-HR" sz="2000" dirty="0" err="1">
                <a:solidFill>
                  <a:srgbClr val="0070C0"/>
                </a:solidFill>
                <a:latin typeface="+mn-lt"/>
                <a:cs typeface="+mn-cs"/>
              </a:rPr>
              <a:t>the</a:t>
            </a:r>
            <a:r>
              <a:rPr lang="hr-HR" sz="2000" dirty="0">
                <a:solidFill>
                  <a:srgbClr val="0070C0"/>
                </a:solidFill>
                <a:latin typeface="+mn-lt"/>
                <a:cs typeface="+mn-cs"/>
              </a:rPr>
              <a:t> monitoring </a:t>
            </a:r>
            <a:r>
              <a:rPr lang="hr-HR" sz="2000" dirty="0" err="1">
                <a:solidFill>
                  <a:srgbClr val="0070C0"/>
                </a:solidFill>
                <a:latin typeface="+mn-lt"/>
                <a:cs typeface="+mn-cs"/>
              </a:rPr>
              <a:t>of</a:t>
            </a:r>
            <a:r>
              <a:rPr lang="hr-HR" sz="2000" dirty="0">
                <a:solidFill>
                  <a:srgbClr val="0070C0"/>
                </a:solidFill>
                <a:latin typeface="+mn-lt"/>
                <a:cs typeface="+mn-cs"/>
              </a:rPr>
              <a:t> </a:t>
            </a:r>
            <a:r>
              <a:rPr lang="hr-HR" sz="2000" dirty="0" err="1">
                <a:solidFill>
                  <a:srgbClr val="0070C0"/>
                </a:solidFill>
                <a:latin typeface="+mn-lt"/>
                <a:cs typeface="+mn-cs"/>
              </a:rPr>
              <a:t>analit</a:t>
            </a:r>
            <a:r>
              <a:rPr lang="hr-HR" sz="2000" dirty="0">
                <a:solidFill>
                  <a:srgbClr val="0070C0"/>
                </a:solidFill>
                <a:latin typeface="+mn-lt"/>
                <a:cs typeface="+mn-cs"/>
              </a:rPr>
              <a:t> </a:t>
            </a:r>
            <a:r>
              <a:rPr lang="hr-HR" sz="2000" dirty="0" err="1">
                <a:solidFill>
                  <a:srgbClr val="0070C0"/>
                </a:solidFill>
                <a:latin typeface="+mn-lt"/>
                <a:cs typeface="+mn-cs"/>
              </a:rPr>
              <a:t>concentrations</a:t>
            </a:r>
            <a:r>
              <a:rPr lang="hr-HR" sz="2000" dirty="0">
                <a:solidFill>
                  <a:srgbClr val="0070C0"/>
                </a:solidFill>
                <a:latin typeface="+mn-lt"/>
                <a:cs typeface="+mn-cs"/>
              </a:rPr>
              <a:t> </a:t>
            </a:r>
            <a:r>
              <a:rPr lang="hr-HR" sz="2000" dirty="0" err="1">
                <a:solidFill>
                  <a:srgbClr val="0070C0"/>
                </a:solidFill>
                <a:latin typeface="+mn-lt"/>
                <a:cs typeface="+mn-cs"/>
              </a:rPr>
              <a:t>in</a:t>
            </a:r>
            <a:r>
              <a:rPr lang="hr-HR" sz="2000" dirty="0">
                <a:solidFill>
                  <a:srgbClr val="0070C0"/>
                </a:solidFill>
                <a:latin typeface="+mn-lt"/>
                <a:cs typeface="+mn-cs"/>
              </a:rPr>
              <a:t> </a:t>
            </a:r>
            <a:r>
              <a:rPr lang="hr-HR" sz="2000" dirty="0" err="1">
                <a:solidFill>
                  <a:srgbClr val="0070C0"/>
                </a:solidFill>
                <a:latin typeface="+mn-lt"/>
                <a:cs typeface="+mn-cs"/>
              </a:rPr>
              <a:t>common</a:t>
            </a:r>
            <a:r>
              <a:rPr lang="hr-HR" sz="2000" dirty="0">
                <a:solidFill>
                  <a:srgbClr val="0070C0"/>
                </a:solidFill>
                <a:latin typeface="+mn-lt"/>
                <a:cs typeface="+mn-cs"/>
              </a:rPr>
              <a:t> </a:t>
            </a:r>
            <a:r>
              <a:rPr lang="hr-HR" sz="2000" dirty="0" err="1">
                <a:solidFill>
                  <a:srgbClr val="0070C0"/>
                </a:solidFill>
                <a:latin typeface="+mn-lt"/>
                <a:cs typeface="+mn-cs"/>
              </a:rPr>
              <a:t>conditions</a:t>
            </a:r>
            <a:r>
              <a:rPr lang="hr-HR" sz="2000" dirty="0">
                <a:solidFill>
                  <a:srgbClr val="0070C0"/>
                </a:solidFill>
                <a:latin typeface="+mn-lt"/>
                <a:cs typeface="+mn-cs"/>
              </a:rPr>
              <a:t> </a:t>
            </a:r>
            <a:r>
              <a:rPr lang="hr-HR" sz="2000" dirty="0" err="1">
                <a:solidFill>
                  <a:srgbClr val="0070C0"/>
                </a:solidFill>
                <a:latin typeface="+mn-lt"/>
                <a:cs typeface="+mn-cs"/>
              </a:rPr>
              <a:t>of</a:t>
            </a:r>
            <a:r>
              <a:rPr lang="hr-HR" sz="2000" dirty="0">
                <a:solidFill>
                  <a:srgbClr val="0070C0"/>
                </a:solidFill>
                <a:latin typeface="+mn-lt"/>
                <a:cs typeface="+mn-cs"/>
              </a:rPr>
              <a:t> </a:t>
            </a:r>
            <a:r>
              <a:rPr lang="hr-HR" sz="2000" dirty="0" err="1">
                <a:solidFill>
                  <a:srgbClr val="0070C0"/>
                </a:solidFill>
                <a:latin typeface="+mn-lt"/>
                <a:cs typeface="+mn-cs"/>
              </a:rPr>
              <a:t>air</a:t>
            </a:r>
            <a:r>
              <a:rPr lang="hr-HR" sz="2000" dirty="0">
                <a:solidFill>
                  <a:srgbClr val="0070C0"/>
                </a:solidFill>
                <a:latin typeface="+mn-lt"/>
                <a:cs typeface="+mn-cs"/>
              </a:rPr>
              <a:t> </a:t>
            </a:r>
            <a:r>
              <a:rPr lang="hr-HR" sz="2000" dirty="0" err="1">
                <a:solidFill>
                  <a:srgbClr val="0070C0"/>
                </a:solidFill>
                <a:latin typeface="+mn-lt"/>
                <a:cs typeface="+mn-cs"/>
              </a:rPr>
              <a:t>pollution</a:t>
            </a:r>
            <a:r>
              <a:rPr lang="hr-HR" sz="2000" dirty="0">
                <a:solidFill>
                  <a:srgbClr val="0070C0"/>
                </a:solidFill>
                <a:latin typeface="+mn-lt"/>
                <a:cs typeface="+mn-cs"/>
              </a:rPr>
              <a:t> </a:t>
            </a:r>
            <a:r>
              <a:rPr lang="hr-HR" sz="2000" dirty="0" err="1">
                <a:solidFill>
                  <a:srgbClr val="0070C0"/>
                </a:solidFill>
                <a:latin typeface="+mn-lt"/>
                <a:cs typeface="+mn-cs"/>
              </a:rPr>
              <a:t>which</a:t>
            </a:r>
            <a:r>
              <a:rPr lang="hr-HR" sz="2000" dirty="0">
                <a:solidFill>
                  <a:srgbClr val="0070C0"/>
                </a:solidFill>
                <a:latin typeface="+mn-lt"/>
                <a:cs typeface="+mn-cs"/>
              </a:rPr>
              <a:t> </a:t>
            </a:r>
            <a:r>
              <a:rPr lang="hr-HR" sz="2000" dirty="0" err="1">
                <a:solidFill>
                  <a:srgbClr val="0070C0"/>
                </a:solidFill>
                <a:latin typeface="+mn-lt"/>
                <a:cs typeface="+mn-cs"/>
              </a:rPr>
              <a:t>means</a:t>
            </a:r>
            <a:r>
              <a:rPr lang="hr-HR" sz="2000" dirty="0">
                <a:solidFill>
                  <a:srgbClr val="0070C0"/>
                </a:solidFill>
                <a:latin typeface="+mn-lt"/>
                <a:cs typeface="+mn-cs"/>
              </a:rPr>
              <a:t> </a:t>
            </a:r>
            <a:r>
              <a:rPr lang="hr-HR" sz="2000" dirty="0" err="1">
                <a:solidFill>
                  <a:srgbClr val="0070C0"/>
                </a:solidFill>
                <a:latin typeface="+mn-lt"/>
                <a:cs typeface="+mn-cs"/>
              </a:rPr>
              <a:t>that</a:t>
            </a:r>
            <a:r>
              <a:rPr lang="hr-HR" sz="2000" dirty="0">
                <a:solidFill>
                  <a:srgbClr val="0070C0"/>
                </a:solidFill>
                <a:latin typeface="+mn-lt"/>
                <a:cs typeface="+mn-cs"/>
              </a:rPr>
              <a:t> </a:t>
            </a:r>
            <a:r>
              <a:rPr lang="hr-HR" sz="2000" dirty="0" err="1">
                <a:solidFill>
                  <a:srgbClr val="0070C0"/>
                </a:solidFill>
                <a:latin typeface="+mn-lt"/>
                <a:cs typeface="+mn-cs"/>
              </a:rPr>
              <a:t>in</a:t>
            </a:r>
            <a:r>
              <a:rPr lang="hr-HR" sz="2000" dirty="0">
                <a:solidFill>
                  <a:srgbClr val="0070C0"/>
                </a:solidFill>
                <a:latin typeface="+mn-lt"/>
                <a:cs typeface="+mn-cs"/>
              </a:rPr>
              <a:t> </a:t>
            </a:r>
            <a:r>
              <a:rPr lang="hr-HR" sz="2000" dirty="0" err="1">
                <a:solidFill>
                  <a:srgbClr val="0070C0"/>
                </a:solidFill>
                <a:latin typeface="+mn-lt"/>
                <a:cs typeface="+mn-cs"/>
              </a:rPr>
              <a:t>case</a:t>
            </a:r>
            <a:r>
              <a:rPr lang="hr-HR" sz="2000" dirty="0">
                <a:solidFill>
                  <a:srgbClr val="0070C0"/>
                </a:solidFill>
                <a:latin typeface="+mn-lt"/>
                <a:cs typeface="+mn-cs"/>
              </a:rPr>
              <a:t> </a:t>
            </a:r>
            <a:r>
              <a:rPr lang="hr-HR" sz="2000" dirty="0" err="1">
                <a:solidFill>
                  <a:srgbClr val="0070C0"/>
                </a:solidFill>
                <a:latin typeface="+mn-lt"/>
                <a:cs typeface="+mn-cs"/>
              </a:rPr>
              <a:t>of</a:t>
            </a:r>
            <a:r>
              <a:rPr lang="hr-HR" sz="2000" dirty="0">
                <a:solidFill>
                  <a:srgbClr val="0070C0"/>
                </a:solidFill>
                <a:latin typeface="+mn-lt"/>
                <a:cs typeface="+mn-cs"/>
              </a:rPr>
              <a:t> </a:t>
            </a:r>
            <a:r>
              <a:rPr lang="hr-HR" sz="2000" dirty="0" err="1">
                <a:solidFill>
                  <a:srgbClr val="0070C0"/>
                </a:solidFill>
                <a:latin typeface="+mn-lt"/>
                <a:cs typeface="+mn-cs"/>
              </a:rPr>
              <a:t>unusually</a:t>
            </a:r>
            <a:r>
              <a:rPr lang="hr-HR" sz="2000" dirty="0">
                <a:solidFill>
                  <a:srgbClr val="0070C0"/>
                </a:solidFill>
                <a:latin typeface="+mn-lt"/>
                <a:cs typeface="+mn-cs"/>
              </a:rPr>
              <a:t> </a:t>
            </a:r>
            <a:r>
              <a:rPr lang="hr-HR" sz="2000" dirty="0" err="1">
                <a:solidFill>
                  <a:srgbClr val="0070C0"/>
                </a:solidFill>
                <a:latin typeface="+mn-lt"/>
                <a:cs typeface="+mn-cs"/>
              </a:rPr>
              <a:t>high</a:t>
            </a:r>
            <a:r>
              <a:rPr lang="hr-HR" sz="2000" dirty="0">
                <a:solidFill>
                  <a:srgbClr val="0070C0"/>
                </a:solidFill>
                <a:latin typeface="+mn-lt"/>
                <a:cs typeface="+mn-cs"/>
              </a:rPr>
              <a:t> </a:t>
            </a:r>
            <a:r>
              <a:rPr lang="hr-HR" sz="2000" dirty="0" err="1">
                <a:solidFill>
                  <a:srgbClr val="0070C0"/>
                </a:solidFill>
                <a:latin typeface="+mn-lt"/>
                <a:cs typeface="+mn-cs"/>
              </a:rPr>
              <a:t>concentrations</a:t>
            </a:r>
            <a:r>
              <a:rPr lang="hr-HR" sz="2000" dirty="0">
                <a:solidFill>
                  <a:srgbClr val="0070C0"/>
                </a:solidFill>
                <a:latin typeface="+mn-lt"/>
                <a:cs typeface="+mn-cs"/>
              </a:rPr>
              <a:t>, </a:t>
            </a:r>
            <a:r>
              <a:rPr lang="hr-HR" sz="2000" dirty="0" err="1">
                <a:solidFill>
                  <a:srgbClr val="0070C0"/>
                </a:solidFill>
                <a:latin typeface="+mn-lt"/>
                <a:cs typeface="+mn-cs"/>
              </a:rPr>
              <a:t>the</a:t>
            </a:r>
            <a:r>
              <a:rPr lang="hr-HR" sz="2000" dirty="0">
                <a:solidFill>
                  <a:srgbClr val="0070C0"/>
                </a:solidFill>
                <a:latin typeface="+mn-lt"/>
                <a:cs typeface="+mn-cs"/>
              </a:rPr>
              <a:t> </a:t>
            </a:r>
            <a:r>
              <a:rPr lang="hr-HR" sz="2000" dirty="0" err="1">
                <a:solidFill>
                  <a:srgbClr val="0070C0"/>
                </a:solidFill>
                <a:latin typeface="+mn-lt"/>
                <a:cs typeface="+mn-cs"/>
              </a:rPr>
              <a:t>instruments</a:t>
            </a:r>
            <a:r>
              <a:rPr lang="hr-HR" sz="2000" dirty="0">
                <a:solidFill>
                  <a:srgbClr val="0070C0"/>
                </a:solidFill>
                <a:latin typeface="+mn-lt"/>
                <a:cs typeface="+mn-cs"/>
              </a:rPr>
              <a:t> </a:t>
            </a:r>
            <a:r>
              <a:rPr lang="hr-HR" sz="2000" dirty="0" err="1">
                <a:solidFill>
                  <a:srgbClr val="0070C0"/>
                </a:solidFill>
                <a:latin typeface="+mn-lt"/>
                <a:cs typeface="+mn-cs"/>
              </a:rPr>
              <a:t>will</a:t>
            </a:r>
            <a:r>
              <a:rPr lang="hr-HR" sz="2000" dirty="0">
                <a:solidFill>
                  <a:srgbClr val="0070C0"/>
                </a:solidFill>
                <a:latin typeface="+mn-lt"/>
                <a:cs typeface="+mn-cs"/>
              </a:rPr>
              <a:t> </a:t>
            </a:r>
            <a:r>
              <a:rPr lang="hr-HR" sz="2000" dirty="0" err="1">
                <a:solidFill>
                  <a:srgbClr val="0070C0"/>
                </a:solidFill>
                <a:latin typeface="+mn-lt"/>
                <a:cs typeface="+mn-cs"/>
              </a:rPr>
              <a:t>come</a:t>
            </a:r>
            <a:r>
              <a:rPr lang="hr-HR" sz="2000" dirty="0">
                <a:solidFill>
                  <a:srgbClr val="0070C0"/>
                </a:solidFill>
                <a:latin typeface="+mn-lt"/>
                <a:cs typeface="+mn-cs"/>
              </a:rPr>
              <a:t> </a:t>
            </a:r>
            <a:r>
              <a:rPr lang="hr-HR" sz="2000" dirty="0" err="1">
                <a:solidFill>
                  <a:srgbClr val="0070C0"/>
                </a:solidFill>
                <a:latin typeface="+mn-lt"/>
                <a:cs typeface="+mn-cs"/>
              </a:rPr>
              <a:t>out</a:t>
            </a:r>
            <a:r>
              <a:rPr lang="hr-HR" sz="2000" dirty="0">
                <a:solidFill>
                  <a:srgbClr val="0070C0"/>
                </a:solidFill>
                <a:latin typeface="+mn-lt"/>
                <a:cs typeface="+mn-cs"/>
              </a:rPr>
              <a:t> </a:t>
            </a:r>
            <a:r>
              <a:rPr lang="hr-HR" sz="2000" dirty="0" err="1">
                <a:solidFill>
                  <a:srgbClr val="0070C0"/>
                </a:solidFill>
                <a:latin typeface="+mn-lt"/>
                <a:cs typeface="+mn-cs"/>
              </a:rPr>
              <a:t>of</a:t>
            </a:r>
            <a:r>
              <a:rPr lang="hr-HR" sz="2000" dirty="0">
                <a:solidFill>
                  <a:srgbClr val="0070C0"/>
                </a:solidFill>
                <a:latin typeface="+mn-lt"/>
                <a:cs typeface="+mn-cs"/>
              </a:rPr>
              <a:t> </a:t>
            </a:r>
            <a:r>
              <a:rPr lang="hr-HR" sz="2000" dirty="0" err="1">
                <a:solidFill>
                  <a:srgbClr val="0070C0"/>
                </a:solidFill>
                <a:latin typeface="+mn-lt"/>
                <a:cs typeface="+mn-cs"/>
              </a:rPr>
              <a:t>their</a:t>
            </a:r>
            <a:r>
              <a:rPr lang="hr-HR" sz="2000" dirty="0">
                <a:solidFill>
                  <a:srgbClr val="0070C0"/>
                </a:solidFill>
                <a:latin typeface="+mn-lt"/>
                <a:cs typeface="+mn-cs"/>
              </a:rPr>
              <a:t> </a:t>
            </a:r>
            <a:r>
              <a:rPr lang="hr-HR" sz="2000" dirty="0" err="1">
                <a:solidFill>
                  <a:srgbClr val="0070C0"/>
                </a:solidFill>
                <a:latin typeface="+mn-lt"/>
                <a:cs typeface="+mn-cs"/>
              </a:rPr>
              <a:t>measurement</a:t>
            </a:r>
            <a:r>
              <a:rPr lang="hr-HR" sz="2000" dirty="0">
                <a:solidFill>
                  <a:srgbClr val="0070C0"/>
                </a:solidFill>
                <a:latin typeface="+mn-lt"/>
                <a:cs typeface="+mn-cs"/>
              </a:rPr>
              <a:t> </a:t>
            </a:r>
            <a:r>
              <a:rPr lang="hr-HR" sz="2000" dirty="0" err="1">
                <a:solidFill>
                  <a:srgbClr val="0070C0"/>
                </a:solidFill>
                <a:latin typeface="+mn-lt"/>
                <a:cs typeface="+mn-cs"/>
              </a:rPr>
              <a:t>range</a:t>
            </a:r>
            <a:r>
              <a:rPr lang="hr-HR" sz="2000" dirty="0">
                <a:solidFill>
                  <a:srgbClr val="0070C0"/>
                </a:solidFill>
                <a:latin typeface="+mn-lt"/>
                <a:cs typeface="+mn-cs"/>
              </a:rPr>
              <a:t> </a:t>
            </a:r>
            <a:r>
              <a:rPr lang="hr-HR" sz="2000" dirty="0" err="1">
                <a:solidFill>
                  <a:srgbClr val="0070C0"/>
                </a:solidFill>
                <a:latin typeface="+mn-lt"/>
                <a:cs typeface="+mn-cs"/>
              </a:rPr>
              <a:t>and</a:t>
            </a:r>
            <a:r>
              <a:rPr lang="hr-HR" sz="2000" dirty="0">
                <a:solidFill>
                  <a:srgbClr val="0070C0"/>
                </a:solidFill>
                <a:latin typeface="+mn-lt"/>
                <a:cs typeface="+mn-cs"/>
              </a:rPr>
              <a:t> </a:t>
            </a:r>
            <a:r>
              <a:rPr lang="hr-HR" sz="2000" dirty="0" err="1">
                <a:solidFill>
                  <a:srgbClr val="0070C0"/>
                </a:solidFill>
                <a:latin typeface="+mn-lt"/>
                <a:cs typeface="+mn-cs"/>
              </a:rPr>
              <a:t>will</a:t>
            </a:r>
            <a:r>
              <a:rPr lang="hr-HR" sz="2000" dirty="0">
                <a:solidFill>
                  <a:srgbClr val="0070C0"/>
                </a:solidFill>
                <a:latin typeface="+mn-lt"/>
                <a:cs typeface="+mn-cs"/>
              </a:rPr>
              <a:t> stop to </a:t>
            </a:r>
            <a:r>
              <a:rPr lang="hr-HR" sz="2000" dirty="0" err="1">
                <a:solidFill>
                  <a:srgbClr val="0070C0"/>
                </a:solidFill>
                <a:latin typeface="+mn-lt"/>
                <a:cs typeface="+mn-cs"/>
              </a:rPr>
              <a:t>send</a:t>
            </a:r>
            <a:r>
              <a:rPr lang="hr-HR" sz="2000" dirty="0">
                <a:solidFill>
                  <a:srgbClr val="0070C0"/>
                </a:solidFill>
                <a:latin typeface="+mn-lt"/>
                <a:cs typeface="+mn-cs"/>
              </a:rPr>
              <a:t> data </a:t>
            </a:r>
            <a:r>
              <a:rPr lang="hr-HR" sz="2000" dirty="0" err="1">
                <a:solidFill>
                  <a:srgbClr val="0070C0"/>
                </a:solidFill>
                <a:latin typeface="+mn-lt"/>
                <a:cs typeface="+mn-cs"/>
              </a:rPr>
              <a:t>which</a:t>
            </a:r>
            <a:r>
              <a:rPr lang="hr-HR" sz="2000" dirty="0">
                <a:solidFill>
                  <a:srgbClr val="0070C0"/>
                </a:solidFill>
                <a:latin typeface="+mn-lt"/>
                <a:cs typeface="+mn-cs"/>
              </a:rPr>
              <a:t> </a:t>
            </a:r>
            <a:r>
              <a:rPr lang="hr-HR" sz="2000" dirty="0" err="1">
                <a:solidFill>
                  <a:srgbClr val="0070C0"/>
                </a:solidFill>
                <a:latin typeface="+mn-lt"/>
                <a:cs typeface="+mn-cs"/>
              </a:rPr>
              <a:t>then</a:t>
            </a:r>
            <a:r>
              <a:rPr lang="hr-HR" sz="2000" dirty="0">
                <a:solidFill>
                  <a:srgbClr val="0070C0"/>
                </a:solidFill>
                <a:latin typeface="+mn-lt"/>
                <a:cs typeface="+mn-cs"/>
              </a:rPr>
              <a:t> </a:t>
            </a:r>
            <a:r>
              <a:rPr lang="hr-HR" sz="2000" dirty="0" err="1">
                <a:solidFill>
                  <a:srgbClr val="0070C0"/>
                </a:solidFill>
                <a:latin typeface="+mn-lt"/>
                <a:cs typeface="+mn-cs"/>
              </a:rPr>
              <a:t>will</a:t>
            </a:r>
            <a:r>
              <a:rPr lang="hr-HR" sz="2000" dirty="0">
                <a:solidFill>
                  <a:srgbClr val="0070C0"/>
                </a:solidFill>
                <a:latin typeface="+mn-lt"/>
                <a:cs typeface="+mn-cs"/>
              </a:rPr>
              <a:t> </a:t>
            </a:r>
            <a:r>
              <a:rPr lang="hr-HR" sz="2000" dirty="0" err="1">
                <a:solidFill>
                  <a:srgbClr val="0070C0"/>
                </a:solidFill>
                <a:latin typeface="+mn-lt"/>
                <a:cs typeface="+mn-cs"/>
              </a:rPr>
              <a:t>not</a:t>
            </a:r>
            <a:r>
              <a:rPr lang="hr-HR" sz="2000" dirty="0">
                <a:solidFill>
                  <a:srgbClr val="0070C0"/>
                </a:solidFill>
                <a:latin typeface="+mn-lt"/>
                <a:cs typeface="+mn-cs"/>
              </a:rPr>
              <a:t> </a:t>
            </a:r>
            <a:r>
              <a:rPr lang="hr-HR" sz="2000" dirty="0" err="1">
                <a:solidFill>
                  <a:srgbClr val="0070C0"/>
                </a:solidFill>
                <a:latin typeface="+mn-lt"/>
                <a:cs typeface="+mn-cs"/>
              </a:rPr>
              <a:t>be</a:t>
            </a:r>
            <a:r>
              <a:rPr lang="hr-HR" sz="2000" dirty="0">
                <a:solidFill>
                  <a:srgbClr val="0070C0"/>
                </a:solidFill>
                <a:latin typeface="+mn-lt"/>
                <a:cs typeface="+mn-cs"/>
              </a:rPr>
              <a:t> </a:t>
            </a:r>
            <a:r>
              <a:rPr lang="hr-HR" sz="2000" dirty="0" err="1">
                <a:solidFill>
                  <a:srgbClr val="0070C0"/>
                </a:solidFill>
                <a:latin typeface="+mn-lt"/>
                <a:cs typeface="+mn-cs"/>
              </a:rPr>
              <a:t>available</a:t>
            </a:r>
            <a:r>
              <a:rPr lang="hr-HR" sz="2000" dirty="0">
                <a:solidFill>
                  <a:srgbClr val="0070C0"/>
                </a:solidFill>
                <a:latin typeface="+mn-lt"/>
                <a:cs typeface="+mn-cs"/>
              </a:rPr>
              <a:t> to </a:t>
            </a:r>
            <a:r>
              <a:rPr lang="hr-HR" sz="2000" dirty="0" err="1">
                <a:solidFill>
                  <a:srgbClr val="0070C0"/>
                </a:solidFill>
                <a:latin typeface="+mn-lt"/>
                <a:cs typeface="+mn-cs"/>
              </a:rPr>
              <a:t>inspection</a:t>
            </a:r>
            <a:r>
              <a:rPr lang="hr-HR" sz="2000" dirty="0">
                <a:solidFill>
                  <a:srgbClr val="0070C0"/>
                </a:solidFill>
                <a:latin typeface="+mn-lt"/>
                <a:cs typeface="+mn-cs"/>
              </a:rPr>
              <a:t>. </a:t>
            </a:r>
          </a:p>
          <a:p>
            <a:endParaRPr lang="hr-HR" sz="2000" dirty="0">
              <a:solidFill>
                <a:srgbClr val="0070C0"/>
              </a:solidFill>
              <a:latin typeface="+mn-lt"/>
              <a:cs typeface="+mn-cs"/>
            </a:endParaRP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4" name="Group 3"/>
          <p:cNvGrpSpPr>
            <a:grpSpLocks noChangeAspect="1"/>
          </p:cNvGrpSpPr>
          <p:nvPr/>
        </p:nvGrpSpPr>
        <p:grpSpPr bwMode="auto">
          <a:xfrm>
            <a:off x="442354" y="6362429"/>
            <a:ext cx="4500798" cy="411137"/>
            <a:chOff x="14858" y="6031800"/>
            <a:chExt cx="7310482" cy="703818"/>
          </a:xfrm>
        </p:grpSpPr>
        <p:pic>
          <p:nvPicPr>
            <p:cNvPr id="1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1873857760"/>
      </p:ext>
    </p:extLst>
  </p:cSld>
  <p:clrMapOvr>
    <a:masterClrMapping/>
  </p:clrMapOvr>
  <p:transition spd="med">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11.4 INSPECTION MONITORING - UNANNOUNCED</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38150" y="1238249"/>
            <a:ext cx="8439150" cy="1083053"/>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38151" y="1428750"/>
            <a:ext cx="8429624" cy="1261884"/>
          </a:xfrm>
          <a:prstGeom prst="rect">
            <a:avLst/>
          </a:prstGeom>
          <a:noFill/>
        </p:spPr>
        <p:txBody>
          <a:bodyPr wrap="square" rtlCol="0">
            <a:spAutoFit/>
          </a:bodyPr>
          <a:lstStyle/>
          <a:p>
            <a:r>
              <a:rPr lang="hr-HR" sz="2400" b="1" dirty="0" err="1">
                <a:solidFill>
                  <a:schemeClr val="tx2">
                    <a:lumMod val="75000"/>
                  </a:schemeClr>
                </a:solidFill>
              </a:rPr>
              <a:t>Suitability</a:t>
            </a:r>
            <a:r>
              <a:rPr lang="hr-HR" sz="2400" b="1" dirty="0">
                <a:solidFill>
                  <a:schemeClr val="tx2">
                    <a:lumMod val="75000"/>
                  </a:schemeClr>
                </a:solidFill>
              </a:rPr>
              <a:t> </a:t>
            </a:r>
            <a:r>
              <a:rPr lang="hr-HR" sz="2400" b="1" dirty="0" err="1">
                <a:solidFill>
                  <a:schemeClr val="tx2">
                    <a:lumMod val="75000"/>
                  </a:schemeClr>
                </a:solidFill>
              </a:rPr>
              <a:t>of</a:t>
            </a:r>
            <a:r>
              <a:rPr lang="hr-HR" sz="2400" b="1" dirty="0">
                <a:solidFill>
                  <a:schemeClr val="tx2">
                    <a:lumMod val="75000"/>
                  </a:schemeClr>
                </a:solidFill>
              </a:rPr>
              <a:t> AQM </a:t>
            </a:r>
            <a:r>
              <a:rPr lang="hr-HR" sz="2400" b="1" dirty="0" err="1">
                <a:solidFill>
                  <a:schemeClr val="tx2">
                    <a:lumMod val="75000"/>
                  </a:schemeClr>
                </a:solidFill>
              </a:rPr>
              <a:t>networks</a:t>
            </a:r>
            <a:r>
              <a:rPr lang="hr-HR" sz="2400" b="1" dirty="0">
                <a:solidFill>
                  <a:schemeClr val="tx2">
                    <a:lumMod val="75000"/>
                  </a:schemeClr>
                </a:solidFill>
              </a:rPr>
              <a:t> for </a:t>
            </a:r>
            <a:r>
              <a:rPr lang="hr-HR" sz="2400" b="1" dirty="0" err="1">
                <a:solidFill>
                  <a:schemeClr val="tx2">
                    <a:lumMod val="75000"/>
                  </a:schemeClr>
                </a:solidFill>
              </a:rPr>
              <a:t>air</a:t>
            </a:r>
            <a:r>
              <a:rPr lang="hr-HR" sz="2400" b="1" dirty="0">
                <a:solidFill>
                  <a:schemeClr val="tx2">
                    <a:lumMod val="75000"/>
                  </a:schemeClr>
                </a:solidFill>
              </a:rPr>
              <a:t> </a:t>
            </a:r>
            <a:r>
              <a:rPr lang="hr-HR" sz="2400" b="1" dirty="0" err="1">
                <a:solidFill>
                  <a:schemeClr val="tx2">
                    <a:lumMod val="75000"/>
                  </a:schemeClr>
                </a:solidFill>
              </a:rPr>
              <a:t>quality</a:t>
            </a:r>
            <a:r>
              <a:rPr lang="hr-HR" sz="2400" b="1" dirty="0">
                <a:solidFill>
                  <a:schemeClr val="tx2">
                    <a:lumMod val="75000"/>
                  </a:schemeClr>
                </a:solidFill>
              </a:rPr>
              <a:t> </a:t>
            </a:r>
            <a:r>
              <a:rPr lang="hr-HR" sz="2400" b="1" dirty="0" err="1">
                <a:solidFill>
                  <a:schemeClr val="tx2">
                    <a:lumMod val="75000"/>
                  </a:schemeClr>
                </a:solidFill>
              </a:rPr>
              <a:t>evaluation</a:t>
            </a:r>
            <a:r>
              <a:rPr lang="hr-HR" sz="2400" b="1" dirty="0">
                <a:solidFill>
                  <a:schemeClr val="tx2">
                    <a:lumMod val="75000"/>
                  </a:schemeClr>
                </a:solidFill>
              </a:rPr>
              <a:t> </a:t>
            </a:r>
            <a:r>
              <a:rPr lang="hr-HR" sz="2400" b="1" dirty="0" err="1">
                <a:solidFill>
                  <a:schemeClr val="tx2">
                    <a:lumMod val="75000"/>
                  </a:schemeClr>
                </a:solidFill>
              </a:rPr>
              <a:t>in</a:t>
            </a:r>
            <a:r>
              <a:rPr lang="hr-HR" sz="2400" b="1" dirty="0">
                <a:solidFill>
                  <a:schemeClr val="tx2">
                    <a:lumMod val="75000"/>
                  </a:schemeClr>
                </a:solidFill>
              </a:rPr>
              <a:t> </a:t>
            </a:r>
            <a:r>
              <a:rPr lang="hr-HR" sz="2400" b="1" dirty="0" err="1">
                <a:solidFill>
                  <a:schemeClr val="tx2">
                    <a:lumMod val="75000"/>
                  </a:schemeClr>
                </a:solidFill>
              </a:rPr>
              <a:t>case</a:t>
            </a:r>
            <a:r>
              <a:rPr lang="hr-HR" sz="2400" b="1" dirty="0">
                <a:solidFill>
                  <a:schemeClr val="tx2">
                    <a:lumMod val="75000"/>
                  </a:schemeClr>
                </a:solidFill>
              </a:rPr>
              <a:t> </a:t>
            </a:r>
            <a:r>
              <a:rPr lang="hr-HR" sz="2400" b="1" dirty="0" err="1">
                <a:solidFill>
                  <a:schemeClr val="tx2">
                    <a:lumMod val="75000"/>
                  </a:schemeClr>
                </a:solidFill>
              </a:rPr>
              <a:t>of</a:t>
            </a:r>
            <a:r>
              <a:rPr lang="hr-HR" sz="2400" b="1" dirty="0">
                <a:solidFill>
                  <a:schemeClr val="tx2">
                    <a:lumMod val="75000"/>
                  </a:schemeClr>
                </a:solidFill>
              </a:rPr>
              <a:t> </a:t>
            </a:r>
            <a:r>
              <a:rPr lang="hr-HR" sz="2400" b="1" dirty="0" err="1">
                <a:solidFill>
                  <a:schemeClr val="tx2">
                    <a:lumMod val="75000"/>
                  </a:schemeClr>
                </a:solidFill>
              </a:rPr>
              <a:t>accidents</a:t>
            </a:r>
            <a:endParaRPr lang="hr-HR" sz="2400" b="1" dirty="0">
              <a:solidFill>
                <a:srgbClr val="0070C0"/>
              </a:solidFill>
            </a:endParaRPr>
          </a:p>
          <a:p>
            <a:endParaRPr lang="hr-HR" sz="2800" b="1" dirty="0">
              <a:solidFill>
                <a:schemeClr val="tx2">
                  <a:lumMod val="75000"/>
                </a:schemeClr>
              </a:solidFill>
            </a:endParaRPr>
          </a:p>
        </p:txBody>
      </p:sp>
      <p:sp>
        <p:nvSpPr>
          <p:cNvPr id="4" name="TextBox 3"/>
          <p:cNvSpPr txBox="1"/>
          <p:nvPr/>
        </p:nvSpPr>
        <p:spPr>
          <a:xfrm>
            <a:off x="442354" y="2538101"/>
            <a:ext cx="8295261" cy="3170099"/>
          </a:xfrm>
          <a:prstGeom prst="rect">
            <a:avLst/>
          </a:prstGeom>
          <a:noFill/>
        </p:spPr>
        <p:txBody>
          <a:bodyPr wrap="square" rtlCol="0">
            <a:spAutoFit/>
          </a:bodyPr>
          <a:lstStyle/>
          <a:p>
            <a:r>
              <a:rPr lang="hr-HR" sz="2000" b="1" dirty="0" err="1">
                <a:solidFill>
                  <a:schemeClr val="tx2">
                    <a:lumMod val="75000"/>
                  </a:schemeClr>
                </a:solidFill>
                <a:latin typeface="+mn-lt"/>
              </a:rPr>
              <a:t>Usual</a:t>
            </a:r>
            <a:r>
              <a:rPr lang="hr-HR" sz="2000" b="1" dirty="0">
                <a:solidFill>
                  <a:schemeClr val="tx2">
                    <a:lumMod val="75000"/>
                  </a:schemeClr>
                </a:solidFill>
                <a:latin typeface="+mn-lt"/>
              </a:rPr>
              <a:t> </a:t>
            </a:r>
            <a:r>
              <a:rPr lang="hr-HR" sz="2000" b="1" dirty="0" err="1">
                <a:solidFill>
                  <a:schemeClr val="tx2">
                    <a:lumMod val="75000"/>
                  </a:schemeClr>
                </a:solidFill>
                <a:latin typeface="+mn-lt"/>
              </a:rPr>
              <a:t>measurement</a:t>
            </a:r>
            <a:r>
              <a:rPr lang="hr-HR" sz="2000" b="1" dirty="0">
                <a:solidFill>
                  <a:schemeClr val="tx2">
                    <a:lumMod val="75000"/>
                  </a:schemeClr>
                </a:solidFill>
                <a:latin typeface="+mn-lt"/>
              </a:rPr>
              <a:t> </a:t>
            </a:r>
            <a:r>
              <a:rPr lang="hr-HR" sz="2000" b="1" dirty="0" err="1">
                <a:solidFill>
                  <a:schemeClr val="tx2">
                    <a:lumMod val="75000"/>
                  </a:schemeClr>
                </a:solidFill>
                <a:latin typeface="+mn-lt"/>
              </a:rPr>
              <a:t>parameters</a:t>
            </a:r>
            <a:endParaRPr lang="hr-HR" sz="2000" b="1" dirty="0">
              <a:solidFill>
                <a:schemeClr val="tx2">
                  <a:lumMod val="75000"/>
                </a:schemeClr>
              </a:solidFill>
              <a:latin typeface="+mn-lt"/>
            </a:endParaRPr>
          </a:p>
          <a:p>
            <a:endParaRPr lang="hr-HR" sz="2000" dirty="0">
              <a:solidFill>
                <a:srgbClr val="0070C0"/>
              </a:solidFill>
              <a:latin typeface="+mn-lt"/>
              <a:cs typeface="+mn-cs"/>
            </a:endParaRPr>
          </a:p>
          <a:p>
            <a:r>
              <a:rPr lang="hr-HR" sz="2000" dirty="0">
                <a:solidFill>
                  <a:srgbClr val="0070C0"/>
                </a:solidFill>
                <a:latin typeface="+mn-lt"/>
                <a:cs typeface="+mn-cs"/>
              </a:rPr>
              <a:t>As at </a:t>
            </a:r>
            <a:r>
              <a:rPr lang="hr-HR" sz="2000" dirty="0" err="1">
                <a:solidFill>
                  <a:srgbClr val="0070C0"/>
                </a:solidFill>
                <a:latin typeface="+mn-lt"/>
                <a:cs typeface="+mn-cs"/>
              </a:rPr>
              <a:t>measurement</a:t>
            </a:r>
            <a:r>
              <a:rPr lang="hr-HR" sz="2000" dirty="0">
                <a:solidFill>
                  <a:srgbClr val="0070C0"/>
                </a:solidFill>
                <a:latin typeface="+mn-lt"/>
                <a:cs typeface="+mn-cs"/>
              </a:rPr>
              <a:t> </a:t>
            </a:r>
            <a:r>
              <a:rPr lang="hr-HR" sz="2000" dirty="0" err="1">
                <a:solidFill>
                  <a:srgbClr val="0070C0"/>
                </a:solidFill>
                <a:latin typeface="+mn-lt"/>
                <a:cs typeface="+mn-cs"/>
              </a:rPr>
              <a:t>range</a:t>
            </a:r>
            <a:r>
              <a:rPr lang="hr-HR" sz="2000" dirty="0">
                <a:solidFill>
                  <a:srgbClr val="0070C0"/>
                </a:solidFill>
                <a:latin typeface="+mn-lt"/>
                <a:cs typeface="+mn-cs"/>
              </a:rPr>
              <a:t> </a:t>
            </a:r>
            <a:r>
              <a:rPr lang="hr-HR" sz="2000" dirty="0" err="1">
                <a:solidFill>
                  <a:srgbClr val="0070C0"/>
                </a:solidFill>
                <a:latin typeface="+mn-lt"/>
                <a:cs typeface="+mn-cs"/>
              </a:rPr>
              <a:t>so</a:t>
            </a:r>
            <a:r>
              <a:rPr lang="hr-HR" sz="2000" dirty="0">
                <a:solidFill>
                  <a:srgbClr val="0070C0"/>
                </a:solidFill>
                <a:latin typeface="+mn-lt"/>
                <a:cs typeface="+mn-cs"/>
              </a:rPr>
              <a:t> </a:t>
            </a:r>
            <a:r>
              <a:rPr lang="hr-HR" sz="2000" dirty="0" err="1">
                <a:solidFill>
                  <a:srgbClr val="0070C0"/>
                </a:solidFill>
                <a:latin typeface="+mn-lt"/>
                <a:cs typeface="+mn-cs"/>
              </a:rPr>
              <a:t>the</a:t>
            </a:r>
            <a:r>
              <a:rPr lang="hr-HR" sz="2000" dirty="0">
                <a:solidFill>
                  <a:srgbClr val="0070C0"/>
                </a:solidFill>
                <a:latin typeface="+mn-lt"/>
                <a:cs typeface="+mn-cs"/>
              </a:rPr>
              <a:t> </a:t>
            </a:r>
            <a:r>
              <a:rPr lang="hr-HR" sz="2000" dirty="0" err="1">
                <a:solidFill>
                  <a:srgbClr val="0070C0"/>
                </a:solidFill>
                <a:latin typeface="+mn-lt"/>
                <a:cs typeface="+mn-cs"/>
              </a:rPr>
              <a:t>measurement</a:t>
            </a:r>
            <a:r>
              <a:rPr lang="hr-HR" sz="2000" dirty="0">
                <a:solidFill>
                  <a:srgbClr val="0070C0"/>
                </a:solidFill>
                <a:latin typeface="+mn-lt"/>
                <a:cs typeface="+mn-cs"/>
              </a:rPr>
              <a:t> </a:t>
            </a:r>
            <a:r>
              <a:rPr lang="hr-HR" sz="2000" dirty="0" err="1">
                <a:solidFill>
                  <a:srgbClr val="0070C0"/>
                </a:solidFill>
                <a:latin typeface="+mn-lt"/>
                <a:cs typeface="+mn-cs"/>
              </a:rPr>
              <a:t>parameters</a:t>
            </a:r>
            <a:r>
              <a:rPr lang="hr-HR" sz="2000" dirty="0">
                <a:solidFill>
                  <a:srgbClr val="0070C0"/>
                </a:solidFill>
                <a:latin typeface="+mn-lt"/>
                <a:cs typeface="+mn-cs"/>
              </a:rPr>
              <a:t> (</a:t>
            </a:r>
            <a:r>
              <a:rPr lang="hr-HR" sz="2000" dirty="0" err="1">
                <a:solidFill>
                  <a:srgbClr val="0070C0"/>
                </a:solidFill>
                <a:latin typeface="+mn-lt"/>
                <a:cs typeface="+mn-cs"/>
              </a:rPr>
              <a:t>pollutants</a:t>
            </a:r>
            <a:r>
              <a:rPr lang="hr-HR" sz="2000" dirty="0">
                <a:solidFill>
                  <a:srgbClr val="0070C0"/>
                </a:solidFill>
                <a:latin typeface="+mn-lt"/>
                <a:cs typeface="+mn-cs"/>
              </a:rPr>
              <a:t>) are </a:t>
            </a:r>
            <a:r>
              <a:rPr lang="hr-HR" sz="2000" dirty="0" err="1">
                <a:solidFill>
                  <a:srgbClr val="0070C0"/>
                </a:solidFill>
                <a:latin typeface="+mn-lt"/>
                <a:cs typeface="+mn-cs"/>
              </a:rPr>
              <a:t>adjusted</a:t>
            </a:r>
            <a:r>
              <a:rPr lang="hr-HR" sz="2000" dirty="0">
                <a:solidFill>
                  <a:srgbClr val="0070C0"/>
                </a:solidFill>
                <a:latin typeface="+mn-lt"/>
                <a:cs typeface="+mn-cs"/>
              </a:rPr>
              <a:t> to AQM </a:t>
            </a:r>
            <a:r>
              <a:rPr lang="hr-HR" sz="2000" dirty="0" err="1">
                <a:solidFill>
                  <a:srgbClr val="0070C0"/>
                </a:solidFill>
                <a:latin typeface="+mn-lt"/>
                <a:cs typeface="+mn-cs"/>
              </a:rPr>
              <a:t>in</a:t>
            </a:r>
            <a:r>
              <a:rPr lang="hr-HR" sz="2000" dirty="0">
                <a:solidFill>
                  <a:srgbClr val="0070C0"/>
                </a:solidFill>
                <a:latin typeface="+mn-lt"/>
                <a:cs typeface="+mn-cs"/>
              </a:rPr>
              <a:t> a </a:t>
            </a:r>
            <a:r>
              <a:rPr lang="hr-HR" sz="2000" dirty="0" err="1">
                <a:solidFill>
                  <a:srgbClr val="0070C0"/>
                </a:solidFill>
                <a:latin typeface="+mn-lt"/>
                <a:cs typeface="+mn-cs"/>
              </a:rPr>
              <a:t>way</a:t>
            </a:r>
            <a:r>
              <a:rPr lang="hr-HR" sz="2000" dirty="0">
                <a:solidFill>
                  <a:srgbClr val="0070C0"/>
                </a:solidFill>
                <a:latin typeface="+mn-lt"/>
                <a:cs typeface="+mn-cs"/>
              </a:rPr>
              <a:t> </a:t>
            </a:r>
            <a:r>
              <a:rPr lang="hr-HR" sz="2000" dirty="0" err="1">
                <a:solidFill>
                  <a:srgbClr val="0070C0"/>
                </a:solidFill>
                <a:latin typeface="+mn-lt"/>
                <a:cs typeface="+mn-cs"/>
              </a:rPr>
              <a:t>that</a:t>
            </a:r>
            <a:r>
              <a:rPr lang="hr-HR" sz="2000" dirty="0">
                <a:solidFill>
                  <a:srgbClr val="0070C0"/>
                </a:solidFill>
                <a:latin typeface="+mn-lt"/>
                <a:cs typeface="+mn-cs"/>
              </a:rPr>
              <a:t> </a:t>
            </a:r>
            <a:r>
              <a:rPr lang="hr-HR" sz="2000" dirty="0" err="1">
                <a:solidFill>
                  <a:srgbClr val="0070C0"/>
                </a:solidFill>
                <a:latin typeface="+mn-lt"/>
                <a:cs typeface="+mn-cs"/>
              </a:rPr>
              <a:t>poisonous</a:t>
            </a:r>
            <a:r>
              <a:rPr lang="hr-HR" sz="2000" dirty="0">
                <a:solidFill>
                  <a:srgbClr val="0070C0"/>
                </a:solidFill>
                <a:latin typeface="+mn-lt"/>
                <a:cs typeface="+mn-cs"/>
              </a:rPr>
              <a:t> </a:t>
            </a:r>
            <a:r>
              <a:rPr lang="hr-HR" sz="2000" dirty="0" err="1">
                <a:solidFill>
                  <a:srgbClr val="0070C0"/>
                </a:solidFill>
                <a:latin typeface="+mn-lt"/>
                <a:cs typeface="+mn-cs"/>
              </a:rPr>
              <a:t>gases</a:t>
            </a:r>
            <a:r>
              <a:rPr lang="hr-HR" sz="2000" dirty="0">
                <a:solidFill>
                  <a:srgbClr val="0070C0"/>
                </a:solidFill>
                <a:latin typeface="+mn-lt"/>
                <a:cs typeface="+mn-cs"/>
              </a:rPr>
              <a:t> </a:t>
            </a:r>
            <a:r>
              <a:rPr lang="hr-HR" sz="2000" dirty="0" err="1">
                <a:solidFill>
                  <a:srgbClr val="0070C0"/>
                </a:solidFill>
                <a:latin typeface="+mn-lt"/>
                <a:cs typeface="+mn-cs"/>
              </a:rPr>
              <a:t>that</a:t>
            </a:r>
            <a:r>
              <a:rPr lang="hr-HR" sz="2000" dirty="0">
                <a:solidFill>
                  <a:srgbClr val="0070C0"/>
                </a:solidFill>
                <a:latin typeface="+mn-lt"/>
                <a:cs typeface="+mn-cs"/>
              </a:rPr>
              <a:t> </a:t>
            </a:r>
            <a:r>
              <a:rPr lang="hr-HR" sz="2000" dirty="0" err="1">
                <a:solidFill>
                  <a:srgbClr val="0070C0"/>
                </a:solidFill>
                <a:latin typeface="+mn-lt"/>
                <a:cs typeface="+mn-cs"/>
              </a:rPr>
              <a:t>could</a:t>
            </a:r>
            <a:r>
              <a:rPr lang="hr-HR" sz="2000" dirty="0">
                <a:solidFill>
                  <a:srgbClr val="0070C0"/>
                </a:solidFill>
                <a:latin typeface="+mn-lt"/>
                <a:cs typeface="+mn-cs"/>
              </a:rPr>
              <a:t> </a:t>
            </a:r>
            <a:r>
              <a:rPr lang="hr-HR" sz="2000" dirty="0" err="1">
                <a:solidFill>
                  <a:srgbClr val="0070C0"/>
                </a:solidFill>
                <a:latin typeface="+mn-lt"/>
                <a:cs typeface="+mn-cs"/>
              </a:rPr>
              <a:t>be</a:t>
            </a:r>
            <a:r>
              <a:rPr lang="hr-HR" sz="2000" dirty="0">
                <a:solidFill>
                  <a:srgbClr val="0070C0"/>
                </a:solidFill>
                <a:latin typeface="+mn-lt"/>
                <a:cs typeface="+mn-cs"/>
              </a:rPr>
              <a:t> </a:t>
            </a:r>
            <a:r>
              <a:rPr lang="hr-HR" sz="2000" dirty="0" err="1">
                <a:solidFill>
                  <a:srgbClr val="0070C0"/>
                </a:solidFill>
                <a:latin typeface="+mn-lt"/>
                <a:cs typeface="+mn-cs"/>
              </a:rPr>
              <a:t>released</a:t>
            </a:r>
            <a:r>
              <a:rPr lang="hr-HR" sz="2000" dirty="0">
                <a:solidFill>
                  <a:srgbClr val="0070C0"/>
                </a:solidFill>
                <a:latin typeface="+mn-lt"/>
                <a:cs typeface="+mn-cs"/>
              </a:rPr>
              <a:t> </a:t>
            </a:r>
            <a:r>
              <a:rPr lang="hr-HR" sz="2000" dirty="0" err="1">
                <a:solidFill>
                  <a:srgbClr val="0070C0"/>
                </a:solidFill>
                <a:latin typeface="+mn-lt"/>
                <a:cs typeface="+mn-cs"/>
              </a:rPr>
              <a:t>in</a:t>
            </a:r>
            <a:r>
              <a:rPr lang="hr-HR" sz="2000" dirty="0">
                <a:solidFill>
                  <a:srgbClr val="0070C0"/>
                </a:solidFill>
                <a:latin typeface="+mn-lt"/>
                <a:cs typeface="+mn-cs"/>
              </a:rPr>
              <a:t> </a:t>
            </a:r>
            <a:r>
              <a:rPr lang="hr-HR" sz="2000" dirty="0" err="1">
                <a:solidFill>
                  <a:srgbClr val="0070C0"/>
                </a:solidFill>
                <a:latin typeface="+mn-lt"/>
                <a:cs typeface="+mn-cs"/>
              </a:rPr>
              <a:t>fires</a:t>
            </a:r>
            <a:r>
              <a:rPr lang="hr-HR" sz="2000" dirty="0">
                <a:solidFill>
                  <a:srgbClr val="0070C0"/>
                </a:solidFill>
                <a:latin typeface="+mn-lt"/>
                <a:cs typeface="+mn-cs"/>
              </a:rPr>
              <a:t> (</a:t>
            </a:r>
            <a:r>
              <a:rPr lang="hr-HR" sz="2000" dirty="0" err="1">
                <a:solidFill>
                  <a:srgbClr val="0070C0"/>
                </a:solidFill>
                <a:latin typeface="+mn-lt"/>
                <a:cs typeface="+mn-cs"/>
              </a:rPr>
              <a:t>facilities</a:t>
            </a:r>
            <a:r>
              <a:rPr lang="hr-HR" sz="2000" dirty="0">
                <a:solidFill>
                  <a:srgbClr val="0070C0"/>
                </a:solidFill>
                <a:latin typeface="+mn-lt"/>
                <a:cs typeface="+mn-cs"/>
              </a:rPr>
              <a:t>, </a:t>
            </a:r>
            <a:r>
              <a:rPr lang="hr-HR" sz="2000" dirty="0" err="1">
                <a:solidFill>
                  <a:srgbClr val="0070C0"/>
                </a:solidFill>
                <a:latin typeface="+mn-lt"/>
                <a:cs typeface="+mn-cs"/>
              </a:rPr>
              <a:t>warehouses</a:t>
            </a:r>
            <a:r>
              <a:rPr lang="hr-HR" sz="2000" dirty="0">
                <a:solidFill>
                  <a:srgbClr val="0070C0"/>
                </a:solidFill>
                <a:latin typeface="+mn-lt"/>
                <a:cs typeface="+mn-cs"/>
              </a:rPr>
              <a:t>, </a:t>
            </a:r>
            <a:r>
              <a:rPr lang="hr-HR" sz="2000" dirty="0" err="1">
                <a:solidFill>
                  <a:srgbClr val="0070C0"/>
                </a:solidFill>
                <a:latin typeface="+mn-lt"/>
                <a:cs typeface="+mn-cs"/>
              </a:rPr>
              <a:t>landfills</a:t>
            </a:r>
            <a:r>
              <a:rPr lang="hr-HR" sz="2000" dirty="0">
                <a:solidFill>
                  <a:srgbClr val="0070C0"/>
                </a:solidFill>
                <a:latin typeface="+mn-lt"/>
                <a:cs typeface="+mn-cs"/>
              </a:rPr>
              <a:t>, </a:t>
            </a:r>
            <a:r>
              <a:rPr lang="hr-HR" sz="2000" dirty="0" err="1">
                <a:solidFill>
                  <a:srgbClr val="0070C0"/>
                </a:solidFill>
                <a:latin typeface="+mn-lt"/>
                <a:cs typeface="+mn-cs"/>
              </a:rPr>
              <a:t>etc</a:t>
            </a:r>
            <a:r>
              <a:rPr lang="hr-HR" sz="2000" dirty="0">
                <a:solidFill>
                  <a:srgbClr val="0070C0"/>
                </a:solidFill>
                <a:latin typeface="+mn-lt"/>
                <a:cs typeface="+mn-cs"/>
              </a:rPr>
              <a:t>.) </a:t>
            </a:r>
            <a:r>
              <a:rPr lang="hr-HR" sz="2000" dirty="0" err="1">
                <a:solidFill>
                  <a:srgbClr val="0070C0"/>
                </a:solidFill>
                <a:latin typeface="+mn-lt"/>
                <a:cs typeface="+mn-cs"/>
              </a:rPr>
              <a:t>cannot</a:t>
            </a:r>
            <a:r>
              <a:rPr lang="hr-HR" sz="2000" dirty="0">
                <a:solidFill>
                  <a:srgbClr val="0070C0"/>
                </a:solidFill>
                <a:latin typeface="+mn-lt"/>
                <a:cs typeface="+mn-cs"/>
              </a:rPr>
              <a:t> </a:t>
            </a:r>
            <a:r>
              <a:rPr lang="hr-HR" sz="2000" dirty="0" err="1">
                <a:solidFill>
                  <a:srgbClr val="0070C0"/>
                </a:solidFill>
                <a:latin typeface="+mn-lt"/>
                <a:cs typeface="+mn-cs"/>
              </a:rPr>
              <a:t>be</a:t>
            </a:r>
            <a:r>
              <a:rPr lang="hr-HR" sz="2000" dirty="0">
                <a:solidFill>
                  <a:srgbClr val="0070C0"/>
                </a:solidFill>
                <a:latin typeface="+mn-lt"/>
                <a:cs typeface="+mn-cs"/>
              </a:rPr>
              <a:t> </a:t>
            </a:r>
            <a:r>
              <a:rPr lang="hr-HR" sz="2000" dirty="0" err="1">
                <a:solidFill>
                  <a:srgbClr val="0070C0"/>
                </a:solidFill>
                <a:latin typeface="+mn-lt"/>
                <a:cs typeface="+mn-cs"/>
              </a:rPr>
              <a:t>measured</a:t>
            </a:r>
            <a:r>
              <a:rPr lang="hr-HR" sz="2000" dirty="0">
                <a:solidFill>
                  <a:srgbClr val="0070C0"/>
                </a:solidFill>
                <a:latin typeface="+mn-lt"/>
                <a:cs typeface="+mn-cs"/>
              </a:rPr>
              <a:t> </a:t>
            </a:r>
            <a:r>
              <a:rPr lang="hr-HR" sz="2000" dirty="0" err="1">
                <a:solidFill>
                  <a:srgbClr val="0070C0"/>
                </a:solidFill>
                <a:latin typeface="+mn-lt"/>
                <a:cs typeface="+mn-cs"/>
              </a:rPr>
              <a:t>in</a:t>
            </a:r>
            <a:r>
              <a:rPr lang="hr-HR" sz="2000" dirty="0">
                <a:solidFill>
                  <a:srgbClr val="0070C0"/>
                </a:solidFill>
                <a:latin typeface="+mn-lt"/>
                <a:cs typeface="+mn-cs"/>
              </a:rPr>
              <a:t> AQM </a:t>
            </a:r>
            <a:r>
              <a:rPr lang="hr-HR" sz="2000" dirty="0" err="1">
                <a:solidFill>
                  <a:srgbClr val="0070C0"/>
                </a:solidFill>
                <a:latin typeface="+mn-lt"/>
                <a:cs typeface="+mn-cs"/>
              </a:rPr>
              <a:t>stations</a:t>
            </a:r>
            <a:r>
              <a:rPr lang="hr-HR" sz="2000" dirty="0">
                <a:solidFill>
                  <a:srgbClr val="0070C0"/>
                </a:solidFill>
                <a:latin typeface="+mn-lt"/>
                <a:cs typeface="+mn-cs"/>
              </a:rPr>
              <a:t>, </a:t>
            </a:r>
            <a:r>
              <a:rPr lang="hr-HR" sz="2000" dirty="0" err="1">
                <a:solidFill>
                  <a:srgbClr val="0070C0"/>
                </a:solidFill>
                <a:latin typeface="+mn-lt"/>
                <a:cs typeface="+mn-cs"/>
              </a:rPr>
              <a:t>because</a:t>
            </a:r>
            <a:r>
              <a:rPr lang="hr-HR" sz="2000" dirty="0">
                <a:solidFill>
                  <a:srgbClr val="0070C0"/>
                </a:solidFill>
                <a:latin typeface="+mn-lt"/>
                <a:cs typeface="+mn-cs"/>
              </a:rPr>
              <a:t> </a:t>
            </a:r>
            <a:r>
              <a:rPr lang="hr-HR" sz="2000" dirty="0" err="1">
                <a:solidFill>
                  <a:srgbClr val="0070C0"/>
                </a:solidFill>
                <a:latin typeface="+mn-lt"/>
                <a:cs typeface="+mn-cs"/>
              </a:rPr>
              <a:t>there</a:t>
            </a:r>
            <a:r>
              <a:rPr lang="hr-HR" sz="2000" dirty="0">
                <a:solidFill>
                  <a:srgbClr val="0070C0"/>
                </a:solidFill>
                <a:latin typeface="+mn-lt"/>
                <a:cs typeface="+mn-cs"/>
              </a:rPr>
              <a:t> are no </a:t>
            </a:r>
            <a:r>
              <a:rPr lang="hr-HR" sz="2000" dirty="0" err="1">
                <a:solidFill>
                  <a:srgbClr val="0070C0"/>
                </a:solidFill>
                <a:latin typeface="+mn-lt"/>
                <a:cs typeface="+mn-cs"/>
              </a:rPr>
              <a:t>instruments</a:t>
            </a:r>
            <a:r>
              <a:rPr lang="hr-HR" sz="2000" dirty="0">
                <a:solidFill>
                  <a:srgbClr val="0070C0"/>
                </a:solidFill>
                <a:latin typeface="+mn-lt"/>
                <a:cs typeface="+mn-cs"/>
              </a:rPr>
              <a:t> </a:t>
            </a:r>
            <a:r>
              <a:rPr lang="hr-HR" sz="2000" dirty="0" err="1">
                <a:solidFill>
                  <a:srgbClr val="0070C0"/>
                </a:solidFill>
                <a:latin typeface="+mn-lt"/>
                <a:cs typeface="+mn-cs"/>
              </a:rPr>
              <a:t>that</a:t>
            </a:r>
            <a:r>
              <a:rPr lang="hr-HR" sz="2000" dirty="0">
                <a:solidFill>
                  <a:srgbClr val="0070C0"/>
                </a:solidFill>
                <a:latin typeface="+mn-lt"/>
                <a:cs typeface="+mn-cs"/>
              </a:rPr>
              <a:t> </a:t>
            </a:r>
            <a:r>
              <a:rPr lang="hr-HR" sz="2000" dirty="0" err="1">
                <a:solidFill>
                  <a:srgbClr val="0070C0"/>
                </a:solidFill>
                <a:latin typeface="+mn-lt"/>
                <a:cs typeface="+mn-cs"/>
              </a:rPr>
              <a:t>could</a:t>
            </a:r>
            <a:r>
              <a:rPr lang="hr-HR" sz="2000" dirty="0">
                <a:solidFill>
                  <a:srgbClr val="0070C0"/>
                </a:solidFill>
                <a:latin typeface="+mn-lt"/>
                <a:cs typeface="+mn-cs"/>
              </a:rPr>
              <a:t> </a:t>
            </a:r>
            <a:r>
              <a:rPr lang="hr-HR" sz="2000" dirty="0" err="1">
                <a:solidFill>
                  <a:srgbClr val="0070C0"/>
                </a:solidFill>
                <a:latin typeface="+mn-lt"/>
                <a:cs typeface="+mn-cs"/>
              </a:rPr>
              <a:t>measure</a:t>
            </a:r>
            <a:r>
              <a:rPr lang="hr-HR" sz="2000" dirty="0">
                <a:solidFill>
                  <a:srgbClr val="0070C0"/>
                </a:solidFill>
                <a:latin typeface="+mn-lt"/>
                <a:cs typeface="+mn-cs"/>
              </a:rPr>
              <a:t> </a:t>
            </a:r>
            <a:r>
              <a:rPr lang="hr-HR" sz="2000" dirty="0" err="1">
                <a:solidFill>
                  <a:srgbClr val="0070C0"/>
                </a:solidFill>
                <a:latin typeface="+mn-lt"/>
                <a:cs typeface="+mn-cs"/>
              </a:rPr>
              <a:t>them</a:t>
            </a:r>
            <a:r>
              <a:rPr lang="hr-HR" sz="2000" dirty="0">
                <a:solidFill>
                  <a:srgbClr val="0070C0"/>
                </a:solidFill>
                <a:latin typeface="+mn-lt"/>
                <a:cs typeface="+mn-cs"/>
              </a:rPr>
              <a:t>. </a:t>
            </a:r>
            <a:r>
              <a:rPr lang="hr-HR" sz="2000" dirty="0" err="1">
                <a:solidFill>
                  <a:srgbClr val="0070C0"/>
                </a:solidFill>
                <a:latin typeface="+mn-lt"/>
                <a:cs typeface="+mn-cs"/>
              </a:rPr>
              <a:t>The</a:t>
            </a:r>
            <a:r>
              <a:rPr lang="hr-HR" sz="2000" dirty="0">
                <a:solidFill>
                  <a:srgbClr val="0070C0"/>
                </a:solidFill>
                <a:latin typeface="+mn-lt"/>
                <a:cs typeface="+mn-cs"/>
              </a:rPr>
              <a:t> one </a:t>
            </a:r>
            <a:r>
              <a:rPr lang="hr-HR" sz="2000" dirty="0" err="1">
                <a:solidFill>
                  <a:srgbClr val="0070C0"/>
                </a:solidFill>
                <a:latin typeface="+mn-lt"/>
                <a:cs typeface="+mn-cs"/>
              </a:rPr>
              <a:t>that</a:t>
            </a:r>
            <a:r>
              <a:rPr lang="hr-HR" sz="2000" dirty="0">
                <a:solidFill>
                  <a:srgbClr val="0070C0"/>
                </a:solidFill>
                <a:latin typeface="+mn-lt"/>
                <a:cs typeface="+mn-cs"/>
              </a:rPr>
              <a:t> </a:t>
            </a:r>
            <a:r>
              <a:rPr lang="hr-HR" sz="2000" dirty="0" err="1">
                <a:solidFill>
                  <a:srgbClr val="0070C0"/>
                </a:solidFill>
                <a:latin typeface="+mn-lt"/>
                <a:cs typeface="+mn-cs"/>
              </a:rPr>
              <a:t>could</a:t>
            </a:r>
            <a:r>
              <a:rPr lang="hr-HR" sz="2000" dirty="0">
                <a:solidFill>
                  <a:srgbClr val="0070C0"/>
                </a:solidFill>
                <a:latin typeface="+mn-lt"/>
                <a:cs typeface="+mn-cs"/>
              </a:rPr>
              <a:t> </a:t>
            </a:r>
            <a:r>
              <a:rPr lang="hr-HR" sz="2000" dirty="0" err="1">
                <a:solidFill>
                  <a:srgbClr val="0070C0"/>
                </a:solidFill>
                <a:latin typeface="+mn-lt"/>
                <a:cs typeface="+mn-cs"/>
              </a:rPr>
              <a:t>be</a:t>
            </a:r>
            <a:r>
              <a:rPr lang="hr-HR" sz="2000" dirty="0">
                <a:solidFill>
                  <a:srgbClr val="0070C0"/>
                </a:solidFill>
                <a:latin typeface="+mn-lt"/>
                <a:cs typeface="+mn-cs"/>
              </a:rPr>
              <a:t> </a:t>
            </a:r>
            <a:r>
              <a:rPr lang="hr-HR" sz="2000" dirty="0" err="1">
                <a:solidFill>
                  <a:srgbClr val="0070C0"/>
                </a:solidFill>
                <a:latin typeface="+mn-lt"/>
                <a:cs typeface="+mn-cs"/>
              </a:rPr>
              <a:t>measured</a:t>
            </a:r>
            <a:r>
              <a:rPr lang="hr-HR" sz="2000" dirty="0">
                <a:solidFill>
                  <a:srgbClr val="0070C0"/>
                </a:solidFill>
                <a:latin typeface="+mn-lt"/>
                <a:cs typeface="+mn-cs"/>
              </a:rPr>
              <a:t> </a:t>
            </a:r>
            <a:r>
              <a:rPr lang="hr-HR" sz="2000" dirty="0" err="1">
                <a:solidFill>
                  <a:srgbClr val="0070C0"/>
                </a:solidFill>
                <a:latin typeface="+mn-lt"/>
                <a:cs typeface="+mn-cs"/>
              </a:rPr>
              <a:t>by</a:t>
            </a:r>
            <a:r>
              <a:rPr lang="hr-HR" sz="2000" dirty="0">
                <a:solidFill>
                  <a:srgbClr val="0070C0"/>
                </a:solidFill>
                <a:latin typeface="+mn-lt"/>
                <a:cs typeface="+mn-cs"/>
              </a:rPr>
              <a:t> </a:t>
            </a:r>
            <a:r>
              <a:rPr lang="hr-HR" sz="2000" dirty="0" err="1">
                <a:solidFill>
                  <a:srgbClr val="0070C0"/>
                </a:solidFill>
                <a:latin typeface="+mn-lt"/>
                <a:cs typeface="+mn-cs"/>
              </a:rPr>
              <a:t>usual</a:t>
            </a:r>
            <a:r>
              <a:rPr lang="hr-HR" sz="2000" dirty="0">
                <a:solidFill>
                  <a:srgbClr val="0070C0"/>
                </a:solidFill>
                <a:latin typeface="+mn-lt"/>
                <a:cs typeface="+mn-cs"/>
              </a:rPr>
              <a:t> </a:t>
            </a:r>
            <a:r>
              <a:rPr lang="hr-HR" sz="2000" dirty="0" err="1">
                <a:solidFill>
                  <a:srgbClr val="0070C0"/>
                </a:solidFill>
                <a:latin typeface="+mn-lt"/>
                <a:cs typeface="+mn-cs"/>
              </a:rPr>
              <a:t>station</a:t>
            </a:r>
            <a:r>
              <a:rPr lang="hr-HR" sz="2000" dirty="0">
                <a:solidFill>
                  <a:srgbClr val="0070C0"/>
                </a:solidFill>
                <a:latin typeface="+mn-lt"/>
                <a:cs typeface="+mn-cs"/>
              </a:rPr>
              <a:t> (SO</a:t>
            </a:r>
            <a:r>
              <a:rPr lang="hr-HR" sz="2000" baseline="-25000" dirty="0">
                <a:solidFill>
                  <a:srgbClr val="0070C0"/>
                </a:solidFill>
                <a:latin typeface="+mn-lt"/>
                <a:cs typeface="+mn-cs"/>
              </a:rPr>
              <a:t>2</a:t>
            </a:r>
            <a:r>
              <a:rPr lang="hr-HR" sz="2000" dirty="0">
                <a:solidFill>
                  <a:srgbClr val="0070C0"/>
                </a:solidFill>
                <a:latin typeface="+mn-lt"/>
                <a:cs typeface="+mn-cs"/>
              </a:rPr>
              <a:t>, CO, PM</a:t>
            </a:r>
            <a:r>
              <a:rPr lang="hr-HR" sz="2000" baseline="-25000" dirty="0">
                <a:solidFill>
                  <a:srgbClr val="0070C0"/>
                </a:solidFill>
                <a:latin typeface="+mn-lt"/>
                <a:cs typeface="+mn-cs"/>
              </a:rPr>
              <a:t>10</a:t>
            </a:r>
            <a:r>
              <a:rPr lang="hr-HR" sz="2000" dirty="0">
                <a:solidFill>
                  <a:srgbClr val="0070C0"/>
                </a:solidFill>
                <a:latin typeface="+mn-lt"/>
                <a:cs typeface="+mn-cs"/>
              </a:rPr>
              <a:t>, NOx) </a:t>
            </a:r>
            <a:r>
              <a:rPr lang="hr-HR" sz="2000" dirty="0" err="1">
                <a:solidFill>
                  <a:srgbClr val="0070C0"/>
                </a:solidFill>
                <a:latin typeface="+mn-lt"/>
                <a:cs typeface="+mn-cs"/>
              </a:rPr>
              <a:t>may</a:t>
            </a:r>
            <a:r>
              <a:rPr lang="hr-HR" sz="2000" dirty="0">
                <a:solidFill>
                  <a:srgbClr val="0070C0"/>
                </a:solidFill>
                <a:latin typeface="+mn-lt"/>
                <a:cs typeface="+mn-cs"/>
              </a:rPr>
              <a:t> </a:t>
            </a:r>
            <a:r>
              <a:rPr lang="hr-HR" sz="2000" dirty="0" err="1">
                <a:solidFill>
                  <a:srgbClr val="0070C0"/>
                </a:solidFill>
                <a:latin typeface="+mn-lt"/>
                <a:cs typeface="+mn-cs"/>
              </a:rPr>
              <a:t>only</a:t>
            </a:r>
            <a:r>
              <a:rPr lang="hr-HR" sz="2000" dirty="0">
                <a:solidFill>
                  <a:srgbClr val="0070C0"/>
                </a:solidFill>
                <a:latin typeface="+mn-lt"/>
                <a:cs typeface="+mn-cs"/>
              </a:rPr>
              <a:t> </a:t>
            </a:r>
            <a:r>
              <a:rPr lang="hr-HR" sz="2000" dirty="0" err="1">
                <a:solidFill>
                  <a:srgbClr val="0070C0"/>
                </a:solidFill>
                <a:latin typeface="+mn-lt"/>
                <a:cs typeface="+mn-cs"/>
              </a:rPr>
              <a:t>serve</a:t>
            </a:r>
            <a:r>
              <a:rPr lang="hr-HR" sz="2000" dirty="0">
                <a:solidFill>
                  <a:srgbClr val="0070C0"/>
                </a:solidFill>
                <a:latin typeface="+mn-lt"/>
                <a:cs typeface="+mn-cs"/>
              </a:rPr>
              <a:t> as </a:t>
            </a:r>
            <a:r>
              <a:rPr lang="hr-HR" sz="2000" dirty="0" err="1">
                <a:solidFill>
                  <a:srgbClr val="0070C0"/>
                </a:solidFill>
                <a:latin typeface="+mn-lt"/>
                <a:cs typeface="+mn-cs"/>
              </a:rPr>
              <a:t>indicators</a:t>
            </a:r>
            <a:r>
              <a:rPr lang="hr-HR" sz="2000" dirty="0">
                <a:solidFill>
                  <a:srgbClr val="0070C0"/>
                </a:solidFill>
                <a:latin typeface="+mn-lt"/>
                <a:cs typeface="+mn-cs"/>
              </a:rPr>
              <a:t> </a:t>
            </a:r>
            <a:r>
              <a:rPr lang="hr-HR" sz="2000" dirty="0" err="1">
                <a:solidFill>
                  <a:srgbClr val="0070C0"/>
                </a:solidFill>
                <a:latin typeface="+mn-lt"/>
                <a:cs typeface="+mn-cs"/>
              </a:rPr>
              <a:t>that</a:t>
            </a:r>
            <a:r>
              <a:rPr lang="hr-HR" sz="2000" dirty="0">
                <a:solidFill>
                  <a:srgbClr val="0070C0"/>
                </a:solidFill>
                <a:latin typeface="+mn-lt"/>
                <a:cs typeface="+mn-cs"/>
              </a:rPr>
              <a:t> </a:t>
            </a:r>
            <a:r>
              <a:rPr lang="hr-HR" sz="2000" dirty="0" err="1">
                <a:solidFill>
                  <a:srgbClr val="0070C0"/>
                </a:solidFill>
                <a:latin typeface="+mn-lt"/>
                <a:cs typeface="+mn-cs"/>
              </a:rPr>
              <a:t>flue</a:t>
            </a:r>
            <a:r>
              <a:rPr lang="hr-HR" sz="2000" dirty="0">
                <a:solidFill>
                  <a:srgbClr val="0070C0"/>
                </a:solidFill>
                <a:latin typeface="+mn-lt"/>
                <a:cs typeface="+mn-cs"/>
              </a:rPr>
              <a:t> </a:t>
            </a:r>
            <a:r>
              <a:rPr lang="hr-HR" sz="2000" dirty="0" err="1">
                <a:solidFill>
                  <a:srgbClr val="0070C0"/>
                </a:solidFill>
                <a:latin typeface="+mn-lt"/>
                <a:cs typeface="+mn-cs"/>
              </a:rPr>
              <a:t>gases</a:t>
            </a:r>
            <a:r>
              <a:rPr lang="hr-HR" sz="2000" dirty="0">
                <a:solidFill>
                  <a:srgbClr val="0070C0"/>
                </a:solidFill>
                <a:latin typeface="+mn-lt"/>
                <a:cs typeface="+mn-cs"/>
              </a:rPr>
              <a:t> </a:t>
            </a:r>
            <a:r>
              <a:rPr lang="hr-HR" sz="2000" dirty="0" err="1">
                <a:solidFill>
                  <a:srgbClr val="0070C0"/>
                </a:solidFill>
                <a:latin typeface="+mn-lt"/>
                <a:cs typeface="+mn-cs"/>
              </a:rPr>
              <a:t>came</a:t>
            </a:r>
            <a:r>
              <a:rPr lang="hr-HR" sz="2000" dirty="0">
                <a:solidFill>
                  <a:srgbClr val="0070C0"/>
                </a:solidFill>
                <a:latin typeface="+mn-lt"/>
                <a:cs typeface="+mn-cs"/>
              </a:rPr>
              <a:t> </a:t>
            </a:r>
            <a:r>
              <a:rPr lang="hr-HR" sz="2000" dirty="0" err="1">
                <a:solidFill>
                  <a:srgbClr val="0070C0"/>
                </a:solidFill>
                <a:latin typeface="+mn-lt"/>
                <a:cs typeface="+mn-cs"/>
              </a:rPr>
              <a:t>up</a:t>
            </a:r>
            <a:r>
              <a:rPr lang="hr-HR" sz="2000" dirty="0">
                <a:solidFill>
                  <a:srgbClr val="0070C0"/>
                </a:solidFill>
                <a:latin typeface="+mn-lt"/>
                <a:cs typeface="+mn-cs"/>
              </a:rPr>
              <a:t> to </a:t>
            </a:r>
            <a:r>
              <a:rPr lang="hr-HR" sz="2000" dirty="0" err="1">
                <a:solidFill>
                  <a:srgbClr val="0070C0"/>
                </a:solidFill>
                <a:latin typeface="+mn-lt"/>
                <a:cs typeface="+mn-cs"/>
              </a:rPr>
              <a:t>the</a:t>
            </a:r>
            <a:r>
              <a:rPr lang="hr-HR" sz="2000" dirty="0">
                <a:solidFill>
                  <a:srgbClr val="0070C0"/>
                </a:solidFill>
                <a:latin typeface="+mn-lt"/>
                <a:cs typeface="+mn-cs"/>
              </a:rPr>
              <a:t> </a:t>
            </a:r>
            <a:r>
              <a:rPr lang="hr-HR" sz="2000" dirty="0" err="1">
                <a:solidFill>
                  <a:srgbClr val="0070C0"/>
                </a:solidFill>
                <a:latin typeface="+mn-lt"/>
                <a:cs typeface="+mn-cs"/>
              </a:rPr>
              <a:t>sampler</a:t>
            </a:r>
            <a:r>
              <a:rPr lang="hr-HR" sz="2000" dirty="0">
                <a:solidFill>
                  <a:srgbClr val="0070C0"/>
                </a:solidFill>
                <a:latin typeface="+mn-lt"/>
                <a:cs typeface="+mn-cs"/>
              </a:rPr>
              <a:t> </a:t>
            </a:r>
            <a:r>
              <a:rPr lang="hr-HR" sz="2000" dirty="0" err="1">
                <a:solidFill>
                  <a:srgbClr val="0070C0"/>
                </a:solidFill>
                <a:latin typeface="+mn-lt"/>
                <a:cs typeface="+mn-cs"/>
              </a:rPr>
              <a:t>head</a:t>
            </a:r>
            <a:r>
              <a:rPr lang="hr-HR" sz="2000" dirty="0">
                <a:solidFill>
                  <a:srgbClr val="0070C0"/>
                </a:solidFill>
                <a:latin typeface="+mn-lt"/>
                <a:cs typeface="+mn-cs"/>
              </a:rPr>
              <a:t> (</a:t>
            </a:r>
            <a:r>
              <a:rPr lang="hr-HR" sz="2000" dirty="0" err="1">
                <a:solidFill>
                  <a:srgbClr val="0070C0"/>
                </a:solidFill>
                <a:latin typeface="+mn-lt"/>
                <a:cs typeface="+mn-cs"/>
              </a:rPr>
              <a:t>up</a:t>
            </a:r>
            <a:r>
              <a:rPr lang="hr-HR" sz="2000" dirty="0">
                <a:solidFill>
                  <a:srgbClr val="0070C0"/>
                </a:solidFill>
                <a:latin typeface="+mn-lt"/>
                <a:cs typeface="+mn-cs"/>
              </a:rPr>
              <a:t> to </a:t>
            </a:r>
            <a:r>
              <a:rPr lang="hr-HR" sz="2000" dirty="0" err="1">
                <a:solidFill>
                  <a:srgbClr val="0070C0"/>
                </a:solidFill>
                <a:latin typeface="+mn-lt"/>
                <a:cs typeface="+mn-cs"/>
              </a:rPr>
              <a:t>the</a:t>
            </a:r>
            <a:r>
              <a:rPr lang="hr-HR" sz="2000" dirty="0">
                <a:solidFill>
                  <a:srgbClr val="0070C0"/>
                </a:solidFill>
                <a:latin typeface="+mn-lt"/>
                <a:cs typeface="+mn-cs"/>
              </a:rPr>
              <a:t> moment </a:t>
            </a:r>
            <a:r>
              <a:rPr lang="hr-HR" sz="2000" dirty="0" err="1">
                <a:solidFill>
                  <a:srgbClr val="0070C0"/>
                </a:solidFill>
                <a:latin typeface="+mn-lt"/>
                <a:cs typeface="+mn-cs"/>
              </a:rPr>
              <a:t>of</a:t>
            </a:r>
            <a:r>
              <a:rPr lang="hr-HR" sz="2000" dirty="0">
                <a:solidFill>
                  <a:srgbClr val="0070C0"/>
                </a:solidFill>
                <a:latin typeface="+mn-lt"/>
                <a:cs typeface="+mn-cs"/>
              </a:rPr>
              <a:t> </a:t>
            </a:r>
            <a:r>
              <a:rPr lang="hr-HR" sz="2000" dirty="0" err="1">
                <a:solidFill>
                  <a:srgbClr val="0070C0"/>
                </a:solidFill>
                <a:latin typeface="+mn-lt"/>
                <a:cs typeface="+mn-cs"/>
              </a:rPr>
              <a:t>coming</a:t>
            </a:r>
            <a:r>
              <a:rPr lang="hr-HR" sz="2000" dirty="0">
                <a:solidFill>
                  <a:srgbClr val="0070C0"/>
                </a:solidFill>
                <a:latin typeface="+mn-lt"/>
                <a:cs typeface="+mn-cs"/>
              </a:rPr>
              <a:t> </a:t>
            </a:r>
            <a:r>
              <a:rPr lang="hr-HR" sz="2000" dirty="0" err="1">
                <a:solidFill>
                  <a:srgbClr val="0070C0"/>
                </a:solidFill>
                <a:latin typeface="+mn-lt"/>
                <a:cs typeface="+mn-cs"/>
              </a:rPr>
              <a:t>outside</a:t>
            </a:r>
            <a:r>
              <a:rPr lang="hr-HR" sz="2000" dirty="0">
                <a:solidFill>
                  <a:srgbClr val="0070C0"/>
                </a:solidFill>
                <a:latin typeface="+mn-lt"/>
                <a:cs typeface="+mn-cs"/>
              </a:rPr>
              <a:t> </a:t>
            </a:r>
            <a:r>
              <a:rPr lang="hr-HR" sz="2000" dirty="0" err="1">
                <a:solidFill>
                  <a:srgbClr val="0070C0"/>
                </a:solidFill>
                <a:latin typeface="+mn-lt"/>
                <a:cs typeface="+mn-cs"/>
              </a:rPr>
              <a:t>the</a:t>
            </a:r>
            <a:r>
              <a:rPr lang="hr-HR" sz="2000" dirty="0">
                <a:solidFill>
                  <a:srgbClr val="0070C0"/>
                </a:solidFill>
                <a:latin typeface="+mn-lt"/>
                <a:cs typeface="+mn-cs"/>
              </a:rPr>
              <a:t> </a:t>
            </a:r>
            <a:r>
              <a:rPr lang="hr-HR" sz="2000" dirty="0" err="1">
                <a:solidFill>
                  <a:srgbClr val="0070C0"/>
                </a:solidFill>
                <a:latin typeface="+mn-lt"/>
                <a:cs typeface="+mn-cs"/>
              </a:rPr>
              <a:t>measurement</a:t>
            </a:r>
            <a:r>
              <a:rPr lang="hr-HR" sz="2000" dirty="0">
                <a:solidFill>
                  <a:srgbClr val="0070C0"/>
                </a:solidFill>
                <a:latin typeface="+mn-lt"/>
                <a:cs typeface="+mn-cs"/>
              </a:rPr>
              <a:t> </a:t>
            </a:r>
            <a:r>
              <a:rPr lang="hr-HR" sz="2000" dirty="0" err="1">
                <a:solidFill>
                  <a:srgbClr val="0070C0"/>
                </a:solidFill>
                <a:latin typeface="+mn-lt"/>
                <a:cs typeface="+mn-cs"/>
              </a:rPr>
              <a:t>area</a:t>
            </a:r>
            <a:r>
              <a:rPr lang="hr-HR" sz="2000" dirty="0">
                <a:solidFill>
                  <a:srgbClr val="0070C0"/>
                </a:solidFill>
                <a:latin typeface="+mn-lt"/>
                <a:cs typeface="+mn-cs"/>
              </a:rPr>
              <a:t>) </a:t>
            </a:r>
            <a:r>
              <a:rPr lang="hr-HR" sz="2000" dirty="0" err="1">
                <a:solidFill>
                  <a:srgbClr val="0070C0"/>
                </a:solidFill>
                <a:latin typeface="+mn-lt"/>
                <a:cs typeface="+mn-cs"/>
              </a:rPr>
              <a:t>while</a:t>
            </a:r>
            <a:r>
              <a:rPr lang="hr-HR" sz="2000" dirty="0">
                <a:solidFill>
                  <a:srgbClr val="0070C0"/>
                </a:solidFill>
                <a:latin typeface="+mn-lt"/>
                <a:cs typeface="+mn-cs"/>
              </a:rPr>
              <a:t> </a:t>
            </a:r>
            <a:r>
              <a:rPr lang="hr-HR" sz="2000" dirty="0" err="1">
                <a:solidFill>
                  <a:srgbClr val="0070C0"/>
                </a:solidFill>
                <a:latin typeface="+mn-lt"/>
                <a:cs typeface="+mn-cs"/>
              </a:rPr>
              <a:t>the</a:t>
            </a:r>
            <a:r>
              <a:rPr lang="hr-HR" sz="2000" dirty="0">
                <a:solidFill>
                  <a:srgbClr val="0070C0"/>
                </a:solidFill>
                <a:latin typeface="+mn-lt"/>
                <a:cs typeface="+mn-cs"/>
              </a:rPr>
              <a:t> </a:t>
            </a:r>
            <a:r>
              <a:rPr lang="hr-HR" sz="2000" dirty="0" err="1">
                <a:solidFill>
                  <a:srgbClr val="0070C0"/>
                </a:solidFill>
                <a:latin typeface="+mn-lt"/>
                <a:cs typeface="+mn-cs"/>
              </a:rPr>
              <a:t>chemical</a:t>
            </a:r>
            <a:r>
              <a:rPr lang="hr-HR" sz="2000" dirty="0">
                <a:solidFill>
                  <a:srgbClr val="0070C0"/>
                </a:solidFill>
                <a:latin typeface="+mn-lt"/>
                <a:cs typeface="+mn-cs"/>
              </a:rPr>
              <a:t> </a:t>
            </a:r>
            <a:r>
              <a:rPr lang="hr-HR" sz="2000" dirty="0" err="1">
                <a:solidFill>
                  <a:srgbClr val="0070C0"/>
                </a:solidFill>
                <a:latin typeface="+mn-lt"/>
                <a:cs typeface="+mn-cs"/>
              </a:rPr>
              <a:t>composition</a:t>
            </a:r>
            <a:r>
              <a:rPr lang="hr-HR" sz="2000" dirty="0">
                <a:solidFill>
                  <a:srgbClr val="0070C0"/>
                </a:solidFill>
                <a:latin typeface="+mn-lt"/>
                <a:cs typeface="+mn-cs"/>
              </a:rPr>
              <a:t> </a:t>
            </a:r>
            <a:r>
              <a:rPr lang="hr-HR" sz="2000" dirty="0" err="1">
                <a:solidFill>
                  <a:srgbClr val="0070C0"/>
                </a:solidFill>
                <a:latin typeface="+mn-lt"/>
                <a:cs typeface="+mn-cs"/>
              </a:rPr>
              <a:t>of</a:t>
            </a:r>
            <a:r>
              <a:rPr lang="hr-HR" sz="2000" dirty="0">
                <a:solidFill>
                  <a:srgbClr val="0070C0"/>
                </a:solidFill>
                <a:latin typeface="+mn-lt"/>
                <a:cs typeface="+mn-cs"/>
              </a:rPr>
              <a:t> </a:t>
            </a:r>
            <a:r>
              <a:rPr lang="hr-HR" sz="2000" dirty="0" err="1">
                <a:solidFill>
                  <a:srgbClr val="0070C0"/>
                </a:solidFill>
                <a:latin typeface="+mn-lt"/>
                <a:cs typeface="+mn-cs"/>
              </a:rPr>
              <a:t>these</a:t>
            </a:r>
            <a:r>
              <a:rPr lang="hr-HR" sz="2000" dirty="0">
                <a:solidFill>
                  <a:srgbClr val="0070C0"/>
                </a:solidFill>
                <a:latin typeface="+mn-lt"/>
                <a:cs typeface="+mn-cs"/>
              </a:rPr>
              <a:t> </a:t>
            </a:r>
            <a:r>
              <a:rPr lang="hr-HR" sz="2000" dirty="0" err="1">
                <a:solidFill>
                  <a:srgbClr val="0070C0"/>
                </a:solidFill>
                <a:latin typeface="+mn-lt"/>
                <a:cs typeface="+mn-cs"/>
              </a:rPr>
              <a:t>gases</a:t>
            </a:r>
            <a:r>
              <a:rPr lang="hr-HR" sz="2000" dirty="0">
                <a:solidFill>
                  <a:srgbClr val="0070C0"/>
                </a:solidFill>
                <a:latin typeface="+mn-lt"/>
                <a:cs typeface="+mn-cs"/>
              </a:rPr>
              <a:t> </a:t>
            </a:r>
            <a:r>
              <a:rPr lang="hr-HR" sz="2000" dirty="0" err="1">
                <a:solidFill>
                  <a:srgbClr val="0070C0"/>
                </a:solidFill>
                <a:latin typeface="+mn-lt"/>
                <a:cs typeface="+mn-cs"/>
              </a:rPr>
              <a:t>will</a:t>
            </a:r>
            <a:r>
              <a:rPr lang="hr-HR" sz="2000" dirty="0">
                <a:solidFill>
                  <a:srgbClr val="0070C0"/>
                </a:solidFill>
                <a:latin typeface="+mn-lt"/>
                <a:cs typeface="+mn-cs"/>
              </a:rPr>
              <a:t> </a:t>
            </a:r>
            <a:r>
              <a:rPr lang="hr-HR" sz="2000" dirty="0" err="1">
                <a:solidFill>
                  <a:srgbClr val="0070C0"/>
                </a:solidFill>
                <a:latin typeface="+mn-lt"/>
                <a:cs typeface="+mn-cs"/>
              </a:rPr>
              <a:t>be</a:t>
            </a:r>
            <a:r>
              <a:rPr lang="hr-HR" sz="2000" dirty="0">
                <a:solidFill>
                  <a:srgbClr val="0070C0"/>
                </a:solidFill>
                <a:latin typeface="+mn-lt"/>
                <a:cs typeface="+mn-cs"/>
              </a:rPr>
              <a:t> </a:t>
            </a:r>
            <a:r>
              <a:rPr lang="hr-HR" sz="2000" dirty="0" err="1">
                <a:solidFill>
                  <a:srgbClr val="0070C0"/>
                </a:solidFill>
                <a:latin typeface="+mn-lt"/>
                <a:cs typeface="+mn-cs"/>
              </a:rPr>
              <a:t>unknown</a:t>
            </a:r>
            <a:r>
              <a:rPr lang="hr-HR" sz="2000" dirty="0">
                <a:solidFill>
                  <a:srgbClr val="0070C0"/>
                </a:solidFill>
                <a:latin typeface="+mn-lt"/>
                <a:cs typeface="+mn-cs"/>
              </a:rPr>
              <a:t>.    </a:t>
            </a: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4" name="Group 3"/>
          <p:cNvGrpSpPr>
            <a:grpSpLocks noChangeAspect="1"/>
          </p:cNvGrpSpPr>
          <p:nvPr/>
        </p:nvGrpSpPr>
        <p:grpSpPr bwMode="auto">
          <a:xfrm>
            <a:off x="442354" y="6362429"/>
            <a:ext cx="4500798" cy="411137"/>
            <a:chOff x="14858" y="6031800"/>
            <a:chExt cx="7310482" cy="703818"/>
          </a:xfrm>
        </p:grpSpPr>
        <p:pic>
          <p:nvPicPr>
            <p:cNvPr id="1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142031734"/>
      </p:ext>
    </p:extLst>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11.4 INSPECTION MONITORING - UNANNOUNCED</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38150" y="1238249"/>
            <a:ext cx="8439150" cy="1083053"/>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38151" y="1428750"/>
            <a:ext cx="8429624" cy="1261884"/>
          </a:xfrm>
          <a:prstGeom prst="rect">
            <a:avLst/>
          </a:prstGeom>
          <a:noFill/>
        </p:spPr>
        <p:txBody>
          <a:bodyPr wrap="square" rtlCol="0">
            <a:spAutoFit/>
          </a:bodyPr>
          <a:lstStyle/>
          <a:p>
            <a:r>
              <a:rPr lang="hr-HR" sz="2400" b="1" dirty="0" err="1">
                <a:solidFill>
                  <a:schemeClr val="tx2">
                    <a:lumMod val="75000"/>
                  </a:schemeClr>
                </a:solidFill>
              </a:rPr>
              <a:t>Suitability</a:t>
            </a:r>
            <a:r>
              <a:rPr lang="hr-HR" sz="2400" b="1" dirty="0">
                <a:solidFill>
                  <a:schemeClr val="tx2">
                    <a:lumMod val="75000"/>
                  </a:schemeClr>
                </a:solidFill>
              </a:rPr>
              <a:t> </a:t>
            </a:r>
            <a:r>
              <a:rPr lang="hr-HR" sz="2400" b="1" dirty="0" err="1">
                <a:solidFill>
                  <a:schemeClr val="tx2">
                    <a:lumMod val="75000"/>
                  </a:schemeClr>
                </a:solidFill>
              </a:rPr>
              <a:t>of</a:t>
            </a:r>
            <a:r>
              <a:rPr lang="hr-HR" sz="2400" b="1" dirty="0">
                <a:solidFill>
                  <a:schemeClr val="tx2">
                    <a:lumMod val="75000"/>
                  </a:schemeClr>
                </a:solidFill>
              </a:rPr>
              <a:t> AQM </a:t>
            </a:r>
            <a:r>
              <a:rPr lang="hr-HR" sz="2400" b="1" dirty="0" err="1">
                <a:solidFill>
                  <a:schemeClr val="tx2">
                    <a:lumMod val="75000"/>
                  </a:schemeClr>
                </a:solidFill>
              </a:rPr>
              <a:t>networks</a:t>
            </a:r>
            <a:r>
              <a:rPr lang="hr-HR" sz="2400" b="1" dirty="0">
                <a:solidFill>
                  <a:schemeClr val="tx2">
                    <a:lumMod val="75000"/>
                  </a:schemeClr>
                </a:solidFill>
              </a:rPr>
              <a:t> for </a:t>
            </a:r>
            <a:r>
              <a:rPr lang="hr-HR" sz="2400" b="1" dirty="0" err="1">
                <a:solidFill>
                  <a:schemeClr val="tx2">
                    <a:lumMod val="75000"/>
                  </a:schemeClr>
                </a:solidFill>
              </a:rPr>
              <a:t>air</a:t>
            </a:r>
            <a:r>
              <a:rPr lang="hr-HR" sz="2400" b="1" dirty="0">
                <a:solidFill>
                  <a:schemeClr val="tx2">
                    <a:lumMod val="75000"/>
                  </a:schemeClr>
                </a:solidFill>
              </a:rPr>
              <a:t> </a:t>
            </a:r>
            <a:r>
              <a:rPr lang="hr-HR" sz="2400" b="1" dirty="0" err="1">
                <a:solidFill>
                  <a:schemeClr val="tx2">
                    <a:lumMod val="75000"/>
                  </a:schemeClr>
                </a:solidFill>
              </a:rPr>
              <a:t>quality</a:t>
            </a:r>
            <a:r>
              <a:rPr lang="hr-HR" sz="2400" b="1" dirty="0">
                <a:solidFill>
                  <a:schemeClr val="tx2">
                    <a:lumMod val="75000"/>
                  </a:schemeClr>
                </a:solidFill>
              </a:rPr>
              <a:t> </a:t>
            </a:r>
            <a:r>
              <a:rPr lang="hr-HR" sz="2400" b="1" dirty="0" err="1">
                <a:solidFill>
                  <a:schemeClr val="tx2">
                    <a:lumMod val="75000"/>
                  </a:schemeClr>
                </a:solidFill>
              </a:rPr>
              <a:t>evaluation</a:t>
            </a:r>
            <a:r>
              <a:rPr lang="hr-HR" sz="2400" b="1" dirty="0">
                <a:solidFill>
                  <a:schemeClr val="tx2">
                    <a:lumMod val="75000"/>
                  </a:schemeClr>
                </a:solidFill>
              </a:rPr>
              <a:t> </a:t>
            </a:r>
            <a:r>
              <a:rPr lang="hr-HR" sz="2400" b="1" dirty="0" err="1">
                <a:solidFill>
                  <a:schemeClr val="tx2">
                    <a:lumMod val="75000"/>
                  </a:schemeClr>
                </a:solidFill>
              </a:rPr>
              <a:t>in</a:t>
            </a:r>
            <a:r>
              <a:rPr lang="hr-HR" sz="2400" b="1" dirty="0">
                <a:solidFill>
                  <a:schemeClr val="tx2">
                    <a:lumMod val="75000"/>
                  </a:schemeClr>
                </a:solidFill>
              </a:rPr>
              <a:t> </a:t>
            </a:r>
            <a:r>
              <a:rPr lang="hr-HR" sz="2400" b="1" dirty="0" err="1">
                <a:solidFill>
                  <a:schemeClr val="tx2">
                    <a:lumMod val="75000"/>
                  </a:schemeClr>
                </a:solidFill>
              </a:rPr>
              <a:t>case</a:t>
            </a:r>
            <a:r>
              <a:rPr lang="hr-HR" sz="2400" b="1" dirty="0">
                <a:solidFill>
                  <a:schemeClr val="tx2">
                    <a:lumMod val="75000"/>
                  </a:schemeClr>
                </a:solidFill>
              </a:rPr>
              <a:t> </a:t>
            </a:r>
            <a:r>
              <a:rPr lang="hr-HR" sz="2400" b="1" dirty="0" err="1">
                <a:solidFill>
                  <a:schemeClr val="tx2">
                    <a:lumMod val="75000"/>
                  </a:schemeClr>
                </a:solidFill>
              </a:rPr>
              <a:t>of</a:t>
            </a:r>
            <a:r>
              <a:rPr lang="hr-HR" sz="2400" b="1" dirty="0">
                <a:solidFill>
                  <a:schemeClr val="tx2">
                    <a:lumMod val="75000"/>
                  </a:schemeClr>
                </a:solidFill>
              </a:rPr>
              <a:t> </a:t>
            </a:r>
            <a:r>
              <a:rPr lang="hr-HR" sz="2400" b="1" dirty="0" err="1">
                <a:solidFill>
                  <a:schemeClr val="tx2">
                    <a:lumMod val="75000"/>
                  </a:schemeClr>
                </a:solidFill>
              </a:rPr>
              <a:t>accidents</a:t>
            </a:r>
            <a:endParaRPr lang="hr-HR" sz="2400" b="1" dirty="0">
              <a:solidFill>
                <a:srgbClr val="0070C0"/>
              </a:solidFill>
            </a:endParaRPr>
          </a:p>
          <a:p>
            <a:endParaRPr lang="hr-HR" sz="2800" b="1" dirty="0">
              <a:solidFill>
                <a:schemeClr val="tx2">
                  <a:lumMod val="75000"/>
                </a:schemeClr>
              </a:solidFill>
            </a:endParaRPr>
          </a:p>
        </p:txBody>
      </p:sp>
      <p:sp>
        <p:nvSpPr>
          <p:cNvPr id="4" name="TextBox 3"/>
          <p:cNvSpPr txBox="1"/>
          <p:nvPr/>
        </p:nvSpPr>
        <p:spPr>
          <a:xfrm>
            <a:off x="442354" y="2538101"/>
            <a:ext cx="8295261" cy="3170099"/>
          </a:xfrm>
          <a:prstGeom prst="rect">
            <a:avLst/>
          </a:prstGeom>
          <a:noFill/>
        </p:spPr>
        <p:txBody>
          <a:bodyPr wrap="square" rtlCol="0">
            <a:spAutoFit/>
          </a:bodyPr>
          <a:lstStyle/>
          <a:p>
            <a:r>
              <a:rPr lang="hr-HR" sz="2000" b="1" dirty="0" err="1">
                <a:solidFill>
                  <a:schemeClr val="tx2">
                    <a:lumMod val="75000"/>
                  </a:schemeClr>
                </a:solidFill>
                <a:latin typeface="+mn-lt"/>
              </a:rPr>
              <a:t>Method</a:t>
            </a:r>
            <a:r>
              <a:rPr lang="hr-HR" sz="2000" b="1" dirty="0">
                <a:solidFill>
                  <a:schemeClr val="tx2">
                    <a:lumMod val="75000"/>
                  </a:schemeClr>
                </a:solidFill>
                <a:latin typeface="+mn-lt"/>
              </a:rPr>
              <a:t> </a:t>
            </a:r>
            <a:r>
              <a:rPr lang="hr-HR" sz="2000" b="1" dirty="0" err="1">
                <a:solidFill>
                  <a:schemeClr val="tx2">
                    <a:lumMod val="75000"/>
                  </a:schemeClr>
                </a:solidFill>
                <a:latin typeface="+mn-lt"/>
              </a:rPr>
              <a:t>of</a:t>
            </a:r>
            <a:r>
              <a:rPr lang="hr-HR" sz="2000" b="1" dirty="0">
                <a:solidFill>
                  <a:schemeClr val="tx2">
                    <a:lumMod val="75000"/>
                  </a:schemeClr>
                </a:solidFill>
                <a:latin typeface="+mn-lt"/>
              </a:rPr>
              <a:t> </a:t>
            </a:r>
            <a:r>
              <a:rPr lang="hr-HR" sz="2000" b="1" dirty="0" err="1">
                <a:solidFill>
                  <a:schemeClr val="tx2">
                    <a:lumMod val="75000"/>
                  </a:schemeClr>
                </a:solidFill>
                <a:latin typeface="+mn-lt"/>
              </a:rPr>
              <a:t>sampling</a:t>
            </a:r>
            <a:endParaRPr lang="hr-HR" sz="2000" b="1" dirty="0">
              <a:solidFill>
                <a:schemeClr val="tx2">
                  <a:lumMod val="75000"/>
                </a:schemeClr>
              </a:solidFill>
              <a:latin typeface="+mn-lt"/>
            </a:endParaRPr>
          </a:p>
          <a:p>
            <a:endParaRPr lang="hr-HR" sz="2000" dirty="0">
              <a:solidFill>
                <a:srgbClr val="0070C0"/>
              </a:solidFill>
              <a:latin typeface="+mn-lt"/>
              <a:cs typeface="+mn-cs"/>
            </a:endParaRPr>
          </a:p>
          <a:p>
            <a:r>
              <a:rPr lang="hr-HR" sz="2000" dirty="0" err="1">
                <a:solidFill>
                  <a:srgbClr val="0070C0"/>
                </a:solidFill>
                <a:latin typeface="+mn-lt"/>
                <a:cs typeface="+mn-cs"/>
              </a:rPr>
              <a:t>The</a:t>
            </a:r>
            <a:r>
              <a:rPr lang="hr-HR" sz="2000" dirty="0">
                <a:solidFill>
                  <a:srgbClr val="0070C0"/>
                </a:solidFill>
                <a:latin typeface="+mn-lt"/>
                <a:cs typeface="+mn-cs"/>
              </a:rPr>
              <a:t> </a:t>
            </a:r>
            <a:r>
              <a:rPr lang="hr-HR" sz="2000" dirty="0" err="1">
                <a:solidFill>
                  <a:srgbClr val="0070C0"/>
                </a:solidFill>
                <a:latin typeface="+mn-lt"/>
                <a:cs typeface="+mn-cs"/>
              </a:rPr>
              <a:t>sampler</a:t>
            </a:r>
            <a:r>
              <a:rPr lang="hr-HR" sz="2000" dirty="0">
                <a:solidFill>
                  <a:srgbClr val="0070C0"/>
                </a:solidFill>
                <a:latin typeface="+mn-lt"/>
                <a:cs typeface="+mn-cs"/>
              </a:rPr>
              <a:t> </a:t>
            </a:r>
            <a:r>
              <a:rPr lang="hr-HR" sz="2000" dirty="0" err="1">
                <a:solidFill>
                  <a:srgbClr val="0070C0"/>
                </a:solidFill>
                <a:latin typeface="+mn-lt"/>
                <a:cs typeface="+mn-cs"/>
              </a:rPr>
              <a:t>heads</a:t>
            </a:r>
            <a:r>
              <a:rPr lang="hr-HR" sz="2000" dirty="0">
                <a:solidFill>
                  <a:srgbClr val="0070C0"/>
                </a:solidFill>
                <a:latin typeface="+mn-lt"/>
                <a:cs typeface="+mn-cs"/>
              </a:rPr>
              <a:t> (</a:t>
            </a:r>
            <a:r>
              <a:rPr lang="hr-HR" sz="2000" dirty="0" err="1">
                <a:solidFill>
                  <a:srgbClr val="0070C0"/>
                </a:solidFill>
                <a:latin typeface="+mn-lt"/>
                <a:cs typeface="+mn-cs"/>
              </a:rPr>
              <a:t>openings</a:t>
            </a:r>
            <a:r>
              <a:rPr lang="hr-HR" sz="2000" dirty="0">
                <a:solidFill>
                  <a:srgbClr val="0070C0"/>
                </a:solidFill>
                <a:latin typeface="+mn-lt"/>
                <a:cs typeface="+mn-cs"/>
              </a:rPr>
              <a:t>) </a:t>
            </a:r>
            <a:r>
              <a:rPr lang="hr-HR" sz="2000" dirty="0" err="1">
                <a:solidFill>
                  <a:srgbClr val="0070C0"/>
                </a:solidFill>
                <a:latin typeface="+mn-lt"/>
                <a:cs typeface="+mn-cs"/>
              </a:rPr>
              <a:t>in</a:t>
            </a:r>
            <a:r>
              <a:rPr lang="hr-HR" sz="2000" dirty="0">
                <a:solidFill>
                  <a:srgbClr val="0070C0"/>
                </a:solidFill>
                <a:latin typeface="+mn-lt"/>
                <a:cs typeface="+mn-cs"/>
              </a:rPr>
              <a:t> AQM </a:t>
            </a:r>
            <a:r>
              <a:rPr lang="hr-HR" sz="2000" dirty="0" err="1">
                <a:solidFill>
                  <a:srgbClr val="0070C0"/>
                </a:solidFill>
                <a:latin typeface="+mn-lt"/>
                <a:cs typeface="+mn-cs"/>
              </a:rPr>
              <a:t>stations</a:t>
            </a:r>
            <a:r>
              <a:rPr lang="hr-HR" sz="2000" dirty="0">
                <a:solidFill>
                  <a:srgbClr val="0070C0"/>
                </a:solidFill>
                <a:latin typeface="+mn-lt"/>
                <a:cs typeface="+mn-cs"/>
              </a:rPr>
              <a:t> are </a:t>
            </a:r>
            <a:r>
              <a:rPr lang="hr-HR" sz="2000" dirty="0" err="1">
                <a:solidFill>
                  <a:srgbClr val="0070C0"/>
                </a:solidFill>
                <a:latin typeface="+mn-lt"/>
                <a:cs typeface="+mn-cs"/>
              </a:rPr>
              <a:t>usually</a:t>
            </a:r>
            <a:r>
              <a:rPr lang="hr-HR" sz="2000" dirty="0">
                <a:solidFill>
                  <a:srgbClr val="0070C0"/>
                </a:solidFill>
                <a:latin typeface="+mn-lt"/>
                <a:cs typeface="+mn-cs"/>
              </a:rPr>
              <a:t> at 4 – 4.5 m </a:t>
            </a:r>
            <a:r>
              <a:rPr lang="hr-HR" sz="2000" dirty="0" err="1">
                <a:solidFill>
                  <a:srgbClr val="0070C0"/>
                </a:solidFill>
                <a:latin typeface="+mn-lt"/>
                <a:cs typeface="+mn-cs"/>
              </a:rPr>
              <a:t>above</a:t>
            </a:r>
            <a:r>
              <a:rPr lang="hr-HR" sz="2000" dirty="0">
                <a:solidFill>
                  <a:srgbClr val="0070C0"/>
                </a:solidFill>
                <a:latin typeface="+mn-lt"/>
                <a:cs typeface="+mn-cs"/>
              </a:rPr>
              <a:t> </a:t>
            </a:r>
            <a:r>
              <a:rPr lang="hr-HR" sz="2000" dirty="0" err="1">
                <a:solidFill>
                  <a:srgbClr val="0070C0"/>
                </a:solidFill>
                <a:latin typeface="+mn-lt"/>
                <a:cs typeface="+mn-cs"/>
              </a:rPr>
              <a:t>the</a:t>
            </a:r>
            <a:r>
              <a:rPr lang="hr-HR" sz="2000" dirty="0">
                <a:solidFill>
                  <a:srgbClr val="0070C0"/>
                </a:solidFill>
                <a:latin typeface="+mn-lt"/>
                <a:cs typeface="+mn-cs"/>
              </a:rPr>
              <a:t> </a:t>
            </a:r>
            <a:r>
              <a:rPr lang="hr-HR" sz="2000" dirty="0" err="1">
                <a:solidFill>
                  <a:srgbClr val="0070C0"/>
                </a:solidFill>
                <a:latin typeface="+mn-lt"/>
                <a:cs typeface="+mn-cs"/>
              </a:rPr>
              <a:t>ground</a:t>
            </a:r>
            <a:r>
              <a:rPr lang="hr-HR" sz="2000" dirty="0">
                <a:solidFill>
                  <a:srgbClr val="0070C0"/>
                </a:solidFill>
                <a:latin typeface="+mn-lt"/>
                <a:cs typeface="+mn-cs"/>
              </a:rPr>
              <a:t> </a:t>
            </a:r>
            <a:r>
              <a:rPr lang="hr-HR" sz="2000" dirty="0" err="1">
                <a:solidFill>
                  <a:srgbClr val="0070C0"/>
                </a:solidFill>
                <a:latin typeface="+mn-lt"/>
                <a:cs typeface="+mn-cs"/>
              </a:rPr>
              <a:t>area</a:t>
            </a:r>
            <a:r>
              <a:rPr lang="hr-HR" sz="2000" dirty="0">
                <a:solidFill>
                  <a:srgbClr val="0070C0"/>
                </a:solidFill>
                <a:latin typeface="+mn-lt"/>
                <a:cs typeface="+mn-cs"/>
              </a:rPr>
              <a:t>. Air </a:t>
            </a:r>
            <a:r>
              <a:rPr lang="hr-HR" sz="2000" dirty="0" err="1">
                <a:solidFill>
                  <a:srgbClr val="0070C0"/>
                </a:solidFill>
                <a:latin typeface="+mn-lt"/>
                <a:cs typeface="+mn-cs"/>
              </a:rPr>
              <a:t>sampling</a:t>
            </a:r>
            <a:r>
              <a:rPr lang="hr-HR" sz="2000" dirty="0">
                <a:solidFill>
                  <a:srgbClr val="0070C0"/>
                </a:solidFill>
                <a:latin typeface="+mn-lt"/>
                <a:cs typeface="+mn-cs"/>
              </a:rPr>
              <a:t> </a:t>
            </a:r>
            <a:r>
              <a:rPr lang="hr-HR" sz="2000" dirty="0" err="1">
                <a:solidFill>
                  <a:srgbClr val="0070C0"/>
                </a:solidFill>
                <a:latin typeface="+mn-lt"/>
                <a:cs typeface="+mn-cs"/>
              </a:rPr>
              <a:t>is</a:t>
            </a:r>
            <a:r>
              <a:rPr lang="hr-HR" sz="2000" dirty="0">
                <a:solidFill>
                  <a:srgbClr val="0070C0"/>
                </a:solidFill>
                <a:latin typeface="+mn-lt"/>
                <a:cs typeface="+mn-cs"/>
              </a:rPr>
              <a:t> </a:t>
            </a:r>
            <a:r>
              <a:rPr lang="hr-HR" sz="2000" dirty="0" err="1">
                <a:solidFill>
                  <a:srgbClr val="0070C0"/>
                </a:solidFill>
                <a:latin typeface="+mn-lt"/>
                <a:cs typeface="+mn-cs"/>
              </a:rPr>
              <a:t>conducted</a:t>
            </a:r>
            <a:r>
              <a:rPr lang="hr-HR" sz="2000" dirty="0">
                <a:solidFill>
                  <a:srgbClr val="0070C0"/>
                </a:solidFill>
                <a:latin typeface="+mn-lt"/>
                <a:cs typeface="+mn-cs"/>
              </a:rPr>
              <a:t> </a:t>
            </a:r>
            <a:r>
              <a:rPr lang="hr-HR" sz="2000" dirty="0" err="1">
                <a:solidFill>
                  <a:srgbClr val="0070C0"/>
                </a:solidFill>
                <a:latin typeface="+mn-lt"/>
                <a:cs typeface="+mn-cs"/>
              </a:rPr>
              <a:t>by</a:t>
            </a:r>
            <a:r>
              <a:rPr lang="hr-HR" sz="2000" dirty="0">
                <a:solidFill>
                  <a:srgbClr val="0070C0"/>
                </a:solidFill>
                <a:latin typeface="+mn-lt"/>
                <a:cs typeface="+mn-cs"/>
              </a:rPr>
              <a:t> </a:t>
            </a:r>
            <a:r>
              <a:rPr lang="hr-HR" sz="2000" dirty="0" err="1">
                <a:solidFill>
                  <a:srgbClr val="0070C0"/>
                </a:solidFill>
                <a:latin typeface="+mn-lt"/>
                <a:cs typeface="+mn-cs"/>
              </a:rPr>
              <a:t>light</a:t>
            </a:r>
            <a:r>
              <a:rPr lang="hr-HR" sz="2000" dirty="0">
                <a:solidFill>
                  <a:srgbClr val="0070C0"/>
                </a:solidFill>
                <a:latin typeface="+mn-lt"/>
                <a:cs typeface="+mn-cs"/>
              </a:rPr>
              <a:t> </a:t>
            </a:r>
            <a:r>
              <a:rPr lang="hr-HR" sz="2000" dirty="0" err="1">
                <a:solidFill>
                  <a:srgbClr val="0070C0"/>
                </a:solidFill>
                <a:latin typeface="+mn-lt"/>
                <a:cs typeface="+mn-cs"/>
              </a:rPr>
              <a:t>air</a:t>
            </a:r>
            <a:r>
              <a:rPr lang="hr-HR" sz="2000" dirty="0">
                <a:solidFill>
                  <a:srgbClr val="0070C0"/>
                </a:solidFill>
                <a:latin typeface="+mn-lt"/>
                <a:cs typeface="+mn-cs"/>
              </a:rPr>
              <a:t> </a:t>
            </a:r>
            <a:r>
              <a:rPr lang="hr-HR" sz="2000" dirty="0" err="1">
                <a:solidFill>
                  <a:srgbClr val="0070C0"/>
                </a:solidFill>
                <a:latin typeface="+mn-lt"/>
                <a:cs typeface="+mn-cs"/>
              </a:rPr>
              <a:t>streaming</a:t>
            </a:r>
            <a:r>
              <a:rPr lang="hr-HR" sz="2000" dirty="0">
                <a:solidFill>
                  <a:srgbClr val="0070C0"/>
                </a:solidFill>
                <a:latin typeface="+mn-lt"/>
                <a:cs typeface="+mn-cs"/>
              </a:rPr>
              <a:t> </a:t>
            </a:r>
            <a:r>
              <a:rPr lang="hr-HR" sz="2000" dirty="0" err="1">
                <a:solidFill>
                  <a:srgbClr val="0070C0"/>
                </a:solidFill>
                <a:latin typeface="+mn-lt"/>
                <a:cs typeface="+mn-cs"/>
              </a:rPr>
              <a:t>through</a:t>
            </a:r>
            <a:r>
              <a:rPr lang="hr-HR" sz="2000" dirty="0">
                <a:solidFill>
                  <a:srgbClr val="0070C0"/>
                </a:solidFill>
                <a:latin typeface="+mn-lt"/>
                <a:cs typeface="+mn-cs"/>
              </a:rPr>
              <a:t> </a:t>
            </a:r>
            <a:r>
              <a:rPr lang="hr-HR" sz="2000" dirty="0" err="1">
                <a:solidFill>
                  <a:srgbClr val="0070C0"/>
                </a:solidFill>
                <a:latin typeface="+mn-lt"/>
                <a:cs typeface="+mn-cs"/>
              </a:rPr>
              <a:t>the</a:t>
            </a:r>
            <a:r>
              <a:rPr lang="hr-HR" sz="2000" dirty="0">
                <a:solidFill>
                  <a:srgbClr val="0070C0"/>
                </a:solidFill>
                <a:latin typeface="+mn-lt"/>
                <a:cs typeface="+mn-cs"/>
              </a:rPr>
              <a:t> </a:t>
            </a:r>
            <a:r>
              <a:rPr lang="hr-HR" sz="2000" dirty="0" err="1">
                <a:solidFill>
                  <a:srgbClr val="0070C0"/>
                </a:solidFill>
                <a:latin typeface="+mn-lt"/>
                <a:cs typeface="+mn-cs"/>
              </a:rPr>
              <a:t>sampler</a:t>
            </a:r>
            <a:r>
              <a:rPr lang="hr-HR" sz="2000" dirty="0">
                <a:solidFill>
                  <a:srgbClr val="0070C0"/>
                </a:solidFill>
                <a:latin typeface="+mn-lt"/>
                <a:cs typeface="+mn-cs"/>
              </a:rPr>
              <a:t> </a:t>
            </a:r>
            <a:r>
              <a:rPr lang="hr-HR" sz="2000" dirty="0" err="1">
                <a:solidFill>
                  <a:srgbClr val="0070C0"/>
                </a:solidFill>
                <a:latin typeface="+mn-lt"/>
                <a:cs typeface="+mn-cs"/>
              </a:rPr>
              <a:t>via</a:t>
            </a:r>
            <a:r>
              <a:rPr lang="hr-HR" sz="2000" dirty="0">
                <a:solidFill>
                  <a:srgbClr val="0070C0"/>
                </a:solidFill>
                <a:latin typeface="+mn-lt"/>
                <a:cs typeface="+mn-cs"/>
              </a:rPr>
              <a:t> </a:t>
            </a:r>
            <a:r>
              <a:rPr lang="hr-HR" sz="2000" dirty="0" err="1">
                <a:solidFill>
                  <a:srgbClr val="0070C0"/>
                </a:solidFill>
                <a:latin typeface="+mn-lt"/>
                <a:cs typeface="+mn-cs"/>
              </a:rPr>
              <a:t>small</a:t>
            </a:r>
            <a:r>
              <a:rPr lang="hr-HR" sz="2000" dirty="0">
                <a:solidFill>
                  <a:srgbClr val="0070C0"/>
                </a:solidFill>
                <a:latin typeface="+mn-lt"/>
                <a:cs typeface="+mn-cs"/>
              </a:rPr>
              <a:t> ventilator </a:t>
            </a:r>
            <a:r>
              <a:rPr lang="hr-HR" sz="2000" dirty="0" err="1">
                <a:solidFill>
                  <a:srgbClr val="0070C0"/>
                </a:solidFill>
                <a:latin typeface="+mn-lt"/>
                <a:cs typeface="+mn-cs"/>
              </a:rPr>
              <a:t>which</a:t>
            </a:r>
            <a:r>
              <a:rPr lang="hr-HR" sz="2000" dirty="0">
                <a:solidFill>
                  <a:srgbClr val="0070C0"/>
                </a:solidFill>
                <a:latin typeface="+mn-lt"/>
                <a:cs typeface="+mn-cs"/>
              </a:rPr>
              <a:t> </a:t>
            </a:r>
            <a:r>
              <a:rPr lang="hr-HR" sz="2000" dirty="0" err="1">
                <a:solidFill>
                  <a:srgbClr val="0070C0"/>
                </a:solidFill>
                <a:latin typeface="+mn-lt"/>
                <a:cs typeface="+mn-cs"/>
              </a:rPr>
              <a:t>may</a:t>
            </a:r>
            <a:r>
              <a:rPr lang="hr-HR" sz="2000" dirty="0">
                <a:solidFill>
                  <a:srgbClr val="0070C0"/>
                </a:solidFill>
                <a:latin typeface="+mn-lt"/>
                <a:cs typeface="+mn-cs"/>
              </a:rPr>
              <a:t> </a:t>
            </a:r>
            <a:r>
              <a:rPr lang="hr-HR" sz="2000" dirty="0" err="1">
                <a:solidFill>
                  <a:srgbClr val="0070C0"/>
                </a:solidFill>
                <a:latin typeface="+mn-lt"/>
                <a:cs typeface="+mn-cs"/>
              </a:rPr>
              <a:t>cause</a:t>
            </a:r>
            <a:r>
              <a:rPr lang="hr-HR" sz="2000" dirty="0">
                <a:solidFill>
                  <a:srgbClr val="0070C0"/>
                </a:solidFill>
                <a:latin typeface="+mn-lt"/>
                <a:cs typeface="+mn-cs"/>
              </a:rPr>
              <a:t> </a:t>
            </a:r>
            <a:r>
              <a:rPr lang="hr-HR" sz="2000" dirty="0" err="1">
                <a:solidFill>
                  <a:srgbClr val="0070C0"/>
                </a:solidFill>
                <a:latin typeface="+mn-lt"/>
                <a:cs typeface="+mn-cs"/>
              </a:rPr>
              <a:t>the</a:t>
            </a:r>
            <a:r>
              <a:rPr lang="hr-HR" sz="2000" dirty="0">
                <a:solidFill>
                  <a:srgbClr val="0070C0"/>
                </a:solidFill>
                <a:latin typeface="+mn-lt"/>
                <a:cs typeface="+mn-cs"/>
              </a:rPr>
              <a:t> </a:t>
            </a:r>
            <a:r>
              <a:rPr lang="hr-HR" sz="2000" dirty="0" err="1">
                <a:solidFill>
                  <a:srgbClr val="0070C0"/>
                </a:solidFill>
                <a:latin typeface="+mn-lt"/>
                <a:cs typeface="+mn-cs"/>
              </a:rPr>
              <a:t>following</a:t>
            </a:r>
            <a:r>
              <a:rPr lang="hr-HR" sz="2000" dirty="0">
                <a:solidFill>
                  <a:srgbClr val="0070C0"/>
                </a:solidFill>
                <a:latin typeface="+mn-lt"/>
                <a:cs typeface="+mn-cs"/>
              </a:rPr>
              <a:t> :</a:t>
            </a:r>
          </a:p>
          <a:p>
            <a:pPr marL="342900" indent="-342900">
              <a:buFontTx/>
              <a:buChar char="-"/>
            </a:pPr>
            <a:r>
              <a:rPr lang="hr-HR" sz="2000" dirty="0" err="1">
                <a:solidFill>
                  <a:srgbClr val="0070C0"/>
                </a:solidFill>
                <a:latin typeface="+mn-lt"/>
                <a:cs typeface="+mn-cs"/>
              </a:rPr>
              <a:t>instruments</a:t>
            </a:r>
            <a:r>
              <a:rPr lang="hr-HR" sz="2000" dirty="0">
                <a:solidFill>
                  <a:srgbClr val="0070C0"/>
                </a:solidFill>
                <a:latin typeface="+mn-lt"/>
                <a:cs typeface="+mn-cs"/>
              </a:rPr>
              <a:t> </a:t>
            </a:r>
            <a:r>
              <a:rPr lang="hr-HR" sz="2000" dirty="0" err="1">
                <a:solidFill>
                  <a:srgbClr val="0070C0"/>
                </a:solidFill>
                <a:latin typeface="+mn-lt"/>
                <a:cs typeface="+mn-cs"/>
              </a:rPr>
              <a:t>get</a:t>
            </a:r>
            <a:r>
              <a:rPr lang="hr-HR" sz="2000" dirty="0">
                <a:solidFill>
                  <a:srgbClr val="0070C0"/>
                </a:solidFill>
                <a:latin typeface="+mn-lt"/>
                <a:cs typeface="+mn-cs"/>
              </a:rPr>
              <a:t> </a:t>
            </a:r>
            <a:r>
              <a:rPr lang="hr-HR" sz="2000" dirty="0" err="1">
                <a:solidFill>
                  <a:srgbClr val="0070C0"/>
                </a:solidFill>
                <a:latin typeface="+mn-lt"/>
                <a:cs typeface="+mn-cs"/>
              </a:rPr>
              <a:t>the</a:t>
            </a:r>
            <a:r>
              <a:rPr lang="hr-HR" sz="2000" dirty="0">
                <a:solidFill>
                  <a:srgbClr val="0070C0"/>
                </a:solidFill>
                <a:latin typeface="+mn-lt"/>
                <a:cs typeface="+mn-cs"/>
              </a:rPr>
              <a:t> </a:t>
            </a:r>
            <a:r>
              <a:rPr lang="hr-HR" sz="2000" dirty="0" err="1">
                <a:solidFill>
                  <a:srgbClr val="0070C0"/>
                </a:solidFill>
                <a:latin typeface="+mn-lt"/>
                <a:cs typeface="+mn-cs"/>
              </a:rPr>
              <a:t>air</a:t>
            </a:r>
            <a:r>
              <a:rPr lang="hr-HR" sz="2000" dirty="0">
                <a:solidFill>
                  <a:srgbClr val="0070C0"/>
                </a:solidFill>
                <a:latin typeface="+mn-lt"/>
                <a:cs typeface="+mn-cs"/>
              </a:rPr>
              <a:t> </a:t>
            </a:r>
            <a:r>
              <a:rPr lang="hr-HR" sz="2000" dirty="0" err="1">
                <a:solidFill>
                  <a:srgbClr val="0070C0"/>
                </a:solidFill>
                <a:latin typeface="+mn-lt"/>
                <a:cs typeface="+mn-cs"/>
              </a:rPr>
              <a:t>only</a:t>
            </a:r>
            <a:r>
              <a:rPr lang="hr-HR" sz="2000" dirty="0">
                <a:solidFill>
                  <a:srgbClr val="0070C0"/>
                </a:solidFill>
                <a:latin typeface="+mn-lt"/>
                <a:cs typeface="+mn-cs"/>
              </a:rPr>
              <a:t> </a:t>
            </a:r>
            <a:r>
              <a:rPr lang="hr-HR" sz="2000" dirty="0" err="1">
                <a:solidFill>
                  <a:srgbClr val="0070C0"/>
                </a:solidFill>
                <a:latin typeface="+mn-lt"/>
                <a:cs typeface="+mn-cs"/>
              </a:rPr>
              <a:t>from</a:t>
            </a:r>
            <a:r>
              <a:rPr lang="hr-HR" sz="2000" dirty="0">
                <a:solidFill>
                  <a:srgbClr val="0070C0"/>
                </a:solidFill>
                <a:latin typeface="+mn-lt"/>
                <a:cs typeface="+mn-cs"/>
              </a:rPr>
              <a:t> </a:t>
            </a:r>
            <a:r>
              <a:rPr lang="hr-HR" sz="2000" dirty="0" err="1">
                <a:solidFill>
                  <a:srgbClr val="0070C0"/>
                </a:solidFill>
                <a:latin typeface="+mn-lt"/>
                <a:cs typeface="+mn-cs"/>
              </a:rPr>
              <a:t>immediate</a:t>
            </a:r>
            <a:r>
              <a:rPr lang="hr-HR" sz="2000" dirty="0">
                <a:solidFill>
                  <a:srgbClr val="0070C0"/>
                </a:solidFill>
                <a:latin typeface="+mn-lt"/>
                <a:cs typeface="+mn-cs"/>
              </a:rPr>
              <a:t> </a:t>
            </a:r>
            <a:r>
              <a:rPr lang="hr-HR" sz="2000" dirty="0" err="1">
                <a:solidFill>
                  <a:srgbClr val="0070C0"/>
                </a:solidFill>
                <a:latin typeface="+mn-lt"/>
                <a:cs typeface="+mn-cs"/>
              </a:rPr>
              <a:t>vicinity</a:t>
            </a:r>
            <a:r>
              <a:rPr lang="hr-HR" sz="2000" dirty="0">
                <a:solidFill>
                  <a:srgbClr val="0070C0"/>
                </a:solidFill>
                <a:latin typeface="+mn-lt"/>
                <a:cs typeface="+mn-cs"/>
              </a:rPr>
              <a:t> </a:t>
            </a:r>
            <a:r>
              <a:rPr lang="hr-HR" sz="2000" dirty="0" err="1">
                <a:solidFill>
                  <a:srgbClr val="0070C0"/>
                </a:solidFill>
                <a:latin typeface="+mn-lt"/>
                <a:cs typeface="+mn-cs"/>
              </a:rPr>
              <a:t>of</a:t>
            </a:r>
            <a:r>
              <a:rPr lang="hr-HR" sz="2000" dirty="0">
                <a:solidFill>
                  <a:srgbClr val="0070C0"/>
                </a:solidFill>
                <a:latin typeface="+mn-lt"/>
                <a:cs typeface="+mn-cs"/>
              </a:rPr>
              <a:t> </a:t>
            </a:r>
            <a:r>
              <a:rPr lang="hr-HR" sz="2000" dirty="0" err="1">
                <a:solidFill>
                  <a:srgbClr val="0070C0"/>
                </a:solidFill>
                <a:latin typeface="+mn-lt"/>
                <a:cs typeface="+mn-cs"/>
              </a:rPr>
              <a:t>sampler</a:t>
            </a:r>
            <a:r>
              <a:rPr lang="hr-HR" sz="2000" dirty="0">
                <a:solidFill>
                  <a:srgbClr val="0070C0"/>
                </a:solidFill>
                <a:latin typeface="+mn-lt"/>
                <a:cs typeface="+mn-cs"/>
              </a:rPr>
              <a:t> </a:t>
            </a:r>
            <a:r>
              <a:rPr lang="hr-HR" sz="2000" dirty="0" err="1">
                <a:solidFill>
                  <a:srgbClr val="0070C0"/>
                </a:solidFill>
                <a:latin typeface="+mn-lt"/>
                <a:cs typeface="+mn-cs"/>
              </a:rPr>
              <a:t>head</a:t>
            </a:r>
            <a:r>
              <a:rPr lang="hr-HR" sz="2000" dirty="0">
                <a:solidFill>
                  <a:srgbClr val="0070C0"/>
                </a:solidFill>
                <a:latin typeface="+mn-lt"/>
                <a:cs typeface="+mn-cs"/>
              </a:rPr>
              <a:t> </a:t>
            </a:r>
            <a:r>
              <a:rPr lang="hr-HR" sz="2000" dirty="0" err="1">
                <a:solidFill>
                  <a:srgbClr val="0070C0"/>
                </a:solidFill>
                <a:latin typeface="+mn-lt"/>
                <a:cs typeface="+mn-cs"/>
              </a:rPr>
              <a:t>and</a:t>
            </a:r>
            <a:r>
              <a:rPr lang="hr-HR" sz="2000" dirty="0">
                <a:solidFill>
                  <a:srgbClr val="0070C0"/>
                </a:solidFill>
                <a:latin typeface="+mn-lt"/>
                <a:cs typeface="+mn-cs"/>
              </a:rPr>
              <a:t> </a:t>
            </a:r>
            <a:r>
              <a:rPr lang="hr-HR" sz="2000" dirty="0" err="1">
                <a:solidFill>
                  <a:srgbClr val="0070C0"/>
                </a:solidFill>
                <a:latin typeface="+mn-lt"/>
                <a:cs typeface="+mn-cs"/>
              </a:rPr>
              <a:t>if</a:t>
            </a:r>
            <a:r>
              <a:rPr lang="hr-HR" sz="2000" dirty="0">
                <a:solidFill>
                  <a:srgbClr val="0070C0"/>
                </a:solidFill>
                <a:latin typeface="+mn-lt"/>
                <a:cs typeface="+mn-cs"/>
              </a:rPr>
              <a:t> </a:t>
            </a:r>
            <a:r>
              <a:rPr lang="hr-HR" sz="2000" dirty="0" err="1">
                <a:solidFill>
                  <a:srgbClr val="0070C0"/>
                </a:solidFill>
                <a:latin typeface="+mn-lt"/>
                <a:cs typeface="+mn-cs"/>
              </a:rPr>
              <a:t>flue</a:t>
            </a:r>
            <a:r>
              <a:rPr lang="hr-HR" sz="2000" dirty="0">
                <a:solidFill>
                  <a:srgbClr val="0070C0"/>
                </a:solidFill>
                <a:latin typeface="+mn-lt"/>
                <a:cs typeface="+mn-cs"/>
              </a:rPr>
              <a:t> </a:t>
            </a:r>
            <a:r>
              <a:rPr lang="hr-HR" sz="2000" dirty="0" err="1">
                <a:solidFill>
                  <a:srgbClr val="0070C0"/>
                </a:solidFill>
                <a:latin typeface="+mn-lt"/>
                <a:cs typeface="+mn-cs"/>
              </a:rPr>
              <a:t>gases</a:t>
            </a:r>
            <a:r>
              <a:rPr lang="hr-HR" sz="2000" dirty="0">
                <a:solidFill>
                  <a:srgbClr val="0070C0"/>
                </a:solidFill>
                <a:latin typeface="+mn-lt"/>
                <a:cs typeface="+mn-cs"/>
              </a:rPr>
              <a:t> are </a:t>
            </a:r>
            <a:r>
              <a:rPr lang="hr-HR" sz="2000" dirty="0" err="1">
                <a:solidFill>
                  <a:srgbClr val="0070C0"/>
                </a:solidFill>
                <a:latin typeface="+mn-lt"/>
                <a:cs typeface="+mn-cs"/>
              </a:rPr>
              <a:t>not</a:t>
            </a:r>
            <a:r>
              <a:rPr lang="hr-HR" sz="2000" dirty="0">
                <a:solidFill>
                  <a:srgbClr val="0070C0"/>
                </a:solidFill>
                <a:latin typeface="+mn-lt"/>
                <a:cs typeface="+mn-cs"/>
              </a:rPr>
              <a:t> </a:t>
            </a:r>
            <a:r>
              <a:rPr lang="hr-HR" sz="2000" dirty="0" err="1">
                <a:solidFill>
                  <a:srgbClr val="0070C0"/>
                </a:solidFill>
                <a:latin typeface="+mn-lt"/>
                <a:cs typeface="+mn-cs"/>
              </a:rPr>
              <a:t>there</a:t>
            </a:r>
            <a:r>
              <a:rPr lang="hr-HR" sz="2000" dirty="0">
                <a:solidFill>
                  <a:srgbClr val="0070C0"/>
                </a:solidFill>
                <a:latin typeface="+mn-lt"/>
                <a:cs typeface="+mn-cs"/>
              </a:rPr>
              <a:t>, </a:t>
            </a:r>
            <a:r>
              <a:rPr lang="hr-HR" sz="2000" dirty="0" err="1">
                <a:solidFill>
                  <a:srgbClr val="0070C0"/>
                </a:solidFill>
                <a:latin typeface="+mn-lt"/>
                <a:cs typeface="+mn-cs"/>
              </a:rPr>
              <a:t>they</a:t>
            </a:r>
            <a:r>
              <a:rPr lang="hr-HR" sz="2000" dirty="0">
                <a:solidFill>
                  <a:srgbClr val="0070C0"/>
                </a:solidFill>
                <a:latin typeface="+mn-lt"/>
                <a:cs typeface="+mn-cs"/>
              </a:rPr>
              <a:t> </a:t>
            </a:r>
            <a:r>
              <a:rPr lang="hr-HR" sz="2000" dirty="0" err="1">
                <a:solidFill>
                  <a:srgbClr val="0070C0"/>
                </a:solidFill>
                <a:latin typeface="+mn-lt"/>
                <a:cs typeface="+mn-cs"/>
              </a:rPr>
              <a:t>will</a:t>
            </a:r>
            <a:r>
              <a:rPr lang="hr-HR" sz="2000" dirty="0">
                <a:solidFill>
                  <a:srgbClr val="0070C0"/>
                </a:solidFill>
                <a:latin typeface="+mn-lt"/>
                <a:cs typeface="+mn-cs"/>
              </a:rPr>
              <a:t> </a:t>
            </a:r>
            <a:r>
              <a:rPr lang="hr-HR" sz="2000" dirty="0" err="1">
                <a:solidFill>
                  <a:srgbClr val="0070C0"/>
                </a:solidFill>
                <a:latin typeface="+mn-lt"/>
                <a:cs typeface="+mn-cs"/>
              </a:rPr>
              <a:t>not</a:t>
            </a:r>
            <a:r>
              <a:rPr lang="hr-HR" sz="2000" dirty="0">
                <a:solidFill>
                  <a:srgbClr val="0070C0"/>
                </a:solidFill>
                <a:latin typeface="+mn-lt"/>
                <a:cs typeface="+mn-cs"/>
              </a:rPr>
              <a:t> </a:t>
            </a:r>
            <a:r>
              <a:rPr lang="hr-HR" sz="2000" dirty="0" err="1">
                <a:solidFill>
                  <a:srgbClr val="0070C0"/>
                </a:solidFill>
                <a:latin typeface="+mn-lt"/>
                <a:cs typeface="+mn-cs"/>
              </a:rPr>
              <a:t>be</a:t>
            </a:r>
            <a:r>
              <a:rPr lang="hr-HR" sz="2000" dirty="0">
                <a:solidFill>
                  <a:srgbClr val="0070C0"/>
                </a:solidFill>
                <a:latin typeface="+mn-lt"/>
                <a:cs typeface="+mn-cs"/>
              </a:rPr>
              <a:t> </a:t>
            </a:r>
            <a:r>
              <a:rPr lang="hr-HR" sz="2000" dirty="0" err="1">
                <a:solidFill>
                  <a:srgbClr val="0070C0"/>
                </a:solidFill>
                <a:latin typeface="+mn-lt"/>
                <a:cs typeface="+mn-cs"/>
              </a:rPr>
              <a:t>sampled</a:t>
            </a:r>
            <a:endParaRPr lang="hr-HR" sz="2000" dirty="0">
              <a:solidFill>
                <a:srgbClr val="0070C0"/>
              </a:solidFill>
              <a:latin typeface="+mn-lt"/>
              <a:cs typeface="+mn-cs"/>
            </a:endParaRPr>
          </a:p>
          <a:p>
            <a:pPr marL="342900" indent="-342900">
              <a:buFontTx/>
              <a:buChar char="-"/>
            </a:pPr>
            <a:r>
              <a:rPr lang="hr-HR" sz="2000" dirty="0" err="1">
                <a:solidFill>
                  <a:srgbClr val="0070C0"/>
                </a:solidFill>
                <a:latin typeface="+mn-lt"/>
                <a:cs typeface="+mn-cs"/>
              </a:rPr>
              <a:t>all</a:t>
            </a:r>
            <a:r>
              <a:rPr lang="hr-HR" sz="2000" dirty="0">
                <a:solidFill>
                  <a:srgbClr val="0070C0"/>
                </a:solidFill>
                <a:latin typeface="+mn-lt"/>
                <a:cs typeface="+mn-cs"/>
              </a:rPr>
              <a:t> </a:t>
            </a:r>
            <a:r>
              <a:rPr lang="hr-HR" sz="2000" dirty="0" err="1">
                <a:solidFill>
                  <a:srgbClr val="0070C0"/>
                </a:solidFill>
                <a:latin typeface="+mn-lt"/>
                <a:cs typeface="+mn-cs"/>
              </a:rPr>
              <a:t>gases</a:t>
            </a:r>
            <a:r>
              <a:rPr lang="hr-HR" sz="2000" dirty="0">
                <a:solidFill>
                  <a:srgbClr val="0070C0"/>
                </a:solidFill>
                <a:latin typeface="+mn-lt"/>
                <a:cs typeface="+mn-cs"/>
              </a:rPr>
              <a:t> (at </a:t>
            </a:r>
            <a:r>
              <a:rPr lang="hr-HR" sz="2000" dirty="0" err="1">
                <a:solidFill>
                  <a:srgbClr val="0070C0"/>
                </a:solidFill>
                <a:latin typeface="+mn-lt"/>
                <a:cs typeface="+mn-cs"/>
              </a:rPr>
              <a:t>accidents</a:t>
            </a:r>
            <a:r>
              <a:rPr lang="hr-HR" sz="2000" dirty="0">
                <a:solidFill>
                  <a:srgbClr val="0070C0"/>
                </a:solidFill>
                <a:latin typeface="+mn-lt"/>
                <a:cs typeface="+mn-cs"/>
              </a:rPr>
              <a:t> </a:t>
            </a:r>
            <a:r>
              <a:rPr lang="hr-HR" sz="2000" dirty="0" err="1">
                <a:solidFill>
                  <a:srgbClr val="0070C0"/>
                </a:solidFill>
                <a:latin typeface="+mn-lt"/>
                <a:cs typeface="+mn-cs"/>
              </a:rPr>
              <a:t>with</a:t>
            </a:r>
            <a:r>
              <a:rPr lang="hr-HR" sz="2000" dirty="0">
                <a:solidFill>
                  <a:srgbClr val="0070C0"/>
                </a:solidFill>
                <a:latin typeface="+mn-lt"/>
                <a:cs typeface="+mn-cs"/>
              </a:rPr>
              <a:t> </a:t>
            </a:r>
            <a:r>
              <a:rPr lang="hr-HR" sz="2000" dirty="0" err="1">
                <a:solidFill>
                  <a:srgbClr val="0070C0"/>
                </a:solidFill>
                <a:latin typeface="+mn-lt"/>
                <a:cs typeface="+mn-cs"/>
              </a:rPr>
              <a:t>gases</a:t>
            </a:r>
            <a:r>
              <a:rPr lang="hr-HR" sz="2000" dirty="0">
                <a:solidFill>
                  <a:srgbClr val="0070C0"/>
                </a:solidFill>
                <a:latin typeface="+mn-lt"/>
                <a:cs typeface="+mn-cs"/>
              </a:rPr>
              <a:t> </a:t>
            </a:r>
            <a:r>
              <a:rPr lang="hr-HR" sz="2000" dirty="0" err="1">
                <a:solidFill>
                  <a:srgbClr val="0070C0"/>
                </a:solidFill>
                <a:latin typeface="+mn-lt"/>
                <a:cs typeface="+mn-cs"/>
              </a:rPr>
              <a:t>leakage</a:t>
            </a:r>
            <a:r>
              <a:rPr lang="hr-HR" sz="2000" dirty="0">
                <a:solidFill>
                  <a:srgbClr val="0070C0"/>
                </a:solidFill>
                <a:latin typeface="+mn-lt"/>
                <a:cs typeface="+mn-cs"/>
              </a:rPr>
              <a:t>) </a:t>
            </a:r>
            <a:r>
              <a:rPr lang="hr-HR" sz="2000" dirty="0" err="1">
                <a:solidFill>
                  <a:srgbClr val="0070C0"/>
                </a:solidFill>
                <a:latin typeface="+mn-lt"/>
                <a:cs typeface="+mn-cs"/>
              </a:rPr>
              <a:t>which</a:t>
            </a:r>
            <a:r>
              <a:rPr lang="hr-HR" sz="2000" dirty="0">
                <a:solidFill>
                  <a:srgbClr val="0070C0"/>
                </a:solidFill>
                <a:latin typeface="+mn-lt"/>
                <a:cs typeface="+mn-cs"/>
              </a:rPr>
              <a:t> are </a:t>
            </a:r>
            <a:r>
              <a:rPr lang="hr-HR" sz="2000" dirty="0" err="1">
                <a:solidFill>
                  <a:srgbClr val="0070C0"/>
                </a:solidFill>
                <a:latin typeface="+mn-lt"/>
                <a:cs typeface="+mn-cs"/>
              </a:rPr>
              <a:t>drained</a:t>
            </a:r>
            <a:r>
              <a:rPr lang="hr-HR" sz="2000" dirty="0">
                <a:solidFill>
                  <a:srgbClr val="0070C0"/>
                </a:solidFill>
                <a:latin typeface="+mn-lt"/>
                <a:cs typeface="+mn-cs"/>
              </a:rPr>
              <a:t> </a:t>
            </a:r>
            <a:r>
              <a:rPr lang="hr-HR" sz="2000" dirty="0" err="1">
                <a:solidFill>
                  <a:srgbClr val="0070C0"/>
                </a:solidFill>
                <a:latin typeface="+mn-lt"/>
                <a:cs typeface="+mn-cs"/>
              </a:rPr>
              <a:t>lower</a:t>
            </a:r>
            <a:r>
              <a:rPr lang="hr-HR" sz="2000" dirty="0">
                <a:solidFill>
                  <a:srgbClr val="0070C0"/>
                </a:solidFill>
                <a:latin typeface="+mn-lt"/>
                <a:cs typeface="+mn-cs"/>
              </a:rPr>
              <a:t> </a:t>
            </a:r>
            <a:r>
              <a:rPr lang="hr-HR" sz="2000" dirty="0" err="1">
                <a:solidFill>
                  <a:srgbClr val="0070C0"/>
                </a:solidFill>
                <a:latin typeface="+mn-lt"/>
                <a:cs typeface="+mn-cs"/>
              </a:rPr>
              <a:t>than</a:t>
            </a:r>
            <a:r>
              <a:rPr lang="hr-HR" sz="2000" dirty="0">
                <a:solidFill>
                  <a:srgbClr val="0070C0"/>
                </a:solidFill>
                <a:latin typeface="+mn-lt"/>
                <a:cs typeface="+mn-cs"/>
              </a:rPr>
              <a:t> 4 </a:t>
            </a:r>
            <a:r>
              <a:rPr lang="hr-HR" sz="2000" dirty="0" err="1">
                <a:solidFill>
                  <a:srgbClr val="0070C0"/>
                </a:solidFill>
                <a:latin typeface="+mn-lt"/>
                <a:cs typeface="+mn-cs"/>
              </a:rPr>
              <a:t>meters</a:t>
            </a:r>
            <a:r>
              <a:rPr lang="hr-HR" sz="2000" dirty="0">
                <a:solidFill>
                  <a:srgbClr val="0070C0"/>
                </a:solidFill>
                <a:latin typeface="+mn-lt"/>
                <a:cs typeface="+mn-cs"/>
              </a:rPr>
              <a:t> </a:t>
            </a:r>
            <a:r>
              <a:rPr lang="hr-HR" sz="2000" dirty="0" err="1">
                <a:solidFill>
                  <a:srgbClr val="0070C0"/>
                </a:solidFill>
                <a:latin typeface="+mn-lt"/>
                <a:cs typeface="+mn-cs"/>
              </a:rPr>
              <a:t>and</a:t>
            </a:r>
            <a:r>
              <a:rPr lang="hr-HR" sz="2000" dirty="0">
                <a:solidFill>
                  <a:srgbClr val="0070C0"/>
                </a:solidFill>
                <a:latin typeface="+mn-lt"/>
                <a:cs typeface="+mn-cs"/>
              </a:rPr>
              <a:t> </a:t>
            </a:r>
            <a:r>
              <a:rPr lang="hr-HR" sz="2000" dirty="0" err="1">
                <a:solidFill>
                  <a:srgbClr val="0070C0"/>
                </a:solidFill>
                <a:latin typeface="+mn-lt"/>
                <a:cs typeface="+mn-cs"/>
              </a:rPr>
              <a:t>heavier</a:t>
            </a:r>
            <a:r>
              <a:rPr lang="hr-HR" sz="2000" dirty="0">
                <a:solidFill>
                  <a:srgbClr val="0070C0"/>
                </a:solidFill>
                <a:latin typeface="+mn-lt"/>
                <a:cs typeface="+mn-cs"/>
              </a:rPr>
              <a:t> </a:t>
            </a:r>
            <a:r>
              <a:rPr lang="hr-HR" sz="2000" dirty="0" err="1">
                <a:solidFill>
                  <a:srgbClr val="0070C0"/>
                </a:solidFill>
                <a:latin typeface="+mn-lt"/>
                <a:cs typeface="+mn-cs"/>
              </a:rPr>
              <a:t>than</a:t>
            </a:r>
            <a:r>
              <a:rPr lang="hr-HR" sz="2000" dirty="0">
                <a:solidFill>
                  <a:srgbClr val="0070C0"/>
                </a:solidFill>
                <a:latin typeface="+mn-lt"/>
                <a:cs typeface="+mn-cs"/>
              </a:rPr>
              <a:t> </a:t>
            </a:r>
            <a:r>
              <a:rPr lang="hr-HR" sz="2000" dirty="0" err="1">
                <a:solidFill>
                  <a:srgbClr val="0070C0"/>
                </a:solidFill>
                <a:latin typeface="+mn-lt"/>
                <a:cs typeface="+mn-cs"/>
              </a:rPr>
              <a:t>air</a:t>
            </a:r>
            <a:r>
              <a:rPr lang="hr-HR" sz="2000" dirty="0">
                <a:solidFill>
                  <a:srgbClr val="0070C0"/>
                </a:solidFill>
                <a:latin typeface="+mn-lt"/>
                <a:cs typeface="+mn-cs"/>
              </a:rPr>
              <a:t>, </a:t>
            </a:r>
            <a:r>
              <a:rPr lang="hr-HR" sz="2000" dirty="0" err="1">
                <a:solidFill>
                  <a:srgbClr val="0070C0"/>
                </a:solidFill>
                <a:latin typeface="+mn-lt"/>
                <a:cs typeface="+mn-cs"/>
              </a:rPr>
              <a:t>e.g</a:t>
            </a:r>
            <a:r>
              <a:rPr lang="hr-HR" sz="2000" dirty="0">
                <a:solidFill>
                  <a:srgbClr val="0070C0"/>
                </a:solidFill>
                <a:latin typeface="+mn-lt"/>
                <a:cs typeface="+mn-cs"/>
              </a:rPr>
              <a:t>. H</a:t>
            </a:r>
            <a:r>
              <a:rPr lang="hr-HR" sz="2000" baseline="-25000" dirty="0">
                <a:solidFill>
                  <a:srgbClr val="0070C0"/>
                </a:solidFill>
                <a:latin typeface="+mn-lt"/>
                <a:cs typeface="+mn-cs"/>
              </a:rPr>
              <a:t>2</a:t>
            </a:r>
            <a:r>
              <a:rPr lang="hr-HR" sz="2000" dirty="0">
                <a:solidFill>
                  <a:srgbClr val="0070C0"/>
                </a:solidFill>
                <a:latin typeface="+mn-lt"/>
                <a:cs typeface="+mn-cs"/>
              </a:rPr>
              <a:t>S, NH</a:t>
            </a:r>
            <a:r>
              <a:rPr lang="hr-HR" sz="2000" baseline="-25000" dirty="0">
                <a:solidFill>
                  <a:srgbClr val="0070C0"/>
                </a:solidFill>
                <a:latin typeface="+mn-lt"/>
                <a:cs typeface="+mn-cs"/>
              </a:rPr>
              <a:t>3</a:t>
            </a:r>
            <a:r>
              <a:rPr lang="hr-HR" sz="2000" dirty="0">
                <a:solidFill>
                  <a:srgbClr val="0070C0"/>
                </a:solidFill>
                <a:latin typeface="+mn-lt"/>
                <a:cs typeface="+mn-cs"/>
              </a:rPr>
              <a:t> </a:t>
            </a:r>
            <a:r>
              <a:rPr lang="hr-HR" sz="2000" dirty="0" err="1">
                <a:solidFill>
                  <a:srgbClr val="0070C0"/>
                </a:solidFill>
                <a:latin typeface="+mn-lt"/>
                <a:cs typeface="+mn-cs"/>
              </a:rPr>
              <a:t>will</a:t>
            </a:r>
            <a:r>
              <a:rPr lang="hr-HR" sz="2000" dirty="0">
                <a:solidFill>
                  <a:srgbClr val="0070C0"/>
                </a:solidFill>
                <a:latin typeface="+mn-lt"/>
                <a:cs typeface="+mn-cs"/>
              </a:rPr>
              <a:t> </a:t>
            </a:r>
            <a:r>
              <a:rPr lang="hr-HR" sz="2000" dirty="0" err="1">
                <a:solidFill>
                  <a:srgbClr val="0070C0"/>
                </a:solidFill>
                <a:latin typeface="+mn-lt"/>
                <a:cs typeface="+mn-cs"/>
              </a:rPr>
              <a:t>not</a:t>
            </a:r>
            <a:r>
              <a:rPr lang="hr-HR" sz="2000" dirty="0">
                <a:solidFill>
                  <a:srgbClr val="0070C0"/>
                </a:solidFill>
                <a:latin typeface="+mn-lt"/>
                <a:cs typeface="+mn-cs"/>
              </a:rPr>
              <a:t> </a:t>
            </a:r>
            <a:r>
              <a:rPr lang="hr-HR" sz="2000" dirty="0" err="1">
                <a:solidFill>
                  <a:srgbClr val="0070C0"/>
                </a:solidFill>
                <a:latin typeface="+mn-lt"/>
                <a:cs typeface="+mn-cs"/>
              </a:rPr>
              <a:t>be</a:t>
            </a:r>
            <a:r>
              <a:rPr lang="hr-HR" sz="2000" dirty="0">
                <a:solidFill>
                  <a:srgbClr val="0070C0"/>
                </a:solidFill>
                <a:latin typeface="+mn-lt"/>
                <a:cs typeface="+mn-cs"/>
              </a:rPr>
              <a:t> </a:t>
            </a:r>
            <a:r>
              <a:rPr lang="hr-HR" sz="2000" dirty="0" err="1">
                <a:solidFill>
                  <a:srgbClr val="0070C0"/>
                </a:solidFill>
                <a:latin typeface="+mn-lt"/>
                <a:cs typeface="+mn-cs"/>
              </a:rPr>
              <a:t>sampled</a:t>
            </a:r>
            <a:r>
              <a:rPr lang="hr-HR" sz="2000" dirty="0">
                <a:solidFill>
                  <a:srgbClr val="0070C0"/>
                </a:solidFill>
                <a:latin typeface="+mn-lt"/>
                <a:cs typeface="+mn-cs"/>
              </a:rPr>
              <a:t> </a:t>
            </a:r>
            <a:r>
              <a:rPr lang="hr-HR" sz="2000" dirty="0" err="1">
                <a:solidFill>
                  <a:srgbClr val="0070C0"/>
                </a:solidFill>
                <a:latin typeface="+mn-lt"/>
                <a:cs typeface="+mn-cs"/>
              </a:rPr>
              <a:t>or</a:t>
            </a:r>
            <a:r>
              <a:rPr lang="hr-HR" sz="2000" dirty="0">
                <a:solidFill>
                  <a:srgbClr val="0070C0"/>
                </a:solidFill>
                <a:latin typeface="+mn-lt"/>
                <a:cs typeface="+mn-cs"/>
              </a:rPr>
              <a:t> at </a:t>
            </a:r>
            <a:r>
              <a:rPr lang="hr-HR" sz="2000" dirty="0" err="1">
                <a:solidFill>
                  <a:srgbClr val="0070C0"/>
                </a:solidFill>
                <a:latin typeface="+mn-lt"/>
                <a:cs typeface="+mn-cs"/>
              </a:rPr>
              <a:t>least</a:t>
            </a:r>
            <a:r>
              <a:rPr lang="hr-HR" sz="2000" dirty="0">
                <a:solidFill>
                  <a:srgbClr val="0070C0"/>
                </a:solidFill>
                <a:latin typeface="+mn-lt"/>
                <a:cs typeface="+mn-cs"/>
              </a:rPr>
              <a:t> </a:t>
            </a:r>
            <a:r>
              <a:rPr lang="hr-HR" sz="2000" dirty="0" err="1">
                <a:solidFill>
                  <a:srgbClr val="0070C0"/>
                </a:solidFill>
                <a:latin typeface="+mn-lt"/>
                <a:cs typeface="+mn-cs"/>
              </a:rPr>
              <a:t>not</a:t>
            </a:r>
            <a:r>
              <a:rPr lang="hr-HR" sz="2000" dirty="0">
                <a:solidFill>
                  <a:srgbClr val="0070C0"/>
                </a:solidFill>
                <a:latin typeface="+mn-lt"/>
                <a:cs typeface="+mn-cs"/>
              </a:rPr>
              <a:t> </a:t>
            </a:r>
            <a:r>
              <a:rPr lang="hr-HR" sz="2000" dirty="0" err="1">
                <a:solidFill>
                  <a:srgbClr val="0070C0"/>
                </a:solidFill>
                <a:latin typeface="+mn-lt"/>
                <a:cs typeface="+mn-cs"/>
              </a:rPr>
              <a:t>in</a:t>
            </a:r>
            <a:r>
              <a:rPr lang="hr-HR" sz="2000" dirty="0">
                <a:solidFill>
                  <a:srgbClr val="0070C0"/>
                </a:solidFill>
                <a:latin typeface="+mn-lt"/>
                <a:cs typeface="+mn-cs"/>
              </a:rPr>
              <a:t> </a:t>
            </a:r>
            <a:r>
              <a:rPr lang="hr-HR" sz="2000" dirty="0" err="1">
                <a:solidFill>
                  <a:srgbClr val="0070C0"/>
                </a:solidFill>
                <a:latin typeface="+mn-lt"/>
                <a:cs typeface="+mn-cs"/>
              </a:rPr>
              <a:t>the</a:t>
            </a:r>
            <a:r>
              <a:rPr lang="hr-HR" sz="2000" dirty="0">
                <a:solidFill>
                  <a:srgbClr val="0070C0"/>
                </a:solidFill>
                <a:latin typeface="+mn-lt"/>
                <a:cs typeface="+mn-cs"/>
              </a:rPr>
              <a:t> </a:t>
            </a:r>
            <a:r>
              <a:rPr lang="hr-HR" sz="2000" dirty="0" err="1">
                <a:solidFill>
                  <a:srgbClr val="0070C0"/>
                </a:solidFill>
                <a:latin typeface="+mn-lt"/>
                <a:cs typeface="+mn-cs"/>
              </a:rPr>
              <a:t>concentration</a:t>
            </a:r>
            <a:r>
              <a:rPr lang="hr-HR" sz="2000" dirty="0">
                <a:solidFill>
                  <a:srgbClr val="0070C0"/>
                </a:solidFill>
                <a:latin typeface="+mn-lt"/>
                <a:cs typeface="+mn-cs"/>
              </a:rPr>
              <a:t> </a:t>
            </a:r>
            <a:r>
              <a:rPr lang="hr-HR" sz="2000" dirty="0" err="1">
                <a:solidFill>
                  <a:srgbClr val="0070C0"/>
                </a:solidFill>
                <a:latin typeface="+mn-lt"/>
                <a:cs typeface="+mn-cs"/>
              </a:rPr>
              <a:t>in</a:t>
            </a:r>
            <a:r>
              <a:rPr lang="hr-HR" sz="2000" dirty="0">
                <a:solidFill>
                  <a:srgbClr val="0070C0"/>
                </a:solidFill>
                <a:latin typeface="+mn-lt"/>
                <a:cs typeface="+mn-cs"/>
              </a:rPr>
              <a:t> </a:t>
            </a:r>
            <a:r>
              <a:rPr lang="hr-HR" sz="2000" dirty="0" err="1">
                <a:solidFill>
                  <a:srgbClr val="0070C0"/>
                </a:solidFill>
                <a:latin typeface="+mn-lt"/>
                <a:cs typeface="+mn-cs"/>
              </a:rPr>
              <a:t>which</a:t>
            </a:r>
            <a:r>
              <a:rPr lang="hr-HR" sz="2000" dirty="0">
                <a:solidFill>
                  <a:srgbClr val="0070C0"/>
                </a:solidFill>
                <a:latin typeface="+mn-lt"/>
                <a:cs typeface="+mn-cs"/>
              </a:rPr>
              <a:t> </a:t>
            </a:r>
            <a:r>
              <a:rPr lang="hr-HR" sz="2000" dirty="0" err="1">
                <a:solidFill>
                  <a:srgbClr val="0070C0"/>
                </a:solidFill>
                <a:latin typeface="+mn-lt"/>
                <a:cs typeface="+mn-cs"/>
              </a:rPr>
              <a:t>they</a:t>
            </a:r>
            <a:r>
              <a:rPr lang="hr-HR" sz="2000" dirty="0">
                <a:solidFill>
                  <a:srgbClr val="0070C0"/>
                </a:solidFill>
                <a:latin typeface="+mn-lt"/>
                <a:cs typeface="+mn-cs"/>
              </a:rPr>
              <a:t> are </a:t>
            </a:r>
            <a:r>
              <a:rPr lang="hr-HR" sz="2000" dirty="0" err="1">
                <a:solidFill>
                  <a:srgbClr val="0070C0"/>
                </a:solidFill>
                <a:latin typeface="+mn-lt"/>
                <a:cs typeface="+mn-cs"/>
              </a:rPr>
              <a:t>breathed</a:t>
            </a:r>
            <a:endParaRPr lang="hr-HR" sz="2000" dirty="0">
              <a:solidFill>
                <a:srgbClr val="0070C0"/>
              </a:solidFill>
              <a:latin typeface="+mn-lt"/>
              <a:cs typeface="+mn-cs"/>
            </a:endParaRP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4" name="Group 3"/>
          <p:cNvGrpSpPr>
            <a:grpSpLocks noChangeAspect="1"/>
          </p:cNvGrpSpPr>
          <p:nvPr/>
        </p:nvGrpSpPr>
        <p:grpSpPr bwMode="auto">
          <a:xfrm>
            <a:off x="442354" y="6362429"/>
            <a:ext cx="4500798" cy="411137"/>
            <a:chOff x="14858" y="6031800"/>
            <a:chExt cx="7310482" cy="703818"/>
          </a:xfrm>
        </p:grpSpPr>
        <p:pic>
          <p:nvPicPr>
            <p:cNvPr id="1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958263161"/>
      </p:ext>
    </p:extLst>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297032" y="215570"/>
            <a:ext cx="8686800" cy="714654"/>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11.4 INSPECTION MONITORING - UNANNOUNCED</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3577206401"/>
              </p:ext>
            </p:extLst>
          </p:nvPr>
        </p:nvGraphicFramePr>
        <p:xfrm>
          <a:off x="376239" y="692458"/>
          <a:ext cx="8167686" cy="5726098"/>
        </p:xfrm>
        <a:graphic>
          <a:graphicData uri="http://schemas.openxmlformats.org/drawingml/2006/table">
            <a:tbl>
              <a:tblPr firstRow="1" bandRow="1">
                <a:effectLst>
                  <a:innerShdw blurRad="63500" dist="50800" dir="2700000">
                    <a:prstClr val="black">
                      <a:alpha val="50000"/>
                    </a:prstClr>
                  </a:innerShdw>
                </a:effectLst>
                <a:tableStyleId>{5940675A-B579-460E-94D1-54222C63F5DA}</a:tableStyleId>
              </a:tblPr>
              <a:tblGrid>
                <a:gridCol w="1622348">
                  <a:extLst>
                    <a:ext uri="{9D8B030D-6E8A-4147-A177-3AD203B41FA5}">
                      <a16:colId xmlns:a16="http://schemas.microsoft.com/office/drawing/2014/main" val="20000"/>
                    </a:ext>
                  </a:extLst>
                </a:gridCol>
                <a:gridCol w="6545338">
                  <a:extLst>
                    <a:ext uri="{9D8B030D-6E8A-4147-A177-3AD203B41FA5}">
                      <a16:colId xmlns:a16="http://schemas.microsoft.com/office/drawing/2014/main" val="20001"/>
                    </a:ext>
                  </a:extLst>
                </a:gridCol>
              </a:tblGrid>
              <a:tr h="4897236">
                <a:tc>
                  <a:txBody>
                    <a:bodyPr/>
                    <a:lstStyle/>
                    <a:p>
                      <a:r>
                        <a:rPr lang="hr-HR" sz="2400" b="1" dirty="0">
                          <a:solidFill>
                            <a:schemeClr val="bg1"/>
                          </a:solidFill>
                        </a:rPr>
                        <a:t>Legal </a:t>
                      </a:r>
                      <a:r>
                        <a:rPr lang="hr-HR" sz="2400" b="1" dirty="0" err="1">
                          <a:solidFill>
                            <a:schemeClr val="bg1"/>
                          </a:solidFill>
                        </a:rPr>
                        <a:t>basis</a:t>
                      </a:r>
                      <a:endParaRPr lang="hr-HR" sz="24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hr-HR" sz="2400" b="1" kern="1200" dirty="0">
                          <a:solidFill>
                            <a:schemeClr val="accent1">
                              <a:lumMod val="50000"/>
                            </a:schemeClr>
                          </a:solidFill>
                          <a:latin typeface="+mn-lt"/>
                          <a:ea typeface="+mn-ea"/>
                          <a:cs typeface="+mn-cs"/>
                        </a:rPr>
                        <a:t>Air Protection </a:t>
                      </a:r>
                      <a:r>
                        <a:rPr lang="hr-HR" sz="2400" b="1" kern="1200" dirty="0" err="1">
                          <a:solidFill>
                            <a:schemeClr val="accent1">
                              <a:lumMod val="50000"/>
                            </a:schemeClr>
                          </a:solidFill>
                          <a:latin typeface="+mn-lt"/>
                          <a:ea typeface="+mn-ea"/>
                          <a:cs typeface="+mn-cs"/>
                        </a:rPr>
                        <a:t>Act</a:t>
                      </a:r>
                      <a:r>
                        <a:rPr lang="hr-HR" sz="2400" b="0" kern="1200" dirty="0">
                          <a:solidFill>
                            <a:schemeClr val="accent1">
                              <a:lumMod val="50000"/>
                            </a:schemeClr>
                          </a:solidFill>
                          <a:latin typeface="+mn-lt"/>
                          <a:ea typeface="+mn-ea"/>
                          <a:cs typeface="+mn-cs"/>
                        </a:rPr>
                        <a:t>, </a:t>
                      </a:r>
                      <a:r>
                        <a:rPr lang="hr-HR" sz="2400" b="0" kern="1200" dirty="0" err="1">
                          <a:solidFill>
                            <a:schemeClr val="accent1">
                              <a:lumMod val="50000"/>
                            </a:schemeClr>
                          </a:solidFill>
                          <a:latin typeface="+mn-lt"/>
                          <a:ea typeface="+mn-ea"/>
                          <a:cs typeface="+mn-cs"/>
                        </a:rPr>
                        <a:t>Articles</a:t>
                      </a:r>
                      <a:r>
                        <a:rPr lang="hr-HR" sz="2400" dirty="0">
                          <a:solidFill>
                            <a:schemeClr val="tx2">
                              <a:lumMod val="75000"/>
                            </a:schemeClr>
                          </a:solidFill>
                        </a:rPr>
                        <a:t> </a:t>
                      </a:r>
                    </a:p>
                    <a:p>
                      <a:endParaRPr lang="hr-HR" sz="2400" dirty="0">
                        <a:solidFill>
                          <a:schemeClr val="tx2">
                            <a:lumMod val="75000"/>
                          </a:schemeClr>
                        </a:solidFill>
                      </a:endParaRPr>
                    </a:p>
                    <a:p>
                      <a:r>
                        <a:rPr lang="hr-HR" sz="2400" dirty="0">
                          <a:solidFill>
                            <a:schemeClr val="tx2">
                              <a:lumMod val="75000"/>
                            </a:schemeClr>
                          </a:solidFill>
                        </a:rPr>
                        <a:t>31, 32, 33, 46 – </a:t>
                      </a:r>
                      <a:r>
                        <a:rPr lang="hr-HR" sz="2400" dirty="0" err="1">
                          <a:solidFill>
                            <a:schemeClr val="tx2">
                              <a:lumMod val="75000"/>
                            </a:schemeClr>
                          </a:solidFill>
                        </a:rPr>
                        <a:t>legal</a:t>
                      </a:r>
                      <a:r>
                        <a:rPr lang="hr-HR" sz="2400" dirty="0">
                          <a:solidFill>
                            <a:schemeClr val="tx2">
                              <a:lumMod val="75000"/>
                            </a:schemeClr>
                          </a:solidFill>
                        </a:rPr>
                        <a:t> </a:t>
                      </a:r>
                      <a:r>
                        <a:rPr lang="hr-HR" sz="2400" dirty="0" err="1">
                          <a:solidFill>
                            <a:schemeClr val="tx2">
                              <a:lumMod val="75000"/>
                            </a:schemeClr>
                          </a:solidFill>
                        </a:rPr>
                        <a:t>basis</a:t>
                      </a:r>
                      <a:r>
                        <a:rPr lang="hr-HR" sz="2400" dirty="0">
                          <a:solidFill>
                            <a:schemeClr val="tx2">
                              <a:lumMod val="75000"/>
                            </a:schemeClr>
                          </a:solidFill>
                        </a:rPr>
                        <a:t> for </a:t>
                      </a:r>
                      <a:r>
                        <a:rPr lang="hr-HR" sz="2400" dirty="0" err="1">
                          <a:solidFill>
                            <a:schemeClr val="tx2">
                              <a:lumMod val="75000"/>
                            </a:schemeClr>
                          </a:solidFill>
                        </a:rPr>
                        <a:t>measurements</a:t>
                      </a:r>
                      <a:endParaRPr lang="hr-HR" sz="2400" dirty="0">
                        <a:solidFill>
                          <a:schemeClr val="tx2">
                            <a:lumMod val="75000"/>
                          </a:schemeClr>
                        </a:solidFill>
                      </a:endParaRPr>
                    </a:p>
                    <a:p>
                      <a:endParaRPr lang="hr-HR" sz="2400" dirty="0">
                        <a:solidFill>
                          <a:schemeClr val="tx2">
                            <a:lumMod val="75000"/>
                          </a:schemeClr>
                        </a:solidFill>
                      </a:endParaRPr>
                    </a:p>
                    <a:p>
                      <a:r>
                        <a:rPr lang="hr-HR" sz="2400" dirty="0">
                          <a:solidFill>
                            <a:schemeClr val="tx2">
                              <a:lumMod val="75000"/>
                            </a:schemeClr>
                          </a:solidFill>
                        </a:rPr>
                        <a:t>52, 54, 55 – </a:t>
                      </a:r>
                      <a:r>
                        <a:rPr lang="hr-HR" sz="2400" dirty="0" err="1">
                          <a:solidFill>
                            <a:schemeClr val="tx2">
                              <a:lumMod val="75000"/>
                            </a:schemeClr>
                          </a:solidFill>
                        </a:rPr>
                        <a:t>method</a:t>
                      </a:r>
                      <a:r>
                        <a:rPr lang="hr-HR" sz="2400" dirty="0">
                          <a:solidFill>
                            <a:schemeClr val="tx2">
                              <a:lumMod val="75000"/>
                            </a:schemeClr>
                          </a:solidFill>
                        </a:rPr>
                        <a:t> </a:t>
                      </a:r>
                      <a:r>
                        <a:rPr lang="hr-HR" sz="2400" dirty="0" err="1">
                          <a:solidFill>
                            <a:schemeClr val="tx2">
                              <a:lumMod val="75000"/>
                            </a:schemeClr>
                          </a:solidFill>
                        </a:rPr>
                        <a:t>of</a:t>
                      </a:r>
                      <a:r>
                        <a:rPr lang="hr-HR" sz="2400" dirty="0">
                          <a:solidFill>
                            <a:schemeClr val="tx2">
                              <a:lumMod val="75000"/>
                            </a:schemeClr>
                          </a:solidFill>
                        </a:rPr>
                        <a:t> </a:t>
                      </a:r>
                      <a:r>
                        <a:rPr lang="hr-HR" sz="2400" dirty="0" err="1">
                          <a:solidFill>
                            <a:schemeClr val="tx2">
                              <a:lumMod val="75000"/>
                            </a:schemeClr>
                          </a:solidFill>
                        </a:rPr>
                        <a:t>measuring</a:t>
                      </a:r>
                      <a:r>
                        <a:rPr lang="hr-HR" sz="2400" dirty="0">
                          <a:solidFill>
                            <a:schemeClr val="tx2">
                              <a:lumMod val="75000"/>
                            </a:schemeClr>
                          </a:solidFill>
                        </a:rPr>
                        <a:t>, </a:t>
                      </a:r>
                      <a:r>
                        <a:rPr lang="hr-HR" sz="2400" dirty="0" err="1">
                          <a:solidFill>
                            <a:schemeClr val="tx2">
                              <a:lumMod val="75000"/>
                            </a:schemeClr>
                          </a:solidFill>
                        </a:rPr>
                        <a:t>permit</a:t>
                      </a:r>
                      <a:r>
                        <a:rPr lang="hr-HR" sz="2400" dirty="0">
                          <a:solidFill>
                            <a:schemeClr val="tx2">
                              <a:lumMod val="75000"/>
                            </a:schemeClr>
                          </a:solidFill>
                        </a:rPr>
                        <a:t> for AQM</a:t>
                      </a:r>
                    </a:p>
                    <a:p>
                      <a:endParaRPr lang="hr-HR" sz="2400" dirty="0">
                        <a:solidFill>
                          <a:schemeClr val="tx2">
                            <a:lumMod val="75000"/>
                          </a:schemeClr>
                        </a:solidFill>
                      </a:endParaRPr>
                    </a:p>
                    <a:p>
                      <a:r>
                        <a:rPr lang="hr-HR" sz="2400" dirty="0">
                          <a:solidFill>
                            <a:schemeClr val="tx2">
                              <a:lumMod val="75000"/>
                            </a:schemeClr>
                          </a:solidFill>
                        </a:rPr>
                        <a:t>129, 131, 133, 134, 137, 138, 139</a:t>
                      </a:r>
                      <a:r>
                        <a:rPr lang="hr-HR" sz="2400" baseline="0" dirty="0">
                          <a:solidFill>
                            <a:schemeClr val="tx2">
                              <a:lumMod val="75000"/>
                            </a:schemeClr>
                          </a:solidFill>
                        </a:rPr>
                        <a:t> – </a:t>
                      </a:r>
                      <a:r>
                        <a:rPr lang="hr-HR" sz="2400" baseline="0" dirty="0" err="1">
                          <a:solidFill>
                            <a:schemeClr val="tx2">
                              <a:lumMod val="75000"/>
                            </a:schemeClr>
                          </a:solidFill>
                        </a:rPr>
                        <a:t>inspection</a:t>
                      </a:r>
                      <a:r>
                        <a:rPr lang="hr-HR" sz="2400" baseline="0" dirty="0">
                          <a:solidFill>
                            <a:schemeClr val="tx2">
                              <a:lumMod val="75000"/>
                            </a:schemeClr>
                          </a:solidFill>
                        </a:rPr>
                        <a:t> monitoring</a:t>
                      </a:r>
                      <a:r>
                        <a:rPr lang="hr-HR" sz="2400" dirty="0">
                          <a:solidFill>
                            <a:schemeClr val="tx2">
                              <a:lumMod val="75000"/>
                            </a:schemeClr>
                          </a:solidFill>
                        </a:rPr>
                        <a:t> </a:t>
                      </a:r>
                    </a:p>
                    <a:p>
                      <a:endParaRPr lang="hr-HR" sz="2400" dirty="0">
                        <a:solidFill>
                          <a:schemeClr val="tx2">
                            <a:lumMod val="75000"/>
                          </a:schemeClr>
                        </a:solidFill>
                      </a:endParaRPr>
                    </a:p>
                    <a:p>
                      <a:r>
                        <a:rPr lang="hr-HR" sz="2400" dirty="0">
                          <a:solidFill>
                            <a:schemeClr val="tx2">
                              <a:lumMod val="75000"/>
                            </a:schemeClr>
                          </a:solidFill>
                        </a:rPr>
                        <a:t>145, 146 - </a:t>
                      </a:r>
                      <a:r>
                        <a:rPr lang="hr-HR" sz="2400" kern="1200" dirty="0" err="1">
                          <a:solidFill>
                            <a:schemeClr val="accent1">
                              <a:lumMod val="50000"/>
                            </a:schemeClr>
                          </a:solidFill>
                          <a:latin typeface="+mn-lt"/>
                          <a:ea typeface="+mn-ea"/>
                          <a:cs typeface="+mn-cs"/>
                        </a:rPr>
                        <a:t>misdemeanour</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provisions</a:t>
                      </a:r>
                      <a:endParaRPr lang="hr-HR" sz="2400" dirty="0">
                        <a:solidFill>
                          <a:schemeClr val="tx2">
                            <a:lumMod val="75000"/>
                          </a:schemeClr>
                        </a:solidFill>
                      </a:endParaRPr>
                    </a:p>
                    <a:p>
                      <a:endParaRPr lang="hr-HR" sz="2400" b="1" dirty="0">
                        <a:solidFill>
                          <a:schemeClr val="tx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828862">
                <a:tc>
                  <a:txBody>
                    <a:bodyPr/>
                    <a:lstStyle/>
                    <a:p>
                      <a:r>
                        <a:rPr lang="hr-HR" sz="2400" b="1" dirty="0" err="1">
                          <a:solidFill>
                            <a:schemeClr val="bg1"/>
                          </a:solidFill>
                        </a:rPr>
                        <a:t>Monitored</a:t>
                      </a:r>
                      <a:r>
                        <a:rPr lang="hr-HR" sz="2400" b="1" dirty="0">
                          <a:solidFill>
                            <a:schemeClr val="bg1"/>
                          </a:solidFill>
                        </a:rPr>
                        <a:t> </a:t>
                      </a:r>
                      <a:r>
                        <a:rPr lang="hr-HR" sz="2400" b="1" dirty="0" err="1">
                          <a:solidFill>
                            <a:schemeClr val="bg1"/>
                          </a:solidFill>
                        </a:rPr>
                        <a:t>person</a:t>
                      </a:r>
                      <a:endParaRPr lang="hr-HR" sz="24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r-HR" sz="2400" b="1" dirty="0">
                          <a:solidFill>
                            <a:schemeClr val="tx2">
                              <a:lumMod val="75000"/>
                            </a:schemeClr>
                          </a:solidFill>
                        </a:rPr>
                        <a:t>Legal </a:t>
                      </a:r>
                      <a:r>
                        <a:rPr lang="hr-HR" sz="2400" b="1" dirty="0" err="1">
                          <a:solidFill>
                            <a:schemeClr val="tx2">
                              <a:lumMod val="75000"/>
                            </a:schemeClr>
                          </a:solidFill>
                        </a:rPr>
                        <a:t>person</a:t>
                      </a:r>
                      <a:r>
                        <a:rPr lang="hr-HR" sz="2400" b="1" dirty="0">
                          <a:solidFill>
                            <a:schemeClr val="tx2">
                              <a:lumMod val="75000"/>
                            </a:schemeClr>
                          </a:solidFill>
                        </a:rPr>
                        <a:t> </a:t>
                      </a:r>
                      <a:r>
                        <a:rPr lang="hr-HR" sz="2400" b="1" dirty="0" err="1">
                          <a:solidFill>
                            <a:schemeClr val="tx2">
                              <a:lumMod val="75000"/>
                            </a:schemeClr>
                          </a:solidFill>
                        </a:rPr>
                        <a:t>polluter</a:t>
                      </a:r>
                      <a:r>
                        <a:rPr lang="hr-HR" sz="2400" b="1" dirty="0">
                          <a:solidFill>
                            <a:schemeClr val="tx2">
                              <a:lumMod val="75000"/>
                            </a:schemeClr>
                          </a:solidFill>
                        </a:rPr>
                        <a:t>, </a:t>
                      </a:r>
                      <a:r>
                        <a:rPr lang="hr-HR" sz="2400" b="1" dirty="0" err="1">
                          <a:solidFill>
                            <a:schemeClr val="tx2">
                              <a:lumMod val="75000"/>
                            </a:schemeClr>
                          </a:solidFill>
                        </a:rPr>
                        <a:t>testing</a:t>
                      </a:r>
                      <a:r>
                        <a:rPr lang="hr-HR" sz="2400" b="1" dirty="0">
                          <a:solidFill>
                            <a:schemeClr val="tx2">
                              <a:lumMod val="75000"/>
                            </a:schemeClr>
                          </a:solidFill>
                        </a:rPr>
                        <a:t> / reference </a:t>
                      </a:r>
                      <a:r>
                        <a:rPr lang="hr-HR" sz="2400" b="1" baseline="0" dirty="0" err="1">
                          <a:solidFill>
                            <a:schemeClr val="tx2">
                              <a:lumMod val="75000"/>
                            </a:schemeClr>
                          </a:solidFill>
                        </a:rPr>
                        <a:t>lab</a:t>
                      </a:r>
                      <a:r>
                        <a:rPr lang="hr-HR" sz="2400" b="1" baseline="0" dirty="0">
                          <a:solidFill>
                            <a:schemeClr val="tx2">
                              <a:lumMod val="75000"/>
                            </a:schemeClr>
                          </a:solidFill>
                        </a:rPr>
                        <a:t>.</a:t>
                      </a:r>
                      <a:endParaRPr lang="hr-HR" sz="2400" b="1" dirty="0">
                        <a:solidFill>
                          <a:schemeClr val="tx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10" name="Podnaslov 2"/>
          <p:cNvSpPr txBox="1">
            <a:spLocks/>
          </p:cNvSpPr>
          <p:nvPr/>
        </p:nvSpPr>
        <p:spPr>
          <a:xfrm>
            <a:off x="0" y="29426"/>
            <a:ext cx="9131086" cy="4029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4199842714"/>
      </p:ext>
    </p:extLst>
  </p:cSld>
  <p:clrMapOvr>
    <a:masterClrMapping/>
  </p:clrMapOvr>
  <p:transition spd="med">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11.4 INSPECTION MONITORING - UNANNOUNCED</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38150" y="1238249"/>
            <a:ext cx="8439150" cy="1083053"/>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38151" y="1428750"/>
            <a:ext cx="8429624" cy="1261884"/>
          </a:xfrm>
          <a:prstGeom prst="rect">
            <a:avLst/>
          </a:prstGeom>
          <a:noFill/>
        </p:spPr>
        <p:txBody>
          <a:bodyPr wrap="square" rtlCol="0">
            <a:spAutoFit/>
          </a:bodyPr>
          <a:lstStyle/>
          <a:p>
            <a:r>
              <a:rPr lang="hr-HR" sz="2400" b="1" dirty="0" err="1">
                <a:solidFill>
                  <a:schemeClr val="tx2">
                    <a:lumMod val="75000"/>
                  </a:schemeClr>
                </a:solidFill>
              </a:rPr>
              <a:t>Suitability</a:t>
            </a:r>
            <a:r>
              <a:rPr lang="hr-HR" sz="2400" b="1" dirty="0">
                <a:solidFill>
                  <a:schemeClr val="tx2">
                    <a:lumMod val="75000"/>
                  </a:schemeClr>
                </a:solidFill>
              </a:rPr>
              <a:t> </a:t>
            </a:r>
            <a:r>
              <a:rPr lang="hr-HR" sz="2400" b="1" dirty="0" err="1">
                <a:solidFill>
                  <a:schemeClr val="tx2">
                    <a:lumMod val="75000"/>
                  </a:schemeClr>
                </a:solidFill>
              </a:rPr>
              <a:t>of</a:t>
            </a:r>
            <a:r>
              <a:rPr lang="hr-HR" sz="2400" b="1" dirty="0">
                <a:solidFill>
                  <a:schemeClr val="tx2">
                    <a:lumMod val="75000"/>
                  </a:schemeClr>
                </a:solidFill>
              </a:rPr>
              <a:t> AQM </a:t>
            </a:r>
            <a:r>
              <a:rPr lang="hr-HR" sz="2400" b="1" dirty="0" err="1">
                <a:solidFill>
                  <a:schemeClr val="tx2">
                    <a:lumMod val="75000"/>
                  </a:schemeClr>
                </a:solidFill>
              </a:rPr>
              <a:t>networks</a:t>
            </a:r>
            <a:r>
              <a:rPr lang="hr-HR" sz="2400" b="1" dirty="0">
                <a:solidFill>
                  <a:schemeClr val="tx2">
                    <a:lumMod val="75000"/>
                  </a:schemeClr>
                </a:solidFill>
              </a:rPr>
              <a:t> for </a:t>
            </a:r>
            <a:r>
              <a:rPr lang="hr-HR" sz="2400" b="1" dirty="0" err="1">
                <a:solidFill>
                  <a:schemeClr val="tx2">
                    <a:lumMod val="75000"/>
                  </a:schemeClr>
                </a:solidFill>
              </a:rPr>
              <a:t>air</a:t>
            </a:r>
            <a:r>
              <a:rPr lang="hr-HR" sz="2400" b="1" dirty="0">
                <a:solidFill>
                  <a:schemeClr val="tx2">
                    <a:lumMod val="75000"/>
                  </a:schemeClr>
                </a:solidFill>
              </a:rPr>
              <a:t> </a:t>
            </a:r>
            <a:r>
              <a:rPr lang="hr-HR" sz="2400" b="1" dirty="0" err="1">
                <a:solidFill>
                  <a:schemeClr val="tx2">
                    <a:lumMod val="75000"/>
                  </a:schemeClr>
                </a:solidFill>
              </a:rPr>
              <a:t>quality</a:t>
            </a:r>
            <a:r>
              <a:rPr lang="hr-HR" sz="2400" b="1" dirty="0">
                <a:solidFill>
                  <a:schemeClr val="tx2">
                    <a:lumMod val="75000"/>
                  </a:schemeClr>
                </a:solidFill>
              </a:rPr>
              <a:t> </a:t>
            </a:r>
            <a:r>
              <a:rPr lang="hr-HR" sz="2400" b="1" dirty="0" err="1">
                <a:solidFill>
                  <a:schemeClr val="tx2">
                    <a:lumMod val="75000"/>
                  </a:schemeClr>
                </a:solidFill>
              </a:rPr>
              <a:t>evaluation</a:t>
            </a:r>
            <a:r>
              <a:rPr lang="hr-HR" sz="2400" b="1" dirty="0">
                <a:solidFill>
                  <a:schemeClr val="tx2">
                    <a:lumMod val="75000"/>
                  </a:schemeClr>
                </a:solidFill>
              </a:rPr>
              <a:t> </a:t>
            </a:r>
            <a:r>
              <a:rPr lang="hr-HR" sz="2400" b="1" dirty="0" err="1">
                <a:solidFill>
                  <a:schemeClr val="tx2">
                    <a:lumMod val="75000"/>
                  </a:schemeClr>
                </a:solidFill>
              </a:rPr>
              <a:t>in</a:t>
            </a:r>
            <a:r>
              <a:rPr lang="hr-HR" sz="2400" b="1" dirty="0">
                <a:solidFill>
                  <a:schemeClr val="tx2">
                    <a:lumMod val="75000"/>
                  </a:schemeClr>
                </a:solidFill>
              </a:rPr>
              <a:t> </a:t>
            </a:r>
            <a:r>
              <a:rPr lang="hr-HR" sz="2400" b="1" dirty="0" err="1">
                <a:solidFill>
                  <a:schemeClr val="tx2">
                    <a:lumMod val="75000"/>
                  </a:schemeClr>
                </a:solidFill>
              </a:rPr>
              <a:t>case</a:t>
            </a:r>
            <a:r>
              <a:rPr lang="hr-HR" sz="2400" b="1" dirty="0">
                <a:solidFill>
                  <a:schemeClr val="tx2">
                    <a:lumMod val="75000"/>
                  </a:schemeClr>
                </a:solidFill>
              </a:rPr>
              <a:t> </a:t>
            </a:r>
            <a:r>
              <a:rPr lang="hr-HR" sz="2400" b="1" dirty="0" err="1">
                <a:solidFill>
                  <a:schemeClr val="tx2">
                    <a:lumMod val="75000"/>
                  </a:schemeClr>
                </a:solidFill>
              </a:rPr>
              <a:t>of</a:t>
            </a:r>
            <a:r>
              <a:rPr lang="hr-HR" sz="2400" b="1" dirty="0">
                <a:solidFill>
                  <a:schemeClr val="tx2">
                    <a:lumMod val="75000"/>
                  </a:schemeClr>
                </a:solidFill>
              </a:rPr>
              <a:t> </a:t>
            </a:r>
            <a:r>
              <a:rPr lang="hr-HR" sz="2400" b="1" dirty="0" err="1">
                <a:solidFill>
                  <a:schemeClr val="tx2">
                    <a:lumMod val="75000"/>
                  </a:schemeClr>
                </a:solidFill>
              </a:rPr>
              <a:t>accidents</a:t>
            </a:r>
            <a:endParaRPr lang="hr-HR" sz="2400" b="1" dirty="0">
              <a:solidFill>
                <a:srgbClr val="0070C0"/>
              </a:solidFill>
            </a:endParaRPr>
          </a:p>
          <a:p>
            <a:endParaRPr lang="hr-HR" sz="2800" b="1" dirty="0">
              <a:solidFill>
                <a:schemeClr val="tx2">
                  <a:lumMod val="75000"/>
                </a:schemeClr>
              </a:solidFill>
            </a:endParaRPr>
          </a:p>
        </p:txBody>
      </p:sp>
      <p:sp>
        <p:nvSpPr>
          <p:cNvPr id="4" name="TextBox 3"/>
          <p:cNvSpPr txBox="1"/>
          <p:nvPr/>
        </p:nvSpPr>
        <p:spPr>
          <a:xfrm>
            <a:off x="442354" y="2538101"/>
            <a:ext cx="8295261" cy="2246769"/>
          </a:xfrm>
          <a:prstGeom prst="rect">
            <a:avLst/>
          </a:prstGeom>
          <a:noFill/>
        </p:spPr>
        <p:txBody>
          <a:bodyPr wrap="square" rtlCol="0">
            <a:spAutoFit/>
          </a:bodyPr>
          <a:lstStyle/>
          <a:p>
            <a:r>
              <a:rPr lang="hr-HR" sz="2000" b="1" dirty="0" err="1">
                <a:solidFill>
                  <a:schemeClr val="tx2">
                    <a:lumMod val="75000"/>
                  </a:schemeClr>
                </a:solidFill>
                <a:latin typeface="+mn-lt"/>
              </a:rPr>
              <a:t>Representation</a:t>
            </a:r>
            <a:r>
              <a:rPr lang="hr-HR" sz="2000" b="1" dirty="0">
                <a:solidFill>
                  <a:schemeClr val="tx2">
                    <a:lumMod val="75000"/>
                  </a:schemeClr>
                </a:solidFill>
                <a:latin typeface="+mn-lt"/>
              </a:rPr>
              <a:t> </a:t>
            </a:r>
            <a:r>
              <a:rPr lang="hr-HR" sz="2000" b="1" dirty="0" err="1">
                <a:solidFill>
                  <a:schemeClr val="tx2">
                    <a:lumMod val="75000"/>
                  </a:schemeClr>
                </a:solidFill>
                <a:latin typeface="+mn-lt"/>
              </a:rPr>
              <a:t>of</a:t>
            </a:r>
            <a:r>
              <a:rPr lang="hr-HR" sz="2000" b="1" dirty="0">
                <a:solidFill>
                  <a:schemeClr val="tx2">
                    <a:lumMod val="75000"/>
                  </a:schemeClr>
                </a:solidFill>
                <a:latin typeface="+mn-lt"/>
              </a:rPr>
              <a:t> </a:t>
            </a:r>
            <a:r>
              <a:rPr lang="hr-HR" sz="2000" b="1" dirty="0" err="1">
                <a:solidFill>
                  <a:schemeClr val="tx2">
                    <a:lumMod val="75000"/>
                  </a:schemeClr>
                </a:solidFill>
                <a:latin typeface="+mn-lt"/>
              </a:rPr>
              <a:t>monitored</a:t>
            </a:r>
            <a:r>
              <a:rPr lang="hr-HR" sz="2000" b="1" dirty="0">
                <a:solidFill>
                  <a:schemeClr val="tx2">
                    <a:lumMod val="75000"/>
                  </a:schemeClr>
                </a:solidFill>
                <a:latin typeface="+mn-lt"/>
              </a:rPr>
              <a:t> </a:t>
            </a:r>
            <a:r>
              <a:rPr lang="hr-HR" sz="2000" b="1" dirty="0" err="1">
                <a:solidFill>
                  <a:schemeClr val="tx2">
                    <a:lumMod val="75000"/>
                  </a:schemeClr>
                </a:solidFill>
                <a:latin typeface="+mn-lt"/>
              </a:rPr>
              <a:t>area</a:t>
            </a:r>
            <a:endParaRPr lang="hr-HR" sz="2000" b="1" dirty="0">
              <a:solidFill>
                <a:schemeClr val="tx2">
                  <a:lumMod val="75000"/>
                </a:schemeClr>
              </a:solidFill>
              <a:latin typeface="+mn-lt"/>
            </a:endParaRPr>
          </a:p>
          <a:p>
            <a:endParaRPr lang="hr-HR" sz="2000" dirty="0">
              <a:solidFill>
                <a:srgbClr val="0070C0"/>
              </a:solidFill>
              <a:latin typeface="+mn-lt"/>
              <a:cs typeface="+mn-cs"/>
            </a:endParaRPr>
          </a:p>
          <a:p>
            <a:r>
              <a:rPr lang="hr-HR" sz="2000" dirty="0">
                <a:solidFill>
                  <a:srgbClr val="0070C0"/>
                </a:solidFill>
                <a:latin typeface="+mn-lt"/>
                <a:cs typeface="+mn-cs"/>
              </a:rPr>
              <a:t>AQM </a:t>
            </a:r>
            <a:r>
              <a:rPr lang="hr-HR" sz="2000" dirty="0" err="1">
                <a:solidFill>
                  <a:srgbClr val="0070C0"/>
                </a:solidFill>
                <a:latin typeface="+mn-lt"/>
                <a:cs typeface="+mn-cs"/>
              </a:rPr>
              <a:t>stations</a:t>
            </a:r>
            <a:r>
              <a:rPr lang="hr-HR" sz="2000" dirty="0">
                <a:solidFill>
                  <a:srgbClr val="0070C0"/>
                </a:solidFill>
                <a:latin typeface="+mn-lt"/>
                <a:cs typeface="+mn-cs"/>
              </a:rPr>
              <a:t> are </a:t>
            </a:r>
            <a:r>
              <a:rPr lang="hr-HR" sz="2000" dirty="0" err="1">
                <a:solidFill>
                  <a:srgbClr val="0070C0"/>
                </a:solidFill>
                <a:latin typeface="+mn-lt"/>
                <a:cs typeface="+mn-cs"/>
              </a:rPr>
              <a:t>designed</a:t>
            </a:r>
            <a:r>
              <a:rPr lang="hr-HR" sz="2000" dirty="0">
                <a:solidFill>
                  <a:srgbClr val="0070C0"/>
                </a:solidFill>
                <a:latin typeface="+mn-lt"/>
                <a:cs typeface="+mn-cs"/>
              </a:rPr>
              <a:t> </a:t>
            </a:r>
            <a:r>
              <a:rPr lang="hr-HR" sz="2000" dirty="0" err="1">
                <a:solidFill>
                  <a:srgbClr val="0070C0"/>
                </a:solidFill>
                <a:latin typeface="+mn-lt"/>
                <a:cs typeface="+mn-cs"/>
              </a:rPr>
              <a:t>in</a:t>
            </a:r>
            <a:r>
              <a:rPr lang="hr-HR" sz="2000" dirty="0">
                <a:solidFill>
                  <a:srgbClr val="0070C0"/>
                </a:solidFill>
                <a:latin typeface="+mn-lt"/>
                <a:cs typeface="+mn-cs"/>
              </a:rPr>
              <a:t> a </a:t>
            </a:r>
            <a:r>
              <a:rPr lang="hr-HR" sz="2000" dirty="0" err="1">
                <a:solidFill>
                  <a:srgbClr val="0070C0"/>
                </a:solidFill>
                <a:latin typeface="+mn-lt"/>
                <a:cs typeface="+mn-cs"/>
              </a:rPr>
              <a:t>way</a:t>
            </a:r>
            <a:r>
              <a:rPr lang="hr-HR" sz="2000" dirty="0">
                <a:solidFill>
                  <a:srgbClr val="0070C0"/>
                </a:solidFill>
                <a:latin typeface="+mn-lt"/>
                <a:cs typeface="+mn-cs"/>
              </a:rPr>
              <a:t> to </a:t>
            </a:r>
            <a:r>
              <a:rPr lang="hr-HR" sz="2000" dirty="0" err="1">
                <a:solidFill>
                  <a:srgbClr val="0070C0"/>
                </a:solidFill>
                <a:latin typeface="+mn-lt"/>
                <a:cs typeface="+mn-cs"/>
              </a:rPr>
              <a:t>be</a:t>
            </a:r>
            <a:r>
              <a:rPr lang="hr-HR" sz="2000" dirty="0">
                <a:solidFill>
                  <a:srgbClr val="0070C0"/>
                </a:solidFill>
                <a:latin typeface="+mn-lt"/>
                <a:cs typeface="+mn-cs"/>
              </a:rPr>
              <a:t> </a:t>
            </a:r>
            <a:r>
              <a:rPr lang="hr-HR" sz="2000" dirty="0" err="1">
                <a:solidFill>
                  <a:srgbClr val="0070C0"/>
                </a:solidFill>
                <a:latin typeface="+mn-lt"/>
                <a:cs typeface="+mn-cs"/>
              </a:rPr>
              <a:t>representative</a:t>
            </a:r>
            <a:r>
              <a:rPr lang="hr-HR" sz="2000" dirty="0">
                <a:solidFill>
                  <a:srgbClr val="0070C0"/>
                </a:solidFill>
                <a:latin typeface="+mn-lt"/>
                <a:cs typeface="+mn-cs"/>
              </a:rPr>
              <a:t> for as </a:t>
            </a:r>
            <a:r>
              <a:rPr lang="hr-HR" sz="2000" dirty="0" err="1">
                <a:solidFill>
                  <a:srgbClr val="0070C0"/>
                </a:solidFill>
                <a:latin typeface="+mn-lt"/>
                <a:cs typeface="+mn-cs"/>
              </a:rPr>
              <a:t>larger</a:t>
            </a:r>
            <a:r>
              <a:rPr lang="hr-HR" sz="2000" dirty="0">
                <a:solidFill>
                  <a:srgbClr val="0070C0"/>
                </a:solidFill>
                <a:latin typeface="+mn-lt"/>
                <a:cs typeface="+mn-cs"/>
              </a:rPr>
              <a:t> </a:t>
            </a:r>
            <a:r>
              <a:rPr lang="hr-HR" sz="2000" dirty="0" err="1">
                <a:solidFill>
                  <a:srgbClr val="0070C0"/>
                </a:solidFill>
                <a:latin typeface="+mn-lt"/>
                <a:cs typeface="+mn-cs"/>
              </a:rPr>
              <a:t>area</a:t>
            </a:r>
            <a:r>
              <a:rPr lang="hr-HR" sz="2000" dirty="0">
                <a:solidFill>
                  <a:srgbClr val="0070C0"/>
                </a:solidFill>
                <a:latin typeface="+mn-lt"/>
                <a:cs typeface="+mn-cs"/>
              </a:rPr>
              <a:t> as </a:t>
            </a:r>
            <a:r>
              <a:rPr lang="hr-HR" sz="2000" dirty="0" err="1">
                <a:solidFill>
                  <a:srgbClr val="0070C0"/>
                </a:solidFill>
                <a:latin typeface="+mn-lt"/>
                <a:cs typeface="+mn-cs"/>
              </a:rPr>
              <a:t>possible</a:t>
            </a:r>
            <a:r>
              <a:rPr lang="hr-HR" sz="2000" dirty="0">
                <a:solidFill>
                  <a:srgbClr val="0070C0"/>
                </a:solidFill>
                <a:latin typeface="+mn-lt"/>
                <a:cs typeface="+mn-cs"/>
              </a:rPr>
              <a:t> </a:t>
            </a:r>
            <a:r>
              <a:rPr lang="hr-HR" sz="2000" dirty="0" err="1">
                <a:solidFill>
                  <a:srgbClr val="0070C0"/>
                </a:solidFill>
                <a:latin typeface="+mn-lt"/>
                <a:cs typeface="+mn-cs"/>
              </a:rPr>
              <a:t>only</a:t>
            </a:r>
            <a:r>
              <a:rPr lang="hr-HR" sz="2000" dirty="0">
                <a:solidFill>
                  <a:srgbClr val="0070C0"/>
                </a:solidFill>
                <a:latin typeface="+mn-lt"/>
                <a:cs typeface="+mn-cs"/>
              </a:rPr>
              <a:t> at </a:t>
            </a:r>
            <a:r>
              <a:rPr lang="hr-HR" sz="2000" dirty="0" err="1">
                <a:solidFill>
                  <a:srgbClr val="0070C0"/>
                </a:solidFill>
                <a:latin typeface="+mn-lt"/>
                <a:cs typeface="+mn-cs"/>
              </a:rPr>
              <a:t>normal</a:t>
            </a:r>
            <a:r>
              <a:rPr lang="hr-HR" sz="2000" dirty="0">
                <a:solidFill>
                  <a:srgbClr val="0070C0"/>
                </a:solidFill>
                <a:latin typeface="+mn-lt"/>
                <a:cs typeface="+mn-cs"/>
              </a:rPr>
              <a:t> (</a:t>
            </a:r>
            <a:r>
              <a:rPr lang="hr-HR" sz="2000" dirty="0" err="1">
                <a:solidFill>
                  <a:srgbClr val="0070C0"/>
                </a:solidFill>
                <a:latin typeface="+mn-lt"/>
                <a:cs typeface="+mn-cs"/>
              </a:rPr>
              <a:t>usual</a:t>
            </a:r>
            <a:r>
              <a:rPr lang="hr-HR" sz="2000" dirty="0">
                <a:solidFill>
                  <a:srgbClr val="0070C0"/>
                </a:solidFill>
                <a:latin typeface="+mn-lt"/>
                <a:cs typeface="+mn-cs"/>
              </a:rPr>
              <a:t>) </a:t>
            </a:r>
            <a:r>
              <a:rPr lang="hr-HR" sz="2000" dirty="0" err="1">
                <a:solidFill>
                  <a:srgbClr val="0070C0"/>
                </a:solidFill>
                <a:latin typeface="+mn-lt"/>
                <a:cs typeface="+mn-cs"/>
              </a:rPr>
              <a:t>moving</a:t>
            </a:r>
            <a:r>
              <a:rPr lang="hr-HR" sz="2000" dirty="0">
                <a:solidFill>
                  <a:srgbClr val="0070C0"/>
                </a:solidFill>
                <a:latin typeface="+mn-lt"/>
                <a:cs typeface="+mn-cs"/>
              </a:rPr>
              <a:t> </a:t>
            </a:r>
            <a:r>
              <a:rPr lang="hr-HR" sz="2000" dirty="0" err="1">
                <a:solidFill>
                  <a:srgbClr val="0070C0"/>
                </a:solidFill>
                <a:latin typeface="+mn-lt"/>
                <a:cs typeface="+mn-cs"/>
              </a:rPr>
              <a:t>of</a:t>
            </a:r>
            <a:r>
              <a:rPr lang="hr-HR" sz="2000" dirty="0">
                <a:solidFill>
                  <a:srgbClr val="0070C0"/>
                </a:solidFill>
                <a:latin typeface="+mn-lt"/>
                <a:cs typeface="+mn-cs"/>
              </a:rPr>
              <a:t> </a:t>
            </a:r>
            <a:r>
              <a:rPr lang="hr-HR" sz="2000" dirty="0" err="1">
                <a:solidFill>
                  <a:srgbClr val="0070C0"/>
                </a:solidFill>
                <a:latin typeface="+mn-lt"/>
                <a:cs typeface="+mn-cs"/>
              </a:rPr>
              <a:t>atmosphere</a:t>
            </a:r>
            <a:r>
              <a:rPr lang="hr-HR" sz="2000" dirty="0">
                <a:solidFill>
                  <a:srgbClr val="0070C0"/>
                </a:solidFill>
                <a:latin typeface="+mn-lt"/>
                <a:cs typeface="+mn-cs"/>
              </a:rPr>
              <a:t>, </a:t>
            </a:r>
            <a:r>
              <a:rPr lang="hr-HR" sz="2000" dirty="0" err="1">
                <a:solidFill>
                  <a:srgbClr val="0070C0"/>
                </a:solidFill>
                <a:latin typeface="+mn-lt"/>
                <a:cs typeface="+mn-cs"/>
              </a:rPr>
              <a:t>which</a:t>
            </a:r>
            <a:r>
              <a:rPr lang="hr-HR" sz="2000" dirty="0">
                <a:solidFill>
                  <a:srgbClr val="0070C0"/>
                </a:solidFill>
                <a:latin typeface="+mn-lt"/>
                <a:cs typeface="+mn-cs"/>
              </a:rPr>
              <a:t> </a:t>
            </a:r>
            <a:r>
              <a:rPr lang="hr-HR" sz="2000" dirty="0" err="1">
                <a:solidFill>
                  <a:srgbClr val="0070C0"/>
                </a:solidFill>
                <a:latin typeface="+mn-lt"/>
                <a:cs typeface="+mn-cs"/>
              </a:rPr>
              <a:t>is</a:t>
            </a:r>
            <a:r>
              <a:rPr lang="hr-HR" sz="2000" dirty="0">
                <a:solidFill>
                  <a:srgbClr val="0070C0"/>
                </a:solidFill>
                <a:latin typeface="+mn-lt"/>
                <a:cs typeface="+mn-cs"/>
              </a:rPr>
              <a:t> </a:t>
            </a:r>
            <a:r>
              <a:rPr lang="hr-HR" sz="2000" dirty="0" err="1">
                <a:solidFill>
                  <a:srgbClr val="0070C0"/>
                </a:solidFill>
                <a:latin typeface="+mn-lt"/>
                <a:cs typeface="+mn-cs"/>
              </a:rPr>
              <a:t>not</a:t>
            </a:r>
            <a:r>
              <a:rPr lang="hr-HR" sz="2000" dirty="0">
                <a:solidFill>
                  <a:srgbClr val="0070C0"/>
                </a:solidFill>
                <a:latin typeface="+mn-lt"/>
                <a:cs typeface="+mn-cs"/>
              </a:rPr>
              <a:t> </a:t>
            </a:r>
            <a:r>
              <a:rPr lang="hr-HR" sz="2000" dirty="0" err="1">
                <a:solidFill>
                  <a:srgbClr val="0070C0"/>
                </a:solidFill>
                <a:latin typeface="+mn-lt"/>
                <a:cs typeface="+mn-cs"/>
              </a:rPr>
              <a:t>in</a:t>
            </a:r>
            <a:r>
              <a:rPr lang="hr-HR" sz="2000" dirty="0">
                <a:solidFill>
                  <a:srgbClr val="0070C0"/>
                </a:solidFill>
                <a:latin typeface="+mn-lt"/>
                <a:cs typeface="+mn-cs"/>
              </a:rPr>
              <a:t> </a:t>
            </a:r>
            <a:r>
              <a:rPr lang="hr-HR" sz="2000" dirty="0" err="1">
                <a:solidFill>
                  <a:srgbClr val="0070C0"/>
                </a:solidFill>
                <a:latin typeface="+mn-lt"/>
                <a:cs typeface="+mn-cs"/>
              </a:rPr>
              <a:t>case</a:t>
            </a:r>
            <a:r>
              <a:rPr lang="hr-HR" sz="2000" dirty="0">
                <a:solidFill>
                  <a:srgbClr val="0070C0"/>
                </a:solidFill>
                <a:latin typeface="+mn-lt"/>
                <a:cs typeface="+mn-cs"/>
              </a:rPr>
              <a:t> </a:t>
            </a:r>
            <a:r>
              <a:rPr lang="hr-HR" sz="2000" dirty="0" err="1">
                <a:solidFill>
                  <a:srgbClr val="0070C0"/>
                </a:solidFill>
                <a:latin typeface="+mn-lt"/>
                <a:cs typeface="+mn-cs"/>
              </a:rPr>
              <a:t>of</a:t>
            </a:r>
            <a:r>
              <a:rPr lang="hr-HR" sz="2000" dirty="0">
                <a:solidFill>
                  <a:srgbClr val="0070C0"/>
                </a:solidFill>
                <a:latin typeface="+mn-lt"/>
                <a:cs typeface="+mn-cs"/>
              </a:rPr>
              <a:t> </a:t>
            </a:r>
            <a:r>
              <a:rPr lang="hr-HR" sz="2000" dirty="0" err="1">
                <a:solidFill>
                  <a:srgbClr val="0070C0"/>
                </a:solidFill>
                <a:latin typeface="+mn-lt"/>
                <a:cs typeface="+mn-cs"/>
              </a:rPr>
              <a:t>fire</a:t>
            </a:r>
            <a:r>
              <a:rPr lang="hr-HR" sz="2000" dirty="0">
                <a:solidFill>
                  <a:srgbClr val="0070C0"/>
                </a:solidFill>
                <a:latin typeface="+mn-lt"/>
                <a:cs typeface="+mn-cs"/>
              </a:rPr>
              <a:t>, as </a:t>
            </a:r>
            <a:r>
              <a:rPr lang="hr-HR" sz="2000" dirty="0" err="1">
                <a:solidFill>
                  <a:srgbClr val="0070C0"/>
                </a:solidFill>
                <a:latin typeface="+mn-lt"/>
                <a:cs typeface="+mn-cs"/>
              </a:rPr>
              <a:t>gases</a:t>
            </a:r>
            <a:r>
              <a:rPr lang="hr-HR" sz="2000" dirty="0">
                <a:solidFill>
                  <a:srgbClr val="0070C0"/>
                </a:solidFill>
                <a:latin typeface="+mn-lt"/>
                <a:cs typeface="+mn-cs"/>
              </a:rPr>
              <a:t> </a:t>
            </a:r>
            <a:r>
              <a:rPr lang="hr-HR" sz="2000" dirty="0" err="1">
                <a:solidFill>
                  <a:srgbClr val="0070C0"/>
                </a:solidFill>
                <a:latin typeface="+mn-lt"/>
                <a:cs typeface="+mn-cs"/>
              </a:rPr>
              <a:t>due</a:t>
            </a:r>
            <a:r>
              <a:rPr lang="hr-HR" sz="2000" dirty="0">
                <a:solidFill>
                  <a:srgbClr val="0070C0"/>
                </a:solidFill>
                <a:latin typeface="+mn-lt"/>
                <a:cs typeface="+mn-cs"/>
              </a:rPr>
              <a:t> to </a:t>
            </a:r>
            <a:r>
              <a:rPr lang="hr-HR" sz="2000" dirty="0" err="1">
                <a:solidFill>
                  <a:srgbClr val="0070C0"/>
                </a:solidFill>
                <a:latin typeface="+mn-lt"/>
                <a:cs typeface="+mn-cs"/>
              </a:rPr>
              <a:t>their</a:t>
            </a:r>
            <a:r>
              <a:rPr lang="hr-HR" sz="2000" dirty="0">
                <a:solidFill>
                  <a:srgbClr val="0070C0"/>
                </a:solidFill>
                <a:latin typeface="+mn-lt"/>
                <a:cs typeface="+mn-cs"/>
              </a:rPr>
              <a:t> </a:t>
            </a:r>
            <a:r>
              <a:rPr lang="hr-HR" sz="2000" dirty="0" err="1">
                <a:solidFill>
                  <a:srgbClr val="0070C0"/>
                </a:solidFill>
                <a:latin typeface="+mn-lt"/>
                <a:cs typeface="+mn-cs"/>
              </a:rPr>
              <a:t>heat</a:t>
            </a:r>
            <a:r>
              <a:rPr lang="hr-HR" sz="2000" dirty="0">
                <a:solidFill>
                  <a:srgbClr val="0070C0"/>
                </a:solidFill>
                <a:latin typeface="+mn-lt"/>
                <a:cs typeface="+mn-cs"/>
              </a:rPr>
              <a:t> </a:t>
            </a:r>
            <a:r>
              <a:rPr lang="hr-HR" sz="2000" dirty="0" err="1">
                <a:solidFill>
                  <a:srgbClr val="0070C0"/>
                </a:solidFill>
                <a:latin typeface="+mn-lt"/>
                <a:cs typeface="+mn-cs"/>
              </a:rPr>
              <a:t>go</a:t>
            </a:r>
            <a:r>
              <a:rPr lang="hr-HR" sz="2000" dirty="0">
                <a:solidFill>
                  <a:srgbClr val="0070C0"/>
                </a:solidFill>
                <a:latin typeface="+mn-lt"/>
                <a:cs typeface="+mn-cs"/>
              </a:rPr>
              <a:t> </a:t>
            </a:r>
            <a:r>
              <a:rPr lang="hr-HR" sz="2000" dirty="0" err="1">
                <a:solidFill>
                  <a:srgbClr val="0070C0"/>
                </a:solidFill>
                <a:latin typeface="+mn-lt"/>
                <a:cs typeface="+mn-cs"/>
              </a:rPr>
              <a:t>quickly</a:t>
            </a:r>
            <a:r>
              <a:rPr lang="hr-HR" sz="2000" dirty="0">
                <a:solidFill>
                  <a:srgbClr val="0070C0"/>
                </a:solidFill>
                <a:latin typeface="+mn-lt"/>
                <a:cs typeface="+mn-cs"/>
              </a:rPr>
              <a:t> to </a:t>
            </a:r>
            <a:r>
              <a:rPr lang="hr-HR" sz="2000" dirty="0" err="1">
                <a:solidFill>
                  <a:srgbClr val="0070C0"/>
                </a:solidFill>
                <a:latin typeface="+mn-lt"/>
                <a:cs typeface="+mn-cs"/>
              </a:rPr>
              <a:t>the</a:t>
            </a:r>
            <a:r>
              <a:rPr lang="hr-HR" sz="2000" dirty="0">
                <a:solidFill>
                  <a:srgbClr val="0070C0"/>
                </a:solidFill>
                <a:latin typeface="+mn-lt"/>
                <a:cs typeface="+mn-cs"/>
              </a:rPr>
              <a:t> top. </a:t>
            </a:r>
            <a:r>
              <a:rPr lang="hr-HR" sz="2000" dirty="0" err="1">
                <a:solidFill>
                  <a:srgbClr val="0070C0"/>
                </a:solidFill>
                <a:latin typeface="+mn-lt"/>
                <a:cs typeface="+mn-cs"/>
              </a:rPr>
              <a:t>It</a:t>
            </a:r>
            <a:r>
              <a:rPr lang="hr-HR" sz="2000" dirty="0">
                <a:solidFill>
                  <a:srgbClr val="0070C0"/>
                </a:solidFill>
                <a:latin typeface="+mn-lt"/>
                <a:cs typeface="+mn-cs"/>
              </a:rPr>
              <a:t> </a:t>
            </a:r>
            <a:r>
              <a:rPr lang="hr-HR" sz="2000" dirty="0" err="1">
                <a:solidFill>
                  <a:srgbClr val="0070C0"/>
                </a:solidFill>
                <a:latin typeface="+mn-lt"/>
                <a:cs typeface="+mn-cs"/>
              </a:rPr>
              <a:t>could</a:t>
            </a:r>
            <a:r>
              <a:rPr lang="hr-HR" sz="2000" dirty="0">
                <a:solidFill>
                  <a:srgbClr val="0070C0"/>
                </a:solidFill>
                <a:latin typeface="+mn-lt"/>
                <a:cs typeface="+mn-cs"/>
              </a:rPr>
              <a:t> </a:t>
            </a:r>
            <a:r>
              <a:rPr lang="hr-HR" sz="2000" dirty="0" err="1">
                <a:solidFill>
                  <a:srgbClr val="0070C0"/>
                </a:solidFill>
                <a:latin typeface="+mn-lt"/>
                <a:cs typeface="+mn-cs"/>
              </a:rPr>
              <a:t>happen</a:t>
            </a:r>
            <a:r>
              <a:rPr lang="hr-HR" sz="2000" dirty="0">
                <a:solidFill>
                  <a:srgbClr val="0070C0"/>
                </a:solidFill>
                <a:latin typeface="+mn-lt"/>
                <a:cs typeface="+mn-cs"/>
              </a:rPr>
              <a:t> </a:t>
            </a:r>
            <a:r>
              <a:rPr lang="hr-HR" sz="2000" dirty="0" err="1">
                <a:solidFill>
                  <a:srgbClr val="0070C0"/>
                </a:solidFill>
                <a:latin typeface="+mn-lt"/>
                <a:cs typeface="+mn-cs"/>
              </a:rPr>
              <a:t>that</a:t>
            </a:r>
            <a:r>
              <a:rPr lang="hr-HR" sz="2000" dirty="0">
                <a:solidFill>
                  <a:srgbClr val="0070C0"/>
                </a:solidFill>
                <a:latin typeface="+mn-lt"/>
                <a:cs typeface="+mn-cs"/>
              </a:rPr>
              <a:t> </a:t>
            </a:r>
            <a:r>
              <a:rPr lang="hr-HR" sz="2000" dirty="0" err="1">
                <a:solidFill>
                  <a:srgbClr val="0070C0"/>
                </a:solidFill>
                <a:latin typeface="+mn-lt"/>
                <a:cs typeface="+mn-cs"/>
              </a:rPr>
              <a:t>the</a:t>
            </a:r>
            <a:r>
              <a:rPr lang="hr-HR" sz="2000" dirty="0">
                <a:solidFill>
                  <a:srgbClr val="0070C0"/>
                </a:solidFill>
                <a:latin typeface="+mn-lt"/>
                <a:cs typeface="+mn-cs"/>
              </a:rPr>
              <a:t> </a:t>
            </a:r>
            <a:r>
              <a:rPr lang="hr-HR" sz="2000" dirty="0" err="1">
                <a:solidFill>
                  <a:srgbClr val="0070C0"/>
                </a:solidFill>
                <a:latin typeface="+mn-lt"/>
                <a:cs typeface="+mn-cs"/>
              </a:rPr>
              <a:t>station</a:t>
            </a:r>
            <a:r>
              <a:rPr lang="hr-HR" sz="2000" dirty="0">
                <a:solidFill>
                  <a:srgbClr val="0070C0"/>
                </a:solidFill>
                <a:latin typeface="+mn-lt"/>
                <a:cs typeface="+mn-cs"/>
              </a:rPr>
              <a:t> </a:t>
            </a:r>
            <a:r>
              <a:rPr lang="hr-HR" sz="2000" dirty="0" err="1">
                <a:solidFill>
                  <a:srgbClr val="0070C0"/>
                </a:solidFill>
                <a:latin typeface="+mn-lt"/>
                <a:cs typeface="+mn-cs"/>
              </a:rPr>
              <a:t>nearby</a:t>
            </a:r>
            <a:r>
              <a:rPr lang="hr-HR" sz="2000" dirty="0">
                <a:solidFill>
                  <a:srgbClr val="0070C0"/>
                </a:solidFill>
                <a:latin typeface="+mn-lt"/>
                <a:cs typeface="+mn-cs"/>
              </a:rPr>
              <a:t> </a:t>
            </a:r>
            <a:r>
              <a:rPr lang="hr-HR" sz="2000" dirty="0" err="1">
                <a:solidFill>
                  <a:srgbClr val="0070C0"/>
                </a:solidFill>
                <a:latin typeface="+mn-lt"/>
                <a:cs typeface="+mn-cs"/>
              </a:rPr>
              <a:t>the</a:t>
            </a:r>
            <a:r>
              <a:rPr lang="hr-HR" sz="2000" dirty="0">
                <a:solidFill>
                  <a:srgbClr val="0070C0"/>
                </a:solidFill>
                <a:latin typeface="+mn-lt"/>
                <a:cs typeface="+mn-cs"/>
              </a:rPr>
              <a:t> </a:t>
            </a:r>
            <a:r>
              <a:rPr lang="hr-HR" sz="2000" dirty="0" err="1">
                <a:solidFill>
                  <a:srgbClr val="0070C0"/>
                </a:solidFill>
                <a:latin typeface="+mn-lt"/>
                <a:cs typeface="+mn-cs"/>
              </a:rPr>
              <a:t>fire</a:t>
            </a:r>
            <a:r>
              <a:rPr lang="hr-HR" sz="2000" dirty="0">
                <a:solidFill>
                  <a:srgbClr val="0070C0"/>
                </a:solidFill>
                <a:latin typeface="+mn-lt"/>
                <a:cs typeface="+mn-cs"/>
              </a:rPr>
              <a:t> </a:t>
            </a:r>
            <a:r>
              <a:rPr lang="hr-HR" sz="2000" dirty="0" err="1">
                <a:solidFill>
                  <a:srgbClr val="0070C0"/>
                </a:solidFill>
                <a:latin typeface="+mn-lt"/>
                <a:cs typeface="+mn-cs"/>
              </a:rPr>
              <a:t>can</a:t>
            </a:r>
            <a:r>
              <a:rPr lang="hr-HR" sz="2000" dirty="0">
                <a:solidFill>
                  <a:srgbClr val="0070C0"/>
                </a:solidFill>
                <a:latin typeface="+mn-lt"/>
                <a:cs typeface="+mn-cs"/>
              </a:rPr>
              <a:t> </a:t>
            </a:r>
            <a:r>
              <a:rPr lang="hr-HR" sz="2000" dirty="0" err="1">
                <a:solidFill>
                  <a:srgbClr val="0070C0"/>
                </a:solidFill>
                <a:latin typeface="+mn-lt"/>
                <a:cs typeface="+mn-cs"/>
              </a:rPr>
              <a:t>sample</a:t>
            </a:r>
            <a:r>
              <a:rPr lang="hr-HR" sz="2000" dirty="0">
                <a:solidFill>
                  <a:srgbClr val="0070C0"/>
                </a:solidFill>
                <a:latin typeface="+mn-lt"/>
                <a:cs typeface="+mn-cs"/>
              </a:rPr>
              <a:t> </a:t>
            </a:r>
            <a:r>
              <a:rPr lang="hr-HR" sz="2000" dirty="0" err="1">
                <a:solidFill>
                  <a:srgbClr val="0070C0"/>
                </a:solidFill>
                <a:latin typeface="+mn-lt"/>
                <a:cs typeface="+mn-cs"/>
              </a:rPr>
              <a:t>usually</a:t>
            </a:r>
            <a:r>
              <a:rPr lang="hr-HR" sz="2000" dirty="0">
                <a:solidFill>
                  <a:srgbClr val="0070C0"/>
                </a:solidFill>
                <a:latin typeface="+mn-lt"/>
                <a:cs typeface="+mn-cs"/>
              </a:rPr>
              <a:t> </a:t>
            </a:r>
            <a:r>
              <a:rPr lang="hr-HR" sz="2000" dirty="0" err="1">
                <a:solidFill>
                  <a:srgbClr val="0070C0"/>
                </a:solidFill>
                <a:latin typeface="+mn-lt"/>
                <a:cs typeface="+mn-cs"/>
              </a:rPr>
              <a:t>polluted</a:t>
            </a:r>
            <a:r>
              <a:rPr lang="hr-HR" sz="2000" dirty="0">
                <a:solidFill>
                  <a:srgbClr val="0070C0"/>
                </a:solidFill>
                <a:latin typeface="+mn-lt"/>
                <a:cs typeface="+mn-cs"/>
              </a:rPr>
              <a:t> </a:t>
            </a:r>
            <a:r>
              <a:rPr lang="hr-HR" sz="2000" dirty="0" err="1">
                <a:solidFill>
                  <a:srgbClr val="0070C0"/>
                </a:solidFill>
                <a:latin typeface="+mn-lt"/>
                <a:cs typeface="+mn-cs"/>
              </a:rPr>
              <a:t>air</a:t>
            </a:r>
            <a:r>
              <a:rPr lang="hr-HR" sz="2000" dirty="0">
                <a:solidFill>
                  <a:srgbClr val="0070C0"/>
                </a:solidFill>
                <a:latin typeface="+mn-lt"/>
                <a:cs typeface="+mn-cs"/>
              </a:rPr>
              <a:t>. </a:t>
            </a:r>
            <a:r>
              <a:rPr lang="hr-HR" sz="2000" dirty="0" err="1">
                <a:solidFill>
                  <a:srgbClr val="0070C0"/>
                </a:solidFill>
                <a:latin typeface="+mn-lt"/>
                <a:cs typeface="+mn-cs"/>
              </a:rPr>
              <a:t>The</a:t>
            </a:r>
            <a:r>
              <a:rPr lang="hr-HR" sz="2000" dirty="0">
                <a:solidFill>
                  <a:srgbClr val="0070C0"/>
                </a:solidFill>
                <a:latin typeface="+mn-lt"/>
                <a:cs typeface="+mn-cs"/>
              </a:rPr>
              <a:t> </a:t>
            </a:r>
            <a:r>
              <a:rPr lang="hr-HR" sz="2000" dirty="0" err="1">
                <a:solidFill>
                  <a:srgbClr val="0070C0"/>
                </a:solidFill>
                <a:latin typeface="+mn-lt"/>
                <a:cs typeface="+mn-cs"/>
              </a:rPr>
              <a:t>known</a:t>
            </a:r>
            <a:r>
              <a:rPr lang="hr-HR" sz="2000" dirty="0">
                <a:solidFill>
                  <a:srgbClr val="0070C0"/>
                </a:solidFill>
                <a:latin typeface="+mn-lt"/>
                <a:cs typeface="+mn-cs"/>
              </a:rPr>
              <a:t> </a:t>
            </a:r>
            <a:r>
              <a:rPr lang="hr-HR" sz="2000" dirty="0" err="1">
                <a:solidFill>
                  <a:srgbClr val="0070C0"/>
                </a:solidFill>
                <a:latin typeface="+mn-lt"/>
                <a:cs typeface="+mn-cs"/>
              </a:rPr>
              <a:t>cases</a:t>
            </a:r>
            <a:r>
              <a:rPr lang="hr-HR" sz="2000" dirty="0">
                <a:solidFill>
                  <a:srgbClr val="0070C0"/>
                </a:solidFill>
                <a:latin typeface="+mn-lt"/>
                <a:cs typeface="+mn-cs"/>
              </a:rPr>
              <a:t> are </a:t>
            </a:r>
            <a:r>
              <a:rPr lang="hr-HR" sz="2000" dirty="0" err="1">
                <a:solidFill>
                  <a:srgbClr val="0070C0"/>
                </a:solidFill>
                <a:latin typeface="+mn-lt"/>
                <a:cs typeface="+mn-cs"/>
              </a:rPr>
              <a:t>fires</a:t>
            </a:r>
            <a:r>
              <a:rPr lang="hr-HR" sz="2000" dirty="0">
                <a:solidFill>
                  <a:srgbClr val="0070C0"/>
                </a:solidFill>
                <a:latin typeface="+mn-lt"/>
                <a:cs typeface="+mn-cs"/>
              </a:rPr>
              <a:t> </a:t>
            </a:r>
            <a:r>
              <a:rPr lang="hr-HR" sz="2000" dirty="0" err="1">
                <a:solidFill>
                  <a:srgbClr val="0070C0"/>
                </a:solidFill>
                <a:latin typeface="+mn-lt"/>
                <a:cs typeface="+mn-cs"/>
              </a:rPr>
              <a:t>of</a:t>
            </a:r>
            <a:r>
              <a:rPr lang="hr-HR" sz="2000" dirty="0">
                <a:solidFill>
                  <a:srgbClr val="0070C0"/>
                </a:solidFill>
                <a:latin typeface="+mn-lt"/>
                <a:cs typeface="+mn-cs"/>
              </a:rPr>
              <a:t> Puto </a:t>
            </a:r>
            <a:r>
              <a:rPr lang="hr-HR" sz="2000" dirty="0" err="1">
                <a:solidFill>
                  <a:srgbClr val="0070C0"/>
                </a:solidFill>
                <a:latin typeface="+mn-lt"/>
                <a:cs typeface="+mn-cs"/>
              </a:rPr>
              <a:t>and</a:t>
            </a:r>
            <a:r>
              <a:rPr lang="hr-HR" sz="2000" dirty="0">
                <a:solidFill>
                  <a:srgbClr val="0070C0"/>
                </a:solidFill>
                <a:latin typeface="+mn-lt"/>
                <a:cs typeface="+mn-cs"/>
              </a:rPr>
              <a:t> </a:t>
            </a:r>
            <a:r>
              <a:rPr lang="hr-HR" sz="2000" dirty="0" err="1">
                <a:solidFill>
                  <a:srgbClr val="0070C0"/>
                </a:solidFill>
                <a:latin typeface="+mn-lt"/>
                <a:cs typeface="+mn-cs"/>
              </a:rPr>
              <a:t>Cios</a:t>
            </a:r>
            <a:r>
              <a:rPr lang="hr-HR" sz="2000" dirty="0">
                <a:solidFill>
                  <a:srgbClr val="0070C0"/>
                </a:solidFill>
                <a:latin typeface="+mn-lt"/>
                <a:cs typeface="+mn-cs"/>
              </a:rPr>
              <a:t> </a:t>
            </a:r>
            <a:r>
              <a:rPr lang="hr-HR" sz="2000" dirty="0" err="1">
                <a:solidFill>
                  <a:srgbClr val="0070C0"/>
                </a:solidFill>
                <a:latin typeface="+mn-lt"/>
                <a:cs typeface="+mn-cs"/>
              </a:rPr>
              <a:t>warehouses</a:t>
            </a:r>
            <a:r>
              <a:rPr lang="hr-HR" sz="2000" dirty="0">
                <a:solidFill>
                  <a:srgbClr val="0070C0"/>
                </a:solidFill>
                <a:latin typeface="+mn-lt"/>
                <a:cs typeface="+mn-cs"/>
              </a:rPr>
              <a:t>.</a:t>
            </a: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4" name="Group 3"/>
          <p:cNvGrpSpPr>
            <a:grpSpLocks noChangeAspect="1"/>
          </p:cNvGrpSpPr>
          <p:nvPr/>
        </p:nvGrpSpPr>
        <p:grpSpPr bwMode="auto">
          <a:xfrm>
            <a:off x="442354" y="6362429"/>
            <a:ext cx="4500798" cy="411137"/>
            <a:chOff x="14858" y="6031800"/>
            <a:chExt cx="7310482" cy="703818"/>
          </a:xfrm>
        </p:grpSpPr>
        <p:pic>
          <p:nvPicPr>
            <p:cNvPr id="1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381375800"/>
      </p:ext>
    </p:extLst>
  </p:cSld>
  <p:clrMapOvr>
    <a:masterClrMapping/>
  </p:clrMapOvr>
  <p:transition spd="med">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11.4 INSPECTION MONITORING - UNANNOUNCED</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38150" y="1238249"/>
            <a:ext cx="8439150" cy="1083053"/>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38151" y="1428750"/>
            <a:ext cx="8429624" cy="1261884"/>
          </a:xfrm>
          <a:prstGeom prst="rect">
            <a:avLst/>
          </a:prstGeom>
          <a:noFill/>
        </p:spPr>
        <p:txBody>
          <a:bodyPr wrap="square" rtlCol="0">
            <a:spAutoFit/>
          </a:bodyPr>
          <a:lstStyle/>
          <a:p>
            <a:r>
              <a:rPr lang="hr-HR" sz="2400" b="1" dirty="0" err="1">
                <a:solidFill>
                  <a:schemeClr val="tx2">
                    <a:lumMod val="75000"/>
                  </a:schemeClr>
                </a:solidFill>
              </a:rPr>
              <a:t>Suitability</a:t>
            </a:r>
            <a:r>
              <a:rPr lang="hr-HR" sz="2400" b="1" dirty="0">
                <a:solidFill>
                  <a:schemeClr val="tx2">
                    <a:lumMod val="75000"/>
                  </a:schemeClr>
                </a:solidFill>
              </a:rPr>
              <a:t> </a:t>
            </a:r>
            <a:r>
              <a:rPr lang="hr-HR" sz="2400" b="1" dirty="0" err="1">
                <a:solidFill>
                  <a:schemeClr val="tx2">
                    <a:lumMod val="75000"/>
                  </a:schemeClr>
                </a:solidFill>
              </a:rPr>
              <a:t>of</a:t>
            </a:r>
            <a:r>
              <a:rPr lang="hr-HR" sz="2400" b="1" dirty="0">
                <a:solidFill>
                  <a:schemeClr val="tx2">
                    <a:lumMod val="75000"/>
                  </a:schemeClr>
                </a:solidFill>
              </a:rPr>
              <a:t> AQM </a:t>
            </a:r>
            <a:r>
              <a:rPr lang="hr-HR" sz="2400" b="1" dirty="0" err="1">
                <a:solidFill>
                  <a:schemeClr val="tx2">
                    <a:lumMod val="75000"/>
                  </a:schemeClr>
                </a:solidFill>
              </a:rPr>
              <a:t>networks</a:t>
            </a:r>
            <a:r>
              <a:rPr lang="hr-HR" sz="2400" b="1" dirty="0">
                <a:solidFill>
                  <a:schemeClr val="tx2">
                    <a:lumMod val="75000"/>
                  </a:schemeClr>
                </a:solidFill>
              </a:rPr>
              <a:t> for </a:t>
            </a:r>
            <a:r>
              <a:rPr lang="hr-HR" sz="2400" b="1" dirty="0" err="1">
                <a:solidFill>
                  <a:schemeClr val="tx2">
                    <a:lumMod val="75000"/>
                  </a:schemeClr>
                </a:solidFill>
              </a:rPr>
              <a:t>air</a:t>
            </a:r>
            <a:r>
              <a:rPr lang="hr-HR" sz="2400" b="1" dirty="0">
                <a:solidFill>
                  <a:schemeClr val="tx2">
                    <a:lumMod val="75000"/>
                  </a:schemeClr>
                </a:solidFill>
              </a:rPr>
              <a:t> </a:t>
            </a:r>
            <a:r>
              <a:rPr lang="hr-HR" sz="2400" b="1" dirty="0" err="1">
                <a:solidFill>
                  <a:schemeClr val="tx2">
                    <a:lumMod val="75000"/>
                  </a:schemeClr>
                </a:solidFill>
              </a:rPr>
              <a:t>quality</a:t>
            </a:r>
            <a:r>
              <a:rPr lang="hr-HR" sz="2400" b="1" dirty="0">
                <a:solidFill>
                  <a:schemeClr val="tx2">
                    <a:lumMod val="75000"/>
                  </a:schemeClr>
                </a:solidFill>
              </a:rPr>
              <a:t> </a:t>
            </a:r>
            <a:r>
              <a:rPr lang="hr-HR" sz="2400" b="1" dirty="0" err="1">
                <a:solidFill>
                  <a:schemeClr val="tx2">
                    <a:lumMod val="75000"/>
                  </a:schemeClr>
                </a:solidFill>
              </a:rPr>
              <a:t>evaluation</a:t>
            </a:r>
            <a:r>
              <a:rPr lang="hr-HR" sz="2400" b="1" dirty="0">
                <a:solidFill>
                  <a:schemeClr val="tx2">
                    <a:lumMod val="75000"/>
                  </a:schemeClr>
                </a:solidFill>
              </a:rPr>
              <a:t> </a:t>
            </a:r>
            <a:r>
              <a:rPr lang="hr-HR" sz="2400" b="1" dirty="0" err="1">
                <a:solidFill>
                  <a:schemeClr val="tx2">
                    <a:lumMod val="75000"/>
                  </a:schemeClr>
                </a:solidFill>
              </a:rPr>
              <a:t>in</a:t>
            </a:r>
            <a:r>
              <a:rPr lang="hr-HR" sz="2400" b="1" dirty="0">
                <a:solidFill>
                  <a:schemeClr val="tx2">
                    <a:lumMod val="75000"/>
                  </a:schemeClr>
                </a:solidFill>
              </a:rPr>
              <a:t> </a:t>
            </a:r>
            <a:r>
              <a:rPr lang="hr-HR" sz="2400" b="1" dirty="0" err="1">
                <a:solidFill>
                  <a:schemeClr val="tx2">
                    <a:lumMod val="75000"/>
                  </a:schemeClr>
                </a:solidFill>
              </a:rPr>
              <a:t>case</a:t>
            </a:r>
            <a:r>
              <a:rPr lang="hr-HR" sz="2400" b="1" dirty="0">
                <a:solidFill>
                  <a:schemeClr val="tx2">
                    <a:lumMod val="75000"/>
                  </a:schemeClr>
                </a:solidFill>
              </a:rPr>
              <a:t> </a:t>
            </a:r>
            <a:r>
              <a:rPr lang="hr-HR" sz="2400" b="1" dirty="0" err="1">
                <a:solidFill>
                  <a:schemeClr val="tx2">
                    <a:lumMod val="75000"/>
                  </a:schemeClr>
                </a:solidFill>
              </a:rPr>
              <a:t>of</a:t>
            </a:r>
            <a:r>
              <a:rPr lang="hr-HR" sz="2400" b="1" dirty="0">
                <a:solidFill>
                  <a:schemeClr val="tx2">
                    <a:lumMod val="75000"/>
                  </a:schemeClr>
                </a:solidFill>
              </a:rPr>
              <a:t> </a:t>
            </a:r>
            <a:r>
              <a:rPr lang="hr-HR" sz="2400" b="1" dirty="0" err="1">
                <a:solidFill>
                  <a:schemeClr val="tx2">
                    <a:lumMod val="75000"/>
                  </a:schemeClr>
                </a:solidFill>
              </a:rPr>
              <a:t>accidents</a:t>
            </a:r>
            <a:endParaRPr lang="hr-HR" sz="2400" b="1" dirty="0">
              <a:solidFill>
                <a:srgbClr val="0070C0"/>
              </a:solidFill>
            </a:endParaRPr>
          </a:p>
          <a:p>
            <a:endParaRPr lang="hr-HR" sz="2800" b="1" dirty="0">
              <a:solidFill>
                <a:schemeClr val="tx2">
                  <a:lumMod val="75000"/>
                </a:schemeClr>
              </a:solidFill>
            </a:endParaRPr>
          </a:p>
        </p:txBody>
      </p:sp>
      <p:sp>
        <p:nvSpPr>
          <p:cNvPr id="4" name="TextBox 3"/>
          <p:cNvSpPr txBox="1"/>
          <p:nvPr/>
        </p:nvSpPr>
        <p:spPr>
          <a:xfrm>
            <a:off x="442354" y="2538101"/>
            <a:ext cx="8295261" cy="2862322"/>
          </a:xfrm>
          <a:prstGeom prst="rect">
            <a:avLst/>
          </a:prstGeom>
          <a:noFill/>
        </p:spPr>
        <p:txBody>
          <a:bodyPr wrap="square" rtlCol="0">
            <a:spAutoFit/>
          </a:bodyPr>
          <a:lstStyle/>
          <a:p>
            <a:r>
              <a:rPr lang="hr-HR" sz="2000" b="1" dirty="0" err="1">
                <a:solidFill>
                  <a:schemeClr val="tx2">
                    <a:lumMod val="75000"/>
                  </a:schemeClr>
                </a:solidFill>
                <a:latin typeface="+mn-lt"/>
              </a:rPr>
              <a:t>Still</a:t>
            </a:r>
            <a:endParaRPr lang="hr-HR" sz="2000" b="1" dirty="0">
              <a:solidFill>
                <a:schemeClr val="tx2">
                  <a:lumMod val="75000"/>
                </a:schemeClr>
              </a:solidFill>
              <a:latin typeface="+mn-lt"/>
            </a:endParaRPr>
          </a:p>
          <a:p>
            <a:endParaRPr lang="hr-HR" sz="2000" dirty="0">
              <a:solidFill>
                <a:srgbClr val="0070C0"/>
              </a:solidFill>
              <a:latin typeface="+mn-lt"/>
              <a:cs typeface="+mn-cs"/>
            </a:endParaRPr>
          </a:p>
          <a:p>
            <a:r>
              <a:rPr lang="hr-HR" sz="2000" dirty="0">
                <a:solidFill>
                  <a:srgbClr val="0070C0"/>
                </a:solidFill>
                <a:latin typeface="+mn-lt"/>
                <a:cs typeface="+mn-cs"/>
              </a:rPr>
              <a:t>In some </a:t>
            </a:r>
            <a:r>
              <a:rPr lang="hr-HR" sz="2000" dirty="0" err="1">
                <a:solidFill>
                  <a:srgbClr val="0070C0"/>
                </a:solidFill>
                <a:latin typeface="+mn-lt"/>
                <a:cs typeface="+mn-cs"/>
              </a:rPr>
              <a:t>cases</a:t>
            </a:r>
            <a:r>
              <a:rPr lang="hr-HR" sz="2000" dirty="0">
                <a:solidFill>
                  <a:srgbClr val="0070C0"/>
                </a:solidFill>
                <a:latin typeface="+mn-lt"/>
                <a:cs typeface="+mn-cs"/>
              </a:rPr>
              <a:t> </a:t>
            </a:r>
            <a:r>
              <a:rPr lang="hr-HR" sz="2000" dirty="0" err="1">
                <a:solidFill>
                  <a:srgbClr val="0070C0"/>
                </a:solidFill>
                <a:latin typeface="+mn-lt"/>
                <a:cs typeface="+mn-cs"/>
              </a:rPr>
              <a:t>even</a:t>
            </a:r>
            <a:r>
              <a:rPr lang="hr-HR" sz="2000" dirty="0">
                <a:solidFill>
                  <a:srgbClr val="0070C0"/>
                </a:solidFill>
                <a:latin typeface="+mn-lt"/>
                <a:cs typeface="+mn-cs"/>
              </a:rPr>
              <a:t> </a:t>
            </a:r>
            <a:r>
              <a:rPr lang="hr-HR" sz="2000" dirty="0" err="1">
                <a:solidFill>
                  <a:srgbClr val="0070C0"/>
                </a:solidFill>
                <a:latin typeface="+mn-lt"/>
                <a:cs typeface="+mn-cs"/>
              </a:rPr>
              <a:t>these</a:t>
            </a:r>
            <a:r>
              <a:rPr lang="hr-HR" sz="2000" dirty="0">
                <a:solidFill>
                  <a:srgbClr val="0070C0"/>
                </a:solidFill>
                <a:latin typeface="+mn-lt"/>
                <a:cs typeface="+mn-cs"/>
              </a:rPr>
              <a:t> data </a:t>
            </a:r>
            <a:r>
              <a:rPr lang="hr-HR" sz="2000" dirty="0" err="1">
                <a:solidFill>
                  <a:srgbClr val="0070C0"/>
                </a:solidFill>
                <a:latin typeface="+mn-lt"/>
                <a:cs typeface="+mn-cs"/>
              </a:rPr>
              <a:t>can</a:t>
            </a:r>
            <a:r>
              <a:rPr lang="hr-HR" sz="2000" dirty="0">
                <a:solidFill>
                  <a:srgbClr val="0070C0"/>
                </a:solidFill>
                <a:latin typeface="+mn-lt"/>
                <a:cs typeface="+mn-cs"/>
              </a:rPr>
              <a:t> </a:t>
            </a:r>
            <a:r>
              <a:rPr lang="hr-HR" sz="2000" dirty="0" err="1">
                <a:solidFill>
                  <a:srgbClr val="0070C0"/>
                </a:solidFill>
                <a:latin typeface="+mn-lt"/>
                <a:cs typeface="+mn-cs"/>
              </a:rPr>
              <a:t>be</a:t>
            </a:r>
            <a:r>
              <a:rPr lang="hr-HR" sz="2000" dirty="0">
                <a:solidFill>
                  <a:srgbClr val="0070C0"/>
                </a:solidFill>
                <a:latin typeface="+mn-lt"/>
                <a:cs typeface="+mn-cs"/>
              </a:rPr>
              <a:t> </a:t>
            </a:r>
            <a:r>
              <a:rPr lang="hr-HR" sz="2000" dirty="0" err="1">
                <a:solidFill>
                  <a:srgbClr val="0070C0"/>
                </a:solidFill>
                <a:latin typeface="+mn-lt"/>
                <a:cs typeface="+mn-cs"/>
              </a:rPr>
              <a:t>useful</a:t>
            </a:r>
            <a:r>
              <a:rPr lang="hr-HR" sz="2000" dirty="0">
                <a:solidFill>
                  <a:srgbClr val="0070C0"/>
                </a:solidFill>
                <a:latin typeface="+mn-lt"/>
                <a:cs typeface="+mn-cs"/>
              </a:rPr>
              <a:t> </a:t>
            </a:r>
            <a:r>
              <a:rPr lang="hr-HR" sz="2000" dirty="0" err="1">
                <a:solidFill>
                  <a:srgbClr val="0070C0"/>
                </a:solidFill>
                <a:latin typeface="+mn-lt"/>
                <a:cs typeface="+mn-cs"/>
              </a:rPr>
              <a:t>during</a:t>
            </a:r>
            <a:r>
              <a:rPr lang="hr-HR" sz="2000" dirty="0">
                <a:solidFill>
                  <a:srgbClr val="0070C0"/>
                </a:solidFill>
                <a:latin typeface="+mn-lt"/>
                <a:cs typeface="+mn-cs"/>
              </a:rPr>
              <a:t> </a:t>
            </a:r>
            <a:r>
              <a:rPr lang="hr-HR" sz="2000" dirty="0" err="1">
                <a:solidFill>
                  <a:srgbClr val="0070C0"/>
                </a:solidFill>
                <a:latin typeface="+mn-lt"/>
                <a:cs typeface="+mn-cs"/>
              </a:rPr>
              <a:t>inspection</a:t>
            </a:r>
            <a:r>
              <a:rPr lang="hr-HR" sz="2000" dirty="0">
                <a:solidFill>
                  <a:srgbClr val="0070C0"/>
                </a:solidFill>
                <a:latin typeface="+mn-lt"/>
                <a:cs typeface="+mn-cs"/>
              </a:rPr>
              <a:t> monitoring, </a:t>
            </a:r>
            <a:r>
              <a:rPr lang="hr-HR" sz="2000" dirty="0" err="1">
                <a:solidFill>
                  <a:srgbClr val="0070C0"/>
                </a:solidFill>
                <a:latin typeface="+mn-lt"/>
                <a:cs typeface="+mn-cs"/>
              </a:rPr>
              <a:t>especially</a:t>
            </a:r>
            <a:r>
              <a:rPr lang="hr-HR" sz="2000" dirty="0">
                <a:solidFill>
                  <a:srgbClr val="0070C0"/>
                </a:solidFill>
                <a:latin typeface="+mn-lt"/>
                <a:cs typeface="+mn-cs"/>
              </a:rPr>
              <a:t> </a:t>
            </a:r>
            <a:r>
              <a:rPr lang="hr-HR" sz="2000" dirty="0" err="1">
                <a:solidFill>
                  <a:srgbClr val="0070C0"/>
                </a:solidFill>
                <a:latin typeface="+mn-lt"/>
                <a:cs typeface="+mn-cs"/>
              </a:rPr>
              <a:t>when</a:t>
            </a:r>
            <a:r>
              <a:rPr lang="hr-HR" sz="2000" dirty="0">
                <a:solidFill>
                  <a:srgbClr val="0070C0"/>
                </a:solidFill>
                <a:latin typeface="+mn-lt"/>
                <a:cs typeface="+mn-cs"/>
              </a:rPr>
              <a:t> </a:t>
            </a:r>
            <a:r>
              <a:rPr lang="hr-HR" sz="2000" dirty="0" err="1">
                <a:solidFill>
                  <a:srgbClr val="0070C0"/>
                </a:solidFill>
                <a:latin typeface="+mn-lt"/>
                <a:cs typeface="+mn-cs"/>
              </a:rPr>
              <a:t>preparing</a:t>
            </a:r>
            <a:r>
              <a:rPr lang="hr-HR" sz="2000" dirty="0">
                <a:solidFill>
                  <a:srgbClr val="0070C0"/>
                </a:solidFill>
                <a:latin typeface="+mn-lt"/>
                <a:cs typeface="+mn-cs"/>
              </a:rPr>
              <a:t> </a:t>
            </a:r>
            <a:r>
              <a:rPr lang="hr-HR" sz="2000" dirty="0" err="1">
                <a:solidFill>
                  <a:srgbClr val="0070C0"/>
                </a:solidFill>
                <a:latin typeface="+mn-lt"/>
                <a:cs typeface="+mn-cs"/>
              </a:rPr>
              <a:t>the</a:t>
            </a:r>
            <a:r>
              <a:rPr lang="hr-HR" sz="2000" dirty="0">
                <a:solidFill>
                  <a:srgbClr val="0070C0"/>
                </a:solidFill>
                <a:latin typeface="+mn-lt"/>
                <a:cs typeface="+mn-cs"/>
              </a:rPr>
              <a:t> minute.</a:t>
            </a:r>
          </a:p>
          <a:p>
            <a:r>
              <a:rPr lang="hr-HR" sz="2000" dirty="0">
                <a:solidFill>
                  <a:srgbClr val="0070C0"/>
                </a:solidFill>
                <a:latin typeface="+mn-lt"/>
                <a:cs typeface="+mn-cs"/>
              </a:rPr>
              <a:t>1. In </a:t>
            </a:r>
            <a:r>
              <a:rPr lang="hr-HR" sz="2000" dirty="0" err="1">
                <a:solidFill>
                  <a:srgbClr val="0070C0"/>
                </a:solidFill>
                <a:latin typeface="+mn-lt"/>
                <a:cs typeface="+mn-cs"/>
              </a:rPr>
              <a:t>case</a:t>
            </a:r>
            <a:r>
              <a:rPr lang="hr-HR" sz="2000" dirty="0">
                <a:solidFill>
                  <a:srgbClr val="0070C0"/>
                </a:solidFill>
                <a:latin typeface="+mn-lt"/>
                <a:cs typeface="+mn-cs"/>
              </a:rPr>
              <a:t> </a:t>
            </a:r>
            <a:r>
              <a:rPr lang="hr-HR" sz="2000" dirty="0" err="1">
                <a:solidFill>
                  <a:srgbClr val="0070C0"/>
                </a:solidFill>
                <a:latin typeface="+mn-lt"/>
                <a:cs typeface="+mn-cs"/>
              </a:rPr>
              <a:t>when</a:t>
            </a:r>
            <a:r>
              <a:rPr lang="hr-HR" sz="2000" dirty="0">
                <a:solidFill>
                  <a:srgbClr val="0070C0"/>
                </a:solidFill>
                <a:latin typeface="+mn-lt"/>
                <a:cs typeface="+mn-cs"/>
              </a:rPr>
              <a:t> </a:t>
            </a:r>
            <a:r>
              <a:rPr lang="hr-HR" sz="2000" dirty="0" err="1">
                <a:solidFill>
                  <a:srgbClr val="0070C0"/>
                </a:solidFill>
                <a:latin typeface="+mn-lt"/>
                <a:cs typeface="+mn-cs"/>
              </a:rPr>
              <a:t>there</a:t>
            </a:r>
            <a:r>
              <a:rPr lang="hr-HR" sz="2000" dirty="0">
                <a:solidFill>
                  <a:srgbClr val="0070C0"/>
                </a:solidFill>
                <a:latin typeface="+mn-lt"/>
                <a:cs typeface="+mn-cs"/>
              </a:rPr>
              <a:t> </a:t>
            </a:r>
            <a:r>
              <a:rPr lang="hr-HR" sz="2000" dirty="0" err="1">
                <a:solidFill>
                  <a:srgbClr val="0070C0"/>
                </a:solidFill>
                <a:latin typeface="+mn-lt"/>
                <a:cs typeface="+mn-cs"/>
              </a:rPr>
              <a:t>is</a:t>
            </a:r>
            <a:r>
              <a:rPr lang="hr-HR" sz="2000" dirty="0">
                <a:solidFill>
                  <a:srgbClr val="0070C0"/>
                </a:solidFill>
                <a:latin typeface="+mn-lt"/>
                <a:cs typeface="+mn-cs"/>
              </a:rPr>
              <a:t> </a:t>
            </a:r>
            <a:r>
              <a:rPr lang="hr-HR" sz="2000" dirty="0" err="1">
                <a:solidFill>
                  <a:srgbClr val="0070C0"/>
                </a:solidFill>
                <a:latin typeface="+mn-lt"/>
                <a:cs typeface="+mn-cs"/>
              </a:rPr>
              <a:t>an</a:t>
            </a:r>
            <a:r>
              <a:rPr lang="hr-HR" sz="2000" dirty="0">
                <a:solidFill>
                  <a:srgbClr val="0070C0"/>
                </a:solidFill>
                <a:latin typeface="+mn-lt"/>
                <a:cs typeface="+mn-cs"/>
              </a:rPr>
              <a:t> </a:t>
            </a:r>
            <a:r>
              <a:rPr lang="hr-HR" sz="2000" dirty="0" err="1">
                <a:solidFill>
                  <a:srgbClr val="0070C0"/>
                </a:solidFill>
                <a:latin typeface="+mn-lt"/>
                <a:cs typeface="+mn-cs"/>
              </a:rPr>
              <a:t>air</a:t>
            </a:r>
            <a:r>
              <a:rPr lang="hr-HR" sz="2000" dirty="0">
                <a:solidFill>
                  <a:srgbClr val="0070C0"/>
                </a:solidFill>
                <a:latin typeface="+mn-lt"/>
                <a:cs typeface="+mn-cs"/>
              </a:rPr>
              <a:t> </a:t>
            </a:r>
            <a:r>
              <a:rPr lang="hr-HR" sz="2000" dirty="0" err="1">
                <a:solidFill>
                  <a:srgbClr val="0070C0"/>
                </a:solidFill>
                <a:latin typeface="+mn-lt"/>
                <a:cs typeface="+mn-cs"/>
              </a:rPr>
              <a:t>with</a:t>
            </a:r>
            <a:r>
              <a:rPr lang="hr-HR" sz="2000" dirty="0">
                <a:solidFill>
                  <a:srgbClr val="0070C0"/>
                </a:solidFill>
                <a:latin typeface="+mn-lt"/>
                <a:cs typeface="+mn-cs"/>
              </a:rPr>
              <a:t> </a:t>
            </a:r>
            <a:r>
              <a:rPr lang="hr-HR" sz="2000" dirty="0" err="1">
                <a:solidFill>
                  <a:srgbClr val="0070C0"/>
                </a:solidFill>
                <a:latin typeface="+mn-lt"/>
                <a:cs typeface="+mn-cs"/>
              </a:rPr>
              <a:t>very</a:t>
            </a:r>
            <a:r>
              <a:rPr lang="hr-HR" sz="2000" dirty="0">
                <a:solidFill>
                  <a:srgbClr val="0070C0"/>
                </a:solidFill>
                <a:latin typeface="+mn-lt"/>
                <a:cs typeface="+mn-cs"/>
              </a:rPr>
              <a:t> </a:t>
            </a:r>
            <a:r>
              <a:rPr lang="hr-HR" sz="2000" dirty="0" err="1">
                <a:solidFill>
                  <a:srgbClr val="0070C0"/>
                </a:solidFill>
                <a:latin typeface="+mn-lt"/>
                <a:cs typeface="+mn-cs"/>
              </a:rPr>
              <a:t>diluted</a:t>
            </a:r>
            <a:r>
              <a:rPr lang="hr-HR" sz="2000" dirty="0">
                <a:solidFill>
                  <a:srgbClr val="0070C0"/>
                </a:solidFill>
                <a:latin typeface="+mn-lt"/>
                <a:cs typeface="+mn-cs"/>
              </a:rPr>
              <a:t> </a:t>
            </a:r>
            <a:r>
              <a:rPr lang="hr-HR" sz="2000" dirty="0" err="1">
                <a:solidFill>
                  <a:srgbClr val="0070C0"/>
                </a:solidFill>
                <a:latin typeface="+mn-lt"/>
                <a:cs typeface="+mn-cs"/>
              </a:rPr>
              <a:t>gases</a:t>
            </a:r>
            <a:r>
              <a:rPr lang="hr-HR" sz="2000" dirty="0">
                <a:solidFill>
                  <a:srgbClr val="0070C0"/>
                </a:solidFill>
                <a:latin typeface="+mn-lt"/>
                <a:cs typeface="+mn-cs"/>
              </a:rPr>
              <a:t> </a:t>
            </a:r>
            <a:r>
              <a:rPr lang="hr-HR" sz="2000" dirty="0" err="1">
                <a:solidFill>
                  <a:srgbClr val="0070C0"/>
                </a:solidFill>
                <a:latin typeface="+mn-lt"/>
                <a:cs typeface="+mn-cs"/>
              </a:rPr>
              <a:t>above</a:t>
            </a:r>
            <a:r>
              <a:rPr lang="hr-HR" sz="2000" dirty="0">
                <a:solidFill>
                  <a:srgbClr val="0070C0"/>
                </a:solidFill>
                <a:latin typeface="+mn-lt"/>
                <a:cs typeface="+mn-cs"/>
              </a:rPr>
              <a:t> </a:t>
            </a:r>
            <a:r>
              <a:rPr lang="hr-HR" sz="2000" dirty="0" err="1">
                <a:solidFill>
                  <a:srgbClr val="0070C0"/>
                </a:solidFill>
                <a:latin typeface="+mn-lt"/>
                <a:cs typeface="+mn-cs"/>
              </a:rPr>
              <a:t>the</a:t>
            </a:r>
            <a:r>
              <a:rPr lang="hr-HR" sz="2000" dirty="0">
                <a:solidFill>
                  <a:srgbClr val="0070C0"/>
                </a:solidFill>
                <a:latin typeface="+mn-lt"/>
                <a:cs typeface="+mn-cs"/>
              </a:rPr>
              <a:t> </a:t>
            </a:r>
            <a:r>
              <a:rPr lang="hr-HR" sz="2000" dirty="0" err="1">
                <a:solidFill>
                  <a:srgbClr val="0070C0"/>
                </a:solidFill>
                <a:latin typeface="+mn-lt"/>
                <a:cs typeface="+mn-cs"/>
              </a:rPr>
              <a:t>station</a:t>
            </a:r>
            <a:r>
              <a:rPr lang="hr-HR" sz="2000" dirty="0">
                <a:solidFill>
                  <a:srgbClr val="0070C0"/>
                </a:solidFill>
                <a:latin typeface="+mn-lt"/>
                <a:cs typeface="+mn-cs"/>
              </a:rPr>
              <a:t>, </a:t>
            </a:r>
            <a:r>
              <a:rPr lang="hr-HR" sz="2000" dirty="0" err="1">
                <a:solidFill>
                  <a:srgbClr val="0070C0"/>
                </a:solidFill>
                <a:latin typeface="+mn-lt"/>
                <a:cs typeface="+mn-cs"/>
              </a:rPr>
              <a:t>instruments</a:t>
            </a:r>
            <a:r>
              <a:rPr lang="hr-HR" sz="2000" dirty="0">
                <a:solidFill>
                  <a:srgbClr val="0070C0"/>
                </a:solidFill>
                <a:latin typeface="+mn-lt"/>
                <a:cs typeface="+mn-cs"/>
              </a:rPr>
              <a:t> </a:t>
            </a:r>
            <a:r>
              <a:rPr lang="hr-HR" sz="2000" dirty="0" err="1">
                <a:solidFill>
                  <a:srgbClr val="0070C0"/>
                </a:solidFill>
                <a:latin typeface="+mn-lt"/>
                <a:cs typeface="+mn-cs"/>
              </a:rPr>
              <a:t>can</a:t>
            </a:r>
            <a:r>
              <a:rPr lang="hr-HR" sz="2000" dirty="0">
                <a:solidFill>
                  <a:srgbClr val="0070C0"/>
                </a:solidFill>
                <a:latin typeface="+mn-lt"/>
                <a:cs typeface="+mn-cs"/>
              </a:rPr>
              <a:t> </a:t>
            </a:r>
            <a:r>
              <a:rPr lang="hr-HR" sz="2000" dirty="0" err="1">
                <a:solidFill>
                  <a:srgbClr val="0070C0"/>
                </a:solidFill>
                <a:latin typeface="+mn-lt"/>
                <a:cs typeface="+mn-cs"/>
              </a:rPr>
              <a:t>measure</a:t>
            </a:r>
            <a:r>
              <a:rPr lang="hr-HR" sz="2000" dirty="0">
                <a:solidFill>
                  <a:srgbClr val="0070C0"/>
                </a:solidFill>
                <a:latin typeface="+mn-lt"/>
                <a:cs typeface="+mn-cs"/>
              </a:rPr>
              <a:t> </a:t>
            </a:r>
            <a:r>
              <a:rPr lang="hr-HR" sz="2000" dirty="0" err="1">
                <a:solidFill>
                  <a:srgbClr val="0070C0"/>
                </a:solidFill>
                <a:latin typeface="+mn-lt"/>
                <a:cs typeface="+mn-cs"/>
              </a:rPr>
              <a:t>an</a:t>
            </a:r>
            <a:r>
              <a:rPr lang="hr-HR" sz="2000" dirty="0">
                <a:solidFill>
                  <a:srgbClr val="0070C0"/>
                </a:solidFill>
                <a:latin typeface="+mn-lt"/>
                <a:cs typeface="+mn-cs"/>
              </a:rPr>
              <a:t> </a:t>
            </a:r>
            <a:r>
              <a:rPr lang="hr-HR" sz="2000" dirty="0" err="1">
                <a:solidFill>
                  <a:srgbClr val="0070C0"/>
                </a:solidFill>
                <a:latin typeface="+mn-lt"/>
                <a:cs typeface="+mn-cs"/>
              </a:rPr>
              <a:t>exceeding</a:t>
            </a:r>
            <a:r>
              <a:rPr lang="hr-HR" sz="2000" dirty="0">
                <a:solidFill>
                  <a:srgbClr val="0070C0"/>
                </a:solidFill>
                <a:latin typeface="+mn-lt"/>
                <a:cs typeface="+mn-cs"/>
              </a:rPr>
              <a:t> </a:t>
            </a:r>
            <a:r>
              <a:rPr lang="hr-HR" sz="2000" dirty="0" err="1">
                <a:solidFill>
                  <a:srgbClr val="0070C0"/>
                </a:solidFill>
                <a:latin typeface="+mn-lt"/>
                <a:cs typeface="+mn-cs"/>
              </a:rPr>
              <a:t>pollution</a:t>
            </a:r>
            <a:r>
              <a:rPr lang="hr-HR" sz="2000" dirty="0">
                <a:solidFill>
                  <a:srgbClr val="0070C0"/>
                </a:solidFill>
                <a:latin typeface="+mn-lt"/>
                <a:cs typeface="+mn-cs"/>
              </a:rPr>
              <a:t> (</a:t>
            </a:r>
            <a:r>
              <a:rPr lang="hr-HR" sz="2000" dirty="0" err="1">
                <a:solidFill>
                  <a:srgbClr val="0070C0"/>
                </a:solidFill>
                <a:latin typeface="+mn-lt"/>
                <a:cs typeface="+mn-cs"/>
              </a:rPr>
              <a:t>mostly</a:t>
            </a:r>
            <a:r>
              <a:rPr lang="hr-HR" sz="2000" dirty="0">
                <a:solidFill>
                  <a:srgbClr val="0070C0"/>
                </a:solidFill>
                <a:latin typeface="+mn-lt"/>
                <a:cs typeface="+mn-cs"/>
              </a:rPr>
              <a:t> PM</a:t>
            </a:r>
            <a:r>
              <a:rPr lang="hr-HR" sz="2000" baseline="-25000" dirty="0">
                <a:solidFill>
                  <a:srgbClr val="0070C0"/>
                </a:solidFill>
                <a:latin typeface="+mn-lt"/>
                <a:cs typeface="+mn-cs"/>
              </a:rPr>
              <a:t>10</a:t>
            </a:r>
            <a:r>
              <a:rPr lang="hr-HR" sz="2000" dirty="0">
                <a:solidFill>
                  <a:srgbClr val="0070C0"/>
                </a:solidFill>
                <a:latin typeface="+mn-lt"/>
                <a:cs typeface="+mn-cs"/>
              </a:rPr>
              <a:t> </a:t>
            </a:r>
            <a:r>
              <a:rPr lang="hr-HR" sz="2000" dirty="0" err="1">
                <a:solidFill>
                  <a:srgbClr val="0070C0"/>
                </a:solidFill>
                <a:latin typeface="+mn-lt"/>
                <a:cs typeface="+mn-cs"/>
              </a:rPr>
              <a:t>or</a:t>
            </a:r>
            <a:r>
              <a:rPr lang="hr-HR" sz="2000" dirty="0">
                <a:solidFill>
                  <a:srgbClr val="0070C0"/>
                </a:solidFill>
                <a:latin typeface="+mn-lt"/>
                <a:cs typeface="+mn-cs"/>
              </a:rPr>
              <a:t> SO</a:t>
            </a:r>
            <a:r>
              <a:rPr lang="hr-HR" sz="2000" baseline="-25000" dirty="0">
                <a:solidFill>
                  <a:srgbClr val="0070C0"/>
                </a:solidFill>
                <a:latin typeface="+mn-lt"/>
                <a:cs typeface="+mn-cs"/>
              </a:rPr>
              <a:t>2 </a:t>
            </a:r>
            <a:r>
              <a:rPr lang="hr-HR" sz="2000" dirty="0" err="1">
                <a:solidFill>
                  <a:srgbClr val="0070C0"/>
                </a:solidFill>
                <a:latin typeface="+mn-lt"/>
                <a:cs typeface="+mn-cs"/>
              </a:rPr>
              <a:t>in</a:t>
            </a:r>
            <a:r>
              <a:rPr lang="hr-HR" sz="2000" dirty="0">
                <a:solidFill>
                  <a:srgbClr val="0070C0"/>
                </a:solidFill>
                <a:latin typeface="+mn-lt"/>
                <a:cs typeface="+mn-cs"/>
              </a:rPr>
              <a:t> </a:t>
            </a:r>
            <a:r>
              <a:rPr lang="hr-HR" sz="2000" dirty="0" err="1">
                <a:solidFill>
                  <a:srgbClr val="0070C0"/>
                </a:solidFill>
                <a:latin typeface="+mn-lt"/>
                <a:cs typeface="+mn-cs"/>
              </a:rPr>
              <a:t>case</a:t>
            </a:r>
            <a:r>
              <a:rPr lang="hr-HR" sz="2000" dirty="0">
                <a:solidFill>
                  <a:srgbClr val="0070C0"/>
                </a:solidFill>
                <a:latin typeface="+mn-lt"/>
                <a:cs typeface="+mn-cs"/>
              </a:rPr>
              <a:t> </a:t>
            </a:r>
            <a:r>
              <a:rPr lang="hr-HR" sz="2000" dirty="0" err="1">
                <a:solidFill>
                  <a:srgbClr val="0070C0"/>
                </a:solidFill>
                <a:latin typeface="+mn-lt"/>
                <a:cs typeface="+mn-cs"/>
              </a:rPr>
              <a:t>of</a:t>
            </a:r>
            <a:r>
              <a:rPr lang="hr-HR" sz="2000" dirty="0">
                <a:solidFill>
                  <a:srgbClr val="0070C0"/>
                </a:solidFill>
                <a:latin typeface="+mn-lt"/>
                <a:cs typeface="+mn-cs"/>
              </a:rPr>
              <a:t> </a:t>
            </a:r>
            <a:r>
              <a:rPr lang="hr-HR" sz="2000" dirty="0" err="1">
                <a:solidFill>
                  <a:srgbClr val="0070C0"/>
                </a:solidFill>
                <a:latin typeface="+mn-lt"/>
                <a:cs typeface="+mn-cs"/>
              </a:rPr>
              <a:t>fire</a:t>
            </a:r>
            <a:r>
              <a:rPr lang="hr-HR" sz="2000" dirty="0">
                <a:solidFill>
                  <a:srgbClr val="0070C0"/>
                </a:solidFill>
                <a:latin typeface="+mn-lt"/>
                <a:cs typeface="+mn-cs"/>
              </a:rPr>
              <a:t>)</a:t>
            </a:r>
          </a:p>
          <a:p>
            <a:r>
              <a:rPr lang="hr-HR" sz="2000" dirty="0">
                <a:solidFill>
                  <a:srgbClr val="0070C0"/>
                </a:solidFill>
                <a:latin typeface="+mn-lt"/>
                <a:cs typeface="+mn-cs"/>
              </a:rPr>
              <a:t>2. In </a:t>
            </a:r>
            <a:r>
              <a:rPr lang="hr-HR" sz="2000" dirty="0" err="1">
                <a:solidFill>
                  <a:srgbClr val="0070C0"/>
                </a:solidFill>
                <a:latin typeface="+mn-lt"/>
                <a:cs typeface="+mn-cs"/>
              </a:rPr>
              <a:t>case</a:t>
            </a:r>
            <a:r>
              <a:rPr lang="hr-HR" sz="2000" dirty="0">
                <a:solidFill>
                  <a:srgbClr val="0070C0"/>
                </a:solidFill>
                <a:latin typeface="+mn-lt"/>
                <a:cs typeface="+mn-cs"/>
              </a:rPr>
              <a:t> </a:t>
            </a:r>
            <a:r>
              <a:rPr lang="hr-HR" sz="2000" dirty="0" err="1">
                <a:solidFill>
                  <a:srgbClr val="0070C0"/>
                </a:solidFill>
                <a:latin typeface="+mn-lt"/>
                <a:cs typeface="+mn-cs"/>
              </a:rPr>
              <a:t>of</a:t>
            </a:r>
            <a:r>
              <a:rPr lang="hr-HR" sz="2000" dirty="0">
                <a:solidFill>
                  <a:srgbClr val="0070C0"/>
                </a:solidFill>
                <a:latin typeface="+mn-lt"/>
                <a:cs typeface="+mn-cs"/>
              </a:rPr>
              <a:t> </a:t>
            </a:r>
            <a:r>
              <a:rPr lang="hr-HR" sz="2000" dirty="0" err="1">
                <a:solidFill>
                  <a:srgbClr val="0070C0"/>
                </a:solidFill>
                <a:latin typeface="+mn-lt"/>
                <a:cs typeface="+mn-cs"/>
              </a:rPr>
              <a:t>minor</a:t>
            </a:r>
            <a:r>
              <a:rPr lang="hr-HR" sz="2000" dirty="0">
                <a:solidFill>
                  <a:srgbClr val="0070C0"/>
                </a:solidFill>
                <a:latin typeface="+mn-lt"/>
                <a:cs typeface="+mn-cs"/>
              </a:rPr>
              <a:t> </a:t>
            </a:r>
            <a:r>
              <a:rPr lang="hr-HR" sz="2000" dirty="0" err="1">
                <a:solidFill>
                  <a:srgbClr val="0070C0"/>
                </a:solidFill>
                <a:latin typeface="+mn-lt"/>
                <a:cs typeface="+mn-cs"/>
              </a:rPr>
              <a:t>accident</a:t>
            </a:r>
            <a:r>
              <a:rPr lang="hr-HR" sz="2000" dirty="0">
                <a:solidFill>
                  <a:srgbClr val="0070C0"/>
                </a:solidFill>
                <a:latin typeface="+mn-lt"/>
                <a:cs typeface="+mn-cs"/>
              </a:rPr>
              <a:t> </a:t>
            </a:r>
            <a:r>
              <a:rPr lang="hr-HR" sz="2000" dirty="0" err="1">
                <a:solidFill>
                  <a:srgbClr val="0070C0"/>
                </a:solidFill>
                <a:latin typeface="+mn-lt"/>
                <a:cs typeface="+mn-cs"/>
              </a:rPr>
              <a:t>with</a:t>
            </a:r>
            <a:r>
              <a:rPr lang="hr-HR" sz="2000" dirty="0">
                <a:solidFill>
                  <a:srgbClr val="0070C0"/>
                </a:solidFill>
                <a:latin typeface="+mn-lt"/>
                <a:cs typeface="+mn-cs"/>
              </a:rPr>
              <a:t> </a:t>
            </a:r>
            <a:r>
              <a:rPr lang="hr-HR" sz="2000" dirty="0" err="1">
                <a:solidFill>
                  <a:srgbClr val="0070C0"/>
                </a:solidFill>
                <a:latin typeface="+mn-lt"/>
                <a:cs typeface="+mn-cs"/>
              </a:rPr>
              <a:t>leakage</a:t>
            </a:r>
            <a:r>
              <a:rPr lang="hr-HR" sz="2000" dirty="0">
                <a:solidFill>
                  <a:srgbClr val="0070C0"/>
                </a:solidFill>
                <a:latin typeface="+mn-lt"/>
                <a:cs typeface="+mn-cs"/>
              </a:rPr>
              <a:t> </a:t>
            </a:r>
            <a:r>
              <a:rPr lang="hr-HR" sz="2000" dirty="0" err="1">
                <a:solidFill>
                  <a:srgbClr val="0070C0"/>
                </a:solidFill>
                <a:latin typeface="+mn-lt"/>
                <a:cs typeface="+mn-cs"/>
              </a:rPr>
              <a:t>of</a:t>
            </a:r>
            <a:r>
              <a:rPr lang="hr-HR" sz="2000" dirty="0">
                <a:solidFill>
                  <a:srgbClr val="0070C0"/>
                </a:solidFill>
                <a:latin typeface="+mn-lt"/>
                <a:cs typeface="+mn-cs"/>
              </a:rPr>
              <a:t> </a:t>
            </a:r>
            <a:r>
              <a:rPr lang="hr-HR" sz="2000" dirty="0" err="1">
                <a:solidFill>
                  <a:srgbClr val="0070C0"/>
                </a:solidFill>
                <a:latin typeface="+mn-lt"/>
                <a:cs typeface="+mn-cs"/>
              </a:rPr>
              <a:t>gases</a:t>
            </a:r>
            <a:r>
              <a:rPr lang="hr-HR" sz="2000" dirty="0">
                <a:solidFill>
                  <a:srgbClr val="0070C0"/>
                </a:solidFill>
                <a:latin typeface="+mn-lt"/>
                <a:cs typeface="+mn-cs"/>
              </a:rPr>
              <a:t> </a:t>
            </a:r>
            <a:r>
              <a:rPr lang="hr-HR" sz="2000" dirty="0" err="1">
                <a:solidFill>
                  <a:srgbClr val="0070C0"/>
                </a:solidFill>
                <a:latin typeface="+mn-lt"/>
                <a:cs typeface="+mn-cs"/>
              </a:rPr>
              <a:t>which</a:t>
            </a:r>
            <a:r>
              <a:rPr lang="hr-HR" sz="2000" dirty="0">
                <a:solidFill>
                  <a:srgbClr val="0070C0"/>
                </a:solidFill>
                <a:latin typeface="+mn-lt"/>
                <a:cs typeface="+mn-cs"/>
              </a:rPr>
              <a:t> are </a:t>
            </a:r>
            <a:r>
              <a:rPr lang="hr-HR" sz="2000" dirty="0" err="1">
                <a:solidFill>
                  <a:srgbClr val="0070C0"/>
                </a:solidFill>
                <a:latin typeface="+mn-lt"/>
                <a:cs typeface="+mn-cs"/>
              </a:rPr>
              <a:t>measured</a:t>
            </a:r>
            <a:r>
              <a:rPr lang="hr-HR" sz="2000" dirty="0">
                <a:solidFill>
                  <a:srgbClr val="0070C0"/>
                </a:solidFill>
                <a:latin typeface="+mn-lt"/>
                <a:cs typeface="+mn-cs"/>
              </a:rPr>
              <a:t> at AQM </a:t>
            </a:r>
            <a:r>
              <a:rPr lang="hr-HR" sz="2000" dirty="0" err="1">
                <a:solidFill>
                  <a:srgbClr val="0070C0"/>
                </a:solidFill>
                <a:latin typeface="+mn-lt"/>
                <a:cs typeface="+mn-cs"/>
              </a:rPr>
              <a:t>station</a:t>
            </a:r>
            <a:endParaRPr lang="hr-HR" sz="2000" dirty="0">
              <a:solidFill>
                <a:srgbClr val="0070C0"/>
              </a:solidFill>
              <a:latin typeface="+mn-lt"/>
              <a:cs typeface="+mn-cs"/>
            </a:endParaRP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4" name="Group 3"/>
          <p:cNvGrpSpPr>
            <a:grpSpLocks noChangeAspect="1"/>
          </p:cNvGrpSpPr>
          <p:nvPr/>
        </p:nvGrpSpPr>
        <p:grpSpPr bwMode="auto">
          <a:xfrm>
            <a:off x="442354" y="6362429"/>
            <a:ext cx="4500798" cy="411137"/>
            <a:chOff x="14858" y="6031800"/>
            <a:chExt cx="7310482" cy="703818"/>
          </a:xfrm>
        </p:grpSpPr>
        <p:pic>
          <p:nvPicPr>
            <p:cNvPr id="1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402566997"/>
      </p:ext>
    </p:extLst>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11.4 INSPECTION MONITORING - UNANNOUNCED</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38150" y="1238249"/>
            <a:ext cx="8439150" cy="1083053"/>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38151" y="1428750"/>
            <a:ext cx="8429624" cy="830997"/>
          </a:xfrm>
          <a:prstGeom prst="rect">
            <a:avLst/>
          </a:prstGeom>
          <a:noFill/>
        </p:spPr>
        <p:txBody>
          <a:bodyPr wrap="square" rtlCol="0">
            <a:spAutoFit/>
          </a:bodyPr>
          <a:lstStyle/>
          <a:p>
            <a:r>
              <a:rPr lang="hr-HR" sz="2400" b="1" dirty="0" err="1">
                <a:solidFill>
                  <a:schemeClr val="tx2">
                    <a:lumMod val="75000"/>
                  </a:schemeClr>
                </a:solidFill>
              </a:rPr>
              <a:t>Suitability</a:t>
            </a:r>
            <a:r>
              <a:rPr lang="hr-HR" sz="2400" b="1" dirty="0">
                <a:solidFill>
                  <a:schemeClr val="tx2">
                    <a:lumMod val="75000"/>
                  </a:schemeClr>
                </a:solidFill>
              </a:rPr>
              <a:t> </a:t>
            </a:r>
            <a:r>
              <a:rPr lang="hr-HR" sz="2400" b="1" dirty="0" err="1">
                <a:solidFill>
                  <a:schemeClr val="tx2">
                    <a:lumMod val="75000"/>
                  </a:schemeClr>
                </a:solidFill>
              </a:rPr>
              <a:t>of</a:t>
            </a:r>
            <a:r>
              <a:rPr lang="hr-HR" sz="2400" b="1" dirty="0">
                <a:solidFill>
                  <a:schemeClr val="tx2">
                    <a:lumMod val="75000"/>
                  </a:schemeClr>
                </a:solidFill>
              </a:rPr>
              <a:t> AQM </a:t>
            </a:r>
            <a:r>
              <a:rPr lang="hr-HR" sz="2400" b="1" dirty="0" err="1">
                <a:solidFill>
                  <a:schemeClr val="tx2">
                    <a:lumMod val="75000"/>
                  </a:schemeClr>
                </a:solidFill>
              </a:rPr>
              <a:t>networks</a:t>
            </a:r>
            <a:r>
              <a:rPr lang="hr-HR" sz="2400" b="1" dirty="0">
                <a:solidFill>
                  <a:schemeClr val="tx2">
                    <a:lumMod val="75000"/>
                  </a:schemeClr>
                </a:solidFill>
              </a:rPr>
              <a:t> for </a:t>
            </a:r>
            <a:r>
              <a:rPr lang="hr-HR" sz="2400" b="1" dirty="0" err="1">
                <a:solidFill>
                  <a:schemeClr val="tx2">
                    <a:lumMod val="75000"/>
                  </a:schemeClr>
                </a:solidFill>
              </a:rPr>
              <a:t>air</a:t>
            </a:r>
            <a:r>
              <a:rPr lang="hr-HR" sz="2400" b="1" dirty="0">
                <a:solidFill>
                  <a:schemeClr val="tx2">
                    <a:lumMod val="75000"/>
                  </a:schemeClr>
                </a:solidFill>
              </a:rPr>
              <a:t> </a:t>
            </a:r>
            <a:r>
              <a:rPr lang="hr-HR" sz="2400" b="1" dirty="0" err="1">
                <a:solidFill>
                  <a:schemeClr val="tx2">
                    <a:lumMod val="75000"/>
                  </a:schemeClr>
                </a:solidFill>
              </a:rPr>
              <a:t>quality</a:t>
            </a:r>
            <a:r>
              <a:rPr lang="hr-HR" sz="2400" b="1" dirty="0">
                <a:solidFill>
                  <a:schemeClr val="tx2">
                    <a:lumMod val="75000"/>
                  </a:schemeClr>
                </a:solidFill>
              </a:rPr>
              <a:t> </a:t>
            </a:r>
            <a:r>
              <a:rPr lang="hr-HR" sz="2400" b="1" dirty="0" err="1">
                <a:solidFill>
                  <a:schemeClr val="tx2">
                    <a:lumMod val="75000"/>
                  </a:schemeClr>
                </a:solidFill>
              </a:rPr>
              <a:t>evaluation</a:t>
            </a:r>
            <a:r>
              <a:rPr lang="hr-HR" sz="2400" b="1" dirty="0">
                <a:solidFill>
                  <a:schemeClr val="tx2">
                    <a:lumMod val="75000"/>
                  </a:schemeClr>
                </a:solidFill>
              </a:rPr>
              <a:t> </a:t>
            </a:r>
            <a:r>
              <a:rPr lang="hr-HR" sz="2400" b="1" dirty="0" err="1">
                <a:solidFill>
                  <a:schemeClr val="tx2">
                    <a:lumMod val="75000"/>
                  </a:schemeClr>
                </a:solidFill>
              </a:rPr>
              <a:t>in</a:t>
            </a:r>
            <a:r>
              <a:rPr lang="hr-HR" sz="2400" b="1" dirty="0">
                <a:solidFill>
                  <a:schemeClr val="tx2">
                    <a:lumMod val="75000"/>
                  </a:schemeClr>
                </a:solidFill>
              </a:rPr>
              <a:t> </a:t>
            </a:r>
            <a:r>
              <a:rPr lang="hr-HR" sz="2400" b="1" dirty="0" err="1">
                <a:solidFill>
                  <a:schemeClr val="tx2">
                    <a:lumMod val="75000"/>
                  </a:schemeClr>
                </a:solidFill>
              </a:rPr>
              <a:t>case</a:t>
            </a:r>
            <a:r>
              <a:rPr lang="hr-HR" sz="2400" b="1" dirty="0">
                <a:solidFill>
                  <a:schemeClr val="tx2">
                    <a:lumMod val="75000"/>
                  </a:schemeClr>
                </a:solidFill>
              </a:rPr>
              <a:t> </a:t>
            </a:r>
            <a:r>
              <a:rPr lang="hr-HR" sz="2400" b="1" dirty="0" err="1">
                <a:solidFill>
                  <a:schemeClr val="tx2">
                    <a:lumMod val="75000"/>
                  </a:schemeClr>
                </a:solidFill>
              </a:rPr>
              <a:t>of</a:t>
            </a:r>
            <a:r>
              <a:rPr lang="hr-HR" sz="2400" b="1" dirty="0">
                <a:solidFill>
                  <a:schemeClr val="tx2">
                    <a:lumMod val="75000"/>
                  </a:schemeClr>
                </a:solidFill>
              </a:rPr>
              <a:t> </a:t>
            </a:r>
            <a:r>
              <a:rPr lang="hr-HR" sz="2400" b="1" dirty="0" err="1">
                <a:solidFill>
                  <a:schemeClr val="tx2">
                    <a:lumMod val="75000"/>
                  </a:schemeClr>
                </a:solidFill>
              </a:rPr>
              <a:t>accidents</a:t>
            </a:r>
            <a:endParaRPr lang="hr-HR" sz="2800" b="1" dirty="0">
              <a:solidFill>
                <a:schemeClr val="tx2">
                  <a:lumMod val="75000"/>
                </a:schemeClr>
              </a:solidFill>
            </a:endParaRPr>
          </a:p>
        </p:txBody>
      </p:sp>
      <p:sp>
        <p:nvSpPr>
          <p:cNvPr id="4" name="TextBox 3"/>
          <p:cNvSpPr txBox="1"/>
          <p:nvPr/>
        </p:nvSpPr>
        <p:spPr>
          <a:xfrm>
            <a:off x="442354" y="2538101"/>
            <a:ext cx="8295261" cy="3477875"/>
          </a:xfrm>
          <a:prstGeom prst="rect">
            <a:avLst/>
          </a:prstGeom>
          <a:noFill/>
        </p:spPr>
        <p:txBody>
          <a:bodyPr wrap="square" rtlCol="0">
            <a:spAutoFit/>
          </a:bodyPr>
          <a:lstStyle/>
          <a:p>
            <a:r>
              <a:rPr lang="hr-HR" sz="2000" b="1" dirty="0" err="1">
                <a:solidFill>
                  <a:schemeClr val="tx2">
                    <a:lumMod val="75000"/>
                  </a:schemeClr>
                </a:solidFill>
                <a:latin typeface="+mn-lt"/>
              </a:rPr>
              <a:t>Still</a:t>
            </a:r>
            <a:endParaRPr lang="hr-HR" sz="2000" b="1" dirty="0">
              <a:solidFill>
                <a:schemeClr val="tx2">
                  <a:lumMod val="75000"/>
                </a:schemeClr>
              </a:solidFill>
              <a:latin typeface="+mn-lt"/>
            </a:endParaRPr>
          </a:p>
          <a:p>
            <a:endParaRPr lang="hr-HR" sz="2000" dirty="0">
              <a:solidFill>
                <a:srgbClr val="0070C0"/>
              </a:solidFill>
              <a:latin typeface="+mn-lt"/>
              <a:cs typeface="+mn-cs"/>
            </a:endParaRPr>
          </a:p>
          <a:p>
            <a:r>
              <a:rPr lang="hr-HR" sz="2000" dirty="0">
                <a:solidFill>
                  <a:srgbClr val="0070C0"/>
                </a:solidFill>
              </a:rPr>
              <a:t>In some </a:t>
            </a:r>
            <a:r>
              <a:rPr lang="hr-HR" sz="2000" dirty="0" err="1">
                <a:solidFill>
                  <a:srgbClr val="0070C0"/>
                </a:solidFill>
              </a:rPr>
              <a:t>cases</a:t>
            </a:r>
            <a:r>
              <a:rPr lang="hr-HR" sz="2000" dirty="0">
                <a:solidFill>
                  <a:srgbClr val="0070C0"/>
                </a:solidFill>
              </a:rPr>
              <a:t> </a:t>
            </a:r>
            <a:r>
              <a:rPr lang="hr-HR" sz="2000" dirty="0" err="1">
                <a:solidFill>
                  <a:srgbClr val="0070C0"/>
                </a:solidFill>
              </a:rPr>
              <a:t>even</a:t>
            </a:r>
            <a:r>
              <a:rPr lang="hr-HR" sz="2000" dirty="0">
                <a:solidFill>
                  <a:srgbClr val="0070C0"/>
                </a:solidFill>
              </a:rPr>
              <a:t> </a:t>
            </a:r>
            <a:r>
              <a:rPr lang="hr-HR" sz="2000" dirty="0" err="1">
                <a:solidFill>
                  <a:srgbClr val="0070C0"/>
                </a:solidFill>
              </a:rPr>
              <a:t>these</a:t>
            </a:r>
            <a:r>
              <a:rPr lang="hr-HR" sz="2000" dirty="0">
                <a:solidFill>
                  <a:srgbClr val="0070C0"/>
                </a:solidFill>
              </a:rPr>
              <a:t> data </a:t>
            </a:r>
            <a:r>
              <a:rPr lang="hr-HR" sz="2000" dirty="0" err="1">
                <a:solidFill>
                  <a:srgbClr val="0070C0"/>
                </a:solidFill>
              </a:rPr>
              <a:t>can</a:t>
            </a:r>
            <a:r>
              <a:rPr lang="hr-HR" sz="2000" dirty="0">
                <a:solidFill>
                  <a:srgbClr val="0070C0"/>
                </a:solidFill>
              </a:rPr>
              <a:t> </a:t>
            </a:r>
            <a:r>
              <a:rPr lang="hr-HR" sz="2000" dirty="0" err="1">
                <a:solidFill>
                  <a:srgbClr val="0070C0"/>
                </a:solidFill>
              </a:rPr>
              <a:t>be</a:t>
            </a:r>
            <a:r>
              <a:rPr lang="hr-HR" sz="2000" dirty="0">
                <a:solidFill>
                  <a:srgbClr val="0070C0"/>
                </a:solidFill>
              </a:rPr>
              <a:t> </a:t>
            </a:r>
            <a:r>
              <a:rPr lang="hr-HR" sz="2000" dirty="0" err="1">
                <a:solidFill>
                  <a:srgbClr val="0070C0"/>
                </a:solidFill>
              </a:rPr>
              <a:t>useful</a:t>
            </a:r>
            <a:r>
              <a:rPr lang="hr-HR" sz="2000" dirty="0">
                <a:solidFill>
                  <a:srgbClr val="0070C0"/>
                </a:solidFill>
              </a:rPr>
              <a:t> </a:t>
            </a:r>
            <a:r>
              <a:rPr lang="hr-HR" sz="2000" dirty="0" err="1">
                <a:solidFill>
                  <a:srgbClr val="0070C0"/>
                </a:solidFill>
              </a:rPr>
              <a:t>during</a:t>
            </a:r>
            <a:r>
              <a:rPr lang="hr-HR" sz="2000" dirty="0">
                <a:solidFill>
                  <a:srgbClr val="0070C0"/>
                </a:solidFill>
              </a:rPr>
              <a:t> </a:t>
            </a:r>
            <a:r>
              <a:rPr lang="hr-HR" sz="2000" dirty="0" err="1">
                <a:solidFill>
                  <a:srgbClr val="0070C0"/>
                </a:solidFill>
              </a:rPr>
              <a:t>inspection</a:t>
            </a:r>
            <a:r>
              <a:rPr lang="hr-HR" sz="2000" dirty="0">
                <a:solidFill>
                  <a:srgbClr val="0070C0"/>
                </a:solidFill>
              </a:rPr>
              <a:t> monitoring, </a:t>
            </a:r>
            <a:r>
              <a:rPr lang="hr-HR" sz="2000" dirty="0" err="1">
                <a:solidFill>
                  <a:srgbClr val="0070C0"/>
                </a:solidFill>
              </a:rPr>
              <a:t>especially</a:t>
            </a:r>
            <a:r>
              <a:rPr lang="hr-HR" sz="2000" dirty="0">
                <a:solidFill>
                  <a:srgbClr val="0070C0"/>
                </a:solidFill>
              </a:rPr>
              <a:t> </a:t>
            </a:r>
            <a:r>
              <a:rPr lang="hr-HR" sz="2000" dirty="0" err="1">
                <a:solidFill>
                  <a:srgbClr val="0070C0"/>
                </a:solidFill>
              </a:rPr>
              <a:t>when</a:t>
            </a:r>
            <a:r>
              <a:rPr lang="hr-HR" sz="2000" dirty="0">
                <a:solidFill>
                  <a:srgbClr val="0070C0"/>
                </a:solidFill>
              </a:rPr>
              <a:t> </a:t>
            </a:r>
            <a:r>
              <a:rPr lang="hr-HR" sz="2000" dirty="0" err="1">
                <a:solidFill>
                  <a:srgbClr val="0070C0"/>
                </a:solidFill>
              </a:rPr>
              <a:t>preparing</a:t>
            </a:r>
            <a:r>
              <a:rPr lang="hr-HR" sz="2000" dirty="0">
                <a:solidFill>
                  <a:srgbClr val="0070C0"/>
                </a:solidFill>
              </a:rPr>
              <a:t> </a:t>
            </a:r>
            <a:r>
              <a:rPr lang="hr-HR" sz="2000" dirty="0" err="1">
                <a:solidFill>
                  <a:srgbClr val="0070C0"/>
                </a:solidFill>
              </a:rPr>
              <a:t>the</a:t>
            </a:r>
            <a:r>
              <a:rPr lang="hr-HR" sz="2000" dirty="0">
                <a:solidFill>
                  <a:srgbClr val="0070C0"/>
                </a:solidFill>
              </a:rPr>
              <a:t> minute</a:t>
            </a:r>
            <a:r>
              <a:rPr lang="hr-HR" sz="2000" dirty="0">
                <a:solidFill>
                  <a:srgbClr val="0070C0"/>
                </a:solidFill>
                <a:latin typeface="+mn-lt"/>
                <a:cs typeface="+mn-cs"/>
              </a:rPr>
              <a:t>.</a:t>
            </a:r>
          </a:p>
          <a:p>
            <a:r>
              <a:rPr lang="hr-HR" sz="2000" dirty="0">
                <a:solidFill>
                  <a:srgbClr val="0070C0"/>
                </a:solidFill>
                <a:latin typeface="+mn-lt"/>
                <a:cs typeface="+mn-cs"/>
              </a:rPr>
              <a:t>1. </a:t>
            </a:r>
            <a:r>
              <a:rPr lang="hr-HR" sz="2000" dirty="0">
                <a:solidFill>
                  <a:srgbClr val="0070C0"/>
                </a:solidFill>
              </a:rPr>
              <a:t>In </a:t>
            </a:r>
            <a:r>
              <a:rPr lang="hr-HR" sz="2000" dirty="0" err="1">
                <a:solidFill>
                  <a:srgbClr val="0070C0"/>
                </a:solidFill>
              </a:rPr>
              <a:t>case</a:t>
            </a:r>
            <a:r>
              <a:rPr lang="hr-HR" sz="2000" dirty="0">
                <a:solidFill>
                  <a:srgbClr val="0070C0"/>
                </a:solidFill>
              </a:rPr>
              <a:t> </a:t>
            </a:r>
            <a:r>
              <a:rPr lang="hr-HR" sz="2000" dirty="0" err="1">
                <a:solidFill>
                  <a:srgbClr val="0070C0"/>
                </a:solidFill>
              </a:rPr>
              <a:t>when</a:t>
            </a:r>
            <a:r>
              <a:rPr lang="hr-HR" sz="2000" dirty="0">
                <a:solidFill>
                  <a:srgbClr val="0070C0"/>
                </a:solidFill>
              </a:rPr>
              <a:t> </a:t>
            </a:r>
            <a:r>
              <a:rPr lang="hr-HR" sz="2000" dirty="0" err="1">
                <a:solidFill>
                  <a:srgbClr val="0070C0"/>
                </a:solidFill>
              </a:rPr>
              <a:t>there</a:t>
            </a:r>
            <a:r>
              <a:rPr lang="hr-HR" sz="2000" dirty="0">
                <a:solidFill>
                  <a:srgbClr val="0070C0"/>
                </a:solidFill>
              </a:rPr>
              <a:t> </a:t>
            </a:r>
            <a:r>
              <a:rPr lang="hr-HR" sz="2000" dirty="0" err="1">
                <a:solidFill>
                  <a:srgbClr val="0070C0"/>
                </a:solidFill>
              </a:rPr>
              <a:t>is</a:t>
            </a:r>
            <a:r>
              <a:rPr lang="hr-HR" sz="2000" dirty="0">
                <a:solidFill>
                  <a:srgbClr val="0070C0"/>
                </a:solidFill>
              </a:rPr>
              <a:t> </a:t>
            </a:r>
            <a:r>
              <a:rPr lang="hr-HR" sz="2000" dirty="0" err="1">
                <a:solidFill>
                  <a:srgbClr val="0070C0"/>
                </a:solidFill>
              </a:rPr>
              <a:t>an</a:t>
            </a:r>
            <a:r>
              <a:rPr lang="hr-HR" sz="2000" dirty="0">
                <a:solidFill>
                  <a:srgbClr val="0070C0"/>
                </a:solidFill>
              </a:rPr>
              <a:t> </a:t>
            </a:r>
            <a:r>
              <a:rPr lang="hr-HR" sz="2000" dirty="0" err="1">
                <a:solidFill>
                  <a:srgbClr val="0070C0"/>
                </a:solidFill>
              </a:rPr>
              <a:t>air</a:t>
            </a:r>
            <a:r>
              <a:rPr lang="hr-HR" sz="2000" dirty="0">
                <a:solidFill>
                  <a:srgbClr val="0070C0"/>
                </a:solidFill>
              </a:rPr>
              <a:t> </a:t>
            </a:r>
            <a:r>
              <a:rPr lang="hr-HR" sz="2000" dirty="0" err="1">
                <a:solidFill>
                  <a:srgbClr val="0070C0"/>
                </a:solidFill>
              </a:rPr>
              <a:t>with</a:t>
            </a:r>
            <a:r>
              <a:rPr lang="hr-HR" sz="2000" dirty="0">
                <a:solidFill>
                  <a:srgbClr val="0070C0"/>
                </a:solidFill>
              </a:rPr>
              <a:t> </a:t>
            </a:r>
            <a:r>
              <a:rPr lang="hr-HR" sz="2000" dirty="0" err="1">
                <a:solidFill>
                  <a:srgbClr val="0070C0"/>
                </a:solidFill>
              </a:rPr>
              <a:t>very</a:t>
            </a:r>
            <a:r>
              <a:rPr lang="hr-HR" sz="2000" dirty="0">
                <a:solidFill>
                  <a:srgbClr val="0070C0"/>
                </a:solidFill>
              </a:rPr>
              <a:t> </a:t>
            </a:r>
            <a:r>
              <a:rPr lang="hr-HR" sz="2000" dirty="0" err="1">
                <a:solidFill>
                  <a:srgbClr val="0070C0"/>
                </a:solidFill>
              </a:rPr>
              <a:t>diluted</a:t>
            </a:r>
            <a:r>
              <a:rPr lang="hr-HR" sz="2000" dirty="0">
                <a:solidFill>
                  <a:srgbClr val="0070C0"/>
                </a:solidFill>
              </a:rPr>
              <a:t> </a:t>
            </a:r>
            <a:r>
              <a:rPr lang="hr-HR" sz="2000" dirty="0" err="1">
                <a:solidFill>
                  <a:srgbClr val="0070C0"/>
                </a:solidFill>
              </a:rPr>
              <a:t>gases</a:t>
            </a:r>
            <a:r>
              <a:rPr lang="hr-HR" sz="2000" dirty="0">
                <a:solidFill>
                  <a:srgbClr val="0070C0"/>
                </a:solidFill>
              </a:rPr>
              <a:t> </a:t>
            </a:r>
            <a:r>
              <a:rPr lang="hr-HR" sz="2000" dirty="0" err="1">
                <a:solidFill>
                  <a:srgbClr val="0070C0"/>
                </a:solidFill>
              </a:rPr>
              <a:t>above</a:t>
            </a:r>
            <a:r>
              <a:rPr lang="hr-HR" sz="2000" dirty="0">
                <a:solidFill>
                  <a:srgbClr val="0070C0"/>
                </a:solidFill>
              </a:rPr>
              <a:t> </a:t>
            </a:r>
            <a:r>
              <a:rPr lang="hr-HR" sz="2000" dirty="0" err="1">
                <a:solidFill>
                  <a:srgbClr val="0070C0"/>
                </a:solidFill>
              </a:rPr>
              <a:t>the</a:t>
            </a:r>
            <a:r>
              <a:rPr lang="hr-HR" sz="2000" dirty="0">
                <a:solidFill>
                  <a:srgbClr val="0070C0"/>
                </a:solidFill>
              </a:rPr>
              <a:t> </a:t>
            </a:r>
            <a:r>
              <a:rPr lang="hr-HR" sz="2000" dirty="0" err="1">
                <a:solidFill>
                  <a:srgbClr val="0070C0"/>
                </a:solidFill>
              </a:rPr>
              <a:t>station</a:t>
            </a:r>
            <a:r>
              <a:rPr lang="hr-HR" sz="2000" dirty="0">
                <a:solidFill>
                  <a:srgbClr val="0070C0"/>
                </a:solidFill>
              </a:rPr>
              <a:t>, </a:t>
            </a:r>
            <a:r>
              <a:rPr lang="hr-HR" sz="2000" dirty="0" err="1">
                <a:solidFill>
                  <a:srgbClr val="0070C0"/>
                </a:solidFill>
              </a:rPr>
              <a:t>instruments</a:t>
            </a:r>
            <a:r>
              <a:rPr lang="hr-HR" sz="2000" dirty="0">
                <a:solidFill>
                  <a:srgbClr val="0070C0"/>
                </a:solidFill>
              </a:rPr>
              <a:t> </a:t>
            </a:r>
            <a:r>
              <a:rPr lang="hr-HR" sz="2000" dirty="0" err="1">
                <a:solidFill>
                  <a:srgbClr val="0070C0"/>
                </a:solidFill>
              </a:rPr>
              <a:t>can</a:t>
            </a:r>
            <a:r>
              <a:rPr lang="hr-HR" sz="2000" dirty="0">
                <a:solidFill>
                  <a:srgbClr val="0070C0"/>
                </a:solidFill>
              </a:rPr>
              <a:t> </a:t>
            </a:r>
            <a:r>
              <a:rPr lang="hr-HR" sz="2000" dirty="0" err="1">
                <a:solidFill>
                  <a:srgbClr val="0070C0"/>
                </a:solidFill>
              </a:rPr>
              <a:t>measure</a:t>
            </a:r>
            <a:r>
              <a:rPr lang="hr-HR" sz="2000" dirty="0">
                <a:solidFill>
                  <a:srgbClr val="0070C0"/>
                </a:solidFill>
              </a:rPr>
              <a:t> </a:t>
            </a:r>
            <a:r>
              <a:rPr lang="hr-HR" sz="2000" dirty="0" err="1">
                <a:solidFill>
                  <a:srgbClr val="0070C0"/>
                </a:solidFill>
              </a:rPr>
              <a:t>an</a:t>
            </a:r>
            <a:r>
              <a:rPr lang="hr-HR" sz="2000" dirty="0">
                <a:solidFill>
                  <a:srgbClr val="0070C0"/>
                </a:solidFill>
              </a:rPr>
              <a:t> </a:t>
            </a:r>
            <a:r>
              <a:rPr lang="hr-HR" sz="2000" dirty="0" err="1">
                <a:solidFill>
                  <a:srgbClr val="0070C0"/>
                </a:solidFill>
              </a:rPr>
              <a:t>exceeding</a:t>
            </a:r>
            <a:r>
              <a:rPr lang="hr-HR" sz="2000" dirty="0">
                <a:solidFill>
                  <a:srgbClr val="0070C0"/>
                </a:solidFill>
              </a:rPr>
              <a:t> </a:t>
            </a:r>
            <a:r>
              <a:rPr lang="hr-HR" sz="2000" dirty="0" err="1">
                <a:solidFill>
                  <a:srgbClr val="0070C0"/>
                </a:solidFill>
              </a:rPr>
              <a:t>pollution</a:t>
            </a:r>
            <a:r>
              <a:rPr lang="hr-HR" sz="2000" dirty="0">
                <a:solidFill>
                  <a:srgbClr val="0070C0"/>
                </a:solidFill>
              </a:rPr>
              <a:t> (</a:t>
            </a:r>
            <a:r>
              <a:rPr lang="hr-HR" sz="2000" dirty="0" err="1">
                <a:solidFill>
                  <a:srgbClr val="0070C0"/>
                </a:solidFill>
              </a:rPr>
              <a:t>mostly</a:t>
            </a:r>
            <a:r>
              <a:rPr lang="hr-HR" sz="2000" dirty="0">
                <a:solidFill>
                  <a:srgbClr val="0070C0"/>
                </a:solidFill>
              </a:rPr>
              <a:t> PM</a:t>
            </a:r>
            <a:r>
              <a:rPr lang="hr-HR" sz="2000" baseline="-25000" dirty="0">
                <a:solidFill>
                  <a:srgbClr val="0070C0"/>
                </a:solidFill>
              </a:rPr>
              <a:t>10</a:t>
            </a:r>
            <a:r>
              <a:rPr lang="hr-HR" sz="2000" dirty="0">
                <a:solidFill>
                  <a:srgbClr val="0070C0"/>
                </a:solidFill>
              </a:rPr>
              <a:t> </a:t>
            </a:r>
            <a:r>
              <a:rPr lang="hr-HR" sz="2000" dirty="0" err="1">
                <a:solidFill>
                  <a:srgbClr val="0070C0"/>
                </a:solidFill>
              </a:rPr>
              <a:t>or</a:t>
            </a:r>
            <a:r>
              <a:rPr lang="hr-HR" sz="2000" dirty="0">
                <a:solidFill>
                  <a:srgbClr val="0070C0"/>
                </a:solidFill>
              </a:rPr>
              <a:t> SO</a:t>
            </a:r>
            <a:r>
              <a:rPr lang="hr-HR" sz="2000" baseline="-25000" dirty="0">
                <a:solidFill>
                  <a:srgbClr val="0070C0"/>
                </a:solidFill>
              </a:rPr>
              <a:t>2 </a:t>
            </a:r>
            <a:r>
              <a:rPr lang="hr-HR" sz="2000" dirty="0" err="1">
                <a:solidFill>
                  <a:srgbClr val="0070C0"/>
                </a:solidFill>
              </a:rPr>
              <a:t>in</a:t>
            </a:r>
            <a:r>
              <a:rPr lang="hr-HR" sz="2000" dirty="0">
                <a:solidFill>
                  <a:srgbClr val="0070C0"/>
                </a:solidFill>
              </a:rPr>
              <a:t> </a:t>
            </a:r>
            <a:r>
              <a:rPr lang="hr-HR" sz="2000" dirty="0" err="1">
                <a:solidFill>
                  <a:srgbClr val="0070C0"/>
                </a:solidFill>
              </a:rPr>
              <a:t>case</a:t>
            </a:r>
            <a:r>
              <a:rPr lang="hr-HR" sz="2000" dirty="0">
                <a:solidFill>
                  <a:srgbClr val="0070C0"/>
                </a:solidFill>
              </a:rPr>
              <a:t> </a:t>
            </a:r>
            <a:r>
              <a:rPr lang="hr-HR" sz="2000" dirty="0" err="1">
                <a:solidFill>
                  <a:srgbClr val="0070C0"/>
                </a:solidFill>
              </a:rPr>
              <a:t>of</a:t>
            </a:r>
            <a:r>
              <a:rPr lang="hr-HR" sz="2000" dirty="0">
                <a:solidFill>
                  <a:srgbClr val="0070C0"/>
                </a:solidFill>
              </a:rPr>
              <a:t> </a:t>
            </a:r>
            <a:r>
              <a:rPr lang="hr-HR" sz="2000" dirty="0" err="1">
                <a:solidFill>
                  <a:srgbClr val="0070C0"/>
                </a:solidFill>
              </a:rPr>
              <a:t>fire</a:t>
            </a:r>
            <a:r>
              <a:rPr lang="hr-HR" sz="2000" dirty="0">
                <a:solidFill>
                  <a:srgbClr val="0070C0"/>
                </a:solidFill>
              </a:rPr>
              <a:t>)</a:t>
            </a:r>
            <a:endParaRPr lang="hr-HR" sz="2000" dirty="0">
              <a:solidFill>
                <a:srgbClr val="0070C0"/>
              </a:solidFill>
              <a:latin typeface="+mn-lt"/>
              <a:cs typeface="+mn-cs"/>
            </a:endParaRPr>
          </a:p>
          <a:p>
            <a:r>
              <a:rPr lang="hr-HR" sz="2000" dirty="0">
                <a:solidFill>
                  <a:srgbClr val="0070C0"/>
                </a:solidFill>
                <a:latin typeface="+mn-lt"/>
                <a:cs typeface="+mn-cs"/>
              </a:rPr>
              <a:t>2. </a:t>
            </a:r>
            <a:r>
              <a:rPr lang="hr-HR" sz="2000" dirty="0">
                <a:solidFill>
                  <a:srgbClr val="0070C0"/>
                </a:solidFill>
              </a:rPr>
              <a:t>In </a:t>
            </a:r>
            <a:r>
              <a:rPr lang="hr-HR" sz="2000" dirty="0" err="1">
                <a:solidFill>
                  <a:srgbClr val="0070C0"/>
                </a:solidFill>
              </a:rPr>
              <a:t>case</a:t>
            </a:r>
            <a:r>
              <a:rPr lang="hr-HR" sz="2000" dirty="0">
                <a:solidFill>
                  <a:srgbClr val="0070C0"/>
                </a:solidFill>
              </a:rPr>
              <a:t> </a:t>
            </a:r>
            <a:r>
              <a:rPr lang="hr-HR" sz="2000" dirty="0" err="1">
                <a:solidFill>
                  <a:srgbClr val="0070C0"/>
                </a:solidFill>
              </a:rPr>
              <a:t>of</a:t>
            </a:r>
            <a:r>
              <a:rPr lang="hr-HR" sz="2000" dirty="0">
                <a:solidFill>
                  <a:srgbClr val="0070C0"/>
                </a:solidFill>
              </a:rPr>
              <a:t> </a:t>
            </a:r>
            <a:r>
              <a:rPr lang="hr-HR" sz="2000" dirty="0" err="1">
                <a:solidFill>
                  <a:srgbClr val="0070C0"/>
                </a:solidFill>
              </a:rPr>
              <a:t>minor</a:t>
            </a:r>
            <a:r>
              <a:rPr lang="hr-HR" sz="2000" dirty="0">
                <a:solidFill>
                  <a:srgbClr val="0070C0"/>
                </a:solidFill>
              </a:rPr>
              <a:t> </a:t>
            </a:r>
            <a:r>
              <a:rPr lang="hr-HR" sz="2000" dirty="0" err="1">
                <a:solidFill>
                  <a:srgbClr val="0070C0"/>
                </a:solidFill>
              </a:rPr>
              <a:t>accident</a:t>
            </a:r>
            <a:r>
              <a:rPr lang="hr-HR" sz="2000" dirty="0">
                <a:solidFill>
                  <a:srgbClr val="0070C0"/>
                </a:solidFill>
              </a:rPr>
              <a:t> </a:t>
            </a:r>
            <a:r>
              <a:rPr lang="hr-HR" sz="2000" dirty="0" err="1">
                <a:solidFill>
                  <a:srgbClr val="0070C0"/>
                </a:solidFill>
              </a:rPr>
              <a:t>with</a:t>
            </a:r>
            <a:r>
              <a:rPr lang="hr-HR" sz="2000" dirty="0">
                <a:solidFill>
                  <a:srgbClr val="0070C0"/>
                </a:solidFill>
              </a:rPr>
              <a:t> </a:t>
            </a:r>
            <a:r>
              <a:rPr lang="hr-HR" sz="2000" dirty="0" err="1">
                <a:solidFill>
                  <a:srgbClr val="0070C0"/>
                </a:solidFill>
              </a:rPr>
              <a:t>leakage</a:t>
            </a:r>
            <a:r>
              <a:rPr lang="hr-HR" sz="2000" dirty="0">
                <a:solidFill>
                  <a:srgbClr val="0070C0"/>
                </a:solidFill>
              </a:rPr>
              <a:t> </a:t>
            </a:r>
            <a:r>
              <a:rPr lang="hr-HR" sz="2000" dirty="0" err="1">
                <a:solidFill>
                  <a:srgbClr val="0070C0"/>
                </a:solidFill>
              </a:rPr>
              <a:t>of</a:t>
            </a:r>
            <a:r>
              <a:rPr lang="hr-HR" sz="2000" dirty="0">
                <a:solidFill>
                  <a:srgbClr val="0070C0"/>
                </a:solidFill>
              </a:rPr>
              <a:t> </a:t>
            </a:r>
            <a:r>
              <a:rPr lang="hr-HR" sz="2000" dirty="0" err="1">
                <a:solidFill>
                  <a:srgbClr val="0070C0"/>
                </a:solidFill>
              </a:rPr>
              <a:t>gases</a:t>
            </a:r>
            <a:r>
              <a:rPr lang="hr-HR" sz="2000" dirty="0">
                <a:solidFill>
                  <a:srgbClr val="0070C0"/>
                </a:solidFill>
              </a:rPr>
              <a:t> </a:t>
            </a:r>
            <a:r>
              <a:rPr lang="hr-HR" sz="2000" dirty="0" err="1">
                <a:solidFill>
                  <a:srgbClr val="0070C0"/>
                </a:solidFill>
              </a:rPr>
              <a:t>which</a:t>
            </a:r>
            <a:r>
              <a:rPr lang="hr-HR" sz="2000" dirty="0">
                <a:solidFill>
                  <a:srgbClr val="0070C0"/>
                </a:solidFill>
              </a:rPr>
              <a:t> are </a:t>
            </a:r>
            <a:r>
              <a:rPr lang="hr-HR" sz="2000" dirty="0" err="1">
                <a:solidFill>
                  <a:srgbClr val="0070C0"/>
                </a:solidFill>
              </a:rPr>
              <a:t>measured</a:t>
            </a:r>
            <a:r>
              <a:rPr lang="hr-HR" sz="2000" dirty="0">
                <a:solidFill>
                  <a:srgbClr val="0070C0"/>
                </a:solidFill>
              </a:rPr>
              <a:t> at AQM </a:t>
            </a:r>
            <a:r>
              <a:rPr lang="hr-HR" sz="2000" dirty="0" err="1">
                <a:solidFill>
                  <a:srgbClr val="0070C0"/>
                </a:solidFill>
              </a:rPr>
              <a:t>station</a:t>
            </a:r>
            <a:endParaRPr lang="hr-HR" sz="2000" dirty="0">
              <a:solidFill>
                <a:srgbClr val="0070C0"/>
              </a:solidFill>
              <a:latin typeface="+mn-lt"/>
              <a:cs typeface="+mn-cs"/>
            </a:endParaRPr>
          </a:p>
          <a:p>
            <a:r>
              <a:rPr lang="hr-HR" sz="2000" dirty="0">
                <a:solidFill>
                  <a:srgbClr val="0070C0"/>
                </a:solidFill>
                <a:latin typeface="+mn-lt"/>
                <a:cs typeface="+mn-cs"/>
              </a:rPr>
              <a:t>3. In </a:t>
            </a:r>
            <a:r>
              <a:rPr lang="hr-HR" sz="2000" dirty="0" err="1">
                <a:solidFill>
                  <a:srgbClr val="0070C0"/>
                </a:solidFill>
                <a:latin typeface="+mn-lt"/>
                <a:cs typeface="+mn-cs"/>
              </a:rPr>
              <a:t>case</a:t>
            </a:r>
            <a:r>
              <a:rPr lang="hr-HR" sz="2000" dirty="0">
                <a:solidFill>
                  <a:srgbClr val="0070C0"/>
                </a:solidFill>
                <a:latin typeface="+mn-lt"/>
                <a:cs typeface="+mn-cs"/>
              </a:rPr>
              <a:t> </a:t>
            </a:r>
            <a:r>
              <a:rPr lang="hr-HR" sz="2000" dirty="0" err="1">
                <a:solidFill>
                  <a:srgbClr val="0070C0"/>
                </a:solidFill>
                <a:latin typeface="+mn-lt"/>
                <a:cs typeface="+mn-cs"/>
              </a:rPr>
              <a:t>when</a:t>
            </a:r>
            <a:r>
              <a:rPr lang="hr-HR" sz="2000" dirty="0">
                <a:solidFill>
                  <a:srgbClr val="0070C0"/>
                </a:solidFill>
                <a:latin typeface="+mn-lt"/>
                <a:cs typeface="+mn-cs"/>
              </a:rPr>
              <a:t> </a:t>
            </a:r>
            <a:r>
              <a:rPr lang="hr-HR" sz="2000" dirty="0" err="1">
                <a:solidFill>
                  <a:srgbClr val="0070C0"/>
                </a:solidFill>
                <a:latin typeface="+mn-lt"/>
                <a:cs typeface="+mn-cs"/>
              </a:rPr>
              <a:t>it</a:t>
            </a:r>
            <a:r>
              <a:rPr lang="hr-HR" sz="2000" dirty="0">
                <a:solidFill>
                  <a:srgbClr val="0070C0"/>
                </a:solidFill>
                <a:latin typeface="+mn-lt"/>
                <a:cs typeface="+mn-cs"/>
              </a:rPr>
              <a:t> </a:t>
            </a:r>
            <a:r>
              <a:rPr lang="hr-HR" sz="2000" dirty="0" err="1">
                <a:solidFill>
                  <a:srgbClr val="0070C0"/>
                </a:solidFill>
                <a:latin typeface="+mn-lt"/>
                <a:cs typeface="+mn-cs"/>
              </a:rPr>
              <a:t>can</a:t>
            </a:r>
            <a:r>
              <a:rPr lang="hr-HR" sz="2000" dirty="0">
                <a:solidFill>
                  <a:srgbClr val="0070C0"/>
                </a:solidFill>
                <a:latin typeface="+mn-lt"/>
                <a:cs typeface="+mn-cs"/>
              </a:rPr>
              <a:t> </a:t>
            </a:r>
            <a:r>
              <a:rPr lang="hr-HR" sz="2000" dirty="0" err="1">
                <a:solidFill>
                  <a:srgbClr val="0070C0"/>
                </a:solidFill>
                <a:latin typeface="+mn-lt"/>
                <a:cs typeface="+mn-cs"/>
              </a:rPr>
              <a:t>be</a:t>
            </a:r>
            <a:r>
              <a:rPr lang="hr-HR" sz="2000" dirty="0">
                <a:solidFill>
                  <a:srgbClr val="0070C0"/>
                </a:solidFill>
                <a:latin typeface="+mn-lt"/>
                <a:cs typeface="+mn-cs"/>
              </a:rPr>
              <a:t> </a:t>
            </a:r>
            <a:r>
              <a:rPr lang="hr-HR" sz="2000" dirty="0" err="1">
                <a:solidFill>
                  <a:srgbClr val="0070C0"/>
                </a:solidFill>
                <a:latin typeface="+mn-lt"/>
                <a:cs typeface="+mn-cs"/>
              </a:rPr>
              <a:t>proved</a:t>
            </a:r>
            <a:r>
              <a:rPr lang="hr-HR" sz="2000" dirty="0">
                <a:solidFill>
                  <a:srgbClr val="0070C0"/>
                </a:solidFill>
                <a:latin typeface="+mn-lt"/>
                <a:cs typeface="+mn-cs"/>
              </a:rPr>
              <a:t> </a:t>
            </a:r>
            <a:r>
              <a:rPr lang="hr-HR" sz="2000" dirty="0" err="1">
                <a:solidFill>
                  <a:srgbClr val="0070C0"/>
                </a:solidFill>
                <a:latin typeface="+mn-lt"/>
                <a:cs typeface="+mn-cs"/>
              </a:rPr>
              <a:t>that</a:t>
            </a:r>
            <a:r>
              <a:rPr lang="hr-HR" sz="2000" dirty="0">
                <a:solidFill>
                  <a:srgbClr val="0070C0"/>
                </a:solidFill>
                <a:latin typeface="+mn-lt"/>
                <a:cs typeface="+mn-cs"/>
              </a:rPr>
              <a:t> </a:t>
            </a:r>
            <a:r>
              <a:rPr lang="hr-HR" sz="2000" dirty="0" err="1">
                <a:solidFill>
                  <a:srgbClr val="0070C0"/>
                </a:solidFill>
                <a:latin typeface="+mn-lt"/>
                <a:cs typeface="+mn-cs"/>
              </a:rPr>
              <a:t>devices</a:t>
            </a:r>
            <a:r>
              <a:rPr lang="hr-HR" sz="2000" dirty="0">
                <a:solidFill>
                  <a:srgbClr val="0070C0"/>
                </a:solidFill>
                <a:latin typeface="+mn-lt"/>
                <a:cs typeface="+mn-cs"/>
              </a:rPr>
              <a:t> </a:t>
            </a:r>
            <a:r>
              <a:rPr lang="hr-HR" sz="2000" dirty="0" err="1">
                <a:solidFill>
                  <a:srgbClr val="0070C0"/>
                </a:solidFill>
                <a:latin typeface="+mn-lt"/>
                <a:cs typeface="+mn-cs"/>
              </a:rPr>
              <a:t>in</a:t>
            </a:r>
            <a:r>
              <a:rPr lang="hr-HR" sz="2000" dirty="0">
                <a:solidFill>
                  <a:srgbClr val="0070C0"/>
                </a:solidFill>
                <a:latin typeface="+mn-lt"/>
                <a:cs typeface="+mn-cs"/>
              </a:rPr>
              <a:t> AQM </a:t>
            </a:r>
            <a:r>
              <a:rPr lang="hr-HR" sz="2000" dirty="0" err="1">
                <a:solidFill>
                  <a:srgbClr val="0070C0"/>
                </a:solidFill>
                <a:latin typeface="+mn-lt"/>
                <a:cs typeface="+mn-cs"/>
              </a:rPr>
              <a:t>stations</a:t>
            </a:r>
            <a:r>
              <a:rPr lang="hr-HR" sz="2000" dirty="0">
                <a:solidFill>
                  <a:srgbClr val="0070C0"/>
                </a:solidFill>
                <a:latin typeface="+mn-lt"/>
                <a:cs typeface="+mn-cs"/>
              </a:rPr>
              <a:t> </a:t>
            </a:r>
            <a:r>
              <a:rPr lang="hr-HR" sz="2000" dirty="0" err="1">
                <a:solidFill>
                  <a:srgbClr val="0070C0"/>
                </a:solidFill>
                <a:latin typeface="+mn-lt"/>
                <a:cs typeface="+mn-cs"/>
              </a:rPr>
              <a:t>were</a:t>
            </a:r>
            <a:r>
              <a:rPr lang="hr-HR" sz="2000" dirty="0">
                <a:solidFill>
                  <a:srgbClr val="0070C0"/>
                </a:solidFill>
                <a:latin typeface="+mn-lt"/>
                <a:cs typeface="+mn-cs"/>
              </a:rPr>
              <a:t> </a:t>
            </a:r>
            <a:r>
              <a:rPr lang="hr-HR" sz="2000" dirty="0" err="1">
                <a:solidFill>
                  <a:srgbClr val="0070C0"/>
                </a:solidFill>
                <a:latin typeface="+mn-lt"/>
                <a:cs typeface="+mn-cs"/>
              </a:rPr>
              <a:t>under</a:t>
            </a:r>
            <a:r>
              <a:rPr lang="hr-HR" sz="2000" dirty="0">
                <a:solidFill>
                  <a:srgbClr val="0070C0"/>
                </a:solidFill>
                <a:latin typeface="+mn-lt"/>
                <a:cs typeface="+mn-cs"/>
              </a:rPr>
              <a:t> alarm </a:t>
            </a:r>
            <a:r>
              <a:rPr lang="hr-HR" sz="2000" dirty="0" err="1">
                <a:solidFill>
                  <a:srgbClr val="0070C0"/>
                </a:solidFill>
                <a:latin typeface="+mn-lt"/>
                <a:cs typeface="+mn-cs"/>
              </a:rPr>
              <a:t>due</a:t>
            </a:r>
            <a:r>
              <a:rPr lang="hr-HR" sz="2000" dirty="0">
                <a:solidFill>
                  <a:srgbClr val="0070C0"/>
                </a:solidFill>
                <a:latin typeface="+mn-lt"/>
                <a:cs typeface="+mn-cs"/>
              </a:rPr>
              <a:t> to </a:t>
            </a:r>
            <a:r>
              <a:rPr lang="hr-HR" sz="2000" dirty="0" err="1">
                <a:solidFill>
                  <a:srgbClr val="0070C0"/>
                </a:solidFill>
                <a:latin typeface="+mn-lt"/>
                <a:cs typeface="+mn-cs"/>
              </a:rPr>
              <a:t>exceeding</a:t>
            </a:r>
            <a:r>
              <a:rPr lang="hr-HR" sz="2000" dirty="0">
                <a:solidFill>
                  <a:srgbClr val="0070C0"/>
                </a:solidFill>
                <a:latin typeface="+mn-lt"/>
                <a:cs typeface="+mn-cs"/>
              </a:rPr>
              <a:t> </a:t>
            </a:r>
            <a:r>
              <a:rPr lang="hr-HR" sz="2000" dirty="0" err="1">
                <a:solidFill>
                  <a:srgbClr val="0070C0"/>
                </a:solidFill>
                <a:latin typeface="+mn-lt"/>
                <a:cs typeface="+mn-cs"/>
              </a:rPr>
              <a:t>of</a:t>
            </a:r>
            <a:r>
              <a:rPr lang="hr-HR" sz="2000" dirty="0">
                <a:solidFill>
                  <a:srgbClr val="0070C0"/>
                </a:solidFill>
                <a:latin typeface="+mn-lt"/>
                <a:cs typeface="+mn-cs"/>
              </a:rPr>
              <a:t> </a:t>
            </a:r>
            <a:r>
              <a:rPr lang="hr-HR" sz="2000" dirty="0" err="1">
                <a:solidFill>
                  <a:srgbClr val="0070C0"/>
                </a:solidFill>
                <a:latin typeface="+mn-lt"/>
                <a:cs typeface="+mn-cs"/>
              </a:rPr>
              <a:t>the</a:t>
            </a:r>
            <a:r>
              <a:rPr lang="hr-HR" sz="2000" dirty="0">
                <a:solidFill>
                  <a:srgbClr val="0070C0"/>
                </a:solidFill>
                <a:latin typeface="+mn-lt"/>
                <a:cs typeface="+mn-cs"/>
              </a:rPr>
              <a:t> </a:t>
            </a:r>
            <a:r>
              <a:rPr lang="hr-HR" sz="2000" dirty="0" err="1">
                <a:solidFill>
                  <a:srgbClr val="0070C0"/>
                </a:solidFill>
                <a:latin typeface="+mn-lt"/>
                <a:cs typeface="+mn-cs"/>
              </a:rPr>
              <a:t>measurement</a:t>
            </a:r>
            <a:r>
              <a:rPr lang="hr-HR" sz="2000" dirty="0">
                <a:solidFill>
                  <a:srgbClr val="0070C0"/>
                </a:solidFill>
                <a:latin typeface="+mn-lt"/>
                <a:cs typeface="+mn-cs"/>
              </a:rPr>
              <a:t> </a:t>
            </a:r>
            <a:r>
              <a:rPr lang="hr-HR" sz="2000" dirty="0" err="1">
                <a:solidFill>
                  <a:srgbClr val="0070C0"/>
                </a:solidFill>
                <a:latin typeface="+mn-lt"/>
                <a:cs typeface="+mn-cs"/>
              </a:rPr>
              <a:t>range</a:t>
            </a:r>
            <a:r>
              <a:rPr lang="hr-HR" sz="2000" dirty="0">
                <a:solidFill>
                  <a:srgbClr val="0070C0"/>
                </a:solidFill>
                <a:latin typeface="+mn-lt"/>
                <a:cs typeface="+mn-cs"/>
              </a:rPr>
              <a:t> </a:t>
            </a:r>
            <a:r>
              <a:rPr lang="hr-HR" sz="2000" dirty="0" err="1">
                <a:solidFill>
                  <a:srgbClr val="0070C0"/>
                </a:solidFill>
                <a:latin typeface="+mn-lt"/>
                <a:cs typeface="+mn-cs"/>
              </a:rPr>
              <a:t>maximum</a:t>
            </a:r>
            <a:endParaRPr lang="hr-HR" sz="2000" dirty="0">
              <a:solidFill>
                <a:srgbClr val="0070C0"/>
              </a:solidFill>
              <a:latin typeface="+mn-lt"/>
              <a:cs typeface="+mn-cs"/>
            </a:endParaRP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4" name="Group 3"/>
          <p:cNvGrpSpPr>
            <a:grpSpLocks noChangeAspect="1"/>
          </p:cNvGrpSpPr>
          <p:nvPr/>
        </p:nvGrpSpPr>
        <p:grpSpPr bwMode="auto">
          <a:xfrm>
            <a:off x="442354" y="6362429"/>
            <a:ext cx="4500798" cy="411137"/>
            <a:chOff x="14858" y="6031800"/>
            <a:chExt cx="7310482" cy="703818"/>
          </a:xfrm>
        </p:grpSpPr>
        <p:pic>
          <p:nvPicPr>
            <p:cNvPr id="1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1413246591"/>
      </p:ext>
    </p:extLst>
  </p:cSld>
  <p:clrMapOvr>
    <a:masterClrMapping/>
  </p:clrMapOvr>
  <p:transition spd="med">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11.4 INSPECTION MONITORING - UNANNOUNCED</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38150" y="1238249"/>
            <a:ext cx="8439150" cy="1083053"/>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38151" y="1428750"/>
            <a:ext cx="8429624" cy="523220"/>
          </a:xfrm>
          <a:prstGeom prst="rect">
            <a:avLst/>
          </a:prstGeom>
          <a:noFill/>
        </p:spPr>
        <p:txBody>
          <a:bodyPr wrap="square" rtlCol="0">
            <a:spAutoFit/>
          </a:bodyPr>
          <a:lstStyle/>
          <a:p>
            <a:pPr algn="ctr"/>
            <a:r>
              <a:rPr lang="hr-HR" sz="2800" b="1" dirty="0">
                <a:solidFill>
                  <a:schemeClr val="tx2">
                    <a:lumMod val="75000"/>
                  </a:schemeClr>
                </a:solidFill>
              </a:rPr>
              <a:t> </a:t>
            </a:r>
            <a:r>
              <a:rPr lang="hr-HR" sz="2400" b="1" dirty="0">
                <a:solidFill>
                  <a:schemeClr val="tx2">
                    <a:lumMod val="75000"/>
                  </a:schemeClr>
                </a:solidFill>
              </a:rPr>
              <a:t>B. </a:t>
            </a:r>
            <a:r>
              <a:rPr lang="hr-HR" sz="2400" b="1" dirty="0" err="1">
                <a:solidFill>
                  <a:schemeClr val="tx2">
                    <a:lumMod val="75000"/>
                  </a:schemeClr>
                </a:solidFill>
              </a:rPr>
              <a:t>Implementation</a:t>
            </a:r>
            <a:r>
              <a:rPr lang="hr-HR" sz="2400" b="1" dirty="0">
                <a:solidFill>
                  <a:schemeClr val="tx2">
                    <a:lumMod val="75000"/>
                  </a:schemeClr>
                </a:solidFill>
              </a:rPr>
              <a:t> </a:t>
            </a:r>
            <a:r>
              <a:rPr lang="hr-HR" sz="2400" b="1" dirty="0" err="1">
                <a:solidFill>
                  <a:schemeClr val="tx2">
                    <a:lumMod val="75000"/>
                  </a:schemeClr>
                </a:solidFill>
              </a:rPr>
              <a:t>of</a:t>
            </a:r>
            <a:r>
              <a:rPr lang="hr-HR" sz="2400" b="1" dirty="0">
                <a:solidFill>
                  <a:schemeClr val="tx2">
                    <a:lumMod val="75000"/>
                  </a:schemeClr>
                </a:solidFill>
              </a:rPr>
              <a:t> </a:t>
            </a:r>
            <a:r>
              <a:rPr lang="hr-HR" sz="2400" b="1" dirty="0" err="1">
                <a:solidFill>
                  <a:schemeClr val="tx2">
                    <a:lumMod val="75000"/>
                  </a:schemeClr>
                </a:solidFill>
              </a:rPr>
              <a:t>inspection</a:t>
            </a:r>
            <a:r>
              <a:rPr lang="hr-HR" sz="2400" b="1" dirty="0">
                <a:solidFill>
                  <a:schemeClr val="tx2">
                    <a:lumMod val="75000"/>
                  </a:schemeClr>
                </a:solidFill>
              </a:rPr>
              <a:t> monitoring – at </a:t>
            </a:r>
            <a:r>
              <a:rPr lang="hr-HR" sz="2400" b="1" dirty="0" err="1">
                <a:solidFill>
                  <a:schemeClr val="tx2">
                    <a:lumMod val="75000"/>
                  </a:schemeClr>
                </a:solidFill>
              </a:rPr>
              <a:t>accidents</a:t>
            </a:r>
            <a:endParaRPr lang="hr-HR" sz="2800" b="1" dirty="0">
              <a:solidFill>
                <a:schemeClr val="tx2">
                  <a:lumMod val="75000"/>
                </a:schemeClr>
              </a:solidFill>
            </a:endParaRPr>
          </a:p>
        </p:txBody>
      </p:sp>
      <p:sp>
        <p:nvSpPr>
          <p:cNvPr id="18" name="Rectangle 17"/>
          <p:cNvSpPr/>
          <p:nvPr/>
        </p:nvSpPr>
        <p:spPr>
          <a:xfrm>
            <a:off x="1200150" y="2433058"/>
            <a:ext cx="7667625" cy="3617297"/>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b="1" dirty="0">
                <a:solidFill>
                  <a:schemeClr val="tx2">
                    <a:lumMod val="75000"/>
                  </a:schemeClr>
                </a:solidFill>
              </a:rPr>
              <a:t>Download </a:t>
            </a:r>
            <a:r>
              <a:rPr lang="hr-HR" sz="2000" b="1" dirty="0" err="1">
                <a:solidFill>
                  <a:schemeClr val="tx2">
                    <a:lumMod val="75000"/>
                  </a:schemeClr>
                </a:solidFill>
              </a:rPr>
              <a:t>from</a:t>
            </a:r>
            <a:r>
              <a:rPr lang="hr-HR" sz="2000" b="1" dirty="0">
                <a:solidFill>
                  <a:schemeClr val="tx2">
                    <a:lumMod val="75000"/>
                  </a:schemeClr>
                </a:solidFill>
              </a:rPr>
              <a:t> </a:t>
            </a:r>
            <a:r>
              <a:rPr lang="hr-HR" sz="2000" b="1" dirty="0" err="1">
                <a:solidFill>
                  <a:schemeClr val="tx2">
                    <a:lumMod val="75000"/>
                  </a:schemeClr>
                </a:solidFill>
              </a:rPr>
              <a:t>CEPA’s</a:t>
            </a:r>
            <a:r>
              <a:rPr lang="hr-HR" sz="2000" b="1" dirty="0">
                <a:solidFill>
                  <a:schemeClr val="tx2">
                    <a:lumMod val="75000"/>
                  </a:schemeClr>
                </a:solidFill>
              </a:rPr>
              <a:t> portal </a:t>
            </a:r>
            <a:r>
              <a:rPr lang="hr-HR" sz="2000" b="1" dirty="0" err="1">
                <a:solidFill>
                  <a:schemeClr val="tx2">
                    <a:lumMod val="75000"/>
                  </a:schemeClr>
                </a:solidFill>
              </a:rPr>
              <a:t>all</a:t>
            </a:r>
            <a:r>
              <a:rPr lang="hr-HR" sz="2000" b="1" dirty="0">
                <a:solidFill>
                  <a:schemeClr val="tx2">
                    <a:lumMod val="75000"/>
                  </a:schemeClr>
                </a:solidFill>
              </a:rPr>
              <a:t> </a:t>
            </a:r>
            <a:r>
              <a:rPr lang="hr-HR" sz="2000" b="1" dirty="0" err="1">
                <a:solidFill>
                  <a:schemeClr val="tx2">
                    <a:lumMod val="75000"/>
                  </a:schemeClr>
                </a:solidFill>
              </a:rPr>
              <a:t>measurement</a:t>
            </a:r>
            <a:r>
              <a:rPr lang="hr-HR" sz="2000" b="1" dirty="0">
                <a:solidFill>
                  <a:schemeClr val="tx2">
                    <a:lumMod val="75000"/>
                  </a:schemeClr>
                </a:solidFill>
              </a:rPr>
              <a:t> data </a:t>
            </a:r>
            <a:r>
              <a:rPr lang="hr-HR" sz="2000" b="1" dirty="0" err="1">
                <a:solidFill>
                  <a:schemeClr val="tx2">
                    <a:lumMod val="75000"/>
                  </a:schemeClr>
                </a:solidFill>
              </a:rPr>
              <a:t>from</a:t>
            </a:r>
            <a:r>
              <a:rPr lang="hr-HR" sz="2000" b="1" dirty="0">
                <a:solidFill>
                  <a:schemeClr val="tx2">
                    <a:lumMod val="75000"/>
                  </a:schemeClr>
                </a:solidFill>
              </a:rPr>
              <a:t> </a:t>
            </a:r>
            <a:r>
              <a:rPr lang="hr-HR" sz="2000" b="1" dirty="0" err="1">
                <a:solidFill>
                  <a:schemeClr val="tx2">
                    <a:lumMod val="75000"/>
                  </a:schemeClr>
                </a:solidFill>
              </a:rPr>
              <a:t>stations</a:t>
            </a:r>
            <a:r>
              <a:rPr lang="hr-HR" sz="2000" b="1" dirty="0">
                <a:solidFill>
                  <a:schemeClr val="tx2">
                    <a:lumMod val="75000"/>
                  </a:schemeClr>
                </a:solidFill>
              </a:rPr>
              <a:t> </a:t>
            </a:r>
            <a:r>
              <a:rPr lang="hr-HR" sz="2000" b="1" dirty="0" err="1">
                <a:solidFill>
                  <a:schemeClr val="tx2">
                    <a:lumMod val="75000"/>
                  </a:schemeClr>
                </a:solidFill>
              </a:rPr>
              <a:t>that</a:t>
            </a:r>
            <a:r>
              <a:rPr lang="hr-HR" sz="2000" b="1" dirty="0">
                <a:solidFill>
                  <a:schemeClr val="tx2">
                    <a:lumMod val="75000"/>
                  </a:schemeClr>
                </a:solidFill>
              </a:rPr>
              <a:t> </a:t>
            </a:r>
            <a:r>
              <a:rPr lang="hr-HR" sz="2000" b="1" dirty="0" err="1">
                <a:solidFill>
                  <a:schemeClr val="tx2">
                    <a:lumMod val="75000"/>
                  </a:schemeClr>
                </a:solidFill>
              </a:rPr>
              <a:t>might</a:t>
            </a:r>
            <a:r>
              <a:rPr lang="hr-HR" sz="2000" b="1" dirty="0">
                <a:solidFill>
                  <a:schemeClr val="tx2">
                    <a:lumMod val="75000"/>
                  </a:schemeClr>
                </a:solidFill>
              </a:rPr>
              <a:t> </a:t>
            </a:r>
            <a:r>
              <a:rPr lang="hr-HR" sz="2000" b="1" dirty="0" err="1">
                <a:solidFill>
                  <a:schemeClr val="tx2">
                    <a:lumMod val="75000"/>
                  </a:schemeClr>
                </a:solidFill>
              </a:rPr>
              <a:t>have</a:t>
            </a:r>
            <a:r>
              <a:rPr lang="hr-HR" sz="2000" b="1" dirty="0">
                <a:solidFill>
                  <a:schemeClr val="tx2">
                    <a:lumMod val="75000"/>
                  </a:schemeClr>
                </a:solidFill>
              </a:rPr>
              <a:t> </a:t>
            </a:r>
            <a:r>
              <a:rPr lang="hr-HR" sz="2000" b="1" dirty="0" err="1">
                <a:solidFill>
                  <a:schemeClr val="tx2">
                    <a:lumMod val="75000"/>
                  </a:schemeClr>
                </a:solidFill>
              </a:rPr>
              <a:t>been</a:t>
            </a:r>
            <a:r>
              <a:rPr lang="hr-HR" sz="2000" b="1" dirty="0">
                <a:solidFill>
                  <a:schemeClr val="tx2">
                    <a:lumMod val="75000"/>
                  </a:schemeClr>
                </a:solidFill>
              </a:rPr>
              <a:t> </a:t>
            </a:r>
            <a:r>
              <a:rPr lang="hr-HR" sz="2000" b="1" dirty="0" err="1">
                <a:solidFill>
                  <a:schemeClr val="tx2">
                    <a:lumMod val="75000"/>
                  </a:schemeClr>
                </a:solidFill>
              </a:rPr>
              <a:t>under</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accident</a:t>
            </a:r>
            <a:r>
              <a:rPr lang="hr-HR" sz="2000" b="1" dirty="0">
                <a:solidFill>
                  <a:schemeClr val="tx2">
                    <a:lumMod val="75000"/>
                  </a:schemeClr>
                </a:solidFill>
              </a:rPr>
              <a:t> </a:t>
            </a:r>
            <a:r>
              <a:rPr lang="hr-HR" sz="2000" b="1" dirty="0" err="1">
                <a:solidFill>
                  <a:schemeClr val="tx2">
                    <a:lumMod val="75000"/>
                  </a:schemeClr>
                </a:solidFill>
              </a:rPr>
              <a:t>impact</a:t>
            </a:r>
            <a:r>
              <a:rPr lang="hr-HR" sz="2000" b="1" dirty="0">
                <a:solidFill>
                  <a:schemeClr val="tx2">
                    <a:lumMod val="75000"/>
                  </a:schemeClr>
                </a:solidFill>
              </a:rPr>
              <a:t>. Data </a:t>
            </a:r>
            <a:r>
              <a:rPr lang="hr-HR" sz="2000" b="1" dirty="0" err="1">
                <a:solidFill>
                  <a:schemeClr val="tx2">
                    <a:lumMod val="75000"/>
                  </a:schemeClr>
                </a:solidFill>
              </a:rPr>
              <a:t>from</a:t>
            </a:r>
            <a:r>
              <a:rPr lang="hr-HR" sz="2000" b="1" dirty="0">
                <a:solidFill>
                  <a:schemeClr val="tx2">
                    <a:lumMod val="75000"/>
                  </a:schemeClr>
                </a:solidFill>
              </a:rPr>
              <a:t> </a:t>
            </a:r>
            <a:r>
              <a:rPr lang="hr-HR" sz="2000" b="1" dirty="0" err="1">
                <a:solidFill>
                  <a:schemeClr val="tx2">
                    <a:lumMod val="75000"/>
                  </a:schemeClr>
                </a:solidFill>
              </a:rPr>
              <a:t>stations</a:t>
            </a:r>
            <a:r>
              <a:rPr lang="hr-HR" sz="2000" b="1" dirty="0">
                <a:solidFill>
                  <a:schemeClr val="tx2">
                    <a:lumMod val="75000"/>
                  </a:schemeClr>
                </a:solidFill>
              </a:rPr>
              <a:t> </a:t>
            </a:r>
            <a:r>
              <a:rPr lang="hr-HR" sz="2000" b="1" dirty="0" err="1">
                <a:solidFill>
                  <a:schemeClr val="tx2">
                    <a:lumMod val="75000"/>
                  </a:schemeClr>
                </a:solidFill>
              </a:rPr>
              <a:t>which</a:t>
            </a:r>
            <a:r>
              <a:rPr lang="hr-HR" sz="2000" b="1" dirty="0">
                <a:solidFill>
                  <a:schemeClr val="tx2">
                    <a:lumMod val="75000"/>
                  </a:schemeClr>
                </a:solidFill>
              </a:rPr>
              <a:t> </a:t>
            </a:r>
            <a:r>
              <a:rPr lang="hr-HR" sz="2000" b="1" dirty="0" err="1">
                <a:solidFill>
                  <a:schemeClr val="tx2">
                    <a:lumMod val="75000"/>
                  </a:schemeClr>
                </a:solidFill>
              </a:rPr>
              <a:t>recorded</a:t>
            </a:r>
            <a:r>
              <a:rPr lang="hr-HR" sz="2000" b="1" dirty="0">
                <a:solidFill>
                  <a:schemeClr val="tx2">
                    <a:lumMod val="75000"/>
                  </a:schemeClr>
                </a:solidFill>
              </a:rPr>
              <a:t> </a:t>
            </a:r>
            <a:r>
              <a:rPr lang="hr-HR" sz="2000" b="1" dirty="0" err="1">
                <a:solidFill>
                  <a:schemeClr val="tx2">
                    <a:lumMod val="75000"/>
                  </a:schemeClr>
                </a:solidFill>
              </a:rPr>
              <a:t>exceeding</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pollution</a:t>
            </a:r>
            <a:r>
              <a:rPr lang="hr-HR" sz="2000" b="1" dirty="0">
                <a:solidFill>
                  <a:schemeClr val="tx2">
                    <a:lumMod val="75000"/>
                  </a:schemeClr>
                </a:solidFill>
              </a:rPr>
              <a:t> </a:t>
            </a:r>
            <a:r>
              <a:rPr lang="hr-HR" sz="2000" b="1" dirty="0" err="1">
                <a:solidFill>
                  <a:schemeClr val="tx2">
                    <a:lumMod val="75000"/>
                  </a:schemeClr>
                </a:solidFill>
              </a:rPr>
              <a:t>can</a:t>
            </a:r>
            <a:r>
              <a:rPr lang="hr-HR" sz="2000" b="1" dirty="0">
                <a:solidFill>
                  <a:schemeClr val="tx2">
                    <a:lumMod val="75000"/>
                  </a:schemeClr>
                </a:solidFill>
              </a:rPr>
              <a:t> </a:t>
            </a:r>
            <a:r>
              <a:rPr lang="hr-HR" sz="2000" b="1" dirty="0" err="1">
                <a:solidFill>
                  <a:schemeClr val="tx2">
                    <a:lumMod val="75000"/>
                  </a:schemeClr>
                </a:solidFill>
              </a:rPr>
              <a:t>serve</a:t>
            </a:r>
            <a:r>
              <a:rPr lang="hr-HR" sz="2000" b="1" dirty="0">
                <a:solidFill>
                  <a:schemeClr val="tx2">
                    <a:lumMod val="75000"/>
                  </a:schemeClr>
                </a:solidFill>
              </a:rPr>
              <a:t> for </a:t>
            </a:r>
            <a:r>
              <a:rPr lang="hr-HR" sz="2000" b="1" dirty="0" err="1">
                <a:solidFill>
                  <a:schemeClr val="tx2">
                    <a:lumMod val="75000"/>
                  </a:schemeClr>
                </a:solidFill>
              </a:rPr>
              <a:t>mapping</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pollution</a:t>
            </a:r>
            <a:r>
              <a:rPr lang="hr-HR" sz="2000" b="1" dirty="0">
                <a:solidFill>
                  <a:schemeClr val="tx2">
                    <a:lumMod val="75000"/>
                  </a:schemeClr>
                </a:solidFill>
              </a:rPr>
              <a:t> </a:t>
            </a:r>
            <a:r>
              <a:rPr lang="hr-HR" sz="2000" b="1" dirty="0" err="1">
                <a:solidFill>
                  <a:schemeClr val="tx2">
                    <a:lumMod val="75000"/>
                  </a:schemeClr>
                </a:solidFill>
              </a:rPr>
              <a:t>expansion</a:t>
            </a:r>
            <a:r>
              <a:rPr lang="hr-HR" sz="2000" b="1" dirty="0">
                <a:solidFill>
                  <a:schemeClr val="tx2">
                    <a:lumMod val="75000"/>
                  </a:schemeClr>
                </a:solidFill>
              </a:rPr>
              <a:t> </a:t>
            </a:r>
            <a:r>
              <a:rPr lang="hr-HR" sz="2000" b="1" dirty="0" err="1">
                <a:solidFill>
                  <a:schemeClr val="tx2">
                    <a:lumMod val="75000"/>
                  </a:schemeClr>
                </a:solidFill>
              </a:rPr>
              <a:t>caused</a:t>
            </a:r>
            <a:r>
              <a:rPr lang="hr-HR" sz="2000" b="1" dirty="0">
                <a:solidFill>
                  <a:schemeClr val="tx2">
                    <a:lumMod val="75000"/>
                  </a:schemeClr>
                </a:solidFill>
              </a:rPr>
              <a:t> </a:t>
            </a:r>
            <a:r>
              <a:rPr lang="hr-HR" sz="2000" b="1" dirty="0" err="1">
                <a:solidFill>
                  <a:schemeClr val="tx2">
                    <a:lumMod val="75000"/>
                  </a:schemeClr>
                </a:solidFill>
              </a:rPr>
              <a:t>by</a:t>
            </a:r>
            <a:r>
              <a:rPr lang="hr-HR" sz="2000" b="1" dirty="0">
                <a:solidFill>
                  <a:schemeClr val="tx2">
                    <a:lumMod val="75000"/>
                  </a:schemeClr>
                </a:solidFill>
              </a:rPr>
              <a:t> </a:t>
            </a:r>
            <a:r>
              <a:rPr lang="hr-HR" sz="2000" b="1" dirty="0" err="1">
                <a:solidFill>
                  <a:schemeClr val="tx2">
                    <a:lumMod val="75000"/>
                  </a:schemeClr>
                </a:solidFill>
              </a:rPr>
              <a:t>accident</a:t>
            </a:r>
            <a:r>
              <a:rPr lang="hr-HR" sz="2000" b="1" dirty="0">
                <a:solidFill>
                  <a:schemeClr val="tx2">
                    <a:lumMod val="75000"/>
                  </a:schemeClr>
                </a:solidFill>
              </a:rPr>
              <a:t> </a:t>
            </a:r>
            <a:r>
              <a:rPr lang="hr-HR" sz="2000" b="1" dirty="0" err="1">
                <a:solidFill>
                  <a:schemeClr val="tx2">
                    <a:lumMod val="75000"/>
                  </a:schemeClr>
                </a:solidFill>
              </a:rPr>
              <a:t>due</a:t>
            </a:r>
            <a:r>
              <a:rPr lang="hr-HR" sz="2000" b="1" dirty="0">
                <a:solidFill>
                  <a:schemeClr val="tx2">
                    <a:lumMod val="75000"/>
                  </a:schemeClr>
                </a:solidFill>
              </a:rPr>
              <a:t> to </a:t>
            </a:r>
            <a:r>
              <a:rPr lang="hr-HR" sz="2000" b="1" dirty="0" err="1">
                <a:solidFill>
                  <a:schemeClr val="tx2">
                    <a:lumMod val="75000"/>
                  </a:schemeClr>
                </a:solidFill>
              </a:rPr>
              <a:t>later</a:t>
            </a:r>
            <a:r>
              <a:rPr lang="hr-HR" sz="2000" b="1" dirty="0">
                <a:solidFill>
                  <a:schemeClr val="tx2">
                    <a:lumMod val="75000"/>
                  </a:schemeClr>
                </a:solidFill>
              </a:rPr>
              <a:t> </a:t>
            </a:r>
            <a:r>
              <a:rPr lang="hr-HR" sz="2000" b="1" dirty="0" err="1">
                <a:solidFill>
                  <a:schemeClr val="tx2">
                    <a:lumMod val="75000"/>
                  </a:schemeClr>
                </a:solidFill>
              </a:rPr>
              <a:t>sampling</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biological</a:t>
            </a:r>
            <a:r>
              <a:rPr lang="hr-HR" sz="2000" b="1" dirty="0">
                <a:solidFill>
                  <a:schemeClr val="tx2">
                    <a:lumMod val="75000"/>
                  </a:schemeClr>
                </a:solidFill>
              </a:rPr>
              <a:t> </a:t>
            </a:r>
            <a:r>
              <a:rPr lang="hr-HR" sz="2000" b="1" dirty="0" err="1">
                <a:solidFill>
                  <a:schemeClr val="tx2">
                    <a:lumMod val="75000"/>
                  </a:schemeClr>
                </a:solidFill>
              </a:rPr>
              <a:t>material</a:t>
            </a:r>
            <a:r>
              <a:rPr lang="hr-HR" sz="2000" b="1" dirty="0">
                <a:solidFill>
                  <a:schemeClr val="tx2">
                    <a:lumMod val="75000"/>
                  </a:schemeClr>
                </a:solidFill>
              </a:rPr>
              <a:t> </a:t>
            </a:r>
            <a:r>
              <a:rPr lang="hr-HR" sz="2000" b="1" dirty="0" err="1">
                <a:solidFill>
                  <a:schemeClr val="tx2">
                    <a:lumMod val="75000"/>
                  </a:schemeClr>
                </a:solidFill>
              </a:rPr>
              <a:t>and</a:t>
            </a:r>
            <a:r>
              <a:rPr lang="hr-HR" sz="2000" b="1" dirty="0">
                <a:solidFill>
                  <a:schemeClr val="tx2">
                    <a:lumMod val="75000"/>
                  </a:schemeClr>
                </a:solidFill>
              </a:rPr>
              <a:t> </a:t>
            </a:r>
            <a:r>
              <a:rPr lang="hr-HR" sz="2000" b="1" dirty="0" err="1">
                <a:solidFill>
                  <a:schemeClr val="tx2">
                    <a:lumMod val="75000"/>
                  </a:schemeClr>
                </a:solidFill>
              </a:rPr>
              <a:t>assessment</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accident</a:t>
            </a:r>
            <a:r>
              <a:rPr lang="hr-HR" sz="2000" b="1" dirty="0">
                <a:solidFill>
                  <a:schemeClr val="tx2">
                    <a:lumMod val="75000"/>
                  </a:schemeClr>
                </a:solidFill>
              </a:rPr>
              <a:t> </a:t>
            </a:r>
            <a:r>
              <a:rPr lang="hr-HR" sz="2000" b="1" dirty="0" err="1">
                <a:solidFill>
                  <a:schemeClr val="tx2">
                    <a:lumMod val="75000"/>
                  </a:schemeClr>
                </a:solidFill>
              </a:rPr>
              <a:t>impact</a:t>
            </a:r>
            <a:r>
              <a:rPr lang="hr-HR" sz="2000" b="1" dirty="0">
                <a:solidFill>
                  <a:schemeClr val="tx2">
                    <a:lumMod val="75000"/>
                  </a:schemeClr>
                </a:solidFill>
              </a:rPr>
              <a:t> on human </a:t>
            </a:r>
            <a:r>
              <a:rPr lang="hr-HR" sz="2000" b="1" dirty="0" err="1">
                <a:solidFill>
                  <a:schemeClr val="tx2">
                    <a:lumMod val="75000"/>
                  </a:schemeClr>
                </a:solidFill>
              </a:rPr>
              <a:t>health</a:t>
            </a:r>
            <a:r>
              <a:rPr lang="hr-HR" sz="2000" b="1" dirty="0">
                <a:solidFill>
                  <a:schemeClr val="tx2">
                    <a:lumMod val="75000"/>
                  </a:schemeClr>
                </a:solidFill>
              </a:rPr>
              <a:t>. </a:t>
            </a:r>
            <a:r>
              <a:rPr lang="hr-HR" sz="2000" b="1" dirty="0" err="1">
                <a:solidFill>
                  <a:schemeClr val="tx2">
                    <a:lumMod val="75000"/>
                  </a:schemeClr>
                </a:solidFill>
              </a:rPr>
              <a:t>Ask</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laboratories</a:t>
            </a:r>
            <a:r>
              <a:rPr lang="hr-HR" sz="2000" b="1" dirty="0">
                <a:solidFill>
                  <a:schemeClr val="tx2">
                    <a:lumMod val="75000"/>
                  </a:schemeClr>
                </a:solidFill>
              </a:rPr>
              <a:t> </a:t>
            </a:r>
            <a:r>
              <a:rPr lang="hr-HR" sz="2000" b="1" dirty="0" err="1">
                <a:solidFill>
                  <a:schemeClr val="tx2">
                    <a:lumMod val="75000"/>
                  </a:schemeClr>
                </a:solidFill>
              </a:rPr>
              <a:t>that</a:t>
            </a:r>
            <a:r>
              <a:rPr lang="hr-HR" sz="2000" b="1" dirty="0">
                <a:solidFill>
                  <a:schemeClr val="tx2">
                    <a:lumMod val="75000"/>
                  </a:schemeClr>
                </a:solidFill>
              </a:rPr>
              <a:t> </a:t>
            </a:r>
            <a:r>
              <a:rPr lang="hr-HR" sz="2000" b="1" dirty="0" err="1">
                <a:solidFill>
                  <a:schemeClr val="tx2">
                    <a:lumMod val="75000"/>
                  </a:schemeClr>
                </a:solidFill>
              </a:rPr>
              <a:t>conducted</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measurements</a:t>
            </a:r>
            <a:r>
              <a:rPr lang="hr-HR" sz="2000" b="1" dirty="0">
                <a:solidFill>
                  <a:schemeClr val="tx2">
                    <a:lumMod val="75000"/>
                  </a:schemeClr>
                </a:solidFill>
              </a:rPr>
              <a:t> at </a:t>
            </a:r>
            <a:r>
              <a:rPr lang="hr-HR" sz="2000" b="1" dirty="0" err="1">
                <a:solidFill>
                  <a:schemeClr val="tx2">
                    <a:lumMod val="75000"/>
                  </a:schemeClr>
                </a:solidFill>
              </a:rPr>
              <a:t>selected</a:t>
            </a:r>
            <a:r>
              <a:rPr lang="hr-HR" sz="2000" b="1" dirty="0">
                <a:solidFill>
                  <a:schemeClr val="tx2">
                    <a:lumMod val="75000"/>
                  </a:schemeClr>
                </a:solidFill>
              </a:rPr>
              <a:t> </a:t>
            </a:r>
            <a:r>
              <a:rPr lang="hr-HR" sz="2000" b="1" dirty="0" err="1">
                <a:solidFill>
                  <a:schemeClr val="tx2">
                    <a:lumMod val="75000"/>
                  </a:schemeClr>
                </a:solidFill>
              </a:rPr>
              <a:t>stations</a:t>
            </a:r>
            <a:r>
              <a:rPr lang="hr-HR" sz="2000" b="1" dirty="0">
                <a:solidFill>
                  <a:schemeClr val="tx2">
                    <a:lumMod val="75000"/>
                  </a:schemeClr>
                </a:solidFill>
              </a:rPr>
              <a:t> for </a:t>
            </a:r>
            <a:r>
              <a:rPr lang="hr-HR" sz="2000" b="1" dirty="0" err="1">
                <a:solidFill>
                  <a:schemeClr val="tx2">
                    <a:lumMod val="75000"/>
                  </a:schemeClr>
                </a:solidFill>
              </a:rPr>
              <a:t>emergency</a:t>
            </a:r>
            <a:r>
              <a:rPr lang="hr-HR" sz="2000" b="1" dirty="0">
                <a:solidFill>
                  <a:schemeClr val="tx2">
                    <a:lumMod val="75000"/>
                  </a:schemeClr>
                </a:solidFill>
              </a:rPr>
              <a:t> data </a:t>
            </a:r>
            <a:r>
              <a:rPr lang="hr-HR" sz="2000" b="1" dirty="0" err="1">
                <a:solidFill>
                  <a:schemeClr val="tx2">
                    <a:lumMod val="75000"/>
                  </a:schemeClr>
                </a:solidFill>
              </a:rPr>
              <a:t>validation</a:t>
            </a:r>
            <a:r>
              <a:rPr lang="hr-HR" sz="2000" b="1" dirty="0">
                <a:solidFill>
                  <a:schemeClr val="tx2">
                    <a:lumMod val="75000"/>
                  </a:schemeClr>
                </a:solidFill>
              </a:rPr>
              <a:t> </a:t>
            </a:r>
            <a:r>
              <a:rPr lang="hr-HR" sz="2000" b="1" dirty="0" err="1">
                <a:solidFill>
                  <a:schemeClr val="tx2">
                    <a:lumMod val="75000"/>
                  </a:schemeClr>
                </a:solidFill>
              </a:rPr>
              <a:t>immediately</a:t>
            </a:r>
            <a:r>
              <a:rPr lang="hr-HR" sz="2000" b="1" dirty="0">
                <a:solidFill>
                  <a:schemeClr val="tx2">
                    <a:lumMod val="75000"/>
                  </a:schemeClr>
                </a:solidFill>
              </a:rPr>
              <a:t> </a:t>
            </a:r>
            <a:r>
              <a:rPr lang="hr-HR" sz="2000" b="1" dirty="0" err="1">
                <a:solidFill>
                  <a:schemeClr val="tx2">
                    <a:lumMod val="75000"/>
                  </a:schemeClr>
                </a:solidFill>
              </a:rPr>
              <a:t>before</a:t>
            </a:r>
            <a:r>
              <a:rPr lang="hr-HR" sz="2000" b="1" dirty="0">
                <a:solidFill>
                  <a:schemeClr val="tx2">
                    <a:lumMod val="75000"/>
                  </a:schemeClr>
                </a:solidFill>
              </a:rPr>
              <a:t> </a:t>
            </a:r>
            <a:r>
              <a:rPr lang="hr-HR" sz="2000" b="1" dirty="0" err="1">
                <a:solidFill>
                  <a:schemeClr val="tx2">
                    <a:lumMod val="75000"/>
                  </a:schemeClr>
                </a:solidFill>
              </a:rPr>
              <a:t>and</a:t>
            </a:r>
            <a:r>
              <a:rPr lang="hr-HR" sz="2000" b="1" dirty="0">
                <a:solidFill>
                  <a:schemeClr val="tx2">
                    <a:lumMod val="75000"/>
                  </a:schemeClr>
                </a:solidFill>
              </a:rPr>
              <a:t> </a:t>
            </a:r>
            <a:r>
              <a:rPr lang="hr-HR" sz="2000" b="1" dirty="0" err="1">
                <a:solidFill>
                  <a:schemeClr val="tx2">
                    <a:lumMod val="75000"/>
                  </a:schemeClr>
                </a:solidFill>
              </a:rPr>
              <a:t>after</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accident</a:t>
            </a:r>
            <a:r>
              <a:rPr lang="hr-HR" sz="2000" b="1" dirty="0">
                <a:solidFill>
                  <a:schemeClr val="tx2">
                    <a:lumMod val="75000"/>
                  </a:schemeClr>
                </a:solidFill>
              </a:rPr>
              <a:t>.</a:t>
            </a:r>
          </a:p>
          <a:p>
            <a:pPr algn="just"/>
            <a:r>
              <a:rPr lang="hr-HR" sz="2000" b="1" dirty="0" err="1">
                <a:solidFill>
                  <a:schemeClr val="tx2">
                    <a:lumMod val="75000"/>
                  </a:schemeClr>
                </a:solidFill>
              </a:rPr>
              <a:t>After</a:t>
            </a:r>
            <a:r>
              <a:rPr lang="hr-HR" sz="2000" b="1" dirty="0">
                <a:solidFill>
                  <a:schemeClr val="tx2">
                    <a:lumMod val="75000"/>
                  </a:schemeClr>
                </a:solidFill>
              </a:rPr>
              <a:t> </a:t>
            </a:r>
            <a:r>
              <a:rPr lang="hr-HR" sz="2000" b="1" dirty="0" err="1">
                <a:solidFill>
                  <a:schemeClr val="tx2">
                    <a:lumMod val="75000"/>
                  </a:schemeClr>
                </a:solidFill>
              </a:rPr>
              <a:t>been</a:t>
            </a:r>
            <a:r>
              <a:rPr lang="hr-HR" sz="2000" b="1" dirty="0">
                <a:solidFill>
                  <a:schemeClr val="tx2">
                    <a:lumMod val="75000"/>
                  </a:schemeClr>
                </a:solidFill>
              </a:rPr>
              <a:t> </a:t>
            </a:r>
            <a:r>
              <a:rPr lang="hr-HR" sz="2000" b="1" dirty="0" err="1">
                <a:solidFill>
                  <a:schemeClr val="tx2">
                    <a:lumMod val="75000"/>
                  </a:schemeClr>
                </a:solidFill>
              </a:rPr>
              <a:t>validated</a:t>
            </a:r>
            <a:r>
              <a:rPr lang="hr-HR" sz="2000" b="1" dirty="0">
                <a:solidFill>
                  <a:schemeClr val="tx2">
                    <a:lumMod val="75000"/>
                  </a:schemeClr>
                </a:solidFill>
              </a:rPr>
              <a:t> </a:t>
            </a:r>
            <a:r>
              <a:rPr lang="hr-HR" sz="2000" b="1" dirty="0" err="1">
                <a:solidFill>
                  <a:schemeClr val="tx2">
                    <a:lumMod val="75000"/>
                  </a:schemeClr>
                </a:solidFill>
              </a:rPr>
              <a:t>by</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laboratory</a:t>
            </a:r>
            <a:r>
              <a:rPr lang="hr-HR" sz="2000" b="1" dirty="0">
                <a:solidFill>
                  <a:schemeClr val="tx2">
                    <a:lumMod val="75000"/>
                  </a:schemeClr>
                </a:solidFill>
              </a:rPr>
              <a:t>, </a:t>
            </a:r>
            <a:r>
              <a:rPr lang="hr-HR" sz="2000" b="1" dirty="0" err="1">
                <a:solidFill>
                  <a:schemeClr val="tx2">
                    <a:lumMod val="75000"/>
                  </a:schemeClr>
                </a:solidFill>
              </a:rPr>
              <a:t>these</a:t>
            </a:r>
            <a:r>
              <a:rPr lang="hr-HR" sz="2000" b="1" dirty="0">
                <a:solidFill>
                  <a:schemeClr val="tx2">
                    <a:lumMod val="75000"/>
                  </a:schemeClr>
                </a:solidFill>
              </a:rPr>
              <a:t> data </a:t>
            </a:r>
            <a:r>
              <a:rPr lang="hr-HR" sz="2000" b="1" dirty="0" err="1">
                <a:solidFill>
                  <a:schemeClr val="tx2">
                    <a:lumMod val="75000"/>
                  </a:schemeClr>
                </a:solidFill>
              </a:rPr>
              <a:t>can</a:t>
            </a:r>
            <a:r>
              <a:rPr lang="hr-HR" sz="2000" b="1" dirty="0">
                <a:solidFill>
                  <a:schemeClr val="tx2">
                    <a:lumMod val="75000"/>
                  </a:schemeClr>
                </a:solidFill>
              </a:rPr>
              <a:t> </a:t>
            </a:r>
            <a:r>
              <a:rPr lang="hr-HR" sz="2000" b="1" dirty="0" err="1">
                <a:solidFill>
                  <a:schemeClr val="tx2">
                    <a:lumMod val="75000"/>
                  </a:schemeClr>
                </a:solidFill>
              </a:rPr>
              <a:t>be</a:t>
            </a:r>
            <a:r>
              <a:rPr lang="hr-HR" sz="2000" b="1" dirty="0">
                <a:solidFill>
                  <a:schemeClr val="tx2">
                    <a:lumMod val="75000"/>
                  </a:schemeClr>
                </a:solidFill>
              </a:rPr>
              <a:t> </a:t>
            </a:r>
            <a:r>
              <a:rPr lang="hr-HR" sz="2000" b="1" dirty="0" err="1">
                <a:solidFill>
                  <a:schemeClr val="tx2">
                    <a:lumMod val="75000"/>
                  </a:schemeClr>
                </a:solidFill>
              </a:rPr>
              <a:t>used</a:t>
            </a:r>
            <a:r>
              <a:rPr lang="hr-HR" sz="2000" b="1" dirty="0">
                <a:solidFill>
                  <a:schemeClr val="tx2">
                    <a:lumMod val="75000"/>
                  </a:schemeClr>
                </a:solidFill>
              </a:rPr>
              <a:t> as </a:t>
            </a:r>
            <a:r>
              <a:rPr lang="hr-HR" sz="2000" b="1" dirty="0" err="1">
                <a:solidFill>
                  <a:schemeClr val="tx2">
                    <a:lumMod val="75000"/>
                  </a:schemeClr>
                </a:solidFill>
              </a:rPr>
              <a:t>evidence</a:t>
            </a:r>
            <a:r>
              <a:rPr lang="hr-HR" sz="2000" b="1" dirty="0">
                <a:solidFill>
                  <a:schemeClr val="tx2">
                    <a:lumMod val="75000"/>
                  </a:schemeClr>
                </a:solidFill>
              </a:rPr>
              <a:t> </a:t>
            </a:r>
            <a:r>
              <a:rPr lang="hr-HR" sz="2000" b="1" dirty="0" err="1">
                <a:solidFill>
                  <a:schemeClr val="tx2">
                    <a:lumMod val="75000"/>
                  </a:schemeClr>
                </a:solidFill>
              </a:rPr>
              <a:t>material</a:t>
            </a:r>
            <a:r>
              <a:rPr lang="hr-HR" sz="2000" b="1" dirty="0">
                <a:solidFill>
                  <a:schemeClr val="tx2">
                    <a:lumMod val="75000"/>
                  </a:schemeClr>
                </a:solidFill>
              </a:rPr>
              <a:t> </a:t>
            </a:r>
            <a:r>
              <a:rPr lang="hr-HR" sz="2000" b="1" dirty="0" err="1">
                <a:solidFill>
                  <a:schemeClr val="tx2">
                    <a:lumMod val="75000"/>
                  </a:schemeClr>
                </a:solidFill>
              </a:rPr>
              <a:t>in</a:t>
            </a:r>
            <a:r>
              <a:rPr lang="hr-HR" sz="2000" b="1" dirty="0">
                <a:solidFill>
                  <a:schemeClr val="tx2">
                    <a:lumMod val="75000"/>
                  </a:schemeClr>
                </a:solidFill>
              </a:rPr>
              <a:t> </a:t>
            </a:r>
            <a:r>
              <a:rPr lang="hr-HR" sz="2000" b="1" dirty="0" err="1">
                <a:solidFill>
                  <a:schemeClr val="tx2">
                    <a:lumMod val="75000"/>
                  </a:schemeClr>
                </a:solidFill>
              </a:rPr>
              <a:t>potential</a:t>
            </a:r>
            <a:r>
              <a:rPr lang="hr-HR" sz="2000" b="1" dirty="0">
                <a:solidFill>
                  <a:schemeClr val="tx2">
                    <a:lumMod val="75000"/>
                  </a:schemeClr>
                </a:solidFill>
              </a:rPr>
              <a:t> </a:t>
            </a:r>
            <a:r>
              <a:rPr lang="hr-HR" sz="2000" b="1" dirty="0" err="1">
                <a:solidFill>
                  <a:schemeClr val="tx2">
                    <a:lumMod val="75000"/>
                  </a:schemeClr>
                </a:solidFill>
              </a:rPr>
              <a:t>misdemeanour</a:t>
            </a:r>
            <a:r>
              <a:rPr lang="hr-HR" sz="2000" b="1" dirty="0">
                <a:solidFill>
                  <a:schemeClr val="tx2">
                    <a:lumMod val="75000"/>
                  </a:schemeClr>
                </a:solidFill>
              </a:rPr>
              <a:t> </a:t>
            </a:r>
            <a:r>
              <a:rPr lang="hr-HR" sz="2000" b="1" dirty="0" err="1">
                <a:solidFill>
                  <a:schemeClr val="tx2">
                    <a:lumMod val="75000"/>
                  </a:schemeClr>
                </a:solidFill>
              </a:rPr>
              <a:t>proceeding</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data </a:t>
            </a:r>
            <a:r>
              <a:rPr lang="hr-HR" sz="2000" b="1" dirty="0" err="1">
                <a:solidFill>
                  <a:schemeClr val="tx2">
                    <a:lumMod val="75000"/>
                  </a:schemeClr>
                </a:solidFill>
              </a:rPr>
              <a:t>shall</a:t>
            </a:r>
            <a:r>
              <a:rPr lang="hr-HR" sz="2000" b="1" dirty="0">
                <a:solidFill>
                  <a:schemeClr val="tx2">
                    <a:lumMod val="75000"/>
                  </a:schemeClr>
                </a:solidFill>
              </a:rPr>
              <a:t> </a:t>
            </a:r>
            <a:r>
              <a:rPr lang="hr-HR" sz="2000" b="1" dirty="0" err="1">
                <a:solidFill>
                  <a:schemeClr val="tx2">
                    <a:lumMod val="75000"/>
                  </a:schemeClr>
                </a:solidFill>
              </a:rPr>
              <a:t>be</a:t>
            </a:r>
            <a:r>
              <a:rPr lang="hr-HR" sz="2000" b="1" dirty="0">
                <a:solidFill>
                  <a:schemeClr val="tx2">
                    <a:lumMod val="75000"/>
                  </a:schemeClr>
                </a:solidFill>
              </a:rPr>
              <a:t> </a:t>
            </a:r>
            <a:r>
              <a:rPr lang="hr-HR" sz="2000" b="1" dirty="0" err="1">
                <a:solidFill>
                  <a:schemeClr val="tx2">
                    <a:lumMod val="75000"/>
                  </a:schemeClr>
                </a:solidFill>
              </a:rPr>
              <a:t>enclosed</a:t>
            </a:r>
            <a:r>
              <a:rPr lang="hr-HR" sz="2000" b="1" dirty="0">
                <a:solidFill>
                  <a:schemeClr val="tx2">
                    <a:lumMod val="75000"/>
                  </a:schemeClr>
                </a:solidFill>
              </a:rPr>
              <a:t> </a:t>
            </a:r>
            <a:r>
              <a:rPr lang="hr-HR" sz="2000" b="1" dirty="0" err="1">
                <a:solidFill>
                  <a:schemeClr val="tx2">
                    <a:lumMod val="75000"/>
                  </a:schemeClr>
                </a:solidFill>
              </a:rPr>
              <a:t>in</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monitoring </a:t>
            </a:r>
            <a:r>
              <a:rPr lang="hr-HR" sz="2000" b="1" dirty="0" err="1">
                <a:solidFill>
                  <a:schemeClr val="tx2">
                    <a:lumMod val="75000"/>
                  </a:schemeClr>
                </a:solidFill>
              </a:rPr>
              <a:t>minutes</a:t>
            </a:r>
            <a:r>
              <a:rPr lang="hr-HR" sz="2000" b="1" dirty="0">
                <a:solidFill>
                  <a:schemeClr val="tx2">
                    <a:lumMod val="75000"/>
                  </a:schemeClr>
                </a:solidFill>
              </a:rPr>
              <a:t>.    </a:t>
            </a:r>
          </a:p>
        </p:txBody>
      </p:sp>
      <p:sp>
        <p:nvSpPr>
          <p:cNvPr id="19" name="Rectangle 18"/>
          <p:cNvSpPr/>
          <p:nvPr/>
        </p:nvSpPr>
        <p:spPr>
          <a:xfrm>
            <a:off x="442354" y="2433058"/>
            <a:ext cx="704850" cy="3617298"/>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1.</a:t>
            </a: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4" name="Group 3"/>
          <p:cNvGrpSpPr>
            <a:grpSpLocks noChangeAspect="1"/>
          </p:cNvGrpSpPr>
          <p:nvPr/>
        </p:nvGrpSpPr>
        <p:grpSpPr bwMode="auto">
          <a:xfrm>
            <a:off x="442354" y="6362429"/>
            <a:ext cx="4500798" cy="411137"/>
            <a:chOff x="14858" y="6031800"/>
            <a:chExt cx="7310482" cy="703818"/>
          </a:xfrm>
        </p:grpSpPr>
        <p:pic>
          <p:nvPicPr>
            <p:cNvPr id="1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497772203"/>
      </p:ext>
    </p:extLst>
  </p:cSld>
  <p:clrMapOvr>
    <a:masterClrMapping/>
  </p:clrMapOvr>
  <p:transition spd="med">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11.4 INSPECTION MONITORING - UNANNOUNCED</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38150" y="1238249"/>
            <a:ext cx="8439150" cy="1083053"/>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38151" y="1428750"/>
            <a:ext cx="8429624" cy="523220"/>
          </a:xfrm>
          <a:prstGeom prst="rect">
            <a:avLst/>
          </a:prstGeom>
          <a:noFill/>
        </p:spPr>
        <p:txBody>
          <a:bodyPr wrap="square" rtlCol="0">
            <a:spAutoFit/>
          </a:bodyPr>
          <a:lstStyle/>
          <a:p>
            <a:pPr algn="ctr"/>
            <a:r>
              <a:rPr lang="hr-HR" sz="2800" b="1" dirty="0">
                <a:solidFill>
                  <a:schemeClr val="tx2">
                    <a:lumMod val="75000"/>
                  </a:schemeClr>
                </a:solidFill>
              </a:rPr>
              <a:t> </a:t>
            </a:r>
            <a:r>
              <a:rPr lang="hr-HR" sz="2400" b="1" dirty="0">
                <a:solidFill>
                  <a:schemeClr val="tx2">
                    <a:lumMod val="75000"/>
                  </a:schemeClr>
                </a:solidFill>
              </a:rPr>
              <a:t>B. </a:t>
            </a:r>
            <a:r>
              <a:rPr lang="hr-HR" sz="2400" b="1" dirty="0" err="1">
                <a:solidFill>
                  <a:schemeClr val="tx2">
                    <a:lumMod val="75000"/>
                  </a:schemeClr>
                </a:solidFill>
              </a:rPr>
              <a:t>Implementation</a:t>
            </a:r>
            <a:r>
              <a:rPr lang="hr-HR" sz="2400" b="1" dirty="0">
                <a:solidFill>
                  <a:schemeClr val="tx2">
                    <a:lumMod val="75000"/>
                  </a:schemeClr>
                </a:solidFill>
              </a:rPr>
              <a:t> </a:t>
            </a:r>
            <a:r>
              <a:rPr lang="hr-HR" sz="2400" b="1" dirty="0" err="1">
                <a:solidFill>
                  <a:schemeClr val="tx2">
                    <a:lumMod val="75000"/>
                  </a:schemeClr>
                </a:solidFill>
              </a:rPr>
              <a:t>of</a:t>
            </a:r>
            <a:r>
              <a:rPr lang="hr-HR" sz="2400" b="1" dirty="0">
                <a:solidFill>
                  <a:schemeClr val="tx2">
                    <a:lumMod val="75000"/>
                  </a:schemeClr>
                </a:solidFill>
              </a:rPr>
              <a:t> </a:t>
            </a:r>
            <a:r>
              <a:rPr lang="hr-HR" sz="2400" b="1" dirty="0" err="1">
                <a:solidFill>
                  <a:schemeClr val="tx2">
                    <a:lumMod val="75000"/>
                  </a:schemeClr>
                </a:solidFill>
              </a:rPr>
              <a:t>inspection</a:t>
            </a:r>
            <a:r>
              <a:rPr lang="hr-HR" sz="2400" b="1" dirty="0">
                <a:solidFill>
                  <a:schemeClr val="tx2">
                    <a:lumMod val="75000"/>
                  </a:schemeClr>
                </a:solidFill>
              </a:rPr>
              <a:t> monitoring – at </a:t>
            </a:r>
            <a:r>
              <a:rPr lang="hr-HR" sz="2400" b="1" dirty="0" err="1">
                <a:solidFill>
                  <a:schemeClr val="tx2">
                    <a:lumMod val="75000"/>
                  </a:schemeClr>
                </a:solidFill>
              </a:rPr>
              <a:t>accidents</a:t>
            </a:r>
            <a:endParaRPr lang="hr-HR" sz="2800" b="1" dirty="0">
              <a:solidFill>
                <a:schemeClr val="tx2">
                  <a:lumMod val="75000"/>
                </a:schemeClr>
              </a:solidFill>
            </a:endParaRPr>
          </a:p>
        </p:txBody>
      </p:sp>
      <p:sp>
        <p:nvSpPr>
          <p:cNvPr id="18" name="Rectangle 17"/>
          <p:cNvSpPr/>
          <p:nvPr/>
        </p:nvSpPr>
        <p:spPr>
          <a:xfrm>
            <a:off x="1209675" y="2433058"/>
            <a:ext cx="7667625" cy="3489177"/>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b="1" dirty="0">
                <a:solidFill>
                  <a:schemeClr val="tx2">
                    <a:lumMod val="75000"/>
                  </a:schemeClr>
                </a:solidFill>
              </a:rPr>
              <a:t>Download </a:t>
            </a:r>
            <a:r>
              <a:rPr lang="hr-HR" sz="2000" b="1" dirty="0" err="1">
                <a:solidFill>
                  <a:schemeClr val="tx2">
                    <a:lumMod val="75000"/>
                  </a:schemeClr>
                </a:solidFill>
              </a:rPr>
              <a:t>from</a:t>
            </a:r>
            <a:r>
              <a:rPr lang="hr-HR" sz="2000" b="1" dirty="0">
                <a:solidFill>
                  <a:schemeClr val="tx2">
                    <a:lumMod val="75000"/>
                  </a:schemeClr>
                </a:solidFill>
              </a:rPr>
              <a:t> </a:t>
            </a:r>
            <a:r>
              <a:rPr lang="hr-HR" sz="2000" b="1" dirty="0" err="1">
                <a:solidFill>
                  <a:schemeClr val="tx2">
                    <a:lumMod val="75000"/>
                  </a:schemeClr>
                </a:solidFill>
              </a:rPr>
              <a:t>CEPA’s</a:t>
            </a:r>
            <a:r>
              <a:rPr lang="hr-HR" sz="2000" b="1" dirty="0">
                <a:solidFill>
                  <a:schemeClr val="tx2">
                    <a:lumMod val="75000"/>
                  </a:schemeClr>
                </a:solidFill>
              </a:rPr>
              <a:t> portal </a:t>
            </a:r>
            <a:r>
              <a:rPr lang="hr-HR" sz="2000" b="1" dirty="0" err="1">
                <a:solidFill>
                  <a:schemeClr val="tx2">
                    <a:lumMod val="75000"/>
                  </a:schemeClr>
                </a:solidFill>
              </a:rPr>
              <a:t>all</a:t>
            </a:r>
            <a:r>
              <a:rPr lang="hr-HR" sz="2000" b="1" dirty="0">
                <a:solidFill>
                  <a:schemeClr val="tx2">
                    <a:lumMod val="75000"/>
                  </a:schemeClr>
                </a:solidFill>
              </a:rPr>
              <a:t> </a:t>
            </a:r>
            <a:r>
              <a:rPr lang="hr-HR" sz="2000" b="1" dirty="0" err="1">
                <a:solidFill>
                  <a:schemeClr val="tx2">
                    <a:lumMod val="75000"/>
                  </a:schemeClr>
                </a:solidFill>
              </a:rPr>
              <a:t>measurement</a:t>
            </a:r>
            <a:r>
              <a:rPr lang="hr-HR" sz="2000" b="1" dirty="0">
                <a:solidFill>
                  <a:schemeClr val="tx2">
                    <a:lumMod val="75000"/>
                  </a:schemeClr>
                </a:solidFill>
              </a:rPr>
              <a:t> data </a:t>
            </a:r>
            <a:r>
              <a:rPr lang="hr-HR" sz="2000" b="1" dirty="0" err="1">
                <a:solidFill>
                  <a:schemeClr val="tx2">
                    <a:lumMod val="75000"/>
                  </a:schemeClr>
                </a:solidFill>
              </a:rPr>
              <a:t>from</a:t>
            </a:r>
            <a:r>
              <a:rPr lang="hr-HR" sz="2000" b="1" dirty="0">
                <a:solidFill>
                  <a:schemeClr val="tx2">
                    <a:lumMod val="75000"/>
                  </a:schemeClr>
                </a:solidFill>
              </a:rPr>
              <a:t> </a:t>
            </a:r>
            <a:r>
              <a:rPr lang="hr-HR" sz="2000" b="1" dirty="0" err="1">
                <a:solidFill>
                  <a:schemeClr val="tx2">
                    <a:lumMod val="75000"/>
                  </a:schemeClr>
                </a:solidFill>
              </a:rPr>
              <a:t>stations</a:t>
            </a:r>
            <a:r>
              <a:rPr lang="hr-HR" sz="2000" b="1" dirty="0">
                <a:solidFill>
                  <a:schemeClr val="tx2">
                    <a:lumMod val="75000"/>
                  </a:schemeClr>
                </a:solidFill>
              </a:rPr>
              <a:t> </a:t>
            </a:r>
            <a:r>
              <a:rPr lang="hr-HR" sz="2000" b="1" dirty="0" err="1">
                <a:solidFill>
                  <a:schemeClr val="tx2">
                    <a:lumMod val="75000"/>
                  </a:schemeClr>
                </a:solidFill>
              </a:rPr>
              <a:t>that</a:t>
            </a:r>
            <a:r>
              <a:rPr lang="hr-HR" sz="2000" b="1" dirty="0">
                <a:solidFill>
                  <a:schemeClr val="tx2">
                    <a:lumMod val="75000"/>
                  </a:schemeClr>
                </a:solidFill>
              </a:rPr>
              <a:t> </a:t>
            </a:r>
            <a:r>
              <a:rPr lang="hr-HR" sz="2000" b="1" dirty="0" err="1">
                <a:solidFill>
                  <a:schemeClr val="tx2">
                    <a:lumMod val="75000"/>
                  </a:schemeClr>
                </a:solidFill>
              </a:rPr>
              <a:t>might</a:t>
            </a:r>
            <a:r>
              <a:rPr lang="hr-HR" sz="2000" b="1" dirty="0">
                <a:solidFill>
                  <a:schemeClr val="tx2">
                    <a:lumMod val="75000"/>
                  </a:schemeClr>
                </a:solidFill>
              </a:rPr>
              <a:t> </a:t>
            </a:r>
            <a:r>
              <a:rPr lang="hr-HR" sz="2000" b="1" dirty="0" err="1">
                <a:solidFill>
                  <a:schemeClr val="tx2">
                    <a:lumMod val="75000"/>
                  </a:schemeClr>
                </a:solidFill>
              </a:rPr>
              <a:t>have</a:t>
            </a:r>
            <a:r>
              <a:rPr lang="hr-HR" sz="2000" b="1" dirty="0">
                <a:solidFill>
                  <a:schemeClr val="tx2">
                    <a:lumMod val="75000"/>
                  </a:schemeClr>
                </a:solidFill>
              </a:rPr>
              <a:t> </a:t>
            </a:r>
            <a:r>
              <a:rPr lang="hr-HR" sz="2000" b="1" dirty="0" err="1">
                <a:solidFill>
                  <a:schemeClr val="tx2">
                    <a:lumMod val="75000"/>
                  </a:schemeClr>
                </a:solidFill>
              </a:rPr>
              <a:t>been</a:t>
            </a:r>
            <a:r>
              <a:rPr lang="hr-HR" sz="2000" b="1" dirty="0">
                <a:solidFill>
                  <a:schemeClr val="tx2">
                    <a:lumMod val="75000"/>
                  </a:schemeClr>
                </a:solidFill>
              </a:rPr>
              <a:t> </a:t>
            </a:r>
            <a:r>
              <a:rPr lang="hr-HR" sz="2000" b="1" dirty="0" err="1">
                <a:solidFill>
                  <a:schemeClr val="tx2">
                    <a:lumMod val="75000"/>
                  </a:schemeClr>
                </a:solidFill>
              </a:rPr>
              <a:t>under</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accident</a:t>
            </a:r>
            <a:r>
              <a:rPr lang="hr-HR" sz="2000" b="1" dirty="0">
                <a:solidFill>
                  <a:schemeClr val="tx2">
                    <a:lumMod val="75000"/>
                  </a:schemeClr>
                </a:solidFill>
              </a:rPr>
              <a:t> </a:t>
            </a:r>
            <a:r>
              <a:rPr lang="hr-HR" sz="2000" b="1" dirty="0" err="1">
                <a:solidFill>
                  <a:schemeClr val="tx2">
                    <a:lumMod val="75000"/>
                  </a:schemeClr>
                </a:solidFill>
              </a:rPr>
              <a:t>impact</a:t>
            </a:r>
            <a:r>
              <a:rPr lang="hr-HR" sz="2000" b="1" dirty="0">
                <a:solidFill>
                  <a:schemeClr val="tx2">
                    <a:lumMod val="75000"/>
                  </a:schemeClr>
                </a:solidFill>
              </a:rPr>
              <a:t>. Data </a:t>
            </a:r>
            <a:r>
              <a:rPr lang="hr-HR" sz="2000" b="1" dirty="0" err="1">
                <a:solidFill>
                  <a:schemeClr val="tx2">
                    <a:lumMod val="75000"/>
                  </a:schemeClr>
                </a:solidFill>
              </a:rPr>
              <a:t>from</a:t>
            </a:r>
            <a:r>
              <a:rPr lang="hr-HR" sz="2000" b="1" dirty="0">
                <a:solidFill>
                  <a:schemeClr val="tx2">
                    <a:lumMod val="75000"/>
                  </a:schemeClr>
                </a:solidFill>
              </a:rPr>
              <a:t> </a:t>
            </a:r>
            <a:r>
              <a:rPr lang="hr-HR" sz="2000" b="1" dirty="0" err="1">
                <a:solidFill>
                  <a:schemeClr val="tx2">
                    <a:lumMod val="75000"/>
                  </a:schemeClr>
                </a:solidFill>
              </a:rPr>
              <a:t>stations</a:t>
            </a:r>
            <a:r>
              <a:rPr lang="hr-HR" sz="2000" b="1" dirty="0">
                <a:solidFill>
                  <a:schemeClr val="tx2">
                    <a:lumMod val="75000"/>
                  </a:schemeClr>
                </a:solidFill>
              </a:rPr>
              <a:t> </a:t>
            </a:r>
            <a:r>
              <a:rPr lang="hr-HR" sz="2000" b="1" dirty="0" err="1">
                <a:solidFill>
                  <a:schemeClr val="tx2">
                    <a:lumMod val="75000"/>
                  </a:schemeClr>
                </a:solidFill>
              </a:rPr>
              <a:t>that</a:t>
            </a:r>
            <a:r>
              <a:rPr lang="hr-HR" sz="2000" b="1" dirty="0">
                <a:solidFill>
                  <a:schemeClr val="tx2">
                    <a:lumMod val="75000"/>
                  </a:schemeClr>
                </a:solidFill>
              </a:rPr>
              <a:t> </a:t>
            </a:r>
            <a:r>
              <a:rPr lang="hr-HR" sz="2000" b="1" dirty="0" err="1">
                <a:solidFill>
                  <a:schemeClr val="tx2">
                    <a:lumMod val="75000"/>
                  </a:schemeClr>
                </a:solidFill>
              </a:rPr>
              <a:t>recorded</a:t>
            </a:r>
            <a:r>
              <a:rPr lang="hr-HR" sz="2000" b="1" dirty="0">
                <a:solidFill>
                  <a:schemeClr val="tx2">
                    <a:lumMod val="75000"/>
                  </a:schemeClr>
                </a:solidFill>
              </a:rPr>
              <a:t> </a:t>
            </a:r>
            <a:r>
              <a:rPr lang="hr-HR" sz="2000" b="1" dirty="0" err="1">
                <a:solidFill>
                  <a:schemeClr val="tx2">
                    <a:lumMod val="75000"/>
                  </a:schemeClr>
                </a:solidFill>
              </a:rPr>
              <a:t>exceeding</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pollution</a:t>
            </a:r>
            <a:r>
              <a:rPr lang="hr-HR" sz="2000" b="1" dirty="0">
                <a:solidFill>
                  <a:schemeClr val="tx2">
                    <a:lumMod val="75000"/>
                  </a:schemeClr>
                </a:solidFill>
              </a:rPr>
              <a:t> </a:t>
            </a:r>
            <a:r>
              <a:rPr lang="hr-HR" sz="2000" b="1" dirty="0" err="1">
                <a:solidFill>
                  <a:schemeClr val="tx2">
                    <a:lumMod val="75000"/>
                  </a:schemeClr>
                </a:solidFill>
              </a:rPr>
              <a:t>by</a:t>
            </a:r>
            <a:r>
              <a:rPr lang="hr-HR" sz="2000" b="1" dirty="0">
                <a:solidFill>
                  <a:schemeClr val="tx2">
                    <a:lumMod val="75000"/>
                  </a:schemeClr>
                </a:solidFill>
              </a:rPr>
              <a:t> </a:t>
            </a:r>
            <a:r>
              <a:rPr lang="hr-HR" sz="2000" b="1" dirty="0" err="1">
                <a:solidFill>
                  <a:schemeClr val="tx2">
                    <a:lumMod val="75000"/>
                  </a:schemeClr>
                </a:solidFill>
              </a:rPr>
              <a:t>pollutants</a:t>
            </a:r>
            <a:r>
              <a:rPr lang="hr-HR" sz="2000" b="1" dirty="0">
                <a:solidFill>
                  <a:schemeClr val="tx2">
                    <a:lumMod val="75000"/>
                  </a:schemeClr>
                </a:solidFill>
              </a:rPr>
              <a:t> </a:t>
            </a:r>
            <a:r>
              <a:rPr lang="hr-HR" sz="2000" b="1" dirty="0" err="1">
                <a:solidFill>
                  <a:schemeClr val="tx2">
                    <a:lumMod val="75000"/>
                  </a:schemeClr>
                </a:solidFill>
              </a:rPr>
              <a:t>which</a:t>
            </a:r>
            <a:r>
              <a:rPr lang="hr-HR" sz="2000" b="1" dirty="0">
                <a:solidFill>
                  <a:schemeClr val="tx2">
                    <a:lumMod val="75000"/>
                  </a:schemeClr>
                </a:solidFill>
              </a:rPr>
              <a:t> </a:t>
            </a:r>
            <a:r>
              <a:rPr lang="hr-HR" sz="2000" b="1" dirty="0" err="1">
                <a:solidFill>
                  <a:schemeClr val="tx2">
                    <a:lumMod val="75000"/>
                  </a:schemeClr>
                </a:solidFill>
              </a:rPr>
              <a:t>could</a:t>
            </a:r>
            <a:r>
              <a:rPr lang="hr-HR" sz="2000" b="1" dirty="0">
                <a:solidFill>
                  <a:schemeClr val="tx2">
                    <a:lumMod val="75000"/>
                  </a:schemeClr>
                </a:solidFill>
              </a:rPr>
              <a:t> </a:t>
            </a:r>
            <a:r>
              <a:rPr lang="hr-HR" sz="2000" b="1" dirty="0" err="1">
                <a:solidFill>
                  <a:schemeClr val="tx2">
                    <a:lumMod val="75000"/>
                  </a:schemeClr>
                </a:solidFill>
              </a:rPr>
              <a:t>potentially</a:t>
            </a:r>
            <a:r>
              <a:rPr lang="hr-HR" sz="2000" b="1" dirty="0">
                <a:solidFill>
                  <a:schemeClr val="tx2">
                    <a:lumMod val="75000"/>
                  </a:schemeClr>
                </a:solidFill>
              </a:rPr>
              <a:t> </a:t>
            </a:r>
            <a:r>
              <a:rPr lang="hr-HR" sz="2000" b="1" dirty="0" err="1">
                <a:solidFill>
                  <a:schemeClr val="tx2">
                    <a:lumMod val="75000"/>
                  </a:schemeClr>
                </a:solidFill>
              </a:rPr>
              <a:t>be</a:t>
            </a:r>
            <a:r>
              <a:rPr lang="hr-HR" sz="2000" b="1" dirty="0">
                <a:solidFill>
                  <a:schemeClr val="tx2">
                    <a:lumMod val="75000"/>
                  </a:schemeClr>
                </a:solidFill>
              </a:rPr>
              <a:t> </a:t>
            </a:r>
            <a:r>
              <a:rPr lang="hr-HR" sz="2000" b="1" dirty="0" err="1">
                <a:solidFill>
                  <a:schemeClr val="tx2">
                    <a:lumMod val="75000"/>
                  </a:schemeClr>
                </a:solidFill>
              </a:rPr>
              <a:t>emitted</a:t>
            </a:r>
            <a:r>
              <a:rPr lang="hr-HR" sz="2000" b="1" dirty="0">
                <a:solidFill>
                  <a:schemeClr val="tx2">
                    <a:lumMod val="75000"/>
                  </a:schemeClr>
                </a:solidFill>
              </a:rPr>
              <a:t> </a:t>
            </a:r>
            <a:r>
              <a:rPr lang="hr-HR" sz="2000" b="1" dirty="0" err="1">
                <a:solidFill>
                  <a:schemeClr val="tx2">
                    <a:lumMod val="75000"/>
                  </a:schemeClr>
                </a:solidFill>
              </a:rPr>
              <a:t>in</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accident</a:t>
            </a:r>
            <a:r>
              <a:rPr lang="hr-HR" sz="2000" b="1" dirty="0">
                <a:solidFill>
                  <a:schemeClr val="tx2">
                    <a:lumMod val="75000"/>
                  </a:schemeClr>
                </a:solidFill>
              </a:rPr>
              <a:t> (H2S, NH3, </a:t>
            </a:r>
            <a:r>
              <a:rPr lang="hr-HR" sz="2000" b="1" dirty="0" err="1">
                <a:solidFill>
                  <a:schemeClr val="tx2">
                    <a:lumMod val="75000"/>
                  </a:schemeClr>
                </a:solidFill>
              </a:rPr>
              <a:t>etc</a:t>
            </a:r>
            <a:r>
              <a:rPr lang="hr-HR" sz="2000" b="1" dirty="0">
                <a:solidFill>
                  <a:schemeClr val="tx2">
                    <a:lumMod val="75000"/>
                  </a:schemeClr>
                </a:solidFill>
              </a:rPr>
              <a:t>.). </a:t>
            </a:r>
            <a:r>
              <a:rPr lang="hr-HR" sz="2000" b="1" dirty="0" err="1">
                <a:solidFill>
                  <a:schemeClr val="tx2">
                    <a:lumMod val="75000"/>
                  </a:schemeClr>
                </a:solidFill>
              </a:rPr>
              <a:t>Ask</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laboratories</a:t>
            </a:r>
            <a:r>
              <a:rPr lang="hr-HR" sz="2000" b="1" dirty="0">
                <a:solidFill>
                  <a:schemeClr val="tx2">
                    <a:lumMod val="75000"/>
                  </a:schemeClr>
                </a:solidFill>
              </a:rPr>
              <a:t> </a:t>
            </a:r>
            <a:r>
              <a:rPr lang="hr-HR" sz="2000" b="1" dirty="0" err="1">
                <a:solidFill>
                  <a:schemeClr val="tx2">
                    <a:lumMod val="75000"/>
                  </a:schemeClr>
                </a:solidFill>
              </a:rPr>
              <a:t>that</a:t>
            </a:r>
            <a:r>
              <a:rPr lang="hr-HR" sz="2000" b="1" dirty="0">
                <a:solidFill>
                  <a:schemeClr val="tx2">
                    <a:lumMod val="75000"/>
                  </a:schemeClr>
                </a:solidFill>
              </a:rPr>
              <a:t> </a:t>
            </a:r>
            <a:r>
              <a:rPr lang="hr-HR" sz="2000" b="1" dirty="0" err="1">
                <a:solidFill>
                  <a:schemeClr val="tx2">
                    <a:lumMod val="75000"/>
                  </a:schemeClr>
                </a:solidFill>
              </a:rPr>
              <a:t>conducted</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measurements</a:t>
            </a:r>
            <a:r>
              <a:rPr lang="hr-HR" sz="2000" b="1" dirty="0">
                <a:solidFill>
                  <a:schemeClr val="tx2">
                    <a:lumMod val="75000"/>
                  </a:schemeClr>
                </a:solidFill>
              </a:rPr>
              <a:t> at </a:t>
            </a:r>
            <a:r>
              <a:rPr lang="hr-HR" sz="2000" b="1" dirty="0" err="1">
                <a:solidFill>
                  <a:schemeClr val="tx2">
                    <a:lumMod val="75000"/>
                  </a:schemeClr>
                </a:solidFill>
              </a:rPr>
              <a:t>selected</a:t>
            </a:r>
            <a:r>
              <a:rPr lang="hr-HR" sz="2000" b="1" dirty="0">
                <a:solidFill>
                  <a:schemeClr val="tx2">
                    <a:lumMod val="75000"/>
                  </a:schemeClr>
                </a:solidFill>
              </a:rPr>
              <a:t> </a:t>
            </a:r>
            <a:r>
              <a:rPr lang="hr-HR" sz="2000" b="1" dirty="0" err="1">
                <a:solidFill>
                  <a:schemeClr val="tx2">
                    <a:lumMod val="75000"/>
                  </a:schemeClr>
                </a:solidFill>
              </a:rPr>
              <a:t>stations</a:t>
            </a:r>
            <a:r>
              <a:rPr lang="hr-HR" sz="2000" b="1" dirty="0">
                <a:solidFill>
                  <a:schemeClr val="tx2">
                    <a:lumMod val="75000"/>
                  </a:schemeClr>
                </a:solidFill>
              </a:rPr>
              <a:t> for </a:t>
            </a:r>
            <a:r>
              <a:rPr lang="hr-HR" sz="2000" b="1" dirty="0" err="1">
                <a:solidFill>
                  <a:schemeClr val="tx2">
                    <a:lumMod val="75000"/>
                  </a:schemeClr>
                </a:solidFill>
              </a:rPr>
              <a:t>emergency</a:t>
            </a:r>
            <a:r>
              <a:rPr lang="hr-HR" sz="2000" b="1" dirty="0">
                <a:solidFill>
                  <a:schemeClr val="tx2">
                    <a:lumMod val="75000"/>
                  </a:schemeClr>
                </a:solidFill>
              </a:rPr>
              <a:t> data </a:t>
            </a:r>
            <a:r>
              <a:rPr lang="hr-HR" sz="2000" b="1" dirty="0" err="1">
                <a:solidFill>
                  <a:schemeClr val="tx2">
                    <a:lumMod val="75000"/>
                  </a:schemeClr>
                </a:solidFill>
              </a:rPr>
              <a:t>validation</a:t>
            </a:r>
            <a:r>
              <a:rPr lang="hr-HR" sz="2000" b="1" dirty="0">
                <a:solidFill>
                  <a:schemeClr val="tx2">
                    <a:lumMod val="75000"/>
                  </a:schemeClr>
                </a:solidFill>
              </a:rPr>
              <a:t> </a:t>
            </a:r>
            <a:r>
              <a:rPr lang="hr-HR" sz="2000" b="1" dirty="0" err="1">
                <a:solidFill>
                  <a:schemeClr val="tx2">
                    <a:lumMod val="75000"/>
                  </a:schemeClr>
                </a:solidFill>
              </a:rPr>
              <a:t>immediately</a:t>
            </a:r>
            <a:r>
              <a:rPr lang="hr-HR" sz="2000" b="1" dirty="0">
                <a:solidFill>
                  <a:schemeClr val="tx2">
                    <a:lumMod val="75000"/>
                  </a:schemeClr>
                </a:solidFill>
              </a:rPr>
              <a:t> </a:t>
            </a:r>
            <a:r>
              <a:rPr lang="hr-HR" sz="2000" b="1" dirty="0" err="1">
                <a:solidFill>
                  <a:schemeClr val="tx2">
                    <a:lumMod val="75000"/>
                  </a:schemeClr>
                </a:solidFill>
              </a:rPr>
              <a:t>before</a:t>
            </a:r>
            <a:r>
              <a:rPr lang="hr-HR" sz="2000" b="1" dirty="0">
                <a:solidFill>
                  <a:schemeClr val="tx2">
                    <a:lumMod val="75000"/>
                  </a:schemeClr>
                </a:solidFill>
              </a:rPr>
              <a:t> </a:t>
            </a:r>
            <a:r>
              <a:rPr lang="hr-HR" sz="2000" b="1" dirty="0" err="1">
                <a:solidFill>
                  <a:schemeClr val="tx2">
                    <a:lumMod val="75000"/>
                  </a:schemeClr>
                </a:solidFill>
              </a:rPr>
              <a:t>and</a:t>
            </a:r>
            <a:r>
              <a:rPr lang="hr-HR" sz="2000" b="1" dirty="0">
                <a:solidFill>
                  <a:schemeClr val="tx2">
                    <a:lumMod val="75000"/>
                  </a:schemeClr>
                </a:solidFill>
              </a:rPr>
              <a:t> </a:t>
            </a:r>
            <a:r>
              <a:rPr lang="hr-HR" sz="2000" b="1" dirty="0" err="1">
                <a:solidFill>
                  <a:schemeClr val="tx2">
                    <a:lumMod val="75000"/>
                  </a:schemeClr>
                </a:solidFill>
              </a:rPr>
              <a:t>after</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accident</a:t>
            </a:r>
            <a:r>
              <a:rPr lang="hr-HR" sz="2000" b="1" dirty="0">
                <a:solidFill>
                  <a:schemeClr val="tx2">
                    <a:lumMod val="75000"/>
                  </a:schemeClr>
                </a:solidFill>
              </a:rPr>
              <a:t> </a:t>
            </a:r>
            <a:r>
              <a:rPr lang="hr-HR" sz="2000" b="1" dirty="0" err="1">
                <a:solidFill>
                  <a:schemeClr val="tx2">
                    <a:lumMod val="75000"/>
                  </a:schemeClr>
                </a:solidFill>
              </a:rPr>
              <a:t>with</a:t>
            </a:r>
            <a:r>
              <a:rPr lang="hr-HR" sz="2000" b="1" dirty="0">
                <a:solidFill>
                  <a:schemeClr val="tx2">
                    <a:lumMod val="75000"/>
                  </a:schemeClr>
                </a:solidFill>
              </a:rPr>
              <a:t> </a:t>
            </a:r>
            <a:r>
              <a:rPr lang="hr-HR" sz="2000" b="1" dirty="0" err="1">
                <a:solidFill>
                  <a:schemeClr val="tx2">
                    <a:lumMod val="75000"/>
                  </a:schemeClr>
                </a:solidFill>
              </a:rPr>
              <a:t>indication</a:t>
            </a:r>
            <a:r>
              <a:rPr lang="hr-HR" sz="2000" b="1" dirty="0">
                <a:solidFill>
                  <a:schemeClr val="tx2">
                    <a:lumMod val="75000"/>
                  </a:schemeClr>
                </a:solidFill>
              </a:rPr>
              <a:t> </a:t>
            </a:r>
            <a:r>
              <a:rPr lang="hr-HR" sz="2000" b="1" dirty="0" err="1">
                <a:solidFill>
                  <a:schemeClr val="tx2">
                    <a:lumMod val="75000"/>
                  </a:schemeClr>
                </a:solidFill>
              </a:rPr>
              <a:t>which</a:t>
            </a:r>
            <a:r>
              <a:rPr lang="hr-HR" sz="2000" b="1" dirty="0">
                <a:solidFill>
                  <a:schemeClr val="tx2">
                    <a:lumMod val="75000"/>
                  </a:schemeClr>
                </a:solidFill>
              </a:rPr>
              <a:t> </a:t>
            </a:r>
            <a:r>
              <a:rPr lang="hr-HR" sz="2000" b="1" dirty="0" err="1">
                <a:solidFill>
                  <a:schemeClr val="tx2">
                    <a:lumMod val="75000"/>
                  </a:schemeClr>
                </a:solidFill>
              </a:rPr>
              <a:t>hourly</a:t>
            </a:r>
            <a:r>
              <a:rPr lang="hr-HR" sz="2000" b="1" dirty="0">
                <a:solidFill>
                  <a:schemeClr val="tx2">
                    <a:lumMod val="75000"/>
                  </a:schemeClr>
                </a:solidFill>
              </a:rPr>
              <a:t> </a:t>
            </a:r>
            <a:r>
              <a:rPr lang="hr-HR" sz="2000" b="1" dirty="0" err="1">
                <a:solidFill>
                  <a:schemeClr val="tx2">
                    <a:lumMod val="75000"/>
                  </a:schemeClr>
                </a:solidFill>
              </a:rPr>
              <a:t>values</a:t>
            </a:r>
            <a:r>
              <a:rPr lang="hr-HR" sz="2000" b="1" dirty="0">
                <a:solidFill>
                  <a:schemeClr val="tx2">
                    <a:lumMod val="75000"/>
                  </a:schemeClr>
                </a:solidFill>
              </a:rPr>
              <a:t> </a:t>
            </a:r>
            <a:r>
              <a:rPr lang="hr-HR" sz="2000" b="1" dirty="0" err="1">
                <a:solidFill>
                  <a:schemeClr val="tx2">
                    <a:lumMod val="75000"/>
                  </a:schemeClr>
                </a:solidFill>
              </a:rPr>
              <a:t>have</a:t>
            </a:r>
            <a:r>
              <a:rPr lang="hr-HR" sz="2000" b="1" dirty="0">
                <a:solidFill>
                  <a:schemeClr val="tx2">
                    <a:lumMod val="75000"/>
                  </a:schemeClr>
                </a:solidFill>
              </a:rPr>
              <a:t> </a:t>
            </a:r>
            <a:r>
              <a:rPr lang="hr-HR" sz="2000" b="1" dirty="0" err="1">
                <a:solidFill>
                  <a:schemeClr val="tx2">
                    <a:lumMod val="75000"/>
                  </a:schemeClr>
                </a:solidFill>
              </a:rPr>
              <a:t>been</a:t>
            </a:r>
            <a:r>
              <a:rPr lang="hr-HR" sz="2000" b="1" dirty="0">
                <a:solidFill>
                  <a:schemeClr val="tx2">
                    <a:lumMod val="75000"/>
                  </a:schemeClr>
                </a:solidFill>
              </a:rPr>
              <a:t> </a:t>
            </a:r>
            <a:r>
              <a:rPr lang="hr-HR" sz="2000" b="1" dirty="0" err="1">
                <a:solidFill>
                  <a:schemeClr val="tx2">
                    <a:lumMod val="75000"/>
                  </a:schemeClr>
                </a:solidFill>
              </a:rPr>
              <a:t>under</a:t>
            </a:r>
            <a:r>
              <a:rPr lang="hr-HR" sz="2000" b="1" dirty="0">
                <a:solidFill>
                  <a:schemeClr val="tx2">
                    <a:lumMod val="75000"/>
                  </a:schemeClr>
                </a:solidFill>
              </a:rPr>
              <a:t> alarm </a:t>
            </a:r>
            <a:r>
              <a:rPr lang="hr-HR" sz="2000" b="1" dirty="0" err="1">
                <a:solidFill>
                  <a:schemeClr val="tx2">
                    <a:lumMod val="75000"/>
                  </a:schemeClr>
                </a:solidFill>
              </a:rPr>
              <a:t>due</a:t>
            </a:r>
            <a:r>
              <a:rPr lang="hr-HR" sz="2000" b="1" dirty="0">
                <a:solidFill>
                  <a:schemeClr val="tx2">
                    <a:lumMod val="75000"/>
                  </a:schemeClr>
                </a:solidFill>
              </a:rPr>
              <a:t> to </a:t>
            </a:r>
            <a:r>
              <a:rPr lang="hr-HR" sz="2000" b="1" dirty="0" err="1">
                <a:solidFill>
                  <a:schemeClr val="tx2">
                    <a:lumMod val="75000"/>
                  </a:schemeClr>
                </a:solidFill>
              </a:rPr>
              <a:t>exceeding</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measurement</a:t>
            </a:r>
            <a:r>
              <a:rPr lang="hr-HR" sz="2000" b="1" dirty="0">
                <a:solidFill>
                  <a:schemeClr val="tx2">
                    <a:lumMod val="75000"/>
                  </a:schemeClr>
                </a:solidFill>
              </a:rPr>
              <a:t> </a:t>
            </a:r>
            <a:r>
              <a:rPr lang="hr-HR" sz="2000" b="1" dirty="0" err="1">
                <a:solidFill>
                  <a:schemeClr val="tx2">
                    <a:lumMod val="75000"/>
                  </a:schemeClr>
                </a:solidFill>
              </a:rPr>
              <a:t>range</a:t>
            </a:r>
            <a:r>
              <a:rPr lang="hr-HR" sz="2000" b="1" dirty="0">
                <a:solidFill>
                  <a:schemeClr val="tx2">
                    <a:lumMod val="75000"/>
                  </a:schemeClr>
                </a:solidFill>
              </a:rPr>
              <a:t> </a:t>
            </a:r>
            <a:r>
              <a:rPr lang="hr-HR" sz="2000" b="1" dirty="0" err="1">
                <a:solidFill>
                  <a:schemeClr val="tx2">
                    <a:lumMod val="75000"/>
                  </a:schemeClr>
                </a:solidFill>
              </a:rPr>
              <a:t>maximum</a:t>
            </a:r>
            <a:r>
              <a:rPr lang="hr-HR" sz="2000" b="1" dirty="0">
                <a:solidFill>
                  <a:schemeClr val="tx2">
                    <a:lumMod val="75000"/>
                  </a:schemeClr>
                </a:solidFill>
              </a:rPr>
              <a:t>.  </a:t>
            </a:r>
          </a:p>
          <a:p>
            <a:pPr algn="just"/>
            <a:r>
              <a:rPr lang="hr-HR" sz="2000" b="1" dirty="0" err="1">
                <a:solidFill>
                  <a:schemeClr val="tx2">
                    <a:lumMod val="75000"/>
                  </a:schemeClr>
                </a:solidFill>
              </a:rPr>
              <a:t>These</a:t>
            </a:r>
            <a:r>
              <a:rPr lang="hr-HR" sz="2000" b="1" dirty="0">
                <a:solidFill>
                  <a:schemeClr val="tx2">
                    <a:lumMod val="75000"/>
                  </a:schemeClr>
                </a:solidFill>
              </a:rPr>
              <a:t> data </a:t>
            </a:r>
            <a:r>
              <a:rPr lang="hr-HR" sz="2000" b="1" dirty="0" err="1">
                <a:solidFill>
                  <a:schemeClr val="tx2">
                    <a:lumMod val="75000"/>
                  </a:schemeClr>
                </a:solidFill>
              </a:rPr>
              <a:t>can</a:t>
            </a:r>
            <a:r>
              <a:rPr lang="hr-HR" sz="2000" b="1" dirty="0">
                <a:solidFill>
                  <a:schemeClr val="tx2">
                    <a:lumMod val="75000"/>
                  </a:schemeClr>
                </a:solidFill>
              </a:rPr>
              <a:t> </a:t>
            </a:r>
            <a:r>
              <a:rPr lang="hr-HR" sz="2000" b="1" dirty="0" err="1">
                <a:solidFill>
                  <a:schemeClr val="tx2">
                    <a:lumMod val="75000"/>
                  </a:schemeClr>
                </a:solidFill>
              </a:rPr>
              <a:t>be</a:t>
            </a:r>
            <a:r>
              <a:rPr lang="hr-HR" sz="2000" b="1" dirty="0">
                <a:solidFill>
                  <a:schemeClr val="tx2">
                    <a:lumMod val="75000"/>
                  </a:schemeClr>
                </a:solidFill>
              </a:rPr>
              <a:t> </a:t>
            </a:r>
            <a:r>
              <a:rPr lang="hr-HR" sz="2000" b="1" dirty="0" err="1">
                <a:solidFill>
                  <a:schemeClr val="tx2">
                    <a:lumMod val="75000"/>
                  </a:schemeClr>
                </a:solidFill>
              </a:rPr>
              <a:t>used</a:t>
            </a:r>
            <a:r>
              <a:rPr lang="hr-HR" sz="2000" b="1" dirty="0">
                <a:solidFill>
                  <a:schemeClr val="tx2">
                    <a:lumMod val="75000"/>
                  </a:schemeClr>
                </a:solidFill>
              </a:rPr>
              <a:t> for </a:t>
            </a:r>
            <a:r>
              <a:rPr lang="hr-HR" sz="2000" b="1" dirty="0" err="1">
                <a:solidFill>
                  <a:schemeClr val="tx2">
                    <a:lumMod val="75000"/>
                  </a:schemeClr>
                </a:solidFill>
              </a:rPr>
              <a:t>the</a:t>
            </a:r>
            <a:r>
              <a:rPr lang="hr-HR" sz="2000" b="1" dirty="0">
                <a:solidFill>
                  <a:schemeClr val="tx2">
                    <a:lumMod val="75000"/>
                  </a:schemeClr>
                </a:solidFill>
              </a:rPr>
              <a:t> same </a:t>
            </a:r>
            <a:r>
              <a:rPr lang="hr-HR" sz="2000" b="1" dirty="0" err="1">
                <a:solidFill>
                  <a:schemeClr val="tx2">
                    <a:lumMod val="75000"/>
                  </a:schemeClr>
                </a:solidFill>
              </a:rPr>
              <a:t>purpose</a:t>
            </a:r>
            <a:r>
              <a:rPr lang="hr-HR" sz="2000" b="1" dirty="0">
                <a:solidFill>
                  <a:schemeClr val="tx2">
                    <a:lumMod val="75000"/>
                  </a:schemeClr>
                </a:solidFill>
              </a:rPr>
              <a:t> as </a:t>
            </a:r>
            <a:r>
              <a:rPr lang="hr-HR" sz="2000" b="1" dirty="0" err="1">
                <a:solidFill>
                  <a:schemeClr val="tx2">
                    <a:lumMod val="75000"/>
                  </a:schemeClr>
                </a:solidFill>
              </a:rPr>
              <a:t>the</a:t>
            </a:r>
            <a:r>
              <a:rPr lang="hr-HR" sz="2000" b="1" dirty="0">
                <a:solidFill>
                  <a:schemeClr val="tx2">
                    <a:lumMod val="75000"/>
                  </a:schemeClr>
                </a:solidFill>
              </a:rPr>
              <a:t> one </a:t>
            </a:r>
            <a:r>
              <a:rPr lang="hr-HR" sz="2000" b="1" dirty="0" err="1">
                <a:solidFill>
                  <a:schemeClr val="tx2">
                    <a:lumMod val="75000"/>
                  </a:schemeClr>
                </a:solidFill>
              </a:rPr>
              <a:t>from</a:t>
            </a:r>
            <a:r>
              <a:rPr lang="hr-HR" sz="2000" b="1" dirty="0">
                <a:solidFill>
                  <a:schemeClr val="tx2">
                    <a:lumMod val="75000"/>
                  </a:schemeClr>
                </a:solidFill>
              </a:rPr>
              <a:t> </a:t>
            </a:r>
            <a:r>
              <a:rPr lang="hr-HR" sz="2000" b="1" dirty="0" err="1">
                <a:solidFill>
                  <a:schemeClr val="tx2">
                    <a:lumMod val="75000"/>
                  </a:schemeClr>
                </a:solidFill>
              </a:rPr>
              <a:t>step</a:t>
            </a:r>
            <a:r>
              <a:rPr lang="hr-HR" sz="2000" b="1" dirty="0">
                <a:solidFill>
                  <a:schemeClr val="tx2">
                    <a:lumMod val="75000"/>
                  </a:schemeClr>
                </a:solidFill>
              </a:rPr>
              <a:t> B1.</a:t>
            </a:r>
          </a:p>
        </p:txBody>
      </p:sp>
      <p:sp>
        <p:nvSpPr>
          <p:cNvPr id="19" name="Rectangle 18"/>
          <p:cNvSpPr/>
          <p:nvPr/>
        </p:nvSpPr>
        <p:spPr>
          <a:xfrm>
            <a:off x="442354" y="2433058"/>
            <a:ext cx="704850" cy="3489177"/>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2.</a:t>
            </a: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4" name="Group 3"/>
          <p:cNvGrpSpPr>
            <a:grpSpLocks noChangeAspect="1"/>
          </p:cNvGrpSpPr>
          <p:nvPr/>
        </p:nvGrpSpPr>
        <p:grpSpPr bwMode="auto">
          <a:xfrm>
            <a:off x="442354" y="6362429"/>
            <a:ext cx="4500798" cy="411137"/>
            <a:chOff x="14858" y="6031800"/>
            <a:chExt cx="7310482" cy="703818"/>
          </a:xfrm>
        </p:grpSpPr>
        <p:pic>
          <p:nvPicPr>
            <p:cNvPr id="1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785043180"/>
      </p:ext>
    </p:extLst>
  </p:cSld>
  <p:clrMapOvr>
    <a:masterClrMapping/>
  </p:clrMapOvr>
  <p:transition spd="med">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11.4 INSPECTION MONITORING - UNANNOUNCED</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38150" y="1238249"/>
            <a:ext cx="8439150" cy="1083053"/>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38151" y="1428750"/>
            <a:ext cx="8429624" cy="523220"/>
          </a:xfrm>
          <a:prstGeom prst="rect">
            <a:avLst/>
          </a:prstGeom>
          <a:noFill/>
        </p:spPr>
        <p:txBody>
          <a:bodyPr wrap="square" rtlCol="0">
            <a:spAutoFit/>
          </a:bodyPr>
          <a:lstStyle/>
          <a:p>
            <a:pPr algn="ctr"/>
            <a:r>
              <a:rPr lang="hr-HR" sz="2800" b="1" dirty="0">
                <a:solidFill>
                  <a:schemeClr val="tx2">
                    <a:lumMod val="75000"/>
                  </a:schemeClr>
                </a:solidFill>
              </a:rPr>
              <a:t> </a:t>
            </a:r>
            <a:r>
              <a:rPr lang="hr-HR" sz="2400" b="1" dirty="0">
                <a:solidFill>
                  <a:schemeClr val="tx2">
                    <a:lumMod val="75000"/>
                  </a:schemeClr>
                </a:solidFill>
              </a:rPr>
              <a:t>B. </a:t>
            </a:r>
            <a:r>
              <a:rPr lang="hr-HR" sz="2400" b="1" dirty="0" err="1">
                <a:solidFill>
                  <a:schemeClr val="tx2">
                    <a:lumMod val="75000"/>
                  </a:schemeClr>
                </a:solidFill>
              </a:rPr>
              <a:t>Implementation</a:t>
            </a:r>
            <a:r>
              <a:rPr lang="hr-HR" sz="2400" b="1" dirty="0">
                <a:solidFill>
                  <a:schemeClr val="tx2">
                    <a:lumMod val="75000"/>
                  </a:schemeClr>
                </a:solidFill>
              </a:rPr>
              <a:t> </a:t>
            </a:r>
            <a:r>
              <a:rPr lang="hr-HR" sz="2400" b="1" dirty="0" err="1">
                <a:solidFill>
                  <a:schemeClr val="tx2">
                    <a:lumMod val="75000"/>
                  </a:schemeClr>
                </a:solidFill>
              </a:rPr>
              <a:t>of</a:t>
            </a:r>
            <a:r>
              <a:rPr lang="hr-HR" sz="2400" b="1" dirty="0">
                <a:solidFill>
                  <a:schemeClr val="tx2">
                    <a:lumMod val="75000"/>
                  </a:schemeClr>
                </a:solidFill>
              </a:rPr>
              <a:t> </a:t>
            </a:r>
            <a:r>
              <a:rPr lang="hr-HR" sz="2400" b="1" dirty="0" err="1">
                <a:solidFill>
                  <a:schemeClr val="tx2">
                    <a:lumMod val="75000"/>
                  </a:schemeClr>
                </a:solidFill>
              </a:rPr>
              <a:t>inspection</a:t>
            </a:r>
            <a:r>
              <a:rPr lang="hr-HR" sz="2400" b="1" dirty="0">
                <a:solidFill>
                  <a:schemeClr val="tx2">
                    <a:lumMod val="75000"/>
                  </a:schemeClr>
                </a:solidFill>
              </a:rPr>
              <a:t> monitoring – at </a:t>
            </a:r>
            <a:r>
              <a:rPr lang="hr-HR" sz="2400" b="1" dirty="0" err="1">
                <a:solidFill>
                  <a:schemeClr val="tx2">
                    <a:lumMod val="75000"/>
                  </a:schemeClr>
                </a:solidFill>
              </a:rPr>
              <a:t>accidents</a:t>
            </a:r>
            <a:endParaRPr lang="hr-HR" sz="2800" b="1" dirty="0">
              <a:solidFill>
                <a:schemeClr val="tx2">
                  <a:lumMod val="75000"/>
                </a:schemeClr>
              </a:solidFill>
            </a:endParaRPr>
          </a:p>
        </p:txBody>
      </p:sp>
      <p:sp>
        <p:nvSpPr>
          <p:cNvPr id="18" name="Rectangle 17"/>
          <p:cNvSpPr/>
          <p:nvPr/>
        </p:nvSpPr>
        <p:spPr>
          <a:xfrm>
            <a:off x="1209675" y="2433058"/>
            <a:ext cx="7667625" cy="3489177"/>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b="1" dirty="0" err="1">
                <a:solidFill>
                  <a:schemeClr val="tx2">
                    <a:lumMod val="75000"/>
                  </a:schemeClr>
                </a:solidFill>
              </a:rPr>
              <a:t>Define</a:t>
            </a:r>
            <a:r>
              <a:rPr lang="hr-HR" sz="2000" b="1" dirty="0">
                <a:solidFill>
                  <a:schemeClr val="tx2">
                    <a:lumMod val="75000"/>
                  </a:schemeClr>
                </a:solidFill>
              </a:rPr>
              <a:t> </a:t>
            </a:r>
            <a:r>
              <a:rPr lang="hr-HR" sz="2000" b="1" dirty="0" err="1">
                <a:solidFill>
                  <a:schemeClr val="tx2">
                    <a:lumMod val="75000"/>
                  </a:schemeClr>
                </a:solidFill>
              </a:rPr>
              <a:t>together</a:t>
            </a:r>
            <a:r>
              <a:rPr lang="hr-HR" sz="2000" b="1" dirty="0">
                <a:solidFill>
                  <a:schemeClr val="tx2">
                    <a:lumMod val="75000"/>
                  </a:schemeClr>
                </a:solidFill>
              </a:rPr>
              <a:t> </a:t>
            </a:r>
            <a:r>
              <a:rPr lang="hr-HR" sz="2000" b="1" dirty="0" err="1">
                <a:solidFill>
                  <a:schemeClr val="tx2">
                    <a:lumMod val="75000"/>
                  </a:schemeClr>
                </a:solidFill>
              </a:rPr>
              <a:t>with</a:t>
            </a:r>
            <a:r>
              <a:rPr lang="hr-HR" sz="2000" b="1" dirty="0">
                <a:solidFill>
                  <a:schemeClr val="tx2">
                    <a:lumMod val="75000"/>
                  </a:schemeClr>
                </a:solidFill>
              </a:rPr>
              <a:t> CEPA </a:t>
            </a:r>
            <a:r>
              <a:rPr lang="hr-HR" sz="2000" b="1" dirty="0" err="1">
                <a:solidFill>
                  <a:schemeClr val="tx2">
                    <a:lumMod val="75000"/>
                  </a:schemeClr>
                </a:solidFill>
              </a:rPr>
              <a:t>all</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stations</a:t>
            </a:r>
            <a:r>
              <a:rPr lang="hr-HR" sz="2000" b="1" dirty="0">
                <a:solidFill>
                  <a:schemeClr val="tx2">
                    <a:lumMod val="75000"/>
                  </a:schemeClr>
                </a:solidFill>
              </a:rPr>
              <a:t> </a:t>
            </a:r>
            <a:r>
              <a:rPr lang="hr-HR" sz="2000" b="1" dirty="0" err="1">
                <a:solidFill>
                  <a:schemeClr val="tx2">
                    <a:lumMod val="75000"/>
                  </a:schemeClr>
                </a:solidFill>
              </a:rPr>
              <a:t>and</a:t>
            </a:r>
            <a:r>
              <a:rPr lang="hr-HR" sz="2000" b="1" dirty="0">
                <a:solidFill>
                  <a:schemeClr val="tx2">
                    <a:lumMod val="75000"/>
                  </a:schemeClr>
                </a:solidFill>
              </a:rPr>
              <a:t> </a:t>
            </a:r>
            <a:r>
              <a:rPr lang="hr-HR" sz="2000" b="1" dirty="0" err="1">
                <a:solidFill>
                  <a:schemeClr val="tx2">
                    <a:lumMod val="75000"/>
                  </a:schemeClr>
                </a:solidFill>
              </a:rPr>
              <a:t>laboratories</a:t>
            </a:r>
            <a:r>
              <a:rPr lang="hr-HR" sz="2000" b="1" dirty="0">
                <a:solidFill>
                  <a:schemeClr val="tx2">
                    <a:lumMod val="75000"/>
                  </a:schemeClr>
                </a:solidFill>
              </a:rPr>
              <a:t> </a:t>
            </a:r>
            <a:r>
              <a:rPr lang="hr-HR" sz="2000" b="1" dirty="0" err="1">
                <a:solidFill>
                  <a:schemeClr val="tx2">
                    <a:lumMod val="75000"/>
                  </a:schemeClr>
                </a:solidFill>
              </a:rPr>
              <a:t>that</a:t>
            </a:r>
            <a:r>
              <a:rPr lang="hr-HR" sz="2000" b="1" dirty="0">
                <a:solidFill>
                  <a:schemeClr val="tx2">
                    <a:lumMod val="75000"/>
                  </a:schemeClr>
                </a:solidFill>
              </a:rPr>
              <a:t> </a:t>
            </a:r>
            <a:r>
              <a:rPr lang="hr-HR" sz="2000" b="1" dirty="0" err="1">
                <a:solidFill>
                  <a:schemeClr val="tx2">
                    <a:lumMod val="75000"/>
                  </a:schemeClr>
                </a:solidFill>
              </a:rPr>
              <a:t>could</a:t>
            </a:r>
            <a:r>
              <a:rPr lang="hr-HR" sz="2000" b="1" dirty="0">
                <a:solidFill>
                  <a:schemeClr val="tx2">
                    <a:lumMod val="75000"/>
                  </a:schemeClr>
                </a:solidFill>
              </a:rPr>
              <a:t> </a:t>
            </a:r>
            <a:r>
              <a:rPr lang="hr-HR" sz="2000" b="1" dirty="0" err="1">
                <a:solidFill>
                  <a:schemeClr val="tx2">
                    <a:lumMod val="75000"/>
                  </a:schemeClr>
                </a:solidFill>
              </a:rPr>
              <a:t>be</a:t>
            </a:r>
            <a:r>
              <a:rPr lang="hr-HR" sz="2000" b="1" dirty="0">
                <a:solidFill>
                  <a:schemeClr val="tx2">
                    <a:lumMod val="75000"/>
                  </a:schemeClr>
                </a:solidFill>
              </a:rPr>
              <a:t> </a:t>
            </a:r>
            <a:r>
              <a:rPr lang="hr-HR" sz="2000" b="1" dirty="0" err="1">
                <a:solidFill>
                  <a:schemeClr val="tx2">
                    <a:lumMod val="75000"/>
                  </a:schemeClr>
                </a:solidFill>
              </a:rPr>
              <a:t>under</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accident</a:t>
            </a:r>
            <a:r>
              <a:rPr lang="hr-HR" sz="2000" b="1" dirty="0">
                <a:solidFill>
                  <a:schemeClr val="tx2">
                    <a:lumMod val="75000"/>
                  </a:schemeClr>
                </a:solidFill>
              </a:rPr>
              <a:t> </a:t>
            </a:r>
            <a:r>
              <a:rPr lang="hr-HR" sz="2000" b="1" dirty="0" err="1">
                <a:solidFill>
                  <a:schemeClr val="tx2">
                    <a:lumMod val="75000"/>
                  </a:schemeClr>
                </a:solidFill>
              </a:rPr>
              <a:t>impact</a:t>
            </a:r>
            <a:r>
              <a:rPr lang="hr-HR" sz="2000" b="1" dirty="0">
                <a:solidFill>
                  <a:schemeClr val="tx2">
                    <a:lumMod val="75000"/>
                  </a:schemeClr>
                </a:solidFill>
              </a:rPr>
              <a:t> </a:t>
            </a:r>
            <a:r>
              <a:rPr lang="hr-HR" sz="2000" b="1" dirty="0" err="1">
                <a:solidFill>
                  <a:schemeClr val="tx2">
                    <a:lumMod val="75000"/>
                  </a:schemeClr>
                </a:solidFill>
              </a:rPr>
              <a:t>and</a:t>
            </a:r>
            <a:r>
              <a:rPr lang="hr-HR" sz="2000" b="1" dirty="0">
                <a:solidFill>
                  <a:schemeClr val="tx2">
                    <a:lumMod val="75000"/>
                  </a:schemeClr>
                </a:solidFill>
              </a:rPr>
              <a:t> </a:t>
            </a:r>
            <a:r>
              <a:rPr lang="hr-HR" sz="2000" b="1" dirty="0" err="1">
                <a:solidFill>
                  <a:schemeClr val="tx2">
                    <a:lumMod val="75000"/>
                  </a:schemeClr>
                </a:solidFill>
              </a:rPr>
              <a:t>which</a:t>
            </a:r>
            <a:r>
              <a:rPr lang="hr-HR" sz="2000" b="1" dirty="0">
                <a:solidFill>
                  <a:schemeClr val="tx2">
                    <a:lumMod val="75000"/>
                  </a:schemeClr>
                </a:solidFill>
              </a:rPr>
              <a:t> </a:t>
            </a:r>
            <a:r>
              <a:rPr lang="hr-HR" sz="2000" b="1" dirty="0" err="1">
                <a:solidFill>
                  <a:schemeClr val="tx2">
                    <a:lumMod val="75000"/>
                  </a:schemeClr>
                </a:solidFill>
              </a:rPr>
              <a:t>stopped</a:t>
            </a:r>
            <a:r>
              <a:rPr lang="hr-HR" sz="2000" b="1" dirty="0">
                <a:solidFill>
                  <a:schemeClr val="tx2">
                    <a:lumMod val="75000"/>
                  </a:schemeClr>
                </a:solidFill>
              </a:rPr>
              <a:t> </a:t>
            </a:r>
            <a:r>
              <a:rPr lang="hr-HR" sz="2000" b="1" dirty="0" err="1">
                <a:solidFill>
                  <a:schemeClr val="tx2">
                    <a:lumMod val="75000"/>
                  </a:schemeClr>
                </a:solidFill>
              </a:rPr>
              <a:t>sending</a:t>
            </a:r>
            <a:r>
              <a:rPr lang="hr-HR" sz="2000" b="1" dirty="0">
                <a:solidFill>
                  <a:schemeClr val="tx2">
                    <a:lumMod val="75000"/>
                  </a:schemeClr>
                </a:solidFill>
              </a:rPr>
              <a:t> data </a:t>
            </a:r>
            <a:r>
              <a:rPr lang="hr-HR" sz="2000" b="1" dirty="0" err="1">
                <a:solidFill>
                  <a:schemeClr val="tx2">
                    <a:lumMod val="75000"/>
                  </a:schemeClr>
                </a:solidFill>
              </a:rPr>
              <a:t>or</a:t>
            </a:r>
            <a:r>
              <a:rPr lang="hr-HR" sz="2000" b="1" dirty="0">
                <a:solidFill>
                  <a:schemeClr val="tx2">
                    <a:lumMod val="75000"/>
                  </a:schemeClr>
                </a:solidFill>
              </a:rPr>
              <a:t> </a:t>
            </a:r>
            <a:r>
              <a:rPr lang="hr-HR" sz="2000" b="1" dirty="0" err="1">
                <a:solidFill>
                  <a:schemeClr val="tx2">
                    <a:lumMod val="75000"/>
                  </a:schemeClr>
                </a:solidFill>
              </a:rPr>
              <a:t>they</a:t>
            </a:r>
            <a:r>
              <a:rPr lang="hr-HR" sz="2000" b="1" dirty="0">
                <a:solidFill>
                  <a:schemeClr val="tx2">
                    <a:lumMod val="75000"/>
                  </a:schemeClr>
                </a:solidFill>
              </a:rPr>
              <a:t> </a:t>
            </a:r>
            <a:r>
              <a:rPr lang="hr-HR" sz="2000" b="1" dirty="0" err="1">
                <a:solidFill>
                  <a:schemeClr val="tx2">
                    <a:lumMod val="75000"/>
                  </a:schemeClr>
                </a:solidFill>
              </a:rPr>
              <a:t>sent</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data </a:t>
            </a:r>
            <a:r>
              <a:rPr lang="hr-HR" sz="2000" b="1" dirty="0" err="1">
                <a:solidFill>
                  <a:schemeClr val="tx2">
                    <a:lumMod val="75000"/>
                  </a:schemeClr>
                </a:solidFill>
              </a:rPr>
              <a:t>due</a:t>
            </a:r>
            <a:r>
              <a:rPr lang="hr-HR" sz="2000" b="1" dirty="0">
                <a:solidFill>
                  <a:schemeClr val="tx2">
                    <a:lumMod val="75000"/>
                  </a:schemeClr>
                </a:solidFill>
              </a:rPr>
              <a:t> to alarm status.</a:t>
            </a:r>
          </a:p>
          <a:p>
            <a:pPr algn="just"/>
            <a:r>
              <a:rPr lang="hr-HR" sz="2000" b="1" dirty="0" err="1">
                <a:solidFill>
                  <a:schemeClr val="tx2">
                    <a:lumMod val="75000"/>
                  </a:schemeClr>
                </a:solidFill>
              </a:rPr>
              <a:t>Ask</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laboratories</a:t>
            </a:r>
            <a:r>
              <a:rPr lang="hr-HR" sz="2000" b="1" dirty="0">
                <a:solidFill>
                  <a:schemeClr val="tx2">
                    <a:lumMod val="75000"/>
                  </a:schemeClr>
                </a:solidFill>
              </a:rPr>
              <a:t> </a:t>
            </a:r>
            <a:r>
              <a:rPr lang="hr-HR" sz="2000" b="1" dirty="0" err="1">
                <a:solidFill>
                  <a:schemeClr val="tx2">
                    <a:lumMod val="75000"/>
                  </a:schemeClr>
                </a:solidFill>
              </a:rPr>
              <a:t>that</a:t>
            </a:r>
            <a:r>
              <a:rPr lang="hr-HR" sz="2000" b="1" dirty="0">
                <a:solidFill>
                  <a:schemeClr val="tx2">
                    <a:lumMod val="75000"/>
                  </a:schemeClr>
                </a:solidFill>
              </a:rPr>
              <a:t> </a:t>
            </a:r>
            <a:r>
              <a:rPr lang="hr-HR" sz="2000" b="1" dirty="0" err="1">
                <a:solidFill>
                  <a:schemeClr val="tx2">
                    <a:lumMod val="75000"/>
                  </a:schemeClr>
                </a:solidFill>
              </a:rPr>
              <a:t>conducted</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measurements</a:t>
            </a:r>
            <a:r>
              <a:rPr lang="hr-HR" sz="2000" b="1" dirty="0">
                <a:solidFill>
                  <a:schemeClr val="tx2">
                    <a:lumMod val="75000"/>
                  </a:schemeClr>
                </a:solidFill>
              </a:rPr>
              <a:t> at </a:t>
            </a:r>
            <a:r>
              <a:rPr lang="hr-HR" sz="2000" b="1" dirty="0" err="1">
                <a:solidFill>
                  <a:schemeClr val="tx2">
                    <a:lumMod val="75000"/>
                  </a:schemeClr>
                </a:solidFill>
              </a:rPr>
              <a:t>selected</a:t>
            </a:r>
            <a:r>
              <a:rPr lang="hr-HR" sz="2000" b="1" dirty="0">
                <a:solidFill>
                  <a:schemeClr val="tx2">
                    <a:lumMod val="75000"/>
                  </a:schemeClr>
                </a:solidFill>
              </a:rPr>
              <a:t> </a:t>
            </a:r>
            <a:r>
              <a:rPr lang="hr-HR" sz="2000" b="1" dirty="0" err="1">
                <a:solidFill>
                  <a:schemeClr val="tx2">
                    <a:lumMod val="75000"/>
                  </a:schemeClr>
                </a:solidFill>
              </a:rPr>
              <a:t>stations</a:t>
            </a:r>
            <a:r>
              <a:rPr lang="hr-HR" sz="2000" b="1" dirty="0">
                <a:solidFill>
                  <a:schemeClr val="tx2">
                    <a:lumMod val="75000"/>
                  </a:schemeClr>
                </a:solidFill>
              </a:rPr>
              <a:t> for </a:t>
            </a:r>
            <a:r>
              <a:rPr lang="hr-HR" sz="2000" b="1" dirty="0" err="1">
                <a:solidFill>
                  <a:schemeClr val="tx2">
                    <a:lumMod val="75000"/>
                  </a:schemeClr>
                </a:solidFill>
              </a:rPr>
              <a:t>emergency</a:t>
            </a:r>
            <a:r>
              <a:rPr lang="hr-HR" sz="2000" b="1" dirty="0">
                <a:solidFill>
                  <a:schemeClr val="tx2">
                    <a:lumMod val="75000"/>
                  </a:schemeClr>
                </a:solidFill>
              </a:rPr>
              <a:t> data </a:t>
            </a:r>
            <a:r>
              <a:rPr lang="hr-HR" sz="2000" b="1" dirty="0" err="1">
                <a:solidFill>
                  <a:schemeClr val="tx2">
                    <a:lumMod val="75000"/>
                  </a:schemeClr>
                </a:solidFill>
              </a:rPr>
              <a:t>validation</a:t>
            </a:r>
            <a:r>
              <a:rPr lang="hr-HR" sz="2000" b="1" dirty="0">
                <a:solidFill>
                  <a:schemeClr val="tx2">
                    <a:lumMod val="75000"/>
                  </a:schemeClr>
                </a:solidFill>
              </a:rPr>
              <a:t> </a:t>
            </a:r>
            <a:r>
              <a:rPr lang="hr-HR" sz="2000" b="1" dirty="0" err="1">
                <a:solidFill>
                  <a:schemeClr val="tx2">
                    <a:lumMod val="75000"/>
                  </a:schemeClr>
                </a:solidFill>
              </a:rPr>
              <a:t>immediately</a:t>
            </a:r>
            <a:r>
              <a:rPr lang="hr-HR" sz="2000" b="1" dirty="0">
                <a:solidFill>
                  <a:schemeClr val="tx2">
                    <a:lumMod val="75000"/>
                  </a:schemeClr>
                </a:solidFill>
              </a:rPr>
              <a:t> </a:t>
            </a:r>
            <a:r>
              <a:rPr lang="hr-HR" sz="2000" b="1" dirty="0" err="1">
                <a:solidFill>
                  <a:schemeClr val="tx2">
                    <a:lumMod val="75000"/>
                  </a:schemeClr>
                </a:solidFill>
              </a:rPr>
              <a:t>before</a:t>
            </a:r>
            <a:r>
              <a:rPr lang="hr-HR" sz="2000" b="1" dirty="0">
                <a:solidFill>
                  <a:schemeClr val="tx2">
                    <a:lumMod val="75000"/>
                  </a:schemeClr>
                </a:solidFill>
              </a:rPr>
              <a:t> </a:t>
            </a:r>
            <a:r>
              <a:rPr lang="hr-HR" sz="2000" b="1" dirty="0" err="1">
                <a:solidFill>
                  <a:schemeClr val="tx2">
                    <a:lumMod val="75000"/>
                  </a:schemeClr>
                </a:solidFill>
              </a:rPr>
              <a:t>and</a:t>
            </a:r>
            <a:r>
              <a:rPr lang="hr-HR" sz="2000" b="1" dirty="0">
                <a:solidFill>
                  <a:schemeClr val="tx2">
                    <a:lumMod val="75000"/>
                  </a:schemeClr>
                </a:solidFill>
              </a:rPr>
              <a:t> </a:t>
            </a:r>
            <a:r>
              <a:rPr lang="hr-HR" sz="2000" b="1" dirty="0" err="1">
                <a:solidFill>
                  <a:schemeClr val="tx2">
                    <a:lumMod val="75000"/>
                  </a:schemeClr>
                </a:solidFill>
              </a:rPr>
              <a:t>after</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accident</a:t>
            </a:r>
            <a:r>
              <a:rPr lang="hr-HR" sz="2000" b="1" dirty="0">
                <a:solidFill>
                  <a:schemeClr val="tx2">
                    <a:lumMod val="75000"/>
                  </a:schemeClr>
                </a:solidFill>
              </a:rPr>
              <a:t> </a:t>
            </a:r>
            <a:r>
              <a:rPr lang="hr-HR" sz="2000" b="1" dirty="0" err="1">
                <a:solidFill>
                  <a:schemeClr val="tx2">
                    <a:lumMod val="75000"/>
                  </a:schemeClr>
                </a:solidFill>
              </a:rPr>
              <a:t>with</a:t>
            </a:r>
            <a:r>
              <a:rPr lang="hr-HR" sz="2000" b="1" dirty="0">
                <a:solidFill>
                  <a:schemeClr val="tx2">
                    <a:lumMod val="75000"/>
                  </a:schemeClr>
                </a:solidFill>
              </a:rPr>
              <a:t> </a:t>
            </a:r>
            <a:r>
              <a:rPr lang="hr-HR" sz="2000" b="1" dirty="0" err="1">
                <a:solidFill>
                  <a:schemeClr val="tx2">
                    <a:lumMod val="75000"/>
                  </a:schemeClr>
                </a:solidFill>
              </a:rPr>
              <a:t>indication</a:t>
            </a:r>
            <a:r>
              <a:rPr lang="hr-HR" sz="2000" b="1" dirty="0">
                <a:solidFill>
                  <a:schemeClr val="tx2">
                    <a:lumMod val="75000"/>
                  </a:schemeClr>
                </a:solidFill>
              </a:rPr>
              <a:t> </a:t>
            </a:r>
            <a:r>
              <a:rPr lang="hr-HR" sz="2000" b="1" dirty="0" err="1">
                <a:solidFill>
                  <a:schemeClr val="tx2">
                    <a:lumMod val="75000"/>
                  </a:schemeClr>
                </a:solidFill>
              </a:rPr>
              <a:t>which</a:t>
            </a:r>
            <a:r>
              <a:rPr lang="hr-HR" sz="2000" b="1" dirty="0">
                <a:solidFill>
                  <a:schemeClr val="tx2">
                    <a:lumMod val="75000"/>
                  </a:schemeClr>
                </a:solidFill>
              </a:rPr>
              <a:t> </a:t>
            </a:r>
            <a:r>
              <a:rPr lang="hr-HR" sz="2000" b="1" dirty="0" err="1">
                <a:solidFill>
                  <a:schemeClr val="tx2">
                    <a:lumMod val="75000"/>
                  </a:schemeClr>
                </a:solidFill>
              </a:rPr>
              <a:t>hourly</a:t>
            </a:r>
            <a:r>
              <a:rPr lang="hr-HR" sz="2000" b="1" dirty="0">
                <a:solidFill>
                  <a:schemeClr val="tx2">
                    <a:lumMod val="75000"/>
                  </a:schemeClr>
                </a:solidFill>
              </a:rPr>
              <a:t> </a:t>
            </a:r>
            <a:r>
              <a:rPr lang="hr-HR" sz="2000" b="1" dirty="0" err="1">
                <a:solidFill>
                  <a:schemeClr val="tx2">
                    <a:lumMod val="75000"/>
                  </a:schemeClr>
                </a:solidFill>
              </a:rPr>
              <a:t>values</a:t>
            </a:r>
            <a:r>
              <a:rPr lang="hr-HR" sz="2000" b="1" dirty="0">
                <a:solidFill>
                  <a:schemeClr val="tx2">
                    <a:lumMod val="75000"/>
                  </a:schemeClr>
                </a:solidFill>
              </a:rPr>
              <a:t> </a:t>
            </a:r>
            <a:r>
              <a:rPr lang="hr-HR" sz="2000" b="1" dirty="0" err="1">
                <a:solidFill>
                  <a:schemeClr val="tx2">
                    <a:lumMod val="75000"/>
                  </a:schemeClr>
                </a:solidFill>
              </a:rPr>
              <a:t>have</a:t>
            </a:r>
            <a:r>
              <a:rPr lang="hr-HR" sz="2000" b="1" dirty="0">
                <a:solidFill>
                  <a:schemeClr val="tx2">
                    <a:lumMod val="75000"/>
                  </a:schemeClr>
                </a:solidFill>
              </a:rPr>
              <a:t> </a:t>
            </a:r>
            <a:r>
              <a:rPr lang="hr-HR" sz="2000" b="1" dirty="0" err="1">
                <a:solidFill>
                  <a:schemeClr val="tx2">
                    <a:lumMod val="75000"/>
                  </a:schemeClr>
                </a:solidFill>
              </a:rPr>
              <a:t>been</a:t>
            </a:r>
            <a:r>
              <a:rPr lang="hr-HR" sz="2000" b="1" dirty="0">
                <a:solidFill>
                  <a:schemeClr val="tx2">
                    <a:lumMod val="75000"/>
                  </a:schemeClr>
                </a:solidFill>
              </a:rPr>
              <a:t> </a:t>
            </a:r>
            <a:r>
              <a:rPr lang="hr-HR" sz="2000" b="1" dirty="0" err="1">
                <a:solidFill>
                  <a:schemeClr val="tx2">
                    <a:lumMod val="75000"/>
                  </a:schemeClr>
                </a:solidFill>
              </a:rPr>
              <a:t>under</a:t>
            </a:r>
            <a:r>
              <a:rPr lang="hr-HR" sz="2000" b="1" dirty="0">
                <a:solidFill>
                  <a:schemeClr val="tx2">
                    <a:lumMod val="75000"/>
                  </a:schemeClr>
                </a:solidFill>
              </a:rPr>
              <a:t> alarm </a:t>
            </a:r>
            <a:r>
              <a:rPr lang="hr-HR" sz="2000" b="1" dirty="0" err="1">
                <a:solidFill>
                  <a:schemeClr val="tx2">
                    <a:lumMod val="75000"/>
                  </a:schemeClr>
                </a:solidFill>
              </a:rPr>
              <a:t>due</a:t>
            </a:r>
            <a:r>
              <a:rPr lang="hr-HR" sz="2000" b="1" dirty="0">
                <a:solidFill>
                  <a:schemeClr val="tx2">
                    <a:lumMod val="75000"/>
                  </a:schemeClr>
                </a:solidFill>
              </a:rPr>
              <a:t> to </a:t>
            </a:r>
            <a:r>
              <a:rPr lang="hr-HR" sz="2000" b="1" dirty="0" err="1">
                <a:solidFill>
                  <a:schemeClr val="tx2">
                    <a:lumMod val="75000"/>
                  </a:schemeClr>
                </a:solidFill>
              </a:rPr>
              <a:t>exceeding</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measurement</a:t>
            </a:r>
            <a:r>
              <a:rPr lang="hr-HR" sz="2000" b="1" dirty="0">
                <a:solidFill>
                  <a:schemeClr val="tx2">
                    <a:lumMod val="75000"/>
                  </a:schemeClr>
                </a:solidFill>
              </a:rPr>
              <a:t> </a:t>
            </a:r>
            <a:r>
              <a:rPr lang="hr-HR" sz="2000" b="1" dirty="0" err="1">
                <a:solidFill>
                  <a:schemeClr val="tx2">
                    <a:lumMod val="75000"/>
                  </a:schemeClr>
                </a:solidFill>
              </a:rPr>
              <a:t>range</a:t>
            </a:r>
            <a:r>
              <a:rPr lang="hr-HR" sz="2000" b="1" dirty="0">
                <a:solidFill>
                  <a:schemeClr val="tx2">
                    <a:lumMod val="75000"/>
                  </a:schemeClr>
                </a:solidFill>
              </a:rPr>
              <a:t> </a:t>
            </a:r>
            <a:r>
              <a:rPr lang="hr-HR" sz="2000" b="1" dirty="0" err="1">
                <a:solidFill>
                  <a:schemeClr val="tx2">
                    <a:lumMod val="75000"/>
                  </a:schemeClr>
                </a:solidFill>
              </a:rPr>
              <a:t>maximum</a:t>
            </a:r>
            <a:r>
              <a:rPr lang="hr-HR" sz="2000" b="1" dirty="0">
                <a:solidFill>
                  <a:schemeClr val="tx2">
                    <a:lumMod val="75000"/>
                  </a:schemeClr>
                </a:solidFill>
              </a:rPr>
              <a:t>.  </a:t>
            </a:r>
          </a:p>
          <a:p>
            <a:pPr algn="just"/>
            <a:r>
              <a:rPr lang="hr-HR" sz="2000" b="1" dirty="0" err="1">
                <a:solidFill>
                  <a:schemeClr val="tx2">
                    <a:lumMod val="75000"/>
                  </a:schemeClr>
                </a:solidFill>
              </a:rPr>
              <a:t>These</a:t>
            </a:r>
            <a:r>
              <a:rPr lang="hr-HR" sz="2000" b="1" dirty="0">
                <a:solidFill>
                  <a:schemeClr val="tx2">
                    <a:lumMod val="75000"/>
                  </a:schemeClr>
                </a:solidFill>
              </a:rPr>
              <a:t> data </a:t>
            </a:r>
            <a:r>
              <a:rPr lang="hr-HR" sz="2000" b="1" dirty="0" err="1">
                <a:solidFill>
                  <a:schemeClr val="tx2">
                    <a:lumMod val="75000"/>
                  </a:schemeClr>
                </a:solidFill>
              </a:rPr>
              <a:t>can</a:t>
            </a:r>
            <a:r>
              <a:rPr lang="hr-HR" sz="2000" b="1" dirty="0">
                <a:solidFill>
                  <a:schemeClr val="tx2">
                    <a:lumMod val="75000"/>
                  </a:schemeClr>
                </a:solidFill>
              </a:rPr>
              <a:t> </a:t>
            </a:r>
            <a:r>
              <a:rPr lang="hr-HR" sz="2000" b="1" dirty="0" err="1">
                <a:solidFill>
                  <a:schemeClr val="tx2">
                    <a:lumMod val="75000"/>
                  </a:schemeClr>
                </a:solidFill>
              </a:rPr>
              <a:t>be</a:t>
            </a:r>
            <a:r>
              <a:rPr lang="hr-HR" sz="2000" b="1" dirty="0">
                <a:solidFill>
                  <a:schemeClr val="tx2">
                    <a:lumMod val="75000"/>
                  </a:schemeClr>
                </a:solidFill>
              </a:rPr>
              <a:t> </a:t>
            </a:r>
            <a:r>
              <a:rPr lang="hr-HR" sz="2000" b="1" dirty="0" err="1">
                <a:solidFill>
                  <a:schemeClr val="tx2">
                    <a:lumMod val="75000"/>
                  </a:schemeClr>
                </a:solidFill>
              </a:rPr>
              <a:t>used</a:t>
            </a:r>
            <a:r>
              <a:rPr lang="hr-HR" sz="2000" b="1" dirty="0">
                <a:solidFill>
                  <a:schemeClr val="tx2">
                    <a:lumMod val="75000"/>
                  </a:schemeClr>
                </a:solidFill>
              </a:rPr>
              <a:t> for </a:t>
            </a:r>
            <a:r>
              <a:rPr lang="hr-HR" sz="2000" b="1" dirty="0" err="1">
                <a:solidFill>
                  <a:schemeClr val="tx2">
                    <a:lumMod val="75000"/>
                  </a:schemeClr>
                </a:solidFill>
              </a:rPr>
              <a:t>the</a:t>
            </a:r>
            <a:r>
              <a:rPr lang="hr-HR" sz="2000" b="1" dirty="0">
                <a:solidFill>
                  <a:schemeClr val="tx2">
                    <a:lumMod val="75000"/>
                  </a:schemeClr>
                </a:solidFill>
              </a:rPr>
              <a:t> same </a:t>
            </a:r>
            <a:r>
              <a:rPr lang="hr-HR" sz="2000" b="1" dirty="0" err="1">
                <a:solidFill>
                  <a:schemeClr val="tx2">
                    <a:lumMod val="75000"/>
                  </a:schemeClr>
                </a:solidFill>
              </a:rPr>
              <a:t>purpose</a:t>
            </a:r>
            <a:r>
              <a:rPr lang="hr-HR" sz="2000" b="1" dirty="0">
                <a:solidFill>
                  <a:schemeClr val="tx2">
                    <a:lumMod val="75000"/>
                  </a:schemeClr>
                </a:solidFill>
              </a:rPr>
              <a:t> as </a:t>
            </a:r>
            <a:r>
              <a:rPr lang="hr-HR" sz="2000" b="1" dirty="0" err="1">
                <a:solidFill>
                  <a:schemeClr val="tx2">
                    <a:lumMod val="75000"/>
                  </a:schemeClr>
                </a:solidFill>
              </a:rPr>
              <a:t>the</a:t>
            </a:r>
            <a:r>
              <a:rPr lang="hr-HR" sz="2000" b="1" dirty="0">
                <a:solidFill>
                  <a:schemeClr val="tx2">
                    <a:lumMod val="75000"/>
                  </a:schemeClr>
                </a:solidFill>
              </a:rPr>
              <a:t> one </a:t>
            </a:r>
            <a:r>
              <a:rPr lang="hr-HR" sz="2000" b="1" dirty="0" err="1">
                <a:solidFill>
                  <a:schemeClr val="tx2">
                    <a:lumMod val="75000"/>
                  </a:schemeClr>
                </a:solidFill>
              </a:rPr>
              <a:t>from</a:t>
            </a:r>
            <a:r>
              <a:rPr lang="hr-HR" sz="2000" b="1" dirty="0">
                <a:solidFill>
                  <a:schemeClr val="tx2">
                    <a:lumMod val="75000"/>
                  </a:schemeClr>
                </a:solidFill>
              </a:rPr>
              <a:t> </a:t>
            </a:r>
            <a:r>
              <a:rPr lang="hr-HR" sz="2000" b="1" dirty="0" err="1">
                <a:solidFill>
                  <a:schemeClr val="tx2">
                    <a:lumMod val="75000"/>
                  </a:schemeClr>
                </a:solidFill>
              </a:rPr>
              <a:t>step</a:t>
            </a:r>
            <a:r>
              <a:rPr lang="hr-HR" sz="2000" b="1" dirty="0">
                <a:solidFill>
                  <a:schemeClr val="tx2">
                    <a:lumMod val="75000"/>
                  </a:schemeClr>
                </a:solidFill>
              </a:rPr>
              <a:t> B1.</a:t>
            </a:r>
          </a:p>
        </p:txBody>
      </p:sp>
      <p:sp>
        <p:nvSpPr>
          <p:cNvPr id="19" name="Rectangle 18"/>
          <p:cNvSpPr/>
          <p:nvPr/>
        </p:nvSpPr>
        <p:spPr>
          <a:xfrm>
            <a:off x="442354" y="2433058"/>
            <a:ext cx="704850" cy="3489177"/>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3.</a:t>
            </a: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4" name="Group 3"/>
          <p:cNvGrpSpPr>
            <a:grpSpLocks noChangeAspect="1"/>
          </p:cNvGrpSpPr>
          <p:nvPr/>
        </p:nvGrpSpPr>
        <p:grpSpPr bwMode="auto">
          <a:xfrm>
            <a:off x="442354" y="6362429"/>
            <a:ext cx="4500798" cy="411137"/>
            <a:chOff x="14858" y="6031800"/>
            <a:chExt cx="7310482" cy="703818"/>
          </a:xfrm>
        </p:grpSpPr>
        <p:pic>
          <p:nvPicPr>
            <p:cNvPr id="1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127397721"/>
      </p:ext>
    </p:extLst>
  </p:cSld>
  <p:clrMapOvr>
    <a:masterClrMapping/>
  </p:clrMapOvr>
  <p:transition spd="med">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a:solidFill>
                  <a:schemeClr val="tx2"/>
                </a:solidFill>
                <a:effectLst>
                  <a:glow>
                    <a:srgbClr val="7F7F7F">
                      <a:alpha val="35000"/>
                    </a:srgbClr>
                  </a:glow>
                </a:effectLst>
              </a:rPr>
              <a:t>Control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per</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00050" y="1228723"/>
            <a:ext cx="8439150" cy="971551"/>
          </a:xfrm>
          <a:prstGeom prst="rect">
            <a:avLst/>
          </a:prstGeom>
          <a:solidFill>
            <a:schemeClr val="accent6">
              <a:lumMod val="60000"/>
              <a:lumOff val="4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19101" y="1228725"/>
            <a:ext cx="8429624" cy="954107"/>
          </a:xfrm>
          <a:prstGeom prst="rect">
            <a:avLst/>
          </a:prstGeom>
          <a:noFill/>
        </p:spPr>
        <p:txBody>
          <a:bodyPr wrap="square" rtlCol="0">
            <a:spAutoFit/>
          </a:bodyPr>
          <a:lstStyle/>
          <a:p>
            <a:pPr algn="ctr"/>
            <a:r>
              <a:rPr lang="hr-HR" sz="2800" b="1" dirty="0">
                <a:solidFill>
                  <a:schemeClr val="tx2">
                    <a:lumMod val="75000"/>
                  </a:schemeClr>
                </a:solidFill>
              </a:rPr>
              <a:t>C. </a:t>
            </a:r>
            <a:r>
              <a:rPr lang="hr-HR" sz="2800" b="1" dirty="0" err="1">
                <a:solidFill>
                  <a:schemeClr val="tx2">
                    <a:lumMod val="75000"/>
                  </a:schemeClr>
                </a:solidFill>
              </a:rPr>
              <a:t>Conducting</a:t>
            </a:r>
            <a:r>
              <a:rPr lang="hr-HR" sz="2800" b="1" dirty="0">
                <a:solidFill>
                  <a:schemeClr val="tx2">
                    <a:lumMod val="75000"/>
                  </a:schemeClr>
                </a:solidFill>
              </a:rPr>
              <a:t> </a:t>
            </a:r>
            <a:r>
              <a:rPr lang="hr-HR" sz="2800" b="1" dirty="0" err="1">
                <a:solidFill>
                  <a:schemeClr val="tx2">
                    <a:lumMod val="75000"/>
                  </a:schemeClr>
                </a:solidFill>
              </a:rPr>
              <a:t>upon</a:t>
            </a:r>
            <a:r>
              <a:rPr lang="hr-HR" sz="2800" b="1" dirty="0">
                <a:solidFill>
                  <a:schemeClr val="tx2">
                    <a:lumMod val="75000"/>
                  </a:schemeClr>
                </a:solidFill>
              </a:rPr>
              <a:t> </a:t>
            </a:r>
            <a:r>
              <a:rPr lang="hr-HR" sz="2800" b="1" dirty="0" err="1">
                <a:solidFill>
                  <a:schemeClr val="tx2">
                    <a:lumMod val="75000"/>
                  </a:schemeClr>
                </a:solidFill>
              </a:rPr>
              <a:t>performed</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monitoring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7" name="Rectangle 16"/>
          <p:cNvSpPr/>
          <p:nvPr/>
        </p:nvSpPr>
        <p:spPr>
          <a:xfrm>
            <a:off x="376239" y="2200276"/>
            <a:ext cx="704850" cy="3448049"/>
          </a:xfrm>
          <a:prstGeom prst="rect">
            <a:avLst/>
          </a:prstGeom>
          <a:solidFill>
            <a:schemeClr val="accent6">
              <a:lumMod val="60000"/>
              <a:lumOff val="40000"/>
            </a:schemeClr>
          </a:solidFill>
          <a:ln>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1.</a:t>
            </a:r>
          </a:p>
        </p:txBody>
      </p:sp>
      <p:sp>
        <p:nvSpPr>
          <p:cNvPr id="18" name="Rectangle 17"/>
          <p:cNvSpPr/>
          <p:nvPr/>
        </p:nvSpPr>
        <p:spPr>
          <a:xfrm>
            <a:off x="1066800" y="2200274"/>
            <a:ext cx="7667625" cy="3448051"/>
          </a:xfrm>
          <a:prstGeom prst="rect">
            <a:avLst/>
          </a:prstGeom>
          <a:solidFill>
            <a:schemeClr val="accent6">
              <a:lumMod val="40000"/>
              <a:lumOff val="6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hr-HR" sz="2000" dirty="0">
              <a:solidFill>
                <a:schemeClr val="tx2">
                  <a:lumMod val="75000"/>
                </a:schemeClr>
              </a:solidFill>
            </a:endParaRPr>
          </a:p>
        </p:txBody>
      </p:sp>
      <p:sp>
        <p:nvSpPr>
          <p:cNvPr id="19" name="TextBox 18"/>
          <p:cNvSpPr txBox="1"/>
          <p:nvPr/>
        </p:nvSpPr>
        <p:spPr>
          <a:xfrm>
            <a:off x="1166812" y="2222866"/>
            <a:ext cx="7467600" cy="2554545"/>
          </a:xfrm>
          <a:prstGeom prst="rect">
            <a:avLst/>
          </a:prstGeom>
          <a:noFill/>
        </p:spPr>
        <p:txBody>
          <a:bodyPr wrap="square" rtlCol="0">
            <a:spAutoFit/>
          </a:bodyPr>
          <a:lstStyle/>
          <a:p>
            <a:r>
              <a:rPr lang="hr-HR" sz="2000" b="1" dirty="0" err="1">
                <a:solidFill>
                  <a:schemeClr val="tx2">
                    <a:lumMod val="75000"/>
                  </a:schemeClr>
                </a:solidFill>
                <a:latin typeface="+mn-lt"/>
              </a:rPr>
              <a:t>Inspector</a:t>
            </a:r>
            <a:r>
              <a:rPr lang="hr-HR" sz="2000" b="1" dirty="0">
                <a:solidFill>
                  <a:schemeClr val="tx2">
                    <a:lumMod val="75000"/>
                  </a:schemeClr>
                </a:solidFill>
                <a:latin typeface="+mn-lt"/>
              </a:rPr>
              <a:t> </a:t>
            </a:r>
            <a:r>
              <a:rPr lang="hr-HR" sz="2000" b="1" dirty="0" err="1">
                <a:solidFill>
                  <a:schemeClr val="tx2">
                    <a:lumMod val="75000"/>
                  </a:schemeClr>
                </a:solidFill>
                <a:latin typeface="+mn-lt"/>
              </a:rPr>
              <a:t>shall</a:t>
            </a:r>
            <a:r>
              <a:rPr lang="hr-HR" sz="2000" b="1" dirty="0">
                <a:solidFill>
                  <a:schemeClr val="tx2">
                    <a:lumMod val="75000"/>
                  </a:schemeClr>
                </a:solidFill>
                <a:latin typeface="+mn-lt"/>
              </a:rPr>
              <a:t>, </a:t>
            </a:r>
            <a:r>
              <a:rPr lang="hr-HR" sz="2000" b="1" dirty="0" err="1">
                <a:solidFill>
                  <a:schemeClr val="tx2">
                    <a:lumMod val="75000"/>
                  </a:schemeClr>
                </a:solidFill>
                <a:latin typeface="+mn-lt"/>
              </a:rPr>
              <a:t>if</a:t>
            </a:r>
            <a:r>
              <a:rPr lang="hr-HR" sz="2000" b="1" dirty="0">
                <a:solidFill>
                  <a:schemeClr val="tx2">
                    <a:lumMod val="75000"/>
                  </a:schemeClr>
                </a:solidFill>
                <a:latin typeface="+mn-lt"/>
              </a:rPr>
              <a:t> </a:t>
            </a:r>
            <a:r>
              <a:rPr lang="hr-HR" sz="2000" b="1" dirty="0" err="1">
                <a:solidFill>
                  <a:schemeClr val="tx2">
                    <a:lumMod val="75000"/>
                  </a:schemeClr>
                </a:solidFill>
                <a:latin typeface="+mn-lt"/>
              </a:rPr>
              <a:t>possible</a:t>
            </a:r>
            <a:r>
              <a:rPr lang="hr-HR" sz="2000" b="1" dirty="0">
                <a:solidFill>
                  <a:schemeClr val="tx2">
                    <a:lumMod val="75000"/>
                  </a:schemeClr>
                </a:solidFill>
                <a:latin typeface="+mn-lt"/>
              </a:rPr>
              <a:t>, make </a:t>
            </a:r>
            <a:r>
              <a:rPr lang="hr-HR" sz="2000" b="1" dirty="0" err="1">
                <a:solidFill>
                  <a:schemeClr val="tx2">
                    <a:lumMod val="75000"/>
                  </a:schemeClr>
                </a:solidFill>
                <a:latin typeface="+mn-lt"/>
              </a:rPr>
              <a:t>conclusions</a:t>
            </a:r>
            <a:r>
              <a:rPr lang="hr-HR" sz="2000" b="1" dirty="0">
                <a:solidFill>
                  <a:schemeClr val="tx2">
                    <a:lumMod val="75000"/>
                  </a:schemeClr>
                </a:solidFill>
                <a:latin typeface="+mn-lt"/>
              </a:rPr>
              <a:t> </a:t>
            </a:r>
            <a:r>
              <a:rPr lang="hr-HR" sz="2000" b="1" dirty="0" err="1">
                <a:solidFill>
                  <a:schemeClr val="tx2">
                    <a:lumMod val="75000"/>
                  </a:schemeClr>
                </a:solidFill>
                <a:latin typeface="+mn-lt"/>
              </a:rPr>
              <a:t>from</a:t>
            </a:r>
            <a:r>
              <a:rPr lang="hr-HR" sz="2000" b="1" dirty="0">
                <a:solidFill>
                  <a:schemeClr val="tx2">
                    <a:lumMod val="75000"/>
                  </a:schemeClr>
                </a:solidFill>
                <a:latin typeface="+mn-lt"/>
              </a:rPr>
              <a:t> </a:t>
            </a:r>
            <a:r>
              <a:rPr lang="hr-HR" sz="2000" b="1" dirty="0" err="1">
                <a:solidFill>
                  <a:schemeClr val="tx2">
                    <a:lumMod val="75000"/>
                  </a:schemeClr>
                </a:solidFill>
                <a:latin typeface="+mn-lt"/>
              </a:rPr>
              <a:t>the</a:t>
            </a:r>
            <a:r>
              <a:rPr lang="hr-HR" sz="2000" b="1" dirty="0">
                <a:solidFill>
                  <a:schemeClr val="tx2">
                    <a:lumMod val="75000"/>
                  </a:schemeClr>
                </a:solidFill>
                <a:latin typeface="+mn-lt"/>
              </a:rPr>
              <a:t> data </a:t>
            </a:r>
            <a:r>
              <a:rPr lang="hr-HR" sz="2000" b="1" dirty="0" err="1">
                <a:solidFill>
                  <a:schemeClr val="tx2">
                    <a:lumMod val="75000"/>
                  </a:schemeClr>
                </a:solidFill>
                <a:latin typeface="+mn-lt"/>
              </a:rPr>
              <a:t>described</a:t>
            </a:r>
            <a:r>
              <a:rPr lang="hr-HR" sz="2000" b="1" dirty="0">
                <a:solidFill>
                  <a:schemeClr val="tx2">
                    <a:lumMod val="75000"/>
                  </a:schemeClr>
                </a:solidFill>
                <a:latin typeface="+mn-lt"/>
              </a:rPr>
              <a:t> </a:t>
            </a:r>
            <a:r>
              <a:rPr lang="hr-HR" sz="2000" b="1" dirty="0" err="1">
                <a:solidFill>
                  <a:schemeClr val="tx2">
                    <a:lumMod val="75000"/>
                  </a:schemeClr>
                </a:solidFill>
                <a:latin typeface="+mn-lt"/>
              </a:rPr>
              <a:t>in</a:t>
            </a:r>
            <a:r>
              <a:rPr lang="hr-HR" sz="2000" b="1" dirty="0">
                <a:solidFill>
                  <a:schemeClr val="tx2">
                    <a:lumMod val="75000"/>
                  </a:schemeClr>
                </a:solidFill>
                <a:latin typeface="+mn-lt"/>
              </a:rPr>
              <a:t> </a:t>
            </a:r>
            <a:r>
              <a:rPr lang="hr-HR" sz="2000" b="1" dirty="0" err="1">
                <a:solidFill>
                  <a:schemeClr val="tx2">
                    <a:lumMod val="75000"/>
                  </a:schemeClr>
                </a:solidFill>
                <a:latin typeface="+mn-lt"/>
              </a:rPr>
              <a:t>steps</a:t>
            </a:r>
            <a:r>
              <a:rPr lang="hr-HR" sz="2000" b="1" dirty="0">
                <a:solidFill>
                  <a:schemeClr val="tx2">
                    <a:lumMod val="75000"/>
                  </a:schemeClr>
                </a:solidFill>
                <a:latin typeface="+mn-lt"/>
              </a:rPr>
              <a:t> B1 to B3 </a:t>
            </a:r>
            <a:r>
              <a:rPr lang="hr-HR" sz="2000" b="1" dirty="0" err="1">
                <a:solidFill>
                  <a:schemeClr val="tx2">
                    <a:lumMod val="75000"/>
                  </a:schemeClr>
                </a:solidFill>
                <a:latin typeface="+mn-lt"/>
              </a:rPr>
              <a:t>into</a:t>
            </a:r>
            <a:r>
              <a:rPr lang="hr-HR" sz="2000" b="1" dirty="0">
                <a:solidFill>
                  <a:schemeClr val="tx2">
                    <a:lumMod val="75000"/>
                  </a:schemeClr>
                </a:solidFill>
                <a:latin typeface="+mn-lt"/>
              </a:rPr>
              <a:t> </a:t>
            </a:r>
            <a:r>
              <a:rPr lang="hr-HR" sz="2000" b="1" dirty="0" err="1">
                <a:solidFill>
                  <a:schemeClr val="tx2">
                    <a:lumMod val="75000"/>
                  </a:schemeClr>
                </a:solidFill>
                <a:latin typeface="+mn-lt"/>
              </a:rPr>
              <a:t>the</a:t>
            </a:r>
            <a:r>
              <a:rPr lang="hr-HR" sz="2000" b="1" dirty="0">
                <a:solidFill>
                  <a:schemeClr val="tx2">
                    <a:lumMod val="75000"/>
                  </a:schemeClr>
                </a:solidFill>
                <a:latin typeface="+mn-lt"/>
              </a:rPr>
              <a:t> </a:t>
            </a:r>
            <a:r>
              <a:rPr lang="hr-HR" sz="2000" b="1" dirty="0" err="1">
                <a:solidFill>
                  <a:schemeClr val="tx2">
                    <a:lumMod val="75000"/>
                  </a:schemeClr>
                </a:solidFill>
                <a:latin typeface="+mn-lt"/>
              </a:rPr>
              <a:t>inspection</a:t>
            </a:r>
            <a:r>
              <a:rPr lang="hr-HR" sz="2000" b="1" dirty="0">
                <a:solidFill>
                  <a:schemeClr val="tx2">
                    <a:lumMod val="75000"/>
                  </a:schemeClr>
                </a:solidFill>
                <a:latin typeface="+mn-lt"/>
              </a:rPr>
              <a:t> </a:t>
            </a:r>
            <a:r>
              <a:rPr lang="hr-HR" sz="2000" b="1" dirty="0" err="1">
                <a:solidFill>
                  <a:schemeClr val="tx2">
                    <a:lumMod val="75000"/>
                  </a:schemeClr>
                </a:solidFill>
                <a:latin typeface="+mn-lt"/>
              </a:rPr>
              <a:t>minutes</a:t>
            </a:r>
            <a:r>
              <a:rPr lang="hr-HR" sz="2000" b="1" dirty="0">
                <a:solidFill>
                  <a:schemeClr val="tx2">
                    <a:lumMod val="75000"/>
                  </a:schemeClr>
                </a:solidFill>
                <a:latin typeface="+mn-lt"/>
              </a:rPr>
              <a:t> </a:t>
            </a:r>
            <a:r>
              <a:rPr lang="hr-HR" sz="2000" b="1" dirty="0" err="1">
                <a:solidFill>
                  <a:schemeClr val="tx2">
                    <a:lumMod val="75000"/>
                  </a:schemeClr>
                </a:solidFill>
                <a:latin typeface="+mn-lt"/>
              </a:rPr>
              <a:t>in</a:t>
            </a:r>
            <a:r>
              <a:rPr lang="hr-HR" sz="2000" b="1" dirty="0">
                <a:solidFill>
                  <a:schemeClr val="tx2">
                    <a:lumMod val="75000"/>
                  </a:schemeClr>
                </a:solidFill>
                <a:latin typeface="+mn-lt"/>
              </a:rPr>
              <a:t> </a:t>
            </a:r>
            <a:r>
              <a:rPr lang="hr-HR" sz="2000" b="1" dirty="0" err="1">
                <a:solidFill>
                  <a:schemeClr val="tx2">
                    <a:lumMod val="75000"/>
                  </a:schemeClr>
                </a:solidFill>
                <a:latin typeface="+mn-lt"/>
              </a:rPr>
              <a:t>case</a:t>
            </a:r>
            <a:r>
              <a:rPr lang="hr-HR" sz="2000" b="1" dirty="0">
                <a:solidFill>
                  <a:schemeClr val="tx2">
                    <a:lumMod val="75000"/>
                  </a:schemeClr>
                </a:solidFill>
                <a:latin typeface="+mn-lt"/>
              </a:rPr>
              <a:t> </a:t>
            </a:r>
            <a:r>
              <a:rPr lang="hr-HR" sz="2000" b="1" dirty="0" err="1">
                <a:solidFill>
                  <a:schemeClr val="tx2">
                    <a:lumMod val="75000"/>
                  </a:schemeClr>
                </a:solidFill>
                <a:latin typeface="+mn-lt"/>
              </a:rPr>
              <a:t>of</a:t>
            </a:r>
            <a:r>
              <a:rPr lang="hr-HR" sz="2000" b="1" dirty="0">
                <a:solidFill>
                  <a:schemeClr val="tx2">
                    <a:lumMod val="75000"/>
                  </a:schemeClr>
                </a:solidFill>
                <a:latin typeface="+mn-lt"/>
              </a:rPr>
              <a:t> </a:t>
            </a:r>
            <a:r>
              <a:rPr lang="hr-HR" sz="2000" b="1" dirty="0" err="1">
                <a:solidFill>
                  <a:schemeClr val="tx2">
                    <a:lumMod val="75000"/>
                  </a:schemeClr>
                </a:solidFill>
                <a:latin typeface="+mn-lt"/>
              </a:rPr>
              <a:t>accident</a:t>
            </a:r>
            <a:r>
              <a:rPr lang="hr-HR" sz="2000" b="1" dirty="0">
                <a:solidFill>
                  <a:schemeClr val="tx2">
                    <a:lumMod val="75000"/>
                  </a:schemeClr>
                </a:solidFill>
                <a:latin typeface="+mn-lt"/>
              </a:rPr>
              <a:t> </a:t>
            </a:r>
            <a:r>
              <a:rPr lang="hr-HR" sz="2000" b="1" dirty="0" err="1">
                <a:solidFill>
                  <a:schemeClr val="tx2">
                    <a:lumMod val="75000"/>
                  </a:schemeClr>
                </a:solidFill>
                <a:latin typeface="+mn-lt"/>
              </a:rPr>
              <a:t>and</a:t>
            </a:r>
            <a:r>
              <a:rPr lang="hr-HR" sz="2000" b="1" dirty="0">
                <a:solidFill>
                  <a:schemeClr val="tx2">
                    <a:lumMod val="75000"/>
                  </a:schemeClr>
                </a:solidFill>
                <a:latin typeface="+mn-lt"/>
              </a:rPr>
              <a:t> </a:t>
            </a:r>
            <a:r>
              <a:rPr lang="hr-HR" sz="2000" b="1" dirty="0" err="1">
                <a:solidFill>
                  <a:schemeClr val="tx2">
                    <a:lumMod val="75000"/>
                  </a:schemeClr>
                </a:solidFill>
                <a:latin typeface="+mn-lt"/>
              </a:rPr>
              <a:t>enclosed</a:t>
            </a:r>
            <a:r>
              <a:rPr lang="hr-HR" sz="2000" b="1" dirty="0">
                <a:solidFill>
                  <a:schemeClr val="tx2">
                    <a:lumMod val="75000"/>
                  </a:schemeClr>
                </a:solidFill>
                <a:latin typeface="+mn-lt"/>
              </a:rPr>
              <a:t> </a:t>
            </a:r>
            <a:r>
              <a:rPr lang="hr-HR" sz="2000" b="1" dirty="0" err="1">
                <a:solidFill>
                  <a:schemeClr val="tx2">
                    <a:lumMod val="75000"/>
                  </a:schemeClr>
                </a:solidFill>
                <a:latin typeface="+mn-lt"/>
              </a:rPr>
              <a:t>these</a:t>
            </a:r>
            <a:r>
              <a:rPr lang="hr-HR" sz="2000" b="1" dirty="0">
                <a:solidFill>
                  <a:schemeClr val="tx2">
                    <a:lumMod val="75000"/>
                  </a:schemeClr>
                </a:solidFill>
                <a:latin typeface="+mn-lt"/>
              </a:rPr>
              <a:t> data </a:t>
            </a:r>
            <a:r>
              <a:rPr lang="hr-HR" sz="2000" b="1" dirty="0" err="1">
                <a:solidFill>
                  <a:schemeClr val="tx2">
                    <a:lumMod val="75000"/>
                  </a:schemeClr>
                </a:solidFill>
                <a:latin typeface="+mn-lt"/>
              </a:rPr>
              <a:t>in</a:t>
            </a:r>
            <a:r>
              <a:rPr lang="hr-HR" sz="2000" b="1" dirty="0">
                <a:solidFill>
                  <a:schemeClr val="tx2">
                    <a:lumMod val="75000"/>
                  </a:schemeClr>
                </a:solidFill>
                <a:latin typeface="+mn-lt"/>
              </a:rPr>
              <a:t> </a:t>
            </a:r>
            <a:r>
              <a:rPr lang="hr-HR" sz="2000" b="1" dirty="0" err="1">
                <a:solidFill>
                  <a:schemeClr val="tx2">
                    <a:lumMod val="75000"/>
                  </a:schemeClr>
                </a:solidFill>
                <a:latin typeface="+mn-lt"/>
              </a:rPr>
              <a:t>the</a:t>
            </a:r>
            <a:r>
              <a:rPr lang="hr-HR" sz="2000" b="1" dirty="0">
                <a:solidFill>
                  <a:schemeClr val="tx2">
                    <a:lumMod val="75000"/>
                  </a:schemeClr>
                </a:solidFill>
                <a:latin typeface="+mn-lt"/>
              </a:rPr>
              <a:t> </a:t>
            </a:r>
            <a:r>
              <a:rPr lang="hr-HR" sz="2000" b="1" dirty="0" err="1">
                <a:solidFill>
                  <a:schemeClr val="tx2">
                    <a:lumMod val="75000"/>
                  </a:schemeClr>
                </a:solidFill>
                <a:latin typeface="+mn-lt"/>
              </a:rPr>
              <a:t>minutes</a:t>
            </a:r>
            <a:r>
              <a:rPr lang="hr-HR" sz="2000" b="1" dirty="0">
                <a:solidFill>
                  <a:schemeClr val="tx2">
                    <a:lumMod val="75000"/>
                  </a:schemeClr>
                </a:solidFill>
                <a:latin typeface="+mn-lt"/>
              </a:rPr>
              <a:t>.</a:t>
            </a:r>
          </a:p>
          <a:p>
            <a:endParaRPr lang="hr-HR" sz="2000" b="1" dirty="0">
              <a:solidFill>
                <a:schemeClr val="tx2">
                  <a:lumMod val="75000"/>
                </a:schemeClr>
              </a:solidFill>
              <a:latin typeface="+mn-lt"/>
            </a:endParaRPr>
          </a:p>
          <a:p>
            <a:r>
              <a:rPr lang="hr-HR" sz="2000" b="1" dirty="0" err="1">
                <a:solidFill>
                  <a:schemeClr val="tx2">
                    <a:lumMod val="75000"/>
                  </a:schemeClr>
                </a:solidFill>
                <a:latin typeface="+mn-lt"/>
              </a:rPr>
              <a:t>If</a:t>
            </a:r>
            <a:r>
              <a:rPr lang="hr-HR" sz="2000" b="1" dirty="0">
                <a:solidFill>
                  <a:schemeClr val="tx2">
                    <a:lumMod val="75000"/>
                  </a:schemeClr>
                </a:solidFill>
                <a:latin typeface="+mn-lt"/>
              </a:rPr>
              <a:t> </a:t>
            </a:r>
            <a:r>
              <a:rPr lang="hr-HR" sz="2000" b="1" dirty="0" err="1">
                <a:solidFill>
                  <a:schemeClr val="tx2">
                    <a:lumMod val="75000"/>
                  </a:schemeClr>
                </a:solidFill>
                <a:latin typeface="+mn-lt"/>
              </a:rPr>
              <a:t>further</a:t>
            </a:r>
            <a:r>
              <a:rPr lang="hr-HR" sz="2000" b="1" dirty="0">
                <a:solidFill>
                  <a:schemeClr val="tx2">
                    <a:lumMod val="75000"/>
                  </a:schemeClr>
                </a:solidFill>
                <a:latin typeface="+mn-lt"/>
              </a:rPr>
              <a:t> </a:t>
            </a:r>
            <a:r>
              <a:rPr lang="hr-HR" sz="2000" b="1" dirty="0" err="1">
                <a:solidFill>
                  <a:schemeClr val="tx2">
                    <a:lumMod val="75000"/>
                  </a:schemeClr>
                </a:solidFill>
                <a:latin typeface="+mn-lt"/>
              </a:rPr>
              <a:t>survey</a:t>
            </a:r>
            <a:r>
              <a:rPr lang="hr-HR" sz="2000" b="1" dirty="0">
                <a:solidFill>
                  <a:schemeClr val="tx2">
                    <a:lumMod val="75000"/>
                  </a:schemeClr>
                </a:solidFill>
                <a:latin typeface="+mn-lt"/>
              </a:rPr>
              <a:t> </a:t>
            </a:r>
            <a:r>
              <a:rPr lang="hr-HR" sz="2000" b="1" dirty="0" err="1">
                <a:solidFill>
                  <a:schemeClr val="tx2">
                    <a:lumMod val="75000"/>
                  </a:schemeClr>
                </a:solidFill>
                <a:latin typeface="+mn-lt"/>
              </a:rPr>
              <a:t>proves</a:t>
            </a:r>
            <a:r>
              <a:rPr lang="hr-HR" sz="2000" b="1" dirty="0">
                <a:solidFill>
                  <a:schemeClr val="tx2">
                    <a:lumMod val="75000"/>
                  </a:schemeClr>
                </a:solidFill>
                <a:latin typeface="+mn-lt"/>
              </a:rPr>
              <a:t> </a:t>
            </a:r>
            <a:r>
              <a:rPr lang="hr-HR" sz="2000" b="1" dirty="0" err="1">
                <a:solidFill>
                  <a:schemeClr val="tx2">
                    <a:lumMod val="75000"/>
                  </a:schemeClr>
                </a:solidFill>
                <a:latin typeface="+mn-lt"/>
              </a:rPr>
              <a:t>that</a:t>
            </a:r>
            <a:r>
              <a:rPr lang="hr-HR" sz="2000" b="1" dirty="0">
                <a:solidFill>
                  <a:schemeClr val="tx2">
                    <a:lumMod val="75000"/>
                  </a:schemeClr>
                </a:solidFill>
                <a:latin typeface="+mn-lt"/>
              </a:rPr>
              <a:t> </a:t>
            </a:r>
            <a:r>
              <a:rPr lang="hr-HR" sz="2000" b="1" dirty="0" err="1">
                <a:solidFill>
                  <a:schemeClr val="tx2">
                    <a:lumMod val="75000"/>
                  </a:schemeClr>
                </a:solidFill>
                <a:latin typeface="+mn-lt"/>
              </a:rPr>
              <a:t>the</a:t>
            </a:r>
            <a:r>
              <a:rPr lang="hr-HR" sz="2000" b="1" dirty="0">
                <a:solidFill>
                  <a:schemeClr val="tx2">
                    <a:lumMod val="75000"/>
                  </a:schemeClr>
                </a:solidFill>
                <a:latin typeface="+mn-lt"/>
              </a:rPr>
              <a:t> </a:t>
            </a:r>
            <a:r>
              <a:rPr lang="hr-HR" sz="2000" b="1" dirty="0" err="1">
                <a:solidFill>
                  <a:schemeClr val="tx2">
                    <a:lumMod val="75000"/>
                  </a:schemeClr>
                </a:solidFill>
                <a:latin typeface="+mn-lt"/>
              </a:rPr>
              <a:t>accident</a:t>
            </a:r>
            <a:r>
              <a:rPr lang="hr-HR" sz="2000" b="1" dirty="0">
                <a:solidFill>
                  <a:schemeClr val="tx2">
                    <a:lumMod val="75000"/>
                  </a:schemeClr>
                </a:solidFill>
                <a:latin typeface="+mn-lt"/>
              </a:rPr>
              <a:t> </a:t>
            </a:r>
            <a:r>
              <a:rPr lang="hr-HR" sz="2000" b="1" dirty="0" err="1">
                <a:solidFill>
                  <a:schemeClr val="tx2">
                    <a:lumMod val="75000"/>
                  </a:schemeClr>
                </a:solidFill>
                <a:latin typeface="+mn-lt"/>
              </a:rPr>
              <a:t>has</a:t>
            </a:r>
            <a:r>
              <a:rPr lang="hr-HR" sz="2000" b="1" dirty="0">
                <a:solidFill>
                  <a:schemeClr val="tx2">
                    <a:lumMod val="75000"/>
                  </a:schemeClr>
                </a:solidFill>
                <a:latin typeface="+mn-lt"/>
              </a:rPr>
              <a:t> </a:t>
            </a:r>
            <a:r>
              <a:rPr lang="hr-HR" sz="2000" b="1" dirty="0" err="1">
                <a:solidFill>
                  <a:schemeClr val="tx2">
                    <a:lumMod val="75000"/>
                  </a:schemeClr>
                </a:solidFill>
                <a:latin typeface="+mn-lt"/>
              </a:rPr>
              <a:t>been</a:t>
            </a:r>
            <a:r>
              <a:rPr lang="hr-HR" sz="2000" b="1" dirty="0">
                <a:solidFill>
                  <a:schemeClr val="tx2">
                    <a:lumMod val="75000"/>
                  </a:schemeClr>
                </a:solidFill>
                <a:latin typeface="+mn-lt"/>
              </a:rPr>
              <a:t> </a:t>
            </a:r>
            <a:r>
              <a:rPr lang="hr-HR" sz="2000" b="1" dirty="0" err="1">
                <a:solidFill>
                  <a:schemeClr val="tx2">
                    <a:lumMod val="75000"/>
                  </a:schemeClr>
                </a:solidFill>
                <a:latin typeface="+mn-lt"/>
              </a:rPr>
              <a:t>caused</a:t>
            </a:r>
            <a:r>
              <a:rPr lang="hr-HR" sz="2000" b="1" dirty="0">
                <a:solidFill>
                  <a:schemeClr val="tx2">
                    <a:lumMod val="75000"/>
                  </a:schemeClr>
                </a:solidFill>
                <a:latin typeface="+mn-lt"/>
              </a:rPr>
              <a:t> </a:t>
            </a:r>
            <a:r>
              <a:rPr lang="hr-HR" sz="2000" b="1" dirty="0" err="1">
                <a:solidFill>
                  <a:schemeClr val="tx2">
                    <a:lumMod val="75000"/>
                  </a:schemeClr>
                </a:solidFill>
                <a:latin typeface="+mn-lt"/>
              </a:rPr>
              <a:t>by</a:t>
            </a:r>
            <a:r>
              <a:rPr lang="hr-HR" sz="2000" b="1" dirty="0">
                <a:solidFill>
                  <a:schemeClr val="tx2">
                    <a:lumMod val="75000"/>
                  </a:schemeClr>
                </a:solidFill>
                <a:latin typeface="+mn-lt"/>
              </a:rPr>
              <a:t> </a:t>
            </a:r>
            <a:r>
              <a:rPr lang="hr-HR" sz="2000" b="1" dirty="0" err="1">
                <a:solidFill>
                  <a:schemeClr val="tx2">
                    <a:lumMod val="75000"/>
                  </a:schemeClr>
                </a:solidFill>
                <a:latin typeface="+mn-lt"/>
              </a:rPr>
              <a:t>certain</a:t>
            </a:r>
            <a:r>
              <a:rPr lang="hr-HR" sz="2000" b="1" dirty="0">
                <a:solidFill>
                  <a:schemeClr val="tx2">
                    <a:lumMod val="75000"/>
                  </a:schemeClr>
                </a:solidFill>
                <a:latin typeface="+mn-lt"/>
              </a:rPr>
              <a:t> </a:t>
            </a:r>
            <a:r>
              <a:rPr lang="hr-HR" sz="2000" b="1" dirty="0" err="1">
                <a:solidFill>
                  <a:schemeClr val="tx2">
                    <a:lumMod val="75000"/>
                  </a:schemeClr>
                </a:solidFill>
                <a:latin typeface="+mn-lt"/>
              </a:rPr>
              <a:t>physical</a:t>
            </a:r>
            <a:r>
              <a:rPr lang="hr-HR" sz="2000" b="1" dirty="0">
                <a:solidFill>
                  <a:schemeClr val="tx2">
                    <a:lumMod val="75000"/>
                  </a:schemeClr>
                </a:solidFill>
                <a:latin typeface="+mn-lt"/>
              </a:rPr>
              <a:t> </a:t>
            </a:r>
            <a:r>
              <a:rPr lang="hr-HR" sz="2000" b="1" dirty="0" err="1">
                <a:solidFill>
                  <a:schemeClr val="tx2">
                    <a:lumMod val="75000"/>
                  </a:schemeClr>
                </a:solidFill>
                <a:latin typeface="+mn-lt"/>
              </a:rPr>
              <a:t>or</a:t>
            </a:r>
            <a:r>
              <a:rPr lang="hr-HR" sz="2000" b="1" dirty="0">
                <a:solidFill>
                  <a:schemeClr val="tx2">
                    <a:lumMod val="75000"/>
                  </a:schemeClr>
                </a:solidFill>
                <a:latin typeface="+mn-lt"/>
              </a:rPr>
              <a:t> </a:t>
            </a:r>
            <a:r>
              <a:rPr lang="hr-HR" sz="2000" b="1" dirty="0" err="1">
                <a:solidFill>
                  <a:schemeClr val="tx2">
                    <a:lumMod val="75000"/>
                  </a:schemeClr>
                </a:solidFill>
                <a:latin typeface="+mn-lt"/>
              </a:rPr>
              <a:t>legal</a:t>
            </a:r>
            <a:r>
              <a:rPr lang="hr-HR" sz="2000" b="1" dirty="0">
                <a:solidFill>
                  <a:schemeClr val="tx2">
                    <a:lumMod val="75000"/>
                  </a:schemeClr>
                </a:solidFill>
                <a:latin typeface="+mn-lt"/>
              </a:rPr>
              <a:t> </a:t>
            </a:r>
            <a:r>
              <a:rPr lang="hr-HR" sz="2000" b="1" dirty="0" err="1">
                <a:solidFill>
                  <a:schemeClr val="tx2">
                    <a:lumMod val="75000"/>
                  </a:schemeClr>
                </a:solidFill>
                <a:latin typeface="+mn-lt"/>
              </a:rPr>
              <a:t>person</a:t>
            </a:r>
            <a:r>
              <a:rPr lang="hr-HR" sz="2000" b="1" dirty="0">
                <a:solidFill>
                  <a:schemeClr val="tx2">
                    <a:lumMod val="75000"/>
                  </a:schemeClr>
                </a:solidFill>
                <a:latin typeface="+mn-lt"/>
              </a:rPr>
              <a:t>, </a:t>
            </a:r>
            <a:r>
              <a:rPr lang="hr-HR" sz="2000" b="1" dirty="0" err="1">
                <a:solidFill>
                  <a:schemeClr val="tx2">
                    <a:lumMod val="75000"/>
                  </a:schemeClr>
                </a:solidFill>
                <a:latin typeface="+mn-lt"/>
              </a:rPr>
              <a:t>this</a:t>
            </a:r>
            <a:r>
              <a:rPr lang="hr-HR" sz="2000" b="1" dirty="0">
                <a:solidFill>
                  <a:schemeClr val="tx2">
                    <a:lumMod val="75000"/>
                  </a:schemeClr>
                </a:solidFill>
                <a:latin typeface="+mn-lt"/>
              </a:rPr>
              <a:t> minute </a:t>
            </a:r>
            <a:r>
              <a:rPr lang="hr-HR" sz="2000" b="1" dirty="0" err="1">
                <a:solidFill>
                  <a:schemeClr val="tx2">
                    <a:lumMod val="75000"/>
                  </a:schemeClr>
                </a:solidFill>
                <a:latin typeface="+mn-lt"/>
              </a:rPr>
              <a:t>can</a:t>
            </a:r>
            <a:r>
              <a:rPr lang="hr-HR" sz="2000" b="1" dirty="0">
                <a:solidFill>
                  <a:schemeClr val="tx2">
                    <a:lumMod val="75000"/>
                  </a:schemeClr>
                </a:solidFill>
                <a:latin typeface="+mn-lt"/>
              </a:rPr>
              <a:t> </a:t>
            </a:r>
            <a:r>
              <a:rPr lang="hr-HR" sz="2000" b="1" dirty="0" err="1">
                <a:solidFill>
                  <a:schemeClr val="tx2">
                    <a:lumMod val="75000"/>
                  </a:schemeClr>
                </a:solidFill>
                <a:latin typeface="+mn-lt"/>
              </a:rPr>
              <a:t>be</a:t>
            </a:r>
            <a:r>
              <a:rPr lang="hr-HR" sz="2000" b="1" dirty="0">
                <a:solidFill>
                  <a:schemeClr val="tx2">
                    <a:lumMod val="75000"/>
                  </a:schemeClr>
                </a:solidFill>
                <a:latin typeface="+mn-lt"/>
              </a:rPr>
              <a:t> </a:t>
            </a:r>
            <a:r>
              <a:rPr lang="hr-HR" sz="2000" b="1" dirty="0" err="1">
                <a:solidFill>
                  <a:schemeClr val="tx2">
                    <a:lumMod val="75000"/>
                  </a:schemeClr>
                </a:solidFill>
                <a:latin typeface="+mn-lt"/>
              </a:rPr>
              <a:t>used</a:t>
            </a:r>
            <a:r>
              <a:rPr lang="hr-HR" sz="2000" b="1" dirty="0">
                <a:solidFill>
                  <a:schemeClr val="tx2">
                    <a:lumMod val="75000"/>
                  </a:schemeClr>
                </a:solidFill>
                <a:latin typeface="+mn-lt"/>
              </a:rPr>
              <a:t> </a:t>
            </a:r>
            <a:r>
              <a:rPr lang="hr-HR" sz="2000" b="1" dirty="0" err="1">
                <a:solidFill>
                  <a:schemeClr val="tx2">
                    <a:lumMod val="75000"/>
                  </a:schemeClr>
                </a:solidFill>
                <a:latin typeface="+mn-lt"/>
              </a:rPr>
              <a:t>by</a:t>
            </a:r>
            <a:r>
              <a:rPr lang="hr-HR" sz="2000" b="1" dirty="0">
                <a:solidFill>
                  <a:schemeClr val="tx2">
                    <a:lumMod val="75000"/>
                  </a:schemeClr>
                </a:solidFill>
                <a:latin typeface="+mn-lt"/>
              </a:rPr>
              <a:t> </a:t>
            </a:r>
            <a:r>
              <a:rPr lang="hr-HR" sz="2000" b="1" dirty="0" err="1">
                <a:solidFill>
                  <a:schemeClr val="tx2">
                    <a:lumMod val="75000"/>
                  </a:schemeClr>
                </a:solidFill>
                <a:latin typeface="+mn-lt"/>
              </a:rPr>
              <a:t>the</a:t>
            </a:r>
            <a:r>
              <a:rPr lang="hr-HR" sz="2000" b="1" dirty="0">
                <a:solidFill>
                  <a:schemeClr val="tx2">
                    <a:lumMod val="75000"/>
                  </a:schemeClr>
                </a:solidFill>
                <a:latin typeface="+mn-lt"/>
              </a:rPr>
              <a:t> </a:t>
            </a:r>
            <a:r>
              <a:rPr lang="hr-HR" sz="2000" b="1" dirty="0" err="1">
                <a:solidFill>
                  <a:schemeClr val="tx2">
                    <a:lumMod val="75000"/>
                  </a:schemeClr>
                </a:solidFill>
                <a:latin typeface="+mn-lt"/>
              </a:rPr>
              <a:t>Ministry</a:t>
            </a:r>
            <a:r>
              <a:rPr lang="hr-HR" sz="2000" b="1" dirty="0">
                <a:solidFill>
                  <a:schemeClr val="tx2">
                    <a:lumMod val="75000"/>
                  </a:schemeClr>
                </a:solidFill>
                <a:latin typeface="+mn-lt"/>
              </a:rPr>
              <a:t> for </a:t>
            </a:r>
            <a:r>
              <a:rPr lang="hr-HR" sz="2000" b="1" dirty="0" err="1">
                <a:solidFill>
                  <a:schemeClr val="tx2">
                    <a:lumMod val="75000"/>
                  </a:schemeClr>
                </a:solidFill>
                <a:latin typeface="+mn-lt"/>
              </a:rPr>
              <a:t>initiating</a:t>
            </a:r>
            <a:r>
              <a:rPr lang="hr-HR" sz="2000" b="1" dirty="0">
                <a:solidFill>
                  <a:schemeClr val="tx2">
                    <a:lumMod val="75000"/>
                  </a:schemeClr>
                </a:solidFill>
                <a:latin typeface="+mn-lt"/>
              </a:rPr>
              <a:t> </a:t>
            </a:r>
            <a:r>
              <a:rPr lang="hr-HR" sz="2000" b="1" dirty="0" err="1">
                <a:solidFill>
                  <a:schemeClr val="tx2">
                    <a:lumMod val="75000"/>
                  </a:schemeClr>
                </a:solidFill>
                <a:latin typeface="+mn-lt"/>
              </a:rPr>
              <a:t>the</a:t>
            </a:r>
            <a:r>
              <a:rPr lang="hr-HR" sz="2000" b="1" dirty="0">
                <a:solidFill>
                  <a:schemeClr val="tx2">
                    <a:lumMod val="75000"/>
                  </a:schemeClr>
                </a:solidFill>
                <a:latin typeface="+mn-lt"/>
              </a:rPr>
              <a:t> </a:t>
            </a:r>
            <a:r>
              <a:rPr lang="hr-HR" sz="2000" b="1" dirty="0" err="1">
                <a:solidFill>
                  <a:schemeClr val="tx2">
                    <a:lumMod val="75000"/>
                  </a:schemeClr>
                </a:solidFill>
                <a:latin typeface="+mn-lt"/>
              </a:rPr>
              <a:t>misdemeanour</a:t>
            </a:r>
            <a:r>
              <a:rPr lang="hr-HR" sz="2000" b="1" dirty="0">
                <a:solidFill>
                  <a:schemeClr val="tx2">
                    <a:lumMod val="75000"/>
                  </a:schemeClr>
                </a:solidFill>
                <a:latin typeface="+mn-lt"/>
              </a:rPr>
              <a:t> </a:t>
            </a:r>
            <a:r>
              <a:rPr lang="hr-HR" sz="2000" b="1" dirty="0" err="1">
                <a:solidFill>
                  <a:schemeClr val="tx2">
                    <a:lumMod val="75000"/>
                  </a:schemeClr>
                </a:solidFill>
                <a:latin typeface="+mn-lt"/>
              </a:rPr>
              <a:t>proceeding</a:t>
            </a:r>
            <a:r>
              <a:rPr lang="hr-HR" sz="2000" b="1" dirty="0">
                <a:solidFill>
                  <a:schemeClr val="tx2">
                    <a:lumMod val="75000"/>
                  </a:schemeClr>
                </a:solidFill>
                <a:latin typeface="+mn-lt"/>
              </a:rPr>
              <a:t> to </a:t>
            </a:r>
            <a:r>
              <a:rPr lang="hr-HR" sz="2000" b="1" dirty="0" err="1">
                <a:solidFill>
                  <a:schemeClr val="tx2">
                    <a:lumMod val="75000"/>
                  </a:schemeClr>
                </a:solidFill>
                <a:latin typeface="+mn-lt"/>
              </a:rPr>
              <a:t>the</a:t>
            </a:r>
            <a:r>
              <a:rPr lang="hr-HR" sz="2000" b="1" dirty="0">
                <a:solidFill>
                  <a:schemeClr val="tx2">
                    <a:lumMod val="75000"/>
                  </a:schemeClr>
                </a:solidFill>
                <a:latin typeface="+mn-lt"/>
              </a:rPr>
              <a:t> State </a:t>
            </a:r>
            <a:r>
              <a:rPr lang="hr-HR" sz="2000" b="1" dirty="0" err="1">
                <a:solidFill>
                  <a:schemeClr val="tx2">
                    <a:lumMod val="75000"/>
                  </a:schemeClr>
                </a:solidFill>
                <a:latin typeface="+mn-lt"/>
              </a:rPr>
              <a:t>Attorney's</a:t>
            </a:r>
            <a:r>
              <a:rPr lang="hr-HR" sz="2000" b="1" dirty="0">
                <a:solidFill>
                  <a:schemeClr val="tx2">
                    <a:lumMod val="75000"/>
                  </a:schemeClr>
                </a:solidFill>
                <a:latin typeface="+mn-lt"/>
              </a:rPr>
              <a:t> Office. </a:t>
            </a:r>
          </a:p>
        </p:txBody>
      </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5" name="Group 3"/>
          <p:cNvGrpSpPr>
            <a:grpSpLocks noChangeAspect="1"/>
          </p:cNvGrpSpPr>
          <p:nvPr/>
        </p:nvGrpSpPr>
        <p:grpSpPr bwMode="auto">
          <a:xfrm>
            <a:off x="442354" y="6362429"/>
            <a:ext cx="4500798" cy="411137"/>
            <a:chOff x="14858" y="6031800"/>
            <a:chExt cx="7310482" cy="703818"/>
          </a:xfrm>
        </p:grpSpPr>
        <p:pic>
          <p:nvPicPr>
            <p:cNvPr id="1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08361867"/>
      </p:ext>
    </p:extLst>
  </p:cSld>
  <p:clrMapOvr>
    <a:masterClrMapping/>
  </p:clrMapOvr>
  <p:transition spd="med">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hr-HR" sz="3600" b="1" dirty="0" smtClean="0">
                <a:solidFill>
                  <a:schemeClr val="tx2"/>
                </a:solidFill>
                <a:effectLst>
                  <a:glow rad="228600">
                    <a:schemeClr val="bg1">
                      <a:lumMod val="50000"/>
                      <a:alpha val="20000"/>
                    </a:schemeClr>
                  </a:glow>
                </a:effectLst>
              </a:rPr>
              <a:t>THANK YOU FOR YOUR ATTENTION</a:t>
            </a:r>
          </a:p>
        </p:txBody>
      </p:sp>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882831"/>
            <a:ext cx="5463568" cy="664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8" descr="Znak_1024x7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
        <p:nvSpPr>
          <p:cNvPr id="8" name="Content Placeholder 8"/>
          <p:cNvSpPr>
            <a:spLocks/>
          </p:cNvSpPr>
          <p:nvPr/>
        </p:nvSpPr>
        <p:spPr bwMode="auto">
          <a:xfrm>
            <a:off x="324464" y="4387645"/>
            <a:ext cx="8229601" cy="92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marR="0" lvl="1" indent="0" algn="just" defTabSz="914400" rtl="0" eaLnBrk="1" fontAlgn="base" latinLnBrk="0" hangingPunct="1">
              <a:lnSpc>
                <a:spcPct val="100000"/>
              </a:lnSpc>
              <a:spcBef>
                <a:spcPct val="20000"/>
              </a:spcBef>
              <a:spcAft>
                <a:spcPct val="0"/>
              </a:spcAft>
              <a:buClrTx/>
              <a:buSzTx/>
              <a:buFontTx/>
              <a:buNone/>
              <a:tabLst/>
              <a:defRPr/>
            </a:pPr>
            <a:r>
              <a:rPr kumimoji="0" lang="en-US" sz="1600" b="1" i="1" u="sng" strike="noStrike" kern="1200" cap="none" spc="0" normalizeH="0" baseline="0" noProof="0" dirty="0">
                <a:ln>
                  <a:noFill/>
                </a:ln>
                <a:solidFill>
                  <a:srgbClr val="1F497D"/>
                </a:solidFill>
                <a:effectLst/>
                <a:uLnTx/>
                <a:uFillTx/>
                <a:latin typeface="Calibri" pitchFamily="34" charset="0"/>
                <a:ea typeface="+mn-ea"/>
                <a:cs typeface="Arial" charset="0"/>
              </a:rPr>
              <a:t>Disclaimer:</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 The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content</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s</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of this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publication</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are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the</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sole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responsibility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of EKONERG </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Energy</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Research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and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Environmental</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Protection</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Institute</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Ltd.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and</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can in</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no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way be taken </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t</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o reflect the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views of the European Union</a:t>
            </a:r>
            <a:endParaRPr kumimoji="0" lang="hr-HR" sz="1600" b="1" i="1" u="none" strike="noStrike" kern="1200" cap="none" spc="0" normalizeH="0" baseline="0" noProof="0" dirty="0">
              <a:ln>
                <a:noFill/>
              </a:ln>
              <a:solidFill>
                <a:srgbClr val="1F497D"/>
              </a:solidFill>
              <a:effectLst/>
              <a:uLnTx/>
              <a:uFillTx/>
              <a:latin typeface="Calibri" pitchFamily="34" charset="0"/>
              <a:ea typeface="+mn-ea"/>
              <a:cs typeface="Arial" charset="0"/>
            </a:endParaRPr>
          </a:p>
        </p:txBody>
      </p:sp>
      <p:sp>
        <p:nvSpPr>
          <p:cNvPr id="16" name="Podnaslov 2"/>
          <p:cNvSpPr txBox="1">
            <a:spLocks/>
          </p:cNvSpPr>
          <p:nvPr/>
        </p:nvSpPr>
        <p:spPr>
          <a:xfrm>
            <a:off x="3421626" y="6263557"/>
            <a:ext cx="2448231" cy="29094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4F81BD">
                    <a:lumMod val="50000"/>
                  </a:srgbClr>
                </a:solidFill>
                <a:effectLst/>
                <a:uLnTx/>
                <a:uFillTx/>
                <a:latin typeface="Calibri"/>
                <a:ea typeface="+mn-ea"/>
                <a:cs typeface="+mn-cs"/>
              </a:rPr>
              <a:t>This project is funded by the European Union</a:t>
            </a:r>
            <a:endParaRPr kumimoji="0" lang="en-GB" sz="1000" b="0" i="0" u="none" strike="noStrike" kern="1200" cap="none" spc="0" normalizeH="0" baseline="0" noProof="0" dirty="0">
              <a:ln>
                <a:noFill/>
              </a:ln>
              <a:solidFill>
                <a:srgbClr val="4F81BD">
                  <a:lumMod val="50000"/>
                </a:srgbClr>
              </a:solidFill>
              <a:effectLst/>
              <a:uLnTx/>
              <a:uFillTx/>
              <a:latin typeface="Calibri"/>
              <a:ea typeface="+mn-ea"/>
              <a:cs typeface="+mn-cs"/>
            </a:endParaRPr>
          </a:p>
        </p:txBody>
      </p:sp>
      <p:pic>
        <p:nvPicPr>
          <p:cNvPr id="17" name="Slika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5359" y="5557402"/>
            <a:ext cx="857019" cy="618958"/>
          </a:xfrm>
          <a:prstGeom prst="rect">
            <a:avLst/>
          </a:prstGeom>
        </p:spPr>
      </p:pic>
      <p:sp>
        <p:nvSpPr>
          <p:cNvPr id="19" name="Rectangle 18"/>
          <p:cNvSpPr/>
          <p:nvPr/>
        </p:nvSpPr>
        <p:spPr bwMode="auto">
          <a:xfrm>
            <a:off x="3049588" y="920931"/>
            <a:ext cx="3332964" cy="276999"/>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rgbClr val="7F7F7F"/>
                </a:solidFill>
                <a:effectLst/>
                <a:uLnTx/>
                <a:uFillTx/>
                <a:latin typeface="Arial Narrow" panose="020B0606020202030204" pitchFamily="34" charset="0"/>
                <a:ea typeface="+mn-ea"/>
                <a:cs typeface="Arial" charset="0"/>
              </a:rPr>
              <a:t>Energy </a:t>
            </a:r>
            <a:r>
              <a:rPr kumimoji="0" lang="hr-HR" sz="1200" b="0" i="0" u="none" strike="noStrike" kern="1200" cap="none" spc="0" normalizeH="0" baseline="0" noProof="0" dirty="0" smtClean="0">
                <a:ln>
                  <a:noFill/>
                </a:ln>
                <a:solidFill>
                  <a:srgbClr val="7F7F7F"/>
                </a:solidFill>
                <a:effectLst/>
                <a:uLnTx/>
                <a:uFillTx/>
                <a:latin typeface="Arial Narrow" panose="020B0606020202030204" pitchFamily="34" charset="0"/>
                <a:ea typeface="+mn-ea"/>
                <a:cs typeface="Arial" charset="0"/>
              </a:rPr>
              <a:t>R</a:t>
            </a:r>
            <a:r>
              <a:rPr kumimoji="0" lang="en-US" sz="1200" b="0" i="0" u="none" strike="noStrike" kern="1200" cap="none" spc="0" normalizeH="0" baseline="0" noProof="0" dirty="0" err="1" smtClean="0">
                <a:ln>
                  <a:noFill/>
                </a:ln>
                <a:solidFill>
                  <a:srgbClr val="7F7F7F"/>
                </a:solidFill>
                <a:effectLst/>
                <a:uLnTx/>
                <a:uFillTx/>
                <a:latin typeface="Arial Narrow" panose="020B0606020202030204" pitchFamily="34" charset="0"/>
                <a:ea typeface="+mn-ea"/>
                <a:cs typeface="Arial" charset="0"/>
              </a:rPr>
              <a:t>esearch</a:t>
            </a:r>
            <a:r>
              <a:rPr kumimoji="0" lang="en-US" sz="1200" b="0" i="0" u="none" strike="noStrike" kern="1200" cap="none" spc="0" normalizeH="0" baseline="0" noProof="0" dirty="0" smtClean="0">
                <a:ln>
                  <a:noFill/>
                </a:ln>
                <a:solidFill>
                  <a:srgbClr val="7F7F7F"/>
                </a:solidFill>
                <a:effectLst/>
                <a:uLnTx/>
                <a:uFillTx/>
                <a:latin typeface="Arial Narrow" panose="020B0606020202030204" pitchFamily="34" charset="0"/>
                <a:ea typeface="+mn-ea"/>
                <a:cs typeface="Arial" charset="0"/>
              </a:rPr>
              <a:t> and Environmental Protection Institute</a:t>
            </a:r>
            <a:endParaRPr kumimoji="0" lang="en-US" sz="1200" b="0" i="0" u="none" strike="noStrike" kern="1200" cap="none" spc="0" normalizeH="0" baseline="0" noProof="0" dirty="0">
              <a:ln>
                <a:noFill/>
              </a:ln>
              <a:solidFill>
                <a:srgbClr val="7F7F7F"/>
              </a:solidFill>
              <a:effectLst/>
              <a:uLnTx/>
              <a:uFillTx/>
              <a:latin typeface="Arial Narrow" pitchFamily="34" charset="0"/>
              <a:ea typeface="+mn-ea"/>
              <a:cs typeface="Arial" charset="0"/>
            </a:endParaRPr>
          </a:p>
        </p:txBody>
      </p:sp>
    </p:spTree>
    <p:extLst>
      <p:ext uri="{BB962C8B-B14F-4D97-AF65-F5344CB8AC3E}">
        <p14:creationId xmlns:p14="http://schemas.microsoft.com/office/powerpoint/2010/main" val="196152385"/>
      </p:ext>
    </p:extLst>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11.2 INSPECTION MONITORING OF POLLUTER</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475275396"/>
              </p:ext>
            </p:extLst>
          </p:nvPr>
        </p:nvGraphicFramePr>
        <p:xfrm>
          <a:off x="666749" y="1235075"/>
          <a:ext cx="7877175" cy="4572000"/>
        </p:xfrm>
        <a:graphic>
          <a:graphicData uri="http://schemas.openxmlformats.org/drawingml/2006/table">
            <a:tbl>
              <a:tblPr firstRow="1" bandRow="1">
                <a:effectLst>
                  <a:innerShdw blurRad="63500" dist="50800" dir="2700000">
                    <a:prstClr val="black">
                      <a:alpha val="50000"/>
                    </a:prstClr>
                  </a:innerShdw>
                </a:effectLst>
                <a:tableStyleId>{5940675A-B579-460E-94D1-54222C63F5DA}</a:tableStyleId>
              </a:tblPr>
              <a:tblGrid>
                <a:gridCol w="1564644">
                  <a:extLst>
                    <a:ext uri="{9D8B030D-6E8A-4147-A177-3AD203B41FA5}">
                      <a16:colId xmlns:a16="http://schemas.microsoft.com/office/drawing/2014/main" val="20000"/>
                    </a:ext>
                  </a:extLst>
                </a:gridCol>
                <a:gridCol w="6312531">
                  <a:extLst>
                    <a:ext uri="{9D8B030D-6E8A-4147-A177-3AD203B41FA5}">
                      <a16:colId xmlns:a16="http://schemas.microsoft.com/office/drawing/2014/main" val="20001"/>
                    </a:ext>
                  </a:extLst>
                </a:gridCol>
              </a:tblGrid>
              <a:tr h="370840">
                <a:tc>
                  <a:txBody>
                    <a:bodyPr/>
                    <a:lstStyle/>
                    <a:p>
                      <a:r>
                        <a:rPr lang="hr-HR" sz="2400" b="1" dirty="0" err="1">
                          <a:solidFill>
                            <a:schemeClr val="bg1"/>
                          </a:solidFill>
                        </a:rPr>
                        <a:t>Regulations</a:t>
                      </a:r>
                      <a:endParaRPr lang="hr-HR" sz="24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en-US" sz="2400" b="1" kern="1200" dirty="0">
                          <a:solidFill>
                            <a:schemeClr val="accent1">
                              <a:lumMod val="50000"/>
                            </a:schemeClr>
                          </a:solidFill>
                          <a:latin typeface="+mn-lt"/>
                          <a:ea typeface="+mn-ea"/>
                          <a:cs typeface="+mn-cs"/>
                        </a:rPr>
                        <a:t>Ordinance on the Air Quality Monitoring</a:t>
                      </a:r>
                      <a:r>
                        <a:rPr lang="hr-HR" sz="2400" kern="1200" dirty="0">
                          <a:solidFill>
                            <a:schemeClr val="accent1">
                              <a:lumMod val="50000"/>
                            </a:schemeClr>
                          </a:solidFill>
                          <a:latin typeface="+mn-lt"/>
                          <a:ea typeface="+mn-ea"/>
                          <a:cs typeface="+mn-cs"/>
                        </a:rPr>
                        <a:t>, </a:t>
                      </a:r>
                      <a:r>
                        <a:rPr lang="hr-HR" sz="2400" kern="1200" dirty="0" err="1">
                          <a:solidFill>
                            <a:schemeClr val="accent1">
                              <a:lumMod val="50000"/>
                            </a:schemeClr>
                          </a:solidFill>
                          <a:latin typeface="+mn-lt"/>
                          <a:ea typeface="+mn-ea"/>
                          <a:cs typeface="+mn-cs"/>
                        </a:rPr>
                        <a:t>Articles</a:t>
                      </a:r>
                      <a:r>
                        <a:rPr lang="hr-HR" sz="2400" dirty="0">
                          <a:solidFill>
                            <a:schemeClr val="tx2">
                              <a:lumMod val="75000"/>
                            </a:schemeClr>
                          </a:solidFill>
                        </a:rPr>
                        <a:t> </a:t>
                      </a:r>
                    </a:p>
                    <a:p>
                      <a:endParaRPr lang="hr-HR" sz="2400" dirty="0">
                        <a:solidFill>
                          <a:schemeClr val="tx2">
                            <a:lumMod val="75000"/>
                          </a:schemeClr>
                        </a:solidFill>
                      </a:endParaRPr>
                    </a:p>
                    <a:p>
                      <a:r>
                        <a:rPr lang="hr-HR" sz="2400" dirty="0">
                          <a:solidFill>
                            <a:schemeClr val="tx2">
                              <a:lumMod val="75000"/>
                            </a:schemeClr>
                          </a:solidFill>
                        </a:rPr>
                        <a:t>11 to 15</a:t>
                      </a:r>
                      <a:r>
                        <a:rPr lang="hr-HR" sz="2400" baseline="0" dirty="0">
                          <a:solidFill>
                            <a:schemeClr val="tx2">
                              <a:lumMod val="75000"/>
                            </a:schemeClr>
                          </a:solidFill>
                        </a:rPr>
                        <a:t> – </a:t>
                      </a:r>
                      <a:r>
                        <a:rPr lang="hr-HR" sz="2400" baseline="0" dirty="0" err="1">
                          <a:solidFill>
                            <a:schemeClr val="tx2">
                              <a:lumMod val="75000"/>
                            </a:schemeClr>
                          </a:solidFill>
                        </a:rPr>
                        <a:t>method</a:t>
                      </a:r>
                      <a:r>
                        <a:rPr lang="hr-HR" sz="2400" baseline="0" dirty="0">
                          <a:solidFill>
                            <a:schemeClr val="tx2">
                              <a:lumMod val="75000"/>
                            </a:schemeClr>
                          </a:solidFill>
                        </a:rPr>
                        <a:t> </a:t>
                      </a:r>
                      <a:r>
                        <a:rPr lang="hr-HR" sz="2400" baseline="0" dirty="0" err="1">
                          <a:solidFill>
                            <a:schemeClr val="tx2">
                              <a:lumMod val="75000"/>
                            </a:schemeClr>
                          </a:solidFill>
                        </a:rPr>
                        <a:t>of</a:t>
                      </a:r>
                      <a:r>
                        <a:rPr lang="hr-HR" sz="2400" baseline="0" dirty="0">
                          <a:solidFill>
                            <a:schemeClr val="tx2">
                              <a:lumMod val="75000"/>
                            </a:schemeClr>
                          </a:solidFill>
                        </a:rPr>
                        <a:t> </a:t>
                      </a:r>
                      <a:r>
                        <a:rPr lang="hr-HR" sz="2400" baseline="0" dirty="0" err="1">
                          <a:solidFill>
                            <a:schemeClr val="tx2">
                              <a:lumMod val="75000"/>
                            </a:schemeClr>
                          </a:solidFill>
                        </a:rPr>
                        <a:t>measuring</a:t>
                      </a:r>
                      <a:r>
                        <a:rPr lang="hr-HR" sz="2400" baseline="0" dirty="0">
                          <a:solidFill>
                            <a:schemeClr val="tx2">
                              <a:lumMod val="75000"/>
                            </a:schemeClr>
                          </a:solidFill>
                        </a:rPr>
                        <a:t>, data </a:t>
                      </a:r>
                      <a:r>
                        <a:rPr lang="hr-HR" sz="2400" baseline="0" dirty="0" err="1">
                          <a:solidFill>
                            <a:schemeClr val="tx2">
                              <a:lumMod val="75000"/>
                            </a:schemeClr>
                          </a:solidFill>
                        </a:rPr>
                        <a:t>quality</a:t>
                      </a:r>
                      <a:endParaRPr lang="hr-HR" sz="2400" dirty="0">
                        <a:solidFill>
                          <a:schemeClr val="tx2">
                            <a:lumMod val="75000"/>
                          </a:schemeClr>
                        </a:solidFill>
                      </a:endParaRPr>
                    </a:p>
                    <a:p>
                      <a:endParaRPr lang="hr-HR" sz="2400" dirty="0">
                        <a:solidFill>
                          <a:schemeClr val="tx2">
                            <a:lumMod val="75000"/>
                          </a:schemeClr>
                        </a:solidFill>
                      </a:endParaRPr>
                    </a:p>
                    <a:p>
                      <a:r>
                        <a:rPr lang="hr-HR" sz="2400" dirty="0">
                          <a:solidFill>
                            <a:schemeClr val="tx2">
                              <a:lumMod val="75000"/>
                            </a:schemeClr>
                          </a:solidFill>
                        </a:rPr>
                        <a:t>21, 22 – </a:t>
                      </a:r>
                      <a:r>
                        <a:rPr lang="hr-HR" sz="2400" dirty="0" err="1">
                          <a:solidFill>
                            <a:schemeClr val="tx2">
                              <a:lumMod val="75000"/>
                            </a:schemeClr>
                          </a:solidFill>
                        </a:rPr>
                        <a:t>reporting</a:t>
                      </a:r>
                      <a:r>
                        <a:rPr lang="hr-HR" sz="2400" dirty="0">
                          <a:solidFill>
                            <a:schemeClr val="tx2">
                              <a:lumMod val="75000"/>
                            </a:schemeClr>
                          </a:solidFill>
                        </a:rPr>
                        <a:t>, </a:t>
                      </a:r>
                      <a:r>
                        <a:rPr lang="hr-HR" sz="2400" dirty="0" err="1">
                          <a:solidFill>
                            <a:schemeClr val="tx2">
                              <a:lumMod val="75000"/>
                            </a:schemeClr>
                          </a:solidFill>
                        </a:rPr>
                        <a:t>annual</a:t>
                      </a:r>
                      <a:r>
                        <a:rPr lang="hr-HR" sz="2400" dirty="0">
                          <a:solidFill>
                            <a:schemeClr val="tx2">
                              <a:lumMod val="75000"/>
                            </a:schemeClr>
                          </a:solidFill>
                        </a:rPr>
                        <a:t> </a:t>
                      </a:r>
                      <a:r>
                        <a:rPr lang="hr-HR" sz="2400" dirty="0" err="1">
                          <a:solidFill>
                            <a:schemeClr val="tx2">
                              <a:lumMod val="75000"/>
                            </a:schemeClr>
                          </a:solidFill>
                        </a:rPr>
                        <a:t>report</a:t>
                      </a:r>
                      <a:endParaRPr lang="hr-HR" sz="2400" dirty="0">
                        <a:solidFill>
                          <a:schemeClr val="tx2">
                            <a:lumMod val="75000"/>
                          </a:schemeClr>
                        </a:solidFill>
                      </a:endParaRPr>
                    </a:p>
                    <a:p>
                      <a:endParaRPr lang="hr-HR" sz="2400" b="1" dirty="0">
                        <a:solidFill>
                          <a:schemeClr val="tx2">
                            <a:lumMod val="75000"/>
                          </a:schemeClr>
                        </a:solidFill>
                      </a:endParaRPr>
                    </a:p>
                    <a:p>
                      <a:r>
                        <a:rPr lang="hr-HR" sz="2400" b="1" dirty="0" err="1">
                          <a:solidFill>
                            <a:schemeClr val="tx2">
                              <a:lumMod val="75000"/>
                            </a:schemeClr>
                          </a:solidFill>
                        </a:rPr>
                        <a:t>Regulation</a:t>
                      </a:r>
                      <a:r>
                        <a:rPr lang="hr-HR" sz="2400" b="1" dirty="0">
                          <a:solidFill>
                            <a:schemeClr val="tx2">
                              <a:lumMod val="75000"/>
                            </a:schemeClr>
                          </a:solidFill>
                        </a:rPr>
                        <a:t> on </a:t>
                      </a:r>
                      <a:r>
                        <a:rPr lang="hr-HR" sz="2400" b="1" dirty="0" err="1">
                          <a:solidFill>
                            <a:schemeClr val="tx2">
                              <a:lumMod val="75000"/>
                            </a:schemeClr>
                          </a:solidFill>
                        </a:rPr>
                        <a:t>the</a:t>
                      </a:r>
                      <a:r>
                        <a:rPr lang="hr-HR" sz="2400" b="1" dirty="0">
                          <a:solidFill>
                            <a:schemeClr val="tx2">
                              <a:lumMod val="75000"/>
                            </a:schemeClr>
                          </a:solidFill>
                        </a:rPr>
                        <a:t> </a:t>
                      </a:r>
                      <a:r>
                        <a:rPr lang="hr-HR" sz="2400" b="1" dirty="0" err="1">
                          <a:solidFill>
                            <a:schemeClr val="tx2">
                              <a:lumMod val="75000"/>
                            </a:schemeClr>
                          </a:solidFill>
                        </a:rPr>
                        <a:t>Pollutant</a:t>
                      </a:r>
                      <a:r>
                        <a:rPr lang="hr-HR" sz="2400" b="1" dirty="0">
                          <a:solidFill>
                            <a:schemeClr val="tx2">
                              <a:lumMod val="75000"/>
                            </a:schemeClr>
                          </a:solidFill>
                        </a:rPr>
                        <a:t> </a:t>
                      </a:r>
                      <a:r>
                        <a:rPr lang="hr-HR" sz="2400" b="1" dirty="0" err="1">
                          <a:solidFill>
                            <a:schemeClr val="tx2">
                              <a:lumMod val="75000"/>
                            </a:schemeClr>
                          </a:solidFill>
                        </a:rPr>
                        <a:t>Levels</a:t>
                      </a:r>
                      <a:r>
                        <a:rPr lang="hr-HR" sz="2400" b="1" dirty="0">
                          <a:solidFill>
                            <a:schemeClr val="tx2">
                              <a:lumMod val="75000"/>
                            </a:schemeClr>
                          </a:solidFill>
                        </a:rPr>
                        <a:t> </a:t>
                      </a:r>
                      <a:r>
                        <a:rPr lang="hr-HR" sz="2400" b="1" dirty="0" err="1">
                          <a:solidFill>
                            <a:schemeClr val="tx2">
                              <a:lumMod val="75000"/>
                            </a:schemeClr>
                          </a:solidFill>
                        </a:rPr>
                        <a:t>in</a:t>
                      </a:r>
                      <a:r>
                        <a:rPr lang="hr-HR" sz="2400" b="1" dirty="0">
                          <a:solidFill>
                            <a:schemeClr val="tx2">
                              <a:lumMod val="75000"/>
                            </a:schemeClr>
                          </a:solidFill>
                        </a:rPr>
                        <a:t> Air</a:t>
                      </a:r>
                      <a:r>
                        <a:rPr lang="hr-HR" sz="2400" dirty="0">
                          <a:solidFill>
                            <a:schemeClr val="tx2">
                              <a:lumMod val="75000"/>
                            </a:schemeClr>
                          </a:solidFill>
                        </a:rPr>
                        <a:t>, </a:t>
                      </a:r>
                      <a:r>
                        <a:rPr lang="hr-HR" sz="2400" dirty="0" err="1">
                          <a:solidFill>
                            <a:schemeClr val="tx2">
                              <a:lumMod val="75000"/>
                            </a:schemeClr>
                          </a:solidFill>
                        </a:rPr>
                        <a:t>Articles</a:t>
                      </a:r>
                      <a:r>
                        <a:rPr lang="hr-HR" sz="2400" dirty="0">
                          <a:solidFill>
                            <a:schemeClr val="tx2">
                              <a:lumMod val="75000"/>
                            </a:schemeClr>
                          </a:solidFill>
                        </a:rPr>
                        <a:t> </a:t>
                      </a:r>
                    </a:p>
                    <a:p>
                      <a:endParaRPr lang="hr-HR" sz="2400" dirty="0">
                        <a:solidFill>
                          <a:schemeClr val="tx2">
                            <a:lumMod val="75000"/>
                          </a:schemeClr>
                        </a:solidFill>
                      </a:endParaRPr>
                    </a:p>
                    <a:p>
                      <a:r>
                        <a:rPr lang="hr-HR" sz="2400" dirty="0">
                          <a:solidFill>
                            <a:schemeClr val="tx2">
                              <a:lumMod val="75000"/>
                            </a:schemeClr>
                          </a:solidFill>
                        </a:rPr>
                        <a:t>5, 7, 8, 13 – </a:t>
                      </a:r>
                      <a:r>
                        <a:rPr lang="hr-HR" sz="2400" dirty="0" err="1">
                          <a:solidFill>
                            <a:schemeClr val="tx2">
                              <a:lumMod val="75000"/>
                            </a:schemeClr>
                          </a:solidFill>
                        </a:rPr>
                        <a:t>interpretation</a:t>
                      </a:r>
                      <a:r>
                        <a:rPr lang="hr-HR" sz="2400" dirty="0">
                          <a:solidFill>
                            <a:schemeClr val="tx2">
                              <a:lumMod val="75000"/>
                            </a:schemeClr>
                          </a:solidFill>
                        </a:rPr>
                        <a:t> </a:t>
                      </a:r>
                      <a:r>
                        <a:rPr lang="hr-HR" sz="2400" dirty="0" err="1">
                          <a:solidFill>
                            <a:schemeClr val="tx2">
                              <a:lumMod val="75000"/>
                            </a:schemeClr>
                          </a:solidFill>
                        </a:rPr>
                        <a:t>of</a:t>
                      </a:r>
                      <a:r>
                        <a:rPr lang="hr-HR" sz="2400" dirty="0">
                          <a:solidFill>
                            <a:schemeClr val="tx2">
                              <a:lumMod val="75000"/>
                            </a:schemeClr>
                          </a:solidFill>
                        </a:rPr>
                        <a:t> </a:t>
                      </a:r>
                      <a:r>
                        <a:rPr lang="hr-HR" sz="2400" dirty="0" err="1">
                          <a:solidFill>
                            <a:schemeClr val="tx2">
                              <a:lumMod val="75000"/>
                            </a:schemeClr>
                          </a:solidFill>
                        </a:rPr>
                        <a:t>annual</a:t>
                      </a:r>
                      <a:r>
                        <a:rPr lang="hr-HR" sz="2400" dirty="0">
                          <a:solidFill>
                            <a:schemeClr val="tx2">
                              <a:lumMod val="75000"/>
                            </a:schemeClr>
                          </a:solidFill>
                        </a:rPr>
                        <a:t> </a:t>
                      </a:r>
                      <a:r>
                        <a:rPr lang="hr-HR" sz="2400" dirty="0" err="1">
                          <a:solidFill>
                            <a:schemeClr val="tx2">
                              <a:lumMod val="75000"/>
                            </a:schemeClr>
                          </a:solidFill>
                        </a:rPr>
                        <a:t>report</a:t>
                      </a:r>
                      <a:endParaRPr lang="hr-HR" sz="2400" dirty="0">
                        <a:solidFill>
                          <a:schemeClr val="tx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370840">
                <a:tc>
                  <a:txBody>
                    <a:bodyPr/>
                    <a:lstStyle/>
                    <a:p>
                      <a:r>
                        <a:rPr lang="hr-HR" sz="2400" b="1" dirty="0" err="1">
                          <a:solidFill>
                            <a:schemeClr val="bg1"/>
                          </a:solidFill>
                        </a:rPr>
                        <a:t>Monitored</a:t>
                      </a:r>
                      <a:r>
                        <a:rPr lang="hr-HR" sz="2400" b="1" dirty="0">
                          <a:solidFill>
                            <a:schemeClr val="bg1"/>
                          </a:solidFill>
                        </a:rPr>
                        <a:t> </a:t>
                      </a:r>
                      <a:r>
                        <a:rPr lang="hr-HR" sz="2400" b="1" dirty="0" err="1">
                          <a:solidFill>
                            <a:schemeClr val="bg1"/>
                          </a:solidFill>
                        </a:rPr>
                        <a:t>person</a:t>
                      </a:r>
                      <a:endParaRPr lang="hr-HR" sz="24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hr-HR" sz="2400" b="1" dirty="0">
                          <a:solidFill>
                            <a:schemeClr val="tx2">
                              <a:lumMod val="75000"/>
                            </a:schemeClr>
                          </a:solidFill>
                        </a:rPr>
                        <a:t>Legal </a:t>
                      </a:r>
                      <a:r>
                        <a:rPr lang="hr-HR" sz="2400" b="1" dirty="0" err="1">
                          <a:solidFill>
                            <a:schemeClr val="tx2">
                              <a:lumMod val="75000"/>
                            </a:schemeClr>
                          </a:solidFill>
                        </a:rPr>
                        <a:t>person</a:t>
                      </a:r>
                      <a:r>
                        <a:rPr lang="hr-HR" sz="2400" b="1" dirty="0">
                          <a:solidFill>
                            <a:schemeClr val="tx2">
                              <a:lumMod val="75000"/>
                            </a:schemeClr>
                          </a:solidFill>
                        </a:rPr>
                        <a:t> </a:t>
                      </a:r>
                      <a:r>
                        <a:rPr lang="hr-HR" sz="2400" b="1" dirty="0" err="1">
                          <a:solidFill>
                            <a:schemeClr val="tx2">
                              <a:lumMod val="75000"/>
                            </a:schemeClr>
                          </a:solidFill>
                        </a:rPr>
                        <a:t>polluter</a:t>
                      </a:r>
                      <a:r>
                        <a:rPr lang="hr-HR" sz="2400" b="1" dirty="0">
                          <a:solidFill>
                            <a:schemeClr val="tx2">
                              <a:lumMod val="75000"/>
                            </a:schemeClr>
                          </a:solidFill>
                        </a:rPr>
                        <a:t>, </a:t>
                      </a:r>
                      <a:r>
                        <a:rPr lang="hr-HR" sz="2400" b="1" dirty="0" err="1">
                          <a:solidFill>
                            <a:schemeClr val="tx2">
                              <a:lumMod val="75000"/>
                            </a:schemeClr>
                          </a:solidFill>
                        </a:rPr>
                        <a:t>testing</a:t>
                      </a:r>
                      <a:r>
                        <a:rPr lang="hr-HR" sz="2400" b="1" dirty="0">
                          <a:solidFill>
                            <a:schemeClr val="tx2">
                              <a:lumMod val="75000"/>
                            </a:schemeClr>
                          </a:solidFill>
                        </a:rPr>
                        <a:t> / reference </a:t>
                      </a:r>
                      <a:r>
                        <a:rPr lang="hr-HR" sz="2400" b="1" baseline="0" dirty="0" err="1">
                          <a:solidFill>
                            <a:schemeClr val="tx2">
                              <a:lumMod val="75000"/>
                            </a:schemeClr>
                          </a:solidFill>
                        </a:rPr>
                        <a:t>lab</a:t>
                      </a:r>
                      <a:r>
                        <a:rPr lang="hr-HR" sz="2400" b="1" baseline="0" dirty="0">
                          <a:solidFill>
                            <a:schemeClr val="tx2">
                              <a:lumMod val="75000"/>
                            </a:schemeClr>
                          </a:solidFill>
                        </a:rPr>
                        <a:t>.</a:t>
                      </a:r>
                      <a:endParaRPr lang="hr-HR" sz="2400" b="1" dirty="0">
                        <a:solidFill>
                          <a:schemeClr val="tx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96834273"/>
      </p:ext>
    </p:extLst>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11.2 INSPECTION MONITORING OF POLLUTER</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2646041734"/>
              </p:ext>
            </p:extLst>
          </p:nvPr>
        </p:nvGraphicFramePr>
        <p:xfrm>
          <a:off x="666749" y="1235075"/>
          <a:ext cx="7877175" cy="3108960"/>
        </p:xfrm>
        <a:graphic>
          <a:graphicData uri="http://schemas.openxmlformats.org/drawingml/2006/table">
            <a:tbl>
              <a:tblPr firstRow="1" bandRow="1">
                <a:effectLst>
                  <a:innerShdw blurRad="63500" dist="50800" dir="2700000">
                    <a:prstClr val="black">
                      <a:alpha val="50000"/>
                    </a:prstClr>
                  </a:innerShdw>
                </a:effectLst>
                <a:tableStyleId>{5940675A-B579-460E-94D1-54222C63F5DA}</a:tableStyleId>
              </a:tblPr>
              <a:tblGrid>
                <a:gridCol w="1564644">
                  <a:extLst>
                    <a:ext uri="{9D8B030D-6E8A-4147-A177-3AD203B41FA5}">
                      <a16:colId xmlns:a16="http://schemas.microsoft.com/office/drawing/2014/main" val="20000"/>
                    </a:ext>
                  </a:extLst>
                </a:gridCol>
                <a:gridCol w="6312531">
                  <a:extLst>
                    <a:ext uri="{9D8B030D-6E8A-4147-A177-3AD203B41FA5}">
                      <a16:colId xmlns:a16="http://schemas.microsoft.com/office/drawing/2014/main" val="20001"/>
                    </a:ext>
                  </a:extLst>
                </a:gridCol>
              </a:tblGrid>
              <a:tr h="370840">
                <a:tc>
                  <a:txBody>
                    <a:bodyPr/>
                    <a:lstStyle/>
                    <a:p>
                      <a:r>
                        <a:rPr lang="hr-HR" sz="2400" b="1" dirty="0" err="1">
                          <a:solidFill>
                            <a:schemeClr val="bg1"/>
                          </a:solidFill>
                        </a:rPr>
                        <a:t>Other</a:t>
                      </a:r>
                      <a:r>
                        <a:rPr lang="hr-HR" sz="2400" b="1" dirty="0">
                          <a:solidFill>
                            <a:schemeClr val="bg1"/>
                          </a:solidFill>
                        </a:rPr>
                        <a:t> </a:t>
                      </a:r>
                      <a:r>
                        <a:rPr lang="hr-HR" sz="2400" b="1" dirty="0" err="1">
                          <a:solidFill>
                            <a:schemeClr val="bg1"/>
                          </a:solidFill>
                        </a:rPr>
                        <a:t>documents</a:t>
                      </a:r>
                      <a:endParaRPr lang="hr-HR" sz="24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342900" indent="-342900">
                        <a:buFontTx/>
                        <a:buChar char="-"/>
                      </a:pPr>
                      <a:r>
                        <a:rPr lang="hr-HR" sz="2400" dirty="0" err="1">
                          <a:solidFill>
                            <a:schemeClr val="tx2">
                              <a:lumMod val="75000"/>
                            </a:schemeClr>
                          </a:solidFill>
                        </a:rPr>
                        <a:t>Decision</a:t>
                      </a:r>
                      <a:r>
                        <a:rPr lang="hr-HR" sz="2400" dirty="0">
                          <a:solidFill>
                            <a:schemeClr val="tx2">
                              <a:lumMod val="75000"/>
                            </a:schemeClr>
                          </a:solidFill>
                        </a:rPr>
                        <a:t> on </a:t>
                      </a:r>
                      <a:r>
                        <a:rPr lang="hr-HR" sz="2400" dirty="0" err="1">
                          <a:solidFill>
                            <a:schemeClr val="tx2">
                              <a:lumMod val="75000"/>
                            </a:schemeClr>
                          </a:solidFill>
                        </a:rPr>
                        <a:t>environmental</a:t>
                      </a:r>
                      <a:r>
                        <a:rPr lang="hr-HR" sz="2400" dirty="0">
                          <a:solidFill>
                            <a:schemeClr val="tx2">
                              <a:lumMod val="75000"/>
                            </a:schemeClr>
                          </a:solidFill>
                        </a:rPr>
                        <a:t> </a:t>
                      </a:r>
                      <a:r>
                        <a:rPr lang="hr-HR" sz="2400" dirty="0" err="1">
                          <a:solidFill>
                            <a:schemeClr val="tx2">
                              <a:lumMod val="75000"/>
                            </a:schemeClr>
                          </a:solidFill>
                        </a:rPr>
                        <a:t>impact</a:t>
                      </a:r>
                      <a:r>
                        <a:rPr lang="hr-HR" sz="2400" dirty="0">
                          <a:solidFill>
                            <a:schemeClr val="tx2">
                              <a:lumMod val="75000"/>
                            </a:schemeClr>
                          </a:solidFill>
                        </a:rPr>
                        <a:t> </a:t>
                      </a:r>
                      <a:r>
                        <a:rPr lang="hr-HR" sz="2400" dirty="0" err="1">
                          <a:solidFill>
                            <a:schemeClr val="tx2">
                              <a:lumMod val="75000"/>
                            </a:schemeClr>
                          </a:solidFill>
                        </a:rPr>
                        <a:t>assessment</a:t>
                      </a:r>
                      <a:endParaRPr lang="hr-HR" sz="2400" dirty="0">
                        <a:solidFill>
                          <a:schemeClr val="tx2">
                            <a:lumMod val="75000"/>
                          </a:schemeClr>
                        </a:solidFill>
                      </a:endParaRPr>
                    </a:p>
                    <a:p>
                      <a:pPr marL="342900" indent="-342900">
                        <a:buFontTx/>
                        <a:buChar char="-"/>
                      </a:pPr>
                      <a:r>
                        <a:rPr lang="hr-HR" sz="2400" dirty="0" err="1">
                          <a:solidFill>
                            <a:schemeClr val="tx2">
                              <a:lumMod val="75000"/>
                            </a:schemeClr>
                          </a:solidFill>
                        </a:rPr>
                        <a:t>Decision</a:t>
                      </a:r>
                      <a:r>
                        <a:rPr lang="hr-HR" sz="2400" dirty="0">
                          <a:solidFill>
                            <a:schemeClr val="tx2">
                              <a:lumMod val="75000"/>
                            </a:schemeClr>
                          </a:solidFill>
                        </a:rPr>
                        <a:t> on </a:t>
                      </a:r>
                      <a:r>
                        <a:rPr lang="hr-HR" sz="2400" dirty="0" err="1">
                          <a:solidFill>
                            <a:schemeClr val="tx2">
                              <a:lumMod val="75000"/>
                            </a:schemeClr>
                          </a:solidFill>
                        </a:rPr>
                        <a:t>on</a:t>
                      </a:r>
                      <a:r>
                        <a:rPr lang="hr-HR" sz="2400" dirty="0">
                          <a:solidFill>
                            <a:schemeClr val="tx2">
                              <a:lumMod val="75000"/>
                            </a:schemeClr>
                          </a:solidFill>
                        </a:rPr>
                        <a:t> </a:t>
                      </a:r>
                      <a:r>
                        <a:rPr lang="en-US" sz="2400" dirty="0">
                          <a:solidFill>
                            <a:schemeClr val="tx2">
                              <a:lumMod val="75000"/>
                            </a:schemeClr>
                          </a:solidFill>
                        </a:rPr>
                        <a:t>environmental acceptability of the project</a:t>
                      </a:r>
                      <a:endParaRPr lang="hr-HR" sz="2400" baseline="0" dirty="0">
                        <a:solidFill>
                          <a:schemeClr val="tx2">
                            <a:lumMod val="75000"/>
                          </a:schemeClr>
                        </a:solidFill>
                      </a:endParaRPr>
                    </a:p>
                    <a:p>
                      <a:pPr marL="342900" indent="-342900">
                        <a:buFontTx/>
                        <a:buChar char="-"/>
                      </a:pPr>
                      <a:r>
                        <a:rPr lang="hr-HR" sz="2400" baseline="0" dirty="0" err="1">
                          <a:solidFill>
                            <a:schemeClr val="tx2">
                              <a:lumMod val="75000"/>
                            </a:schemeClr>
                          </a:solidFill>
                        </a:rPr>
                        <a:t>Decision</a:t>
                      </a:r>
                      <a:r>
                        <a:rPr lang="hr-HR" sz="2400" baseline="0" dirty="0">
                          <a:solidFill>
                            <a:schemeClr val="tx2">
                              <a:lumMod val="75000"/>
                            </a:schemeClr>
                          </a:solidFill>
                        </a:rPr>
                        <a:t> on </a:t>
                      </a:r>
                      <a:r>
                        <a:rPr lang="hr-HR" sz="2400" baseline="0" dirty="0" err="1">
                          <a:solidFill>
                            <a:schemeClr val="tx2">
                              <a:lumMod val="75000"/>
                            </a:schemeClr>
                          </a:solidFill>
                        </a:rPr>
                        <a:t>integrated</a:t>
                      </a:r>
                      <a:r>
                        <a:rPr lang="hr-HR" sz="2400" baseline="0" dirty="0">
                          <a:solidFill>
                            <a:schemeClr val="tx2">
                              <a:lumMod val="75000"/>
                            </a:schemeClr>
                          </a:solidFill>
                        </a:rPr>
                        <a:t> </a:t>
                      </a:r>
                      <a:r>
                        <a:rPr lang="hr-HR" sz="2400" baseline="0" dirty="0" err="1">
                          <a:solidFill>
                            <a:schemeClr val="tx2">
                              <a:lumMod val="75000"/>
                            </a:schemeClr>
                          </a:solidFill>
                        </a:rPr>
                        <a:t>environmental</a:t>
                      </a:r>
                      <a:r>
                        <a:rPr lang="hr-HR" sz="2400" baseline="0" dirty="0">
                          <a:solidFill>
                            <a:schemeClr val="tx2">
                              <a:lumMod val="75000"/>
                            </a:schemeClr>
                          </a:solidFill>
                        </a:rPr>
                        <a:t> </a:t>
                      </a:r>
                      <a:r>
                        <a:rPr lang="hr-HR" sz="2400" baseline="0" dirty="0" err="1">
                          <a:solidFill>
                            <a:schemeClr val="tx2">
                              <a:lumMod val="75000"/>
                            </a:schemeClr>
                          </a:solidFill>
                        </a:rPr>
                        <a:t>protection</a:t>
                      </a:r>
                      <a:r>
                        <a:rPr lang="hr-HR" sz="2400" baseline="0" dirty="0">
                          <a:solidFill>
                            <a:schemeClr val="tx2">
                              <a:lumMod val="75000"/>
                            </a:schemeClr>
                          </a:solidFill>
                        </a:rPr>
                        <a:t> </a:t>
                      </a:r>
                      <a:r>
                        <a:rPr lang="hr-HR" sz="2400" baseline="0" dirty="0" err="1">
                          <a:solidFill>
                            <a:schemeClr val="tx2">
                              <a:lumMod val="75000"/>
                            </a:schemeClr>
                          </a:solidFill>
                        </a:rPr>
                        <a:t>requirements</a:t>
                      </a:r>
                      <a:endParaRPr lang="hr-HR" sz="2400" baseline="0" dirty="0">
                        <a:solidFill>
                          <a:schemeClr val="tx2">
                            <a:lumMod val="75000"/>
                          </a:schemeClr>
                        </a:solidFill>
                      </a:endParaRPr>
                    </a:p>
                    <a:p>
                      <a:pPr marL="342900" indent="-342900">
                        <a:buFontTx/>
                        <a:buChar char="-"/>
                      </a:pPr>
                      <a:r>
                        <a:rPr lang="hr-HR" sz="2400" baseline="0" dirty="0" err="1">
                          <a:solidFill>
                            <a:schemeClr val="tx2">
                              <a:lumMod val="75000"/>
                            </a:schemeClr>
                          </a:solidFill>
                        </a:rPr>
                        <a:t>Decision</a:t>
                      </a:r>
                      <a:r>
                        <a:rPr lang="hr-HR" sz="2400" baseline="0" dirty="0">
                          <a:solidFill>
                            <a:schemeClr val="tx2">
                              <a:lumMod val="75000"/>
                            </a:schemeClr>
                          </a:solidFill>
                        </a:rPr>
                        <a:t> on </a:t>
                      </a:r>
                      <a:r>
                        <a:rPr lang="hr-HR" sz="2400" baseline="0" dirty="0" err="1">
                          <a:solidFill>
                            <a:schemeClr val="tx2">
                              <a:lumMod val="75000"/>
                            </a:schemeClr>
                          </a:solidFill>
                        </a:rPr>
                        <a:t>environmental</a:t>
                      </a:r>
                      <a:r>
                        <a:rPr lang="hr-HR" sz="2400" baseline="0" dirty="0">
                          <a:solidFill>
                            <a:schemeClr val="tx2">
                              <a:lumMod val="75000"/>
                            </a:schemeClr>
                          </a:solidFill>
                        </a:rPr>
                        <a:t> </a:t>
                      </a:r>
                      <a:r>
                        <a:rPr lang="hr-HR" sz="2400" baseline="0" dirty="0" err="1">
                          <a:solidFill>
                            <a:schemeClr val="tx2">
                              <a:lumMod val="75000"/>
                            </a:schemeClr>
                          </a:solidFill>
                        </a:rPr>
                        <a:t>permit</a:t>
                      </a:r>
                      <a:endParaRPr lang="hr-HR" sz="2400" dirty="0">
                        <a:solidFill>
                          <a:schemeClr val="tx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370840">
                <a:tc>
                  <a:txBody>
                    <a:bodyPr/>
                    <a:lstStyle/>
                    <a:p>
                      <a:r>
                        <a:rPr lang="hr-HR" sz="2400" b="1" dirty="0" err="1">
                          <a:solidFill>
                            <a:schemeClr val="bg1"/>
                          </a:solidFill>
                        </a:rPr>
                        <a:t>Monitored</a:t>
                      </a:r>
                      <a:r>
                        <a:rPr lang="hr-HR" sz="2400" b="1" dirty="0">
                          <a:solidFill>
                            <a:schemeClr val="bg1"/>
                          </a:solidFill>
                        </a:rPr>
                        <a:t> </a:t>
                      </a:r>
                      <a:r>
                        <a:rPr lang="hr-HR" sz="2400" b="1" dirty="0" err="1">
                          <a:solidFill>
                            <a:schemeClr val="bg1"/>
                          </a:solidFill>
                        </a:rPr>
                        <a:t>person</a:t>
                      </a:r>
                      <a:endParaRPr lang="hr-HR" sz="24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hr-HR" sz="2400" b="1" dirty="0">
                          <a:solidFill>
                            <a:schemeClr val="tx2">
                              <a:lumMod val="75000"/>
                            </a:schemeClr>
                          </a:solidFill>
                        </a:rPr>
                        <a:t>Legal </a:t>
                      </a:r>
                      <a:r>
                        <a:rPr lang="hr-HR" sz="2400" b="1" dirty="0" err="1">
                          <a:solidFill>
                            <a:schemeClr val="tx2">
                              <a:lumMod val="75000"/>
                            </a:schemeClr>
                          </a:solidFill>
                        </a:rPr>
                        <a:t>person</a:t>
                      </a:r>
                      <a:r>
                        <a:rPr lang="hr-HR" sz="2400" b="1" dirty="0">
                          <a:solidFill>
                            <a:schemeClr val="tx2">
                              <a:lumMod val="75000"/>
                            </a:schemeClr>
                          </a:solidFill>
                        </a:rPr>
                        <a:t> </a:t>
                      </a:r>
                      <a:r>
                        <a:rPr lang="hr-HR" sz="2400" b="1" dirty="0" err="1">
                          <a:solidFill>
                            <a:schemeClr val="tx2">
                              <a:lumMod val="75000"/>
                            </a:schemeClr>
                          </a:solidFill>
                        </a:rPr>
                        <a:t>polluter</a:t>
                      </a:r>
                      <a:r>
                        <a:rPr lang="hr-HR" sz="2400" b="1" dirty="0">
                          <a:solidFill>
                            <a:schemeClr val="tx2">
                              <a:lumMod val="75000"/>
                            </a:schemeClr>
                          </a:solidFill>
                        </a:rPr>
                        <a:t>, </a:t>
                      </a:r>
                      <a:r>
                        <a:rPr lang="hr-HR" sz="2400" b="1" dirty="0" err="1">
                          <a:solidFill>
                            <a:schemeClr val="tx2">
                              <a:lumMod val="75000"/>
                            </a:schemeClr>
                          </a:solidFill>
                        </a:rPr>
                        <a:t>testing</a:t>
                      </a:r>
                      <a:r>
                        <a:rPr lang="hr-HR" sz="2400" b="1" dirty="0">
                          <a:solidFill>
                            <a:schemeClr val="tx2">
                              <a:lumMod val="75000"/>
                            </a:schemeClr>
                          </a:solidFill>
                        </a:rPr>
                        <a:t> / reference </a:t>
                      </a:r>
                      <a:r>
                        <a:rPr lang="hr-HR" sz="2400" b="1" baseline="0" dirty="0" err="1">
                          <a:solidFill>
                            <a:schemeClr val="tx2">
                              <a:lumMod val="75000"/>
                            </a:schemeClr>
                          </a:solidFill>
                        </a:rPr>
                        <a:t>lab</a:t>
                      </a:r>
                      <a:r>
                        <a:rPr lang="hr-HR" sz="2400" b="1" baseline="0" dirty="0">
                          <a:solidFill>
                            <a:schemeClr val="tx2">
                              <a:lumMod val="75000"/>
                            </a:schemeClr>
                          </a:solidFill>
                        </a:rPr>
                        <a:t>.</a:t>
                      </a:r>
                      <a:endParaRPr lang="hr-HR" sz="2400" b="1" dirty="0">
                        <a:solidFill>
                          <a:schemeClr val="tx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821853613"/>
      </p:ext>
    </p:extLst>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213064" y="17924"/>
            <a:ext cx="8660368" cy="781235"/>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11.4 INSPECTION MONITORING - UNANNOUNCED</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111981933"/>
              </p:ext>
            </p:extLst>
          </p:nvPr>
        </p:nvGraphicFramePr>
        <p:xfrm>
          <a:off x="213064" y="559294"/>
          <a:ext cx="8330861" cy="5803135"/>
        </p:xfrm>
        <a:graphic>
          <a:graphicData uri="http://schemas.openxmlformats.org/drawingml/2006/table">
            <a:tbl>
              <a:tblPr firstRow="1" bandRow="1">
                <a:effectLst>
                  <a:innerShdw blurRad="63500" dist="50800" dir="2700000">
                    <a:prstClr val="black">
                      <a:alpha val="50000"/>
                    </a:prstClr>
                  </a:innerShdw>
                </a:effectLst>
                <a:tableStyleId>{5940675A-B579-460E-94D1-54222C63F5DA}</a:tableStyleId>
              </a:tblPr>
              <a:tblGrid>
                <a:gridCol w="1654760">
                  <a:extLst>
                    <a:ext uri="{9D8B030D-6E8A-4147-A177-3AD203B41FA5}">
                      <a16:colId xmlns:a16="http://schemas.microsoft.com/office/drawing/2014/main" val="20000"/>
                    </a:ext>
                  </a:extLst>
                </a:gridCol>
                <a:gridCol w="6676101">
                  <a:extLst>
                    <a:ext uri="{9D8B030D-6E8A-4147-A177-3AD203B41FA5}">
                      <a16:colId xmlns:a16="http://schemas.microsoft.com/office/drawing/2014/main" val="20001"/>
                    </a:ext>
                  </a:extLst>
                </a:gridCol>
              </a:tblGrid>
              <a:tr h="4953435">
                <a:tc>
                  <a:txBody>
                    <a:bodyPr/>
                    <a:lstStyle/>
                    <a:p>
                      <a:r>
                        <a:rPr lang="hr-HR" sz="2400" b="1" dirty="0">
                          <a:solidFill>
                            <a:schemeClr val="bg1"/>
                          </a:solidFill>
                        </a:rPr>
                        <a:t>RMCEI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hr-HR" sz="2400" b="1" dirty="0">
                          <a:solidFill>
                            <a:schemeClr val="tx2">
                              <a:lumMod val="75000"/>
                            </a:schemeClr>
                          </a:solidFill>
                        </a:rPr>
                        <a:t>RMCEI – </a:t>
                      </a:r>
                      <a:r>
                        <a:rPr lang="hr-HR" sz="2400" b="1" dirty="0" err="1">
                          <a:solidFill>
                            <a:schemeClr val="tx2">
                              <a:lumMod val="75000"/>
                            </a:schemeClr>
                          </a:solidFill>
                        </a:rPr>
                        <a:t>non</a:t>
                      </a:r>
                      <a:r>
                        <a:rPr lang="hr-HR" sz="2400" b="1" dirty="0">
                          <a:solidFill>
                            <a:schemeClr val="tx2">
                              <a:lumMod val="75000"/>
                            </a:schemeClr>
                          </a:solidFill>
                        </a:rPr>
                        <a:t> rutine monitoring</a:t>
                      </a:r>
                      <a:endParaRPr lang="hr-HR" sz="2400" dirty="0">
                        <a:solidFill>
                          <a:schemeClr val="tx2">
                            <a:lumMod val="75000"/>
                          </a:schemeClr>
                        </a:solidFill>
                      </a:endParaRPr>
                    </a:p>
                    <a:p>
                      <a:endParaRPr lang="hr-HR" sz="2000" dirty="0">
                        <a:solidFill>
                          <a:schemeClr val="tx2">
                            <a:lumMod val="75000"/>
                          </a:schemeClr>
                        </a:solidFill>
                      </a:endParaRPr>
                    </a:p>
                    <a:p>
                      <a:pPr marL="342900" lvl="1" indent="-342900">
                        <a:spcBef>
                          <a:spcPct val="20000"/>
                        </a:spcBef>
                        <a:buFont typeface="Arial" charset="0"/>
                        <a:buChar char="•"/>
                      </a:pPr>
                      <a:r>
                        <a:rPr lang="hr-HR" sz="2400" b="1" dirty="0" err="1">
                          <a:solidFill>
                            <a:schemeClr val="tx2"/>
                          </a:solidFill>
                        </a:rPr>
                        <a:t>Unplanned</a:t>
                      </a:r>
                      <a:r>
                        <a:rPr lang="hr-HR" sz="2400" b="1" dirty="0">
                          <a:solidFill>
                            <a:schemeClr val="tx2"/>
                          </a:solidFill>
                        </a:rPr>
                        <a:t> monitoring at </a:t>
                      </a:r>
                      <a:r>
                        <a:rPr lang="hr-HR" sz="2400" b="1" dirty="0" err="1">
                          <a:solidFill>
                            <a:schemeClr val="tx2"/>
                          </a:solidFill>
                        </a:rPr>
                        <a:t>location</a:t>
                      </a:r>
                      <a:endParaRPr lang="hr-HR" sz="2000" dirty="0">
                        <a:solidFill>
                          <a:srgbClr val="0070C0"/>
                        </a:solidFill>
                      </a:endParaRPr>
                    </a:p>
                    <a:p>
                      <a:pPr marL="0" lvl="1">
                        <a:spcBef>
                          <a:spcPct val="20000"/>
                        </a:spcBef>
                      </a:pPr>
                      <a:r>
                        <a:rPr lang="hr-HR" sz="2000" dirty="0" err="1">
                          <a:solidFill>
                            <a:srgbClr val="0070C0"/>
                          </a:solidFill>
                        </a:rPr>
                        <a:t>Every</a:t>
                      </a:r>
                      <a:r>
                        <a:rPr lang="hr-HR" sz="2000" dirty="0">
                          <a:solidFill>
                            <a:srgbClr val="0070C0"/>
                          </a:solidFill>
                        </a:rPr>
                        <a:t> </a:t>
                      </a:r>
                      <a:r>
                        <a:rPr lang="hr-HR" sz="2000" dirty="0" err="1">
                          <a:solidFill>
                            <a:srgbClr val="0070C0"/>
                          </a:solidFill>
                        </a:rPr>
                        <a:t>member</a:t>
                      </a:r>
                      <a:r>
                        <a:rPr lang="hr-HR" sz="2000" dirty="0">
                          <a:solidFill>
                            <a:srgbClr val="0070C0"/>
                          </a:solidFill>
                        </a:rPr>
                        <a:t> </a:t>
                      </a:r>
                      <a:r>
                        <a:rPr lang="hr-HR" sz="2000" dirty="0" err="1">
                          <a:solidFill>
                            <a:srgbClr val="0070C0"/>
                          </a:solidFill>
                        </a:rPr>
                        <a:t>state</a:t>
                      </a:r>
                      <a:r>
                        <a:rPr lang="hr-HR" sz="2000" dirty="0">
                          <a:solidFill>
                            <a:srgbClr val="0070C0"/>
                          </a:solidFill>
                        </a:rPr>
                        <a:t> </a:t>
                      </a:r>
                      <a:r>
                        <a:rPr lang="hr-HR" sz="2000" dirty="0" err="1">
                          <a:solidFill>
                            <a:srgbClr val="0070C0"/>
                          </a:solidFill>
                        </a:rPr>
                        <a:t>shall</a:t>
                      </a:r>
                      <a:r>
                        <a:rPr lang="hr-HR" sz="2000" dirty="0">
                          <a:solidFill>
                            <a:srgbClr val="0070C0"/>
                          </a:solidFill>
                        </a:rPr>
                        <a:t> </a:t>
                      </a:r>
                      <a:r>
                        <a:rPr lang="hr-HR" sz="2000" dirty="0" err="1">
                          <a:solidFill>
                            <a:srgbClr val="0070C0"/>
                          </a:solidFill>
                        </a:rPr>
                        <a:t>ensure</a:t>
                      </a:r>
                      <a:r>
                        <a:rPr lang="hr-HR" sz="2000" dirty="0">
                          <a:solidFill>
                            <a:srgbClr val="0070C0"/>
                          </a:solidFill>
                        </a:rPr>
                        <a:t> </a:t>
                      </a:r>
                      <a:r>
                        <a:rPr lang="hr-HR" sz="2000" dirty="0" err="1">
                          <a:solidFill>
                            <a:srgbClr val="0070C0"/>
                          </a:solidFill>
                        </a:rPr>
                        <a:t>that</a:t>
                      </a:r>
                      <a:r>
                        <a:rPr lang="hr-HR" sz="2000" dirty="0">
                          <a:solidFill>
                            <a:srgbClr val="0070C0"/>
                          </a:solidFill>
                        </a:rPr>
                        <a:t> </a:t>
                      </a:r>
                      <a:r>
                        <a:rPr lang="hr-HR" sz="2000" dirty="0" err="1">
                          <a:solidFill>
                            <a:srgbClr val="0070C0"/>
                          </a:solidFill>
                        </a:rPr>
                        <a:t>unplanned</a:t>
                      </a:r>
                      <a:r>
                        <a:rPr lang="hr-HR" sz="2000" dirty="0">
                          <a:solidFill>
                            <a:srgbClr val="0070C0"/>
                          </a:solidFill>
                        </a:rPr>
                        <a:t> </a:t>
                      </a:r>
                      <a:r>
                        <a:rPr lang="hr-HR" sz="2000" dirty="0" err="1">
                          <a:solidFill>
                            <a:srgbClr val="0070C0"/>
                          </a:solidFill>
                        </a:rPr>
                        <a:t>inspection</a:t>
                      </a:r>
                      <a:r>
                        <a:rPr lang="hr-HR" sz="2000" dirty="0">
                          <a:solidFill>
                            <a:srgbClr val="0070C0"/>
                          </a:solidFill>
                        </a:rPr>
                        <a:t> monitoring </a:t>
                      </a:r>
                      <a:r>
                        <a:rPr lang="hr-HR" sz="2000" dirty="0" err="1">
                          <a:solidFill>
                            <a:srgbClr val="0070C0"/>
                          </a:solidFill>
                        </a:rPr>
                        <a:t>is</a:t>
                      </a:r>
                      <a:r>
                        <a:rPr lang="hr-HR" sz="2000" dirty="0">
                          <a:solidFill>
                            <a:srgbClr val="0070C0"/>
                          </a:solidFill>
                        </a:rPr>
                        <a:t> </a:t>
                      </a:r>
                      <a:r>
                        <a:rPr lang="hr-HR" sz="2000" dirty="0" err="1">
                          <a:solidFill>
                            <a:srgbClr val="0070C0"/>
                          </a:solidFill>
                        </a:rPr>
                        <a:t>carried</a:t>
                      </a:r>
                      <a:r>
                        <a:rPr lang="hr-HR" sz="2000" dirty="0">
                          <a:solidFill>
                            <a:srgbClr val="0070C0"/>
                          </a:solidFill>
                        </a:rPr>
                        <a:t> </a:t>
                      </a:r>
                      <a:r>
                        <a:rPr lang="hr-HR" sz="2000" dirty="0" err="1">
                          <a:solidFill>
                            <a:srgbClr val="0070C0"/>
                          </a:solidFill>
                        </a:rPr>
                        <a:t>out</a:t>
                      </a:r>
                      <a:r>
                        <a:rPr lang="hr-HR" sz="2000" dirty="0">
                          <a:solidFill>
                            <a:srgbClr val="0070C0"/>
                          </a:solidFill>
                        </a:rPr>
                        <a:t> </a:t>
                      </a:r>
                      <a:r>
                        <a:rPr lang="hr-HR" sz="2000" dirty="0" err="1">
                          <a:solidFill>
                            <a:srgbClr val="0070C0"/>
                          </a:solidFill>
                        </a:rPr>
                        <a:t>in</a:t>
                      </a:r>
                      <a:r>
                        <a:rPr lang="hr-HR" sz="2000" dirty="0">
                          <a:solidFill>
                            <a:srgbClr val="0070C0"/>
                          </a:solidFill>
                        </a:rPr>
                        <a:t> </a:t>
                      </a:r>
                      <a:r>
                        <a:rPr lang="hr-HR" sz="2000" dirty="0" err="1">
                          <a:solidFill>
                            <a:srgbClr val="0070C0"/>
                          </a:solidFill>
                        </a:rPr>
                        <a:t>the</a:t>
                      </a:r>
                      <a:r>
                        <a:rPr lang="hr-HR" sz="2000" dirty="0">
                          <a:solidFill>
                            <a:srgbClr val="0070C0"/>
                          </a:solidFill>
                        </a:rPr>
                        <a:t> </a:t>
                      </a:r>
                      <a:r>
                        <a:rPr lang="hr-HR" sz="2000" dirty="0" err="1">
                          <a:solidFill>
                            <a:srgbClr val="0070C0"/>
                          </a:solidFill>
                        </a:rPr>
                        <a:t>following</a:t>
                      </a:r>
                      <a:r>
                        <a:rPr lang="hr-HR" sz="2000" dirty="0">
                          <a:solidFill>
                            <a:srgbClr val="0070C0"/>
                          </a:solidFill>
                        </a:rPr>
                        <a:t> </a:t>
                      </a:r>
                      <a:r>
                        <a:rPr lang="hr-HR" sz="2000" dirty="0" err="1">
                          <a:solidFill>
                            <a:srgbClr val="0070C0"/>
                          </a:solidFill>
                        </a:rPr>
                        <a:t>cases</a:t>
                      </a:r>
                      <a:endParaRPr lang="hr-HR" sz="2000" dirty="0">
                        <a:solidFill>
                          <a:srgbClr val="0070C0"/>
                        </a:solidFill>
                      </a:endParaRPr>
                    </a:p>
                    <a:p>
                      <a:pPr marL="742950" lvl="1" indent="-285750">
                        <a:spcBef>
                          <a:spcPct val="20000"/>
                        </a:spcBef>
                        <a:buFont typeface="Arial" charset="0"/>
                        <a:buChar char="–"/>
                      </a:pPr>
                      <a:r>
                        <a:rPr lang="hr-HR" sz="2000" dirty="0">
                          <a:solidFill>
                            <a:srgbClr val="0070C0"/>
                          </a:solidFill>
                        </a:rPr>
                        <a:t>At </a:t>
                      </a:r>
                      <a:r>
                        <a:rPr lang="hr-HR" sz="2000" dirty="0" err="1">
                          <a:solidFill>
                            <a:srgbClr val="0070C0"/>
                          </a:solidFill>
                        </a:rPr>
                        <a:t>serious</a:t>
                      </a:r>
                      <a:r>
                        <a:rPr lang="hr-HR" sz="2000" dirty="0">
                          <a:solidFill>
                            <a:srgbClr val="0070C0"/>
                          </a:solidFill>
                        </a:rPr>
                        <a:t> </a:t>
                      </a:r>
                      <a:r>
                        <a:rPr lang="hr-HR" sz="2000" dirty="0" err="1">
                          <a:solidFill>
                            <a:srgbClr val="0070C0"/>
                          </a:solidFill>
                        </a:rPr>
                        <a:t>complaints</a:t>
                      </a:r>
                      <a:r>
                        <a:rPr lang="hr-HR" sz="2000" dirty="0">
                          <a:solidFill>
                            <a:srgbClr val="0070C0"/>
                          </a:solidFill>
                        </a:rPr>
                        <a:t> </a:t>
                      </a:r>
                      <a:r>
                        <a:rPr lang="hr-HR" sz="2000" dirty="0" err="1">
                          <a:solidFill>
                            <a:srgbClr val="0070C0"/>
                          </a:solidFill>
                        </a:rPr>
                        <a:t>regarding</a:t>
                      </a:r>
                      <a:r>
                        <a:rPr lang="hr-HR" sz="2000" dirty="0">
                          <a:solidFill>
                            <a:srgbClr val="0070C0"/>
                          </a:solidFill>
                        </a:rPr>
                        <a:t> </a:t>
                      </a:r>
                      <a:r>
                        <a:rPr lang="hr-HR" sz="2000" dirty="0" err="1">
                          <a:solidFill>
                            <a:srgbClr val="0070C0"/>
                          </a:solidFill>
                        </a:rPr>
                        <a:t>environmental</a:t>
                      </a:r>
                      <a:r>
                        <a:rPr lang="hr-HR" sz="2000" dirty="0">
                          <a:solidFill>
                            <a:srgbClr val="0070C0"/>
                          </a:solidFill>
                        </a:rPr>
                        <a:t> </a:t>
                      </a:r>
                      <a:r>
                        <a:rPr lang="hr-HR" sz="2000" dirty="0" err="1">
                          <a:solidFill>
                            <a:srgbClr val="0070C0"/>
                          </a:solidFill>
                        </a:rPr>
                        <a:t>endangering</a:t>
                      </a:r>
                      <a:r>
                        <a:rPr lang="hr-HR" sz="2000" dirty="0">
                          <a:solidFill>
                            <a:srgbClr val="0070C0"/>
                          </a:solidFill>
                        </a:rPr>
                        <a:t> </a:t>
                      </a:r>
                      <a:r>
                        <a:rPr lang="hr-HR" sz="2000" dirty="0" err="1">
                          <a:solidFill>
                            <a:srgbClr val="0070C0"/>
                          </a:solidFill>
                        </a:rPr>
                        <a:t>and</a:t>
                      </a:r>
                      <a:r>
                        <a:rPr lang="hr-HR" sz="2000" dirty="0">
                          <a:solidFill>
                            <a:srgbClr val="0070C0"/>
                          </a:solidFill>
                        </a:rPr>
                        <a:t> </a:t>
                      </a:r>
                      <a:r>
                        <a:rPr lang="hr-HR" sz="2000" dirty="0" err="1">
                          <a:solidFill>
                            <a:srgbClr val="0070C0"/>
                          </a:solidFill>
                        </a:rPr>
                        <a:t>immediately</a:t>
                      </a:r>
                      <a:r>
                        <a:rPr lang="hr-HR" sz="2000" dirty="0">
                          <a:solidFill>
                            <a:srgbClr val="0070C0"/>
                          </a:solidFill>
                        </a:rPr>
                        <a:t> </a:t>
                      </a:r>
                      <a:r>
                        <a:rPr lang="hr-HR" sz="2000" dirty="0" err="1">
                          <a:solidFill>
                            <a:srgbClr val="0070C0"/>
                          </a:solidFill>
                        </a:rPr>
                        <a:t>after</a:t>
                      </a:r>
                      <a:r>
                        <a:rPr lang="hr-HR" sz="2000" dirty="0">
                          <a:solidFill>
                            <a:srgbClr val="0070C0"/>
                          </a:solidFill>
                        </a:rPr>
                        <a:t> </a:t>
                      </a:r>
                      <a:r>
                        <a:rPr lang="hr-HR" sz="2000" dirty="0" err="1">
                          <a:solidFill>
                            <a:srgbClr val="0070C0"/>
                          </a:solidFill>
                        </a:rPr>
                        <a:t>receiving</a:t>
                      </a:r>
                      <a:r>
                        <a:rPr lang="hr-HR" sz="2000" dirty="0">
                          <a:solidFill>
                            <a:srgbClr val="0070C0"/>
                          </a:solidFill>
                        </a:rPr>
                        <a:t> </a:t>
                      </a:r>
                      <a:r>
                        <a:rPr lang="hr-HR" sz="2000" dirty="0" err="1">
                          <a:solidFill>
                            <a:srgbClr val="0070C0"/>
                          </a:solidFill>
                        </a:rPr>
                        <a:t>such</a:t>
                      </a:r>
                      <a:r>
                        <a:rPr lang="hr-HR" sz="2000" dirty="0">
                          <a:solidFill>
                            <a:srgbClr val="0070C0"/>
                          </a:solidFill>
                        </a:rPr>
                        <a:t> </a:t>
                      </a:r>
                      <a:r>
                        <a:rPr lang="hr-HR" sz="2000" dirty="0" err="1">
                          <a:solidFill>
                            <a:srgbClr val="0070C0"/>
                          </a:solidFill>
                        </a:rPr>
                        <a:t>complaints</a:t>
                      </a:r>
                      <a:endParaRPr lang="hr-HR" sz="2000" dirty="0">
                        <a:solidFill>
                          <a:srgbClr val="0070C0"/>
                        </a:solidFill>
                      </a:endParaRPr>
                    </a:p>
                    <a:p>
                      <a:pPr marL="742950" lvl="1" indent="-285750">
                        <a:spcBef>
                          <a:spcPct val="20000"/>
                        </a:spcBef>
                        <a:buFont typeface="Arial" charset="0"/>
                        <a:buChar char="–"/>
                      </a:pPr>
                      <a:r>
                        <a:rPr lang="hr-HR" sz="2000" dirty="0">
                          <a:solidFill>
                            <a:srgbClr val="0070C0"/>
                          </a:solidFill>
                        </a:rPr>
                        <a:t>In </a:t>
                      </a:r>
                      <a:r>
                        <a:rPr lang="hr-HR" sz="2000" dirty="0" err="1">
                          <a:solidFill>
                            <a:srgbClr val="0070C0"/>
                          </a:solidFill>
                        </a:rPr>
                        <a:t>case</a:t>
                      </a:r>
                      <a:r>
                        <a:rPr lang="hr-HR" sz="2000" dirty="0">
                          <a:solidFill>
                            <a:srgbClr val="0070C0"/>
                          </a:solidFill>
                        </a:rPr>
                        <a:t> </a:t>
                      </a:r>
                      <a:r>
                        <a:rPr lang="hr-HR" sz="2000" dirty="0" err="1">
                          <a:solidFill>
                            <a:srgbClr val="0070C0"/>
                          </a:solidFill>
                        </a:rPr>
                        <a:t>of</a:t>
                      </a:r>
                      <a:r>
                        <a:rPr lang="hr-HR" sz="2000" dirty="0">
                          <a:solidFill>
                            <a:srgbClr val="0070C0"/>
                          </a:solidFill>
                        </a:rPr>
                        <a:t> </a:t>
                      </a:r>
                      <a:r>
                        <a:rPr lang="hr-HR" sz="2000" dirty="0" err="1">
                          <a:solidFill>
                            <a:srgbClr val="0070C0"/>
                          </a:solidFill>
                        </a:rPr>
                        <a:t>serious</a:t>
                      </a:r>
                      <a:r>
                        <a:rPr lang="hr-HR" sz="2000" dirty="0">
                          <a:solidFill>
                            <a:srgbClr val="0070C0"/>
                          </a:solidFill>
                        </a:rPr>
                        <a:t> </a:t>
                      </a:r>
                      <a:r>
                        <a:rPr lang="hr-HR" sz="2000" dirty="0" err="1">
                          <a:solidFill>
                            <a:srgbClr val="0070C0"/>
                          </a:solidFill>
                        </a:rPr>
                        <a:t>accidents</a:t>
                      </a:r>
                      <a:r>
                        <a:rPr lang="hr-HR" sz="2000" dirty="0">
                          <a:solidFill>
                            <a:srgbClr val="0070C0"/>
                          </a:solidFill>
                        </a:rPr>
                        <a:t> </a:t>
                      </a:r>
                      <a:r>
                        <a:rPr lang="hr-HR" sz="2000" dirty="0" err="1">
                          <a:solidFill>
                            <a:srgbClr val="0070C0"/>
                          </a:solidFill>
                        </a:rPr>
                        <a:t>and</a:t>
                      </a:r>
                      <a:r>
                        <a:rPr lang="hr-HR" sz="2000" dirty="0">
                          <a:solidFill>
                            <a:srgbClr val="0070C0"/>
                          </a:solidFill>
                        </a:rPr>
                        <a:t> </a:t>
                      </a:r>
                      <a:r>
                        <a:rPr lang="hr-HR" sz="2000" dirty="0" err="1">
                          <a:solidFill>
                            <a:srgbClr val="0070C0"/>
                          </a:solidFill>
                        </a:rPr>
                        <a:t>incidents</a:t>
                      </a:r>
                      <a:r>
                        <a:rPr lang="hr-HR" sz="2000" dirty="0">
                          <a:solidFill>
                            <a:srgbClr val="0070C0"/>
                          </a:solidFill>
                        </a:rPr>
                        <a:t> </a:t>
                      </a:r>
                      <a:r>
                        <a:rPr lang="hr-HR" sz="2000" dirty="0" err="1">
                          <a:solidFill>
                            <a:srgbClr val="0070C0"/>
                          </a:solidFill>
                        </a:rPr>
                        <a:t>and</a:t>
                      </a:r>
                      <a:r>
                        <a:rPr lang="hr-HR" sz="2000" dirty="0">
                          <a:solidFill>
                            <a:srgbClr val="0070C0"/>
                          </a:solidFill>
                        </a:rPr>
                        <a:t> </a:t>
                      </a:r>
                      <a:r>
                        <a:rPr lang="hr-HR" sz="2000" dirty="0" err="1">
                          <a:solidFill>
                            <a:srgbClr val="0070C0"/>
                          </a:solidFill>
                        </a:rPr>
                        <a:t>serious</a:t>
                      </a:r>
                      <a:r>
                        <a:rPr lang="hr-HR" sz="2000" dirty="0">
                          <a:solidFill>
                            <a:srgbClr val="0070C0"/>
                          </a:solidFill>
                        </a:rPr>
                        <a:t> </a:t>
                      </a:r>
                      <a:r>
                        <a:rPr lang="hr-HR" sz="2000" dirty="0" err="1">
                          <a:solidFill>
                            <a:srgbClr val="0070C0"/>
                          </a:solidFill>
                        </a:rPr>
                        <a:t>non-compliance</a:t>
                      </a:r>
                      <a:r>
                        <a:rPr lang="hr-HR" sz="2000" dirty="0">
                          <a:solidFill>
                            <a:srgbClr val="0070C0"/>
                          </a:solidFill>
                        </a:rPr>
                        <a:t> </a:t>
                      </a:r>
                      <a:r>
                        <a:rPr lang="hr-HR" sz="2000" dirty="0" err="1">
                          <a:solidFill>
                            <a:srgbClr val="0070C0"/>
                          </a:solidFill>
                        </a:rPr>
                        <a:t>with</a:t>
                      </a:r>
                      <a:r>
                        <a:rPr lang="hr-HR" sz="2000" dirty="0">
                          <a:solidFill>
                            <a:srgbClr val="0070C0"/>
                          </a:solidFill>
                        </a:rPr>
                        <a:t> EU </a:t>
                      </a:r>
                      <a:r>
                        <a:rPr lang="hr-HR" sz="2000" dirty="0" err="1">
                          <a:solidFill>
                            <a:srgbClr val="0070C0"/>
                          </a:solidFill>
                        </a:rPr>
                        <a:t>regulations</a:t>
                      </a:r>
                      <a:r>
                        <a:rPr lang="hr-HR" sz="2000" dirty="0">
                          <a:solidFill>
                            <a:srgbClr val="0070C0"/>
                          </a:solidFill>
                        </a:rPr>
                        <a:t> </a:t>
                      </a:r>
                      <a:r>
                        <a:rPr lang="hr-HR" sz="2000" dirty="0" err="1">
                          <a:solidFill>
                            <a:srgbClr val="0070C0"/>
                          </a:solidFill>
                        </a:rPr>
                        <a:t>and</a:t>
                      </a:r>
                      <a:r>
                        <a:rPr lang="hr-HR" sz="2000" dirty="0">
                          <a:solidFill>
                            <a:srgbClr val="0070C0"/>
                          </a:solidFill>
                        </a:rPr>
                        <a:t> </a:t>
                      </a:r>
                      <a:r>
                        <a:rPr lang="hr-HR" sz="2000" dirty="0" err="1">
                          <a:solidFill>
                            <a:srgbClr val="0070C0"/>
                          </a:solidFill>
                        </a:rPr>
                        <a:t>immediately</a:t>
                      </a:r>
                      <a:r>
                        <a:rPr lang="hr-HR" sz="2000" dirty="0">
                          <a:solidFill>
                            <a:srgbClr val="0070C0"/>
                          </a:solidFill>
                        </a:rPr>
                        <a:t> </a:t>
                      </a:r>
                      <a:r>
                        <a:rPr lang="hr-HR" sz="2000" dirty="0" err="1">
                          <a:solidFill>
                            <a:srgbClr val="0070C0"/>
                          </a:solidFill>
                        </a:rPr>
                        <a:t>after</a:t>
                      </a:r>
                      <a:r>
                        <a:rPr lang="hr-HR" sz="2000" dirty="0">
                          <a:solidFill>
                            <a:srgbClr val="0070C0"/>
                          </a:solidFill>
                        </a:rPr>
                        <a:t> </a:t>
                      </a:r>
                      <a:r>
                        <a:rPr lang="hr-HR" sz="2000" dirty="0" err="1">
                          <a:solidFill>
                            <a:srgbClr val="0070C0"/>
                          </a:solidFill>
                        </a:rPr>
                        <a:t>such</a:t>
                      </a:r>
                      <a:r>
                        <a:rPr lang="hr-HR" sz="2000" dirty="0">
                          <a:solidFill>
                            <a:srgbClr val="0070C0"/>
                          </a:solidFill>
                        </a:rPr>
                        <a:t> </a:t>
                      </a:r>
                      <a:r>
                        <a:rPr lang="hr-HR" sz="2000" dirty="0" err="1">
                          <a:solidFill>
                            <a:srgbClr val="0070C0"/>
                          </a:solidFill>
                        </a:rPr>
                        <a:t>information</a:t>
                      </a:r>
                      <a:r>
                        <a:rPr lang="hr-HR" sz="2000" dirty="0">
                          <a:solidFill>
                            <a:srgbClr val="0070C0"/>
                          </a:solidFill>
                        </a:rPr>
                        <a:t> </a:t>
                      </a:r>
                      <a:r>
                        <a:rPr lang="hr-HR" sz="2000" dirty="0" err="1">
                          <a:solidFill>
                            <a:srgbClr val="0070C0"/>
                          </a:solidFill>
                        </a:rPr>
                        <a:t>reaches</a:t>
                      </a:r>
                      <a:r>
                        <a:rPr lang="hr-HR" sz="2000" dirty="0">
                          <a:solidFill>
                            <a:srgbClr val="0070C0"/>
                          </a:solidFill>
                        </a:rPr>
                        <a:t> </a:t>
                      </a:r>
                      <a:r>
                        <a:rPr lang="hr-HR" sz="2000" dirty="0" err="1">
                          <a:solidFill>
                            <a:srgbClr val="0070C0"/>
                          </a:solidFill>
                        </a:rPr>
                        <a:t>the</a:t>
                      </a:r>
                      <a:r>
                        <a:rPr lang="hr-HR" sz="2000" dirty="0">
                          <a:solidFill>
                            <a:srgbClr val="0070C0"/>
                          </a:solidFill>
                        </a:rPr>
                        <a:t> </a:t>
                      </a:r>
                      <a:r>
                        <a:rPr lang="hr-HR" sz="2000" dirty="0" err="1">
                          <a:solidFill>
                            <a:srgbClr val="0070C0"/>
                          </a:solidFill>
                        </a:rPr>
                        <a:t>inspection</a:t>
                      </a:r>
                      <a:r>
                        <a:rPr lang="hr-HR" sz="2000" dirty="0">
                          <a:solidFill>
                            <a:srgbClr val="0070C0"/>
                          </a:solidFill>
                        </a:rPr>
                        <a:t> </a:t>
                      </a:r>
                      <a:r>
                        <a:rPr lang="hr-HR" sz="2000" dirty="0" err="1">
                          <a:solidFill>
                            <a:srgbClr val="0070C0"/>
                          </a:solidFill>
                        </a:rPr>
                        <a:t>body</a:t>
                      </a:r>
                      <a:endParaRPr lang="hr-HR" sz="2000" dirty="0">
                        <a:solidFill>
                          <a:srgbClr val="0070C0"/>
                        </a:solidFill>
                      </a:endParaRPr>
                    </a:p>
                    <a:p>
                      <a:endParaRPr lang="hr-HR" sz="2000" dirty="0">
                        <a:solidFill>
                          <a:schemeClr val="tx2">
                            <a:lumMod val="75000"/>
                          </a:schemeClr>
                        </a:solidFill>
                      </a:endParaRPr>
                    </a:p>
                    <a:p>
                      <a:endParaRPr lang="hr-HR" sz="2400" b="1" dirty="0">
                        <a:solidFill>
                          <a:schemeClr val="tx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849700">
                <a:tc>
                  <a:txBody>
                    <a:bodyPr/>
                    <a:lstStyle/>
                    <a:p>
                      <a:r>
                        <a:rPr lang="hr-HR" sz="2400" b="1" dirty="0" err="1">
                          <a:solidFill>
                            <a:schemeClr val="bg1"/>
                          </a:solidFill>
                        </a:rPr>
                        <a:t>Monitored</a:t>
                      </a:r>
                      <a:r>
                        <a:rPr lang="hr-HR" sz="2400" b="1" dirty="0">
                          <a:solidFill>
                            <a:schemeClr val="bg1"/>
                          </a:solidFill>
                        </a:rPr>
                        <a:t> </a:t>
                      </a:r>
                      <a:r>
                        <a:rPr lang="hr-HR" sz="2400" b="1" dirty="0" err="1">
                          <a:solidFill>
                            <a:schemeClr val="bg1"/>
                          </a:solidFill>
                        </a:rPr>
                        <a:t>person</a:t>
                      </a:r>
                      <a:endParaRPr lang="hr-HR" sz="24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hr-HR" sz="2400" b="1" dirty="0">
                          <a:solidFill>
                            <a:schemeClr val="tx2">
                              <a:lumMod val="75000"/>
                            </a:schemeClr>
                          </a:solidFill>
                        </a:rPr>
                        <a:t>Legal </a:t>
                      </a:r>
                      <a:r>
                        <a:rPr lang="hr-HR" sz="2400" b="1" dirty="0" err="1">
                          <a:solidFill>
                            <a:schemeClr val="tx2">
                              <a:lumMod val="75000"/>
                            </a:schemeClr>
                          </a:solidFill>
                        </a:rPr>
                        <a:t>person</a:t>
                      </a:r>
                      <a:r>
                        <a:rPr lang="hr-HR" sz="2400" b="1" dirty="0">
                          <a:solidFill>
                            <a:schemeClr val="tx2">
                              <a:lumMod val="75000"/>
                            </a:schemeClr>
                          </a:solidFill>
                        </a:rPr>
                        <a:t> </a:t>
                      </a:r>
                      <a:r>
                        <a:rPr lang="hr-HR" sz="2400" b="1" dirty="0" err="1">
                          <a:solidFill>
                            <a:schemeClr val="tx2">
                              <a:lumMod val="75000"/>
                            </a:schemeClr>
                          </a:solidFill>
                        </a:rPr>
                        <a:t>polluter</a:t>
                      </a:r>
                      <a:r>
                        <a:rPr lang="hr-HR" sz="2400" b="1" dirty="0">
                          <a:solidFill>
                            <a:schemeClr val="tx2">
                              <a:lumMod val="75000"/>
                            </a:schemeClr>
                          </a:solidFill>
                        </a:rPr>
                        <a:t>, </a:t>
                      </a:r>
                      <a:r>
                        <a:rPr lang="hr-HR" sz="2400" b="1" dirty="0" err="1">
                          <a:solidFill>
                            <a:schemeClr val="tx2">
                              <a:lumMod val="75000"/>
                            </a:schemeClr>
                          </a:solidFill>
                        </a:rPr>
                        <a:t>testing</a:t>
                      </a:r>
                      <a:r>
                        <a:rPr lang="hr-HR" sz="2400" b="1" dirty="0">
                          <a:solidFill>
                            <a:schemeClr val="tx2">
                              <a:lumMod val="75000"/>
                            </a:schemeClr>
                          </a:solidFill>
                        </a:rPr>
                        <a:t> / reference </a:t>
                      </a:r>
                      <a:r>
                        <a:rPr lang="hr-HR" sz="2400" b="1" baseline="0" dirty="0" err="1">
                          <a:solidFill>
                            <a:schemeClr val="tx2">
                              <a:lumMod val="75000"/>
                            </a:schemeClr>
                          </a:solidFill>
                        </a:rPr>
                        <a:t>lab</a:t>
                      </a:r>
                      <a:r>
                        <a:rPr lang="hr-HR" sz="2400" b="1" baseline="0" dirty="0">
                          <a:solidFill>
                            <a:schemeClr val="tx2">
                              <a:lumMod val="75000"/>
                            </a:schemeClr>
                          </a:solidFill>
                        </a:rPr>
                        <a:t>.</a:t>
                      </a:r>
                      <a:endParaRPr lang="hr-HR" sz="2400" b="1" dirty="0">
                        <a:solidFill>
                          <a:schemeClr val="tx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10" name="Podnaslov 2"/>
          <p:cNvSpPr txBox="1">
            <a:spLocks/>
          </p:cNvSpPr>
          <p:nvPr/>
        </p:nvSpPr>
        <p:spPr>
          <a:xfrm>
            <a:off x="0" y="9970"/>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11.4 INSPECTION MONITORING - UNANNOUNCED</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1936716022"/>
              </p:ext>
            </p:extLst>
          </p:nvPr>
        </p:nvGraphicFramePr>
        <p:xfrm>
          <a:off x="666749" y="1235075"/>
          <a:ext cx="7877175" cy="4645152"/>
        </p:xfrm>
        <a:graphic>
          <a:graphicData uri="http://schemas.openxmlformats.org/drawingml/2006/table">
            <a:tbl>
              <a:tblPr firstRow="1" bandRow="1">
                <a:effectLst>
                  <a:innerShdw blurRad="63500" dist="50800" dir="2700000">
                    <a:prstClr val="black">
                      <a:alpha val="50000"/>
                    </a:prstClr>
                  </a:innerShdw>
                </a:effectLst>
                <a:tableStyleId>{5940675A-B579-460E-94D1-54222C63F5DA}</a:tableStyleId>
              </a:tblPr>
              <a:tblGrid>
                <a:gridCol w="1564644">
                  <a:extLst>
                    <a:ext uri="{9D8B030D-6E8A-4147-A177-3AD203B41FA5}">
                      <a16:colId xmlns:a16="http://schemas.microsoft.com/office/drawing/2014/main" val="20000"/>
                    </a:ext>
                  </a:extLst>
                </a:gridCol>
                <a:gridCol w="6312531">
                  <a:extLst>
                    <a:ext uri="{9D8B030D-6E8A-4147-A177-3AD203B41FA5}">
                      <a16:colId xmlns:a16="http://schemas.microsoft.com/office/drawing/2014/main" val="20001"/>
                    </a:ext>
                  </a:extLst>
                </a:gridCol>
              </a:tblGrid>
              <a:tr h="370840">
                <a:tc>
                  <a:txBody>
                    <a:bodyPr/>
                    <a:lstStyle/>
                    <a:p>
                      <a:r>
                        <a:rPr lang="hr-HR" sz="2400" b="1" dirty="0">
                          <a:solidFill>
                            <a:schemeClr val="bg1"/>
                          </a:solidFill>
                        </a:rPr>
                        <a:t>RMCEI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hr-HR" sz="2400" b="1" dirty="0">
                          <a:solidFill>
                            <a:schemeClr val="tx2">
                              <a:lumMod val="75000"/>
                            </a:schemeClr>
                          </a:solidFill>
                        </a:rPr>
                        <a:t>RMCEI - </a:t>
                      </a:r>
                      <a:r>
                        <a:rPr lang="hr-HR" sz="2400" b="1" dirty="0" err="1">
                          <a:solidFill>
                            <a:schemeClr val="tx2">
                              <a:lumMod val="75000"/>
                            </a:schemeClr>
                          </a:solidFill>
                        </a:rPr>
                        <a:t>non</a:t>
                      </a:r>
                      <a:r>
                        <a:rPr lang="hr-HR" sz="2400" b="1" dirty="0">
                          <a:solidFill>
                            <a:schemeClr val="tx2">
                              <a:lumMod val="75000"/>
                            </a:schemeClr>
                          </a:solidFill>
                        </a:rPr>
                        <a:t> rutine monitoring</a:t>
                      </a:r>
                      <a:endParaRPr lang="hr-HR" sz="2400" dirty="0">
                        <a:solidFill>
                          <a:schemeClr val="tx2">
                            <a:lumMod val="75000"/>
                          </a:schemeClr>
                        </a:solidFill>
                      </a:endParaRPr>
                    </a:p>
                    <a:p>
                      <a:endParaRPr lang="hr-HR" sz="2000" dirty="0">
                        <a:solidFill>
                          <a:schemeClr val="tx2">
                            <a:lumMod val="75000"/>
                          </a:schemeClr>
                        </a:solidFill>
                      </a:endParaRPr>
                    </a:p>
                    <a:p>
                      <a:pPr marL="342900" lvl="1" indent="-342900">
                        <a:spcBef>
                          <a:spcPct val="20000"/>
                        </a:spcBef>
                        <a:buFont typeface="Arial" charset="0"/>
                        <a:buChar char="•"/>
                      </a:pPr>
                      <a:r>
                        <a:rPr lang="hr-HR" sz="2400" b="1" dirty="0" err="1">
                          <a:solidFill>
                            <a:schemeClr val="tx2"/>
                          </a:solidFill>
                        </a:rPr>
                        <a:t>Unplanned</a:t>
                      </a:r>
                      <a:r>
                        <a:rPr lang="hr-HR" sz="2400" b="1" dirty="0">
                          <a:solidFill>
                            <a:schemeClr val="tx2"/>
                          </a:solidFill>
                        </a:rPr>
                        <a:t> monitoring at </a:t>
                      </a:r>
                      <a:r>
                        <a:rPr lang="hr-HR" sz="2400" b="1" dirty="0" err="1">
                          <a:solidFill>
                            <a:schemeClr val="tx2"/>
                          </a:solidFill>
                        </a:rPr>
                        <a:t>location</a:t>
                      </a:r>
                      <a:endParaRPr lang="hr-HR" sz="2000" dirty="0">
                        <a:solidFill>
                          <a:srgbClr val="0070C0"/>
                        </a:solidFill>
                      </a:endParaRPr>
                    </a:p>
                    <a:p>
                      <a:pPr marL="742950" lvl="1" indent="-285750">
                        <a:spcBef>
                          <a:spcPct val="20000"/>
                        </a:spcBef>
                        <a:buFont typeface="Arial" charset="0"/>
                        <a:buChar char="–"/>
                      </a:pPr>
                      <a:r>
                        <a:rPr lang="hr-HR" sz="2000" dirty="0" err="1">
                          <a:solidFill>
                            <a:srgbClr val="0070C0"/>
                          </a:solidFill>
                        </a:rPr>
                        <a:t>before</a:t>
                      </a:r>
                      <a:r>
                        <a:rPr lang="hr-HR" sz="2000" dirty="0">
                          <a:solidFill>
                            <a:srgbClr val="0070C0"/>
                          </a:solidFill>
                        </a:rPr>
                        <a:t> start-</a:t>
                      </a:r>
                      <a:r>
                        <a:rPr lang="hr-HR" sz="2000" dirty="0" err="1">
                          <a:solidFill>
                            <a:srgbClr val="0070C0"/>
                          </a:solidFill>
                        </a:rPr>
                        <a:t>up</a:t>
                      </a:r>
                      <a:r>
                        <a:rPr lang="hr-HR" sz="2000" dirty="0">
                          <a:solidFill>
                            <a:srgbClr val="0070C0"/>
                          </a:solidFill>
                        </a:rPr>
                        <a:t> </a:t>
                      </a:r>
                      <a:r>
                        <a:rPr lang="hr-HR" sz="2000" dirty="0" err="1">
                          <a:solidFill>
                            <a:srgbClr val="0070C0"/>
                          </a:solidFill>
                        </a:rPr>
                        <a:t>of</a:t>
                      </a:r>
                      <a:r>
                        <a:rPr lang="hr-HR" sz="2000" dirty="0">
                          <a:solidFill>
                            <a:srgbClr val="0070C0"/>
                          </a:solidFill>
                        </a:rPr>
                        <a:t> </a:t>
                      </a:r>
                      <a:r>
                        <a:rPr lang="hr-HR" sz="2000" dirty="0" err="1">
                          <a:solidFill>
                            <a:srgbClr val="0070C0"/>
                          </a:solidFill>
                        </a:rPr>
                        <a:t>monitored</a:t>
                      </a:r>
                      <a:r>
                        <a:rPr lang="hr-HR" sz="2000" dirty="0">
                          <a:solidFill>
                            <a:srgbClr val="0070C0"/>
                          </a:solidFill>
                        </a:rPr>
                        <a:t> </a:t>
                      </a:r>
                      <a:r>
                        <a:rPr lang="hr-HR" sz="2000" dirty="0" err="1">
                          <a:solidFill>
                            <a:srgbClr val="0070C0"/>
                          </a:solidFill>
                        </a:rPr>
                        <a:t>plant</a:t>
                      </a:r>
                      <a:r>
                        <a:rPr lang="hr-HR" sz="2000" dirty="0">
                          <a:solidFill>
                            <a:srgbClr val="0070C0"/>
                          </a:solidFill>
                        </a:rPr>
                        <a:t> </a:t>
                      </a:r>
                      <a:r>
                        <a:rPr lang="hr-HR" sz="2000" dirty="0" err="1">
                          <a:solidFill>
                            <a:srgbClr val="0070C0"/>
                          </a:solidFill>
                        </a:rPr>
                        <a:t>and</a:t>
                      </a:r>
                      <a:r>
                        <a:rPr lang="hr-HR" sz="2000" dirty="0">
                          <a:solidFill>
                            <a:srgbClr val="0070C0"/>
                          </a:solidFill>
                        </a:rPr>
                        <a:t> </a:t>
                      </a:r>
                      <a:r>
                        <a:rPr lang="hr-HR" sz="2000" dirty="0" err="1">
                          <a:solidFill>
                            <a:srgbClr val="0070C0"/>
                          </a:solidFill>
                        </a:rPr>
                        <a:t>after</a:t>
                      </a:r>
                      <a:r>
                        <a:rPr lang="hr-HR" sz="2000" dirty="0">
                          <a:solidFill>
                            <a:srgbClr val="0070C0"/>
                          </a:solidFill>
                        </a:rPr>
                        <a:t> </a:t>
                      </a:r>
                      <a:r>
                        <a:rPr lang="hr-HR" sz="2000" dirty="0" err="1">
                          <a:solidFill>
                            <a:srgbClr val="0070C0"/>
                          </a:solidFill>
                        </a:rPr>
                        <a:t>permit</a:t>
                      </a:r>
                      <a:r>
                        <a:rPr lang="hr-HR" sz="2000" dirty="0">
                          <a:solidFill>
                            <a:srgbClr val="0070C0"/>
                          </a:solidFill>
                        </a:rPr>
                        <a:t> </a:t>
                      </a:r>
                      <a:r>
                        <a:rPr lang="hr-HR" sz="2000" dirty="0" err="1">
                          <a:solidFill>
                            <a:srgbClr val="0070C0"/>
                          </a:solidFill>
                        </a:rPr>
                        <a:t>issuance</a:t>
                      </a:r>
                      <a:r>
                        <a:rPr lang="hr-HR" sz="2000" dirty="0">
                          <a:solidFill>
                            <a:srgbClr val="0070C0"/>
                          </a:solidFill>
                        </a:rPr>
                        <a:t> </a:t>
                      </a:r>
                      <a:r>
                        <a:rPr lang="hr-HR" sz="2000" dirty="0" err="1">
                          <a:solidFill>
                            <a:srgbClr val="0070C0"/>
                          </a:solidFill>
                        </a:rPr>
                        <a:t>in</a:t>
                      </a:r>
                      <a:r>
                        <a:rPr lang="hr-HR" sz="2000" dirty="0">
                          <a:solidFill>
                            <a:srgbClr val="0070C0"/>
                          </a:solidFill>
                        </a:rPr>
                        <a:t> </a:t>
                      </a:r>
                      <a:r>
                        <a:rPr lang="hr-HR" sz="2000" dirty="0" err="1">
                          <a:solidFill>
                            <a:srgbClr val="0070C0"/>
                          </a:solidFill>
                        </a:rPr>
                        <a:t>order</a:t>
                      </a:r>
                      <a:r>
                        <a:rPr lang="hr-HR" sz="2000" dirty="0">
                          <a:solidFill>
                            <a:srgbClr val="0070C0"/>
                          </a:solidFill>
                        </a:rPr>
                        <a:t> to </a:t>
                      </a:r>
                      <a:r>
                        <a:rPr lang="hr-HR" sz="2000" dirty="0" err="1">
                          <a:solidFill>
                            <a:srgbClr val="0070C0"/>
                          </a:solidFill>
                        </a:rPr>
                        <a:t>determine</a:t>
                      </a:r>
                      <a:r>
                        <a:rPr lang="hr-HR" sz="2000" dirty="0">
                          <a:solidFill>
                            <a:srgbClr val="0070C0"/>
                          </a:solidFill>
                        </a:rPr>
                        <a:t> </a:t>
                      </a:r>
                      <a:r>
                        <a:rPr lang="hr-HR" sz="2000" dirty="0" err="1">
                          <a:solidFill>
                            <a:srgbClr val="0070C0"/>
                          </a:solidFill>
                        </a:rPr>
                        <a:t>whether</a:t>
                      </a:r>
                      <a:r>
                        <a:rPr lang="hr-HR" sz="2000" dirty="0">
                          <a:solidFill>
                            <a:srgbClr val="0070C0"/>
                          </a:solidFill>
                        </a:rPr>
                        <a:t> </a:t>
                      </a:r>
                      <a:r>
                        <a:rPr lang="hr-HR" sz="2000" dirty="0" err="1">
                          <a:solidFill>
                            <a:srgbClr val="0070C0"/>
                          </a:solidFill>
                        </a:rPr>
                        <a:t>the</a:t>
                      </a:r>
                      <a:r>
                        <a:rPr lang="hr-HR" sz="2000" dirty="0">
                          <a:solidFill>
                            <a:srgbClr val="0070C0"/>
                          </a:solidFill>
                        </a:rPr>
                        <a:t> </a:t>
                      </a:r>
                      <a:r>
                        <a:rPr lang="hr-HR" sz="2000" dirty="0" err="1">
                          <a:solidFill>
                            <a:srgbClr val="0070C0"/>
                          </a:solidFill>
                        </a:rPr>
                        <a:t>operator’s</a:t>
                      </a:r>
                      <a:r>
                        <a:rPr lang="hr-HR" sz="2000" dirty="0">
                          <a:solidFill>
                            <a:srgbClr val="0070C0"/>
                          </a:solidFill>
                        </a:rPr>
                        <a:t> </a:t>
                      </a:r>
                      <a:r>
                        <a:rPr lang="hr-HR" sz="2000" dirty="0" err="1">
                          <a:solidFill>
                            <a:srgbClr val="0070C0"/>
                          </a:solidFill>
                        </a:rPr>
                        <a:t>activities</a:t>
                      </a:r>
                      <a:r>
                        <a:rPr lang="hr-HR" sz="2000" dirty="0">
                          <a:solidFill>
                            <a:srgbClr val="0070C0"/>
                          </a:solidFill>
                        </a:rPr>
                        <a:t> are </a:t>
                      </a:r>
                      <a:r>
                        <a:rPr lang="hr-HR" sz="2000" dirty="0" err="1">
                          <a:solidFill>
                            <a:srgbClr val="0070C0"/>
                          </a:solidFill>
                        </a:rPr>
                        <a:t>in</a:t>
                      </a:r>
                      <a:r>
                        <a:rPr lang="hr-HR" sz="2000" dirty="0">
                          <a:solidFill>
                            <a:srgbClr val="0070C0"/>
                          </a:solidFill>
                        </a:rPr>
                        <a:t> </a:t>
                      </a:r>
                      <a:r>
                        <a:rPr lang="hr-HR" sz="2000" dirty="0" err="1">
                          <a:solidFill>
                            <a:srgbClr val="0070C0"/>
                          </a:solidFill>
                        </a:rPr>
                        <a:t>accordance</a:t>
                      </a:r>
                      <a:r>
                        <a:rPr lang="hr-HR" sz="2000" dirty="0">
                          <a:solidFill>
                            <a:srgbClr val="0070C0"/>
                          </a:solidFill>
                        </a:rPr>
                        <a:t> </a:t>
                      </a:r>
                      <a:r>
                        <a:rPr lang="hr-HR" sz="2000" dirty="0" err="1">
                          <a:solidFill>
                            <a:srgbClr val="0070C0"/>
                          </a:solidFill>
                        </a:rPr>
                        <a:t>with</a:t>
                      </a:r>
                      <a:r>
                        <a:rPr lang="hr-HR" sz="2000" dirty="0">
                          <a:solidFill>
                            <a:srgbClr val="0070C0"/>
                          </a:solidFill>
                        </a:rPr>
                        <a:t> </a:t>
                      </a:r>
                      <a:r>
                        <a:rPr lang="hr-HR" sz="2000" dirty="0" err="1">
                          <a:solidFill>
                            <a:srgbClr val="0070C0"/>
                          </a:solidFill>
                        </a:rPr>
                        <a:t>measures</a:t>
                      </a:r>
                      <a:r>
                        <a:rPr lang="hr-HR" sz="2000" dirty="0">
                          <a:solidFill>
                            <a:srgbClr val="0070C0"/>
                          </a:solidFill>
                        </a:rPr>
                        <a:t> </a:t>
                      </a:r>
                      <a:r>
                        <a:rPr lang="hr-HR" sz="2000" dirty="0" err="1">
                          <a:solidFill>
                            <a:srgbClr val="0070C0"/>
                          </a:solidFill>
                        </a:rPr>
                        <a:t>and</a:t>
                      </a:r>
                      <a:r>
                        <a:rPr lang="hr-HR" sz="2000" dirty="0">
                          <a:solidFill>
                            <a:srgbClr val="0070C0"/>
                          </a:solidFill>
                        </a:rPr>
                        <a:t> </a:t>
                      </a:r>
                      <a:r>
                        <a:rPr lang="hr-HR" sz="2000" dirty="0" err="1">
                          <a:solidFill>
                            <a:srgbClr val="0070C0"/>
                          </a:solidFill>
                        </a:rPr>
                        <a:t>requirements</a:t>
                      </a:r>
                      <a:r>
                        <a:rPr lang="hr-HR" sz="2000" dirty="0">
                          <a:solidFill>
                            <a:srgbClr val="0070C0"/>
                          </a:solidFill>
                        </a:rPr>
                        <a:t> </a:t>
                      </a:r>
                      <a:r>
                        <a:rPr lang="hr-HR" sz="2000" dirty="0" err="1">
                          <a:solidFill>
                            <a:srgbClr val="0070C0"/>
                          </a:solidFill>
                        </a:rPr>
                        <a:t>from</a:t>
                      </a:r>
                      <a:r>
                        <a:rPr lang="hr-HR" sz="2000" dirty="0">
                          <a:solidFill>
                            <a:srgbClr val="0070C0"/>
                          </a:solidFill>
                        </a:rPr>
                        <a:t> </a:t>
                      </a:r>
                      <a:r>
                        <a:rPr lang="hr-HR" sz="2000" dirty="0" err="1">
                          <a:solidFill>
                            <a:srgbClr val="0070C0"/>
                          </a:solidFill>
                        </a:rPr>
                        <a:t>the</a:t>
                      </a:r>
                      <a:r>
                        <a:rPr lang="hr-HR" sz="2000" dirty="0">
                          <a:solidFill>
                            <a:srgbClr val="0070C0"/>
                          </a:solidFill>
                        </a:rPr>
                        <a:t> </a:t>
                      </a:r>
                      <a:r>
                        <a:rPr lang="hr-HR" sz="2000" dirty="0" err="1">
                          <a:solidFill>
                            <a:srgbClr val="0070C0"/>
                          </a:solidFill>
                        </a:rPr>
                        <a:t>permit</a:t>
                      </a:r>
                      <a:endParaRPr lang="hr-HR" sz="2000" dirty="0">
                        <a:solidFill>
                          <a:srgbClr val="0070C0"/>
                        </a:solidFill>
                      </a:endParaRPr>
                    </a:p>
                    <a:p>
                      <a:pPr marL="742950" lvl="1" indent="-285750">
                        <a:spcBef>
                          <a:spcPct val="20000"/>
                        </a:spcBef>
                        <a:buFont typeface="Arial" charset="0"/>
                        <a:buChar char="–"/>
                      </a:pPr>
                      <a:r>
                        <a:rPr lang="hr-HR" sz="2000" dirty="0" err="1">
                          <a:solidFill>
                            <a:srgbClr val="0070C0"/>
                          </a:solidFill>
                        </a:rPr>
                        <a:t>from</a:t>
                      </a:r>
                      <a:r>
                        <a:rPr lang="hr-HR" sz="2000" dirty="0">
                          <a:solidFill>
                            <a:srgbClr val="0070C0"/>
                          </a:solidFill>
                        </a:rPr>
                        <a:t> </a:t>
                      </a:r>
                      <a:r>
                        <a:rPr lang="hr-HR" sz="2000" dirty="0" err="1">
                          <a:solidFill>
                            <a:srgbClr val="0070C0"/>
                          </a:solidFill>
                        </a:rPr>
                        <a:t>the</a:t>
                      </a:r>
                      <a:r>
                        <a:rPr lang="hr-HR" sz="2000" dirty="0">
                          <a:solidFill>
                            <a:srgbClr val="0070C0"/>
                          </a:solidFill>
                        </a:rPr>
                        <a:t> same </a:t>
                      </a:r>
                      <a:r>
                        <a:rPr lang="hr-HR" sz="2000" dirty="0" err="1">
                          <a:solidFill>
                            <a:srgbClr val="0070C0"/>
                          </a:solidFill>
                        </a:rPr>
                        <a:t>reasons</a:t>
                      </a:r>
                      <a:r>
                        <a:rPr lang="hr-HR" sz="2000" dirty="0">
                          <a:solidFill>
                            <a:srgbClr val="0070C0"/>
                          </a:solidFill>
                        </a:rPr>
                        <a:t> as at </a:t>
                      </a:r>
                      <a:r>
                        <a:rPr lang="hr-HR" sz="2000" dirty="0" err="1">
                          <a:solidFill>
                            <a:srgbClr val="0070C0"/>
                          </a:solidFill>
                        </a:rPr>
                        <a:t>permit</a:t>
                      </a:r>
                      <a:r>
                        <a:rPr lang="hr-HR" sz="2000" dirty="0">
                          <a:solidFill>
                            <a:srgbClr val="0070C0"/>
                          </a:solidFill>
                        </a:rPr>
                        <a:t> </a:t>
                      </a:r>
                      <a:r>
                        <a:rPr lang="hr-HR" sz="2000" dirty="0" err="1">
                          <a:solidFill>
                            <a:srgbClr val="0070C0"/>
                          </a:solidFill>
                        </a:rPr>
                        <a:t>modification</a:t>
                      </a:r>
                      <a:r>
                        <a:rPr lang="hr-HR" sz="2000" dirty="0">
                          <a:solidFill>
                            <a:srgbClr val="0070C0"/>
                          </a:solidFill>
                        </a:rPr>
                        <a:t> for </a:t>
                      </a:r>
                      <a:r>
                        <a:rPr lang="hr-HR" sz="2000" dirty="0" err="1">
                          <a:solidFill>
                            <a:srgbClr val="0070C0"/>
                          </a:solidFill>
                        </a:rPr>
                        <a:t>monitored</a:t>
                      </a:r>
                      <a:r>
                        <a:rPr lang="hr-HR" sz="2000" dirty="0">
                          <a:solidFill>
                            <a:srgbClr val="0070C0"/>
                          </a:solidFill>
                        </a:rPr>
                        <a:t> </a:t>
                      </a:r>
                      <a:r>
                        <a:rPr lang="hr-HR" sz="2000" dirty="0" err="1">
                          <a:solidFill>
                            <a:srgbClr val="0070C0"/>
                          </a:solidFill>
                        </a:rPr>
                        <a:t>plant</a:t>
                      </a:r>
                      <a:endParaRPr lang="hr-HR" sz="2000" dirty="0">
                        <a:solidFill>
                          <a:srgbClr val="0070C0"/>
                        </a:solidFill>
                      </a:endParaRPr>
                    </a:p>
                    <a:p>
                      <a:endParaRPr lang="hr-HR" sz="2000" dirty="0">
                        <a:solidFill>
                          <a:schemeClr val="tx2">
                            <a:lumMod val="75000"/>
                          </a:schemeClr>
                        </a:solidFill>
                      </a:endParaRPr>
                    </a:p>
                    <a:p>
                      <a:endParaRPr lang="hr-HR" sz="2400" b="1" dirty="0">
                        <a:solidFill>
                          <a:schemeClr val="tx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370840">
                <a:tc>
                  <a:txBody>
                    <a:bodyPr/>
                    <a:lstStyle/>
                    <a:p>
                      <a:r>
                        <a:rPr lang="hr-HR" sz="2400" b="1" dirty="0" err="1">
                          <a:solidFill>
                            <a:schemeClr val="bg1"/>
                          </a:solidFill>
                        </a:rPr>
                        <a:t>Monitored</a:t>
                      </a:r>
                      <a:r>
                        <a:rPr lang="hr-HR" sz="2400" b="1" dirty="0">
                          <a:solidFill>
                            <a:schemeClr val="bg1"/>
                          </a:solidFill>
                        </a:rPr>
                        <a:t> </a:t>
                      </a:r>
                      <a:r>
                        <a:rPr lang="hr-HR" sz="2400" b="1" dirty="0" err="1">
                          <a:solidFill>
                            <a:schemeClr val="bg1"/>
                          </a:solidFill>
                        </a:rPr>
                        <a:t>person</a:t>
                      </a:r>
                      <a:endParaRPr lang="hr-HR" sz="24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hr-HR" sz="2400" b="1" dirty="0">
                          <a:solidFill>
                            <a:schemeClr val="tx2">
                              <a:lumMod val="75000"/>
                            </a:schemeClr>
                          </a:solidFill>
                        </a:rPr>
                        <a:t>Legal </a:t>
                      </a:r>
                      <a:r>
                        <a:rPr lang="hr-HR" sz="2400" b="1" dirty="0" err="1">
                          <a:solidFill>
                            <a:schemeClr val="tx2">
                              <a:lumMod val="75000"/>
                            </a:schemeClr>
                          </a:solidFill>
                        </a:rPr>
                        <a:t>person</a:t>
                      </a:r>
                      <a:r>
                        <a:rPr lang="hr-HR" sz="2400" b="1" dirty="0">
                          <a:solidFill>
                            <a:schemeClr val="tx2">
                              <a:lumMod val="75000"/>
                            </a:schemeClr>
                          </a:solidFill>
                        </a:rPr>
                        <a:t> </a:t>
                      </a:r>
                      <a:r>
                        <a:rPr lang="hr-HR" sz="2400" b="1" dirty="0" err="1">
                          <a:solidFill>
                            <a:schemeClr val="tx2">
                              <a:lumMod val="75000"/>
                            </a:schemeClr>
                          </a:solidFill>
                        </a:rPr>
                        <a:t>polluter</a:t>
                      </a:r>
                      <a:r>
                        <a:rPr lang="hr-HR" sz="2400" b="1" dirty="0">
                          <a:solidFill>
                            <a:schemeClr val="tx2">
                              <a:lumMod val="75000"/>
                            </a:schemeClr>
                          </a:solidFill>
                        </a:rPr>
                        <a:t>, </a:t>
                      </a:r>
                      <a:r>
                        <a:rPr lang="hr-HR" sz="2400" b="1" dirty="0" err="1">
                          <a:solidFill>
                            <a:schemeClr val="tx2">
                              <a:lumMod val="75000"/>
                            </a:schemeClr>
                          </a:solidFill>
                        </a:rPr>
                        <a:t>testing</a:t>
                      </a:r>
                      <a:r>
                        <a:rPr lang="hr-HR" sz="2400" b="1" dirty="0">
                          <a:solidFill>
                            <a:schemeClr val="tx2">
                              <a:lumMod val="75000"/>
                            </a:schemeClr>
                          </a:solidFill>
                        </a:rPr>
                        <a:t> / reference </a:t>
                      </a:r>
                      <a:r>
                        <a:rPr lang="hr-HR" sz="2400" b="1" baseline="0" dirty="0" err="1">
                          <a:solidFill>
                            <a:schemeClr val="tx2">
                              <a:lumMod val="75000"/>
                            </a:schemeClr>
                          </a:solidFill>
                        </a:rPr>
                        <a:t>lab</a:t>
                      </a:r>
                      <a:r>
                        <a:rPr lang="hr-HR" sz="2400" b="1" baseline="0" dirty="0">
                          <a:solidFill>
                            <a:schemeClr val="tx2">
                              <a:lumMod val="75000"/>
                            </a:schemeClr>
                          </a:solidFill>
                        </a:rPr>
                        <a:t>.</a:t>
                      </a:r>
                      <a:endParaRPr lang="hr-HR" sz="2400" b="1" dirty="0">
                        <a:solidFill>
                          <a:schemeClr val="tx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800464951"/>
      </p:ext>
    </p:extLst>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11.4 INSPECTION MONITORING - UNANNOUNCED</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4007063688"/>
              </p:ext>
            </p:extLst>
          </p:nvPr>
        </p:nvGraphicFramePr>
        <p:xfrm>
          <a:off x="666749" y="1235075"/>
          <a:ext cx="7877175" cy="4693920"/>
        </p:xfrm>
        <a:graphic>
          <a:graphicData uri="http://schemas.openxmlformats.org/drawingml/2006/table">
            <a:tbl>
              <a:tblPr firstRow="1" bandRow="1">
                <a:effectLst>
                  <a:innerShdw blurRad="63500" dist="50800" dir="2700000">
                    <a:prstClr val="black">
                      <a:alpha val="50000"/>
                    </a:prstClr>
                  </a:innerShdw>
                </a:effectLst>
                <a:tableStyleId>{5940675A-B579-460E-94D1-54222C63F5DA}</a:tableStyleId>
              </a:tblPr>
              <a:tblGrid>
                <a:gridCol w="1564644">
                  <a:extLst>
                    <a:ext uri="{9D8B030D-6E8A-4147-A177-3AD203B41FA5}">
                      <a16:colId xmlns:a16="http://schemas.microsoft.com/office/drawing/2014/main" val="20000"/>
                    </a:ext>
                  </a:extLst>
                </a:gridCol>
                <a:gridCol w="6312531">
                  <a:extLst>
                    <a:ext uri="{9D8B030D-6E8A-4147-A177-3AD203B41FA5}">
                      <a16:colId xmlns:a16="http://schemas.microsoft.com/office/drawing/2014/main" val="20001"/>
                    </a:ext>
                  </a:extLst>
                </a:gridCol>
              </a:tblGrid>
              <a:tr h="370840">
                <a:tc>
                  <a:txBody>
                    <a:bodyPr/>
                    <a:lstStyle/>
                    <a:p>
                      <a:r>
                        <a:rPr lang="hr-HR" sz="2400" b="1" dirty="0">
                          <a:solidFill>
                            <a:schemeClr val="bg1"/>
                          </a:solidFill>
                        </a:rPr>
                        <a:t>RMCEI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hr-HR" sz="2400" b="1" dirty="0">
                          <a:solidFill>
                            <a:schemeClr val="tx2">
                              <a:lumMod val="75000"/>
                            </a:schemeClr>
                          </a:solidFill>
                        </a:rPr>
                        <a:t>RMCEI - </a:t>
                      </a:r>
                      <a:r>
                        <a:rPr lang="hr-HR" sz="2400" b="1" dirty="0" err="1">
                          <a:solidFill>
                            <a:schemeClr val="tx2">
                              <a:lumMod val="75000"/>
                            </a:schemeClr>
                          </a:solidFill>
                        </a:rPr>
                        <a:t>non</a:t>
                      </a:r>
                      <a:r>
                        <a:rPr lang="hr-HR" sz="2400" b="1" dirty="0">
                          <a:solidFill>
                            <a:schemeClr val="tx2">
                              <a:lumMod val="75000"/>
                            </a:schemeClr>
                          </a:solidFill>
                        </a:rPr>
                        <a:t> rutine monitoring</a:t>
                      </a:r>
                      <a:endParaRPr lang="hr-HR" sz="2400" dirty="0">
                        <a:solidFill>
                          <a:schemeClr val="tx2">
                            <a:lumMod val="75000"/>
                          </a:schemeClr>
                        </a:solidFill>
                      </a:endParaRPr>
                    </a:p>
                    <a:p>
                      <a:endParaRPr lang="hr-HR" sz="2000" dirty="0">
                        <a:solidFill>
                          <a:schemeClr val="tx2">
                            <a:lumMod val="75000"/>
                          </a:schemeClr>
                        </a:solidFill>
                      </a:endParaRPr>
                    </a:p>
                    <a:p>
                      <a:r>
                        <a:rPr lang="hr-HR" sz="2000" kern="1200" dirty="0" err="1">
                          <a:solidFill>
                            <a:srgbClr val="0070C0"/>
                          </a:solidFill>
                          <a:latin typeface="Calibri" panose="020F0502020204030204" pitchFamily="34" charset="0"/>
                          <a:ea typeface="+mn-ea"/>
                          <a:cs typeface="+mn-cs"/>
                        </a:rPr>
                        <a:t>Every</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member</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state</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shall</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ensure</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the</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research</a:t>
                      </a:r>
                      <a:r>
                        <a:rPr lang="hr-HR" sz="2000" kern="1200" dirty="0">
                          <a:solidFill>
                            <a:srgbClr val="0070C0"/>
                          </a:solidFill>
                          <a:latin typeface="Calibri" panose="020F0502020204030204" pitchFamily="34" charset="0"/>
                          <a:ea typeface="+mn-ea"/>
                          <a:cs typeface="+mn-cs"/>
                        </a:rPr>
                        <a:t> (monitoring) </a:t>
                      </a:r>
                      <a:r>
                        <a:rPr lang="hr-HR" sz="2000" kern="1200" dirty="0" err="1">
                          <a:solidFill>
                            <a:srgbClr val="0070C0"/>
                          </a:solidFill>
                          <a:latin typeface="Calibri" panose="020F0502020204030204" pitchFamily="34" charset="0"/>
                          <a:ea typeface="+mn-ea"/>
                          <a:cs typeface="+mn-cs"/>
                        </a:rPr>
                        <a:t>by</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the</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authorized</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body</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in</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case</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of</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serious</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accidents</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incidents</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and</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non-compliances</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with</a:t>
                      </a:r>
                      <a:r>
                        <a:rPr lang="hr-HR" sz="2000" kern="1200" dirty="0">
                          <a:solidFill>
                            <a:srgbClr val="0070C0"/>
                          </a:solidFill>
                          <a:latin typeface="Calibri" panose="020F0502020204030204" pitchFamily="34" charset="0"/>
                          <a:ea typeface="+mn-ea"/>
                          <a:cs typeface="+mn-cs"/>
                        </a:rPr>
                        <a:t> EU </a:t>
                      </a:r>
                      <a:r>
                        <a:rPr lang="hr-HR" sz="2000" kern="1200" dirty="0" err="1">
                          <a:solidFill>
                            <a:srgbClr val="0070C0"/>
                          </a:solidFill>
                          <a:latin typeface="Calibri" panose="020F0502020204030204" pitchFamily="34" charset="0"/>
                          <a:ea typeface="+mn-ea"/>
                          <a:cs typeface="+mn-cs"/>
                        </a:rPr>
                        <a:t>regulations</a:t>
                      </a:r>
                      <a:r>
                        <a:rPr lang="hr-HR" sz="2000" kern="1200" dirty="0">
                          <a:solidFill>
                            <a:srgbClr val="0070C0"/>
                          </a:solidFill>
                          <a:latin typeface="Calibri" panose="020F0502020204030204" pitchFamily="34" charset="0"/>
                          <a:ea typeface="+mn-ea"/>
                          <a:cs typeface="+mn-cs"/>
                        </a:rPr>
                        <a:t> for </a:t>
                      </a:r>
                      <a:r>
                        <a:rPr lang="hr-HR" sz="2000" kern="1200" dirty="0" err="1">
                          <a:solidFill>
                            <a:srgbClr val="0070C0"/>
                          </a:solidFill>
                          <a:latin typeface="Calibri" panose="020F0502020204030204" pitchFamily="34" charset="0"/>
                          <a:ea typeface="+mn-ea"/>
                          <a:cs typeface="+mn-cs"/>
                        </a:rPr>
                        <a:t>the</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purpose</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of</a:t>
                      </a:r>
                      <a:endParaRPr lang="vi-VN" sz="2000" kern="1200" dirty="0">
                        <a:solidFill>
                          <a:srgbClr val="0070C0"/>
                        </a:solidFill>
                        <a:latin typeface="Calibri" panose="020F0502020204030204" pitchFamily="34" charset="0"/>
                        <a:ea typeface="+mn-ea"/>
                        <a:cs typeface="+mn-cs"/>
                      </a:endParaRPr>
                    </a:p>
                    <a:p>
                      <a:endParaRPr lang="hr-HR" sz="2000" dirty="0">
                        <a:solidFill>
                          <a:schemeClr val="tx2">
                            <a:lumMod val="75000"/>
                          </a:schemeClr>
                        </a:solidFill>
                      </a:endParaRPr>
                    </a:p>
                    <a:p>
                      <a:r>
                        <a:rPr lang="hr-HR" sz="2000" dirty="0">
                          <a:solidFill>
                            <a:schemeClr val="tx2">
                              <a:lumMod val="75000"/>
                            </a:schemeClr>
                          </a:solidFill>
                        </a:rPr>
                        <a:t>- </a:t>
                      </a:r>
                      <a:r>
                        <a:rPr lang="hr-HR" sz="2000" kern="1200" dirty="0" err="1">
                          <a:solidFill>
                            <a:srgbClr val="0070C0"/>
                          </a:solidFill>
                          <a:latin typeface="Calibri" panose="020F0502020204030204" pitchFamily="34" charset="0"/>
                          <a:ea typeface="+mn-ea"/>
                          <a:cs typeface="+mn-cs"/>
                        </a:rPr>
                        <a:t>resolution</a:t>
                      </a:r>
                      <a:r>
                        <a:rPr lang="vi-VN"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of</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events</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causes</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and</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responsibilities</a:t>
                      </a:r>
                      <a:r>
                        <a:rPr lang="hr-HR" sz="2000" kern="1200" dirty="0">
                          <a:solidFill>
                            <a:srgbClr val="0070C0"/>
                          </a:solidFill>
                          <a:latin typeface="Calibri" panose="020F0502020204030204" pitchFamily="34" charset="0"/>
                          <a:ea typeface="+mn-ea"/>
                          <a:cs typeface="+mn-cs"/>
                        </a:rPr>
                        <a:t> for </a:t>
                      </a:r>
                      <a:r>
                        <a:rPr lang="hr-HR" sz="2000" kern="1200" dirty="0" err="1">
                          <a:solidFill>
                            <a:srgbClr val="0070C0"/>
                          </a:solidFill>
                          <a:latin typeface="Calibri" panose="020F0502020204030204" pitchFamily="34" charset="0"/>
                          <a:ea typeface="+mn-ea"/>
                          <a:cs typeface="+mn-cs"/>
                        </a:rPr>
                        <a:t>the</a:t>
                      </a:r>
                      <a:r>
                        <a:rPr lang="hr-HR" sz="2000" kern="1200" dirty="0">
                          <a:solidFill>
                            <a:srgbClr val="0070C0"/>
                          </a:solidFill>
                          <a:latin typeface="Calibri" panose="020F0502020204030204" pitchFamily="34" charset="0"/>
                          <a:ea typeface="+mn-ea"/>
                          <a:cs typeface="+mn-cs"/>
                        </a:rPr>
                        <a:t> event </a:t>
                      </a:r>
                      <a:r>
                        <a:rPr lang="hr-HR" sz="2000" kern="1200" dirty="0" err="1">
                          <a:solidFill>
                            <a:srgbClr val="0070C0"/>
                          </a:solidFill>
                          <a:latin typeface="Calibri" panose="020F0502020204030204" pitchFamily="34" charset="0"/>
                          <a:ea typeface="+mn-ea"/>
                          <a:cs typeface="+mn-cs"/>
                        </a:rPr>
                        <a:t>if</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possible</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and</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reporting</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of</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authorized</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bodies</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state</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attorney’s</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office</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if</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necessary</a:t>
                      </a:r>
                      <a:endParaRPr lang="vi-VN" sz="2000" kern="1200" dirty="0">
                        <a:solidFill>
                          <a:srgbClr val="0070C0"/>
                        </a:solidFill>
                        <a:latin typeface="Calibri" panose="020F0502020204030204" pitchFamily="34" charset="0"/>
                        <a:ea typeface="+mn-ea"/>
                        <a:cs typeface="+mn-cs"/>
                      </a:endParaRPr>
                    </a:p>
                    <a:p>
                      <a:endParaRPr lang="hr-HR" sz="2000" dirty="0">
                        <a:solidFill>
                          <a:schemeClr val="tx2">
                            <a:lumMod val="75000"/>
                          </a:schemeClr>
                        </a:solidFill>
                      </a:endParaRPr>
                    </a:p>
                    <a:p>
                      <a:endParaRPr lang="hr-HR" sz="2400" b="1" dirty="0">
                        <a:solidFill>
                          <a:schemeClr val="tx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370840">
                <a:tc>
                  <a:txBody>
                    <a:bodyPr/>
                    <a:lstStyle/>
                    <a:p>
                      <a:r>
                        <a:rPr lang="hr-HR" sz="2400" b="1" dirty="0" err="1">
                          <a:solidFill>
                            <a:schemeClr val="bg1"/>
                          </a:solidFill>
                        </a:rPr>
                        <a:t>Monitored</a:t>
                      </a:r>
                      <a:r>
                        <a:rPr lang="hr-HR" sz="2400" b="1" dirty="0">
                          <a:solidFill>
                            <a:schemeClr val="bg1"/>
                          </a:solidFill>
                        </a:rPr>
                        <a:t> </a:t>
                      </a:r>
                      <a:r>
                        <a:rPr lang="hr-HR" sz="2400" b="1" dirty="0" err="1">
                          <a:solidFill>
                            <a:schemeClr val="bg1"/>
                          </a:solidFill>
                        </a:rPr>
                        <a:t>person</a:t>
                      </a:r>
                      <a:endParaRPr lang="hr-HR" sz="24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hr-HR" sz="2400" b="1" dirty="0">
                          <a:solidFill>
                            <a:schemeClr val="tx2">
                              <a:lumMod val="75000"/>
                            </a:schemeClr>
                          </a:solidFill>
                        </a:rPr>
                        <a:t>Legal </a:t>
                      </a:r>
                      <a:r>
                        <a:rPr lang="hr-HR" sz="2400" b="1" dirty="0" err="1">
                          <a:solidFill>
                            <a:schemeClr val="tx2">
                              <a:lumMod val="75000"/>
                            </a:schemeClr>
                          </a:solidFill>
                        </a:rPr>
                        <a:t>person</a:t>
                      </a:r>
                      <a:r>
                        <a:rPr lang="hr-HR" sz="2400" b="1" dirty="0">
                          <a:solidFill>
                            <a:schemeClr val="tx2">
                              <a:lumMod val="75000"/>
                            </a:schemeClr>
                          </a:solidFill>
                        </a:rPr>
                        <a:t> </a:t>
                      </a:r>
                      <a:r>
                        <a:rPr lang="hr-HR" sz="2400" b="1" dirty="0" err="1">
                          <a:solidFill>
                            <a:schemeClr val="tx2">
                              <a:lumMod val="75000"/>
                            </a:schemeClr>
                          </a:solidFill>
                        </a:rPr>
                        <a:t>polluter</a:t>
                      </a:r>
                      <a:r>
                        <a:rPr lang="hr-HR" sz="2400" b="1" dirty="0">
                          <a:solidFill>
                            <a:schemeClr val="tx2">
                              <a:lumMod val="75000"/>
                            </a:schemeClr>
                          </a:solidFill>
                        </a:rPr>
                        <a:t>, </a:t>
                      </a:r>
                      <a:r>
                        <a:rPr lang="hr-HR" sz="2400" b="1" dirty="0" err="1">
                          <a:solidFill>
                            <a:schemeClr val="tx2">
                              <a:lumMod val="75000"/>
                            </a:schemeClr>
                          </a:solidFill>
                        </a:rPr>
                        <a:t>testing</a:t>
                      </a:r>
                      <a:r>
                        <a:rPr lang="hr-HR" sz="2400" b="1" dirty="0">
                          <a:solidFill>
                            <a:schemeClr val="tx2">
                              <a:lumMod val="75000"/>
                            </a:schemeClr>
                          </a:solidFill>
                        </a:rPr>
                        <a:t> / reference </a:t>
                      </a:r>
                      <a:r>
                        <a:rPr lang="hr-HR" sz="2400" b="1" baseline="0" dirty="0" err="1">
                          <a:solidFill>
                            <a:schemeClr val="tx2">
                              <a:lumMod val="75000"/>
                            </a:schemeClr>
                          </a:solidFill>
                        </a:rPr>
                        <a:t>lab</a:t>
                      </a:r>
                      <a:r>
                        <a:rPr lang="hr-HR" sz="2400" b="1" baseline="0" dirty="0">
                          <a:solidFill>
                            <a:schemeClr val="tx2">
                              <a:lumMod val="75000"/>
                            </a:schemeClr>
                          </a:solidFill>
                        </a:rPr>
                        <a:t>.</a:t>
                      </a:r>
                      <a:endParaRPr lang="hr-HR" sz="2400" b="1" dirty="0">
                        <a:solidFill>
                          <a:schemeClr val="tx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953420478"/>
      </p:ext>
    </p:extLst>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80094" y="242093"/>
            <a:ext cx="8686800" cy="747204"/>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11.4 INSPECTION MONITORING - UNANNOUNCED</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3011110056"/>
              </p:ext>
            </p:extLst>
          </p:nvPr>
        </p:nvGraphicFramePr>
        <p:xfrm>
          <a:off x="180094" y="763480"/>
          <a:ext cx="8173885" cy="5570963"/>
        </p:xfrm>
        <a:graphic>
          <a:graphicData uri="http://schemas.openxmlformats.org/drawingml/2006/table">
            <a:tbl>
              <a:tblPr firstRow="1" bandRow="1">
                <a:effectLst>
                  <a:innerShdw blurRad="63500" dist="50800" dir="2700000">
                    <a:prstClr val="black">
                      <a:alpha val="50000"/>
                    </a:prstClr>
                  </a:innerShdw>
                </a:effectLst>
                <a:tableStyleId>{5940675A-B579-460E-94D1-54222C63F5DA}</a:tableStyleId>
              </a:tblPr>
              <a:tblGrid>
                <a:gridCol w="1685309">
                  <a:extLst>
                    <a:ext uri="{9D8B030D-6E8A-4147-A177-3AD203B41FA5}">
                      <a16:colId xmlns:a16="http://schemas.microsoft.com/office/drawing/2014/main" val="20000"/>
                    </a:ext>
                  </a:extLst>
                </a:gridCol>
                <a:gridCol w="6488576">
                  <a:extLst>
                    <a:ext uri="{9D8B030D-6E8A-4147-A177-3AD203B41FA5}">
                      <a16:colId xmlns:a16="http://schemas.microsoft.com/office/drawing/2014/main" val="20001"/>
                    </a:ext>
                  </a:extLst>
                </a:gridCol>
              </a:tblGrid>
              <a:tr h="4721640">
                <a:tc>
                  <a:txBody>
                    <a:bodyPr/>
                    <a:lstStyle/>
                    <a:p>
                      <a:r>
                        <a:rPr lang="hr-HR" sz="2400" b="1" dirty="0">
                          <a:solidFill>
                            <a:schemeClr val="bg1"/>
                          </a:solidFill>
                        </a:rPr>
                        <a:t>RMCEI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hr-HR" sz="2400" b="1" dirty="0">
                          <a:solidFill>
                            <a:schemeClr val="tx2">
                              <a:lumMod val="75000"/>
                            </a:schemeClr>
                          </a:solidFill>
                        </a:rPr>
                        <a:t>RMCEI - </a:t>
                      </a:r>
                      <a:r>
                        <a:rPr lang="hr-HR" sz="2400" b="1" dirty="0" err="1">
                          <a:solidFill>
                            <a:schemeClr val="tx2">
                              <a:lumMod val="75000"/>
                            </a:schemeClr>
                          </a:solidFill>
                        </a:rPr>
                        <a:t>non</a:t>
                      </a:r>
                      <a:r>
                        <a:rPr lang="hr-HR" sz="2400" b="1" dirty="0">
                          <a:solidFill>
                            <a:schemeClr val="tx2">
                              <a:lumMod val="75000"/>
                            </a:schemeClr>
                          </a:solidFill>
                        </a:rPr>
                        <a:t> rutine monitoring</a:t>
                      </a:r>
                      <a:endParaRPr lang="hr-HR" sz="2400" dirty="0">
                        <a:solidFill>
                          <a:schemeClr val="tx2">
                            <a:lumMod val="75000"/>
                          </a:schemeClr>
                        </a:solidFill>
                      </a:endParaRPr>
                    </a:p>
                    <a:p>
                      <a:endParaRPr lang="hr-HR" sz="2000" dirty="0">
                        <a:solidFill>
                          <a:schemeClr val="tx2">
                            <a:lumMod val="75000"/>
                          </a:schemeClr>
                        </a:solidFill>
                      </a:endParaRPr>
                    </a:p>
                    <a:p>
                      <a:r>
                        <a:rPr lang="vi-VN"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reduce</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or</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remove</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the</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environmental</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impact</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through</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measures</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that</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should</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be</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taken</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by</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operators</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or</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authorized</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bodies</a:t>
                      </a:r>
                      <a:endParaRPr lang="hr-HR" sz="2000" kern="1200" dirty="0">
                        <a:solidFill>
                          <a:srgbClr val="0070C0"/>
                        </a:solidFill>
                        <a:latin typeface="Calibri" panose="020F0502020204030204" pitchFamily="34" charset="0"/>
                        <a:ea typeface="+mn-ea"/>
                        <a:cs typeface="+mn-cs"/>
                      </a:endParaRPr>
                    </a:p>
                    <a:p>
                      <a:endParaRPr lang="hr-HR" sz="2000" kern="1200" dirty="0">
                        <a:solidFill>
                          <a:srgbClr val="0070C0"/>
                        </a:solidFill>
                        <a:latin typeface="Calibri" panose="020F0502020204030204" pitchFamily="34" charset="0"/>
                        <a:ea typeface="+mn-ea"/>
                        <a:cs typeface="+mn-cs"/>
                      </a:endParaRPr>
                    </a:p>
                    <a:p>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identify</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measures</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so</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that</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the</a:t>
                      </a:r>
                      <a:r>
                        <a:rPr lang="hr-HR" sz="2000" kern="1200" dirty="0">
                          <a:solidFill>
                            <a:srgbClr val="0070C0"/>
                          </a:solidFill>
                          <a:latin typeface="Calibri" panose="020F0502020204030204" pitchFamily="34" charset="0"/>
                          <a:ea typeface="+mn-ea"/>
                          <a:cs typeface="+mn-cs"/>
                        </a:rPr>
                        <a:t> event </a:t>
                      </a:r>
                      <a:r>
                        <a:rPr lang="hr-HR" sz="2000" kern="1200" dirty="0" err="1">
                          <a:solidFill>
                            <a:srgbClr val="0070C0"/>
                          </a:solidFill>
                          <a:latin typeface="Calibri" panose="020F0502020204030204" pitchFamily="34" charset="0"/>
                          <a:ea typeface="+mn-ea"/>
                          <a:cs typeface="+mn-cs"/>
                        </a:rPr>
                        <a:t>would</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not</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be</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developed</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further</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in</a:t>
                      </a:r>
                      <a:r>
                        <a:rPr lang="hr-HR" sz="2000" kern="1200" dirty="0">
                          <a:solidFill>
                            <a:srgbClr val="0070C0"/>
                          </a:solidFill>
                          <a:latin typeface="Calibri" panose="020F0502020204030204" pitchFamily="34" charset="0"/>
                          <a:ea typeface="+mn-ea"/>
                          <a:cs typeface="+mn-cs"/>
                        </a:rPr>
                        <a:t> negative </a:t>
                      </a:r>
                      <a:r>
                        <a:rPr lang="hr-HR" sz="2000" kern="1200" dirty="0" err="1">
                          <a:solidFill>
                            <a:srgbClr val="0070C0"/>
                          </a:solidFill>
                          <a:latin typeface="Calibri" panose="020F0502020204030204" pitchFamily="34" charset="0"/>
                          <a:ea typeface="+mn-ea"/>
                          <a:cs typeface="+mn-cs"/>
                        </a:rPr>
                        <a:t>direction</a:t>
                      </a:r>
                      <a:endParaRPr lang="vi-VN" sz="2000" kern="1200" dirty="0">
                        <a:solidFill>
                          <a:srgbClr val="0070C0"/>
                        </a:solidFill>
                        <a:latin typeface="Calibri" panose="020F0502020204030204" pitchFamily="34" charset="0"/>
                        <a:ea typeface="+mn-ea"/>
                        <a:cs typeface="+mn-cs"/>
                      </a:endParaRPr>
                    </a:p>
                    <a:p>
                      <a:endParaRPr lang="hr-HR" sz="2000" kern="1200" dirty="0">
                        <a:solidFill>
                          <a:srgbClr val="0070C0"/>
                        </a:solidFill>
                        <a:latin typeface="Calibri" panose="020F0502020204030204" pitchFamily="34" charset="0"/>
                        <a:ea typeface="+mn-ea"/>
                        <a:cs typeface="+mn-cs"/>
                      </a:endParaRPr>
                    </a:p>
                    <a:p>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initiate</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the</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misdemeanour</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or</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criminal</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proceeding</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if</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necessary</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and</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ensure</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that</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appropriate</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measures</a:t>
                      </a:r>
                      <a:r>
                        <a:rPr lang="hr-HR" sz="2000" kern="1200" dirty="0">
                          <a:solidFill>
                            <a:srgbClr val="0070C0"/>
                          </a:solidFill>
                          <a:latin typeface="Calibri" panose="020F0502020204030204" pitchFamily="34" charset="0"/>
                          <a:ea typeface="+mn-ea"/>
                          <a:cs typeface="+mn-cs"/>
                        </a:rPr>
                        <a:t> are </a:t>
                      </a:r>
                      <a:r>
                        <a:rPr lang="hr-HR" sz="2000" kern="1200" dirty="0" err="1">
                          <a:solidFill>
                            <a:srgbClr val="0070C0"/>
                          </a:solidFill>
                          <a:latin typeface="Calibri" panose="020F0502020204030204" pitchFamily="34" charset="0"/>
                          <a:ea typeface="+mn-ea"/>
                          <a:cs typeface="+mn-cs"/>
                        </a:rPr>
                        <a:t>taken</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by</a:t>
                      </a:r>
                      <a:r>
                        <a:rPr lang="hr-HR" sz="2000" kern="1200" dirty="0">
                          <a:solidFill>
                            <a:srgbClr val="0070C0"/>
                          </a:solidFill>
                          <a:latin typeface="Calibri" panose="020F0502020204030204" pitchFamily="34" charset="0"/>
                          <a:ea typeface="+mn-ea"/>
                          <a:cs typeface="+mn-cs"/>
                        </a:rPr>
                        <a:t> </a:t>
                      </a:r>
                      <a:r>
                        <a:rPr lang="hr-HR" sz="2000" kern="1200" dirty="0" err="1">
                          <a:solidFill>
                            <a:srgbClr val="0070C0"/>
                          </a:solidFill>
                          <a:latin typeface="Calibri" panose="020F0502020204030204" pitchFamily="34" charset="0"/>
                          <a:ea typeface="+mn-ea"/>
                          <a:cs typeface="+mn-cs"/>
                        </a:rPr>
                        <a:t>the</a:t>
                      </a:r>
                      <a:r>
                        <a:rPr lang="hr-HR" sz="2000" kern="1200" dirty="0">
                          <a:solidFill>
                            <a:srgbClr val="0070C0"/>
                          </a:solidFill>
                          <a:latin typeface="Calibri" panose="020F0502020204030204" pitchFamily="34" charset="0"/>
                          <a:ea typeface="+mn-ea"/>
                          <a:cs typeface="+mn-cs"/>
                        </a:rPr>
                        <a:t> operator</a:t>
                      </a:r>
                      <a:endParaRPr lang="vi-VN" sz="2000" kern="1200" dirty="0">
                        <a:solidFill>
                          <a:srgbClr val="0070C0"/>
                        </a:solidFill>
                        <a:latin typeface="Calibri" panose="020F0502020204030204" pitchFamily="34" charset="0"/>
                        <a:ea typeface="+mn-ea"/>
                        <a:cs typeface="+mn-cs"/>
                      </a:endParaRPr>
                    </a:p>
                    <a:p>
                      <a:endParaRPr lang="hr-HR" sz="2400" dirty="0">
                        <a:solidFill>
                          <a:schemeClr val="tx2">
                            <a:lumMod val="75000"/>
                          </a:schemeClr>
                        </a:solidFill>
                      </a:endParaRPr>
                    </a:p>
                    <a:p>
                      <a:endParaRPr lang="hr-HR" sz="2400" b="1" dirty="0">
                        <a:solidFill>
                          <a:schemeClr val="tx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849323">
                <a:tc>
                  <a:txBody>
                    <a:bodyPr/>
                    <a:lstStyle/>
                    <a:p>
                      <a:r>
                        <a:rPr lang="hr-HR" sz="2400" b="1" dirty="0" err="1">
                          <a:solidFill>
                            <a:schemeClr val="bg1"/>
                          </a:solidFill>
                        </a:rPr>
                        <a:t>Monitored</a:t>
                      </a:r>
                      <a:r>
                        <a:rPr lang="hr-HR" sz="2400" b="1" dirty="0">
                          <a:solidFill>
                            <a:schemeClr val="bg1"/>
                          </a:solidFill>
                        </a:rPr>
                        <a:t> </a:t>
                      </a:r>
                      <a:r>
                        <a:rPr lang="hr-HR" sz="2400" b="1" dirty="0" err="1">
                          <a:solidFill>
                            <a:schemeClr val="bg1"/>
                          </a:solidFill>
                        </a:rPr>
                        <a:t>person</a:t>
                      </a:r>
                      <a:endParaRPr lang="hr-HR" sz="24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hr-HR" sz="2400" b="1" dirty="0">
                          <a:solidFill>
                            <a:schemeClr val="tx2">
                              <a:lumMod val="75000"/>
                            </a:schemeClr>
                          </a:solidFill>
                        </a:rPr>
                        <a:t>Legal </a:t>
                      </a:r>
                      <a:r>
                        <a:rPr lang="hr-HR" sz="2400" b="1" dirty="0" err="1">
                          <a:solidFill>
                            <a:schemeClr val="tx2">
                              <a:lumMod val="75000"/>
                            </a:schemeClr>
                          </a:solidFill>
                        </a:rPr>
                        <a:t>person</a:t>
                      </a:r>
                      <a:r>
                        <a:rPr lang="hr-HR" sz="2400" b="1" dirty="0">
                          <a:solidFill>
                            <a:schemeClr val="tx2">
                              <a:lumMod val="75000"/>
                            </a:schemeClr>
                          </a:solidFill>
                        </a:rPr>
                        <a:t> </a:t>
                      </a:r>
                      <a:r>
                        <a:rPr lang="hr-HR" sz="2400" b="1" dirty="0" err="1">
                          <a:solidFill>
                            <a:schemeClr val="tx2">
                              <a:lumMod val="75000"/>
                            </a:schemeClr>
                          </a:solidFill>
                        </a:rPr>
                        <a:t>polluter</a:t>
                      </a:r>
                      <a:r>
                        <a:rPr lang="hr-HR" sz="2400" b="1" dirty="0">
                          <a:solidFill>
                            <a:schemeClr val="tx2">
                              <a:lumMod val="75000"/>
                            </a:schemeClr>
                          </a:solidFill>
                        </a:rPr>
                        <a:t>, </a:t>
                      </a:r>
                      <a:r>
                        <a:rPr lang="hr-HR" sz="2400" b="1" dirty="0" err="1">
                          <a:solidFill>
                            <a:schemeClr val="tx2">
                              <a:lumMod val="75000"/>
                            </a:schemeClr>
                          </a:solidFill>
                        </a:rPr>
                        <a:t>testing</a:t>
                      </a:r>
                      <a:r>
                        <a:rPr lang="hr-HR" sz="2400" b="1" dirty="0">
                          <a:solidFill>
                            <a:schemeClr val="tx2">
                              <a:lumMod val="75000"/>
                            </a:schemeClr>
                          </a:solidFill>
                        </a:rPr>
                        <a:t> / reference </a:t>
                      </a:r>
                      <a:r>
                        <a:rPr lang="hr-HR" sz="2400" b="1" baseline="0" dirty="0" err="1">
                          <a:solidFill>
                            <a:schemeClr val="tx2">
                              <a:lumMod val="75000"/>
                            </a:schemeClr>
                          </a:solidFill>
                        </a:rPr>
                        <a:t>lab</a:t>
                      </a:r>
                      <a:r>
                        <a:rPr lang="hr-HR" sz="2400" b="1" baseline="0" dirty="0">
                          <a:solidFill>
                            <a:schemeClr val="tx2">
                              <a:lumMod val="75000"/>
                            </a:schemeClr>
                          </a:solidFill>
                        </a:rPr>
                        <a:t>.</a:t>
                      </a:r>
                      <a:endParaRPr lang="hr-HR" sz="2400" b="1" dirty="0">
                        <a:solidFill>
                          <a:schemeClr val="tx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10" name="Podnaslov 2"/>
          <p:cNvSpPr txBox="1">
            <a:spLocks/>
          </p:cNvSpPr>
          <p:nvPr/>
        </p:nvSpPr>
        <p:spPr>
          <a:xfrm>
            <a:off x="0" y="55948"/>
            <a:ext cx="9131086" cy="3764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6" name="Group 3"/>
          <p:cNvGrpSpPr>
            <a:grpSpLocks noChangeAspect="1"/>
          </p:cNvGrpSpPr>
          <p:nvPr/>
        </p:nvGrpSpPr>
        <p:grpSpPr bwMode="auto">
          <a:xfrm>
            <a:off x="442354" y="6362429"/>
            <a:ext cx="4500798" cy="411137"/>
            <a:chOff x="14858" y="6031800"/>
            <a:chExt cx="7310482" cy="703818"/>
          </a:xfrm>
        </p:grpSpPr>
        <p:pic>
          <p:nvPicPr>
            <p:cNvPr id="1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4136753292"/>
      </p:ext>
    </p:extLst>
  </p:cSld>
  <p:clrMapOvr>
    <a:masterClrMapping/>
  </p:clrMapOvr>
  <p:transition spd="med">
    <p:fade thruBlk="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17346</TotalTime>
  <Words>3560</Words>
  <Application>Microsoft Office PowerPoint</Application>
  <PresentationFormat>On-screen Show (4:3)</PresentationFormat>
  <Paragraphs>367</Paragraphs>
  <Slides>37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Arial Narrow</vt:lpstr>
      <vt:lpstr>Calibri</vt:lpstr>
      <vt:lpstr>Office Theme</vt:lpstr>
      <vt:lpstr>PowerPoint Presentation</vt:lpstr>
      <vt:lpstr>11. INSPECTION MONITORING</vt:lpstr>
      <vt:lpstr>11.4 INSPECTION MONITORING - UNANNOUNCED</vt:lpstr>
      <vt:lpstr>11.2 INSPECTION MONITORING OF POLLUTER</vt:lpstr>
      <vt:lpstr>11.2 INSPECTION MONITORING OF POLLUTER</vt:lpstr>
      <vt:lpstr>11.4 INSPECTION MONITORING - UNANNOUNCED</vt:lpstr>
      <vt:lpstr>11.4 INSPECTION MONITORING - UNANNOUNCED</vt:lpstr>
      <vt:lpstr>11.4 INSPECTION MONITORING - UNANNOUNCED</vt:lpstr>
      <vt:lpstr>11.4 INSPECTION MONITORING - UNANNOUNCED</vt:lpstr>
      <vt:lpstr>11.4 INSPECTION MONITORING - UNANNOUNCED</vt:lpstr>
      <vt:lpstr>11.4 INSPECTION MONITORING - UNANNOUNCED</vt:lpstr>
      <vt:lpstr>11.4 INSPECTION MONITORING - UNANNOUNCED</vt:lpstr>
      <vt:lpstr>11.4 INSPECTION MONITORING - UNANNOUNCED</vt:lpstr>
      <vt:lpstr>11.4 INSPECTION MONITORING - UNANNOUNCED</vt:lpstr>
      <vt:lpstr>11.4 INSPECTION MONITORING - UNANNOUNCED</vt:lpstr>
      <vt:lpstr>11.4 INSPECTION MONITORING - UNANNOUNCED</vt:lpstr>
      <vt:lpstr>11.4 INSPECTION MONITORING - UNANNOUNCED</vt:lpstr>
      <vt:lpstr>11.4 INSPECTION MONITORING - UNANNOUNCED</vt:lpstr>
      <vt:lpstr>11.4 INSPECTION MONITORING - UNANNOUNCED</vt:lpstr>
      <vt:lpstr>11.4 INSPECTION MONITORING - UNANNOUNCED</vt:lpstr>
      <vt:lpstr>11.4 INSPECTION MONITORING - UNANNOUNCED</vt:lpstr>
      <vt:lpstr>11.4 INSPECTION MONITORING - UNANNOUNCED</vt:lpstr>
      <vt:lpstr>11.4 INSPECTION MONITORING - UNANNOUNCED</vt:lpstr>
      <vt:lpstr>11.4 INSPECTION MONITORING - UNANNOUNCED</vt:lpstr>
      <vt:lpstr>11.4 INSPECTION MONITORING - UNANNOUNCED</vt:lpstr>
      <vt:lpstr>11.4 INSPECTION MONITORING - UNANNOUNCED</vt:lpstr>
      <vt:lpstr>11.4 INSPECTION MONITORING - UNANNOUNCED</vt:lpstr>
      <vt:lpstr>11.4 INSPECTION MONITORING - UNANNOUNCED</vt:lpstr>
      <vt:lpstr>11.4 INSPECTION MONITORING - UNANNOUNCED</vt:lpstr>
      <vt:lpstr>11.4 INSPECTION MONITORING - UNANNOUNCED</vt:lpstr>
      <vt:lpstr>11.4 INSPECTION MONITORING - UNANNOUNCED</vt:lpstr>
      <vt:lpstr>11.4 INSPECTION MONITORING - UNANNOUNCED</vt:lpstr>
      <vt:lpstr>11.4 INSPECTION MONITORING - UNANNOUNCED</vt:lpstr>
      <vt:lpstr>11.4 INSPECTION MONITORING - UNANNOUNCED</vt:lpstr>
      <vt:lpstr>11.4 INSPECTION MONITORING - UNANNOUNCED</vt:lpstr>
      <vt:lpstr>Control of regulation implementation per phases</vt:lpstr>
      <vt:lpstr>THANK YOU FOR YOUR ATTENTION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Berislav Markovic</dc:creator>
  <cp:lastModifiedBy>Idris Tonković</cp:lastModifiedBy>
  <cp:revision>1041</cp:revision>
  <cp:lastPrinted>2017-12-28T10:41:42Z</cp:lastPrinted>
  <dcterms:created xsi:type="dcterms:W3CDTF">2011-04-14T13:56:18Z</dcterms:created>
  <dcterms:modified xsi:type="dcterms:W3CDTF">2018-05-21T08:48:35Z</dcterms:modified>
</cp:coreProperties>
</file>