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36" r:id="rId2"/>
    <p:sldId id="337" r:id="rId3"/>
    <p:sldId id="339" r:id="rId4"/>
    <p:sldId id="476" r:id="rId5"/>
    <p:sldId id="482" r:id="rId6"/>
    <p:sldId id="510" r:id="rId7"/>
    <p:sldId id="483" r:id="rId8"/>
    <p:sldId id="511" r:id="rId9"/>
    <p:sldId id="512" r:id="rId10"/>
    <p:sldId id="513" r:id="rId11"/>
    <p:sldId id="464" r:id="rId12"/>
    <p:sldId id="467" r:id="rId13"/>
    <p:sldId id="469" r:id="rId14"/>
    <p:sldId id="468" r:id="rId15"/>
    <p:sldId id="470" r:id="rId16"/>
    <p:sldId id="471" r:id="rId17"/>
    <p:sldId id="472" r:id="rId18"/>
    <p:sldId id="473" r:id="rId19"/>
    <p:sldId id="507" r:id="rId20"/>
    <p:sldId id="508" r:id="rId21"/>
    <p:sldId id="474" r:id="rId22"/>
    <p:sldId id="460" r:id="rId23"/>
    <p:sldId id="449" r:id="rId24"/>
    <p:sldId id="400" r:id="rId25"/>
    <p:sldId id="399" r:id="rId26"/>
    <p:sldId id="497" r:id="rId27"/>
    <p:sldId id="498" r:id="rId28"/>
    <p:sldId id="514" r:id="rId29"/>
    <p:sldId id="502" r:id="rId30"/>
    <p:sldId id="505" r:id="rId31"/>
    <p:sldId id="506" r:id="rId32"/>
    <p:sldId id="504" r:id="rId33"/>
    <p:sldId id="515" r:id="rId34"/>
  </p:sldIdLst>
  <p:sldSz cx="9144000" cy="6858000" type="screen4x3"/>
  <p:notesSz cx="6797675" cy="9928225"/>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F9751"/>
    <a:srgbClr val="7F7F7F"/>
    <a:srgbClr val="1F497D"/>
    <a:srgbClr val="696969"/>
    <a:srgbClr val="B2B2B2"/>
    <a:srgbClr val="FFFF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4041" autoAdjust="0"/>
  </p:normalViewPr>
  <p:slideViewPr>
    <p:cSldViewPr snapToGrid="0">
      <p:cViewPr varScale="1">
        <p:scale>
          <a:sx n="108" d="100"/>
          <a:sy n="108" d="100"/>
        </p:scale>
        <p:origin x="169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hr-BA"/>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D1E1B06E-2C63-4EA7-B038-D4CA31959123}" type="datetimeFigureOut">
              <a:rPr lang="hr-BA" smtClean="0"/>
              <a:t>21.05.2018.</a:t>
            </a:fld>
            <a:endParaRPr lang="hr-BA"/>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hr-BA"/>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DFC46484-9EE9-4BE5-9CF2-03726144E5F4}" type="slidenum">
              <a:rPr lang="hr-BA" smtClean="0"/>
              <a:t>‹#›</a:t>
            </a:fld>
            <a:endParaRPr lang="hr-BA"/>
          </a:p>
        </p:txBody>
      </p:sp>
    </p:spTree>
    <p:extLst>
      <p:ext uri="{BB962C8B-B14F-4D97-AF65-F5344CB8AC3E}">
        <p14:creationId xmlns:p14="http://schemas.microsoft.com/office/powerpoint/2010/main" val="2257592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770BD311-196A-45E2-A9B8-227934A99DF1}" type="datetimeFigureOut">
              <a:rPr lang="en-US" smtClean="0"/>
              <a:t>5/21/2018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F0282F69-6CD6-4349-8579-1B7D032BC079}" type="slidenum">
              <a:rPr lang="en-US" smtClean="0"/>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10"/>
          </p:nvPr>
        </p:nvSpPr>
        <p:spPr/>
        <p:txBody>
          <a:bodyPr/>
          <a:lstStyle/>
          <a:p>
            <a:fld id="{8905BACC-D375-49FC-911B-EF24970D5446}" type="slidenum">
              <a:rPr lang="hr-HR" smtClean="0"/>
              <a:t>1</a:t>
            </a:fld>
            <a:endParaRPr lang="hr-HR" dirty="0"/>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FA4E1E03-2D23-449B-8616-C14EE678BC82}"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ED98EF88-292B-4FD5-8834-A1687B7D05A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6E85AE5B-885A-4E70-81C1-2BD9B9F994F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10"/>
          </p:nvPr>
        </p:nvSpPr>
        <p:spPr/>
        <p:txBody>
          <a:bodyPr/>
          <a:lstStyle>
            <a:lvl1pPr>
              <a:defRPr/>
            </a:lvl1pPr>
          </a:lstStyle>
          <a:p>
            <a:pPr>
              <a:defRPr/>
            </a:pPr>
            <a:fld id="{E98EBB73-B78F-45DD-BF06-7B90B73175E1}"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A6E5114-5D7D-4AF6-9746-6B0DDD3425A9}" type="datetimeFigureOut">
              <a:rPr lang="hr-HR"/>
              <a:pPr>
                <a:defRPr/>
              </a:pPr>
              <a:t>21.5.2018.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3"/>
          <p:cNvSpPr>
            <a:spLocks noGrp="1"/>
          </p:cNvSpPr>
          <p:nvPr>
            <p:ph type="dt" sz="half" idx="10"/>
          </p:nvPr>
        </p:nvSpPr>
        <p:spPr/>
        <p:txBody>
          <a:bodyPr/>
          <a:lstStyle>
            <a:lvl1pPr>
              <a:defRPr/>
            </a:lvl1pPr>
          </a:lstStyle>
          <a:p>
            <a:pPr>
              <a:defRPr/>
            </a:pPr>
            <a:fld id="{A26E151B-80B0-4BD5-BC65-DEFB5EDEADBA}"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3"/>
          <p:cNvSpPr>
            <a:spLocks noGrp="1"/>
          </p:cNvSpPr>
          <p:nvPr>
            <p:ph type="dt" sz="half" idx="10"/>
          </p:nvPr>
        </p:nvSpPr>
        <p:spPr/>
        <p:txBody>
          <a:bodyPr/>
          <a:lstStyle>
            <a:lvl1pPr>
              <a:defRPr/>
            </a:lvl1pPr>
          </a:lstStyle>
          <a:p>
            <a:pPr>
              <a:defRPr/>
            </a:pPr>
            <a:fld id="{3827BD7F-8C17-4B89-99E5-0D3D10127432}" type="datetimeFigureOut">
              <a:rPr lang="hr-HR"/>
              <a:pPr>
                <a:defRPr/>
              </a:pPr>
              <a:t>21.5.2018.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06C881A7-652E-40C7-A902-F6437C6A621D}" type="datetimeFigureOut">
              <a:rPr lang="hr-HR"/>
              <a:pPr>
                <a:defRPr/>
              </a:pPr>
              <a:t>21.5.2018.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97B010-949B-4A93-B10D-CED45F8A8D5C}" type="datetimeFigureOut">
              <a:rPr lang="hr-HR"/>
              <a:pPr>
                <a:defRPr/>
              </a:pPr>
              <a:t>21.5.2018.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F5DFA54-26AC-4D19-BB51-46115E534C24}"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05B8ECB-C1E4-4080-8F08-1C300240A8B7}" type="datetimeFigureOut">
              <a:rPr lang="hr-HR"/>
              <a:pPr>
                <a:defRPr/>
              </a:pPr>
              <a:t>21.5.2018.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hr-H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53474D1-9081-497D-8274-ABA530FB002C}" type="datetimeFigureOut">
              <a:rPr lang="hr-HR"/>
              <a:pPr>
                <a:defRPr/>
              </a:pPr>
              <a:t>21.5.2018.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iszz.azo.hr/iskzl/postaja.html?id=155" TargetMode="Externa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emf"/><Relationship Id="rId5" Type="http://schemas.openxmlformats.org/officeDocument/2006/relationships/oleObject" Target="../embeddings/oleObject1.bin"/><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emf"/><Relationship Id="rId5" Type="http://schemas.openxmlformats.org/officeDocument/2006/relationships/oleObject" Target="../embeddings/oleObject2.bin"/><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emf"/><Relationship Id="rId5" Type="http://schemas.openxmlformats.org/officeDocument/2006/relationships/oleObject" Target="../embeddings/oleObject3.bin"/><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emf"/><Relationship Id="rId5" Type="http://schemas.openxmlformats.org/officeDocument/2006/relationships/oleObject" Target="../embeddings/oleObject4.bin"/><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hyperlink" Target="http://iszz.azo.hr/iskzl/godizvrpt.htm?pid=0&amp;t=1" TargetMode="External"/><Relationship Id="rId2" Type="http://schemas.openxmlformats.org/officeDocument/2006/relationships/hyperlink" Target="http://iszz.azo.hr/iskzl/godizvrpt.htm?pid=0&amp;t=0" TargetMode="Externa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7.png"/><Relationship Id="rId4" Type="http://schemas.openxmlformats.org/officeDocument/2006/relationships/hyperlink" Target="http://iszz.azo.hr/iskzl/godizvrpt.htm?pid=0&amp;t=2"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iszz.azo.hr/iskzl/podatak.htm" TargetMode="External"/><Relationship Id="rId1" Type="http://schemas.openxmlformats.org/officeDocument/2006/relationships/slideLayout" Target="../slideLayouts/slideLayout2.xml"/><Relationship Id="rId5" Type="http://schemas.openxmlformats.org/officeDocument/2006/relationships/hyperlink" Target="http://ec.europa.eu/environment/air/quality/legislation/pdf/IPR_guidance1.pdf" TargetMode="Externa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c.europa.eu/environment/air/quality/legislation/pdf/IPR_guidance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iszz.azo.hr/iskzl/podatak.htm"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c.europa.eu/environment/air/quality/legislation/pdf/IPR_guidance1.pdf"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c.europa.eu/environment/air/quality/legislation/pdf/IPR_guidance1.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iszz.azo.hr/iskzl/podatak.htm" TargetMode="Externa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iszz.azo.hr/iskzl/podatak.ht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iszz.azo.hr/iskzl/podatak.htm"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iszz.azo.hr/iskzl/podatak.ht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iszz.azo.hr/iskzl/podatak.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283913" y="1401200"/>
            <a:ext cx="8686160" cy="3873731"/>
          </a:xfrm>
        </p:spPr>
        <p:txBody>
          <a:bodyPr>
            <a:normAutofit/>
          </a:bodyPr>
          <a:lstStyle/>
          <a:p>
            <a:endParaRPr lang="hr-HR" dirty="0">
              <a:solidFill>
                <a:schemeClr val="bg1"/>
              </a:solidFill>
            </a:endParaRPr>
          </a:p>
          <a:p>
            <a:r>
              <a:rPr lang="en-US" b="1" dirty="0">
                <a:solidFill>
                  <a:schemeClr val="bg1"/>
                </a:solidFill>
                <a:effectLst>
                  <a:outerShdw blurRad="38100" dist="38100" dir="2700000" algn="tl">
                    <a:srgbClr val="000000">
                      <a:alpha val="43137"/>
                    </a:srgbClr>
                  </a:outerShdw>
                </a:effectLst>
              </a:rPr>
              <a:t>Enhanced environmental protection inspection for efficient control of air quality monitoring and of all entities under obligation within system of greenhouse gas emission allowance trading, in order to achieve better quality of air in Republic of Croatia</a:t>
            </a:r>
            <a:endParaRPr lang="hr-HR" dirty="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6828091" y="6625760"/>
            <a:ext cx="2307916"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accent1">
                    <a:lumMod val="50000"/>
                  </a:schemeClr>
                </a:solidFill>
              </a:rPr>
              <a:t>This project is funded by the European Union</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79901" y="1393251"/>
            <a:ext cx="3443874" cy="454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400" b="1" dirty="0" err="1">
                <a:solidFill>
                  <a:schemeClr val="tx2"/>
                </a:solidFill>
              </a:rPr>
              <a:t>Notices</a:t>
            </a:r>
            <a:endParaRPr lang="hr-BA" sz="2400" b="1" dirty="0">
              <a:solidFill>
                <a:schemeClr val="tx2"/>
              </a:solidFill>
            </a:endParaRPr>
          </a:p>
          <a:p>
            <a:pPr>
              <a:spcBef>
                <a:spcPct val="20000"/>
              </a:spcBef>
            </a:pPr>
            <a:r>
              <a:rPr lang="hr-BA" sz="2000" dirty="0">
                <a:solidFill>
                  <a:srgbClr val="0070C0"/>
                </a:solidFill>
              </a:rPr>
              <a:t>On station web </a:t>
            </a:r>
            <a:r>
              <a:rPr lang="hr-BA" sz="2000" dirty="0" err="1">
                <a:solidFill>
                  <a:srgbClr val="0070C0"/>
                </a:solidFill>
              </a:rPr>
              <a:t>page</a:t>
            </a:r>
            <a:r>
              <a:rPr lang="hr-BA" sz="2000" dirty="0">
                <a:solidFill>
                  <a:srgbClr val="0070C0"/>
                </a:solidFill>
              </a:rPr>
              <a:t> </a:t>
            </a:r>
            <a:r>
              <a:rPr lang="hr-BA" sz="2000" dirty="0" err="1">
                <a:solidFill>
                  <a:srgbClr val="0070C0"/>
                </a:solidFill>
              </a:rPr>
              <a:t>there</a:t>
            </a:r>
            <a:r>
              <a:rPr lang="hr-BA" sz="2000" dirty="0">
                <a:solidFill>
                  <a:srgbClr val="0070C0"/>
                </a:solidFill>
              </a:rPr>
              <a:t> are </a:t>
            </a:r>
            <a:r>
              <a:rPr lang="hr-BA" sz="2000" dirty="0" err="1">
                <a:solidFill>
                  <a:srgbClr val="0070C0"/>
                </a:solidFill>
              </a:rPr>
              <a:t>notices</a:t>
            </a:r>
            <a:r>
              <a:rPr lang="hr-BA" sz="2000" dirty="0">
                <a:solidFill>
                  <a:srgbClr val="0070C0"/>
                </a:solidFill>
              </a:rPr>
              <a:t> on </a:t>
            </a:r>
            <a:r>
              <a:rPr lang="hr-BA" sz="2000" dirty="0" err="1">
                <a:solidFill>
                  <a:srgbClr val="0070C0"/>
                </a:solidFill>
              </a:rPr>
              <a:t>interruption</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every</a:t>
            </a:r>
            <a:r>
              <a:rPr lang="hr-BA" sz="2000" dirty="0">
                <a:solidFill>
                  <a:srgbClr val="0070C0"/>
                </a:solidFill>
              </a:rPr>
              <a:t> </a:t>
            </a:r>
            <a:r>
              <a:rPr lang="hr-BA" sz="2000" dirty="0" err="1">
                <a:solidFill>
                  <a:srgbClr val="0070C0"/>
                </a:solidFill>
              </a:rPr>
              <a:t>measuring</a:t>
            </a:r>
            <a:r>
              <a:rPr lang="hr-BA" sz="2000" dirty="0">
                <a:solidFill>
                  <a:srgbClr val="0070C0"/>
                </a:solidFill>
              </a:rPr>
              <a:t> instrument </a:t>
            </a:r>
            <a:r>
              <a:rPr lang="hr-BA" sz="2000" dirty="0" err="1">
                <a:solidFill>
                  <a:srgbClr val="0070C0"/>
                </a:solidFill>
              </a:rPr>
              <a:t>e.g</a:t>
            </a:r>
            <a:r>
              <a:rPr lang="hr-BA" sz="2000" dirty="0">
                <a:solidFill>
                  <a:srgbClr val="0070C0"/>
                </a:solidFill>
              </a:rPr>
              <a:t>.:</a:t>
            </a:r>
          </a:p>
          <a:p>
            <a:r>
              <a:rPr lang="hr-BA" b="1" dirty="0"/>
              <a:t>11.08.2017:</a:t>
            </a:r>
            <a:br>
              <a:rPr lang="hr-BA" b="1" dirty="0"/>
            </a:br>
            <a:r>
              <a:rPr lang="hr-BA" i="1" dirty="0" err="1"/>
              <a:t>Devices</a:t>
            </a:r>
            <a:r>
              <a:rPr lang="hr-BA" i="1" dirty="0"/>
              <a:t> for </a:t>
            </a:r>
            <a:r>
              <a:rPr lang="hr-BA" i="1" dirty="0" err="1"/>
              <a:t>measuring</a:t>
            </a:r>
            <a:r>
              <a:rPr lang="hr-BA" i="1" dirty="0"/>
              <a:t> </a:t>
            </a:r>
            <a:r>
              <a:rPr lang="hr-BA" i="1" dirty="0" err="1"/>
              <a:t>the</a:t>
            </a:r>
            <a:r>
              <a:rPr lang="hr-BA" i="1" dirty="0"/>
              <a:t> </a:t>
            </a:r>
            <a:r>
              <a:rPr lang="hr-BA" i="1" dirty="0" err="1"/>
              <a:t>concentrations</a:t>
            </a:r>
            <a:r>
              <a:rPr lang="hr-BA" i="1" dirty="0"/>
              <a:t> </a:t>
            </a:r>
            <a:r>
              <a:rPr lang="hr-BA" i="1" dirty="0" err="1"/>
              <a:t>of</a:t>
            </a:r>
            <a:r>
              <a:rPr lang="hr-BA" i="1" dirty="0"/>
              <a:t> </a:t>
            </a:r>
            <a:r>
              <a:rPr lang="hr-BA" i="1" dirty="0" err="1"/>
              <a:t>carbon</a:t>
            </a:r>
            <a:r>
              <a:rPr lang="hr-BA" i="1" dirty="0"/>
              <a:t> </a:t>
            </a:r>
            <a:r>
              <a:rPr lang="hr-BA" i="1" dirty="0" err="1"/>
              <a:t>monoxide</a:t>
            </a:r>
            <a:r>
              <a:rPr lang="hr-BA" i="1" dirty="0"/>
              <a:t> (CO) are </a:t>
            </a:r>
            <a:r>
              <a:rPr lang="hr-BA" i="1" dirty="0" err="1"/>
              <a:t>dismantled</a:t>
            </a:r>
            <a:r>
              <a:rPr lang="hr-BA" i="1" dirty="0"/>
              <a:t> </a:t>
            </a:r>
            <a:r>
              <a:rPr lang="hr-BA" i="1" dirty="0" err="1"/>
              <a:t>due</a:t>
            </a:r>
            <a:r>
              <a:rPr lang="hr-BA" i="1" dirty="0"/>
              <a:t> to a </a:t>
            </a:r>
            <a:r>
              <a:rPr lang="hr-BA" i="1" dirty="0" err="1"/>
              <a:t>regular</a:t>
            </a:r>
            <a:r>
              <a:rPr lang="hr-BA" i="1" dirty="0"/>
              <a:t> </a:t>
            </a:r>
            <a:r>
              <a:rPr lang="hr-BA" i="1" dirty="0" err="1"/>
              <a:t>servicing</a:t>
            </a:r>
            <a:r>
              <a:rPr lang="hr-BA" i="1" dirty="0"/>
              <a:t> </a:t>
            </a:r>
            <a:r>
              <a:rPr lang="hr-BA" i="1" dirty="0" err="1"/>
              <a:t>and</a:t>
            </a:r>
            <a:r>
              <a:rPr lang="hr-BA" i="1" dirty="0"/>
              <a:t> </a:t>
            </a:r>
            <a:r>
              <a:rPr lang="hr-BA" i="1" dirty="0" err="1"/>
              <a:t>calibration</a:t>
            </a:r>
            <a:r>
              <a:rPr lang="hr-BA" i="1" dirty="0"/>
              <a:t>.</a:t>
            </a:r>
          </a:p>
          <a:p>
            <a:r>
              <a:rPr lang="hr-BA" b="1" dirty="0"/>
              <a:t>04.09.2017:</a:t>
            </a:r>
            <a:br>
              <a:rPr lang="hr-BA" b="1" dirty="0"/>
            </a:br>
            <a:r>
              <a:rPr lang="hr-BA" i="1" dirty="0" err="1"/>
              <a:t>After</a:t>
            </a:r>
            <a:r>
              <a:rPr lang="hr-BA" i="1" dirty="0"/>
              <a:t> </a:t>
            </a:r>
            <a:r>
              <a:rPr lang="hr-BA" i="1" dirty="0" err="1"/>
              <a:t>calibration</a:t>
            </a:r>
            <a:r>
              <a:rPr lang="hr-BA" i="1" dirty="0"/>
              <a:t>, </a:t>
            </a:r>
            <a:r>
              <a:rPr lang="hr-BA" i="1" dirty="0" err="1"/>
              <a:t>the</a:t>
            </a:r>
            <a:r>
              <a:rPr lang="hr-BA" i="1" dirty="0"/>
              <a:t> </a:t>
            </a:r>
            <a:r>
              <a:rPr lang="hr-BA" i="1" dirty="0" err="1"/>
              <a:t>device</a:t>
            </a:r>
            <a:r>
              <a:rPr lang="hr-BA" i="1" dirty="0"/>
              <a:t> for CO </a:t>
            </a:r>
            <a:r>
              <a:rPr lang="hr-BA" i="1" dirty="0" err="1"/>
              <a:t>measurement</a:t>
            </a:r>
            <a:r>
              <a:rPr lang="hr-BA" i="1" dirty="0"/>
              <a:t> is </a:t>
            </a:r>
            <a:r>
              <a:rPr lang="hr-BA" i="1" dirty="0" err="1"/>
              <a:t>returned</a:t>
            </a:r>
            <a:r>
              <a:rPr lang="hr-BA" i="1" dirty="0"/>
              <a:t> to </a:t>
            </a:r>
            <a:r>
              <a:rPr lang="hr-BA" i="1" dirty="0" err="1"/>
              <a:t>the</a:t>
            </a:r>
            <a:r>
              <a:rPr lang="hr-BA" i="1" dirty="0"/>
              <a:t> station </a:t>
            </a:r>
            <a:r>
              <a:rPr lang="hr-BA" i="1" dirty="0" err="1"/>
              <a:t>and</a:t>
            </a:r>
            <a:r>
              <a:rPr lang="hr-BA" i="1" dirty="0"/>
              <a:t> </a:t>
            </a:r>
            <a:r>
              <a:rPr lang="hr-BA" i="1" dirty="0" err="1"/>
              <a:t>measurements</a:t>
            </a:r>
            <a:r>
              <a:rPr lang="hr-BA" i="1" dirty="0"/>
              <a:t> are </a:t>
            </a:r>
            <a:r>
              <a:rPr lang="hr-BA" i="1" dirty="0" err="1"/>
              <a:t>continued</a:t>
            </a:r>
            <a:r>
              <a:rPr lang="hr-BA" i="1" dirty="0"/>
              <a:t> .</a:t>
            </a:r>
            <a:endParaRPr lang="hr-BA" b="1" dirty="0"/>
          </a:p>
          <a:p>
            <a:endParaRPr lang="hr-BA" dirty="0"/>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grpSp>
        <p:nvGrpSpPr>
          <p:cNvPr id="10" name="Group 9"/>
          <p:cNvGrpSpPr/>
          <p:nvPr/>
        </p:nvGrpSpPr>
        <p:grpSpPr>
          <a:xfrm>
            <a:off x="3675357" y="1334248"/>
            <a:ext cx="5358288" cy="4218976"/>
            <a:chOff x="3675357" y="1537611"/>
            <a:chExt cx="5278388" cy="4043599"/>
          </a:xfrm>
        </p:grpSpPr>
        <p:pic>
          <p:nvPicPr>
            <p:cNvPr id="2" name="Picture 1"/>
            <p:cNvPicPr>
              <a:picLocks noChangeAspect="1"/>
            </p:cNvPicPr>
            <p:nvPr/>
          </p:nvPicPr>
          <p:blipFill>
            <a:blip r:embed="rId4"/>
            <a:stretch>
              <a:fillRect/>
            </a:stretch>
          </p:blipFill>
          <p:spPr>
            <a:xfrm>
              <a:off x="3675357" y="1537611"/>
              <a:ext cx="5278388" cy="4043598"/>
            </a:xfrm>
            <a:prstGeom prst="rect">
              <a:avLst/>
            </a:prstGeom>
          </p:spPr>
        </p:pic>
        <p:sp>
          <p:nvSpPr>
            <p:cNvPr id="3" name="Rectangle 2"/>
            <p:cNvSpPr/>
            <p:nvPr/>
          </p:nvSpPr>
          <p:spPr>
            <a:xfrm>
              <a:off x="3806102" y="4048218"/>
              <a:ext cx="1449479" cy="15329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p>
          </p:txBody>
        </p:sp>
      </p:grpSp>
      <p:sp>
        <p:nvSpPr>
          <p:cNvPr id="13" name="Rectangle 12"/>
          <p:cNvSpPr/>
          <p:nvPr/>
        </p:nvSpPr>
        <p:spPr>
          <a:xfrm>
            <a:off x="3631766" y="5827855"/>
            <a:ext cx="4629601" cy="369332"/>
          </a:xfrm>
          <a:prstGeom prst="rect">
            <a:avLst/>
          </a:prstGeom>
        </p:spPr>
        <p:txBody>
          <a:bodyPr wrap="square">
            <a:spAutoFit/>
          </a:bodyPr>
          <a:lstStyle/>
          <a:p>
            <a:r>
              <a:rPr lang="hr-BA" dirty="0">
                <a:hlinkClick r:id="rId5"/>
              </a:rPr>
              <a:t>http://iszz.azo.hr/iskzl/postaja.html?id=155</a:t>
            </a:r>
            <a:endParaRPr lang="hr-BA" dirty="0"/>
          </a:p>
        </p:txBody>
      </p:sp>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20629782"/>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19" y="1362234"/>
            <a:ext cx="8589331" cy="444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a:p>
            <a:pPr lvl="1">
              <a:spcBef>
                <a:spcPct val="20000"/>
              </a:spcBef>
            </a:pPr>
            <a:r>
              <a:rPr lang="hr-BA" sz="2000" dirty="0" err="1">
                <a:solidFill>
                  <a:srgbClr val="0070C0"/>
                </a:solidFill>
              </a:rPr>
              <a:t>Every</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result</a:t>
            </a:r>
            <a:r>
              <a:rPr lang="hr-BA" sz="2000" dirty="0">
                <a:solidFill>
                  <a:srgbClr val="0070C0"/>
                </a:solidFill>
              </a:rPr>
              <a:t> </a:t>
            </a:r>
            <a:r>
              <a:rPr lang="hr-BA" sz="2000" dirty="0" err="1">
                <a:solidFill>
                  <a:srgbClr val="0070C0"/>
                </a:solidFill>
              </a:rPr>
              <a:t>can</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indicated</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certain</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a:t>
            </a:r>
          </a:p>
          <a:p>
            <a:pPr lvl="1">
              <a:spcBef>
                <a:spcPct val="20000"/>
              </a:spcBef>
            </a:pPr>
            <a:r>
              <a:rPr lang="hr-BA" sz="2000" dirty="0" err="1">
                <a:solidFill>
                  <a:srgbClr val="0070C0"/>
                </a:solidFill>
              </a:rPr>
              <a:t>The</a:t>
            </a:r>
            <a:r>
              <a:rPr lang="hr-BA" sz="2000" dirty="0">
                <a:solidFill>
                  <a:srgbClr val="0070C0"/>
                </a:solidFill>
              </a:rPr>
              <a:t> </a:t>
            </a:r>
            <a:r>
              <a:rPr lang="hr-BA" sz="2000" dirty="0" err="1">
                <a:solidFill>
                  <a:srgbClr val="0070C0"/>
                </a:solidFill>
              </a:rPr>
              <a:t>question</a:t>
            </a:r>
            <a:r>
              <a:rPr lang="hr-BA" sz="2000" dirty="0">
                <a:solidFill>
                  <a:srgbClr val="0070C0"/>
                </a:solidFill>
              </a:rPr>
              <a:t> </a:t>
            </a:r>
            <a:r>
              <a:rPr lang="hr-BA" sz="2000" dirty="0" err="1">
                <a:solidFill>
                  <a:srgbClr val="0070C0"/>
                </a:solidFill>
              </a:rPr>
              <a:t>arises</a:t>
            </a:r>
            <a:r>
              <a:rPr lang="hr-BA" sz="2000" dirty="0">
                <a:solidFill>
                  <a:srgbClr val="0070C0"/>
                </a:solidFill>
              </a:rPr>
              <a:t>:</a:t>
            </a:r>
          </a:p>
          <a:p>
            <a:pPr lvl="1">
              <a:spcBef>
                <a:spcPct val="20000"/>
              </a:spcBef>
            </a:pPr>
            <a:r>
              <a:rPr lang="hr-BA" sz="2000" i="1" dirty="0" err="1">
                <a:solidFill>
                  <a:srgbClr val="0070C0"/>
                </a:solidFill>
              </a:rPr>
              <a:t>How</a:t>
            </a:r>
            <a:r>
              <a:rPr lang="hr-BA" sz="2000" i="1" dirty="0">
                <a:solidFill>
                  <a:srgbClr val="0070C0"/>
                </a:solidFill>
              </a:rPr>
              <a:t> to </a:t>
            </a:r>
            <a:r>
              <a:rPr lang="hr-BA" sz="2000" i="1" dirty="0" err="1">
                <a:solidFill>
                  <a:srgbClr val="0070C0"/>
                </a:solidFill>
              </a:rPr>
              <a:t>evaluate</a:t>
            </a:r>
            <a:r>
              <a:rPr lang="hr-BA" sz="2000" i="1" dirty="0">
                <a:solidFill>
                  <a:srgbClr val="0070C0"/>
                </a:solidFill>
              </a:rPr>
              <a:t> </a:t>
            </a:r>
            <a:r>
              <a:rPr lang="hr-BA" sz="2000" i="1" dirty="0" err="1">
                <a:solidFill>
                  <a:srgbClr val="0070C0"/>
                </a:solidFill>
              </a:rPr>
              <a:t>measuring</a:t>
            </a:r>
            <a:r>
              <a:rPr lang="hr-BA" sz="2000" i="1" dirty="0">
                <a:solidFill>
                  <a:srgbClr val="0070C0"/>
                </a:solidFill>
              </a:rPr>
              <a:t> </a:t>
            </a:r>
            <a:r>
              <a:rPr lang="hr-BA" sz="2000" i="1" dirty="0" err="1">
                <a:solidFill>
                  <a:srgbClr val="0070C0"/>
                </a:solidFill>
              </a:rPr>
              <a:t>result</a:t>
            </a:r>
            <a:r>
              <a:rPr lang="hr-BA" sz="2000" i="1" dirty="0">
                <a:solidFill>
                  <a:srgbClr val="0070C0"/>
                </a:solidFill>
              </a:rPr>
              <a:t> </a:t>
            </a:r>
            <a:r>
              <a:rPr lang="hr-BA" sz="2000" i="1" dirty="0" err="1">
                <a:solidFill>
                  <a:srgbClr val="0070C0"/>
                </a:solidFill>
              </a:rPr>
              <a:t>with</a:t>
            </a:r>
            <a:r>
              <a:rPr lang="hr-BA" sz="2000" i="1" dirty="0">
                <a:solidFill>
                  <a:srgbClr val="0070C0"/>
                </a:solidFill>
              </a:rPr>
              <a:t> </a:t>
            </a:r>
            <a:r>
              <a:rPr lang="hr-BA" sz="2000" i="1" dirty="0" err="1">
                <a:solidFill>
                  <a:srgbClr val="0070C0"/>
                </a:solidFill>
              </a:rPr>
              <a:t>its</a:t>
            </a:r>
            <a:r>
              <a:rPr lang="hr-BA" sz="2000" i="1" dirty="0">
                <a:solidFill>
                  <a:srgbClr val="0070C0"/>
                </a:solidFill>
              </a:rPr>
              <a:t> </a:t>
            </a:r>
            <a:r>
              <a:rPr lang="hr-BA" sz="2000" i="1" dirty="0" err="1">
                <a:solidFill>
                  <a:srgbClr val="0070C0"/>
                </a:solidFill>
              </a:rPr>
              <a:t>measuring</a:t>
            </a:r>
            <a:r>
              <a:rPr lang="hr-BA" sz="2000" i="1" dirty="0">
                <a:solidFill>
                  <a:srgbClr val="0070C0"/>
                </a:solidFill>
              </a:rPr>
              <a:t> </a:t>
            </a:r>
            <a:r>
              <a:rPr lang="hr-BA" sz="2000" i="1" dirty="0" err="1">
                <a:solidFill>
                  <a:srgbClr val="0070C0"/>
                </a:solidFill>
              </a:rPr>
              <a:t>uncertainty</a:t>
            </a:r>
            <a:r>
              <a:rPr lang="hr-BA" sz="2000" i="1" dirty="0">
                <a:solidFill>
                  <a:srgbClr val="0070C0"/>
                </a:solidFill>
              </a:rPr>
              <a:t> as </a:t>
            </a:r>
            <a:r>
              <a:rPr lang="hr-BA" sz="2000" i="1" dirty="0" err="1">
                <a:solidFill>
                  <a:srgbClr val="0070C0"/>
                </a:solidFill>
              </a:rPr>
              <a:t>regarding</a:t>
            </a:r>
            <a:r>
              <a:rPr lang="hr-BA" sz="2000" i="1" dirty="0">
                <a:solidFill>
                  <a:srgbClr val="0070C0"/>
                </a:solidFill>
              </a:rPr>
              <a:t> </a:t>
            </a:r>
            <a:r>
              <a:rPr lang="hr-BA" sz="2000" i="1" dirty="0" err="1">
                <a:solidFill>
                  <a:srgbClr val="0070C0"/>
                </a:solidFill>
              </a:rPr>
              <a:t>the</a:t>
            </a:r>
            <a:r>
              <a:rPr lang="hr-BA" sz="2000" i="1" dirty="0">
                <a:solidFill>
                  <a:srgbClr val="0070C0"/>
                </a:solidFill>
              </a:rPr>
              <a:t> limit </a:t>
            </a:r>
            <a:r>
              <a:rPr lang="hr-BA" sz="2000" i="1" dirty="0" err="1">
                <a:solidFill>
                  <a:srgbClr val="0070C0"/>
                </a:solidFill>
              </a:rPr>
              <a:t>value</a:t>
            </a:r>
            <a:r>
              <a:rPr lang="hr-BA" sz="2000" i="1" dirty="0">
                <a:solidFill>
                  <a:srgbClr val="0070C0"/>
                </a:solidFill>
              </a:rPr>
              <a:t>?</a:t>
            </a:r>
          </a:p>
          <a:p>
            <a:pPr lvl="1">
              <a:spcBef>
                <a:spcPct val="20000"/>
              </a:spcBef>
            </a:pPr>
            <a:r>
              <a:rPr lang="hr-BA" sz="2000" dirty="0" err="1">
                <a:solidFill>
                  <a:srgbClr val="0070C0"/>
                </a:solidFill>
              </a:rPr>
              <a:t>If</a:t>
            </a:r>
            <a:r>
              <a:rPr lang="hr-BA" sz="2000" dirty="0">
                <a:solidFill>
                  <a:srgbClr val="0070C0"/>
                </a:solidFill>
              </a:rPr>
              <a:t> </a:t>
            </a:r>
            <a:r>
              <a:rPr lang="hr-BA" sz="2000" dirty="0" err="1">
                <a:solidFill>
                  <a:srgbClr val="0070C0"/>
                </a:solidFill>
              </a:rPr>
              <a:t>there</a:t>
            </a:r>
            <a:r>
              <a:rPr lang="hr-BA" sz="2000" dirty="0">
                <a:solidFill>
                  <a:srgbClr val="0070C0"/>
                </a:solidFill>
              </a:rPr>
              <a:t> is no </a:t>
            </a:r>
            <a:r>
              <a:rPr lang="hr-BA" sz="2000" dirty="0" err="1">
                <a:solidFill>
                  <a:srgbClr val="0070C0"/>
                </a:solidFill>
              </a:rPr>
              <a:t>specification</a:t>
            </a:r>
            <a:r>
              <a:rPr lang="hr-BA" sz="2000" dirty="0">
                <a:solidFill>
                  <a:srgbClr val="0070C0"/>
                </a:solidFill>
              </a:rPr>
              <a:t> for </a:t>
            </a:r>
            <a:r>
              <a:rPr lang="hr-BA" sz="2000" dirty="0" err="1">
                <a:solidFill>
                  <a:srgbClr val="0070C0"/>
                </a:solidFill>
              </a:rPr>
              <a:t>certain</a:t>
            </a:r>
            <a:r>
              <a:rPr lang="hr-BA" sz="2000" dirty="0">
                <a:solidFill>
                  <a:srgbClr val="0070C0"/>
                </a:solidFill>
              </a:rPr>
              <a:t> </a:t>
            </a:r>
            <a:r>
              <a:rPr lang="hr-BA" sz="2000" dirty="0" err="1">
                <a:solidFill>
                  <a:srgbClr val="0070C0"/>
                </a:solidFill>
              </a:rPr>
              <a:t>technical</a:t>
            </a:r>
            <a:r>
              <a:rPr lang="hr-BA" sz="2000" dirty="0">
                <a:solidFill>
                  <a:srgbClr val="0070C0"/>
                </a:solidFill>
              </a:rPr>
              <a:t> </a:t>
            </a:r>
            <a:r>
              <a:rPr lang="hr-BA" sz="2000" dirty="0" err="1">
                <a:solidFill>
                  <a:srgbClr val="0070C0"/>
                </a:solidFill>
              </a:rPr>
              <a:t>area</a:t>
            </a:r>
            <a:r>
              <a:rPr lang="hr-BA" sz="2000" dirty="0">
                <a:solidFill>
                  <a:srgbClr val="0070C0"/>
                </a:solidFill>
              </a:rPr>
              <a:t> </a:t>
            </a:r>
            <a:r>
              <a:rPr lang="hr-BA" sz="2000" dirty="0" err="1">
                <a:solidFill>
                  <a:srgbClr val="0070C0"/>
                </a:solidFill>
              </a:rPr>
              <a:t>regarding</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evaluation</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result</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 </a:t>
            </a:r>
            <a:r>
              <a:rPr lang="hr-BA" sz="2000" dirty="0" err="1">
                <a:solidFill>
                  <a:srgbClr val="0070C0"/>
                </a:solidFill>
              </a:rPr>
              <a:t>then</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accreditation</a:t>
            </a:r>
            <a:r>
              <a:rPr lang="hr-BA" sz="2000" dirty="0">
                <a:solidFill>
                  <a:srgbClr val="0070C0"/>
                </a:solidFill>
              </a:rPr>
              <a:t> </a:t>
            </a:r>
            <a:r>
              <a:rPr lang="hr-BA" sz="2000" dirty="0" err="1">
                <a:solidFill>
                  <a:srgbClr val="0070C0"/>
                </a:solidFill>
              </a:rPr>
              <a:t>documents</a:t>
            </a:r>
            <a:r>
              <a:rPr lang="hr-BA" sz="2000" dirty="0">
                <a:solidFill>
                  <a:srgbClr val="0070C0"/>
                </a:solidFill>
              </a:rPr>
              <a:t> are </a:t>
            </a:r>
            <a:r>
              <a:rPr lang="hr-BA" sz="2000" dirty="0" err="1">
                <a:solidFill>
                  <a:srgbClr val="0070C0"/>
                </a:solidFill>
              </a:rPr>
              <a:t>used</a:t>
            </a:r>
            <a:r>
              <a:rPr lang="hr-BA" sz="2000" dirty="0">
                <a:solidFill>
                  <a:srgbClr val="0070C0"/>
                </a:solidFill>
              </a:rPr>
              <a:t> :</a:t>
            </a:r>
          </a:p>
          <a:p>
            <a:pPr marL="800100" lvl="1" indent="-342900">
              <a:spcBef>
                <a:spcPct val="20000"/>
              </a:spcBef>
              <a:buFontTx/>
              <a:buChar char="-"/>
            </a:pPr>
            <a:r>
              <a:rPr lang="hr-BA" sz="2000" dirty="0">
                <a:solidFill>
                  <a:srgbClr val="0070C0"/>
                </a:solidFill>
              </a:rPr>
              <a:t>ILAC-G8:03/2009 - Guidelines on </a:t>
            </a:r>
            <a:r>
              <a:rPr lang="hr-BA" sz="2000" dirty="0" err="1">
                <a:solidFill>
                  <a:srgbClr val="0070C0"/>
                </a:solidFill>
              </a:rPr>
              <a:t>the</a:t>
            </a:r>
            <a:r>
              <a:rPr lang="hr-BA" sz="2000" dirty="0">
                <a:solidFill>
                  <a:srgbClr val="0070C0"/>
                </a:solidFill>
              </a:rPr>
              <a:t> Reporting </a:t>
            </a:r>
            <a:r>
              <a:rPr lang="hr-BA" sz="2000" dirty="0" err="1">
                <a:solidFill>
                  <a:srgbClr val="0070C0"/>
                </a:solidFill>
              </a:rPr>
              <a:t>of</a:t>
            </a:r>
            <a:r>
              <a:rPr lang="hr-BA" sz="2000" dirty="0">
                <a:solidFill>
                  <a:srgbClr val="0070C0"/>
                </a:solidFill>
              </a:rPr>
              <a:t> </a:t>
            </a:r>
            <a:r>
              <a:rPr lang="hr-BA" sz="2000" dirty="0" err="1">
                <a:solidFill>
                  <a:srgbClr val="0070C0"/>
                </a:solidFill>
              </a:rPr>
              <a:t>Compliance</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Specification</a:t>
            </a:r>
            <a:r>
              <a:rPr lang="hr-BA" sz="2000" dirty="0">
                <a:solidFill>
                  <a:srgbClr val="0070C0"/>
                </a:solidFill>
              </a:rPr>
              <a:t> </a:t>
            </a:r>
          </a:p>
          <a:p>
            <a:pPr marL="800100" lvl="1" indent="-342900">
              <a:spcBef>
                <a:spcPct val="20000"/>
              </a:spcBef>
              <a:buFontTx/>
              <a:buChar char="-"/>
            </a:pPr>
            <a:r>
              <a:rPr lang="hr-BA" sz="2000" dirty="0">
                <a:solidFill>
                  <a:srgbClr val="0070C0"/>
                </a:solidFill>
              </a:rPr>
              <a:t>HAA </a:t>
            </a:r>
            <a:r>
              <a:rPr lang="hr-BA" sz="2000" dirty="0" err="1">
                <a:solidFill>
                  <a:srgbClr val="0070C0"/>
                </a:solidFill>
              </a:rPr>
              <a:t>Up</a:t>
            </a:r>
            <a:r>
              <a:rPr lang="hr-BA" sz="2000" dirty="0">
                <a:solidFill>
                  <a:srgbClr val="0070C0"/>
                </a:solidFill>
              </a:rPr>
              <a:t>-1-4 – </a:t>
            </a:r>
            <a:r>
              <a:rPr lang="hr-BA" sz="2000" dirty="0" err="1">
                <a:solidFill>
                  <a:srgbClr val="0070C0"/>
                </a:solidFill>
              </a:rPr>
              <a:t>Instructions</a:t>
            </a:r>
            <a:r>
              <a:rPr lang="hr-BA" sz="2000" dirty="0">
                <a:solidFill>
                  <a:srgbClr val="0070C0"/>
                </a:solidFill>
              </a:rPr>
              <a:t> for </a:t>
            </a:r>
            <a:r>
              <a:rPr lang="hr-BA" sz="2000" dirty="0" err="1">
                <a:solidFill>
                  <a:srgbClr val="0070C0"/>
                </a:solidFill>
              </a:rPr>
              <a:t>indicating</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statement</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conformity</a:t>
            </a:r>
            <a:endParaRPr lang="hr-BA" sz="2000" dirty="0">
              <a:solidFill>
                <a:srgbClr val="0070C0"/>
              </a:solidFill>
            </a:endParaRPr>
          </a:p>
          <a:p>
            <a:pPr marL="800100" lvl="1" indent="-342900">
              <a:spcBef>
                <a:spcPct val="20000"/>
              </a:spcBef>
              <a:buFontTx/>
              <a:buChar char="-"/>
            </a:pPr>
            <a:endParaRPr lang="hr-BA" sz="2000" dirty="0">
              <a:solidFill>
                <a:srgbClr val="0070C0"/>
              </a:solidFill>
            </a:endParaRPr>
          </a:p>
          <a:p>
            <a:pPr lvl="1">
              <a:spcBef>
                <a:spcPct val="20000"/>
              </a:spcBef>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400700661"/>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20" y="1362234"/>
            <a:ext cx="8494328" cy="53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graphicFrame>
        <p:nvGraphicFramePr>
          <p:cNvPr id="10" name="Object 1"/>
          <p:cNvGraphicFramePr>
            <a:graphicFrameLocks noChangeAspect="1"/>
          </p:cNvGraphicFramePr>
          <p:nvPr>
            <p:extLst>
              <p:ext uri="{D42A27DB-BD31-4B8C-83A1-F6EECF244321}">
                <p14:modId xmlns:p14="http://schemas.microsoft.com/office/powerpoint/2010/main" val="296756777"/>
              </p:ext>
            </p:extLst>
          </p:nvPr>
        </p:nvGraphicFramePr>
        <p:xfrm>
          <a:off x="4326801" y="2224870"/>
          <a:ext cx="4691062" cy="3529012"/>
        </p:xfrm>
        <a:graphic>
          <a:graphicData uri="http://schemas.openxmlformats.org/presentationml/2006/ole">
            <mc:AlternateContent xmlns:mc="http://schemas.openxmlformats.org/markup-compatibility/2006">
              <mc:Choice xmlns:v="urn:schemas-microsoft-com:vml" Requires="v">
                <p:oleObj spid="_x0000_s2142" name="Visio" r:id="rId5" imgW="2963454" imgH="2225040" progId="Visio.Drawing.11">
                  <p:embed/>
                </p:oleObj>
              </mc:Choice>
              <mc:Fallback>
                <p:oleObj name="Visio" r:id="rId5" imgW="2963454" imgH="2225040" progId="Visio.Drawing.11">
                  <p:embed/>
                  <p:pic>
                    <p:nvPicPr>
                      <p:cNvPr id="1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6801" y="2224870"/>
                        <a:ext cx="4691062"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Content Placeholder 8"/>
          <p:cNvSpPr>
            <a:spLocks/>
          </p:cNvSpPr>
          <p:nvPr/>
        </p:nvSpPr>
        <p:spPr bwMode="auto">
          <a:xfrm>
            <a:off x="230820" y="2054685"/>
            <a:ext cx="3950562" cy="3869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ts val="0"/>
              </a:spcBef>
            </a:pPr>
            <a:r>
              <a:rPr lang="hr-BA" sz="2000" u="sng" dirty="0" err="1">
                <a:solidFill>
                  <a:srgbClr val="0070C0"/>
                </a:solidFill>
              </a:rPr>
              <a:t>In</a:t>
            </a:r>
            <a:r>
              <a:rPr lang="hr-BA" sz="2000" u="sng" dirty="0">
                <a:solidFill>
                  <a:srgbClr val="0070C0"/>
                </a:solidFill>
              </a:rPr>
              <a:t> general, </a:t>
            </a:r>
            <a:r>
              <a:rPr lang="hr-BA" sz="2000" u="sng" dirty="0" err="1">
                <a:solidFill>
                  <a:srgbClr val="0070C0"/>
                </a:solidFill>
              </a:rPr>
              <a:t>there</a:t>
            </a:r>
            <a:r>
              <a:rPr lang="hr-BA" sz="2000" u="sng" dirty="0">
                <a:solidFill>
                  <a:srgbClr val="0070C0"/>
                </a:solidFill>
              </a:rPr>
              <a:t> are 4 </a:t>
            </a:r>
            <a:r>
              <a:rPr lang="hr-BA" sz="2000" u="sng" dirty="0" err="1">
                <a:solidFill>
                  <a:srgbClr val="0070C0"/>
                </a:solidFill>
              </a:rPr>
              <a:t>possible</a:t>
            </a:r>
            <a:r>
              <a:rPr lang="hr-BA" sz="2000" u="sng" dirty="0">
                <a:solidFill>
                  <a:srgbClr val="0070C0"/>
                </a:solidFill>
              </a:rPr>
              <a:t> </a:t>
            </a:r>
            <a:r>
              <a:rPr lang="hr-BA" sz="2000" u="sng" dirty="0" err="1">
                <a:solidFill>
                  <a:srgbClr val="0070C0"/>
                </a:solidFill>
              </a:rPr>
              <a:t>cases</a:t>
            </a:r>
            <a:r>
              <a:rPr lang="hr-BA" sz="2000" u="sng" dirty="0">
                <a:solidFill>
                  <a:srgbClr val="0070C0"/>
                </a:solidFill>
              </a:rPr>
              <a:t>:</a:t>
            </a:r>
          </a:p>
          <a:p>
            <a:pPr marL="0" lvl="1">
              <a:spcBef>
                <a:spcPts val="0"/>
              </a:spcBef>
            </a:pPr>
            <a:r>
              <a:rPr lang="hr-BA" sz="2000" dirty="0" err="1">
                <a:solidFill>
                  <a:srgbClr val="0070C0"/>
                </a:solidFill>
              </a:rPr>
              <a:t>Case</a:t>
            </a:r>
            <a:r>
              <a:rPr lang="hr-BA" sz="2000" dirty="0">
                <a:solidFill>
                  <a:srgbClr val="0070C0"/>
                </a:solidFill>
              </a:rPr>
              <a:t> 1 </a:t>
            </a:r>
            <a:r>
              <a:rPr lang="hr-BA" sz="2000" dirty="0" err="1">
                <a:solidFill>
                  <a:srgbClr val="0070C0"/>
                </a:solidFill>
              </a:rPr>
              <a:t>and</a:t>
            </a:r>
            <a:r>
              <a:rPr lang="hr-BA" sz="2000" dirty="0">
                <a:solidFill>
                  <a:srgbClr val="0070C0"/>
                </a:solidFill>
              </a:rPr>
              <a:t> </a:t>
            </a:r>
            <a:r>
              <a:rPr lang="hr-BA" sz="2000" dirty="0" err="1">
                <a:solidFill>
                  <a:srgbClr val="0070C0"/>
                </a:solidFill>
              </a:rPr>
              <a:t>Case</a:t>
            </a:r>
            <a:r>
              <a:rPr lang="hr-BA" sz="2000" dirty="0">
                <a:solidFill>
                  <a:srgbClr val="0070C0"/>
                </a:solidFill>
              </a:rPr>
              <a:t> 4 are </a:t>
            </a:r>
            <a:r>
              <a:rPr lang="hr-BA" sz="2000" dirty="0" err="1">
                <a:solidFill>
                  <a:srgbClr val="0070C0"/>
                </a:solidFill>
              </a:rPr>
              <a:t>completely</a:t>
            </a:r>
            <a:r>
              <a:rPr lang="hr-BA" sz="2000" dirty="0">
                <a:solidFill>
                  <a:srgbClr val="0070C0"/>
                </a:solidFill>
              </a:rPr>
              <a:t> </a:t>
            </a:r>
            <a:r>
              <a:rPr lang="hr-BA" sz="2000" dirty="0" err="1">
                <a:solidFill>
                  <a:srgbClr val="0070C0"/>
                </a:solidFill>
              </a:rPr>
              <a:t>clear</a:t>
            </a:r>
            <a:r>
              <a:rPr lang="hr-BA" sz="2000" dirty="0">
                <a:solidFill>
                  <a:srgbClr val="0070C0"/>
                </a:solidFill>
              </a:rPr>
              <a:t> :</a:t>
            </a:r>
          </a:p>
          <a:p>
            <a:pPr marL="0" lvl="1">
              <a:spcBef>
                <a:spcPts val="0"/>
              </a:spcBef>
            </a:pPr>
            <a:r>
              <a:rPr lang="hr-BA" sz="2000" dirty="0" err="1">
                <a:solidFill>
                  <a:srgbClr val="0070C0"/>
                </a:solidFill>
              </a:rPr>
              <a:t>Case</a:t>
            </a:r>
            <a:r>
              <a:rPr lang="hr-BA" sz="2000" dirty="0">
                <a:solidFill>
                  <a:srgbClr val="0070C0"/>
                </a:solidFill>
              </a:rPr>
              <a:t> 1 = </a:t>
            </a:r>
            <a:r>
              <a:rPr lang="hr-BA" sz="2000" dirty="0" err="1">
                <a:solidFill>
                  <a:srgbClr val="0070C0"/>
                </a:solidFill>
              </a:rPr>
              <a:t>result</a:t>
            </a:r>
            <a:r>
              <a:rPr lang="hr-BA" sz="2000" dirty="0">
                <a:solidFill>
                  <a:srgbClr val="0070C0"/>
                </a:solidFill>
              </a:rPr>
              <a:t> is </a:t>
            </a:r>
            <a:r>
              <a:rPr lang="hr-BA" sz="2000" dirty="0" err="1">
                <a:solidFill>
                  <a:srgbClr val="0070C0"/>
                </a:solidFill>
              </a:rPr>
              <a:t>complied</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specification</a:t>
            </a:r>
            <a:r>
              <a:rPr lang="hr-BA" sz="2000" dirty="0">
                <a:solidFill>
                  <a:srgbClr val="0070C0"/>
                </a:solidFill>
              </a:rPr>
              <a:t> </a:t>
            </a:r>
          </a:p>
          <a:p>
            <a:pPr marL="0" lvl="1">
              <a:spcBef>
                <a:spcPts val="0"/>
              </a:spcBef>
            </a:pPr>
            <a:r>
              <a:rPr lang="hr-BA" sz="2000" dirty="0" err="1">
                <a:solidFill>
                  <a:srgbClr val="0070C0"/>
                </a:solidFill>
              </a:rPr>
              <a:t>Case</a:t>
            </a:r>
            <a:r>
              <a:rPr lang="hr-BA" sz="2000" dirty="0">
                <a:solidFill>
                  <a:srgbClr val="0070C0"/>
                </a:solidFill>
              </a:rPr>
              <a:t> 4 = </a:t>
            </a:r>
            <a:r>
              <a:rPr lang="hr-BA" sz="2000" dirty="0" err="1">
                <a:solidFill>
                  <a:srgbClr val="0070C0"/>
                </a:solidFill>
              </a:rPr>
              <a:t>result</a:t>
            </a:r>
            <a:r>
              <a:rPr lang="hr-BA" sz="2000" dirty="0">
                <a:solidFill>
                  <a:srgbClr val="0070C0"/>
                </a:solidFill>
              </a:rPr>
              <a:t> is </a:t>
            </a:r>
            <a:r>
              <a:rPr lang="hr-BA" sz="2000" dirty="0" err="1">
                <a:solidFill>
                  <a:srgbClr val="0070C0"/>
                </a:solidFill>
              </a:rPr>
              <a:t>not</a:t>
            </a:r>
            <a:r>
              <a:rPr lang="hr-BA" sz="2000" dirty="0">
                <a:solidFill>
                  <a:srgbClr val="0070C0"/>
                </a:solidFill>
              </a:rPr>
              <a:t> </a:t>
            </a:r>
            <a:r>
              <a:rPr lang="hr-BA" sz="2000" dirty="0" err="1">
                <a:solidFill>
                  <a:srgbClr val="0070C0"/>
                </a:solidFill>
              </a:rPr>
              <a:t>complied</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specification</a:t>
            </a:r>
            <a:r>
              <a:rPr lang="hr-BA" sz="2000" dirty="0">
                <a:solidFill>
                  <a:srgbClr val="0070C0"/>
                </a:solidFill>
              </a:rPr>
              <a:t> </a:t>
            </a:r>
          </a:p>
          <a:p>
            <a:pPr marL="0" lvl="1">
              <a:spcBef>
                <a:spcPts val="0"/>
              </a:spcBef>
            </a:pPr>
            <a:endParaRPr lang="hr-BA" sz="2000" dirty="0">
              <a:solidFill>
                <a:srgbClr val="0070C0"/>
              </a:solidFill>
            </a:endParaRPr>
          </a:p>
          <a:p>
            <a:pPr marL="0" lvl="1">
              <a:spcBef>
                <a:spcPts val="0"/>
              </a:spcBef>
            </a:pPr>
            <a:r>
              <a:rPr lang="hr-BA" sz="2000" dirty="0" err="1">
                <a:solidFill>
                  <a:srgbClr val="0070C0"/>
                </a:solidFill>
              </a:rPr>
              <a:t>Case</a:t>
            </a:r>
            <a:r>
              <a:rPr lang="hr-BA" sz="2000" dirty="0">
                <a:solidFill>
                  <a:srgbClr val="0070C0"/>
                </a:solidFill>
              </a:rPr>
              <a:t> 2 </a:t>
            </a:r>
            <a:r>
              <a:rPr lang="hr-BA" sz="2000" dirty="0" err="1">
                <a:solidFill>
                  <a:srgbClr val="0070C0"/>
                </a:solidFill>
              </a:rPr>
              <a:t>and</a:t>
            </a:r>
            <a:r>
              <a:rPr lang="hr-BA" sz="2000" dirty="0">
                <a:solidFill>
                  <a:srgbClr val="0070C0"/>
                </a:solidFill>
              </a:rPr>
              <a:t> </a:t>
            </a:r>
            <a:r>
              <a:rPr lang="hr-BA" sz="2000" dirty="0" err="1">
                <a:solidFill>
                  <a:srgbClr val="0070C0"/>
                </a:solidFill>
              </a:rPr>
              <a:t>Case</a:t>
            </a:r>
            <a:r>
              <a:rPr lang="hr-BA" sz="2000" dirty="0">
                <a:solidFill>
                  <a:srgbClr val="0070C0"/>
                </a:solidFill>
              </a:rPr>
              <a:t> </a:t>
            </a:r>
            <a:r>
              <a:rPr lang="hr-BA" sz="2000" dirty="0" err="1">
                <a:solidFill>
                  <a:srgbClr val="0070C0"/>
                </a:solidFill>
              </a:rPr>
              <a:t>3</a:t>
            </a:r>
            <a:r>
              <a:rPr lang="hr-BA" sz="2000" dirty="0">
                <a:solidFill>
                  <a:srgbClr val="0070C0"/>
                </a:solidFill>
              </a:rPr>
              <a:t> </a:t>
            </a:r>
            <a:r>
              <a:rPr lang="hr-BA" sz="2000" dirty="0" err="1">
                <a:solidFill>
                  <a:srgbClr val="0070C0"/>
                </a:solidFill>
              </a:rPr>
              <a:t>represent</a:t>
            </a:r>
            <a:r>
              <a:rPr lang="hr-BA" sz="2000" dirty="0">
                <a:solidFill>
                  <a:srgbClr val="0070C0"/>
                </a:solidFill>
              </a:rPr>
              <a:t> limit </a:t>
            </a:r>
            <a:r>
              <a:rPr lang="hr-BA" sz="2000" dirty="0" err="1">
                <a:solidFill>
                  <a:srgbClr val="0070C0"/>
                </a:solidFill>
              </a:rPr>
              <a:t>cases</a:t>
            </a:r>
            <a:r>
              <a:rPr lang="hr-BA" sz="2000" dirty="0">
                <a:solidFill>
                  <a:srgbClr val="0070C0"/>
                </a:solidFill>
              </a:rPr>
              <a:t> </a:t>
            </a:r>
            <a:r>
              <a:rPr lang="hr-BA" sz="2000" dirty="0" err="1">
                <a:solidFill>
                  <a:srgbClr val="0070C0"/>
                </a:solidFill>
              </a:rPr>
              <a:t>which</a:t>
            </a:r>
            <a:r>
              <a:rPr lang="hr-BA" sz="2000" dirty="0">
                <a:solidFill>
                  <a:srgbClr val="0070C0"/>
                </a:solidFill>
              </a:rPr>
              <a:t> </a:t>
            </a:r>
            <a:r>
              <a:rPr lang="hr-BA" sz="2000" dirty="0" err="1">
                <a:solidFill>
                  <a:srgbClr val="0070C0"/>
                </a:solidFill>
              </a:rPr>
              <a:t>could</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interpreted</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various</a:t>
            </a:r>
            <a:r>
              <a:rPr lang="hr-BA" sz="2000" dirty="0">
                <a:solidFill>
                  <a:srgbClr val="0070C0"/>
                </a:solidFill>
              </a:rPr>
              <a:t> </a:t>
            </a:r>
            <a:r>
              <a:rPr lang="hr-BA" sz="2000" dirty="0" err="1">
                <a:solidFill>
                  <a:srgbClr val="0070C0"/>
                </a:solidFill>
              </a:rPr>
              <a:t>ways</a:t>
            </a:r>
            <a:r>
              <a:rPr lang="hr-BA" sz="2000" dirty="0">
                <a:solidFill>
                  <a:srgbClr val="0070C0"/>
                </a:solidFill>
              </a:rPr>
              <a:t>.</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96692927"/>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20" y="1362234"/>
            <a:ext cx="8494328" cy="53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graphicFrame>
        <p:nvGraphicFramePr>
          <p:cNvPr id="10" name="Object 1"/>
          <p:cNvGraphicFramePr>
            <a:graphicFrameLocks noChangeAspect="1"/>
          </p:cNvGraphicFramePr>
          <p:nvPr>
            <p:extLst>
              <p:ext uri="{D42A27DB-BD31-4B8C-83A1-F6EECF244321}">
                <p14:modId xmlns:p14="http://schemas.microsoft.com/office/powerpoint/2010/main" val="1293600113"/>
              </p:ext>
            </p:extLst>
          </p:nvPr>
        </p:nvGraphicFramePr>
        <p:xfrm>
          <a:off x="4282412" y="2162726"/>
          <a:ext cx="4691062" cy="3529012"/>
        </p:xfrm>
        <a:graphic>
          <a:graphicData uri="http://schemas.openxmlformats.org/presentationml/2006/ole">
            <mc:AlternateContent xmlns:mc="http://schemas.openxmlformats.org/markup-compatibility/2006">
              <mc:Choice xmlns:v="urn:schemas-microsoft-com:vml" Requires="v">
                <p:oleObj spid="_x0000_s3164" name="Visio" r:id="rId5" imgW="2963454" imgH="2225040" progId="Visio.Drawing.11">
                  <p:embed/>
                </p:oleObj>
              </mc:Choice>
              <mc:Fallback>
                <p:oleObj name="Visio" r:id="rId5" imgW="2963454" imgH="2225040" progId="Visio.Drawing.11">
                  <p:embed/>
                  <p:pic>
                    <p:nvPicPr>
                      <p:cNvPr id="1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2412" y="2162726"/>
                        <a:ext cx="4691062"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Content Placeholder 8"/>
          <p:cNvSpPr>
            <a:spLocks/>
          </p:cNvSpPr>
          <p:nvPr/>
        </p:nvSpPr>
        <p:spPr bwMode="auto">
          <a:xfrm>
            <a:off x="230820" y="2054685"/>
            <a:ext cx="3950562" cy="3869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ts val="0"/>
              </a:spcBef>
            </a:pPr>
            <a:r>
              <a:rPr lang="hr-HR" sz="2000" u="sng" dirty="0" err="1">
                <a:solidFill>
                  <a:srgbClr val="0070C0"/>
                </a:solidFill>
              </a:rPr>
              <a:t>According</a:t>
            </a:r>
            <a:r>
              <a:rPr lang="hr-HR" sz="2000" u="sng" dirty="0">
                <a:solidFill>
                  <a:srgbClr val="0070C0"/>
                </a:solidFill>
              </a:rPr>
              <a:t> to </a:t>
            </a:r>
            <a:r>
              <a:rPr lang="it-IT" sz="2000" u="sng" dirty="0">
                <a:solidFill>
                  <a:srgbClr val="0070C0"/>
                </a:solidFill>
              </a:rPr>
              <a:t>ILAC G8:</a:t>
            </a:r>
          </a:p>
          <a:p>
            <a:pPr marL="0" lvl="1">
              <a:spcBef>
                <a:spcPts val="0"/>
              </a:spcBef>
            </a:pPr>
            <a:r>
              <a:rPr lang="it-IT" sz="2000" dirty="0">
                <a:solidFill>
                  <a:srgbClr val="0070C0"/>
                </a:solidFill>
              </a:rPr>
              <a:t>- </a:t>
            </a:r>
            <a:r>
              <a:rPr lang="hr-HR" sz="2000" dirty="0" err="1">
                <a:solidFill>
                  <a:srgbClr val="0070C0"/>
                </a:solidFill>
              </a:rPr>
              <a:t>compliance</a:t>
            </a:r>
            <a:r>
              <a:rPr lang="hr-HR" sz="2000" dirty="0">
                <a:solidFill>
                  <a:srgbClr val="0070C0"/>
                </a:solidFill>
              </a:rPr>
              <a:t> </a:t>
            </a:r>
            <a:r>
              <a:rPr lang="hr-HR" sz="2000" dirty="0" err="1">
                <a:solidFill>
                  <a:srgbClr val="0070C0"/>
                </a:solidFill>
              </a:rPr>
              <a:t>cannot</a:t>
            </a:r>
            <a:r>
              <a:rPr lang="hr-HR" sz="2000" dirty="0">
                <a:solidFill>
                  <a:srgbClr val="0070C0"/>
                </a:solidFill>
              </a:rPr>
              <a:t> </a:t>
            </a:r>
            <a:r>
              <a:rPr lang="hr-HR" sz="2000" dirty="0" err="1">
                <a:solidFill>
                  <a:srgbClr val="0070C0"/>
                </a:solidFill>
              </a:rPr>
              <a:t>be</a:t>
            </a:r>
            <a:r>
              <a:rPr lang="hr-HR" sz="2000" dirty="0">
                <a:solidFill>
                  <a:srgbClr val="0070C0"/>
                </a:solidFill>
              </a:rPr>
              <a:t> </a:t>
            </a:r>
            <a:r>
              <a:rPr lang="hr-HR" sz="2000" dirty="0" err="1">
                <a:solidFill>
                  <a:srgbClr val="0070C0"/>
                </a:solidFill>
              </a:rPr>
              <a:t>indicated</a:t>
            </a:r>
            <a:r>
              <a:rPr lang="hr-HR" sz="2000" dirty="0">
                <a:solidFill>
                  <a:srgbClr val="0070C0"/>
                </a:solidFill>
              </a:rPr>
              <a:t> for </a:t>
            </a:r>
            <a:r>
              <a:rPr lang="hr-HR" sz="2000" dirty="0" err="1">
                <a:solidFill>
                  <a:srgbClr val="0070C0"/>
                </a:solidFill>
              </a:rPr>
              <a:t>Case</a:t>
            </a:r>
            <a:r>
              <a:rPr lang="hr-HR" sz="2000" dirty="0">
                <a:solidFill>
                  <a:srgbClr val="0070C0"/>
                </a:solidFill>
              </a:rPr>
              <a:t> 2 </a:t>
            </a:r>
            <a:r>
              <a:rPr lang="hr-HR" sz="2000" dirty="0" err="1">
                <a:solidFill>
                  <a:srgbClr val="0070C0"/>
                </a:solidFill>
              </a:rPr>
              <a:t>and</a:t>
            </a:r>
            <a:r>
              <a:rPr lang="hr-HR" sz="2000" dirty="0">
                <a:solidFill>
                  <a:srgbClr val="0070C0"/>
                </a:solidFill>
              </a:rPr>
              <a:t> </a:t>
            </a:r>
            <a:r>
              <a:rPr lang="hr-HR" sz="2000" dirty="0" err="1">
                <a:solidFill>
                  <a:srgbClr val="0070C0"/>
                </a:solidFill>
              </a:rPr>
              <a:t>Case</a:t>
            </a:r>
            <a:r>
              <a:rPr lang="hr-HR" sz="2000" dirty="0">
                <a:solidFill>
                  <a:srgbClr val="0070C0"/>
                </a:solidFill>
              </a:rPr>
              <a:t> </a:t>
            </a:r>
            <a:r>
              <a:rPr lang="hr-HR" sz="2000" dirty="0" err="1">
                <a:solidFill>
                  <a:srgbClr val="0070C0"/>
                </a:solidFill>
              </a:rPr>
              <a:t>3</a:t>
            </a:r>
            <a:r>
              <a:rPr lang="it-IT" sz="2000" dirty="0">
                <a:solidFill>
                  <a:srgbClr val="0070C0"/>
                </a:solidFill>
              </a:rPr>
              <a:t>.</a:t>
            </a:r>
          </a:p>
          <a:p>
            <a:pPr marL="0" lvl="1">
              <a:spcBef>
                <a:spcPts val="0"/>
              </a:spcBef>
            </a:pPr>
            <a:endParaRPr lang="hr-BA" sz="2000" dirty="0">
              <a:solidFill>
                <a:srgbClr val="0070C0"/>
              </a:solidFill>
            </a:endParaRPr>
          </a:p>
          <a:p>
            <a:pPr marL="0" lvl="1">
              <a:spcBef>
                <a:spcPts val="0"/>
              </a:spcBef>
            </a:pPr>
            <a:r>
              <a:rPr lang="hr-HR" sz="2000" u="sng" dirty="0" err="1">
                <a:solidFill>
                  <a:srgbClr val="0070C0"/>
                </a:solidFill>
              </a:rPr>
              <a:t>According</a:t>
            </a:r>
            <a:r>
              <a:rPr lang="hr-HR" sz="2000" u="sng" dirty="0">
                <a:solidFill>
                  <a:srgbClr val="0070C0"/>
                </a:solidFill>
              </a:rPr>
              <a:t> to </a:t>
            </a:r>
            <a:r>
              <a:rPr lang="hr-BA" sz="2000" u="sng" dirty="0">
                <a:solidFill>
                  <a:srgbClr val="0070C0"/>
                </a:solidFill>
              </a:rPr>
              <a:t>HAA-</a:t>
            </a:r>
            <a:r>
              <a:rPr lang="hr-BA" sz="2000" u="sng" dirty="0" err="1">
                <a:solidFill>
                  <a:srgbClr val="0070C0"/>
                </a:solidFill>
              </a:rPr>
              <a:t>Up</a:t>
            </a:r>
            <a:r>
              <a:rPr lang="hr-BA" sz="2000" u="sng" dirty="0">
                <a:solidFill>
                  <a:srgbClr val="0070C0"/>
                </a:solidFill>
              </a:rPr>
              <a:t>-1/4:</a:t>
            </a:r>
          </a:p>
          <a:p>
            <a:pPr marL="0" lvl="1">
              <a:spcBef>
                <a:spcPts val="0"/>
              </a:spcBef>
            </a:pPr>
            <a:r>
              <a:rPr lang="hr-BA" sz="2000" dirty="0">
                <a:solidFill>
                  <a:srgbClr val="0070C0"/>
                </a:solidFill>
              </a:rPr>
              <a:t>- </a:t>
            </a:r>
            <a:r>
              <a:rPr lang="hr-HR" sz="2000" dirty="0">
                <a:solidFill>
                  <a:srgbClr val="0070C0"/>
                </a:solidFill>
              </a:rPr>
              <a:t>for </a:t>
            </a:r>
            <a:r>
              <a:rPr lang="hr-HR" sz="2000" dirty="0" err="1">
                <a:solidFill>
                  <a:srgbClr val="0070C0"/>
                </a:solidFill>
              </a:rPr>
              <a:t>Case</a:t>
            </a:r>
            <a:r>
              <a:rPr lang="hr-HR" sz="2000" dirty="0">
                <a:solidFill>
                  <a:srgbClr val="0070C0"/>
                </a:solidFill>
              </a:rPr>
              <a:t> 2 </a:t>
            </a:r>
            <a:r>
              <a:rPr lang="hr-HR" sz="2000" dirty="0" err="1">
                <a:solidFill>
                  <a:srgbClr val="0070C0"/>
                </a:solidFill>
              </a:rPr>
              <a:t>and</a:t>
            </a:r>
            <a:r>
              <a:rPr lang="hr-HR" sz="2000" dirty="0">
                <a:solidFill>
                  <a:srgbClr val="0070C0"/>
                </a:solidFill>
              </a:rPr>
              <a:t> </a:t>
            </a:r>
            <a:r>
              <a:rPr lang="hr-HR" sz="2000" dirty="0" err="1">
                <a:solidFill>
                  <a:srgbClr val="0070C0"/>
                </a:solidFill>
              </a:rPr>
              <a:t>Case</a:t>
            </a:r>
            <a:r>
              <a:rPr lang="hr-HR" sz="2000" dirty="0">
                <a:solidFill>
                  <a:srgbClr val="0070C0"/>
                </a:solidFill>
              </a:rPr>
              <a:t> </a:t>
            </a:r>
            <a:r>
              <a:rPr lang="hr-HR" sz="2000" dirty="0" err="1">
                <a:solidFill>
                  <a:srgbClr val="0070C0"/>
                </a:solidFill>
              </a:rPr>
              <a:t>3</a:t>
            </a:r>
            <a:r>
              <a:rPr lang="hr-HR" sz="2000" dirty="0">
                <a:solidFill>
                  <a:srgbClr val="0070C0"/>
                </a:solidFill>
              </a:rPr>
              <a:t> is </a:t>
            </a:r>
            <a:r>
              <a:rPr lang="hr-HR" sz="2000" dirty="0" err="1">
                <a:solidFill>
                  <a:srgbClr val="0070C0"/>
                </a:solidFill>
              </a:rPr>
              <a:t>not</a:t>
            </a:r>
            <a:r>
              <a:rPr lang="hr-HR" sz="2000" dirty="0">
                <a:solidFill>
                  <a:srgbClr val="0070C0"/>
                </a:solidFill>
              </a:rPr>
              <a:t> </a:t>
            </a:r>
            <a:r>
              <a:rPr lang="hr-HR" sz="2000" dirty="0" err="1">
                <a:solidFill>
                  <a:srgbClr val="0070C0"/>
                </a:solidFill>
              </a:rPr>
              <a:t>possible</a:t>
            </a:r>
            <a:r>
              <a:rPr lang="hr-HR" sz="2000" dirty="0">
                <a:solidFill>
                  <a:srgbClr val="0070C0"/>
                </a:solidFill>
              </a:rPr>
              <a:t> to </a:t>
            </a:r>
            <a:r>
              <a:rPr lang="hr-HR" sz="2000" dirty="0" err="1">
                <a:solidFill>
                  <a:srgbClr val="0070C0"/>
                </a:solidFill>
              </a:rPr>
              <a:t>state</a:t>
            </a:r>
            <a:r>
              <a:rPr lang="hr-HR" sz="2000" dirty="0">
                <a:solidFill>
                  <a:srgbClr val="0070C0"/>
                </a:solidFill>
              </a:rPr>
              <a:t> </a:t>
            </a:r>
            <a:r>
              <a:rPr lang="hr-HR" sz="2000" dirty="0" err="1">
                <a:solidFill>
                  <a:srgbClr val="0070C0"/>
                </a:solidFill>
              </a:rPr>
              <a:t>the</a:t>
            </a:r>
            <a:r>
              <a:rPr lang="hr-HR" sz="2000" dirty="0">
                <a:solidFill>
                  <a:srgbClr val="0070C0"/>
                </a:solidFill>
              </a:rPr>
              <a:t> </a:t>
            </a:r>
            <a:r>
              <a:rPr lang="hr-HR" sz="2000" dirty="0" err="1">
                <a:solidFill>
                  <a:srgbClr val="0070C0"/>
                </a:solidFill>
              </a:rPr>
              <a:t>compliance</a:t>
            </a:r>
            <a:r>
              <a:rPr lang="hr-HR" sz="2000" dirty="0">
                <a:solidFill>
                  <a:srgbClr val="0070C0"/>
                </a:solidFill>
              </a:rPr>
              <a:t> </a:t>
            </a:r>
            <a:r>
              <a:rPr lang="hr-HR" sz="2000" dirty="0" err="1">
                <a:solidFill>
                  <a:srgbClr val="0070C0"/>
                </a:solidFill>
              </a:rPr>
              <a:t>using</a:t>
            </a:r>
            <a:r>
              <a:rPr lang="hr-HR" sz="2000" dirty="0">
                <a:solidFill>
                  <a:srgbClr val="0070C0"/>
                </a:solidFill>
              </a:rPr>
              <a:t> 95-</a:t>
            </a:r>
            <a:r>
              <a:rPr lang="hr-HR" sz="2000" dirty="0" err="1">
                <a:solidFill>
                  <a:srgbClr val="0070C0"/>
                </a:solidFill>
              </a:rPr>
              <a:t>percentage</a:t>
            </a:r>
            <a:r>
              <a:rPr lang="hr-HR" sz="2000" dirty="0">
                <a:solidFill>
                  <a:srgbClr val="0070C0"/>
                </a:solidFill>
              </a:rPr>
              <a:t> </a:t>
            </a:r>
            <a:r>
              <a:rPr lang="hr-HR" sz="2000" dirty="0" err="1">
                <a:solidFill>
                  <a:srgbClr val="0070C0"/>
                </a:solidFill>
              </a:rPr>
              <a:t>probability</a:t>
            </a:r>
            <a:r>
              <a:rPr lang="hr-HR" sz="2000" dirty="0">
                <a:solidFill>
                  <a:srgbClr val="0070C0"/>
                </a:solidFill>
              </a:rPr>
              <a:t> </a:t>
            </a:r>
            <a:r>
              <a:rPr lang="hr-HR" sz="2000" dirty="0" err="1">
                <a:solidFill>
                  <a:srgbClr val="0070C0"/>
                </a:solidFill>
              </a:rPr>
              <a:t>of</a:t>
            </a:r>
            <a:r>
              <a:rPr lang="hr-HR" sz="2000" dirty="0">
                <a:solidFill>
                  <a:srgbClr val="0070C0"/>
                </a:solidFill>
              </a:rPr>
              <a:t> </a:t>
            </a:r>
            <a:r>
              <a:rPr lang="hr-HR" sz="2000" dirty="0" err="1">
                <a:solidFill>
                  <a:srgbClr val="0070C0"/>
                </a:solidFill>
              </a:rPr>
              <a:t>coverage</a:t>
            </a:r>
            <a:r>
              <a:rPr lang="hr-HR" sz="2000" dirty="0">
                <a:solidFill>
                  <a:srgbClr val="0070C0"/>
                </a:solidFill>
              </a:rPr>
              <a:t> for </a:t>
            </a:r>
            <a:r>
              <a:rPr lang="hr-HR" sz="2000" dirty="0" err="1">
                <a:solidFill>
                  <a:srgbClr val="0070C0"/>
                </a:solidFill>
              </a:rPr>
              <a:t>extended</a:t>
            </a:r>
            <a:r>
              <a:rPr lang="hr-HR" sz="2000" dirty="0">
                <a:solidFill>
                  <a:srgbClr val="0070C0"/>
                </a:solidFill>
              </a:rPr>
              <a:t> </a:t>
            </a:r>
            <a:r>
              <a:rPr lang="hr-HR" sz="2000" dirty="0" err="1">
                <a:solidFill>
                  <a:srgbClr val="0070C0"/>
                </a:solidFill>
              </a:rPr>
              <a:t>uncertainty</a:t>
            </a:r>
            <a:r>
              <a:rPr lang="hr-HR" sz="2000" dirty="0">
                <a:solidFill>
                  <a:srgbClr val="0070C0"/>
                </a:solidFill>
              </a:rPr>
              <a:t>, but </a:t>
            </a:r>
            <a:r>
              <a:rPr lang="hr-HR" sz="2000" dirty="0" err="1">
                <a:solidFill>
                  <a:srgbClr val="0070C0"/>
                </a:solidFill>
              </a:rPr>
              <a:t>the</a:t>
            </a:r>
            <a:r>
              <a:rPr lang="hr-HR" sz="2000" dirty="0">
                <a:solidFill>
                  <a:srgbClr val="0070C0"/>
                </a:solidFill>
              </a:rPr>
              <a:t> </a:t>
            </a:r>
            <a:r>
              <a:rPr lang="hr-HR" sz="2000" dirty="0" err="1">
                <a:solidFill>
                  <a:srgbClr val="0070C0"/>
                </a:solidFill>
              </a:rPr>
              <a:t>measuring</a:t>
            </a:r>
            <a:r>
              <a:rPr lang="hr-HR" sz="2000" dirty="0">
                <a:solidFill>
                  <a:srgbClr val="0070C0"/>
                </a:solidFill>
              </a:rPr>
              <a:t> </a:t>
            </a:r>
            <a:r>
              <a:rPr lang="hr-HR" sz="2000" dirty="0" err="1">
                <a:solidFill>
                  <a:srgbClr val="0070C0"/>
                </a:solidFill>
              </a:rPr>
              <a:t>result</a:t>
            </a:r>
            <a:r>
              <a:rPr lang="hr-HR" sz="2000" dirty="0">
                <a:solidFill>
                  <a:srgbClr val="0070C0"/>
                </a:solidFill>
              </a:rPr>
              <a:t> is </a:t>
            </a:r>
            <a:r>
              <a:rPr lang="hr-HR" sz="2000" dirty="0" err="1">
                <a:solidFill>
                  <a:srgbClr val="0070C0"/>
                </a:solidFill>
              </a:rPr>
              <a:t>under</a:t>
            </a:r>
            <a:r>
              <a:rPr lang="hr-HR" sz="2000" dirty="0">
                <a:solidFill>
                  <a:srgbClr val="0070C0"/>
                </a:solidFill>
              </a:rPr>
              <a:t>/</a:t>
            </a:r>
            <a:r>
              <a:rPr lang="hr-HR" sz="2000" dirty="0" err="1">
                <a:solidFill>
                  <a:srgbClr val="0070C0"/>
                </a:solidFill>
              </a:rPr>
              <a:t>above</a:t>
            </a:r>
            <a:r>
              <a:rPr lang="hr-HR" sz="2000" dirty="0">
                <a:solidFill>
                  <a:srgbClr val="0070C0"/>
                </a:solidFill>
              </a:rPr>
              <a:t> </a:t>
            </a:r>
            <a:r>
              <a:rPr lang="hr-HR" sz="2000" dirty="0" err="1">
                <a:solidFill>
                  <a:srgbClr val="0070C0"/>
                </a:solidFill>
              </a:rPr>
              <a:t>the</a:t>
            </a:r>
            <a:r>
              <a:rPr lang="hr-HR" sz="2000" dirty="0">
                <a:solidFill>
                  <a:srgbClr val="0070C0"/>
                </a:solidFill>
              </a:rPr>
              <a:t> limit</a:t>
            </a:r>
            <a:r>
              <a:rPr lang="hr-BA" sz="2000" dirty="0">
                <a:solidFill>
                  <a:srgbClr val="0070C0"/>
                </a:solidFill>
              </a:rPr>
              <a:t>.</a:t>
            </a: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062660822"/>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19" y="1362234"/>
            <a:ext cx="8589331" cy="444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a:p>
            <a:pPr lvl="1">
              <a:spcBef>
                <a:spcPct val="20000"/>
              </a:spcBef>
            </a:pPr>
            <a:r>
              <a:rPr lang="hr-BA" sz="2000" b="1" dirty="0" err="1">
                <a:solidFill>
                  <a:srgbClr val="0070C0"/>
                </a:solidFill>
              </a:rPr>
              <a:t>According</a:t>
            </a:r>
            <a:r>
              <a:rPr lang="hr-BA" sz="2000" b="1" dirty="0">
                <a:solidFill>
                  <a:srgbClr val="0070C0"/>
                </a:solidFill>
              </a:rPr>
              <a:t> to </a:t>
            </a:r>
            <a:r>
              <a:rPr lang="hr-BA" sz="2000" b="1" dirty="0" err="1">
                <a:solidFill>
                  <a:srgbClr val="0070C0"/>
                </a:solidFill>
              </a:rPr>
              <a:t>the</a:t>
            </a:r>
            <a:r>
              <a:rPr lang="hr-BA" sz="2000" b="1" dirty="0">
                <a:solidFill>
                  <a:srgbClr val="0070C0"/>
                </a:solidFill>
              </a:rPr>
              <a:t> </a:t>
            </a:r>
            <a:r>
              <a:rPr lang="hr-BA" sz="2000" b="1" dirty="0" err="1">
                <a:solidFill>
                  <a:srgbClr val="0070C0"/>
                </a:solidFill>
              </a:rPr>
              <a:t>Regulation</a:t>
            </a:r>
            <a:r>
              <a:rPr lang="hr-BA" sz="2000" b="1" dirty="0">
                <a:solidFill>
                  <a:srgbClr val="0070C0"/>
                </a:solidFill>
              </a:rPr>
              <a:t> on </a:t>
            </a:r>
            <a:r>
              <a:rPr lang="hr-BA" sz="2000" b="1" dirty="0" err="1">
                <a:solidFill>
                  <a:srgbClr val="0070C0"/>
                </a:solidFill>
              </a:rPr>
              <a:t>Pollutant</a:t>
            </a:r>
            <a:r>
              <a:rPr lang="hr-BA" sz="2000" b="1" dirty="0">
                <a:solidFill>
                  <a:srgbClr val="0070C0"/>
                </a:solidFill>
              </a:rPr>
              <a:t> </a:t>
            </a:r>
            <a:r>
              <a:rPr lang="hr-BA" sz="2000" b="1" dirty="0" err="1">
                <a:solidFill>
                  <a:srgbClr val="0070C0"/>
                </a:solidFill>
              </a:rPr>
              <a:t>Emission</a:t>
            </a:r>
            <a:r>
              <a:rPr lang="hr-BA" sz="2000" b="1" dirty="0">
                <a:solidFill>
                  <a:srgbClr val="0070C0"/>
                </a:solidFill>
              </a:rPr>
              <a:t> </a:t>
            </a:r>
            <a:r>
              <a:rPr lang="hr-BA" sz="2000" b="1" dirty="0" err="1">
                <a:solidFill>
                  <a:srgbClr val="0070C0"/>
                </a:solidFill>
              </a:rPr>
              <a:t>Monitoring</a:t>
            </a:r>
            <a:r>
              <a:rPr lang="hr-BA" sz="2000" b="1" dirty="0">
                <a:solidFill>
                  <a:srgbClr val="0070C0"/>
                </a:solidFill>
              </a:rPr>
              <a:t> </a:t>
            </a:r>
            <a:r>
              <a:rPr lang="hr-BA" sz="2000" b="1" dirty="0" err="1">
                <a:solidFill>
                  <a:srgbClr val="0070C0"/>
                </a:solidFill>
              </a:rPr>
              <a:t>into</a:t>
            </a:r>
            <a:r>
              <a:rPr lang="hr-BA" sz="2000" b="1" dirty="0">
                <a:solidFill>
                  <a:srgbClr val="0070C0"/>
                </a:solidFill>
              </a:rPr>
              <a:t> </a:t>
            </a:r>
            <a:r>
              <a:rPr lang="hr-BA" sz="2000" b="1" dirty="0" err="1">
                <a:solidFill>
                  <a:srgbClr val="0070C0"/>
                </a:solidFill>
              </a:rPr>
              <a:t>the</a:t>
            </a:r>
            <a:r>
              <a:rPr lang="hr-BA" sz="2000" b="1" dirty="0">
                <a:solidFill>
                  <a:srgbClr val="0070C0"/>
                </a:solidFill>
              </a:rPr>
              <a:t> Air </a:t>
            </a:r>
            <a:r>
              <a:rPr lang="hr-BA" sz="2000" b="1" dirty="0" err="1">
                <a:solidFill>
                  <a:srgbClr val="0070C0"/>
                </a:solidFill>
              </a:rPr>
              <a:t>from</a:t>
            </a:r>
            <a:r>
              <a:rPr lang="hr-BA" sz="2000" b="1" dirty="0">
                <a:solidFill>
                  <a:srgbClr val="0070C0"/>
                </a:solidFill>
              </a:rPr>
              <a:t> </a:t>
            </a:r>
            <a:r>
              <a:rPr lang="hr-BA" sz="2000" b="1" dirty="0" err="1">
                <a:solidFill>
                  <a:srgbClr val="0070C0"/>
                </a:solidFill>
              </a:rPr>
              <a:t>Stationary</a:t>
            </a:r>
            <a:r>
              <a:rPr lang="hr-BA" sz="2000" b="1" dirty="0">
                <a:solidFill>
                  <a:srgbClr val="0070C0"/>
                </a:solidFill>
              </a:rPr>
              <a:t> </a:t>
            </a:r>
            <a:r>
              <a:rPr lang="hr-BA" sz="2000" b="1" dirty="0" err="1">
                <a:solidFill>
                  <a:srgbClr val="0070C0"/>
                </a:solidFill>
              </a:rPr>
              <a:t>Sources</a:t>
            </a:r>
            <a:r>
              <a:rPr lang="hr-BA" sz="2000" b="1" dirty="0">
                <a:solidFill>
                  <a:srgbClr val="0070C0"/>
                </a:solidFill>
              </a:rPr>
              <a:t>, OG 129/12, </a:t>
            </a:r>
            <a:r>
              <a:rPr lang="hr-BA" sz="2000" b="1" dirty="0" err="1">
                <a:solidFill>
                  <a:srgbClr val="0070C0"/>
                </a:solidFill>
              </a:rPr>
              <a:t>Article</a:t>
            </a:r>
            <a:r>
              <a:rPr lang="hr-BA" sz="2000" b="1" dirty="0">
                <a:solidFill>
                  <a:srgbClr val="0070C0"/>
                </a:solidFill>
              </a:rPr>
              <a:t> 18:</a:t>
            </a:r>
          </a:p>
          <a:p>
            <a:pPr lvl="1">
              <a:spcBef>
                <a:spcPct val="20000"/>
              </a:spcBef>
            </a:pPr>
            <a:endParaRPr lang="hr-BA" sz="2000" dirty="0">
              <a:solidFill>
                <a:srgbClr val="0070C0"/>
              </a:solidFill>
            </a:endParaRPr>
          </a:p>
          <a:p>
            <a:pPr lvl="1">
              <a:spcBef>
                <a:spcPct val="20000"/>
              </a:spcBef>
            </a:pPr>
            <a:r>
              <a:rPr lang="hr-BA" sz="2000" dirty="0">
                <a:solidFill>
                  <a:srgbClr val="0070C0"/>
                </a:solidFill>
              </a:rPr>
              <a:t>(1) </a:t>
            </a:r>
            <a:r>
              <a:rPr lang="hr-BA" sz="2000" dirty="0" err="1">
                <a:solidFill>
                  <a:srgbClr val="0070C0"/>
                </a:solidFill>
              </a:rPr>
              <a:t>Evaluation</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emission</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results</a:t>
            </a:r>
            <a:r>
              <a:rPr lang="hr-BA" sz="2000" dirty="0">
                <a:solidFill>
                  <a:srgbClr val="0070C0"/>
                </a:solidFill>
              </a:rPr>
              <a:t> is </a:t>
            </a:r>
            <a:r>
              <a:rPr lang="hr-BA" sz="2000" dirty="0" err="1">
                <a:solidFill>
                  <a:srgbClr val="0070C0"/>
                </a:solidFill>
              </a:rPr>
              <a:t>carried</a:t>
            </a:r>
            <a:r>
              <a:rPr lang="hr-BA" sz="2000" dirty="0">
                <a:solidFill>
                  <a:srgbClr val="0070C0"/>
                </a:solidFill>
              </a:rPr>
              <a:t> </a:t>
            </a:r>
            <a:r>
              <a:rPr lang="hr-BA" sz="2000" dirty="0" err="1">
                <a:solidFill>
                  <a:srgbClr val="0070C0"/>
                </a:solidFill>
              </a:rPr>
              <a:t>out</a:t>
            </a:r>
            <a:r>
              <a:rPr lang="hr-BA" sz="2000" dirty="0">
                <a:solidFill>
                  <a:srgbClr val="0070C0"/>
                </a:solidFill>
              </a:rPr>
              <a:t> </a:t>
            </a:r>
            <a:r>
              <a:rPr lang="hr-BA" sz="2000" dirty="0" err="1">
                <a:solidFill>
                  <a:srgbClr val="0070C0"/>
                </a:solidFill>
              </a:rPr>
              <a:t>by</a:t>
            </a:r>
            <a:r>
              <a:rPr lang="hr-BA" sz="2000" dirty="0">
                <a:solidFill>
                  <a:srgbClr val="0070C0"/>
                </a:solidFill>
              </a:rPr>
              <a:t> </a:t>
            </a:r>
            <a:r>
              <a:rPr lang="hr-BA" sz="2000" dirty="0" err="1">
                <a:solidFill>
                  <a:srgbClr val="0070C0"/>
                </a:solidFill>
              </a:rPr>
              <a:t>comparing</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results</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prescribed</a:t>
            </a:r>
            <a:r>
              <a:rPr lang="hr-BA" sz="2000" dirty="0">
                <a:solidFill>
                  <a:srgbClr val="0070C0"/>
                </a:solidFill>
              </a:rPr>
              <a:t> limit </a:t>
            </a:r>
            <a:r>
              <a:rPr lang="hr-BA" sz="2000" dirty="0" err="1">
                <a:solidFill>
                  <a:srgbClr val="0070C0"/>
                </a:solidFill>
              </a:rPr>
              <a:t>values</a:t>
            </a:r>
            <a:r>
              <a:rPr lang="hr-BA" sz="2000" dirty="0">
                <a:solidFill>
                  <a:srgbClr val="0070C0"/>
                </a:solidFill>
              </a:rPr>
              <a:t> </a:t>
            </a:r>
            <a:r>
              <a:rPr lang="hr-BA" sz="2000" dirty="0" err="1">
                <a:solidFill>
                  <a:srgbClr val="0070C0"/>
                </a:solidFill>
              </a:rPr>
              <a:t>according</a:t>
            </a:r>
            <a:r>
              <a:rPr lang="hr-BA" sz="2000" dirty="0">
                <a:solidFill>
                  <a:srgbClr val="0070C0"/>
                </a:solidFill>
              </a:rPr>
              <a:t> to </a:t>
            </a:r>
            <a:r>
              <a:rPr lang="hr-BA" sz="2000" dirty="0" err="1">
                <a:solidFill>
                  <a:srgbClr val="0070C0"/>
                </a:solidFill>
              </a:rPr>
              <a:t>the</a:t>
            </a:r>
            <a:r>
              <a:rPr lang="hr-BA" sz="2000" dirty="0">
                <a:solidFill>
                  <a:srgbClr val="0070C0"/>
                </a:solidFill>
              </a:rPr>
              <a:t> </a:t>
            </a:r>
            <a:r>
              <a:rPr lang="hr-BA" sz="2000" dirty="0" err="1">
                <a:solidFill>
                  <a:srgbClr val="0070C0"/>
                </a:solidFill>
              </a:rPr>
              <a:t>Regulation</a:t>
            </a:r>
            <a:r>
              <a:rPr lang="hr-BA" sz="2000" dirty="0">
                <a:solidFill>
                  <a:srgbClr val="0070C0"/>
                </a:solidFill>
              </a:rPr>
              <a:t> on ELV or </a:t>
            </a:r>
            <a:r>
              <a:rPr lang="hr-BA" sz="2000" dirty="0" err="1">
                <a:solidFill>
                  <a:srgbClr val="0070C0"/>
                </a:solidFill>
              </a:rPr>
              <a:t>Decision</a:t>
            </a:r>
            <a:r>
              <a:rPr lang="hr-BA" sz="2000" dirty="0">
                <a:solidFill>
                  <a:srgbClr val="0070C0"/>
                </a:solidFill>
              </a:rPr>
              <a:t> on </a:t>
            </a:r>
            <a:r>
              <a:rPr lang="hr-BA" sz="2000" dirty="0" err="1">
                <a:solidFill>
                  <a:srgbClr val="0070C0"/>
                </a:solidFill>
              </a:rPr>
              <a:t>integrated</a:t>
            </a:r>
            <a:r>
              <a:rPr lang="hr-BA" sz="2000" dirty="0">
                <a:solidFill>
                  <a:srgbClr val="0070C0"/>
                </a:solidFill>
              </a:rPr>
              <a:t> </a:t>
            </a:r>
            <a:r>
              <a:rPr lang="hr-BA" sz="2000" dirty="0" err="1">
                <a:solidFill>
                  <a:srgbClr val="0070C0"/>
                </a:solidFill>
              </a:rPr>
              <a:t>environmental</a:t>
            </a:r>
            <a:r>
              <a:rPr lang="hr-BA" sz="2000" dirty="0">
                <a:solidFill>
                  <a:srgbClr val="0070C0"/>
                </a:solidFill>
              </a:rPr>
              <a:t> </a:t>
            </a:r>
            <a:r>
              <a:rPr lang="hr-BA" sz="2000" dirty="0" err="1">
                <a:solidFill>
                  <a:srgbClr val="0070C0"/>
                </a:solidFill>
              </a:rPr>
              <a:t>protection</a:t>
            </a:r>
            <a:r>
              <a:rPr lang="hr-BA" sz="2000" dirty="0">
                <a:solidFill>
                  <a:srgbClr val="0070C0"/>
                </a:solidFill>
              </a:rPr>
              <a:t> </a:t>
            </a:r>
            <a:r>
              <a:rPr lang="hr-BA" sz="2000" dirty="0" err="1">
                <a:solidFill>
                  <a:srgbClr val="0070C0"/>
                </a:solidFill>
              </a:rPr>
              <a:t>requirements</a:t>
            </a:r>
            <a:r>
              <a:rPr lang="hr-BA" sz="2000" dirty="0">
                <a:solidFill>
                  <a:srgbClr val="0070C0"/>
                </a:solidFill>
              </a:rPr>
              <a:t>.</a:t>
            </a:r>
          </a:p>
          <a:p>
            <a:pPr lvl="1">
              <a:spcBef>
                <a:spcPct val="20000"/>
              </a:spcBef>
            </a:pPr>
            <a:r>
              <a:rPr lang="hr-BA" sz="2000" dirty="0">
                <a:solidFill>
                  <a:srgbClr val="0070C0"/>
                </a:solidFill>
              </a:rPr>
              <a:t>(2) </a:t>
            </a:r>
            <a:r>
              <a:rPr lang="hr-BA" sz="2000" dirty="0" err="1">
                <a:solidFill>
                  <a:srgbClr val="0070C0"/>
                </a:solidFill>
              </a:rPr>
              <a:t>If</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highest</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pollutant</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result</a:t>
            </a:r>
            <a:r>
              <a:rPr lang="hr-BA" sz="2000" dirty="0">
                <a:solidFill>
                  <a:srgbClr val="0070C0"/>
                </a:solidFill>
              </a:rPr>
              <a:t> (</a:t>
            </a:r>
            <a:r>
              <a:rPr lang="hr-BA" sz="2000" dirty="0" err="1">
                <a:solidFill>
                  <a:srgbClr val="0070C0"/>
                </a:solidFill>
              </a:rPr>
              <a:t>Emj</a:t>
            </a:r>
            <a:r>
              <a:rPr lang="hr-BA" sz="2000" dirty="0">
                <a:solidFill>
                  <a:srgbClr val="0070C0"/>
                </a:solidFill>
              </a:rPr>
              <a:t>) is </a:t>
            </a:r>
            <a:r>
              <a:rPr lang="hr-BA" sz="2000" dirty="0" err="1">
                <a:solidFill>
                  <a:srgbClr val="0070C0"/>
                </a:solidFill>
              </a:rPr>
              <a:t>equal</a:t>
            </a:r>
            <a:r>
              <a:rPr lang="hr-BA" sz="2000" dirty="0">
                <a:solidFill>
                  <a:srgbClr val="0070C0"/>
                </a:solidFill>
              </a:rPr>
              <a:t> to or </a:t>
            </a:r>
            <a:r>
              <a:rPr lang="hr-BA" sz="2000" dirty="0" err="1">
                <a:solidFill>
                  <a:srgbClr val="0070C0"/>
                </a:solidFill>
              </a:rPr>
              <a:t>less</a:t>
            </a:r>
            <a:r>
              <a:rPr lang="hr-BA" sz="2000" dirty="0">
                <a:solidFill>
                  <a:srgbClr val="0070C0"/>
                </a:solidFill>
              </a:rPr>
              <a:t> </a:t>
            </a:r>
            <a:r>
              <a:rPr lang="hr-BA" sz="2000" dirty="0" err="1">
                <a:solidFill>
                  <a:srgbClr val="0070C0"/>
                </a:solidFill>
              </a:rPr>
              <a:t>than</a:t>
            </a:r>
            <a:r>
              <a:rPr lang="hr-BA" sz="2000" dirty="0">
                <a:solidFill>
                  <a:srgbClr val="0070C0"/>
                </a:solidFill>
              </a:rPr>
              <a:t> </a:t>
            </a:r>
            <a:r>
              <a:rPr lang="hr-BA" sz="2000" dirty="0" err="1">
                <a:solidFill>
                  <a:srgbClr val="0070C0"/>
                </a:solidFill>
              </a:rPr>
              <a:t>prescribed</a:t>
            </a:r>
            <a:r>
              <a:rPr lang="hr-BA" sz="2000" dirty="0">
                <a:solidFill>
                  <a:srgbClr val="0070C0"/>
                </a:solidFill>
              </a:rPr>
              <a:t> ELV (</a:t>
            </a:r>
            <a:r>
              <a:rPr lang="hr-BA" sz="2000" dirty="0" err="1">
                <a:solidFill>
                  <a:srgbClr val="0070C0"/>
                </a:solidFill>
              </a:rPr>
              <a:t>Egr</a:t>
            </a:r>
            <a:r>
              <a:rPr lang="hr-BA" sz="2000" dirty="0">
                <a:solidFill>
                  <a:srgbClr val="0070C0"/>
                </a:solidFill>
              </a:rPr>
              <a:t>), </a:t>
            </a:r>
            <a:r>
              <a:rPr lang="hr-BA" sz="2000" dirty="0" err="1">
                <a:solidFill>
                  <a:srgbClr val="0070C0"/>
                </a:solidFill>
              </a:rPr>
              <a:t>regardless</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indicated</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 </a:t>
            </a:r>
            <a:r>
              <a:rPr lang="hr-BA" sz="2000" dirty="0" err="1">
                <a:solidFill>
                  <a:srgbClr val="0070C0"/>
                </a:solidFill>
              </a:rPr>
              <a:t>Emj</a:t>
            </a:r>
            <a:r>
              <a:rPr lang="hr-BA" sz="2000" dirty="0">
                <a:solidFill>
                  <a:srgbClr val="0070C0"/>
                </a:solidFill>
              </a:rPr>
              <a:t> ≤ </a:t>
            </a:r>
            <a:r>
              <a:rPr lang="hr-BA" sz="2000" dirty="0" err="1">
                <a:solidFill>
                  <a:srgbClr val="0070C0"/>
                </a:solidFill>
              </a:rPr>
              <a:t>Egr</a:t>
            </a:r>
            <a:endParaRPr lang="hr-BA" sz="2000" dirty="0">
              <a:solidFill>
                <a:srgbClr val="0070C0"/>
              </a:solidFill>
            </a:endParaRPr>
          </a:p>
          <a:p>
            <a:pPr lvl="1">
              <a:spcBef>
                <a:spcPct val="20000"/>
              </a:spcBef>
            </a:pPr>
            <a:r>
              <a:rPr lang="hr-BA" sz="2000" dirty="0">
                <a:solidFill>
                  <a:srgbClr val="0070C0"/>
                </a:solidFill>
              </a:rPr>
              <a:t>– </a:t>
            </a:r>
            <a:r>
              <a:rPr lang="hr-BA" sz="2000" dirty="0" err="1">
                <a:solidFill>
                  <a:srgbClr val="0070C0"/>
                </a:solidFill>
              </a:rPr>
              <a:t>stationary</a:t>
            </a:r>
            <a:r>
              <a:rPr lang="hr-BA" sz="2000" dirty="0">
                <a:solidFill>
                  <a:srgbClr val="0070C0"/>
                </a:solidFill>
              </a:rPr>
              <a:t> </a:t>
            </a:r>
            <a:r>
              <a:rPr lang="hr-BA" sz="2000" dirty="0" err="1">
                <a:solidFill>
                  <a:srgbClr val="0070C0"/>
                </a:solidFill>
              </a:rPr>
              <a:t>source</a:t>
            </a:r>
            <a:r>
              <a:rPr lang="hr-BA" sz="2000" dirty="0">
                <a:solidFill>
                  <a:srgbClr val="0070C0"/>
                </a:solidFill>
              </a:rPr>
              <a:t> </a:t>
            </a:r>
            <a:r>
              <a:rPr lang="hr-BA" sz="2000" dirty="0" err="1">
                <a:solidFill>
                  <a:srgbClr val="0070C0"/>
                </a:solidFill>
              </a:rPr>
              <a:t>complies</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prescribed</a:t>
            </a:r>
            <a:r>
              <a:rPr lang="hr-BA" sz="2000" dirty="0">
                <a:solidFill>
                  <a:srgbClr val="0070C0"/>
                </a:solidFill>
              </a:rPr>
              <a:t> ELV </a:t>
            </a:r>
            <a:r>
              <a:rPr lang="hr-BA" sz="2000" dirty="0" err="1">
                <a:solidFill>
                  <a:srgbClr val="0070C0"/>
                </a:solidFill>
              </a:rPr>
              <a:t>from</a:t>
            </a:r>
            <a:r>
              <a:rPr lang="hr-BA" sz="2000" dirty="0">
                <a:solidFill>
                  <a:srgbClr val="0070C0"/>
                </a:solidFill>
              </a:rPr>
              <a:t> </a:t>
            </a:r>
            <a:r>
              <a:rPr lang="hr-BA" sz="2000" dirty="0" err="1">
                <a:solidFill>
                  <a:srgbClr val="0070C0"/>
                </a:solidFill>
              </a:rPr>
              <a:t>paragraph</a:t>
            </a:r>
            <a:r>
              <a:rPr lang="hr-BA" sz="2000" dirty="0">
                <a:solidFill>
                  <a:srgbClr val="0070C0"/>
                </a:solidFill>
              </a:rPr>
              <a:t> 1 </a:t>
            </a:r>
            <a:r>
              <a:rPr lang="hr-BA" sz="2000" dirty="0" err="1">
                <a:solidFill>
                  <a:srgbClr val="0070C0"/>
                </a:solidFill>
              </a:rPr>
              <a:t>of</a:t>
            </a:r>
            <a:r>
              <a:rPr lang="hr-BA" sz="2000" dirty="0">
                <a:solidFill>
                  <a:srgbClr val="0070C0"/>
                </a:solidFill>
              </a:rPr>
              <a:t> </a:t>
            </a:r>
            <a:r>
              <a:rPr lang="hr-BA" sz="2000" dirty="0" err="1">
                <a:solidFill>
                  <a:srgbClr val="0070C0"/>
                </a:solidFill>
              </a:rPr>
              <a:t>this</a:t>
            </a:r>
            <a:r>
              <a:rPr lang="hr-BA" sz="2000" dirty="0">
                <a:solidFill>
                  <a:srgbClr val="0070C0"/>
                </a:solidFill>
              </a:rPr>
              <a:t> </a:t>
            </a:r>
            <a:r>
              <a:rPr lang="hr-BA" sz="2000" dirty="0" err="1">
                <a:solidFill>
                  <a:srgbClr val="0070C0"/>
                </a:solidFill>
              </a:rPr>
              <a:t>Article</a:t>
            </a:r>
            <a:r>
              <a:rPr lang="hr-BA" sz="2000" dirty="0">
                <a:solidFill>
                  <a:srgbClr val="0070C0"/>
                </a:solidFill>
              </a:rPr>
              <a:t>.</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050799418"/>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19" y="1362234"/>
            <a:ext cx="8589331" cy="444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a:p>
            <a:pPr lvl="1">
              <a:spcBef>
                <a:spcPct val="20000"/>
              </a:spcBef>
            </a:pPr>
            <a:r>
              <a:rPr lang="hr-BA" sz="2000" b="1" dirty="0" err="1">
                <a:solidFill>
                  <a:srgbClr val="0070C0"/>
                </a:solidFill>
              </a:rPr>
              <a:t>According</a:t>
            </a:r>
            <a:r>
              <a:rPr lang="hr-BA" sz="2000" b="1" dirty="0">
                <a:solidFill>
                  <a:srgbClr val="0070C0"/>
                </a:solidFill>
              </a:rPr>
              <a:t> to </a:t>
            </a:r>
            <a:r>
              <a:rPr lang="hr-BA" sz="2000" b="1" dirty="0" err="1">
                <a:solidFill>
                  <a:srgbClr val="0070C0"/>
                </a:solidFill>
              </a:rPr>
              <a:t>the</a:t>
            </a:r>
            <a:r>
              <a:rPr lang="hr-BA" sz="2000" b="1" dirty="0">
                <a:solidFill>
                  <a:srgbClr val="0070C0"/>
                </a:solidFill>
              </a:rPr>
              <a:t> </a:t>
            </a:r>
            <a:r>
              <a:rPr lang="hr-BA" sz="2000" b="1" dirty="0" err="1">
                <a:solidFill>
                  <a:srgbClr val="0070C0"/>
                </a:solidFill>
              </a:rPr>
              <a:t>Regulation</a:t>
            </a:r>
            <a:r>
              <a:rPr lang="hr-BA" sz="2000" b="1" dirty="0">
                <a:solidFill>
                  <a:srgbClr val="0070C0"/>
                </a:solidFill>
              </a:rPr>
              <a:t> on </a:t>
            </a:r>
            <a:r>
              <a:rPr lang="hr-BA" sz="2000" b="1" dirty="0" err="1">
                <a:solidFill>
                  <a:srgbClr val="0070C0"/>
                </a:solidFill>
              </a:rPr>
              <a:t>Pollutant</a:t>
            </a:r>
            <a:r>
              <a:rPr lang="hr-BA" sz="2000" b="1" dirty="0">
                <a:solidFill>
                  <a:srgbClr val="0070C0"/>
                </a:solidFill>
              </a:rPr>
              <a:t> </a:t>
            </a:r>
            <a:r>
              <a:rPr lang="hr-BA" sz="2000" b="1" dirty="0" err="1">
                <a:solidFill>
                  <a:srgbClr val="0070C0"/>
                </a:solidFill>
              </a:rPr>
              <a:t>Emission</a:t>
            </a:r>
            <a:r>
              <a:rPr lang="hr-BA" sz="2000" b="1" dirty="0">
                <a:solidFill>
                  <a:srgbClr val="0070C0"/>
                </a:solidFill>
              </a:rPr>
              <a:t> </a:t>
            </a:r>
            <a:r>
              <a:rPr lang="hr-BA" sz="2000" b="1" dirty="0" err="1">
                <a:solidFill>
                  <a:srgbClr val="0070C0"/>
                </a:solidFill>
              </a:rPr>
              <a:t>Monitoring</a:t>
            </a:r>
            <a:r>
              <a:rPr lang="hr-BA" sz="2000" b="1" dirty="0">
                <a:solidFill>
                  <a:srgbClr val="0070C0"/>
                </a:solidFill>
              </a:rPr>
              <a:t> </a:t>
            </a:r>
            <a:r>
              <a:rPr lang="hr-BA" sz="2000" b="1" dirty="0" err="1">
                <a:solidFill>
                  <a:srgbClr val="0070C0"/>
                </a:solidFill>
              </a:rPr>
              <a:t>into</a:t>
            </a:r>
            <a:r>
              <a:rPr lang="hr-BA" sz="2000" b="1" dirty="0">
                <a:solidFill>
                  <a:srgbClr val="0070C0"/>
                </a:solidFill>
              </a:rPr>
              <a:t> </a:t>
            </a:r>
            <a:r>
              <a:rPr lang="hr-BA" sz="2000" b="1" dirty="0" err="1">
                <a:solidFill>
                  <a:srgbClr val="0070C0"/>
                </a:solidFill>
              </a:rPr>
              <a:t>the</a:t>
            </a:r>
            <a:r>
              <a:rPr lang="hr-BA" sz="2000" b="1" dirty="0">
                <a:solidFill>
                  <a:srgbClr val="0070C0"/>
                </a:solidFill>
              </a:rPr>
              <a:t> Air </a:t>
            </a:r>
            <a:r>
              <a:rPr lang="hr-BA" sz="2000" b="1" dirty="0" err="1">
                <a:solidFill>
                  <a:srgbClr val="0070C0"/>
                </a:solidFill>
              </a:rPr>
              <a:t>from</a:t>
            </a:r>
            <a:r>
              <a:rPr lang="hr-BA" sz="2000" b="1" dirty="0">
                <a:solidFill>
                  <a:srgbClr val="0070C0"/>
                </a:solidFill>
              </a:rPr>
              <a:t> </a:t>
            </a:r>
            <a:r>
              <a:rPr lang="hr-BA" sz="2000" b="1" dirty="0" err="1">
                <a:solidFill>
                  <a:srgbClr val="0070C0"/>
                </a:solidFill>
              </a:rPr>
              <a:t>Stationary</a:t>
            </a:r>
            <a:r>
              <a:rPr lang="hr-BA" sz="2000" b="1" dirty="0">
                <a:solidFill>
                  <a:srgbClr val="0070C0"/>
                </a:solidFill>
              </a:rPr>
              <a:t> </a:t>
            </a:r>
            <a:r>
              <a:rPr lang="hr-BA" sz="2000" b="1" dirty="0" err="1">
                <a:solidFill>
                  <a:srgbClr val="0070C0"/>
                </a:solidFill>
              </a:rPr>
              <a:t>Sources</a:t>
            </a:r>
            <a:r>
              <a:rPr lang="hr-BA" sz="2000" b="1" dirty="0">
                <a:solidFill>
                  <a:srgbClr val="0070C0"/>
                </a:solidFill>
              </a:rPr>
              <a:t>, OG 129/12, </a:t>
            </a:r>
            <a:r>
              <a:rPr lang="hr-BA" sz="2000" b="1" dirty="0" err="1">
                <a:solidFill>
                  <a:srgbClr val="0070C0"/>
                </a:solidFill>
              </a:rPr>
              <a:t>Article</a:t>
            </a:r>
            <a:r>
              <a:rPr lang="hr-BA" sz="2000" b="1" dirty="0">
                <a:solidFill>
                  <a:srgbClr val="0070C0"/>
                </a:solidFill>
              </a:rPr>
              <a:t> 18:</a:t>
            </a:r>
          </a:p>
          <a:p>
            <a:pPr lvl="1">
              <a:spcBef>
                <a:spcPct val="20000"/>
              </a:spcBef>
            </a:pPr>
            <a:endParaRPr lang="hr-BA" sz="2000" dirty="0">
              <a:solidFill>
                <a:srgbClr val="0070C0"/>
              </a:solidFill>
            </a:endParaRPr>
          </a:p>
          <a:p>
            <a:pPr lvl="1">
              <a:spcBef>
                <a:spcPct val="20000"/>
              </a:spcBef>
            </a:pPr>
            <a:r>
              <a:rPr lang="hr-BA" sz="2000" dirty="0">
                <a:solidFill>
                  <a:srgbClr val="0070C0"/>
                </a:solidFill>
              </a:rPr>
              <a:t>(3) </a:t>
            </a:r>
            <a:r>
              <a:rPr lang="hr-BA" sz="2000" dirty="0" err="1">
                <a:solidFill>
                  <a:srgbClr val="0070C0"/>
                </a:solidFill>
              </a:rPr>
              <a:t>If</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highest</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pollutant</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result</a:t>
            </a:r>
            <a:r>
              <a:rPr lang="hr-BA" sz="2000" dirty="0">
                <a:solidFill>
                  <a:srgbClr val="0070C0"/>
                </a:solidFill>
              </a:rPr>
              <a:t> is </a:t>
            </a:r>
            <a:r>
              <a:rPr lang="hr-BA" sz="2000" dirty="0" err="1">
                <a:solidFill>
                  <a:srgbClr val="0070C0"/>
                </a:solidFill>
              </a:rPr>
              <a:t>higher</a:t>
            </a:r>
            <a:r>
              <a:rPr lang="hr-BA" sz="2000" dirty="0">
                <a:solidFill>
                  <a:srgbClr val="0070C0"/>
                </a:solidFill>
              </a:rPr>
              <a:t> </a:t>
            </a:r>
            <a:r>
              <a:rPr lang="hr-BA" sz="2000" dirty="0" err="1">
                <a:solidFill>
                  <a:srgbClr val="0070C0"/>
                </a:solidFill>
              </a:rPr>
              <a:t>than</a:t>
            </a:r>
            <a:r>
              <a:rPr lang="hr-BA" sz="2000" dirty="0">
                <a:solidFill>
                  <a:srgbClr val="0070C0"/>
                </a:solidFill>
              </a:rPr>
              <a:t> </a:t>
            </a:r>
            <a:r>
              <a:rPr lang="hr-BA" sz="2000" dirty="0" err="1">
                <a:solidFill>
                  <a:srgbClr val="0070C0"/>
                </a:solidFill>
              </a:rPr>
              <a:t>prescribed</a:t>
            </a:r>
            <a:r>
              <a:rPr lang="hr-BA" sz="2000" dirty="0">
                <a:solidFill>
                  <a:srgbClr val="0070C0"/>
                </a:solidFill>
              </a:rPr>
              <a:t> ELV, but </a:t>
            </a:r>
            <a:r>
              <a:rPr lang="hr-BA" sz="2000" dirty="0" err="1">
                <a:solidFill>
                  <a:srgbClr val="0070C0"/>
                </a:solidFill>
              </a:rPr>
              <a:t>within</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area</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uncertianty</a:t>
            </a:r>
            <a:r>
              <a:rPr lang="hr-BA" sz="2000" dirty="0">
                <a:solidFill>
                  <a:srgbClr val="0070C0"/>
                </a:solidFill>
              </a:rPr>
              <a:t>, </a:t>
            </a:r>
            <a:r>
              <a:rPr lang="hr-BA" sz="2000" dirty="0" err="1">
                <a:solidFill>
                  <a:srgbClr val="0070C0"/>
                </a:solidFill>
              </a:rPr>
              <a:t>i.e</a:t>
            </a:r>
            <a:r>
              <a:rPr lang="hr-BA" sz="2000" dirty="0">
                <a:solidFill>
                  <a:srgbClr val="0070C0"/>
                </a:solidFill>
              </a:rPr>
              <a:t>. </a:t>
            </a:r>
            <a:r>
              <a:rPr lang="hr-BA" sz="2000" dirty="0" err="1">
                <a:solidFill>
                  <a:srgbClr val="0070C0"/>
                </a:solidFill>
              </a:rPr>
              <a:t>if</a:t>
            </a:r>
            <a:r>
              <a:rPr lang="hr-BA" sz="2000" dirty="0">
                <a:solidFill>
                  <a:srgbClr val="0070C0"/>
                </a:solidFill>
              </a:rPr>
              <a:t>:</a:t>
            </a:r>
          </a:p>
          <a:p>
            <a:pPr lvl="1">
              <a:spcBef>
                <a:spcPct val="20000"/>
              </a:spcBef>
            </a:pPr>
            <a:r>
              <a:rPr lang="hr-BA" sz="2000" dirty="0" err="1">
                <a:solidFill>
                  <a:srgbClr val="0070C0"/>
                </a:solidFill>
              </a:rPr>
              <a:t>Emj</a:t>
            </a:r>
            <a:r>
              <a:rPr lang="hr-BA" sz="2000" dirty="0">
                <a:solidFill>
                  <a:srgbClr val="0070C0"/>
                </a:solidFill>
              </a:rPr>
              <a:t> – µ</a:t>
            </a:r>
            <a:r>
              <a:rPr lang="hr-BA" sz="2000" dirty="0" err="1">
                <a:solidFill>
                  <a:srgbClr val="0070C0"/>
                </a:solidFill>
              </a:rPr>
              <a:t>Emj</a:t>
            </a:r>
            <a:r>
              <a:rPr lang="hr-BA" sz="2000" dirty="0">
                <a:solidFill>
                  <a:srgbClr val="0070C0"/>
                </a:solidFill>
              </a:rPr>
              <a:t> ≤ </a:t>
            </a:r>
            <a:r>
              <a:rPr lang="hr-BA" sz="2000" dirty="0" err="1">
                <a:solidFill>
                  <a:srgbClr val="0070C0"/>
                </a:solidFill>
              </a:rPr>
              <a:t>Egr</a:t>
            </a:r>
            <a:endParaRPr lang="hr-BA" sz="2000" dirty="0">
              <a:solidFill>
                <a:srgbClr val="0070C0"/>
              </a:solidFill>
            </a:endParaRPr>
          </a:p>
          <a:p>
            <a:pPr lvl="1">
              <a:spcBef>
                <a:spcPct val="20000"/>
              </a:spcBef>
            </a:pPr>
            <a:r>
              <a:rPr lang="hr-BA" sz="2000" dirty="0" err="1">
                <a:solidFill>
                  <a:srgbClr val="0070C0"/>
                </a:solidFill>
              </a:rPr>
              <a:t>where</a:t>
            </a:r>
            <a:r>
              <a:rPr lang="hr-BA" sz="2000" dirty="0">
                <a:solidFill>
                  <a:srgbClr val="0070C0"/>
                </a:solidFill>
              </a:rPr>
              <a:t>:</a:t>
            </a:r>
          </a:p>
          <a:p>
            <a:pPr lvl="1">
              <a:spcBef>
                <a:spcPct val="20000"/>
              </a:spcBef>
            </a:pPr>
            <a:r>
              <a:rPr lang="hr-BA" sz="2000" dirty="0">
                <a:solidFill>
                  <a:srgbClr val="0070C0"/>
                </a:solidFill>
              </a:rPr>
              <a:t>µ</a:t>
            </a:r>
            <a:r>
              <a:rPr lang="hr-BA" sz="2000" dirty="0" err="1">
                <a:solidFill>
                  <a:srgbClr val="0070C0"/>
                </a:solidFill>
              </a:rPr>
              <a:t>Emj</a:t>
            </a:r>
            <a:r>
              <a:rPr lang="hr-BA" sz="2000" dirty="0">
                <a:solidFill>
                  <a:srgbClr val="0070C0"/>
                </a:solidFill>
              </a:rPr>
              <a:t> –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 </a:t>
            </a:r>
            <a:r>
              <a:rPr lang="hr-BA" sz="2000" dirty="0" err="1">
                <a:solidFill>
                  <a:srgbClr val="0070C0"/>
                </a:solidFill>
              </a:rPr>
              <a:t>by</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established</a:t>
            </a:r>
            <a:r>
              <a:rPr lang="hr-BA" sz="2000" dirty="0">
                <a:solidFill>
                  <a:srgbClr val="0070C0"/>
                </a:solidFill>
              </a:rPr>
              <a:t> </a:t>
            </a:r>
            <a:r>
              <a:rPr lang="hr-BA" sz="2000" dirty="0" err="1">
                <a:solidFill>
                  <a:srgbClr val="0070C0"/>
                </a:solidFill>
              </a:rPr>
              <a:t>amount</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pollutant</a:t>
            </a:r>
            <a:r>
              <a:rPr lang="hr-BA" sz="2000" dirty="0">
                <a:solidFill>
                  <a:srgbClr val="0070C0"/>
                </a:solidFill>
              </a:rPr>
              <a:t> </a:t>
            </a:r>
            <a:r>
              <a:rPr lang="hr-BA" sz="2000" dirty="0" err="1">
                <a:solidFill>
                  <a:srgbClr val="0070C0"/>
                </a:solidFill>
              </a:rPr>
              <a:t>value</a:t>
            </a:r>
            <a:endParaRPr lang="hr-BA" sz="2000" dirty="0">
              <a:solidFill>
                <a:srgbClr val="0070C0"/>
              </a:solidFill>
            </a:endParaRPr>
          </a:p>
          <a:p>
            <a:pPr lvl="1">
              <a:spcBef>
                <a:spcPct val="20000"/>
              </a:spcBef>
            </a:pPr>
            <a:r>
              <a:rPr lang="hr-BA" sz="2000" dirty="0">
                <a:solidFill>
                  <a:srgbClr val="0070C0"/>
                </a:solidFill>
              </a:rPr>
              <a:t>– </a:t>
            </a:r>
            <a:r>
              <a:rPr lang="hr-BA" sz="2000" dirty="0" err="1">
                <a:solidFill>
                  <a:srgbClr val="0070C0"/>
                </a:solidFill>
              </a:rPr>
              <a:t>it</a:t>
            </a:r>
            <a:r>
              <a:rPr lang="hr-BA" sz="2000" dirty="0">
                <a:solidFill>
                  <a:srgbClr val="0070C0"/>
                </a:solidFill>
              </a:rPr>
              <a:t> is </a:t>
            </a:r>
            <a:r>
              <a:rPr lang="hr-BA" sz="2000" dirty="0" err="1">
                <a:solidFill>
                  <a:srgbClr val="0070C0"/>
                </a:solidFill>
              </a:rPr>
              <a:t>accepted</a:t>
            </a:r>
            <a:r>
              <a:rPr lang="hr-BA" sz="2000" dirty="0">
                <a:solidFill>
                  <a:srgbClr val="0070C0"/>
                </a:solidFill>
              </a:rPr>
              <a:t> </a:t>
            </a:r>
            <a:r>
              <a:rPr lang="hr-BA" sz="2000" dirty="0" err="1">
                <a:solidFill>
                  <a:srgbClr val="0070C0"/>
                </a:solidFill>
              </a:rPr>
              <a:t>that</a:t>
            </a:r>
            <a:r>
              <a:rPr lang="hr-BA" sz="2000" dirty="0">
                <a:solidFill>
                  <a:srgbClr val="0070C0"/>
                </a:solidFill>
              </a:rPr>
              <a:t> </a:t>
            </a:r>
            <a:r>
              <a:rPr lang="hr-BA" sz="2000" dirty="0" err="1">
                <a:solidFill>
                  <a:srgbClr val="0070C0"/>
                </a:solidFill>
              </a:rPr>
              <a:t>stationary</a:t>
            </a:r>
            <a:r>
              <a:rPr lang="hr-BA" sz="2000" dirty="0">
                <a:solidFill>
                  <a:srgbClr val="0070C0"/>
                </a:solidFill>
              </a:rPr>
              <a:t> </a:t>
            </a:r>
            <a:r>
              <a:rPr lang="hr-BA" sz="2000" dirty="0" err="1">
                <a:solidFill>
                  <a:srgbClr val="0070C0"/>
                </a:solidFill>
              </a:rPr>
              <a:t>source</a:t>
            </a:r>
            <a:r>
              <a:rPr lang="hr-BA" sz="2000" dirty="0">
                <a:solidFill>
                  <a:srgbClr val="0070C0"/>
                </a:solidFill>
              </a:rPr>
              <a:t> </a:t>
            </a:r>
            <a:r>
              <a:rPr lang="hr-BA" sz="2000" dirty="0" err="1">
                <a:solidFill>
                  <a:srgbClr val="0070C0"/>
                </a:solidFill>
              </a:rPr>
              <a:t>complies</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prescribed</a:t>
            </a:r>
            <a:r>
              <a:rPr lang="hr-BA" sz="2000" dirty="0">
                <a:solidFill>
                  <a:srgbClr val="0070C0"/>
                </a:solidFill>
              </a:rPr>
              <a:t> ELV </a:t>
            </a:r>
            <a:r>
              <a:rPr lang="hr-BA" sz="2000" dirty="0" err="1">
                <a:solidFill>
                  <a:srgbClr val="0070C0"/>
                </a:solidFill>
              </a:rPr>
              <a:t>from</a:t>
            </a:r>
            <a:r>
              <a:rPr lang="hr-BA" sz="2000" dirty="0">
                <a:solidFill>
                  <a:srgbClr val="0070C0"/>
                </a:solidFill>
              </a:rPr>
              <a:t> </a:t>
            </a:r>
            <a:r>
              <a:rPr lang="hr-BA" sz="2000" dirty="0" err="1">
                <a:solidFill>
                  <a:srgbClr val="0070C0"/>
                </a:solidFill>
              </a:rPr>
              <a:t>paragraph</a:t>
            </a:r>
            <a:r>
              <a:rPr lang="hr-BA" sz="2000" dirty="0">
                <a:solidFill>
                  <a:srgbClr val="0070C0"/>
                </a:solidFill>
              </a:rPr>
              <a:t> 1 </a:t>
            </a:r>
            <a:r>
              <a:rPr lang="hr-BA" sz="2000" dirty="0" err="1">
                <a:solidFill>
                  <a:srgbClr val="0070C0"/>
                </a:solidFill>
              </a:rPr>
              <a:t>of</a:t>
            </a:r>
            <a:r>
              <a:rPr lang="hr-BA" sz="2000" dirty="0">
                <a:solidFill>
                  <a:srgbClr val="0070C0"/>
                </a:solidFill>
              </a:rPr>
              <a:t> </a:t>
            </a:r>
            <a:r>
              <a:rPr lang="hr-BA" sz="2000" dirty="0" err="1">
                <a:solidFill>
                  <a:srgbClr val="0070C0"/>
                </a:solidFill>
              </a:rPr>
              <a:t>this</a:t>
            </a:r>
            <a:r>
              <a:rPr lang="hr-BA" sz="2000" dirty="0">
                <a:solidFill>
                  <a:srgbClr val="0070C0"/>
                </a:solidFill>
              </a:rPr>
              <a:t> </a:t>
            </a:r>
            <a:r>
              <a:rPr lang="hr-BA" sz="2000" dirty="0" err="1">
                <a:solidFill>
                  <a:srgbClr val="0070C0"/>
                </a:solidFill>
              </a:rPr>
              <a:t>Article</a:t>
            </a:r>
            <a:r>
              <a:rPr lang="hr-BA" sz="2000" dirty="0">
                <a:solidFill>
                  <a:srgbClr val="0070C0"/>
                </a:solidFill>
              </a:rPr>
              <a:t>.</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319507335"/>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19" y="1362234"/>
            <a:ext cx="8589331" cy="444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a:p>
            <a:pPr lvl="1">
              <a:spcBef>
                <a:spcPct val="20000"/>
              </a:spcBef>
            </a:pPr>
            <a:r>
              <a:rPr lang="hr-BA" sz="2000" b="1" dirty="0" err="1">
                <a:solidFill>
                  <a:srgbClr val="0070C0"/>
                </a:solidFill>
              </a:rPr>
              <a:t>According</a:t>
            </a:r>
            <a:r>
              <a:rPr lang="hr-BA" sz="2000" b="1" dirty="0">
                <a:solidFill>
                  <a:srgbClr val="0070C0"/>
                </a:solidFill>
              </a:rPr>
              <a:t> to </a:t>
            </a:r>
            <a:r>
              <a:rPr lang="hr-BA" sz="2000" b="1" dirty="0" err="1">
                <a:solidFill>
                  <a:srgbClr val="0070C0"/>
                </a:solidFill>
              </a:rPr>
              <a:t>the</a:t>
            </a:r>
            <a:r>
              <a:rPr lang="hr-BA" sz="2000" b="1" dirty="0">
                <a:solidFill>
                  <a:srgbClr val="0070C0"/>
                </a:solidFill>
              </a:rPr>
              <a:t> </a:t>
            </a:r>
            <a:r>
              <a:rPr lang="hr-BA" sz="2000" b="1" dirty="0" err="1">
                <a:solidFill>
                  <a:srgbClr val="0070C0"/>
                </a:solidFill>
              </a:rPr>
              <a:t>Regulation</a:t>
            </a:r>
            <a:r>
              <a:rPr lang="hr-BA" sz="2000" b="1" dirty="0">
                <a:solidFill>
                  <a:srgbClr val="0070C0"/>
                </a:solidFill>
              </a:rPr>
              <a:t> on </a:t>
            </a:r>
            <a:r>
              <a:rPr lang="hr-BA" sz="2000" b="1" dirty="0" err="1">
                <a:solidFill>
                  <a:srgbClr val="0070C0"/>
                </a:solidFill>
              </a:rPr>
              <a:t>Pollutant</a:t>
            </a:r>
            <a:r>
              <a:rPr lang="hr-BA" sz="2000" b="1" dirty="0">
                <a:solidFill>
                  <a:srgbClr val="0070C0"/>
                </a:solidFill>
              </a:rPr>
              <a:t> </a:t>
            </a:r>
            <a:r>
              <a:rPr lang="hr-BA" sz="2000" b="1" dirty="0" err="1">
                <a:solidFill>
                  <a:srgbClr val="0070C0"/>
                </a:solidFill>
              </a:rPr>
              <a:t>Emission</a:t>
            </a:r>
            <a:r>
              <a:rPr lang="hr-BA" sz="2000" b="1" dirty="0">
                <a:solidFill>
                  <a:srgbClr val="0070C0"/>
                </a:solidFill>
              </a:rPr>
              <a:t> </a:t>
            </a:r>
            <a:r>
              <a:rPr lang="hr-BA" sz="2000" b="1" dirty="0" err="1">
                <a:solidFill>
                  <a:srgbClr val="0070C0"/>
                </a:solidFill>
              </a:rPr>
              <a:t>Monitoring</a:t>
            </a:r>
            <a:r>
              <a:rPr lang="hr-BA" sz="2000" b="1" dirty="0">
                <a:solidFill>
                  <a:srgbClr val="0070C0"/>
                </a:solidFill>
              </a:rPr>
              <a:t> </a:t>
            </a:r>
            <a:r>
              <a:rPr lang="hr-BA" sz="2000" b="1" dirty="0" err="1">
                <a:solidFill>
                  <a:srgbClr val="0070C0"/>
                </a:solidFill>
              </a:rPr>
              <a:t>into</a:t>
            </a:r>
            <a:r>
              <a:rPr lang="hr-BA" sz="2000" b="1" dirty="0">
                <a:solidFill>
                  <a:srgbClr val="0070C0"/>
                </a:solidFill>
              </a:rPr>
              <a:t> </a:t>
            </a:r>
            <a:r>
              <a:rPr lang="hr-BA" sz="2000" b="1" dirty="0" err="1">
                <a:solidFill>
                  <a:srgbClr val="0070C0"/>
                </a:solidFill>
              </a:rPr>
              <a:t>the</a:t>
            </a:r>
            <a:r>
              <a:rPr lang="hr-BA" sz="2000" b="1" dirty="0">
                <a:solidFill>
                  <a:srgbClr val="0070C0"/>
                </a:solidFill>
              </a:rPr>
              <a:t> Air </a:t>
            </a:r>
            <a:r>
              <a:rPr lang="hr-BA" sz="2000" b="1" dirty="0" err="1">
                <a:solidFill>
                  <a:srgbClr val="0070C0"/>
                </a:solidFill>
              </a:rPr>
              <a:t>from</a:t>
            </a:r>
            <a:r>
              <a:rPr lang="hr-BA" sz="2000" b="1" dirty="0">
                <a:solidFill>
                  <a:srgbClr val="0070C0"/>
                </a:solidFill>
              </a:rPr>
              <a:t> </a:t>
            </a:r>
            <a:r>
              <a:rPr lang="hr-BA" sz="2000" b="1" dirty="0" err="1">
                <a:solidFill>
                  <a:srgbClr val="0070C0"/>
                </a:solidFill>
              </a:rPr>
              <a:t>Stationary</a:t>
            </a:r>
            <a:r>
              <a:rPr lang="hr-BA" sz="2000" b="1" dirty="0">
                <a:solidFill>
                  <a:srgbClr val="0070C0"/>
                </a:solidFill>
              </a:rPr>
              <a:t> </a:t>
            </a:r>
            <a:r>
              <a:rPr lang="hr-BA" sz="2000" b="1" dirty="0" err="1">
                <a:solidFill>
                  <a:srgbClr val="0070C0"/>
                </a:solidFill>
              </a:rPr>
              <a:t>Sources</a:t>
            </a:r>
            <a:r>
              <a:rPr lang="hr-BA" sz="2000" b="1" dirty="0">
                <a:solidFill>
                  <a:srgbClr val="0070C0"/>
                </a:solidFill>
              </a:rPr>
              <a:t>, OG 129/12, </a:t>
            </a:r>
            <a:r>
              <a:rPr lang="hr-BA" sz="2000" b="1" dirty="0" err="1">
                <a:solidFill>
                  <a:srgbClr val="0070C0"/>
                </a:solidFill>
              </a:rPr>
              <a:t>Article</a:t>
            </a:r>
            <a:r>
              <a:rPr lang="hr-BA" sz="2000" b="1" dirty="0">
                <a:solidFill>
                  <a:srgbClr val="0070C0"/>
                </a:solidFill>
              </a:rPr>
              <a:t> 18:</a:t>
            </a:r>
          </a:p>
          <a:p>
            <a:pPr lvl="1">
              <a:spcBef>
                <a:spcPct val="20000"/>
              </a:spcBef>
            </a:pPr>
            <a:endParaRPr lang="hr-BA" sz="2000" dirty="0">
              <a:solidFill>
                <a:srgbClr val="0070C0"/>
              </a:solidFill>
            </a:endParaRPr>
          </a:p>
          <a:p>
            <a:pPr lvl="1">
              <a:spcBef>
                <a:spcPct val="20000"/>
              </a:spcBef>
            </a:pPr>
            <a:r>
              <a:rPr lang="hr-BA" sz="2000" dirty="0">
                <a:solidFill>
                  <a:srgbClr val="0070C0"/>
                </a:solidFill>
              </a:rPr>
              <a:t>(4) </a:t>
            </a:r>
            <a:r>
              <a:rPr lang="hr-BA" sz="2000" dirty="0" err="1">
                <a:solidFill>
                  <a:srgbClr val="0070C0"/>
                </a:solidFill>
              </a:rPr>
              <a:t>If</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highest</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pollutant</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result</a:t>
            </a:r>
            <a:r>
              <a:rPr lang="hr-BA" sz="2000" dirty="0">
                <a:solidFill>
                  <a:srgbClr val="0070C0"/>
                </a:solidFill>
              </a:rPr>
              <a:t> </a:t>
            </a:r>
            <a:r>
              <a:rPr lang="hr-BA" sz="2000" dirty="0" err="1">
                <a:solidFill>
                  <a:srgbClr val="0070C0"/>
                </a:solidFill>
              </a:rPr>
              <a:t>reduced</a:t>
            </a:r>
            <a:r>
              <a:rPr lang="hr-BA" sz="2000" dirty="0">
                <a:solidFill>
                  <a:srgbClr val="0070C0"/>
                </a:solidFill>
              </a:rPr>
              <a:t> </a:t>
            </a:r>
            <a:r>
              <a:rPr lang="hr-BA" sz="2000" dirty="0" err="1">
                <a:solidFill>
                  <a:srgbClr val="0070C0"/>
                </a:solidFill>
              </a:rPr>
              <a:t>by</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 is </a:t>
            </a:r>
            <a:r>
              <a:rPr lang="hr-BA" sz="2000" dirty="0" err="1">
                <a:solidFill>
                  <a:srgbClr val="0070C0"/>
                </a:solidFill>
              </a:rPr>
              <a:t>higher</a:t>
            </a:r>
            <a:r>
              <a:rPr lang="hr-BA" sz="2000" dirty="0">
                <a:solidFill>
                  <a:srgbClr val="0070C0"/>
                </a:solidFill>
              </a:rPr>
              <a:t> </a:t>
            </a:r>
            <a:r>
              <a:rPr lang="hr-BA" sz="2000" dirty="0" err="1">
                <a:solidFill>
                  <a:srgbClr val="0070C0"/>
                </a:solidFill>
              </a:rPr>
              <a:t>than</a:t>
            </a:r>
            <a:r>
              <a:rPr lang="hr-BA" sz="2000" dirty="0">
                <a:solidFill>
                  <a:srgbClr val="0070C0"/>
                </a:solidFill>
              </a:rPr>
              <a:t> </a:t>
            </a:r>
            <a:r>
              <a:rPr lang="hr-BA" sz="2000" dirty="0" err="1">
                <a:solidFill>
                  <a:srgbClr val="0070C0"/>
                </a:solidFill>
              </a:rPr>
              <a:t>prescribed</a:t>
            </a:r>
            <a:r>
              <a:rPr lang="hr-BA" sz="2000" dirty="0">
                <a:solidFill>
                  <a:srgbClr val="0070C0"/>
                </a:solidFill>
              </a:rPr>
              <a:t> ELV, </a:t>
            </a:r>
            <a:r>
              <a:rPr lang="hr-BA" sz="2000" dirty="0" err="1">
                <a:solidFill>
                  <a:srgbClr val="0070C0"/>
                </a:solidFill>
              </a:rPr>
              <a:t>i.e</a:t>
            </a:r>
            <a:r>
              <a:rPr lang="hr-BA" sz="2000" dirty="0">
                <a:solidFill>
                  <a:srgbClr val="0070C0"/>
                </a:solidFill>
              </a:rPr>
              <a:t>. </a:t>
            </a:r>
            <a:r>
              <a:rPr lang="hr-BA" sz="2000" dirty="0" err="1">
                <a:solidFill>
                  <a:srgbClr val="0070C0"/>
                </a:solidFill>
              </a:rPr>
              <a:t>if</a:t>
            </a:r>
            <a:r>
              <a:rPr lang="hr-BA" sz="2000" dirty="0">
                <a:solidFill>
                  <a:srgbClr val="0070C0"/>
                </a:solidFill>
              </a:rPr>
              <a:t>:</a:t>
            </a:r>
          </a:p>
          <a:p>
            <a:pPr lvl="1">
              <a:spcBef>
                <a:spcPct val="20000"/>
              </a:spcBef>
            </a:pPr>
            <a:r>
              <a:rPr lang="hr-BA" sz="2000" dirty="0" err="1">
                <a:solidFill>
                  <a:srgbClr val="0070C0"/>
                </a:solidFill>
              </a:rPr>
              <a:t>Emj</a:t>
            </a:r>
            <a:r>
              <a:rPr lang="hr-BA" sz="2000" dirty="0">
                <a:solidFill>
                  <a:srgbClr val="0070C0"/>
                </a:solidFill>
              </a:rPr>
              <a:t> – µ</a:t>
            </a:r>
            <a:r>
              <a:rPr lang="hr-BA" sz="2000" dirty="0" err="1">
                <a:solidFill>
                  <a:srgbClr val="0070C0"/>
                </a:solidFill>
              </a:rPr>
              <a:t>Emj</a:t>
            </a:r>
            <a:r>
              <a:rPr lang="hr-BA" sz="2000" dirty="0">
                <a:solidFill>
                  <a:srgbClr val="0070C0"/>
                </a:solidFill>
              </a:rPr>
              <a:t> &gt; </a:t>
            </a:r>
            <a:r>
              <a:rPr lang="hr-BA" sz="2000" dirty="0" err="1">
                <a:solidFill>
                  <a:srgbClr val="0070C0"/>
                </a:solidFill>
              </a:rPr>
              <a:t>Egr</a:t>
            </a:r>
            <a:endParaRPr lang="hr-BA" sz="2000" dirty="0">
              <a:solidFill>
                <a:srgbClr val="0070C0"/>
              </a:solidFill>
            </a:endParaRPr>
          </a:p>
          <a:p>
            <a:pPr lvl="1">
              <a:spcBef>
                <a:spcPct val="20000"/>
              </a:spcBef>
            </a:pPr>
            <a:r>
              <a:rPr lang="hr-BA" sz="2000" dirty="0" err="1">
                <a:solidFill>
                  <a:srgbClr val="0070C0"/>
                </a:solidFill>
              </a:rPr>
              <a:t>where</a:t>
            </a:r>
            <a:r>
              <a:rPr lang="hr-BA" sz="2000" dirty="0">
                <a:solidFill>
                  <a:srgbClr val="0070C0"/>
                </a:solidFill>
              </a:rPr>
              <a:t>:</a:t>
            </a:r>
          </a:p>
          <a:p>
            <a:pPr lvl="1">
              <a:spcBef>
                <a:spcPct val="20000"/>
              </a:spcBef>
            </a:pPr>
            <a:r>
              <a:rPr lang="hr-BA" sz="2000" dirty="0">
                <a:solidFill>
                  <a:srgbClr val="0070C0"/>
                </a:solidFill>
              </a:rPr>
              <a:t>µ</a:t>
            </a:r>
            <a:r>
              <a:rPr lang="hr-BA" sz="2000" dirty="0" err="1">
                <a:solidFill>
                  <a:srgbClr val="0070C0"/>
                </a:solidFill>
              </a:rPr>
              <a:t>Emj</a:t>
            </a:r>
            <a:r>
              <a:rPr lang="hr-BA" sz="2000" dirty="0">
                <a:solidFill>
                  <a:srgbClr val="0070C0"/>
                </a:solidFill>
              </a:rPr>
              <a:t> –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 </a:t>
            </a:r>
            <a:r>
              <a:rPr lang="hr-BA" sz="2000" dirty="0" err="1">
                <a:solidFill>
                  <a:srgbClr val="0070C0"/>
                </a:solidFill>
              </a:rPr>
              <a:t>by</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established</a:t>
            </a:r>
            <a:r>
              <a:rPr lang="hr-BA" sz="2000" dirty="0">
                <a:solidFill>
                  <a:srgbClr val="0070C0"/>
                </a:solidFill>
              </a:rPr>
              <a:t> </a:t>
            </a:r>
            <a:r>
              <a:rPr lang="hr-BA" sz="2000" dirty="0" err="1">
                <a:solidFill>
                  <a:srgbClr val="0070C0"/>
                </a:solidFill>
              </a:rPr>
              <a:t>amount</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pollutant</a:t>
            </a:r>
            <a:r>
              <a:rPr lang="hr-BA" sz="2000" dirty="0">
                <a:solidFill>
                  <a:srgbClr val="0070C0"/>
                </a:solidFill>
              </a:rPr>
              <a:t> </a:t>
            </a:r>
            <a:r>
              <a:rPr lang="hr-BA" sz="2000" dirty="0" err="1">
                <a:solidFill>
                  <a:srgbClr val="0070C0"/>
                </a:solidFill>
              </a:rPr>
              <a:t>value</a:t>
            </a:r>
            <a:endParaRPr lang="hr-BA" sz="2000" dirty="0">
              <a:solidFill>
                <a:srgbClr val="0070C0"/>
              </a:solidFill>
            </a:endParaRPr>
          </a:p>
          <a:p>
            <a:pPr lvl="1">
              <a:spcBef>
                <a:spcPct val="20000"/>
              </a:spcBef>
            </a:pPr>
            <a:r>
              <a:rPr lang="hr-BA" sz="2000" dirty="0">
                <a:solidFill>
                  <a:srgbClr val="0070C0"/>
                </a:solidFill>
              </a:rPr>
              <a:t>– </a:t>
            </a:r>
            <a:r>
              <a:rPr lang="hr-BA" sz="2000" dirty="0" err="1">
                <a:solidFill>
                  <a:srgbClr val="0070C0"/>
                </a:solidFill>
              </a:rPr>
              <a:t>stationary</a:t>
            </a:r>
            <a:r>
              <a:rPr lang="hr-BA" sz="2000" dirty="0">
                <a:solidFill>
                  <a:srgbClr val="0070C0"/>
                </a:solidFill>
              </a:rPr>
              <a:t> </a:t>
            </a:r>
            <a:r>
              <a:rPr lang="hr-BA" sz="2000" dirty="0" err="1">
                <a:solidFill>
                  <a:srgbClr val="0070C0"/>
                </a:solidFill>
              </a:rPr>
              <a:t>source</a:t>
            </a:r>
            <a:r>
              <a:rPr lang="hr-BA" sz="2000" dirty="0">
                <a:solidFill>
                  <a:srgbClr val="0070C0"/>
                </a:solidFill>
              </a:rPr>
              <a:t> </a:t>
            </a:r>
            <a:r>
              <a:rPr lang="hr-BA" sz="2000" dirty="0" err="1">
                <a:solidFill>
                  <a:srgbClr val="0070C0"/>
                </a:solidFill>
              </a:rPr>
              <a:t>does</a:t>
            </a:r>
            <a:r>
              <a:rPr lang="hr-BA" sz="2000" dirty="0">
                <a:solidFill>
                  <a:srgbClr val="0070C0"/>
                </a:solidFill>
              </a:rPr>
              <a:t> </a:t>
            </a:r>
            <a:r>
              <a:rPr lang="hr-BA" sz="2000" dirty="0" err="1">
                <a:solidFill>
                  <a:srgbClr val="0070C0"/>
                </a:solidFill>
              </a:rPr>
              <a:t>not</a:t>
            </a:r>
            <a:r>
              <a:rPr lang="hr-BA" sz="2000" dirty="0">
                <a:solidFill>
                  <a:srgbClr val="0070C0"/>
                </a:solidFill>
              </a:rPr>
              <a:t> </a:t>
            </a:r>
            <a:r>
              <a:rPr lang="hr-BA" sz="2000" dirty="0" err="1">
                <a:solidFill>
                  <a:srgbClr val="0070C0"/>
                </a:solidFill>
              </a:rPr>
              <a:t>comply</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prescribed</a:t>
            </a:r>
            <a:r>
              <a:rPr lang="hr-BA" sz="2000" dirty="0">
                <a:solidFill>
                  <a:srgbClr val="0070C0"/>
                </a:solidFill>
              </a:rPr>
              <a:t> ELV </a:t>
            </a:r>
            <a:r>
              <a:rPr lang="hr-BA" sz="2000" dirty="0" err="1">
                <a:solidFill>
                  <a:srgbClr val="0070C0"/>
                </a:solidFill>
              </a:rPr>
              <a:t>from</a:t>
            </a:r>
            <a:r>
              <a:rPr lang="hr-BA" sz="2000" dirty="0">
                <a:solidFill>
                  <a:srgbClr val="0070C0"/>
                </a:solidFill>
              </a:rPr>
              <a:t> </a:t>
            </a:r>
            <a:r>
              <a:rPr lang="hr-BA" sz="2000" dirty="0" err="1">
                <a:solidFill>
                  <a:srgbClr val="0070C0"/>
                </a:solidFill>
              </a:rPr>
              <a:t>paragraph</a:t>
            </a:r>
            <a:r>
              <a:rPr lang="hr-BA" sz="2000" dirty="0">
                <a:solidFill>
                  <a:srgbClr val="0070C0"/>
                </a:solidFill>
              </a:rPr>
              <a:t> 1 </a:t>
            </a:r>
            <a:r>
              <a:rPr lang="hr-BA" sz="2000" dirty="0" err="1">
                <a:solidFill>
                  <a:srgbClr val="0070C0"/>
                </a:solidFill>
              </a:rPr>
              <a:t>of</a:t>
            </a:r>
            <a:r>
              <a:rPr lang="hr-BA" sz="2000" dirty="0">
                <a:solidFill>
                  <a:srgbClr val="0070C0"/>
                </a:solidFill>
              </a:rPr>
              <a:t> </a:t>
            </a:r>
            <a:r>
              <a:rPr lang="hr-BA" sz="2000" dirty="0" err="1">
                <a:solidFill>
                  <a:srgbClr val="0070C0"/>
                </a:solidFill>
              </a:rPr>
              <a:t>this</a:t>
            </a:r>
            <a:r>
              <a:rPr lang="hr-BA" sz="2000" dirty="0">
                <a:solidFill>
                  <a:srgbClr val="0070C0"/>
                </a:solidFill>
              </a:rPr>
              <a:t> </a:t>
            </a:r>
            <a:r>
              <a:rPr lang="hr-BA" sz="2000" dirty="0" err="1">
                <a:solidFill>
                  <a:srgbClr val="0070C0"/>
                </a:solidFill>
              </a:rPr>
              <a:t>Article</a:t>
            </a:r>
            <a:r>
              <a:rPr lang="hr-BA" sz="2000" dirty="0">
                <a:solidFill>
                  <a:srgbClr val="0070C0"/>
                </a:solidFill>
              </a:rPr>
              <a:t>.</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595177870"/>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20" y="1362234"/>
            <a:ext cx="8494328" cy="53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graphicFrame>
        <p:nvGraphicFramePr>
          <p:cNvPr id="10" name="Object 1"/>
          <p:cNvGraphicFramePr>
            <a:graphicFrameLocks noChangeAspect="1"/>
          </p:cNvGraphicFramePr>
          <p:nvPr/>
        </p:nvGraphicFramePr>
        <p:xfrm>
          <a:off x="4282412" y="2162726"/>
          <a:ext cx="4691062" cy="3529012"/>
        </p:xfrm>
        <a:graphic>
          <a:graphicData uri="http://schemas.openxmlformats.org/presentationml/2006/ole">
            <mc:AlternateContent xmlns:mc="http://schemas.openxmlformats.org/markup-compatibility/2006">
              <mc:Choice xmlns:v="urn:schemas-microsoft-com:vml" Requires="v">
                <p:oleObj spid="_x0000_s4185" name="Visio" r:id="rId5" imgW="2963454" imgH="2225040" progId="Visio.Drawing.11">
                  <p:embed/>
                </p:oleObj>
              </mc:Choice>
              <mc:Fallback>
                <p:oleObj name="Visio" r:id="rId5" imgW="2963454" imgH="2225040" progId="Visio.Drawing.11">
                  <p:embed/>
                  <p:pic>
                    <p:nvPicPr>
                      <p:cNvPr id="1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2412" y="2162726"/>
                        <a:ext cx="4691062"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Content Placeholder 8"/>
          <p:cNvSpPr>
            <a:spLocks/>
          </p:cNvSpPr>
          <p:nvPr/>
        </p:nvSpPr>
        <p:spPr bwMode="auto">
          <a:xfrm>
            <a:off x="230820" y="2054685"/>
            <a:ext cx="3950562" cy="3869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ts val="0"/>
              </a:spcBef>
            </a:pPr>
            <a:r>
              <a:rPr lang="hr-BA" sz="2000" dirty="0" err="1">
                <a:solidFill>
                  <a:srgbClr val="0070C0"/>
                </a:solidFill>
              </a:rPr>
              <a:t>In</a:t>
            </a:r>
            <a:r>
              <a:rPr lang="hr-BA" sz="2000" dirty="0">
                <a:solidFill>
                  <a:srgbClr val="0070C0"/>
                </a:solidFill>
              </a:rPr>
              <a:t> </a:t>
            </a:r>
            <a:r>
              <a:rPr lang="hr-BA" sz="2000" dirty="0" err="1">
                <a:solidFill>
                  <a:srgbClr val="0070C0"/>
                </a:solidFill>
              </a:rPr>
              <a:t>summary</a:t>
            </a:r>
            <a:r>
              <a:rPr lang="hr-BA" sz="2000" dirty="0">
                <a:solidFill>
                  <a:srgbClr val="0070C0"/>
                </a:solidFill>
              </a:rPr>
              <a:t>, </a:t>
            </a:r>
            <a:r>
              <a:rPr lang="hr-BA" sz="2000" dirty="0" err="1">
                <a:solidFill>
                  <a:srgbClr val="0070C0"/>
                </a:solidFill>
              </a:rPr>
              <a:t>according</a:t>
            </a:r>
            <a:r>
              <a:rPr lang="hr-BA" sz="2000" dirty="0">
                <a:solidFill>
                  <a:srgbClr val="0070C0"/>
                </a:solidFill>
              </a:rPr>
              <a:t> to </a:t>
            </a:r>
            <a:r>
              <a:rPr lang="hr-BA" sz="2000" dirty="0" err="1">
                <a:solidFill>
                  <a:srgbClr val="0070C0"/>
                </a:solidFill>
              </a:rPr>
              <a:t>the</a:t>
            </a:r>
            <a:r>
              <a:rPr lang="hr-BA" sz="2000" dirty="0">
                <a:solidFill>
                  <a:srgbClr val="0070C0"/>
                </a:solidFill>
              </a:rPr>
              <a:t> </a:t>
            </a:r>
            <a:r>
              <a:rPr lang="en-US" sz="2000" dirty="0">
                <a:solidFill>
                  <a:srgbClr val="0070C0"/>
                </a:solidFill>
              </a:rPr>
              <a:t>Regulation on Pollutant Emission Monitoring into the Air from Stationary Sources, OG 129/12, Article </a:t>
            </a:r>
            <a:r>
              <a:rPr lang="hr-BA" sz="2000" dirty="0">
                <a:solidFill>
                  <a:srgbClr val="0070C0"/>
                </a:solidFill>
              </a:rPr>
              <a:t>18:</a:t>
            </a:r>
          </a:p>
          <a:p>
            <a:pPr marL="0" lvl="1">
              <a:spcBef>
                <a:spcPts val="0"/>
              </a:spcBef>
            </a:pPr>
            <a:endParaRPr lang="hr-BA" sz="2000" dirty="0">
              <a:solidFill>
                <a:srgbClr val="0070C0"/>
              </a:solidFill>
            </a:endParaRPr>
          </a:p>
          <a:p>
            <a:pPr marL="0" lvl="1">
              <a:spcBef>
                <a:spcPts val="0"/>
              </a:spcBef>
            </a:pPr>
            <a:r>
              <a:rPr lang="hr-BA" sz="2000" b="1" dirty="0" err="1">
                <a:solidFill>
                  <a:srgbClr val="0070C0"/>
                </a:solidFill>
              </a:rPr>
              <a:t>Case</a:t>
            </a:r>
            <a:r>
              <a:rPr lang="hr-BA" sz="2000" b="1" dirty="0">
                <a:solidFill>
                  <a:srgbClr val="0070C0"/>
                </a:solidFill>
              </a:rPr>
              <a:t> 1, </a:t>
            </a:r>
            <a:r>
              <a:rPr lang="hr-BA" sz="2000" b="1" dirty="0" err="1">
                <a:solidFill>
                  <a:srgbClr val="0070C0"/>
                </a:solidFill>
              </a:rPr>
              <a:t>Case</a:t>
            </a:r>
            <a:r>
              <a:rPr lang="hr-BA" sz="2000" b="1" dirty="0">
                <a:solidFill>
                  <a:srgbClr val="0070C0"/>
                </a:solidFill>
              </a:rPr>
              <a:t> </a:t>
            </a:r>
            <a:r>
              <a:rPr lang="hr-BA" sz="2000" b="1" dirty="0" err="1">
                <a:solidFill>
                  <a:srgbClr val="0070C0"/>
                </a:solidFill>
              </a:rPr>
              <a:t>2</a:t>
            </a:r>
            <a:r>
              <a:rPr lang="hr-BA" sz="2000" b="1" dirty="0">
                <a:solidFill>
                  <a:srgbClr val="0070C0"/>
                </a:solidFill>
              </a:rPr>
              <a:t> </a:t>
            </a:r>
            <a:r>
              <a:rPr lang="hr-BA" sz="2000" b="1" dirty="0" err="1">
                <a:solidFill>
                  <a:srgbClr val="0070C0"/>
                </a:solidFill>
              </a:rPr>
              <a:t>and</a:t>
            </a:r>
            <a:r>
              <a:rPr lang="hr-BA" sz="2000" b="1" dirty="0">
                <a:solidFill>
                  <a:srgbClr val="0070C0"/>
                </a:solidFill>
              </a:rPr>
              <a:t> </a:t>
            </a:r>
            <a:r>
              <a:rPr lang="hr-BA" sz="2000" b="1" dirty="0" err="1">
                <a:solidFill>
                  <a:srgbClr val="0070C0"/>
                </a:solidFill>
              </a:rPr>
              <a:t>Case</a:t>
            </a:r>
            <a:r>
              <a:rPr lang="hr-BA" sz="2000" b="1" dirty="0">
                <a:solidFill>
                  <a:srgbClr val="0070C0"/>
                </a:solidFill>
              </a:rPr>
              <a:t> 3 </a:t>
            </a:r>
            <a:r>
              <a:rPr lang="hr-BA" sz="2000" dirty="0">
                <a:solidFill>
                  <a:srgbClr val="0070C0"/>
                </a:solidFill>
              </a:rPr>
              <a:t>are </a:t>
            </a:r>
            <a:r>
              <a:rPr lang="hr-BA" sz="2000" dirty="0" err="1">
                <a:solidFill>
                  <a:srgbClr val="0070C0"/>
                </a:solidFill>
              </a:rPr>
              <a:t>satisfactory</a:t>
            </a:r>
            <a:r>
              <a:rPr lang="hr-BA" sz="2000" dirty="0">
                <a:solidFill>
                  <a:srgbClr val="0070C0"/>
                </a:solidFill>
              </a:rPr>
              <a:t>!</a:t>
            </a:r>
          </a:p>
          <a:p>
            <a:pPr marL="0" lvl="1">
              <a:spcBef>
                <a:spcPts val="0"/>
              </a:spcBef>
            </a:pPr>
            <a:endParaRPr lang="hr-BA" sz="2000" dirty="0">
              <a:solidFill>
                <a:srgbClr val="0070C0"/>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971034543"/>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20" y="1362234"/>
            <a:ext cx="8494328" cy="53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Content Placeholder 8"/>
          <p:cNvSpPr>
            <a:spLocks/>
          </p:cNvSpPr>
          <p:nvPr/>
        </p:nvSpPr>
        <p:spPr bwMode="auto">
          <a:xfrm>
            <a:off x="230820" y="2054685"/>
            <a:ext cx="8611570" cy="1025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ts val="0"/>
              </a:spcBef>
            </a:pPr>
            <a:r>
              <a:rPr lang="hr-BA" sz="2000" dirty="0" err="1">
                <a:solidFill>
                  <a:srgbClr val="0070C0"/>
                </a:solidFill>
              </a:rPr>
              <a:t>According</a:t>
            </a:r>
            <a:r>
              <a:rPr lang="hr-BA" sz="2000" dirty="0">
                <a:solidFill>
                  <a:srgbClr val="0070C0"/>
                </a:solidFill>
              </a:rPr>
              <a:t> to </a:t>
            </a:r>
            <a:r>
              <a:rPr lang="hr-BA" sz="2000" dirty="0" err="1">
                <a:solidFill>
                  <a:srgbClr val="0070C0"/>
                </a:solidFill>
              </a:rPr>
              <a:t>the</a:t>
            </a:r>
            <a:r>
              <a:rPr lang="hr-BA" sz="2000" dirty="0">
                <a:solidFill>
                  <a:srgbClr val="0070C0"/>
                </a:solidFill>
              </a:rPr>
              <a:t> </a:t>
            </a:r>
            <a:r>
              <a:rPr lang="en-US" sz="2000" dirty="0">
                <a:solidFill>
                  <a:srgbClr val="0070C0"/>
                </a:solidFill>
              </a:rPr>
              <a:t>Ordinance on the Air Quality Monitoring</a:t>
            </a:r>
            <a:r>
              <a:rPr lang="hr-BA" sz="2000" dirty="0">
                <a:solidFill>
                  <a:srgbClr val="0070C0"/>
                </a:solidFill>
              </a:rPr>
              <a:t>, OG 3/13, </a:t>
            </a:r>
            <a:r>
              <a:rPr lang="hr-BA" sz="2000" dirty="0" err="1">
                <a:solidFill>
                  <a:srgbClr val="0070C0"/>
                </a:solidFill>
              </a:rPr>
              <a:t>Appendix</a:t>
            </a:r>
            <a:r>
              <a:rPr lang="hr-BA" sz="2000" dirty="0">
                <a:solidFill>
                  <a:srgbClr val="0070C0"/>
                </a:solidFill>
              </a:rPr>
              <a:t> 8: </a:t>
            </a:r>
          </a:p>
          <a:p>
            <a:pPr marL="0" lvl="1">
              <a:spcBef>
                <a:spcPts val="0"/>
              </a:spcBef>
            </a:pPr>
            <a:endParaRPr lang="hr-BA" sz="2000" dirty="0">
              <a:solidFill>
                <a:srgbClr val="0070C0"/>
              </a:solidFill>
            </a:endParaRPr>
          </a:p>
          <a:p>
            <a:pPr marL="0" lvl="1">
              <a:spcBef>
                <a:spcPts val="0"/>
              </a:spcBef>
            </a:pP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 at </a:t>
            </a:r>
            <a:r>
              <a:rPr lang="hr-BA" sz="2000" dirty="0" err="1">
                <a:solidFill>
                  <a:srgbClr val="0070C0"/>
                </a:solidFill>
              </a:rPr>
              <a:t>permanent</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points</a:t>
            </a:r>
            <a:r>
              <a:rPr lang="hr-BA" sz="2000" dirty="0">
                <a:solidFill>
                  <a:srgbClr val="0070C0"/>
                </a:solidFill>
              </a:rPr>
              <a:t> :</a:t>
            </a:r>
          </a:p>
          <a:p>
            <a:pPr marL="0" lvl="1">
              <a:spcBef>
                <a:spcPts val="0"/>
              </a:spcBef>
            </a:pPr>
            <a:endParaRPr lang="hr-BA" sz="2000" dirty="0">
              <a:solidFill>
                <a:srgbClr val="0070C0"/>
              </a:solidFill>
            </a:endParaRPr>
          </a:p>
        </p:txBody>
      </p:sp>
      <p:graphicFrame>
        <p:nvGraphicFramePr>
          <p:cNvPr id="13" name="Tablica 2"/>
          <p:cNvGraphicFramePr>
            <a:graphicFrameLocks noGrp="1"/>
          </p:cNvGraphicFramePr>
          <p:nvPr>
            <p:extLst>
              <p:ext uri="{D42A27DB-BD31-4B8C-83A1-F6EECF244321}">
                <p14:modId xmlns:p14="http://schemas.microsoft.com/office/powerpoint/2010/main" val="429881150"/>
              </p:ext>
            </p:extLst>
          </p:nvPr>
        </p:nvGraphicFramePr>
        <p:xfrm>
          <a:off x="2099785" y="3364360"/>
          <a:ext cx="4987926" cy="1727200"/>
        </p:xfrm>
        <a:graphic>
          <a:graphicData uri="http://schemas.openxmlformats.org/drawingml/2006/table">
            <a:tbl>
              <a:tblPr firstRow="1" bandRow="1">
                <a:tableStyleId>{5C22544A-7EE6-4342-B048-85BDC9FD1C3A}</a:tableStyleId>
              </a:tblPr>
              <a:tblGrid>
                <a:gridCol w="2493963">
                  <a:extLst>
                    <a:ext uri="{9D8B030D-6E8A-4147-A177-3AD203B41FA5}">
                      <a16:colId xmlns:a16="http://schemas.microsoft.com/office/drawing/2014/main" val="288685408"/>
                    </a:ext>
                  </a:extLst>
                </a:gridCol>
                <a:gridCol w="2493963">
                  <a:extLst>
                    <a:ext uri="{9D8B030D-6E8A-4147-A177-3AD203B41FA5}">
                      <a16:colId xmlns:a16="http://schemas.microsoft.com/office/drawing/2014/main" val="2137201760"/>
                    </a:ext>
                  </a:extLst>
                </a:gridCol>
              </a:tblGrid>
              <a:tr h="926883">
                <a:tc>
                  <a:txBody>
                    <a:bodyPr/>
                    <a:lstStyle/>
                    <a:p>
                      <a:pPr algn="ctr"/>
                      <a:r>
                        <a:rPr lang="hr-HR" sz="1800" dirty="0"/>
                        <a:t>SO2, </a:t>
                      </a:r>
                      <a:r>
                        <a:rPr lang="hr-HR" sz="1800" dirty="0" err="1"/>
                        <a:t>NOx</a:t>
                      </a:r>
                      <a:r>
                        <a:rPr lang="hr-HR" sz="1800" dirty="0"/>
                        <a:t>,</a:t>
                      </a:r>
                      <a:r>
                        <a:rPr lang="hr-HR" sz="1800" baseline="0" dirty="0"/>
                        <a:t> </a:t>
                      </a:r>
                    </a:p>
                    <a:p>
                      <a:pPr algn="ctr"/>
                      <a:r>
                        <a:rPr lang="hr-HR" sz="1800" baseline="0" dirty="0"/>
                        <a:t>CO, O3</a:t>
                      </a:r>
                      <a:endParaRPr lang="hr-HR" sz="1800" dirty="0"/>
                    </a:p>
                  </a:txBody>
                  <a:tcPr marL="91456" marR="91456" marT="45700" marB="45700" anchor="ctr"/>
                </a:tc>
                <a:tc>
                  <a:txBody>
                    <a:bodyPr/>
                    <a:lstStyle/>
                    <a:p>
                      <a:pPr algn="ctr"/>
                      <a:r>
                        <a:rPr lang="hr-HR" sz="1800" dirty="0"/>
                        <a:t>Benzene, </a:t>
                      </a:r>
                    </a:p>
                    <a:p>
                      <a:pPr algn="ctr"/>
                      <a:r>
                        <a:rPr lang="hr-HR" sz="1800" dirty="0" err="1"/>
                        <a:t>fly</a:t>
                      </a:r>
                      <a:r>
                        <a:rPr lang="hr-HR" sz="1800" dirty="0"/>
                        <a:t> </a:t>
                      </a:r>
                      <a:r>
                        <a:rPr lang="hr-HR" sz="1800" dirty="0" err="1"/>
                        <a:t>particles</a:t>
                      </a:r>
                      <a:endParaRPr lang="hr-HR" sz="1800" dirty="0"/>
                    </a:p>
                  </a:txBody>
                  <a:tcPr marL="91456" marR="91456" marT="45700" marB="45700" anchor="ctr"/>
                </a:tc>
                <a:extLst>
                  <a:ext uri="{0D108BD9-81ED-4DB2-BD59-A6C34878D82A}">
                    <a16:rowId xmlns:a16="http://schemas.microsoft.com/office/drawing/2014/main" val="1038011756"/>
                  </a:ext>
                </a:extLst>
              </a:tr>
              <a:tr h="800317">
                <a:tc>
                  <a:txBody>
                    <a:bodyPr/>
                    <a:lstStyle/>
                    <a:p>
                      <a:pPr algn="ctr"/>
                      <a:r>
                        <a:rPr lang="hr-HR" sz="1800" dirty="0"/>
                        <a:t>15%</a:t>
                      </a:r>
                    </a:p>
                  </a:txBody>
                  <a:tcPr marL="91456" marR="91456" marT="45700" marB="45700" anchor="ctr"/>
                </a:tc>
                <a:tc>
                  <a:txBody>
                    <a:bodyPr/>
                    <a:lstStyle/>
                    <a:p>
                      <a:pPr algn="ctr"/>
                      <a:r>
                        <a:rPr lang="hr-HR" sz="1800" dirty="0"/>
                        <a:t>25%</a:t>
                      </a:r>
                    </a:p>
                  </a:txBody>
                  <a:tcPr marL="91456" marR="91456" marT="45700" marB="45700" anchor="ctr"/>
                </a:tc>
                <a:extLst>
                  <a:ext uri="{0D108BD9-81ED-4DB2-BD59-A6C34878D82A}">
                    <a16:rowId xmlns:a16="http://schemas.microsoft.com/office/drawing/2014/main" val="1496554932"/>
                  </a:ext>
                </a:extLst>
              </a:tr>
            </a:tbl>
          </a:graphicData>
        </a:graphic>
      </p:graphicFrame>
      <p:sp>
        <p:nvSpPr>
          <p:cNvPr id="14"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5" name="Group 3"/>
          <p:cNvGrpSpPr>
            <a:grpSpLocks noChangeAspect="1"/>
          </p:cNvGrpSpPr>
          <p:nvPr/>
        </p:nvGrpSpPr>
        <p:grpSpPr bwMode="auto">
          <a:xfrm>
            <a:off x="442354" y="6362429"/>
            <a:ext cx="4500798" cy="411137"/>
            <a:chOff x="14858" y="6031800"/>
            <a:chExt cx="7310482" cy="703818"/>
          </a:xfrm>
        </p:grpSpPr>
        <p:pic>
          <p:nvPicPr>
            <p:cNvPr id="1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069280527"/>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20" y="1362234"/>
            <a:ext cx="8494328" cy="53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Content Placeholder 8"/>
          <p:cNvSpPr>
            <a:spLocks/>
          </p:cNvSpPr>
          <p:nvPr/>
        </p:nvSpPr>
        <p:spPr bwMode="auto">
          <a:xfrm>
            <a:off x="230820" y="2054684"/>
            <a:ext cx="8611570" cy="34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ts val="0"/>
              </a:spcBef>
            </a:pPr>
            <a:r>
              <a:rPr lang="hr-BA" sz="2000" dirty="0" err="1">
                <a:solidFill>
                  <a:srgbClr val="0070C0"/>
                </a:solidFill>
              </a:rPr>
              <a:t>According</a:t>
            </a:r>
            <a:r>
              <a:rPr lang="hr-BA" sz="2000" dirty="0">
                <a:solidFill>
                  <a:srgbClr val="0070C0"/>
                </a:solidFill>
              </a:rPr>
              <a:t> to </a:t>
            </a:r>
            <a:r>
              <a:rPr lang="hr-BA" sz="2000" dirty="0" err="1">
                <a:solidFill>
                  <a:srgbClr val="0070C0"/>
                </a:solidFill>
              </a:rPr>
              <a:t>the</a:t>
            </a:r>
            <a:r>
              <a:rPr lang="hr-BA" sz="2000" dirty="0">
                <a:solidFill>
                  <a:srgbClr val="0070C0"/>
                </a:solidFill>
              </a:rPr>
              <a:t> </a:t>
            </a:r>
            <a:r>
              <a:rPr lang="en-US" sz="2000" dirty="0">
                <a:solidFill>
                  <a:srgbClr val="0070C0"/>
                </a:solidFill>
              </a:rPr>
              <a:t>Ordinance on the Air Quality Monitoring, OG 3/13, Appendix </a:t>
            </a:r>
            <a:r>
              <a:rPr lang="hr-BA" sz="2000" dirty="0">
                <a:solidFill>
                  <a:srgbClr val="0070C0"/>
                </a:solidFill>
              </a:rPr>
              <a:t>8, </a:t>
            </a:r>
            <a:r>
              <a:rPr lang="hr-BA" sz="2000" dirty="0" err="1">
                <a:solidFill>
                  <a:srgbClr val="0070C0"/>
                </a:solidFill>
              </a:rPr>
              <a:t>the</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 is </a:t>
            </a:r>
            <a:r>
              <a:rPr lang="hr-BA" sz="2000" dirty="0" err="1">
                <a:solidFill>
                  <a:srgbClr val="0070C0"/>
                </a:solidFill>
              </a:rPr>
              <a:t>defined</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may</a:t>
            </a:r>
            <a:r>
              <a:rPr lang="hr-BA" sz="2000" dirty="0">
                <a:solidFill>
                  <a:srgbClr val="0070C0"/>
                </a:solidFill>
              </a:rPr>
              <a:t> </a:t>
            </a:r>
            <a:r>
              <a:rPr lang="hr-BA" sz="2000" dirty="0" err="1">
                <a:solidFill>
                  <a:srgbClr val="0070C0"/>
                </a:solidFill>
              </a:rPr>
              <a:t>not</a:t>
            </a:r>
            <a:r>
              <a:rPr lang="hr-BA" sz="2000" dirty="0">
                <a:solidFill>
                  <a:srgbClr val="0070C0"/>
                </a:solidFill>
              </a:rPr>
              <a:t> </a:t>
            </a:r>
            <a:r>
              <a:rPr lang="hr-BA" sz="2000" dirty="0" err="1">
                <a:solidFill>
                  <a:srgbClr val="0070C0"/>
                </a:solidFill>
              </a:rPr>
              <a:t>exceed</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defined</a:t>
            </a:r>
            <a:r>
              <a:rPr lang="hr-BA" sz="2000" dirty="0">
                <a:solidFill>
                  <a:srgbClr val="0070C0"/>
                </a:solidFill>
              </a:rPr>
              <a:t> </a:t>
            </a:r>
            <a:r>
              <a:rPr lang="hr-BA" sz="2000" dirty="0" err="1">
                <a:solidFill>
                  <a:srgbClr val="0070C0"/>
                </a:solidFill>
              </a:rPr>
              <a:t>value</a:t>
            </a:r>
            <a:r>
              <a:rPr lang="hr-BA" sz="2000" dirty="0">
                <a:solidFill>
                  <a:srgbClr val="0070C0"/>
                </a:solidFill>
              </a:rPr>
              <a:t>.</a:t>
            </a:r>
          </a:p>
          <a:p>
            <a:pPr marL="0" lvl="1">
              <a:spcBef>
                <a:spcPts val="0"/>
              </a:spcBef>
            </a:pPr>
            <a:endParaRPr lang="hr-BA" sz="2000" dirty="0">
              <a:solidFill>
                <a:srgbClr val="0070C0"/>
              </a:solidFill>
            </a:endParaRPr>
          </a:p>
          <a:p>
            <a:pPr marL="0" lvl="1">
              <a:spcBef>
                <a:spcPts val="0"/>
              </a:spcBef>
            </a:pPr>
            <a:r>
              <a:rPr lang="hr-BA" sz="2000" dirty="0" err="1">
                <a:solidFill>
                  <a:srgbClr val="0070C0"/>
                </a:solidFill>
              </a:rPr>
              <a:t>According</a:t>
            </a:r>
            <a:r>
              <a:rPr lang="hr-BA" sz="2000" dirty="0">
                <a:solidFill>
                  <a:srgbClr val="0070C0"/>
                </a:solidFill>
              </a:rPr>
              <a:t> to ILAC G8, </a:t>
            </a:r>
            <a:r>
              <a:rPr lang="hr-BA" sz="2000" dirty="0" err="1">
                <a:solidFill>
                  <a:srgbClr val="0070C0"/>
                </a:solidFill>
              </a:rPr>
              <a:t>item</a:t>
            </a:r>
            <a:r>
              <a:rPr lang="hr-BA" sz="2000" dirty="0">
                <a:solidFill>
                  <a:srgbClr val="0070C0"/>
                </a:solidFill>
              </a:rPr>
              <a:t> 2.6:</a:t>
            </a:r>
          </a:p>
          <a:p>
            <a:pPr marL="0" lvl="1">
              <a:spcBef>
                <a:spcPts val="0"/>
              </a:spcBef>
            </a:pPr>
            <a:r>
              <a:rPr lang="hr-BA" sz="2000" dirty="0">
                <a:solidFill>
                  <a:srgbClr val="0070C0"/>
                </a:solidFill>
              </a:rPr>
              <a:t>‘’</a:t>
            </a:r>
            <a:r>
              <a:rPr lang="hr-BA" sz="2000" dirty="0" err="1">
                <a:solidFill>
                  <a:srgbClr val="0070C0"/>
                </a:solidFill>
              </a:rPr>
              <a:t>In</a:t>
            </a:r>
            <a:r>
              <a:rPr lang="hr-BA" sz="2000" dirty="0">
                <a:solidFill>
                  <a:srgbClr val="0070C0"/>
                </a:solidFill>
              </a:rPr>
              <a:t> </a:t>
            </a:r>
            <a:r>
              <a:rPr lang="hr-BA" sz="2000" dirty="0" err="1">
                <a:solidFill>
                  <a:srgbClr val="0070C0"/>
                </a:solidFill>
              </a:rPr>
              <a:t>testing</a:t>
            </a:r>
            <a:r>
              <a:rPr lang="hr-BA" sz="2000" dirty="0">
                <a:solidFill>
                  <a:srgbClr val="0070C0"/>
                </a:solidFill>
              </a:rPr>
              <a:t>, </a:t>
            </a:r>
            <a:r>
              <a:rPr lang="hr-BA" sz="2000" dirty="0" err="1">
                <a:solidFill>
                  <a:srgbClr val="0070C0"/>
                </a:solidFill>
              </a:rPr>
              <a:t>specification</a:t>
            </a:r>
            <a:r>
              <a:rPr lang="hr-BA" sz="2000" dirty="0">
                <a:solidFill>
                  <a:srgbClr val="0070C0"/>
                </a:solidFill>
              </a:rPr>
              <a:t> or </a:t>
            </a:r>
            <a:r>
              <a:rPr lang="hr-BA" sz="2000" dirty="0" err="1">
                <a:solidFill>
                  <a:srgbClr val="0070C0"/>
                </a:solidFill>
              </a:rPr>
              <a:t>documented</a:t>
            </a:r>
            <a:r>
              <a:rPr lang="hr-BA" sz="2000" dirty="0">
                <a:solidFill>
                  <a:srgbClr val="0070C0"/>
                </a:solidFill>
              </a:rPr>
              <a:t> </a:t>
            </a:r>
            <a:r>
              <a:rPr lang="hr-BA" sz="2000" dirty="0" err="1">
                <a:solidFill>
                  <a:srgbClr val="0070C0"/>
                </a:solidFill>
              </a:rPr>
              <a:t>practice</a:t>
            </a:r>
            <a:r>
              <a:rPr lang="hr-BA" sz="2000" dirty="0">
                <a:solidFill>
                  <a:srgbClr val="0070C0"/>
                </a:solidFill>
              </a:rPr>
              <a:t> </a:t>
            </a:r>
            <a:r>
              <a:rPr lang="hr-BA" sz="2000" dirty="0" err="1">
                <a:solidFill>
                  <a:srgbClr val="0070C0"/>
                </a:solidFill>
              </a:rPr>
              <a:t>may</a:t>
            </a:r>
            <a:r>
              <a:rPr lang="hr-BA" sz="2000" dirty="0">
                <a:solidFill>
                  <a:srgbClr val="0070C0"/>
                </a:solidFill>
              </a:rPr>
              <a:t> </a:t>
            </a:r>
            <a:r>
              <a:rPr lang="hr-BA" sz="2000" dirty="0" err="1">
                <a:solidFill>
                  <a:srgbClr val="0070C0"/>
                </a:solidFill>
              </a:rPr>
              <a:t>require</a:t>
            </a:r>
            <a:r>
              <a:rPr lang="hr-BA" sz="2000" dirty="0">
                <a:solidFill>
                  <a:srgbClr val="0070C0"/>
                </a:solidFill>
              </a:rPr>
              <a:t> a </a:t>
            </a:r>
            <a:r>
              <a:rPr lang="hr-BA" sz="2000" dirty="0" err="1">
                <a:solidFill>
                  <a:srgbClr val="0070C0"/>
                </a:solidFill>
              </a:rPr>
              <a:t>statement</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conformity</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specification</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testing</a:t>
            </a:r>
            <a:r>
              <a:rPr lang="hr-BA" sz="2000" dirty="0">
                <a:solidFill>
                  <a:srgbClr val="0070C0"/>
                </a:solidFill>
              </a:rPr>
              <a:t> </a:t>
            </a:r>
            <a:r>
              <a:rPr lang="hr-BA" sz="2000" dirty="0" err="1">
                <a:solidFill>
                  <a:srgbClr val="0070C0"/>
                </a:solidFill>
              </a:rPr>
              <a:t>report</a:t>
            </a:r>
            <a:r>
              <a:rPr lang="hr-BA" sz="2000" dirty="0">
                <a:solidFill>
                  <a:srgbClr val="0070C0"/>
                </a:solidFill>
              </a:rPr>
              <a:t>, </a:t>
            </a:r>
            <a:r>
              <a:rPr lang="hr-BA" sz="2000" dirty="0" err="1">
                <a:solidFill>
                  <a:srgbClr val="0070C0"/>
                </a:solidFill>
              </a:rPr>
              <a:t>which</a:t>
            </a:r>
            <a:r>
              <a:rPr lang="hr-BA" sz="2000" dirty="0">
                <a:solidFill>
                  <a:srgbClr val="0070C0"/>
                </a:solidFill>
              </a:rPr>
              <a:t> </a:t>
            </a:r>
            <a:r>
              <a:rPr lang="hr-BA" sz="2000" dirty="0" err="1">
                <a:solidFill>
                  <a:srgbClr val="0070C0"/>
                </a:solidFill>
              </a:rPr>
              <a:t>does</a:t>
            </a:r>
            <a:r>
              <a:rPr lang="hr-BA" sz="2000" dirty="0">
                <a:solidFill>
                  <a:srgbClr val="0070C0"/>
                </a:solidFill>
              </a:rPr>
              <a:t> </a:t>
            </a:r>
            <a:r>
              <a:rPr lang="hr-BA" sz="2000" dirty="0" err="1">
                <a:solidFill>
                  <a:srgbClr val="0070C0"/>
                </a:solidFill>
              </a:rPr>
              <a:t>not</a:t>
            </a:r>
            <a:r>
              <a:rPr lang="hr-BA" sz="2000" dirty="0">
                <a:solidFill>
                  <a:srgbClr val="0070C0"/>
                </a:solidFill>
              </a:rPr>
              <a:t> </a:t>
            </a:r>
            <a:r>
              <a:rPr lang="hr-BA" sz="2000" dirty="0" err="1">
                <a:solidFill>
                  <a:srgbClr val="0070C0"/>
                </a:solidFill>
              </a:rPr>
              <a:t>take</a:t>
            </a:r>
            <a:r>
              <a:rPr lang="hr-BA" sz="2000" dirty="0">
                <a:solidFill>
                  <a:srgbClr val="0070C0"/>
                </a:solidFill>
              </a:rPr>
              <a:t> </a:t>
            </a:r>
            <a:r>
              <a:rPr lang="hr-BA" sz="2000" dirty="0" err="1">
                <a:solidFill>
                  <a:srgbClr val="0070C0"/>
                </a:solidFill>
              </a:rPr>
              <a:t>into</a:t>
            </a:r>
            <a:r>
              <a:rPr lang="hr-BA" sz="2000" dirty="0">
                <a:solidFill>
                  <a:srgbClr val="0070C0"/>
                </a:solidFill>
              </a:rPr>
              <a:t> </a:t>
            </a:r>
            <a:r>
              <a:rPr lang="hr-BA" sz="2000" dirty="0" err="1">
                <a:solidFill>
                  <a:srgbClr val="0070C0"/>
                </a:solidFill>
              </a:rPr>
              <a:t>consideration</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effect</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uncertianty</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that</a:t>
            </a:r>
            <a:r>
              <a:rPr lang="hr-BA" sz="2000" dirty="0">
                <a:solidFill>
                  <a:srgbClr val="0070C0"/>
                </a:solidFill>
              </a:rPr>
              <a:t> </a:t>
            </a:r>
            <a:r>
              <a:rPr lang="hr-BA" sz="2000" dirty="0" err="1">
                <a:solidFill>
                  <a:srgbClr val="0070C0"/>
                </a:solidFill>
              </a:rPr>
              <a:t>case</a:t>
            </a:r>
            <a:r>
              <a:rPr lang="hr-BA" sz="2000" dirty="0">
                <a:solidFill>
                  <a:srgbClr val="0070C0"/>
                </a:solidFill>
              </a:rPr>
              <a:t>, </a:t>
            </a:r>
            <a:r>
              <a:rPr lang="hr-BA" sz="2000" dirty="0" err="1">
                <a:solidFill>
                  <a:srgbClr val="0070C0"/>
                </a:solidFill>
              </a:rPr>
              <a:t>specification</a:t>
            </a:r>
            <a:r>
              <a:rPr lang="hr-BA" sz="2000" dirty="0">
                <a:solidFill>
                  <a:srgbClr val="0070C0"/>
                </a:solidFill>
              </a:rPr>
              <a:t> </a:t>
            </a:r>
            <a:r>
              <a:rPr lang="hr-BA" sz="2000" dirty="0" err="1">
                <a:solidFill>
                  <a:srgbClr val="0070C0"/>
                </a:solidFill>
              </a:rPr>
              <a:t>usually</a:t>
            </a:r>
            <a:r>
              <a:rPr lang="hr-BA" sz="2000" dirty="0">
                <a:solidFill>
                  <a:srgbClr val="0070C0"/>
                </a:solidFill>
              </a:rPr>
              <a:t> </a:t>
            </a:r>
            <a:r>
              <a:rPr lang="hr-BA" sz="2000" dirty="0" err="1">
                <a:solidFill>
                  <a:srgbClr val="0070C0"/>
                </a:solidFill>
              </a:rPr>
              <a:t>contains</a:t>
            </a:r>
            <a:r>
              <a:rPr lang="hr-BA" sz="2000" dirty="0">
                <a:solidFill>
                  <a:srgbClr val="0070C0"/>
                </a:solidFill>
              </a:rPr>
              <a:t> </a:t>
            </a:r>
            <a:r>
              <a:rPr lang="hr-BA" sz="2000" b="1" dirty="0">
                <a:solidFill>
                  <a:srgbClr val="0070C0"/>
                </a:solidFill>
              </a:rPr>
              <a:t>implicite </a:t>
            </a:r>
            <a:r>
              <a:rPr lang="hr-BA" sz="2000" b="1" dirty="0" err="1">
                <a:solidFill>
                  <a:srgbClr val="0070C0"/>
                </a:solidFill>
              </a:rPr>
              <a:t>assumption</a:t>
            </a:r>
            <a:r>
              <a:rPr lang="hr-BA" sz="2000" b="1" dirty="0">
                <a:solidFill>
                  <a:srgbClr val="0070C0"/>
                </a:solidFill>
              </a:rPr>
              <a:t> </a:t>
            </a:r>
            <a:r>
              <a:rPr lang="hr-BA" sz="2000" b="1" dirty="0" err="1">
                <a:solidFill>
                  <a:srgbClr val="0070C0"/>
                </a:solidFill>
              </a:rPr>
              <a:t>that</a:t>
            </a:r>
            <a:r>
              <a:rPr lang="hr-BA" sz="2000" b="1" dirty="0">
                <a:solidFill>
                  <a:srgbClr val="0070C0"/>
                </a:solidFill>
              </a:rPr>
              <a:t> </a:t>
            </a:r>
            <a:r>
              <a:rPr lang="hr-BA" sz="2000" b="1" dirty="0" err="1">
                <a:solidFill>
                  <a:srgbClr val="0070C0"/>
                </a:solidFill>
              </a:rPr>
              <a:t>uncertainty</a:t>
            </a:r>
            <a:r>
              <a:rPr lang="hr-BA" sz="2000" b="1" dirty="0">
                <a:solidFill>
                  <a:srgbClr val="0070C0"/>
                </a:solidFill>
              </a:rPr>
              <a:t> </a:t>
            </a:r>
            <a:r>
              <a:rPr lang="hr-BA" sz="2000" b="1" dirty="0" err="1">
                <a:solidFill>
                  <a:srgbClr val="0070C0"/>
                </a:solidFill>
              </a:rPr>
              <a:t>of</a:t>
            </a:r>
            <a:r>
              <a:rPr lang="hr-BA" sz="2000" b="1" dirty="0">
                <a:solidFill>
                  <a:srgbClr val="0070C0"/>
                </a:solidFill>
              </a:rPr>
              <a:t> </a:t>
            </a:r>
            <a:r>
              <a:rPr lang="hr-BA" sz="2000" b="1" dirty="0" err="1">
                <a:solidFill>
                  <a:srgbClr val="0070C0"/>
                </a:solidFill>
              </a:rPr>
              <a:t>contractual</a:t>
            </a:r>
            <a:r>
              <a:rPr lang="hr-BA" sz="2000" b="1" dirty="0">
                <a:solidFill>
                  <a:srgbClr val="0070C0"/>
                </a:solidFill>
              </a:rPr>
              <a:t> </a:t>
            </a:r>
            <a:r>
              <a:rPr lang="hr-BA" sz="2000" b="1" dirty="0" err="1">
                <a:solidFill>
                  <a:srgbClr val="0070C0"/>
                </a:solidFill>
              </a:rPr>
              <a:t>measuring</a:t>
            </a:r>
            <a:r>
              <a:rPr lang="hr-BA" sz="2000" b="1" dirty="0">
                <a:solidFill>
                  <a:srgbClr val="0070C0"/>
                </a:solidFill>
              </a:rPr>
              <a:t> </a:t>
            </a:r>
            <a:r>
              <a:rPr lang="hr-BA" sz="2000" b="1" dirty="0" err="1">
                <a:solidFill>
                  <a:srgbClr val="0070C0"/>
                </a:solidFill>
              </a:rPr>
              <a:t>method</a:t>
            </a:r>
            <a:r>
              <a:rPr lang="hr-BA" sz="2000" b="1" dirty="0">
                <a:solidFill>
                  <a:srgbClr val="0070C0"/>
                </a:solidFill>
              </a:rPr>
              <a:t> </a:t>
            </a:r>
            <a:r>
              <a:rPr lang="hr-BA" sz="2000" b="1" dirty="0" err="1">
                <a:solidFill>
                  <a:srgbClr val="0070C0"/>
                </a:solidFill>
              </a:rPr>
              <a:t>does</a:t>
            </a:r>
            <a:r>
              <a:rPr lang="hr-BA" sz="2000" b="1" dirty="0">
                <a:solidFill>
                  <a:srgbClr val="0070C0"/>
                </a:solidFill>
              </a:rPr>
              <a:t> </a:t>
            </a:r>
            <a:r>
              <a:rPr lang="hr-BA" sz="2000" b="1" dirty="0" err="1">
                <a:solidFill>
                  <a:srgbClr val="0070C0"/>
                </a:solidFill>
              </a:rPr>
              <a:t>not</a:t>
            </a:r>
            <a:r>
              <a:rPr lang="hr-BA" sz="2000" b="1" dirty="0">
                <a:solidFill>
                  <a:srgbClr val="0070C0"/>
                </a:solidFill>
              </a:rPr>
              <a:t> </a:t>
            </a:r>
            <a:r>
              <a:rPr lang="hr-BA" sz="2000" b="1" dirty="0" err="1">
                <a:solidFill>
                  <a:srgbClr val="0070C0"/>
                </a:solidFill>
              </a:rPr>
              <a:t>vary</a:t>
            </a:r>
            <a:r>
              <a:rPr lang="hr-BA" sz="2000" b="1" dirty="0">
                <a:solidFill>
                  <a:srgbClr val="0070C0"/>
                </a:solidFill>
              </a:rPr>
              <a:t> (</a:t>
            </a:r>
            <a:r>
              <a:rPr lang="hr-BA" sz="2000" dirty="0" err="1">
                <a:solidFill>
                  <a:srgbClr val="0070C0"/>
                </a:solidFill>
              </a:rPr>
              <a:t>e.g</a:t>
            </a:r>
            <a:r>
              <a:rPr lang="hr-BA" sz="2000" dirty="0">
                <a:solidFill>
                  <a:srgbClr val="0070C0"/>
                </a:solidFill>
              </a:rPr>
              <a:t>.</a:t>
            </a:r>
            <a:r>
              <a:rPr lang="hr-BA" sz="2000" b="1" dirty="0">
                <a:solidFill>
                  <a:srgbClr val="0070C0"/>
                </a:solidFill>
              </a:rPr>
              <a:t> </a:t>
            </a:r>
            <a:r>
              <a:rPr lang="hr-BA" sz="2000" b="1" dirty="0" err="1">
                <a:solidFill>
                  <a:srgbClr val="0070C0"/>
                </a:solidFill>
              </a:rPr>
              <a:t>due</a:t>
            </a:r>
            <a:r>
              <a:rPr lang="hr-BA" sz="2000" b="1" dirty="0">
                <a:solidFill>
                  <a:srgbClr val="0070C0"/>
                </a:solidFill>
              </a:rPr>
              <a:t> to </a:t>
            </a:r>
            <a:r>
              <a:rPr lang="hr-BA" sz="2000" b="1" dirty="0" err="1">
                <a:solidFill>
                  <a:srgbClr val="0070C0"/>
                </a:solidFill>
              </a:rPr>
              <a:t>prescribed</a:t>
            </a:r>
            <a:r>
              <a:rPr lang="hr-BA" sz="2000" b="1" dirty="0">
                <a:solidFill>
                  <a:srgbClr val="0070C0"/>
                </a:solidFill>
              </a:rPr>
              <a:t> instrument </a:t>
            </a:r>
            <a:r>
              <a:rPr lang="hr-BA" sz="2000" b="1" dirty="0" err="1">
                <a:solidFill>
                  <a:srgbClr val="0070C0"/>
                </a:solidFill>
              </a:rPr>
              <a:t>classes</a:t>
            </a:r>
            <a:r>
              <a:rPr lang="hr-BA" sz="2000" b="1" dirty="0">
                <a:solidFill>
                  <a:srgbClr val="0070C0"/>
                </a:solidFill>
              </a:rPr>
              <a:t> </a:t>
            </a:r>
            <a:r>
              <a:rPr lang="hr-BA" sz="2000" dirty="0" err="1">
                <a:solidFill>
                  <a:srgbClr val="0070C0"/>
                </a:solidFill>
              </a:rPr>
              <a:t>that</a:t>
            </a:r>
            <a:r>
              <a:rPr lang="hr-BA" sz="2000" dirty="0">
                <a:solidFill>
                  <a:srgbClr val="0070C0"/>
                </a:solidFill>
              </a:rPr>
              <a:t> are </a:t>
            </a:r>
            <a:r>
              <a:rPr lang="hr-BA" sz="2000" dirty="0" err="1">
                <a:solidFill>
                  <a:srgbClr val="0070C0"/>
                </a:solidFill>
              </a:rPr>
              <a:t>used</a:t>
            </a:r>
            <a:r>
              <a:rPr lang="hr-BA" sz="2000" dirty="0">
                <a:solidFill>
                  <a:srgbClr val="0070C0"/>
                </a:solidFill>
              </a:rPr>
              <a:t> for </a:t>
            </a:r>
            <a:r>
              <a:rPr lang="hr-BA" sz="2000" dirty="0" err="1">
                <a:solidFill>
                  <a:srgbClr val="0070C0"/>
                </a:solidFill>
              </a:rPr>
              <a:t>testing</a:t>
            </a:r>
            <a:r>
              <a:rPr lang="hr-BA" sz="2000" dirty="0">
                <a:solidFill>
                  <a:srgbClr val="0070C0"/>
                </a:solidFill>
              </a:rPr>
              <a:t>). </a:t>
            </a:r>
          </a:p>
          <a:p>
            <a:pPr marL="0" lvl="1">
              <a:spcBef>
                <a:spcPts val="0"/>
              </a:spcBef>
            </a:pPr>
            <a:endParaRPr lang="hr-BA" sz="2000" dirty="0">
              <a:solidFill>
                <a:srgbClr val="0070C0"/>
              </a:solidFill>
            </a:endParaRPr>
          </a:p>
          <a:p>
            <a:pPr marL="0" lvl="1">
              <a:spcBef>
                <a:spcPts val="0"/>
              </a:spcBef>
            </a:pPr>
            <a:endParaRPr lang="hr-BA" sz="2000" dirty="0">
              <a:solidFill>
                <a:srgbClr val="0070C0"/>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343013393"/>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a:solidFill>
                  <a:schemeClr val="tx2"/>
                </a:solidFill>
                <a:effectLst>
                  <a:glow rad="228600">
                    <a:schemeClr val="bg1">
                      <a:lumMod val="50000"/>
                      <a:alpha val="20000"/>
                    </a:schemeClr>
                  </a:glow>
                </a:effectLst>
              </a:rPr>
              <a:t>TOPIC 16: Data </a:t>
            </a:r>
            <a:r>
              <a:rPr lang="hr-HR" sz="3600" b="1" dirty="0" err="1">
                <a:solidFill>
                  <a:schemeClr val="tx2"/>
                </a:solidFill>
                <a:effectLst>
                  <a:glow rad="228600">
                    <a:schemeClr val="bg1">
                      <a:lumMod val="50000"/>
                      <a:alpha val="20000"/>
                    </a:schemeClr>
                  </a:glow>
                </a:effectLst>
              </a:rPr>
              <a:t>usage</a:t>
            </a:r>
            <a:r>
              <a:rPr lang="hr-HR" sz="3600" b="1" dirty="0">
                <a:solidFill>
                  <a:schemeClr val="tx2"/>
                </a:solidFill>
                <a:effectLst>
                  <a:glow rad="228600">
                    <a:schemeClr val="bg1">
                      <a:lumMod val="50000"/>
                      <a:alpha val="20000"/>
                    </a:schemeClr>
                  </a:glow>
                </a:effectLst>
              </a:rPr>
              <a:t/>
            </a:r>
            <a:br>
              <a:rPr lang="hr-HR" sz="3600" b="1" dirty="0">
                <a:solidFill>
                  <a:schemeClr val="tx2"/>
                </a:solidFill>
                <a:effectLst>
                  <a:glow rad="228600">
                    <a:schemeClr val="bg1">
                      <a:lumMod val="50000"/>
                      <a:alpha val="20000"/>
                    </a:schemeClr>
                  </a:glow>
                </a:effectLst>
              </a:rPr>
            </a:br>
            <a:r>
              <a:rPr lang="hr-HR" sz="3600" b="1" dirty="0" err="1">
                <a:solidFill>
                  <a:schemeClr val="tx2"/>
                </a:solidFill>
                <a:effectLst>
                  <a:glow rad="228600">
                    <a:schemeClr val="bg1">
                      <a:lumMod val="50000"/>
                      <a:alpha val="20000"/>
                    </a:schemeClr>
                  </a:glow>
                </a:effectLst>
              </a:rPr>
              <a:t>practical</a:t>
            </a:r>
            <a:r>
              <a:rPr lang="hr-HR" sz="3600" b="1" dirty="0">
                <a:solidFill>
                  <a:schemeClr val="tx2"/>
                </a:solidFill>
                <a:effectLst>
                  <a:glow rad="228600">
                    <a:schemeClr val="bg1">
                      <a:lumMod val="50000"/>
                      <a:alpha val="20000"/>
                    </a:schemeClr>
                  </a:glow>
                </a:effectLst>
              </a:rPr>
              <a:t> </a:t>
            </a:r>
            <a:r>
              <a:rPr lang="hr-HR" sz="3600" b="1" dirty="0" err="1">
                <a:solidFill>
                  <a:schemeClr val="tx2"/>
                </a:solidFill>
                <a:effectLst>
                  <a:glow rad="228600">
                    <a:schemeClr val="bg1">
                      <a:lumMod val="50000"/>
                      <a:alpha val="20000"/>
                    </a:schemeClr>
                  </a:glow>
                </a:effectLst>
              </a:rPr>
              <a:t>implementation</a:t>
            </a:r>
            <a:endParaRPr lang="hr-HR" sz="3600" b="1" dirty="0">
              <a:solidFill>
                <a:schemeClr val="tx2"/>
              </a:solidFill>
              <a:effectLst>
                <a:glow rad="228600">
                  <a:schemeClr val="bg1">
                    <a:lumMod val="50000"/>
                    <a:alpha val="20000"/>
                  </a:schemeClr>
                </a:glow>
              </a:effectLst>
            </a:endParaRP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3283297" cy="265476"/>
            </a:xfrm>
            <a:prstGeom prst="rect">
              <a:avLst/>
            </a:prstGeom>
          </p:spPr>
          <p:txBody>
            <a:bodyPr wrap="none">
              <a:spAutoFit/>
            </a:bodyPr>
            <a:lstStyle/>
            <a:p>
              <a:r>
                <a:rPr lang="en-US" sz="1200" dirty="0">
                  <a:solidFill>
                    <a:srgbClr val="7F7F7F"/>
                  </a:solidFill>
                  <a:latin typeface="Arial Narrow" panose="020B0606020202030204" pitchFamily="34" charset="0"/>
                </a:rPr>
                <a:t>Energy research and Environmental Protection Institute</a:t>
              </a:r>
              <a:endParaRPr lang="en-US" sz="1200" dirty="0">
                <a:solidFill>
                  <a:srgbClr val="7F7F7F"/>
                </a:solidFill>
                <a:latin typeface="Arial Narrow" panose="020B0606020202030204" pitchFamily="34" charset="0"/>
              </a:endParaRPr>
            </a:p>
          </p:txBody>
        </p:sp>
      </p:grpSp>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sp>
        <p:nvSpPr>
          <p:cNvPr id="17" name="Title 1"/>
          <p:cNvSpPr>
            <a:spLocks/>
          </p:cNvSpPr>
          <p:nvPr/>
        </p:nvSpPr>
        <p:spPr bwMode="auto">
          <a:xfrm>
            <a:off x="457200" y="473471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hr-HR" b="1" dirty="0">
                <a:solidFill>
                  <a:srgbClr val="7F7F7F"/>
                </a:solidFill>
              </a:rPr>
              <a:t> </a:t>
            </a:r>
            <a:endParaRPr lang="hr-HR" b="1" dirty="0">
              <a:solidFill>
                <a:schemeClr val="tx1">
                  <a:lumMod val="65000"/>
                  <a:lumOff val="35000"/>
                </a:schemeClr>
              </a:solidFill>
              <a:effectLst>
                <a:glow>
                  <a:srgbClr val="7F7F7F">
                    <a:alpha val="20000"/>
                  </a:srgbClr>
                </a:glow>
              </a:effectLst>
            </a:endParaRP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20" y="1362234"/>
            <a:ext cx="8494328" cy="53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Content Placeholder 8"/>
          <p:cNvSpPr>
            <a:spLocks/>
          </p:cNvSpPr>
          <p:nvPr/>
        </p:nvSpPr>
        <p:spPr bwMode="auto">
          <a:xfrm>
            <a:off x="230820" y="2045807"/>
            <a:ext cx="8611570" cy="34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ts val="0"/>
              </a:spcBef>
            </a:pPr>
            <a:r>
              <a:rPr lang="hr-BA" sz="2000" dirty="0" err="1">
                <a:solidFill>
                  <a:srgbClr val="0070C0"/>
                </a:solidFill>
              </a:rPr>
              <a:t>In</a:t>
            </a:r>
            <a:r>
              <a:rPr lang="hr-BA" sz="2000" dirty="0">
                <a:solidFill>
                  <a:srgbClr val="0070C0"/>
                </a:solidFill>
              </a:rPr>
              <a:t> standard or </a:t>
            </a:r>
            <a:r>
              <a:rPr lang="hr-BA" sz="2000" dirty="0" err="1">
                <a:solidFill>
                  <a:srgbClr val="0070C0"/>
                </a:solidFill>
              </a:rPr>
              <a:t>specification</a:t>
            </a:r>
            <a:r>
              <a:rPr lang="hr-BA" sz="2000" dirty="0">
                <a:solidFill>
                  <a:srgbClr val="0070C0"/>
                </a:solidFill>
              </a:rPr>
              <a:t> </a:t>
            </a:r>
            <a:r>
              <a:rPr lang="hr-BA" sz="2000" dirty="0" err="1">
                <a:solidFill>
                  <a:srgbClr val="0070C0"/>
                </a:solidFill>
              </a:rPr>
              <a:t>it</a:t>
            </a:r>
            <a:r>
              <a:rPr lang="hr-BA" sz="2000" dirty="0">
                <a:solidFill>
                  <a:srgbClr val="0070C0"/>
                </a:solidFill>
              </a:rPr>
              <a:t> </a:t>
            </a:r>
            <a:r>
              <a:rPr lang="hr-BA" sz="2000" dirty="0" err="1">
                <a:solidFill>
                  <a:srgbClr val="0070C0"/>
                </a:solidFill>
              </a:rPr>
              <a:t>should</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clearly</a:t>
            </a:r>
            <a:r>
              <a:rPr lang="hr-BA" sz="2000" dirty="0">
                <a:solidFill>
                  <a:srgbClr val="0070C0"/>
                </a:solidFill>
              </a:rPr>
              <a:t> </a:t>
            </a:r>
            <a:r>
              <a:rPr lang="hr-BA" sz="2000" dirty="0" err="1">
                <a:solidFill>
                  <a:srgbClr val="0070C0"/>
                </a:solidFill>
              </a:rPr>
              <a:t>indicated</a:t>
            </a:r>
            <a:r>
              <a:rPr lang="hr-BA" sz="2000" dirty="0">
                <a:solidFill>
                  <a:srgbClr val="0070C0"/>
                </a:solidFill>
              </a:rPr>
              <a:t> </a:t>
            </a:r>
            <a:r>
              <a:rPr lang="hr-BA" sz="2000" dirty="0" err="1">
                <a:solidFill>
                  <a:srgbClr val="0070C0"/>
                </a:solidFill>
              </a:rPr>
              <a:t>that</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 is </a:t>
            </a:r>
            <a:r>
              <a:rPr lang="hr-BA" sz="2000" dirty="0" err="1">
                <a:solidFill>
                  <a:srgbClr val="0070C0"/>
                </a:solidFill>
              </a:rPr>
              <a:t>taken</a:t>
            </a:r>
            <a:r>
              <a:rPr lang="hr-BA" sz="2000" dirty="0">
                <a:solidFill>
                  <a:srgbClr val="0070C0"/>
                </a:solidFill>
              </a:rPr>
              <a:t> </a:t>
            </a:r>
            <a:r>
              <a:rPr lang="hr-BA" sz="2000" dirty="0" err="1">
                <a:solidFill>
                  <a:srgbClr val="0070C0"/>
                </a:solidFill>
              </a:rPr>
              <a:t>into</a:t>
            </a:r>
            <a:r>
              <a:rPr lang="hr-BA" sz="2000" dirty="0">
                <a:solidFill>
                  <a:srgbClr val="0070C0"/>
                </a:solidFill>
              </a:rPr>
              <a:t> </a:t>
            </a:r>
            <a:r>
              <a:rPr lang="hr-BA" sz="2000" dirty="0" err="1">
                <a:solidFill>
                  <a:srgbClr val="0070C0"/>
                </a:solidFill>
              </a:rPr>
              <a:t>consideration</a:t>
            </a:r>
            <a:r>
              <a:rPr lang="hr-BA" sz="2000" dirty="0">
                <a:solidFill>
                  <a:srgbClr val="0070C0"/>
                </a:solidFill>
              </a:rPr>
              <a:t> </a:t>
            </a:r>
            <a:r>
              <a:rPr lang="hr-BA" sz="2000" dirty="0" err="1">
                <a:solidFill>
                  <a:srgbClr val="0070C0"/>
                </a:solidFill>
              </a:rPr>
              <a:t>when</a:t>
            </a:r>
            <a:r>
              <a:rPr lang="hr-BA" sz="2000" dirty="0">
                <a:solidFill>
                  <a:srgbClr val="0070C0"/>
                </a:solidFill>
              </a:rPr>
              <a:t> </a:t>
            </a:r>
            <a:r>
              <a:rPr lang="hr-BA" sz="2000" dirty="0" err="1">
                <a:solidFill>
                  <a:srgbClr val="0070C0"/>
                </a:solidFill>
              </a:rPr>
              <a:t>defining</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limits</a:t>
            </a:r>
            <a:r>
              <a:rPr lang="hr-BA" sz="2000" dirty="0">
                <a:solidFill>
                  <a:srgbClr val="0070C0"/>
                </a:solidFill>
              </a:rPr>
              <a:t>. </a:t>
            </a:r>
            <a:r>
              <a:rPr lang="hr-BA" sz="2000" dirty="0" err="1">
                <a:solidFill>
                  <a:srgbClr val="0070C0"/>
                </a:solidFill>
              </a:rPr>
              <a:t>Specification</a:t>
            </a:r>
            <a:r>
              <a:rPr lang="hr-BA" sz="2000" dirty="0">
                <a:solidFill>
                  <a:srgbClr val="0070C0"/>
                </a:solidFill>
              </a:rPr>
              <a:t> </a:t>
            </a:r>
            <a:r>
              <a:rPr lang="hr-BA" sz="2000" dirty="0" err="1">
                <a:solidFill>
                  <a:srgbClr val="0070C0"/>
                </a:solidFill>
              </a:rPr>
              <a:t>may</a:t>
            </a:r>
            <a:r>
              <a:rPr lang="hr-BA" sz="2000" dirty="0">
                <a:solidFill>
                  <a:srgbClr val="0070C0"/>
                </a:solidFill>
              </a:rPr>
              <a:t> </a:t>
            </a:r>
            <a:r>
              <a:rPr lang="hr-BA" sz="2000" dirty="0" err="1">
                <a:solidFill>
                  <a:srgbClr val="0070C0"/>
                </a:solidFill>
              </a:rPr>
              <a:t>also</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determined</a:t>
            </a:r>
            <a:r>
              <a:rPr lang="hr-BA" sz="2000" dirty="0">
                <a:solidFill>
                  <a:srgbClr val="0070C0"/>
                </a:solidFill>
              </a:rPr>
              <a:t> </a:t>
            </a:r>
            <a:r>
              <a:rPr lang="hr-BA" sz="2000" dirty="0" err="1">
                <a:solidFill>
                  <a:srgbClr val="0070C0"/>
                </a:solidFill>
              </a:rPr>
              <a:t>by</a:t>
            </a:r>
            <a:r>
              <a:rPr lang="hr-BA" sz="2000" dirty="0">
                <a:solidFill>
                  <a:srgbClr val="0070C0"/>
                </a:solidFill>
              </a:rPr>
              <a:t> </a:t>
            </a:r>
            <a:r>
              <a:rPr lang="hr-BA" sz="2000" dirty="0" err="1">
                <a:solidFill>
                  <a:srgbClr val="0070C0"/>
                </a:solidFill>
              </a:rPr>
              <a:t>national</a:t>
            </a:r>
            <a:r>
              <a:rPr lang="hr-BA" sz="2000" dirty="0">
                <a:solidFill>
                  <a:srgbClr val="0070C0"/>
                </a:solidFill>
              </a:rPr>
              <a:t> </a:t>
            </a:r>
            <a:r>
              <a:rPr lang="hr-BA" sz="2000" dirty="0" err="1">
                <a:solidFill>
                  <a:srgbClr val="0070C0"/>
                </a:solidFill>
              </a:rPr>
              <a:t>regulations</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order</a:t>
            </a:r>
            <a:r>
              <a:rPr lang="hr-BA" sz="2000" dirty="0">
                <a:solidFill>
                  <a:srgbClr val="0070C0"/>
                </a:solidFill>
              </a:rPr>
              <a:t> to set </a:t>
            </a:r>
            <a:r>
              <a:rPr lang="hr-BA" sz="2000" dirty="0" err="1">
                <a:solidFill>
                  <a:srgbClr val="0070C0"/>
                </a:solidFill>
              </a:rPr>
              <a:t>up</a:t>
            </a:r>
            <a:r>
              <a:rPr lang="hr-BA" sz="2000" dirty="0">
                <a:solidFill>
                  <a:srgbClr val="0070C0"/>
                </a:solidFill>
              </a:rPr>
              <a:t> a </a:t>
            </a:r>
            <a:r>
              <a:rPr lang="hr-BA" sz="2000" dirty="0" err="1">
                <a:solidFill>
                  <a:srgbClr val="0070C0"/>
                </a:solidFill>
              </a:rPr>
              <a:t>reasonable</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uncertainty</a:t>
            </a:r>
            <a:r>
              <a:rPr lang="hr-BA" sz="2000" dirty="0">
                <a:solidFill>
                  <a:srgbClr val="0070C0"/>
                </a:solidFill>
              </a:rPr>
              <a:t> („</a:t>
            </a:r>
            <a:r>
              <a:rPr lang="en-US" sz="2000" dirty="0">
                <a:solidFill>
                  <a:srgbClr val="0070C0"/>
                </a:solidFill>
              </a:rPr>
              <a:t>Ordinance on the Air Quality Monitoring</a:t>
            </a:r>
            <a:r>
              <a:rPr lang="hr-HR" sz="2000" dirty="0">
                <a:solidFill>
                  <a:srgbClr val="0070C0"/>
                </a:solidFill>
              </a:rPr>
              <a:t> </a:t>
            </a:r>
            <a:r>
              <a:rPr lang="hr-BA" sz="2000" dirty="0">
                <a:solidFill>
                  <a:srgbClr val="0070C0"/>
                </a:solidFill>
              </a:rPr>
              <a:t>– 15% or 25%’’).</a:t>
            </a:r>
          </a:p>
          <a:p>
            <a:pPr marL="0" lvl="1">
              <a:spcBef>
                <a:spcPts val="0"/>
              </a:spcBef>
            </a:pPr>
            <a:endParaRPr lang="hr-BA" sz="2000" dirty="0">
              <a:solidFill>
                <a:srgbClr val="0070C0"/>
              </a:solidFill>
            </a:endParaRPr>
          </a:p>
          <a:p>
            <a:pPr marL="0" lvl="1">
              <a:spcBef>
                <a:spcPts val="0"/>
              </a:spcBef>
            </a:pPr>
            <a:r>
              <a:rPr lang="hr-BA" sz="2000" dirty="0" err="1">
                <a:solidFill>
                  <a:srgbClr val="0070C0"/>
                </a:solidFill>
              </a:rPr>
              <a:t>Whenever</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uncertianty</a:t>
            </a:r>
            <a:r>
              <a:rPr lang="hr-BA" sz="2000" dirty="0">
                <a:solidFill>
                  <a:srgbClr val="0070C0"/>
                </a:solidFill>
              </a:rPr>
              <a:t> is </a:t>
            </a:r>
            <a:r>
              <a:rPr lang="hr-BA" sz="2000" dirty="0" err="1">
                <a:solidFill>
                  <a:srgbClr val="0070C0"/>
                </a:solidFill>
              </a:rPr>
              <a:t>not</a:t>
            </a:r>
            <a:r>
              <a:rPr lang="hr-BA" sz="2000" dirty="0">
                <a:solidFill>
                  <a:srgbClr val="0070C0"/>
                </a:solidFill>
              </a:rPr>
              <a:t> </a:t>
            </a:r>
            <a:r>
              <a:rPr lang="hr-BA" sz="2000" dirty="0" err="1">
                <a:solidFill>
                  <a:srgbClr val="0070C0"/>
                </a:solidFill>
              </a:rPr>
              <a:t>taken</a:t>
            </a:r>
            <a:r>
              <a:rPr lang="hr-BA" sz="2000" dirty="0">
                <a:solidFill>
                  <a:srgbClr val="0070C0"/>
                </a:solidFill>
              </a:rPr>
              <a:t> </a:t>
            </a:r>
            <a:r>
              <a:rPr lang="hr-BA" sz="2000" dirty="0" err="1">
                <a:solidFill>
                  <a:srgbClr val="0070C0"/>
                </a:solidFill>
              </a:rPr>
              <a:t>into</a:t>
            </a:r>
            <a:r>
              <a:rPr lang="hr-BA" sz="2000" dirty="0">
                <a:solidFill>
                  <a:srgbClr val="0070C0"/>
                </a:solidFill>
              </a:rPr>
              <a:t> </a:t>
            </a:r>
            <a:r>
              <a:rPr lang="hr-BA" sz="2000" dirty="0" err="1">
                <a:solidFill>
                  <a:srgbClr val="0070C0"/>
                </a:solidFill>
              </a:rPr>
              <a:t>consideration</a:t>
            </a:r>
            <a:r>
              <a:rPr lang="hr-BA" sz="2000" dirty="0">
                <a:solidFill>
                  <a:srgbClr val="0070C0"/>
                </a:solidFill>
              </a:rPr>
              <a:t>, </a:t>
            </a:r>
            <a:r>
              <a:rPr lang="hr-BA" sz="2000" dirty="0" err="1">
                <a:solidFill>
                  <a:srgbClr val="0070C0"/>
                </a:solidFill>
              </a:rPr>
              <a:t>it</a:t>
            </a:r>
            <a:r>
              <a:rPr lang="hr-BA" sz="2000" dirty="0">
                <a:solidFill>
                  <a:srgbClr val="0070C0"/>
                </a:solidFill>
              </a:rPr>
              <a:t> </a:t>
            </a:r>
            <a:r>
              <a:rPr lang="hr-BA" sz="2000" dirty="0" err="1">
                <a:solidFill>
                  <a:srgbClr val="0070C0"/>
                </a:solidFill>
              </a:rPr>
              <a:t>should</a:t>
            </a:r>
            <a:r>
              <a:rPr lang="hr-BA" sz="2000" dirty="0">
                <a:solidFill>
                  <a:srgbClr val="0070C0"/>
                </a:solidFill>
              </a:rPr>
              <a:t> </a:t>
            </a:r>
            <a:r>
              <a:rPr lang="hr-BA" sz="2000" b="1" dirty="0" err="1">
                <a:solidFill>
                  <a:srgbClr val="0070C0"/>
                </a:solidFill>
              </a:rPr>
              <a:t>pay</a:t>
            </a:r>
            <a:r>
              <a:rPr lang="hr-BA" sz="2000" b="1" dirty="0">
                <a:solidFill>
                  <a:srgbClr val="0070C0"/>
                </a:solidFill>
              </a:rPr>
              <a:t> a </a:t>
            </a:r>
            <a:r>
              <a:rPr lang="hr-BA" sz="2000" b="1" dirty="0" err="1">
                <a:solidFill>
                  <a:srgbClr val="0070C0"/>
                </a:solidFill>
              </a:rPr>
              <a:t>special</a:t>
            </a:r>
            <a:r>
              <a:rPr lang="hr-BA" sz="2000" b="1" dirty="0">
                <a:solidFill>
                  <a:srgbClr val="0070C0"/>
                </a:solidFill>
              </a:rPr>
              <a:t> </a:t>
            </a:r>
            <a:r>
              <a:rPr lang="hr-BA" sz="2000" b="1" dirty="0" err="1">
                <a:solidFill>
                  <a:srgbClr val="0070C0"/>
                </a:solidFill>
              </a:rPr>
              <a:t>attention</a:t>
            </a:r>
            <a:r>
              <a:rPr lang="hr-BA" sz="2000" b="1" dirty="0">
                <a:solidFill>
                  <a:srgbClr val="0070C0"/>
                </a:solidFill>
              </a:rPr>
              <a:t> </a:t>
            </a:r>
            <a:r>
              <a:rPr lang="hr-BA" sz="2000" dirty="0" err="1">
                <a:solidFill>
                  <a:srgbClr val="0070C0"/>
                </a:solidFill>
              </a:rPr>
              <a:t>when</a:t>
            </a:r>
            <a:r>
              <a:rPr lang="hr-BA" sz="2000" dirty="0">
                <a:solidFill>
                  <a:srgbClr val="0070C0"/>
                </a:solidFill>
              </a:rPr>
              <a:t> </a:t>
            </a:r>
            <a:r>
              <a:rPr lang="hr-BA" sz="2000" dirty="0" err="1">
                <a:solidFill>
                  <a:srgbClr val="0070C0"/>
                </a:solidFill>
              </a:rPr>
              <a:t>reporting</a:t>
            </a:r>
            <a:r>
              <a:rPr lang="hr-BA" sz="2000" dirty="0">
                <a:solidFill>
                  <a:srgbClr val="0070C0"/>
                </a:solidFill>
              </a:rPr>
              <a:t>. Laboratories </a:t>
            </a:r>
            <a:r>
              <a:rPr lang="hr-BA" sz="2000" dirty="0" err="1">
                <a:solidFill>
                  <a:srgbClr val="0070C0"/>
                </a:solidFill>
              </a:rPr>
              <a:t>should</a:t>
            </a:r>
            <a:r>
              <a:rPr lang="hr-BA" sz="2000" dirty="0">
                <a:solidFill>
                  <a:srgbClr val="0070C0"/>
                </a:solidFill>
              </a:rPr>
              <a:t> </a:t>
            </a:r>
            <a:r>
              <a:rPr lang="hr-BA" sz="2000" dirty="0" err="1">
                <a:solidFill>
                  <a:srgbClr val="0070C0"/>
                </a:solidFill>
              </a:rPr>
              <a:t>give</a:t>
            </a:r>
            <a:r>
              <a:rPr lang="hr-BA" sz="2000" dirty="0">
                <a:solidFill>
                  <a:srgbClr val="0070C0"/>
                </a:solidFill>
              </a:rPr>
              <a:t> </a:t>
            </a:r>
            <a:r>
              <a:rPr lang="hr-BA" sz="2000" dirty="0" err="1">
                <a:solidFill>
                  <a:srgbClr val="0070C0"/>
                </a:solidFill>
              </a:rPr>
              <a:t>remarks</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explanations</a:t>
            </a:r>
            <a:r>
              <a:rPr lang="hr-BA" sz="2000" dirty="0">
                <a:solidFill>
                  <a:srgbClr val="0070C0"/>
                </a:solidFill>
              </a:rPr>
              <a:t> </a:t>
            </a:r>
            <a:r>
              <a:rPr lang="hr-BA" sz="2000" dirty="0" err="1">
                <a:solidFill>
                  <a:srgbClr val="0070C0"/>
                </a:solidFill>
              </a:rPr>
              <a:t>that</a:t>
            </a:r>
            <a:r>
              <a:rPr lang="hr-BA" sz="2000" dirty="0">
                <a:solidFill>
                  <a:srgbClr val="0070C0"/>
                </a:solidFill>
              </a:rPr>
              <a:t> </a:t>
            </a:r>
            <a:r>
              <a:rPr lang="hr-BA" sz="2000" dirty="0" err="1">
                <a:solidFill>
                  <a:srgbClr val="0070C0"/>
                </a:solidFill>
              </a:rPr>
              <a:t>would</a:t>
            </a:r>
            <a:r>
              <a:rPr lang="hr-BA" sz="2000" dirty="0">
                <a:solidFill>
                  <a:srgbClr val="0070C0"/>
                </a:solidFill>
              </a:rPr>
              <a:t> </a:t>
            </a:r>
            <a:r>
              <a:rPr lang="hr-BA" sz="2000" dirty="0" err="1">
                <a:solidFill>
                  <a:srgbClr val="0070C0"/>
                </a:solidFill>
              </a:rPr>
              <a:t>ensure</a:t>
            </a:r>
            <a:r>
              <a:rPr lang="hr-BA" sz="2000" dirty="0">
                <a:solidFill>
                  <a:srgbClr val="0070C0"/>
                </a:solidFill>
              </a:rPr>
              <a:t> </a:t>
            </a:r>
            <a:r>
              <a:rPr lang="hr-BA" sz="2000" dirty="0" err="1">
                <a:solidFill>
                  <a:srgbClr val="0070C0"/>
                </a:solidFill>
              </a:rPr>
              <a:t>unambiguous</a:t>
            </a:r>
            <a:r>
              <a:rPr lang="hr-BA" sz="2000" dirty="0">
                <a:solidFill>
                  <a:srgbClr val="0070C0"/>
                </a:solidFill>
              </a:rPr>
              <a:t> </a:t>
            </a:r>
            <a:r>
              <a:rPr lang="hr-BA" sz="2000" dirty="0" err="1">
                <a:solidFill>
                  <a:srgbClr val="0070C0"/>
                </a:solidFill>
              </a:rPr>
              <a:t>reporting</a:t>
            </a:r>
            <a:r>
              <a:rPr lang="hr-BA" sz="2000" dirty="0">
                <a:solidFill>
                  <a:srgbClr val="0070C0"/>
                </a:solidFill>
              </a:rPr>
              <a:t>.’’</a:t>
            </a:r>
          </a:p>
          <a:p>
            <a:pPr marL="0" lvl="1">
              <a:spcBef>
                <a:spcPts val="0"/>
              </a:spcBef>
            </a:pPr>
            <a:endParaRPr lang="hr-BA" sz="2000" dirty="0">
              <a:solidFill>
                <a:srgbClr val="0070C0"/>
              </a:solidFill>
            </a:endParaRPr>
          </a:p>
          <a:p>
            <a:pPr marL="0" lvl="1">
              <a:spcBef>
                <a:spcPts val="0"/>
              </a:spcBef>
            </a:pPr>
            <a:endParaRPr lang="hr-BA" sz="2000" dirty="0">
              <a:solidFill>
                <a:srgbClr val="0070C0"/>
              </a:solidFill>
            </a:endParaRPr>
          </a:p>
        </p:txBody>
      </p:sp>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58073034"/>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20" y="1362234"/>
            <a:ext cx="8494328" cy="53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Measuring</a:t>
            </a:r>
            <a:r>
              <a:rPr lang="hr-BA" sz="2400" b="1" dirty="0">
                <a:solidFill>
                  <a:schemeClr val="tx2"/>
                </a:solidFill>
              </a:rPr>
              <a:t> </a:t>
            </a:r>
            <a:r>
              <a:rPr lang="hr-BA" sz="2400" b="1" dirty="0" err="1">
                <a:solidFill>
                  <a:schemeClr val="tx2"/>
                </a:solidFill>
              </a:rPr>
              <a:t>result</a:t>
            </a:r>
            <a:r>
              <a:rPr lang="hr-BA" sz="2400" b="1" dirty="0">
                <a:solidFill>
                  <a:schemeClr val="tx2"/>
                </a:solidFill>
              </a:rPr>
              <a:t> </a:t>
            </a:r>
            <a:r>
              <a:rPr lang="hr-BA" sz="2400" b="1" dirty="0" err="1">
                <a:solidFill>
                  <a:schemeClr val="tx2"/>
                </a:solidFill>
              </a:rPr>
              <a:t>and</a:t>
            </a:r>
            <a:r>
              <a:rPr lang="hr-BA" sz="2400" b="1" dirty="0">
                <a:solidFill>
                  <a:schemeClr val="tx2"/>
                </a:solidFill>
              </a:rPr>
              <a:t> </a:t>
            </a:r>
            <a:r>
              <a:rPr lang="hr-BA" sz="2400" b="1" dirty="0" err="1">
                <a:solidFill>
                  <a:schemeClr val="tx2"/>
                </a:solidFill>
              </a:rPr>
              <a:t>measuring</a:t>
            </a:r>
            <a:r>
              <a:rPr lang="hr-BA" sz="2400" b="1" dirty="0">
                <a:solidFill>
                  <a:schemeClr val="tx2"/>
                </a:solidFill>
              </a:rPr>
              <a:t> </a:t>
            </a:r>
            <a:r>
              <a:rPr lang="hr-BA" sz="2400" b="1" dirty="0" err="1">
                <a:solidFill>
                  <a:schemeClr val="tx2"/>
                </a:solidFill>
              </a:rPr>
              <a:t>uncertainty</a:t>
            </a:r>
            <a:endParaRPr lang="hr-BA" sz="2400" b="1" dirty="0">
              <a:solidFill>
                <a:schemeClr val="tx2"/>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Content Placeholder 8"/>
          <p:cNvSpPr>
            <a:spLocks/>
          </p:cNvSpPr>
          <p:nvPr/>
        </p:nvSpPr>
        <p:spPr bwMode="auto">
          <a:xfrm>
            <a:off x="230820" y="2054685"/>
            <a:ext cx="3950562" cy="3869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ts val="0"/>
              </a:spcBef>
            </a:pPr>
            <a:r>
              <a:rPr lang="hr-HR" sz="2000" b="1" dirty="0" err="1">
                <a:solidFill>
                  <a:srgbClr val="0070C0"/>
                </a:solidFill>
              </a:rPr>
              <a:t>According</a:t>
            </a:r>
            <a:r>
              <a:rPr lang="hr-HR" sz="2000" b="1" dirty="0">
                <a:solidFill>
                  <a:srgbClr val="0070C0"/>
                </a:solidFill>
              </a:rPr>
              <a:t> to </a:t>
            </a:r>
            <a:r>
              <a:rPr lang="it-IT" sz="2000" b="1" dirty="0">
                <a:solidFill>
                  <a:srgbClr val="0070C0"/>
                </a:solidFill>
              </a:rPr>
              <a:t>ILAC G8, </a:t>
            </a:r>
            <a:r>
              <a:rPr lang="hr-HR" sz="2000" b="1" dirty="0" err="1">
                <a:solidFill>
                  <a:srgbClr val="0070C0"/>
                </a:solidFill>
              </a:rPr>
              <a:t>item</a:t>
            </a:r>
            <a:r>
              <a:rPr lang="hr-HR" sz="2000" b="1" dirty="0">
                <a:solidFill>
                  <a:srgbClr val="0070C0"/>
                </a:solidFill>
              </a:rPr>
              <a:t> </a:t>
            </a:r>
            <a:r>
              <a:rPr lang="it-IT" sz="2000" b="1" dirty="0">
                <a:solidFill>
                  <a:srgbClr val="0070C0"/>
                </a:solidFill>
              </a:rPr>
              <a:t>2.7:</a:t>
            </a:r>
          </a:p>
          <a:p>
            <a:pPr marL="0" lvl="1">
              <a:spcBef>
                <a:spcPts val="0"/>
              </a:spcBef>
            </a:pPr>
            <a:r>
              <a:rPr lang="hr-BA" sz="2000" dirty="0">
                <a:solidFill>
                  <a:srgbClr val="0070C0"/>
                </a:solidFill>
              </a:rPr>
              <a:t>‘’</a:t>
            </a:r>
            <a:r>
              <a:rPr lang="hr-BA" sz="2000" dirty="0" err="1">
                <a:solidFill>
                  <a:srgbClr val="0070C0"/>
                </a:solidFill>
              </a:rPr>
              <a:t>If</a:t>
            </a:r>
            <a:r>
              <a:rPr lang="hr-BA" sz="2000" dirty="0">
                <a:solidFill>
                  <a:srgbClr val="0070C0"/>
                </a:solidFill>
              </a:rPr>
              <a:t> </a:t>
            </a:r>
            <a:r>
              <a:rPr lang="hr-BA" sz="2000" dirty="0" err="1">
                <a:solidFill>
                  <a:srgbClr val="0070C0"/>
                </a:solidFill>
              </a:rPr>
              <a:t>national</a:t>
            </a:r>
            <a:r>
              <a:rPr lang="hr-BA" sz="2000" dirty="0">
                <a:solidFill>
                  <a:srgbClr val="0070C0"/>
                </a:solidFill>
              </a:rPr>
              <a:t> or </a:t>
            </a:r>
            <a:r>
              <a:rPr lang="hr-BA" sz="2000" dirty="0" err="1">
                <a:solidFill>
                  <a:srgbClr val="0070C0"/>
                </a:solidFill>
              </a:rPr>
              <a:t>other</a:t>
            </a:r>
            <a:r>
              <a:rPr lang="hr-BA" sz="2000" dirty="0">
                <a:solidFill>
                  <a:srgbClr val="0070C0"/>
                </a:solidFill>
              </a:rPr>
              <a:t> </a:t>
            </a:r>
            <a:r>
              <a:rPr lang="hr-BA" sz="2000" dirty="0" err="1">
                <a:solidFill>
                  <a:srgbClr val="0070C0"/>
                </a:solidFill>
              </a:rPr>
              <a:t>regulations</a:t>
            </a:r>
            <a:r>
              <a:rPr lang="hr-BA" sz="2000" dirty="0">
                <a:solidFill>
                  <a:srgbClr val="0070C0"/>
                </a:solidFill>
              </a:rPr>
              <a:t> </a:t>
            </a:r>
            <a:r>
              <a:rPr lang="hr-BA" sz="2000" dirty="0" err="1">
                <a:solidFill>
                  <a:srgbClr val="0070C0"/>
                </a:solidFill>
              </a:rPr>
              <a:t>would</a:t>
            </a:r>
            <a:r>
              <a:rPr lang="hr-BA" sz="2000" dirty="0">
                <a:solidFill>
                  <a:srgbClr val="0070C0"/>
                </a:solidFill>
              </a:rPr>
              <a:t> </a:t>
            </a:r>
            <a:r>
              <a:rPr lang="hr-BA" sz="2000" dirty="0" err="1">
                <a:solidFill>
                  <a:srgbClr val="0070C0"/>
                </a:solidFill>
              </a:rPr>
              <a:t>require</a:t>
            </a:r>
            <a:r>
              <a:rPr lang="hr-BA" sz="2000" dirty="0">
                <a:solidFill>
                  <a:srgbClr val="0070C0"/>
                </a:solidFill>
              </a:rPr>
              <a:t> a </a:t>
            </a:r>
            <a:r>
              <a:rPr lang="hr-BA" sz="2000" dirty="0" err="1">
                <a:solidFill>
                  <a:srgbClr val="0070C0"/>
                </a:solidFill>
              </a:rPr>
              <a:t>decision</a:t>
            </a:r>
            <a:r>
              <a:rPr lang="hr-BA" sz="2000" dirty="0">
                <a:solidFill>
                  <a:srgbClr val="0070C0"/>
                </a:solidFill>
              </a:rPr>
              <a:t> </a:t>
            </a:r>
            <a:r>
              <a:rPr lang="hr-BA" sz="2000" dirty="0" err="1">
                <a:solidFill>
                  <a:srgbClr val="0070C0"/>
                </a:solidFill>
              </a:rPr>
              <a:t>making</a:t>
            </a:r>
            <a:r>
              <a:rPr lang="hr-BA" sz="2000" dirty="0">
                <a:solidFill>
                  <a:srgbClr val="0070C0"/>
                </a:solidFill>
              </a:rPr>
              <a:t> on </a:t>
            </a:r>
            <a:r>
              <a:rPr lang="hr-BA" sz="2000" dirty="0" err="1">
                <a:solidFill>
                  <a:srgbClr val="0070C0"/>
                </a:solidFill>
              </a:rPr>
              <a:t>accepting</a:t>
            </a:r>
            <a:r>
              <a:rPr lang="hr-BA" sz="2000" dirty="0">
                <a:solidFill>
                  <a:srgbClr val="0070C0"/>
                </a:solidFill>
              </a:rPr>
              <a:t> </a:t>
            </a:r>
            <a:r>
              <a:rPr lang="hr-BA" sz="2000" dirty="0" err="1">
                <a:solidFill>
                  <a:srgbClr val="0070C0"/>
                </a:solidFill>
              </a:rPr>
              <a:t>or</a:t>
            </a:r>
            <a:r>
              <a:rPr lang="hr-BA" sz="2000" dirty="0">
                <a:solidFill>
                  <a:srgbClr val="0070C0"/>
                </a:solidFill>
              </a:rPr>
              <a:t> </a:t>
            </a:r>
            <a:r>
              <a:rPr lang="hr-BA" sz="2000" dirty="0" err="1">
                <a:solidFill>
                  <a:srgbClr val="0070C0"/>
                </a:solidFill>
              </a:rPr>
              <a:t>rejecting</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results</a:t>
            </a:r>
            <a:r>
              <a:rPr lang="hr-BA" sz="2000" dirty="0">
                <a:solidFill>
                  <a:srgbClr val="0070C0"/>
                </a:solidFill>
              </a:rPr>
              <a:t>, </a:t>
            </a:r>
            <a:r>
              <a:rPr lang="hr-BA" sz="2000" dirty="0" err="1">
                <a:solidFill>
                  <a:srgbClr val="0070C0"/>
                </a:solidFill>
              </a:rPr>
              <a:t>then</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Case</a:t>
            </a:r>
            <a:r>
              <a:rPr lang="hr-BA" sz="2000" dirty="0">
                <a:solidFill>
                  <a:srgbClr val="0070C0"/>
                </a:solidFill>
              </a:rPr>
              <a:t> 2 </a:t>
            </a:r>
            <a:r>
              <a:rPr lang="hr-BA" sz="2000" dirty="0" err="1">
                <a:solidFill>
                  <a:srgbClr val="0070C0"/>
                </a:solidFill>
              </a:rPr>
              <a:t>may</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indicated</a:t>
            </a:r>
            <a:r>
              <a:rPr lang="hr-BA" sz="2000" dirty="0">
                <a:solidFill>
                  <a:srgbClr val="0070C0"/>
                </a:solidFill>
              </a:rPr>
              <a:t> as </a:t>
            </a:r>
            <a:r>
              <a:rPr lang="hr-BA" sz="2000" dirty="0" err="1">
                <a:solidFill>
                  <a:srgbClr val="0070C0"/>
                </a:solidFill>
              </a:rPr>
              <a:t>complied</a:t>
            </a:r>
            <a:r>
              <a:rPr lang="hr-BA" sz="2000" dirty="0">
                <a:solidFill>
                  <a:srgbClr val="0070C0"/>
                </a:solidFill>
              </a:rPr>
              <a:t>, </a:t>
            </a:r>
            <a:r>
              <a:rPr lang="hr-BA" sz="2000" dirty="0" err="1">
                <a:solidFill>
                  <a:srgbClr val="0070C0"/>
                </a:solidFill>
              </a:rPr>
              <a:t>while</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Case</a:t>
            </a:r>
            <a:r>
              <a:rPr lang="hr-BA" sz="2000" dirty="0">
                <a:solidFill>
                  <a:srgbClr val="0070C0"/>
                </a:solidFill>
              </a:rPr>
              <a:t> 3 as </a:t>
            </a:r>
            <a:r>
              <a:rPr lang="hr-BA" sz="2000" dirty="0" err="1">
                <a:solidFill>
                  <a:srgbClr val="0070C0"/>
                </a:solidFill>
              </a:rPr>
              <a:t>not</a:t>
            </a:r>
            <a:r>
              <a:rPr lang="hr-BA" sz="2000" dirty="0">
                <a:solidFill>
                  <a:srgbClr val="0070C0"/>
                </a:solidFill>
              </a:rPr>
              <a:t> </a:t>
            </a:r>
            <a:r>
              <a:rPr lang="hr-BA" sz="2000" dirty="0" err="1">
                <a:solidFill>
                  <a:srgbClr val="0070C0"/>
                </a:solidFill>
              </a:rPr>
              <a:t>complied</a:t>
            </a:r>
            <a:r>
              <a:rPr lang="hr-BA" sz="2000" dirty="0">
                <a:solidFill>
                  <a:srgbClr val="0070C0"/>
                </a:solidFill>
              </a:rPr>
              <a:t> </a:t>
            </a:r>
            <a:r>
              <a:rPr lang="hr-BA" sz="2000" dirty="0" err="1">
                <a:solidFill>
                  <a:srgbClr val="0070C0"/>
                </a:solidFill>
              </a:rPr>
              <a:t>with</a:t>
            </a:r>
            <a:r>
              <a:rPr lang="hr-BA" sz="2000" dirty="0">
                <a:solidFill>
                  <a:srgbClr val="0070C0"/>
                </a:solidFill>
              </a:rPr>
              <a:t> limit </a:t>
            </a:r>
            <a:r>
              <a:rPr lang="hr-BA" sz="2000" dirty="0" err="1">
                <a:solidFill>
                  <a:srgbClr val="0070C0"/>
                </a:solidFill>
              </a:rPr>
              <a:t>value</a:t>
            </a:r>
            <a:r>
              <a:rPr lang="hr-BA" sz="2000" dirty="0">
                <a:solidFill>
                  <a:srgbClr val="0070C0"/>
                </a:solidFill>
              </a:rPr>
              <a:t>.’’</a:t>
            </a:r>
          </a:p>
          <a:p>
            <a:pPr marL="0" lvl="1">
              <a:spcBef>
                <a:spcPts val="0"/>
              </a:spcBef>
            </a:pPr>
            <a:endParaRPr lang="hr-BA" sz="2000" dirty="0">
              <a:solidFill>
                <a:srgbClr val="0070C0"/>
              </a:solidFill>
            </a:endParaRPr>
          </a:p>
        </p:txBody>
      </p:sp>
      <p:grpSp>
        <p:nvGrpSpPr>
          <p:cNvPr id="15" name="Group 14"/>
          <p:cNvGrpSpPr/>
          <p:nvPr/>
        </p:nvGrpSpPr>
        <p:grpSpPr>
          <a:xfrm>
            <a:off x="4262417" y="2486842"/>
            <a:ext cx="4170363" cy="3138487"/>
            <a:chOff x="3879850" y="3303588"/>
            <a:chExt cx="4170363" cy="3138487"/>
          </a:xfrm>
        </p:grpSpPr>
        <p:graphicFrame>
          <p:nvGraphicFramePr>
            <p:cNvPr id="16" name="Object 1"/>
            <p:cNvGraphicFramePr>
              <a:graphicFrameLocks noChangeAspect="1"/>
            </p:cNvGraphicFramePr>
            <p:nvPr>
              <p:extLst>
                <p:ext uri="{D42A27DB-BD31-4B8C-83A1-F6EECF244321}">
                  <p14:modId xmlns:p14="http://schemas.microsoft.com/office/powerpoint/2010/main" val="1388445870"/>
                </p:ext>
              </p:extLst>
            </p:nvPr>
          </p:nvGraphicFramePr>
          <p:xfrm>
            <a:off x="3879850" y="3303588"/>
            <a:ext cx="4170363" cy="3138487"/>
          </p:xfrm>
          <a:graphic>
            <a:graphicData uri="http://schemas.openxmlformats.org/presentationml/2006/ole">
              <mc:AlternateContent xmlns:mc="http://schemas.openxmlformats.org/markup-compatibility/2006">
                <mc:Choice xmlns:v="urn:schemas-microsoft-com:vml" Requires="v">
                  <p:oleObj spid="_x0000_s5210" name="Visio" r:id="rId5" imgW="2963454" imgH="2225040" progId="Visio.Drawing.11">
                    <p:embed/>
                  </p:oleObj>
                </mc:Choice>
                <mc:Fallback>
                  <p:oleObj name="Visio" r:id="rId5" imgW="2963454" imgH="2225040" progId="Visio.Drawing.11">
                    <p:embed/>
                    <p:pic>
                      <p:nvPicPr>
                        <p:cNvPr id="29701"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9850" y="3303588"/>
                          <a:ext cx="4170363"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6"/>
            <p:cNvSpPr>
              <a:spLocks noChangeArrowheads="1"/>
            </p:cNvSpPr>
            <p:nvPr/>
          </p:nvSpPr>
          <p:spPr bwMode="auto">
            <a:xfrm>
              <a:off x="5033963" y="5932488"/>
              <a:ext cx="842962" cy="290512"/>
            </a:xfrm>
            <a:prstGeom prst="rect">
              <a:avLst/>
            </a:prstGeom>
            <a:solidFill>
              <a:srgbClr val="92D050">
                <a:alpha val="43921"/>
              </a:srgbClr>
            </a:solidFill>
            <a:ln w="9525" algn="ctr">
              <a:solidFill>
                <a:schemeClr val="tx1"/>
              </a:solidFill>
              <a:round/>
              <a:headEnd/>
              <a:tailEnd/>
            </a:ln>
          </p:spPr>
          <p:txBody>
            <a:bodyPr wrap="none" lIns="90000" tIns="46800" rIns="90000" bIns="46800" anchor="ctr"/>
            <a:lstStyle>
              <a:lvl1pPr>
                <a:spcAft>
                  <a:spcPct val="40000"/>
                </a:spcAft>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Aft>
                  <a:spcPct val="40000"/>
                </a:spcAft>
                <a:buChar char="–"/>
                <a:defRPr sz="2800">
                  <a:solidFill>
                    <a:schemeClr val="tx1"/>
                  </a:solidFill>
                  <a:latin typeface="Arial" panose="020B0604020202020204" pitchFamily="34" charset="0"/>
                  <a:cs typeface="Arial" panose="020B0604020202020204" pitchFamily="34" charset="0"/>
                </a:defRPr>
              </a:lvl2pPr>
              <a:lvl3pPr marL="1143000" indent="-228600">
                <a:spcAft>
                  <a:spcPct val="40000"/>
                </a:spcAft>
                <a:buChar char="•"/>
                <a:defRPr sz="2400">
                  <a:solidFill>
                    <a:schemeClr val="tx1"/>
                  </a:solidFill>
                  <a:latin typeface="Arial" panose="020B0604020202020204" pitchFamily="34" charset="0"/>
                  <a:cs typeface="Arial" panose="020B0604020202020204" pitchFamily="34" charset="0"/>
                </a:defRPr>
              </a:lvl3pPr>
              <a:lvl4pPr marL="1600200" indent="-228600">
                <a:spcAft>
                  <a:spcPct val="40000"/>
                </a:spcAft>
                <a:buChar char="–"/>
                <a:defRPr sz="2000">
                  <a:solidFill>
                    <a:schemeClr val="tx1"/>
                  </a:solidFill>
                  <a:latin typeface="Arial" panose="020B0604020202020204" pitchFamily="34" charset="0"/>
                  <a:cs typeface="Arial" panose="020B0604020202020204" pitchFamily="34" charset="0"/>
                </a:defRPr>
              </a:lvl4pPr>
              <a:lvl5pPr marL="2057400" indent="-228600">
                <a:spcAft>
                  <a:spcPct val="40000"/>
                </a:spcAft>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4000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4000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4000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40000"/>
                </a:spcAft>
                <a:buChar char="»"/>
                <a:defRPr sz="2000">
                  <a:solidFill>
                    <a:schemeClr val="tx1"/>
                  </a:solidFill>
                  <a:latin typeface="Arial" panose="020B0604020202020204" pitchFamily="34" charset="0"/>
                  <a:cs typeface="Arial" panose="020B0604020202020204" pitchFamily="34" charset="0"/>
                </a:defRPr>
              </a:lvl9pPr>
            </a:lstStyle>
            <a:p>
              <a:pPr eaLnBrk="1" hangingPunct="1">
                <a:spcAft>
                  <a:spcPct val="0"/>
                </a:spcAft>
                <a:buFontTx/>
                <a:buNone/>
              </a:pPr>
              <a:endParaRPr lang="en-US" altLang="en-US"/>
            </a:p>
          </p:txBody>
        </p:sp>
        <p:sp>
          <p:nvSpPr>
            <p:cNvPr id="18" name="Rectangle 7"/>
            <p:cNvSpPr>
              <a:spLocks noChangeArrowheads="1"/>
            </p:cNvSpPr>
            <p:nvPr/>
          </p:nvSpPr>
          <p:spPr bwMode="auto">
            <a:xfrm>
              <a:off x="6000750" y="5949950"/>
              <a:ext cx="923925" cy="273050"/>
            </a:xfrm>
            <a:prstGeom prst="rect">
              <a:avLst/>
            </a:prstGeom>
            <a:solidFill>
              <a:srgbClr val="FF0000">
                <a:alpha val="43921"/>
              </a:srgbClr>
            </a:solidFill>
            <a:ln w="9525" algn="ctr">
              <a:solidFill>
                <a:schemeClr val="tx1"/>
              </a:solidFill>
              <a:round/>
              <a:headEnd/>
              <a:tailEnd/>
            </a:ln>
          </p:spPr>
          <p:txBody>
            <a:bodyPr wrap="none" lIns="90000" tIns="46800" rIns="90000" bIns="46800" anchor="ctr"/>
            <a:lstStyle>
              <a:lvl1pPr>
                <a:spcAft>
                  <a:spcPct val="40000"/>
                </a:spcAft>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Aft>
                  <a:spcPct val="40000"/>
                </a:spcAft>
                <a:buChar char="–"/>
                <a:defRPr sz="2800">
                  <a:solidFill>
                    <a:schemeClr val="tx1"/>
                  </a:solidFill>
                  <a:latin typeface="Arial" panose="020B0604020202020204" pitchFamily="34" charset="0"/>
                  <a:cs typeface="Arial" panose="020B0604020202020204" pitchFamily="34" charset="0"/>
                </a:defRPr>
              </a:lvl2pPr>
              <a:lvl3pPr marL="1143000" indent="-228600">
                <a:spcAft>
                  <a:spcPct val="40000"/>
                </a:spcAft>
                <a:buChar char="•"/>
                <a:defRPr sz="2400">
                  <a:solidFill>
                    <a:schemeClr val="tx1"/>
                  </a:solidFill>
                  <a:latin typeface="Arial" panose="020B0604020202020204" pitchFamily="34" charset="0"/>
                  <a:cs typeface="Arial" panose="020B0604020202020204" pitchFamily="34" charset="0"/>
                </a:defRPr>
              </a:lvl3pPr>
              <a:lvl4pPr marL="1600200" indent="-228600">
                <a:spcAft>
                  <a:spcPct val="40000"/>
                </a:spcAft>
                <a:buChar char="–"/>
                <a:defRPr sz="2000">
                  <a:solidFill>
                    <a:schemeClr val="tx1"/>
                  </a:solidFill>
                  <a:latin typeface="Arial" panose="020B0604020202020204" pitchFamily="34" charset="0"/>
                  <a:cs typeface="Arial" panose="020B0604020202020204" pitchFamily="34" charset="0"/>
                </a:defRPr>
              </a:lvl4pPr>
              <a:lvl5pPr marL="2057400" indent="-228600">
                <a:spcAft>
                  <a:spcPct val="40000"/>
                </a:spcAft>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4000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4000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4000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40000"/>
                </a:spcAft>
                <a:buChar char="»"/>
                <a:defRPr sz="2000">
                  <a:solidFill>
                    <a:schemeClr val="tx1"/>
                  </a:solidFill>
                  <a:latin typeface="Arial" panose="020B0604020202020204" pitchFamily="34" charset="0"/>
                  <a:cs typeface="Arial" panose="020B0604020202020204" pitchFamily="34" charset="0"/>
                </a:defRPr>
              </a:lvl9pPr>
            </a:lstStyle>
            <a:p>
              <a:pPr eaLnBrk="1" hangingPunct="1">
                <a:spcAft>
                  <a:spcPct val="0"/>
                </a:spcAft>
                <a:buFontTx/>
                <a:buNone/>
              </a:pPr>
              <a:endParaRPr lang="en-US" altLang="en-US"/>
            </a:p>
          </p:txBody>
        </p:sp>
      </p:grpSp>
      <p:sp>
        <p:nvSpPr>
          <p:cNvPr id="19"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20" name="Group 3"/>
          <p:cNvGrpSpPr>
            <a:grpSpLocks noChangeAspect="1"/>
          </p:cNvGrpSpPr>
          <p:nvPr/>
        </p:nvGrpSpPr>
        <p:grpSpPr bwMode="auto">
          <a:xfrm>
            <a:off x="442354" y="6362429"/>
            <a:ext cx="4500798" cy="411137"/>
            <a:chOff x="14858" y="6031800"/>
            <a:chExt cx="7310482" cy="703818"/>
          </a:xfrm>
        </p:grpSpPr>
        <p:pic>
          <p:nvPicPr>
            <p:cNvPr id="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213868301"/>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239697" y="1628777"/>
            <a:ext cx="8762259" cy="406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400" b="1" dirty="0" err="1">
                <a:solidFill>
                  <a:schemeClr val="tx2"/>
                </a:solidFill>
              </a:rPr>
              <a:t>Annual</a:t>
            </a:r>
            <a:r>
              <a:rPr lang="hr-BA" sz="2400" b="1" dirty="0">
                <a:solidFill>
                  <a:schemeClr val="tx2"/>
                </a:solidFill>
              </a:rPr>
              <a:t> </a:t>
            </a:r>
            <a:r>
              <a:rPr lang="hr-BA" sz="2400" b="1" dirty="0" err="1">
                <a:solidFill>
                  <a:schemeClr val="tx2"/>
                </a:solidFill>
              </a:rPr>
              <a:t>reports</a:t>
            </a:r>
            <a:r>
              <a:rPr lang="hr-BA" sz="2400" b="1" dirty="0">
                <a:solidFill>
                  <a:schemeClr val="tx2"/>
                </a:solidFill>
              </a:rPr>
              <a:t> on </a:t>
            </a:r>
            <a:r>
              <a:rPr lang="hr-BA" sz="2400" b="1" dirty="0" err="1">
                <a:solidFill>
                  <a:schemeClr val="tx2"/>
                </a:solidFill>
              </a:rPr>
              <a:t>air</a:t>
            </a:r>
            <a:r>
              <a:rPr lang="hr-BA" sz="2400" b="1" dirty="0">
                <a:solidFill>
                  <a:schemeClr val="tx2"/>
                </a:solidFill>
              </a:rPr>
              <a:t> </a:t>
            </a:r>
            <a:r>
              <a:rPr lang="hr-BA" sz="2400" b="1" dirty="0" err="1">
                <a:solidFill>
                  <a:schemeClr val="tx2"/>
                </a:solidFill>
              </a:rPr>
              <a:t>quality</a:t>
            </a:r>
            <a:r>
              <a:rPr lang="hr-BA" sz="2400" b="1" dirty="0">
                <a:solidFill>
                  <a:schemeClr val="tx2"/>
                </a:solidFill>
              </a:rPr>
              <a:t> </a:t>
            </a:r>
            <a:r>
              <a:rPr lang="hr-BA" sz="2400" b="1" dirty="0" err="1">
                <a:solidFill>
                  <a:schemeClr val="tx2"/>
                </a:solidFill>
              </a:rPr>
              <a:t>monitoring</a:t>
            </a:r>
            <a:r>
              <a:rPr lang="hr-BA" sz="2400" b="1" dirty="0">
                <a:solidFill>
                  <a:schemeClr val="tx2"/>
                </a:solidFill>
              </a:rPr>
              <a:t> </a:t>
            </a:r>
            <a:r>
              <a:rPr lang="hr-BA" sz="2400" b="1" dirty="0" err="1">
                <a:solidFill>
                  <a:schemeClr val="tx2"/>
                </a:solidFill>
              </a:rPr>
              <a:t>can</a:t>
            </a:r>
            <a:r>
              <a:rPr lang="hr-BA" sz="2400" b="1" dirty="0">
                <a:solidFill>
                  <a:schemeClr val="tx2"/>
                </a:solidFill>
              </a:rPr>
              <a:t> </a:t>
            </a:r>
            <a:r>
              <a:rPr lang="hr-BA" sz="2400" b="1" dirty="0" err="1">
                <a:solidFill>
                  <a:schemeClr val="tx2"/>
                </a:solidFill>
              </a:rPr>
              <a:t>be</a:t>
            </a:r>
            <a:r>
              <a:rPr lang="hr-BA" sz="2400" b="1" dirty="0">
                <a:solidFill>
                  <a:schemeClr val="tx2"/>
                </a:solidFill>
              </a:rPr>
              <a:t> </a:t>
            </a:r>
            <a:r>
              <a:rPr lang="hr-BA" sz="2400" b="1" dirty="0" err="1">
                <a:solidFill>
                  <a:schemeClr val="tx2"/>
                </a:solidFill>
              </a:rPr>
              <a:t>found</a:t>
            </a:r>
            <a:r>
              <a:rPr lang="hr-BA" sz="2400" b="1" dirty="0">
                <a:solidFill>
                  <a:schemeClr val="tx2"/>
                </a:solidFill>
              </a:rPr>
              <a:t> </a:t>
            </a:r>
            <a:r>
              <a:rPr lang="hr-BA" sz="2400" b="1" dirty="0" err="1">
                <a:solidFill>
                  <a:schemeClr val="tx2"/>
                </a:solidFill>
              </a:rPr>
              <a:t>on</a:t>
            </a:r>
            <a:r>
              <a:rPr lang="hr-BA" sz="2400" b="1" dirty="0">
                <a:solidFill>
                  <a:schemeClr val="tx2"/>
                </a:solidFill>
              </a:rPr>
              <a:t> Air </a:t>
            </a:r>
            <a:r>
              <a:rPr lang="hr-BA" sz="2400" b="1" dirty="0" err="1">
                <a:solidFill>
                  <a:schemeClr val="tx2"/>
                </a:solidFill>
              </a:rPr>
              <a:t>quality</a:t>
            </a:r>
            <a:r>
              <a:rPr lang="hr-BA" sz="2400" b="1" dirty="0">
                <a:solidFill>
                  <a:schemeClr val="tx2"/>
                </a:solidFill>
              </a:rPr>
              <a:t> </a:t>
            </a:r>
            <a:r>
              <a:rPr lang="hr-BA" sz="2400" b="1" dirty="0" err="1">
                <a:solidFill>
                  <a:schemeClr val="tx2"/>
                </a:solidFill>
              </a:rPr>
              <a:t>in</a:t>
            </a:r>
            <a:r>
              <a:rPr lang="hr-BA" sz="2400" b="1" dirty="0">
                <a:solidFill>
                  <a:schemeClr val="tx2"/>
                </a:solidFill>
              </a:rPr>
              <a:t> RC portal, on </a:t>
            </a:r>
            <a:r>
              <a:rPr lang="hr-BA" sz="2400" b="1" dirty="0" err="1">
                <a:solidFill>
                  <a:schemeClr val="tx2"/>
                </a:solidFill>
              </a:rPr>
              <a:t>links</a:t>
            </a:r>
            <a:r>
              <a:rPr lang="hr-BA" sz="2400" b="1" dirty="0">
                <a:solidFill>
                  <a:schemeClr val="tx2"/>
                </a:solidFill>
              </a:rPr>
              <a:t>:</a:t>
            </a:r>
            <a:r>
              <a:rPr lang="hr-BA" sz="2400" b="1" dirty="0">
                <a:solidFill>
                  <a:srgbClr val="FF0000"/>
                </a:solidFill>
              </a:rPr>
              <a:t> </a:t>
            </a:r>
          </a:p>
          <a:p>
            <a:pPr>
              <a:spcBef>
                <a:spcPct val="20000"/>
              </a:spcBef>
            </a:pPr>
            <a:r>
              <a:rPr lang="hr-BA" sz="2000" b="1" dirty="0" err="1">
                <a:solidFill>
                  <a:srgbClr val="0070C0"/>
                </a:solidFill>
              </a:rPr>
              <a:t>Annual</a:t>
            </a:r>
            <a:r>
              <a:rPr lang="hr-BA" sz="2000" b="1" dirty="0">
                <a:solidFill>
                  <a:srgbClr val="0070C0"/>
                </a:solidFill>
              </a:rPr>
              <a:t> </a:t>
            </a:r>
            <a:r>
              <a:rPr lang="hr-BA" sz="2000" b="1" dirty="0" err="1">
                <a:solidFill>
                  <a:srgbClr val="0070C0"/>
                </a:solidFill>
              </a:rPr>
              <a:t>reports</a:t>
            </a:r>
            <a:r>
              <a:rPr lang="hr-BA" sz="2000" b="1" dirty="0">
                <a:solidFill>
                  <a:srgbClr val="0070C0"/>
                </a:solidFill>
              </a:rPr>
              <a:t> </a:t>
            </a:r>
            <a:r>
              <a:rPr lang="hr-BA" sz="2000" b="1" dirty="0" err="1">
                <a:solidFill>
                  <a:srgbClr val="0070C0"/>
                </a:solidFill>
              </a:rPr>
              <a:t>in</a:t>
            </a:r>
            <a:r>
              <a:rPr lang="hr-BA" sz="2000" b="1" dirty="0">
                <a:solidFill>
                  <a:srgbClr val="0070C0"/>
                </a:solidFill>
              </a:rPr>
              <a:t> RS (</a:t>
            </a:r>
            <a:r>
              <a:rPr lang="hr-BA" sz="2000" b="1" dirty="0" err="1">
                <a:solidFill>
                  <a:srgbClr val="0070C0"/>
                </a:solidFill>
              </a:rPr>
              <a:t>state</a:t>
            </a:r>
            <a:r>
              <a:rPr lang="hr-BA" sz="2000" b="1" dirty="0">
                <a:solidFill>
                  <a:srgbClr val="0070C0"/>
                </a:solidFill>
              </a:rPr>
              <a:t> </a:t>
            </a:r>
            <a:r>
              <a:rPr lang="hr-BA" sz="2000" b="1" dirty="0" err="1">
                <a:solidFill>
                  <a:srgbClr val="0070C0"/>
                </a:solidFill>
              </a:rPr>
              <a:t>and</a:t>
            </a:r>
            <a:r>
              <a:rPr lang="hr-BA" sz="2000" b="1" dirty="0">
                <a:solidFill>
                  <a:srgbClr val="0070C0"/>
                </a:solidFill>
              </a:rPr>
              <a:t> </a:t>
            </a:r>
            <a:r>
              <a:rPr lang="hr-BA" sz="2000" b="1" dirty="0" err="1">
                <a:solidFill>
                  <a:srgbClr val="0070C0"/>
                </a:solidFill>
              </a:rPr>
              <a:t>local</a:t>
            </a:r>
            <a:r>
              <a:rPr lang="hr-BA" sz="2000" b="1" dirty="0">
                <a:solidFill>
                  <a:srgbClr val="0070C0"/>
                </a:solidFill>
              </a:rPr>
              <a:t> </a:t>
            </a:r>
            <a:r>
              <a:rPr lang="hr-BA" sz="2000" b="1" dirty="0" err="1">
                <a:solidFill>
                  <a:srgbClr val="0070C0"/>
                </a:solidFill>
              </a:rPr>
              <a:t>networks</a:t>
            </a:r>
            <a:r>
              <a:rPr lang="hr-BA" sz="2000" b="1" dirty="0">
                <a:solidFill>
                  <a:srgbClr val="0070C0"/>
                </a:solidFill>
              </a:rPr>
              <a:t>)</a:t>
            </a:r>
          </a:p>
          <a:p>
            <a:pPr>
              <a:spcBef>
                <a:spcPct val="20000"/>
              </a:spcBef>
            </a:pPr>
            <a:r>
              <a:rPr lang="hr-BA" sz="2000" dirty="0">
                <a:solidFill>
                  <a:srgbClr val="0070C0"/>
                </a:solidFill>
                <a:hlinkClick r:id="rId2"/>
              </a:rPr>
              <a:t>http://iszz.azo.hr/iskzl/godizvrpt.htm?pid=0&amp;t=0</a:t>
            </a:r>
            <a:endParaRPr lang="hr-BA" sz="2000" dirty="0">
              <a:solidFill>
                <a:srgbClr val="0070C0"/>
              </a:solidFill>
            </a:endParaRPr>
          </a:p>
          <a:p>
            <a:pPr>
              <a:spcBef>
                <a:spcPct val="20000"/>
              </a:spcBef>
            </a:pPr>
            <a:endParaRPr lang="hr-BA" sz="2000" dirty="0">
              <a:solidFill>
                <a:srgbClr val="0070C0"/>
              </a:solidFill>
            </a:endParaRPr>
          </a:p>
          <a:p>
            <a:pPr>
              <a:spcBef>
                <a:spcPct val="20000"/>
              </a:spcBef>
            </a:pPr>
            <a:r>
              <a:rPr lang="hr-BA" sz="2000" b="1" dirty="0" err="1">
                <a:solidFill>
                  <a:srgbClr val="0070C0"/>
                </a:solidFill>
              </a:rPr>
              <a:t>Annual</a:t>
            </a:r>
            <a:r>
              <a:rPr lang="hr-BA" sz="2000" b="1" dirty="0">
                <a:solidFill>
                  <a:srgbClr val="0070C0"/>
                </a:solidFill>
              </a:rPr>
              <a:t> </a:t>
            </a:r>
            <a:r>
              <a:rPr lang="hr-BA" sz="2000" b="1" dirty="0" err="1">
                <a:solidFill>
                  <a:srgbClr val="0070C0"/>
                </a:solidFill>
              </a:rPr>
              <a:t>reports</a:t>
            </a:r>
            <a:r>
              <a:rPr lang="hr-BA" sz="2000" b="1" dirty="0">
                <a:solidFill>
                  <a:srgbClr val="0070C0"/>
                </a:solidFill>
              </a:rPr>
              <a:t> </a:t>
            </a:r>
            <a:r>
              <a:rPr lang="hr-BA" sz="2000" b="1" dirty="0" err="1">
                <a:solidFill>
                  <a:srgbClr val="0070C0"/>
                </a:solidFill>
              </a:rPr>
              <a:t>of</a:t>
            </a:r>
            <a:r>
              <a:rPr lang="hr-BA" sz="2000" b="1" dirty="0">
                <a:solidFill>
                  <a:srgbClr val="0070C0"/>
                </a:solidFill>
              </a:rPr>
              <a:t> </a:t>
            </a:r>
            <a:r>
              <a:rPr lang="hr-BA" sz="2000" b="1" dirty="0" err="1">
                <a:solidFill>
                  <a:srgbClr val="0070C0"/>
                </a:solidFill>
              </a:rPr>
              <a:t>state</a:t>
            </a:r>
            <a:r>
              <a:rPr lang="hr-BA" sz="2000" b="1" dirty="0">
                <a:solidFill>
                  <a:srgbClr val="0070C0"/>
                </a:solidFill>
              </a:rPr>
              <a:t> </a:t>
            </a:r>
            <a:r>
              <a:rPr lang="hr-BA" sz="2000" b="1" dirty="0" err="1">
                <a:solidFill>
                  <a:srgbClr val="0070C0"/>
                </a:solidFill>
              </a:rPr>
              <a:t>network</a:t>
            </a:r>
            <a:r>
              <a:rPr lang="hr-BA" sz="2000" b="1" dirty="0">
                <a:solidFill>
                  <a:srgbClr val="0070C0"/>
                </a:solidFill>
              </a:rPr>
              <a:t>:</a:t>
            </a:r>
          </a:p>
          <a:p>
            <a:pPr>
              <a:spcBef>
                <a:spcPct val="20000"/>
              </a:spcBef>
            </a:pPr>
            <a:r>
              <a:rPr lang="hr-BA" sz="2000" dirty="0">
                <a:solidFill>
                  <a:srgbClr val="0070C0"/>
                </a:solidFill>
                <a:hlinkClick r:id="rId3"/>
              </a:rPr>
              <a:t>http://iszz.azo.hr/iskzl/godizvrpt.htm?pid=0&amp;t=1</a:t>
            </a:r>
            <a:endParaRPr lang="hr-BA" sz="2000" dirty="0">
              <a:solidFill>
                <a:srgbClr val="0070C0"/>
              </a:solidFill>
            </a:endParaRPr>
          </a:p>
          <a:p>
            <a:pPr>
              <a:spcBef>
                <a:spcPct val="20000"/>
              </a:spcBef>
            </a:pPr>
            <a:endParaRPr lang="hr-BA" sz="2000" dirty="0">
              <a:solidFill>
                <a:srgbClr val="0070C0"/>
              </a:solidFill>
            </a:endParaRPr>
          </a:p>
          <a:p>
            <a:pPr>
              <a:spcBef>
                <a:spcPct val="20000"/>
              </a:spcBef>
            </a:pPr>
            <a:r>
              <a:rPr lang="hr-BA" sz="2000" b="1" dirty="0" err="1">
                <a:solidFill>
                  <a:srgbClr val="0070C0"/>
                </a:solidFill>
              </a:rPr>
              <a:t>Annual</a:t>
            </a:r>
            <a:r>
              <a:rPr lang="hr-BA" sz="2000" b="1" dirty="0">
                <a:solidFill>
                  <a:srgbClr val="0070C0"/>
                </a:solidFill>
              </a:rPr>
              <a:t> </a:t>
            </a:r>
            <a:r>
              <a:rPr lang="hr-BA" sz="2000" b="1" dirty="0" err="1">
                <a:solidFill>
                  <a:srgbClr val="0070C0"/>
                </a:solidFill>
              </a:rPr>
              <a:t>reports</a:t>
            </a:r>
            <a:r>
              <a:rPr lang="hr-BA" sz="2000" b="1" dirty="0">
                <a:solidFill>
                  <a:srgbClr val="0070C0"/>
                </a:solidFill>
              </a:rPr>
              <a:t> </a:t>
            </a:r>
            <a:r>
              <a:rPr lang="hr-BA" sz="2000" b="1" dirty="0" err="1">
                <a:solidFill>
                  <a:srgbClr val="0070C0"/>
                </a:solidFill>
              </a:rPr>
              <a:t>of</a:t>
            </a:r>
            <a:r>
              <a:rPr lang="hr-BA" sz="2000" b="1" dirty="0">
                <a:solidFill>
                  <a:srgbClr val="0070C0"/>
                </a:solidFill>
              </a:rPr>
              <a:t> </a:t>
            </a:r>
            <a:r>
              <a:rPr lang="hr-BA" sz="2000" b="1" dirty="0" err="1">
                <a:solidFill>
                  <a:srgbClr val="0070C0"/>
                </a:solidFill>
              </a:rPr>
              <a:t>local</a:t>
            </a:r>
            <a:r>
              <a:rPr lang="hr-BA" sz="2000" b="1" dirty="0">
                <a:solidFill>
                  <a:srgbClr val="0070C0"/>
                </a:solidFill>
              </a:rPr>
              <a:t> </a:t>
            </a:r>
            <a:r>
              <a:rPr lang="hr-BA" sz="2000" b="1" dirty="0" err="1">
                <a:solidFill>
                  <a:srgbClr val="0070C0"/>
                </a:solidFill>
              </a:rPr>
              <a:t>networks</a:t>
            </a:r>
            <a:r>
              <a:rPr lang="hr-BA" sz="2000" b="1" dirty="0">
                <a:solidFill>
                  <a:srgbClr val="0070C0"/>
                </a:solidFill>
              </a:rPr>
              <a:t>:</a:t>
            </a:r>
          </a:p>
          <a:p>
            <a:pPr>
              <a:spcBef>
                <a:spcPct val="20000"/>
              </a:spcBef>
            </a:pPr>
            <a:r>
              <a:rPr lang="hr-BA" sz="2000" dirty="0">
                <a:solidFill>
                  <a:srgbClr val="0070C0"/>
                </a:solidFill>
                <a:hlinkClick r:id="rId4"/>
              </a:rPr>
              <a:t>http://iszz.azo.hr/iskzl/godizvrpt.htm?pid=0&amp;t=2</a:t>
            </a:r>
            <a:endParaRPr lang="hr-BA" sz="2000" dirty="0">
              <a:solidFill>
                <a:srgbClr val="0070C0"/>
              </a:solidFill>
            </a:endParaRPr>
          </a:p>
          <a:p>
            <a:pPr>
              <a:spcBef>
                <a:spcPct val="20000"/>
              </a:spcBef>
            </a:pPr>
            <a:endParaRPr lang="hr-BA" sz="2000" dirty="0">
              <a:solidFill>
                <a:srgbClr val="0070C0"/>
              </a:solidFill>
            </a:endParaRPr>
          </a:p>
          <a:p>
            <a:pPr lvl="1">
              <a:spcBef>
                <a:spcPct val="20000"/>
              </a:spcBef>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756161106"/>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457200" y="1438184"/>
            <a:ext cx="8362950" cy="47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err="1">
                <a:solidFill>
                  <a:srgbClr val="0070C0"/>
                </a:solidFill>
              </a:rPr>
              <a:t>Content</a:t>
            </a:r>
            <a:r>
              <a:rPr lang="hr-BA" sz="2000" b="1" dirty="0">
                <a:solidFill>
                  <a:srgbClr val="0070C0"/>
                </a:solidFill>
              </a:rPr>
              <a:t> </a:t>
            </a:r>
            <a:r>
              <a:rPr lang="hr-BA" sz="2000" b="1" dirty="0" err="1">
                <a:solidFill>
                  <a:srgbClr val="0070C0"/>
                </a:solidFill>
              </a:rPr>
              <a:t>of</a:t>
            </a:r>
            <a:r>
              <a:rPr lang="hr-BA" sz="2000" b="1" dirty="0">
                <a:solidFill>
                  <a:srgbClr val="0070C0"/>
                </a:solidFill>
              </a:rPr>
              <a:t> </a:t>
            </a:r>
            <a:r>
              <a:rPr lang="hr-BA" sz="2000" b="1" dirty="0" err="1">
                <a:solidFill>
                  <a:srgbClr val="0070C0"/>
                </a:solidFill>
              </a:rPr>
              <a:t>annual</a:t>
            </a:r>
            <a:r>
              <a:rPr lang="hr-BA" sz="2000" b="1" dirty="0">
                <a:solidFill>
                  <a:srgbClr val="0070C0"/>
                </a:solidFill>
              </a:rPr>
              <a:t> </a:t>
            </a:r>
            <a:r>
              <a:rPr lang="hr-BA" sz="2000" b="1" dirty="0" err="1">
                <a:solidFill>
                  <a:srgbClr val="0070C0"/>
                </a:solidFill>
              </a:rPr>
              <a:t>reports</a:t>
            </a:r>
            <a:r>
              <a:rPr lang="hr-BA" sz="2000" b="1" dirty="0">
                <a:solidFill>
                  <a:srgbClr val="0070C0"/>
                </a:solidFill>
              </a:rPr>
              <a:t> on </a:t>
            </a:r>
            <a:r>
              <a:rPr lang="hr-BA" sz="2000" b="1" dirty="0" err="1">
                <a:solidFill>
                  <a:srgbClr val="0070C0"/>
                </a:solidFill>
              </a:rPr>
              <a:t>air</a:t>
            </a:r>
            <a:r>
              <a:rPr lang="hr-BA" sz="2000" b="1" dirty="0">
                <a:solidFill>
                  <a:srgbClr val="0070C0"/>
                </a:solidFill>
              </a:rPr>
              <a:t> </a:t>
            </a:r>
            <a:r>
              <a:rPr lang="hr-BA" sz="2000" b="1" dirty="0" err="1">
                <a:solidFill>
                  <a:srgbClr val="0070C0"/>
                </a:solidFill>
              </a:rPr>
              <a:t>quality</a:t>
            </a:r>
            <a:r>
              <a:rPr lang="hr-BA" sz="2000" b="1" dirty="0">
                <a:solidFill>
                  <a:srgbClr val="0070C0"/>
                </a:solidFill>
              </a:rPr>
              <a:t> </a:t>
            </a:r>
            <a:r>
              <a:rPr lang="hr-BA" sz="2000" b="1" dirty="0" err="1">
                <a:solidFill>
                  <a:srgbClr val="0070C0"/>
                </a:solidFill>
              </a:rPr>
              <a:t>monitoring</a:t>
            </a:r>
            <a:r>
              <a:rPr lang="hr-BA" sz="2000" b="1" dirty="0">
                <a:solidFill>
                  <a:srgbClr val="0070C0"/>
                </a:solidFill>
              </a:rPr>
              <a:t> is </a:t>
            </a:r>
            <a:r>
              <a:rPr lang="hr-BA" sz="2000" b="1" dirty="0" err="1">
                <a:solidFill>
                  <a:srgbClr val="0070C0"/>
                </a:solidFill>
              </a:rPr>
              <a:t>prescribed</a:t>
            </a:r>
            <a:r>
              <a:rPr lang="hr-BA" sz="2000" b="1" dirty="0">
                <a:solidFill>
                  <a:srgbClr val="0070C0"/>
                </a:solidFill>
              </a:rPr>
              <a:t> </a:t>
            </a:r>
            <a:r>
              <a:rPr lang="hr-BA" sz="2000" b="1" dirty="0" err="1">
                <a:solidFill>
                  <a:srgbClr val="0070C0"/>
                </a:solidFill>
              </a:rPr>
              <a:t>by</a:t>
            </a:r>
            <a:r>
              <a:rPr lang="hr-BA" sz="2000" b="1" dirty="0">
                <a:solidFill>
                  <a:srgbClr val="0070C0"/>
                </a:solidFill>
              </a:rPr>
              <a:t> </a:t>
            </a:r>
            <a:r>
              <a:rPr lang="hr-BA" sz="2000" b="1" dirty="0" err="1">
                <a:solidFill>
                  <a:srgbClr val="0070C0"/>
                </a:solidFill>
              </a:rPr>
              <a:t>Article</a:t>
            </a:r>
            <a:r>
              <a:rPr lang="hr-BA" sz="2000" b="1" dirty="0">
                <a:solidFill>
                  <a:srgbClr val="0070C0"/>
                </a:solidFill>
              </a:rPr>
              <a:t> 22 </a:t>
            </a:r>
            <a:r>
              <a:rPr lang="hr-BA" sz="2000" b="1" dirty="0" err="1">
                <a:solidFill>
                  <a:srgbClr val="0070C0"/>
                </a:solidFill>
              </a:rPr>
              <a:t>of</a:t>
            </a:r>
            <a:r>
              <a:rPr lang="hr-BA" sz="2000" b="1" dirty="0">
                <a:solidFill>
                  <a:srgbClr val="0070C0"/>
                </a:solidFill>
              </a:rPr>
              <a:t> </a:t>
            </a:r>
            <a:r>
              <a:rPr lang="hr-BA" sz="2000" b="1" dirty="0" err="1">
                <a:solidFill>
                  <a:srgbClr val="0070C0"/>
                </a:solidFill>
              </a:rPr>
              <a:t>the</a:t>
            </a:r>
            <a:r>
              <a:rPr lang="hr-BA" sz="2000" b="1" dirty="0">
                <a:solidFill>
                  <a:srgbClr val="0070C0"/>
                </a:solidFill>
              </a:rPr>
              <a:t> </a:t>
            </a:r>
            <a:r>
              <a:rPr lang="en-US" sz="2000" b="1" dirty="0">
                <a:solidFill>
                  <a:srgbClr val="0070C0"/>
                </a:solidFill>
              </a:rPr>
              <a:t>Ordinance on the Air Quality Monitoring </a:t>
            </a:r>
            <a:r>
              <a:rPr lang="hr-BA" sz="2000" b="1" dirty="0">
                <a:solidFill>
                  <a:srgbClr val="0070C0"/>
                </a:solidFill>
              </a:rPr>
              <a:t>(OG 79/17). </a:t>
            </a:r>
          </a:p>
          <a:p>
            <a:pPr>
              <a:spcBef>
                <a:spcPct val="20000"/>
              </a:spcBef>
            </a:pPr>
            <a:r>
              <a:rPr lang="hr-BA" sz="2400" b="1" dirty="0" err="1">
                <a:solidFill>
                  <a:schemeClr val="tx2"/>
                </a:solidFill>
              </a:rPr>
              <a:t>Annual</a:t>
            </a:r>
            <a:r>
              <a:rPr lang="hr-BA" sz="2400" b="1" dirty="0">
                <a:solidFill>
                  <a:schemeClr val="tx2"/>
                </a:solidFill>
              </a:rPr>
              <a:t> </a:t>
            </a:r>
            <a:r>
              <a:rPr lang="hr-BA" sz="2400" b="1" dirty="0" err="1">
                <a:solidFill>
                  <a:schemeClr val="tx2"/>
                </a:solidFill>
              </a:rPr>
              <a:t>reports</a:t>
            </a:r>
            <a:r>
              <a:rPr lang="hr-BA" sz="2400" b="1" dirty="0">
                <a:solidFill>
                  <a:schemeClr val="tx2"/>
                </a:solidFill>
              </a:rPr>
              <a:t> </a:t>
            </a:r>
            <a:r>
              <a:rPr lang="hr-BA" sz="2400" b="1" dirty="0" err="1">
                <a:solidFill>
                  <a:schemeClr val="tx2"/>
                </a:solidFill>
              </a:rPr>
              <a:t>contain</a:t>
            </a:r>
            <a:r>
              <a:rPr lang="hr-BA" sz="2400" b="1" dirty="0">
                <a:solidFill>
                  <a:schemeClr val="tx2"/>
                </a:solidFill>
              </a:rPr>
              <a:t> or </a:t>
            </a:r>
            <a:r>
              <a:rPr lang="hr-BA" sz="2400" b="1" dirty="0" err="1">
                <a:solidFill>
                  <a:schemeClr val="tx2"/>
                </a:solidFill>
              </a:rPr>
              <a:t>should</a:t>
            </a:r>
            <a:r>
              <a:rPr lang="hr-BA" sz="2400" b="1" dirty="0">
                <a:solidFill>
                  <a:schemeClr val="tx2"/>
                </a:solidFill>
              </a:rPr>
              <a:t> </a:t>
            </a:r>
            <a:r>
              <a:rPr lang="hr-BA" sz="2400" b="1" dirty="0" err="1">
                <a:solidFill>
                  <a:schemeClr val="tx2"/>
                </a:solidFill>
              </a:rPr>
              <a:t>contain</a:t>
            </a:r>
            <a:r>
              <a:rPr lang="hr-BA" sz="2400" b="1" dirty="0">
                <a:solidFill>
                  <a:schemeClr val="tx2"/>
                </a:solidFill>
              </a:rPr>
              <a:t> </a:t>
            </a:r>
            <a:r>
              <a:rPr lang="hr-BA" sz="2400" b="1" dirty="0" err="1">
                <a:solidFill>
                  <a:schemeClr val="tx2"/>
                </a:solidFill>
              </a:rPr>
              <a:t>data</a:t>
            </a:r>
            <a:r>
              <a:rPr lang="hr-BA" sz="2400" b="1" dirty="0">
                <a:solidFill>
                  <a:schemeClr val="tx2"/>
                </a:solidFill>
              </a:rPr>
              <a:t> </a:t>
            </a:r>
            <a:r>
              <a:rPr lang="hr-BA" sz="2400" b="1" dirty="0" err="1">
                <a:solidFill>
                  <a:schemeClr val="tx2"/>
                </a:solidFill>
              </a:rPr>
              <a:t>on</a:t>
            </a:r>
            <a:r>
              <a:rPr lang="hr-BA" sz="2400" b="1" dirty="0">
                <a:solidFill>
                  <a:schemeClr val="tx2"/>
                </a:solidFill>
              </a:rPr>
              <a:t>:</a:t>
            </a:r>
            <a:r>
              <a:rPr lang="hr-BA" sz="2400" b="1" dirty="0">
                <a:solidFill>
                  <a:srgbClr val="FF0000"/>
                </a:solidFill>
              </a:rPr>
              <a:t> </a:t>
            </a:r>
            <a:endParaRPr lang="hr-BA" sz="2400" b="1" dirty="0">
              <a:solidFill>
                <a:schemeClr val="tx2"/>
              </a:solidFill>
            </a:endParaRPr>
          </a:p>
          <a:p>
            <a:pPr lvl="1">
              <a:spcBef>
                <a:spcPct val="20000"/>
              </a:spcBef>
            </a:pPr>
            <a:r>
              <a:rPr lang="hr-BA" sz="2000" dirty="0">
                <a:solidFill>
                  <a:srgbClr val="0070C0"/>
                </a:solidFill>
              </a:rPr>
              <a:t>– </a:t>
            </a:r>
            <a:r>
              <a:rPr lang="hr-BA" sz="2000" b="1" dirty="0" err="1">
                <a:solidFill>
                  <a:srgbClr val="0070C0"/>
                </a:solidFill>
              </a:rPr>
              <a:t>legal</a:t>
            </a:r>
            <a:r>
              <a:rPr lang="hr-BA" sz="2000" b="1" dirty="0">
                <a:solidFill>
                  <a:srgbClr val="0070C0"/>
                </a:solidFill>
              </a:rPr>
              <a:t> </a:t>
            </a:r>
            <a:r>
              <a:rPr lang="hr-BA" sz="2000" b="1" dirty="0" err="1">
                <a:solidFill>
                  <a:srgbClr val="0070C0"/>
                </a:solidFill>
              </a:rPr>
              <a:t>person</a:t>
            </a:r>
            <a:r>
              <a:rPr lang="hr-BA" sz="2000" b="1" dirty="0">
                <a:solidFill>
                  <a:srgbClr val="0070C0"/>
                </a:solidFill>
              </a:rPr>
              <a:t> – </a:t>
            </a:r>
            <a:r>
              <a:rPr lang="hr-BA" sz="2000" b="1" dirty="0" err="1">
                <a:solidFill>
                  <a:srgbClr val="0070C0"/>
                </a:solidFill>
              </a:rPr>
              <a:t>testing</a:t>
            </a:r>
            <a:r>
              <a:rPr lang="hr-BA" sz="2000" b="1" dirty="0">
                <a:solidFill>
                  <a:srgbClr val="0070C0"/>
                </a:solidFill>
              </a:rPr>
              <a:t> </a:t>
            </a:r>
            <a:r>
              <a:rPr lang="hr-BA" sz="2000" b="1" dirty="0" err="1">
                <a:solidFill>
                  <a:srgbClr val="0070C0"/>
                </a:solidFill>
              </a:rPr>
              <a:t>laboratory</a:t>
            </a:r>
            <a:r>
              <a:rPr lang="hr-BA" sz="2000" b="1" dirty="0">
                <a:solidFill>
                  <a:srgbClr val="0070C0"/>
                </a:solidFill>
              </a:rPr>
              <a:t> or reference </a:t>
            </a:r>
            <a:r>
              <a:rPr lang="hr-BA" sz="2000" b="1" dirty="0" err="1">
                <a:solidFill>
                  <a:srgbClr val="0070C0"/>
                </a:solidFill>
              </a:rPr>
              <a:t>laboratory</a:t>
            </a:r>
            <a:r>
              <a:rPr lang="hr-BA" sz="2000" b="1" dirty="0">
                <a:solidFill>
                  <a:srgbClr val="0070C0"/>
                </a:solidFill>
              </a:rPr>
              <a:t> </a:t>
            </a:r>
            <a:r>
              <a:rPr lang="hr-BA" sz="2000" dirty="0" err="1">
                <a:solidFill>
                  <a:srgbClr val="0070C0"/>
                </a:solidFill>
              </a:rPr>
              <a:t>carrying</a:t>
            </a:r>
            <a:r>
              <a:rPr lang="hr-BA" sz="2000" dirty="0">
                <a:solidFill>
                  <a:srgbClr val="0070C0"/>
                </a:solidFill>
              </a:rPr>
              <a:t> </a:t>
            </a:r>
            <a:r>
              <a:rPr lang="hr-BA" sz="2000" dirty="0" err="1">
                <a:solidFill>
                  <a:srgbClr val="0070C0"/>
                </a:solidFill>
              </a:rPr>
              <a:t>out</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air</a:t>
            </a:r>
            <a:r>
              <a:rPr lang="hr-BA" sz="2000" dirty="0">
                <a:solidFill>
                  <a:srgbClr val="0070C0"/>
                </a:solidFill>
              </a:rPr>
              <a:t> </a:t>
            </a:r>
            <a:r>
              <a:rPr lang="hr-BA" sz="2000" dirty="0" err="1">
                <a:solidFill>
                  <a:srgbClr val="0070C0"/>
                </a:solidFill>
              </a:rPr>
              <a:t>quality</a:t>
            </a:r>
            <a:r>
              <a:rPr lang="hr-BA" sz="2000" dirty="0">
                <a:solidFill>
                  <a:srgbClr val="0070C0"/>
                </a:solidFill>
              </a:rPr>
              <a:t> </a:t>
            </a:r>
            <a:r>
              <a:rPr lang="hr-BA" sz="2000" dirty="0" err="1">
                <a:solidFill>
                  <a:srgbClr val="0070C0"/>
                </a:solidFill>
              </a:rPr>
              <a:t>monitoring</a:t>
            </a:r>
            <a:endParaRPr lang="hr-BA" sz="2000" dirty="0">
              <a:solidFill>
                <a:srgbClr val="0070C0"/>
              </a:solidFill>
            </a:endParaRPr>
          </a:p>
          <a:p>
            <a:pPr lvl="1">
              <a:spcBef>
                <a:spcPct val="20000"/>
              </a:spcBef>
            </a:pPr>
            <a:r>
              <a:rPr lang="hr-BA" sz="2000" dirty="0">
                <a:solidFill>
                  <a:srgbClr val="0070C0"/>
                </a:solidFill>
              </a:rPr>
              <a:t>– </a:t>
            </a:r>
            <a:r>
              <a:rPr lang="hr-BA" sz="2000" dirty="0" err="1">
                <a:solidFill>
                  <a:srgbClr val="0070C0"/>
                </a:solidFill>
              </a:rPr>
              <a:t>sampling</a:t>
            </a:r>
            <a:r>
              <a:rPr lang="hr-BA" sz="2000" dirty="0">
                <a:solidFill>
                  <a:srgbClr val="0070C0"/>
                </a:solidFill>
              </a:rPr>
              <a:t> </a:t>
            </a:r>
            <a:r>
              <a:rPr lang="hr-BA" sz="2000" b="1" dirty="0" err="1">
                <a:solidFill>
                  <a:srgbClr val="0070C0"/>
                </a:solidFill>
              </a:rPr>
              <a:t>measuring</a:t>
            </a:r>
            <a:r>
              <a:rPr lang="hr-BA" sz="2000" b="1" dirty="0">
                <a:solidFill>
                  <a:srgbClr val="0070C0"/>
                </a:solidFill>
              </a:rPr>
              <a:t> </a:t>
            </a:r>
            <a:r>
              <a:rPr lang="hr-BA" sz="2000" b="1" dirty="0" err="1">
                <a:solidFill>
                  <a:srgbClr val="0070C0"/>
                </a:solidFill>
              </a:rPr>
              <a:t>points</a:t>
            </a:r>
            <a:r>
              <a:rPr lang="hr-BA" sz="2000" b="1" dirty="0">
                <a:solidFill>
                  <a:srgbClr val="0070C0"/>
                </a:solidFill>
              </a:rPr>
              <a:t> </a:t>
            </a:r>
            <a:r>
              <a:rPr lang="hr-BA" sz="2000" dirty="0" err="1">
                <a:solidFill>
                  <a:srgbClr val="0070C0"/>
                </a:solidFill>
              </a:rPr>
              <a:t>and</a:t>
            </a:r>
            <a:r>
              <a:rPr lang="hr-BA" sz="2000" dirty="0">
                <a:solidFill>
                  <a:srgbClr val="0070C0"/>
                </a:solidFill>
              </a:rPr>
              <a:t> </a:t>
            </a:r>
            <a:r>
              <a:rPr lang="hr-BA" sz="2000" b="1" dirty="0" err="1">
                <a:solidFill>
                  <a:srgbClr val="0070C0"/>
                </a:solidFill>
              </a:rPr>
              <a:t>scope</a:t>
            </a:r>
            <a:r>
              <a:rPr lang="hr-BA" sz="2000" b="1" dirty="0">
                <a:solidFill>
                  <a:srgbClr val="0070C0"/>
                </a:solidFill>
              </a:rPr>
              <a:t> </a:t>
            </a:r>
            <a:r>
              <a:rPr lang="hr-BA" sz="2000" b="1" dirty="0" err="1">
                <a:solidFill>
                  <a:srgbClr val="0070C0"/>
                </a:solidFill>
              </a:rPr>
              <a:t>of</a:t>
            </a:r>
            <a:r>
              <a:rPr lang="hr-BA" sz="2000" b="1" dirty="0">
                <a:solidFill>
                  <a:srgbClr val="0070C0"/>
                </a:solidFill>
              </a:rPr>
              <a:t> </a:t>
            </a:r>
            <a:r>
              <a:rPr lang="hr-BA" sz="2000" b="1" dirty="0" err="1">
                <a:solidFill>
                  <a:srgbClr val="0070C0"/>
                </a:solidFill>
              </a:rPr>
              <a:t>measuring</a:t>
            </a:r>
            <a:endParaRPr lang="hr-BA" sz="2000" b="1" dirty="0">
              <a:solidFill>
                <a:srgbClr val="0070C0"/>
              </a:solidFill>
            </a:endParaRPr>
          </a:p>
          <a:p>
            <a:pPr lvl="1">
              <a:spcBef>
                <a:spcPct val="20000"/>
              </a:spcBef>
            </a:pPr>
            <a:r>
              <a:rPr lang="hr-BA" sz="2000" dirty="0">
                <a:solidFill>
                  <a:srgbClr val="0070C0"/>
                </a:solidFill>
              </a:rPr>
              <a:t>– </a:t>
            </a:r>
            <a:r>
              <a:rPr lang="hr-BA" sz="2000" b="1" dirty="0" err="1">
                <a:solidFill>
                  <a:srgbClr val="0070C0"/>
                </a:solidFill>
              </a:rPr>
              <a:t>used</a:t>
            </a:r>
            <a:r>
              <a:rPr lang="hr-BA" sz="2000" b="1" dirty="0">
                <a:solidFill>
                  <a:srgbClr val="0070C0"/>
                </a:solidFill>
              </a:rPr>
              <a:t> </a:t>
            </a:r>
            <a:r>
              <a:rPr lang="hr-BA" sz="2000" b="1" dirty="0" err="1">
                <a:solidFill>
                  <a:srgbClr val="0070C0"/>
                </a:solidFill>
              </a:rPr>
              <a:t>measuring</a:t>
            </a:r>
            <a:r>
              <a:rPr lang="hr-BA" sz="2000" b="1" dirty="0">
                <a:solidFill>
                  <a:srgbClr val="0070C0"/>
                </a:solidFill>
              </a:rPr>
              <a:t> </a:t>
            </a:r>
            <a:r>
              <a:rPr lang="hr-BA" sz="2000" b="1" dirty="0" err="1">
                <a:solidFill>
                  <a:srgbClr val="0070C0"/>
                </a:solidFill>
              </a:rPr>
              <a:t>methods</a:t>
            </a:r>
            <a:r>
              <a:rPr lang="hr-BA" sz="2000" b="1" dirty="0">
                <a:solidFill>
                  <a:srgbClr val="0070C0"/>
                </a:solidFill>
              </a:rPr>
              <a:t> </a:t>
            </a:r>
            <a:r>
              <a:rPr lang="hr-BA" sz="2000" b="1" dirty="0" err="1">
                <a:solidFill>
                  <a:srgbClr val="0070C0"/>
                </a:solidFill>
              </a:rPr>
              <a:t>and</a:t>
            </a:r>
            <a:r>
              <a:rPr lang="hr-BA" sz="2000" b="1" dirty="0">
                <a:solidFill>
                  <a:srgbClr val="0070C0"/>
                </a:solidFill>
              </a:rPr>
              <a:t> </a:t>
            </a:r>
            <a:r>
              <a:rPr lang="hr-BA" sz="2000" b="1" dirty="0" err="1">
                <a:solidFill>
                  <a:srgbClr val="0070C0"/>
                </a:solidFill>
              </a:rPr>
              <a:t>measuring</a:t>
            </a:r>
            <a:r>
              <a:rPr lang="hr-BA" sz="2000" b="1" dirty="0">
                <a:solidFill>
                  <a:srgbClr val="0070C0"/>
                </a:solidFill>
              </a:rPr>
              <a:t> </a:t>
            </a:r>
            <a:r>
              <a:rPr lang="hr-BA" sz="2000" b="1" dirty="0" err="1">
                <a:solidFill>
                  <a:srgbClr val="0070C0"/>
                </a:solidFill>
              </a:rPr>
              <a:t>equipment</a:t>
            </a:r>
            <a:endParaRPr lang="hr-BA" sz="2000" b="1" dirty="0">
              <a:solidFill>
                <a:srgbClr val="0070C0"/>
              </a:solidFill>
            </a:endParaRPr>
          </a:p>
          <a:p>
            <a:pPr lvl="1">
              <a:spcBef>
                <a:spcPct val="20000"/>
              </a:spcBef>
            </a:pPr>
            <a:r>
              <a:rPr lang="hr-BA" sz="2000" dirty="0">
                <a:solidFill>
                  <a:srgbClr val="0070C0"/>
                </a:solidFill>
              </a:rPr>
              <a:t>– </a:t>
            </a:r>
            <a:r>
              <a:rPr lang="hr-BA" sz="2000" b="1" dirty="0" err="1">
                <a:solidFill>
                  <a:srgbClr val="0070C0"/>
                </a:solidFill>
              </a:rPr>
              <a:t>data</a:t>
            </a:r>
            <a:r>
              <a:rPr lang="hr-BA" sz="2000" b="1" dirty="0">
                <a:solidFill>
                  <a:srgbClr val="0070C0"/>
                </a:solidFill>
              </a:rPr>
              <a:t> </a:t>
            </a:r>
            <a:r>
              <a:rPr lang="hr-BA" sz="2000" b="1" dirty="0" err="1">
                <a:solidFill>
                  <a:srgbClr val="0070C0"/>
                </a:solidFill>
              </a:rPr>
              <a:t>quality</a:t>
            </a:r>
            <a:r>
              <a:rPr lang="hr-BA" sz="2000" b="1" dirty="0">
                <a:solidFill>
                  <a:srgbClr val="0070C0"/>
                </a:solidFill>
              </a:rPr>
              <a:t> </a:t>
            </a:r>
            <a:r>
              <a:rPr lang="hr-BA" sz="2000" b="1" dirty="0" err="1">
                <a:solidFill>
                  <a:srgbClr val="0070C0"/>
                </a:solidFill>
              </a:rPr>
              <a:t>assurance</a:t>
            </a:r>
            <a:r>
              <a:rPr lang="hr-BA" sz="2000" b="1" dirty="0">
                <a:solidFill>
                  <a:srgbClr val="0070C0"/>
                </a:solidFill>
              </a:rPr>
              <a:t> </a:t>
            </a:r>
            <a:r>
              <a:rPr lang="hr-BA" sz="2000" dirty="0" err="1">
                <a:solidFill>
                  <a:srgbClr val="0070C0"/>
                </a:solidFill>
              </a:rPr>
              <a:t>according</a:t>
            </a:r>
            <a:r>
              <a:rPr lang="hr-BA" sz="2000" dirty="0">
                <a:solidFill>
                  <a:srgbClr val="0070C0"/>
                </a:solidFill>
              </a:rPr>
              <a:t> to </a:t>
            </a:r>
            <a:r>
              <a:rPr lang="hr-BA" sz="2000" dirty="0" err="1">
                <a:solidFill>
                  <a:srgbClr val="0070C0"/>
                </a:solidFill>
              </a:rPr>
              <a:t>the</a:t>
            </a:r>
            <a:r>
              <a:rPr lang="hr-BA" sz="2000" dirty="0">
                <a:solidFill>
                  <a:srgbClr val="0070C0"/>
                </a:solidFill>
              </a:rPr>
              <a:t> </a:t>
            </a:r>
            <a:r>
              <a:rPr lang="hr-BA" sz="2000" dirty="0" err="1">
                <a:solidFill>
                  <a:srgbClr val="0070C0"/>
                </a:solidFill>
              </a:rPr>
              <a:t>requirement</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complied</a:t>
            </a:r>
            <a:r>
              <a:rPr lang="hr-BA" sz="2000" dirty="0">
                <a:solidFill>
                  <a:srgbClr val="0070C0"/>
                </a:solidFill>
              </a:rPr>
              <a:t> standard for </a:t>
            </a:r>
            <a:r>
              <a:rPr lang="hr-BA" sz="2000" dirty="0" err="1">
                <a:solidFill>
                  <a:srgbClr val="0070C0"/>
                </a:solidFill>
              </a:rPr>
              <a:t>testing</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calibration</a:t>
            </a:r>
            <a:r>
              <a:rPr lang="hr-BA" sz="2000" dirty="0">
                <a:solidFill>
                  <a:srgbClr val="0070C0"/>
                </a:solidFill>
              </a:rPr>
              <a:t> </a:t>
            </a:r>
            <a:r>
              <a:rPr lang="hr-BA" sz="2000" dirty="0" err="1">
                <a:solidFill>
                  <a:srgbClr val="0070C0"/>
                </a:solidFill>
              </a:rPr>
              <a:t>laboratories</a:t>
            </a:r>
            <a:endParaRPr lang="hr-BA" sz="2000" dirty="0">
              <a:solidFill>
                <a:srgbClr val="0070C0"/>
              </a:solidFill>
            </a:endParaRPr>
          </a:p>
          <a:p>
            <a:pPr lvl="1">
              <a:spcBef>
                <a:spcPct val="20000"/>
              </a:spcBef>
            </a:pPr>
            <a:r>
              <a:rPr lang="hr-BA" sz="2000" dirty="0">
                <a:solidFill>
                  <a:srgbClr val="0070C0"/>
                </a:solidFill>
              </a:rPr>
              <a:t>– </a:t>
            </a:r>
            <a:r>
              <a:rPr lang="hr-BA" sz="2000" dirty="0" err="1">
                <a:solidFill>
                  <a:srgbClr val="0070C0"/>
                </a:solidFill>
              </a:rPr>
              <a:t>other</a:t>
            </a:r>
            <a:r>
              <a:rPr lang="hr-BA" sz="2000" dirty="0">
                <a:solidFill>
                  <a:srgbClr val="0070C0"/>
                </a:solidFill>
              </a:rPr>
              <a:t> </a:t>
            </a:r>
            <a:r>
              <a:rPr lang="hr-BA" sz="2000" dirty="0" err="1">
                <a:solidFill>
                  <a:srgbClr val="0070C0"/>
                </a:solidFill>
              </a:rPr>
              <a:t>data</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field</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b="1" dirty="0" err="1">
                <a:solidFill>
                  <a:srgbClr val="0070C0"/>
                </a:solidFill>
              </a:rPr>
              <a:t>quality</a:t>
            </a:r>
            <a:r>
              <a:rPr lang="hr-BA" sz="2000" b="1" dirty="0">
                <a:solidFill>
                  <a:srgbClr val="0070C0"/>
                </a:solidFill>
              </a:rPr>
              <a:t> </a:t>
            </a:r>
            <a:r>
              <a:rPr lang="hr-BA" sz="2000" b="1" dirty="0" err="1">
                <a:solidFill>
                  <a:srgbClr val="0070C0"/>
                </a:solidFill>
              </a:rPr>
              <a:t>assurance</a:t>
            </a:r>
            <a:r>
              <a:rPr lang="hr-BA" sz="2000" dirty="0">
                <a:solidFill>
                  <a:srgbClr val="0070C0"/>
                </a:solidFill>
              </a:rPr>
              <a:t>, </a:t>
            </a:r>
            <a:r>
              <a:rPr lang="hr-BA" sz="2000" dirty="0" err="1">
                <a:solidFill>
                  <a:srgbClr val="0070C0"/>
                </a:solidFill>
              </a:rPr>
              <a:t>such</a:t>
            </a:r>
            <a:r>
              <a:rPr lang="hr-BA" sz="2000" dirty="0">
                <a:solidFill>
                  <a:srgbClr val="0070C0"/>
                </a:solidFill>
              </a:rPr>
              <a:t> as </a:t>
            </a:r>
            <a:r>
              <a:rPr lang="hr-BA" sz="2000" dirty="0" err="1">
                <a:solidFill>
                  <a:srgbClr val="0070C0"/>
                </a:solidFill>
              </a:rPr>
              <a:t>continuity</a:t>
            </a:r>
            <a:r>
              <a:rPr lang="hr-BA" sz="2000" dirty="0">
                <a:solidFill>
                  <a:srgbClr val="0070C0"/>
                </a:solidFill>
              </a:rPr>
              <a:t> </a:t>
            </a:r>
            <a:r>
              <a:rPr lang="hr-BA" sz="2000" dirty="0" err="1">
                <a:solidFill>
                  <a:srgbClr val="0070C0"/>
                </a:solidFill>
              </a:rPr>
              <a:t>assurance</a:t>
            </a:r>
            <a:r>
              <a:rPr lang="hr-BA" sz="2000" dirty="0">
                <a:solidFill>
                  <a:srgbClr val="0070C0"/>
                </a:solidFill>
              </a:rPr>
              <a:t>, </a:t>
            </a:r>
            <a:r>
              <a:rPr lang="hr-BA" sz="2000" dirty="0" err="1">
                <a:solidFill>
                  <a:srgbClr val="0070C0"/>
                </a:solidFill>
              </a:rPr>
              <a:t>participation</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parallel</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deviation</a:t>
            </a:r>
            <a:r>
              <a:rPr lang="hr-BA" sz="2000" dirty="0">
                <a:solidFill>
                  <a:srgbClr val="0070C0"/>
                </a:solidFill>
              </a:rPr>
              <a:t> </a:t>
            </a:r>
            <a:r>
              <a:rPr lang="hr-BA" sz="2000" dirty="0" err="1">
                <a:solidFill>
                  <a:srgbClr val="0070C0"/>
                </a:solidFill>
              </a:rPr>
              <a:t>from</a:t>
            </a:r>
            <a:r>
              <a:rPr lang="hr-BA" sz="2000" dirty="0">
                <a:solidFill>
                  <a:srgbClr val="0070C0"/>
                </a:solidFill>
              </a:rPr>
              <a:t> </a:t>
            </a:r>
            <a:r>
              <a:rPr lang="hr-BA" sz="2000" dirty="0" err="1">
                <a:solidFill>
                  <a:srgbClr val="0070C0"/>
                </a:solidFill>
              </a:rPr>
              <a:t>prescribed</a:t>
            </a:r>
            <a:r>
              <a:rPr lang="hr-BA" sz="2000" dirty="0">
                <a:solidFill>
                  <a:srgbClr val="0070C0"/>
                </a:solidFill>
              </a:rPr>
              <a:t> </a:t>
            </a:r>
            <a:r>
              <a:rPr lang="hr-BA" sz="2000" dirty="0" err="1">
                <a:solidFill>
                  <a:srgbClr val="0070C0"/>
                </a:solidFill>
              </a:rPr>
              <a:t>methodology</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reasons</a:t>
            </a:r>
            <a:r>
              <a:rPr lang="hr-BA" sz="2000" dirty="0">
                <a:solidFill>
                  <a:srgbClr val="0070C0"/>
                </a:solidFill>
              </a:rPr>
              <a:t>.</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154188631"/>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71021" y="1628776"/>
            <a:ext cx="89753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400" b="1" dirty="0" err="1">
                <a:solidFill>
                  <a:schemeClr val="tx2"/>
                </a:solidFill>
              </a:rPr>
              <a:t>Annual</a:t>
            </a:r>
            <a:r>
              <a:rPr lang="hr-BA" sz="2400" b="1" dirty="0">
                <a:solidFill>
                  <a:schemeClr val="tx2"/>
                </a:solidFill>
              </a:rPr>
              <a:t> </a:t>
            </a:r>
            <a:r>
              <a:rPr lang="hr-BA" sz="2400" b="1" dirty="0" err="1">
                <a:solidFill>
                  <a:schemeClr val="tx2"/>
                </a:solidFill>
              </a:rPr>
              <a:t>reports</a:t>
            </a:r>
            <a:r>
              <a:rPr lang="hr-BA" sz="2400" b="1" dirty="0">
                <a:solidFill>
                  <a:schemeClr val="tx2"/>
                </a:solidFill>
              </a:rPr>
              <a:t> </a:t>
            </a:r>
            <a:r>
              <a:rPr lang="hr-BA" sz="2400" b="1" dirty="0" err="1">
                <a:solidFill>
                  <a:schemeClr val="tx2"/>
                </a:solidFill>
              </a:rPr>
              <a:t>contain</a:t>
            </a:r>
            <a:r>
              <a:rPr lang="hr-BA" sz="2400" b="1" dirty="0">
                <a:solidFill>
                  <a:schemeClr val="tx2"/>
                </a:solidFill>
              </a:rPr>
              <a:t> or </a:t>
            </a:r>
            <a:r>
              <a:rPr lang="hr-BA" sz="2400" b="1" dirty="0" err="1">
                <a:solidFill>
                  <a:schemeClr val="tx2"/>
                </a:solidFill>
              </a:rPr>
              <a:t>should</a:t>
            </a:r>
            <a:r>
              <a:rPr lang="hr-BA" sz="2400" b="1" dirty="0">
                <a:solidFill>
                  <a:schemeClr val="tx2"/>
                </a:solidFill>
              </a:rPr>
              <a:t> </a:t>
            </a:r>
            <a:r>
              <a:rPr lang="hr-BA" sz="2400" b="1" dirty="0" err="1">
                <a:solidFill>
                  <a:schemeClr val="tx2"/>
                </a:solidFill>
              </a:rPr>
              <a:t>contain</a:t>
            </a:r>
            <a:r>
              <a:rPr lang="hr-BA" sz="2400" b="1" dirty="0">
                <a:solidFill>
                  <a:schemeClr val="tx2"/>
                </a:solidFill>
              </a:rPr>
              <a:t> </a:t>
            </a:r>
            <a:r>
              <a:rPr lang="hr-BA" sz="2400" b="1" dirty="0" err="1">
                <a:solidFill>
                  <a:schemeClr val="tx2"/>
                </a:solidFill>
              </a:rPr>
              <a:t>data</a:t>
            </a:r>
            <a:r>
              <a:rPr lang="hr-BA" sz="2400" b="1" dirty="0">
                <a:solidFill>
                  <a:schemeClr val="tx2"/>
                </a:solidFill>
              </a:rPr>
              <a:t> </a:t>
            </a:r>
            <a:r>
              <a:rPr lang="hr-BA" sz="2400" b="1" dirty="0" err="1">
                <a:solidFill>
                  <a:schemeClr val="tx2"/>
                </a:solidFill>
              </a:rPr>
              <a:t>on</a:t>
            </a:r>
            <a:r>
              <a:rPr lang="pl-PL" sz="2400" b="1" dirty="0">
                <a:solidFill>
                  <a:schemeClr val="tx2"/>
                </a:solidFill>
              </a:rPr>
              <a:t>: </a:t>
            </a:r>
            <a:r>
              <a:rPr lang="pl-PL" sz="2400" dirty="0">
                <a:solidFill>
                  <a:srgbClr val="FF0000"/>
                </a:solidFill>
              </a:rPr>
              <a:t>(continuation) </a:t>
            </a:r>
            <a:r>
              <a:rPr lang="hr-BA" sz="2400" dirty="0">
                <a:solidFill>
                  <a:srgbClr val="FF0000"/>
                </a:solidFill>
              </a:rPr>
              <a:t> </a:t>
            </a:r>
          </a:p>
          <a:p>
            <a:pPr lvl="1">
              <a:spcBef>
                <a:spcPct val="20000"/>
              </a:spcBef>
            </a:pPr>
            <a:r>
              <a:rPr lang="hr-BA" sz="2000" dirty="0">
                <a:solidFill>
                  <a:srgbClr val="0070C0"/>
                </a:solidFill>
              </a:rPr>
              <a:t>– </a:t>
            </a:r>
            <a:r>
              <a:rPr lang="hr-BA" sz="2000" b="1" dirty="0">
                <a:solidFill>
                  <a:srgbClr val="0070C0"/>
                </a:solidFill>
              </a:rPr>
              <a:t>on </a:t>
            </a:r>
            <a:r>
              <a:rPr lang="hr-BA" sz="2000" b="1" dirty="0" err="1">
                <a:solidFill>
                  <a:srgbClr val="0070C0"/>
                </a:solidFill>
              </a:rPr>
              <a:t>levels</a:t>
            </a:r>
            <a:r>
              <a:rPr lang="hr-BA" sz="2000" b="1" dirty="0">
                <a:solidFill>
                  <a:srgbClr val="0070C0"/>
                </a:solidFill>
              </a:rPr>
              <a:t> </a:t>
            </a:r>
            <a:r>
              <a:rPr lang="hr-BA" sz="2000" b="1" dirty="0" err="1">
                <a:solidFill>
                  <a:srgbClr val="0070C0"/>
                </a:solidFill>
              </a:rPr>
              <a:t>of</a:t>
            </a:r>
            <a:r>
              <a:rPr lang="hr-BA" sz="2000" b="1" dirty="0">
                <a:solidFill>
                  <a:srgbClr val="0070C0"/>
                </a:solidFill>
              </a:rPr>
              <a:t> </a:t>
            </a:r>
            <a:r>
              <a:rPr lang="hr-BA" sz="2000" b="1" dirty="0" err="1">
                <a:solidFill>
                  <a:srgbClr val="0070C0"/>
                </a:solidFill>
              </a:rPr>
              <a:t>air</a:t>
            </a:r>
            <a:r>
              <a:rPr lang="hr-BA" sz="2000" b="1" dirty="0">
                <a:solidFill>
                  <a:srgbClr val="0070C0"/>
                </a:solidFill>
              </a:rPr>
              <a:t> </a:t>
            </a:r>
            <a:r>
              <a:rPr lang="hr-BA" sz="2000" b="1" dirty="0" err="1">
                <a:solidFill>
                  <a:srgbClr val="0070C0"/>
                </a:solidFill>
              </a:rPr>
              <a:t>pollution</a:t>
            </a:r>
            <a:r>
              <a:rPr lang="hr-BA" sz="2000" b="1" dirty="0">
                <a:solidFill>
                  <a:srgbClr val="0070C0"/>
                </a:solidFill>
              </a:rPr>
              <a:t> </a:t>
            </a:r>
            <a:r>
              <a:rPr lang="hr-BA" sz="2000" dirty="0" err="1">
                <a:solidFill>
                  <a:srgbClr val="0070C0"/>
                </a:solidFill>
              </a:rPr>
              <a:t>and</a:t>
            </a:r>
            <a:r>
              <a:rPr lang="hr-BA" sz="2000" dirty="0">
                <a:solidFill>
                  <a:srgbClr val="0070C0"/>
                </a:solidFill>
              </a:rPr>
              <a:t> on </a:t>
            </a:r>
            <a:r>
              <a:rPr lang="hr-BA" sz="2000" dirty="0" err="1">
                <a:solidFill>
                  <a:srgbClr val="0070C0"/>
                </a:solidFill>
              </a:rPr>
              <a:t>dates</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periods</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air</a:t>
            </a:r>
            <a:r>
              <a:rPr lang="hr-BA" sz="2000" dirty="0">
                <a:solidFill>
                  <a:srgbClr val="0070C0"/>
                </a:solidFill>
              </a:rPr>
              <a:t> </a:t>
            </a:r>
            <a:r>
              <a:rPr lang="hr-BA" sz="2000" dirty="0" err="1">
                <a:solidFill>
                  <a:srgbClr val="0070C0"/>
                </a:solidFill>
              </a:rPr>
              <a:t>pollution</a:t>
            </a:r>
            <a:r>
              <a:rPr lang="hr-BA" sz="2000" dirty="0">
                <a:solidFill>
                  <a:srgbClr val="0070C0"/>
                </a:solidFill>
              </a:rPr>
              <a:t> </a:t>
            </a:r>
            <a:r>
              <a:rPr lang="hr-BA" sz="2000" dirty="0" err="1">
                <a:solidFill>
                  <a:srgbClr val="0070C0"/>
                </a:solidFill>
              </a:rPr>
              <a:t>which</a:t>
            </a:r>
            <a:r>
              <a:rPr lang="hr-BA" sz="2000" dirty="0">
                <a:solidFill>
                  <a:srgbClr val="0070C0"/>
                </a:solidFill>
              </a:rPr>
              <a:t> </a:t>
            </a:r>
            <a:r>
              <a:rPr lang="hr-BA" sz="2000" dirty="0" err="1">
                <a:solidFill>
                  <a:srgbClr val="0070C0"/>
                </a:solidFill>
              </a:rPr>
              <a:t>exceed</a:t>
            </a:r>
            <a:r>
              <a:rPr lang="hr-BA" sz="2000" dirty="0">
                <a:solidFill>
                  <a:srgbClr val="0070C0"/>
                </a:solidFill>
              </a:rPr>
              <a:t> </a:t>
            </a:r>
            <a:r>
              <a:rPr lang="hr-BA" sz="2000" dirty="0" err="1">
                <a:solidFill>
                  <a:srgbClr val="0070C0"/>
                </a:solidFill>
              </a:rPr>
              <a:t>the</a:t>
            </a:r>
            <a:r>
              <a:rPr lang="hr-BA" sz="2000" dirty="0">
                <a:solidFill>
                  <a:srgbClr val="0070C0"/>
                </a:solidFill>
              </a:rPr>
              <a:t> limit </a:t>
            </a:r>
            <a:r>
              <a:rPr lang="hr-BA" sz="2000" dirty="0" err="1">
                <a:solidFill>
                  <a:srgbClr val="0070C0"/>
                </a:solidFill>
              </a:rPr>
              <a:t>values</a:t>
            </a:r>
            <a:r>
              <a:rPr lang="hr-BA" sz="2000" dirty="0">
                <a:solidFill>
                  <a:srgbClr val="0070C0"/>
                </a:solidFill>
              </a:rPr>
              <a:t>, </a:t>
            </a:r>
            <a:r>
              <a:rPr lang="hr-BA" sz="2000" dirty="0" err="1">
                <a:solidFill>
                  <a:srgbClr val="0070C0"/>
                </a:solidFill>
              </a:rPr>
              <a:t>target</a:t>
            </a:r>
            <a:r>
              <a:rPr lang="hr-BA" sz="2000" dirty="0">
                <a:solidFill>
                  <a:srgbClr val="0070C0"/>
                </a:solidFill>
              </a:rPr>
              <a:t> </a:t>
            </a:r>
            <a:r>
              <a:rPr lang="hr-BA" sz="2000" dirty="0" err="1">
                <a:solidFill>
                  <a:srgbClr val="0070C0"/>
                </a:solidFill>
              </a:rPr>
              <a:t>values</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long</a:t>
            </a:r>
            <a:r>
              <a:rPr lang="hr-BA" sz="2000" dirty="0">
                <a:solidFill>
                  <a:srgbClr val="0070C0"/>
                </a:solidFill>
              </a:rPr>
              <a:t>-</a:t>
            </a:r>
            <a:r>
              <a:rPr lang="hr-BA" sz="2000" dirty="0" err="1">
                <a:solidFill>
                  <a:srgbClr val="0070C0"/>
                </a:solidFill>
              </a:rPr>
              <a:t>term</a:t>
            </a:r>
            <a:r>
              <a:rPr lang="hr-BA" sz="2000" dirty="0">
                <a:solidFill>
                  <a:srgbClr val="0070C0"/>
                </a:solidFill>
              </a:rPr>
              <a:t> </a:t>
            </a:r>
            <a:r>
              <a:rPr lang="hr-BA" sz="2000" dirty="0" err="1">
                <a:solidFill>
                  <a:srgbClr val="0070C0"/>
                </a:solidFill>
              </a:rPr>
              <a:t>objectives</a:t>
            </a:r>
            <a:r>
              <a:rPr lang="hr-BA" sz="2000" dirty="0">
                <a:solidFill>
                  <a:srgbClr val="0070C0"/>
                </a:solidFill>
              </a:rPr>
              <a:t> for </a:t>
            </a:r>
            <a:r>
              <a:rPr lang="hr-BA" sz="2000" dirty="0" err="1">
                <a:solidFill>
                  <a:srgbClr val="0070C0"/>
                </a:solidFill>
              </a:rPr>
              <a:t>ground</a:t>
            </a:r>
            <a:r>
              <a:rPr lang="hr-BA" sz="2000" dirty="0">
                <a:solidFill>
                  <a:srgbClr val="0070C0"/>
                </a:solidFill>
              </a:rPr>
              <a:t>-</a:t>
            </a:r>
            <a:r>
              <a:rPr lang="hr-BA" sz="2000" dirty="0" err="1">
                <a:solidFill>
                  <a:srgbClr val="0070C0"/>
                </a:solidFill>
              </a:rPr>
              <a:t>level</a:t>
            </a:r>
            <a:r>
              <a:rPr lang="hr-BA" sz="2000" dirty="0">
                <a:solidFill>
                  <a:srgbClr val="0070C0"/>
                </a:solidFill>
              </a:rPr>
              <a:t> ozone razinama onečišćenosti zraka</a:t>
            </a:r>
          </a:p>
          <a:p>
            <a:pPr lvl="1">
              <a:spcBef>
                <a:spcPct val="20000"/>
              </a:spcBef>
            </a:pPr>
            <a:r>
              <a:rPr lang="hr-BA" sz="2000" dirty="0">
                <a:solidFill>
                  <a:srgbClr val="0070C0"/>
                </a:solidFill>
              </a:rPr>
              <a:t>– on </a:t>
            </a:r>
            <a:r>
              <a:rPr lang="hr-BA" sz="2000" dirty="0" err="1">
                <a:solidFill>
                  <a:srgbClr val="0070C0"/>
                </a:solidFill>
              </a:rPr>
              <a:t>exceeding</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b="1" dirty="0" err="1">
                <a:solidFill>
                  <a:srgbClr val="0070C0"/>
                </a:solidFill>
              </a:rPr>
              <a:t>informing</a:t>
            </a:r>
            <a:r>
              <a:rPr lang="hr-BA" sz="2000" b="1" dirty="0">
                <a:solidFill>
                  <a:srgbClr val="0070C0"/>
                </a:solidFill>
              </a:rPr>
              <a:t> </a:t>
            </a:r>
            <a:r>
              <a:rPr lang="hr-BA" sz="2000" b="1" dirty="0" err="1">
                <a:solidFill>
                  <a:srgbClr val="0070C0"/>
                </a:solidFill>
              </a:rPr>
              <a:t>threshold</a:t>
            </a:r>
            <a:r>
              <a:rPr lang="hr-BA" sz="2000" b="1" dirty="0">
                <a:solidFill>
                  <a:srgbClr val="0070C0"/>
                </a:solidFill>
              </a:rPr>
              <a:t> </a:t>
            </a:r>
            <a:r>
              <a:rPr lang="hr-BA" sz="2000" b="1" dirty="0" err="1">
                <a:solidFill>
                  <a:srgbClr val="0070C0"/>
                </a:solidFill>
              </a:rPr>
              <a:t>and</a:t>
            </a:r>
            <a:r>
              <a:rPr lang="hr-BA" sz="2000" b="1" dirty="0">
                <a:solidFill>
                  <a:srgbClr val="0070C0"/>
                </a:solidFill>
              </a:rPr>
              <a:t> </a:t>
            </a:r>
            <a:r>
              <a:rPr lang="hr-BA" sz="2000" b="1" dirty="0" err="1">
                <a:solidFill>
                  <a:srgbClr val="0070C0"/>
                </a:solidFill>
              </a:rPr>
              <a:t>allert</a:t>
            </a:r>
            <a:r>
              <a:rPr lang="hr-BA" sz="2000" b="1" dirty="0">
                <a:solidFill>
                  <a:srgbClr val="0070C0"/>
                </a:solidFill>
              </a:rPr>
              <a:t> </a:t>
            </a:r>
            <a:r>
              <a:rPr lang="hr-BA" sz="2000" b="1" dirty="0" err="1">
                <a:solidFill>
                  <a:srgbClr val="0070C0"/>
                </a:solidFill>
              </a:rPr>
              <a:t>thresholds</a:t>
            </a:r>
            <a:r>
              <a:rPr lang="hr-BA" sz="2000" b="1" dirty="0">
                <a:solidFill>
                  <a:srgbClr val="0070C0"/>
                </a:solidFill>
              </a:rPr>
              <a:t> </a:t>
            </a:r>
            <a:r>
              <a:rPr lang="hr-BA" sz="2000" dirty="0" err="1">
                <a:solidFill>
                  <a:srgbClr val="0070C0"/>
                </a:solidFill>
              </a:rPr>
              <a:t>and</a:t>
            </a:r>
            <a:r>
              <a:rPr lang="hr-BA" sz="2000" dirty="0">
                <a:solidFill>
                  <a:srgbClr val="0070C0"/>
                </a:solidFill>
              </a:rPr>
              <a:t> on </a:t>
            </a:r>
            <a:r>
              <a:rPr lang="hr-BA" sz="2000" dirty="0" err="1">
                <a:solidFill>
                  <a:srgbClr val="0070C0"/>
                </a:solidFill>
              </a:rPr>
              <a:t>dates</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periods</a:t>
            </a:r>
            <a:endParaRPr lang="hr-BA" sz="2000" dirty="0">
              <a:solidFill>
                <a:srgbClr val="0070C0"/>
              </a:solidFill>
            </a:endParaRPr>
          </a:p>
          <a:p>
            <a:pPr lvl="1">
              <a:spcBef>
                <a:spcPct val="20000"/>
              </a:spcBef>
            </a:pPr>
            <a:r>
              <a:rPr lang="hr-BA" sz="2000" dirty="0">
                <a:solidFill>
                  <a:srgbClr val="0070C0"/>
                </a:solidFill>
              </a:rPr>
              <a:t>– on </a:t>
            </a:r>
            <a:r>
              <a:rPr lang="hr-BA" sz="2000" dirty="0" err="1">
                <a:solidFill>
                  <a:srgbClr val="0070C0"/>
                </a:solidFill>
              </a:rPr>
              <a:t>calculated</a:t>
            </a:r>
            <a:r>
              <a:rPr lang="hr-BA" sz="2000" dirty="0">
                <a:solidFill>
                  <a:srgbClr val="0070C0"/>
                </a:solidFill>
              </a:rPr>
              <a:t> </a:t>
            </a:r>
            <a:r>
              <a:rPr lang="hr-BA" sz="2000" dirty="0" err="1">
                <a:solidFill>
                  <a:srgbClr val="0070C0"/>
                </a:solidFill>
              </a:rPr>
              <a:t>statistic</a:t>
            </a:r>
            <a:r>
              <a:rPr lang="hr-BA" sz="2000" dirty="0">
                <a:solidFill>
                  <a:srgbClr val="0070C0"/>
                </a:solidFill>
              </a:rPr>
              <a:t> </a:t>
            </a:r>
            <a:r>
              <a:rPr lang="hr-BA" sz="2000" dirty="0" err="1">
                <a:solidFill>
                  <a:srgbClr val="0070C0"/>
                </a:solidFill>
              </a:rPr>
              <a:t>parameters</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air</a:t>
            </a:r>
            <a:r>
              <a:rPr lang="hr-BA" sz="2000" dirty="0">
                <a:solidFill>
                  <a:srgbClr val="0070C0"/>
                </a:solidFill>
              </a:rPr>
              <a:t> </a:t>
            </a:r>
            <a:r>
              <a:rPr lang="hr-BA" sz="2000" dirty="0" err="1">
                <a:solidFill>
                  <a:srgbClr val="0070C0"/>
                </a:solidFill>
              </a:rPr>
              <a:t>pollution</a:t>
            </a:r>
            <a:r>
              <a:rPr lang="hr-BA" sz="2000" dirty="0">
                <a:solidFill>
                  <a:srgbClr val="0070C0"/>
                </a:solidFill>
              </a:rPr>
              <a:t> for </a:t>
            </a:r>
            <a:r>
              <a:rPr lang="hr-BA" sz="2000" dirty="0" err="1">
                <a:solidFill>
                  <a:srgbClr val="0070C0"/>
                </a:solidFill>
              </a:rPr>
              <a:t>pollutants</a:t>
            </a:r>
            <a:r>
              <a:rPr lang="hr-BA" sz="2000" dirty="0">
                <a:solidFill>
                  <a:srgbClr val="0070C0"/>
                </a:solidFill>
              </a:rPr>
              <a:t> </a:t>
            </a:r>
            <a:r>
              <a:rPr lang="hr-BA" sz="2000" dirty="0" err="1">
                <a:solidFill>
                  <a:srgbClr val="0070C0"/>
                </a:solidFill>
              </a:rPr>
              <a:t>according</a:t>
            </a:r>
            <a:r>
              <a:rPr lang="hr-BA" sz="2000" dirty="0">
                <a:solidFill>
                  <a:srgbClr val="0070C0"/>
                </a:solidFill>
              </a:rPr>
              <a:t> to </a:t>
            </a:r>
            <a:r>
              <a:rPr lang="hr-BA" sz="2000" dirty="0" err="1">
                <a:solidFill>
                  <a:srgbClr val="0070C0"/>
                </a:solidFill>
              </a:rPr>
              <a:t>the</a:t>
            </a:r>
            <a:r>
              <a:rPr lang="hr-BA" sz="2000" dirty="0">
                <a:solidFill>
                  <a:srgbClr val="0070C0"/>
                </a:solidFill>
              </a:rPr>
              <a:t> </a:t>
            </a:r>
            <a:r>
              <a:rPr lang="hr-BA" sz="2000" dirty="0" err="1">
                <a:solidFill>
                  <a:srgbClr val="0070C0"/>
                </a:solidFill>
              </a:rPr>
              <a:t>meters</a:t>
            </a:r>
            <a:r>
              <a:rPr lang="hr-BA" sz="2000" dirty="0">
                <a:solidFill>
                  <a:srgbClr val="0070C0"/>
                </a:solidFill>
              </a:rPr>
              <a:t> </a:t>
            </a:r>
            <a:r>
              <a:rPr lang="hr-BA" sz="2000" dirty="0" err="1">
                <a:solidFill>
                  <a:srgbClr val="0070C0"/>
                </a:solidFill>
              </a:rPr>
              <a:t>defined</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Appendix</a:t>
            </a:r>
            <a:r>
              <a:rPr lang="hr-BA" sz="2000" dirty="0">
                <a:solidFill>
                  <a:srgbClr val="0070C0"/>
                </a:solidFill>
              </a:rPr>
              <a:t> 8 </a:t>
            </a:r>
            <a:r>
              <a:rPr lang="hr-BA" sz="2000" dirty="0" err="1">
                <a:solidFill>
                  <a:srgbClr val="0070C0"/>
                </a:solidFill>
              </a:rPr>
              <a:t>of</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en-US" sz="2000" dirty="0">
                <a:solidFill>
                  <a:srgbClr val="0070C0"/>
                </a:solidFill>
              </a:rPr>
              <a:t>Ordinance on the Air Quality Monitoring</a:t>
            </a:r>
            <a:r>
              <a:rPr lang="hr-HR" sz="2000" dirty="0">
                <a:solidFill>
                  <a:srgbClr val="0070C0"/>
                </a:solidFill>
              </a:rPr>
              <a:t> – </a:t>
            </a:r>
            <a:r>
              <a:rPr lang="hr-HR" sz="2000" dirty="0" err="1">
                <a:solidFill>
                  <a:srgbClr val="0070C0"/>
                </a:solidFill>
              </a:rPr>
              <a:t>arithmetic</a:t>
            </a:r>
            <a:r>
              <a:rPr lang="hr-HR" sz="2000" dirty="0">
                <a:solidFill>
                  <a:srgbClr val="0070C0"/>
                </a:solidFill>
              </a:rPr>
              <a:t> </a:t>
            </a:r>
            <a:r>
              <a:rPr lang="hr-HR" sz="2000" dirty="0" err="1">
                <a:solidFill>
                  <a:srgbClr val="0070C0"/>
                </a:solidFill>
              </a:rPr>
              <a:t>mean</a:t>
            </a:r>
            <a:r>
              <a:rPr lang="hr-HR" sz="2000" dirty="0">
                <a:solidFill>
                  <a:srgbClr val="0070C0"/>
                </a:solidFill>
              </a:rPr>
              <a:t>, </a:t>
            </a:r>
            <a:r>
              <a:rPr lang="hr-HR" sz="2000" dirty="0" err="1">
                <a:solidFill>
                  <a:srgbClr val="0070C0"/>
                </a:solidFill>
              </a:rPr>
              <a:t>median</a:t>
            </a:r>
            <a:r>
              <a:rPr lang="hr-HR" sz="2000" dirty="0">
                <a:solidFill>
                  <a:srgbClr val="0070C0"/>
                </a:solidFill>
              </a:rPr>
              <a:t>, </a:t>
            </a:r>
            <a:r>
              <a:rPr lang="hr-HR" sz="2000" dirty="0" err="1">
                <a:solidFill>
                  <a:srgbClr val="0070C0"/>
                </a:solidFill>
              </a:rPr>
              <a:t>relevant</a:t>
            </a:r>
            <a:r>
              <a:rPr lang="hr-HR" sz="2000" dirty="0">
                <a:solidFill>
                  <a:srgbClr val="0070C0"/>
                </a:solidFill>
              </a:rPr>
              <a:t> percentile </a:t>
            </a:r>
            <a:r>
              <a:rPr lang="hr-HR" sz="2000" dirty="0" err="1">
                <a:solidFill>
                  <a:srgbClr val="0070C0"/>
                </a:solidFill>
              </a:rPr>
              <a:t>and</a:t>
            </a:r>
            <a:r>
              <a:rPr lang="hr-HR" sz="2000" dirty="0">
                <a:solidFill>
                  <a:srgbClr val="0070C0"/>
                </a:solidFill>
              </a:rPr>
              <a:t> </a:t>
            </a:r>
            <a:r>
              <a:rPr lang="hr-HR" sz="2000" dirty="0" err="1">
                <a:solidFill>
                  <a:srgbClr val="0070C0"/>
                </a:solidFill>
              </a:rPr>
              <a:t>maximum</a:t>
            </a:r>
            <a:r>
              <a:rPr lang="hr-HR" sz="2000" dirty="0">
                <a:solidFill>
                  <a:srgbClr val="0070C0"/>
                </a:solidFill>
              </a:rPr>
              <a:t> </a:t>
            </a:r>
            <a:r>
              <a:rPr lang="hr-HR" sz="2000" dirty="0" err="1">
                <a:solidFill>
                  <a:srgbClr val="0070C0"/>
                </a:solidFill>
              </a:rPr>
              <a:t>value</a:t>
            </a:r>
            <a:r>
              <a:rPr lang="hr-HR" sz="2000" dirty="0">
                <a:solidFill>
                  <a:srgbClr val="0070C0"/>
                </a:solidFill>
              </a:rPr>
              <a:t>, </a:t>
            </a:r>
            <a:r>
              <a:rPr lang="hr-HR" sz="2000" dirty="0" err="1">
                <a:solidFill>
                  <a:srgbClr val="0070C0"/>
                </a:solidFill>
              </a:rPr>
              <a:t>data</a:t>
            </a:r>
            <a:r>
              <a:rPr lang="hr-HR" sz="2000" dirty="0">
                <a:solidFill>
                  <a:srgbClr val="0070C0"/>
                </a:solidFill>
              </a:rPr>
              <a:t> </a:t>
            </a:r>
            <a:r>
              <a:rPr lang="hr-HR" sz="2000" dirty="0" err="1">
                <a:solidFill>
                  <a:srgbClr val="0070C0"/>
                </a:solidFill>
              </a:rPr>
              <a:t>range</a:t>
            </a:r>
            <a:r>
              <a:rPr lang="hr-HR" sz="2000" dirty="0">
                <a:solidFill>
                  <a:srgbClr val="0070C0"/>
                </a:solidFill>
              </a:rPr>
              <a:t> – </a:t>
            </a:r>
            <a:r>
              <a:rPr lang="hr-HR" sz="2000" dirty="0" err="1">
                <a:solidFill>
                  <a:srgbClr val="0070C0"/>
                </a:solidFill>
              </a:rPr>
              <a:t>percentage</a:t>
            </a:r>
            <a:r>
              <a:rPr lang="hr-HR" sz="2000" dirty="0">
                <a:solidFill>
                  <a:srgbClr val="0070C0"/>
                </a:solidFill>
              </a:rPr>
              <a:t> </a:t>
            </a:r>
            <a:r>
              <a:rPr lang="hr-HR" sz="2000" dirty="0" err="1">
                <a:solidFill>
                  <a:srgbClr val="0070C0"/>
                </a:solidFill>
              </a:rPr>
              <a:t>of</a:t>
            </a:r>
            <a:r>
              <a:rPr lang="hr-HR" sz="2000" dirty="0">
                <a:solidFill>
                  <a:srgbClr val="0070C0"/>
                </a:solidFill>
              </a:rPr>
              <a:t> total </a:t>
            </a:r>
            <a:r>
              <a:rPr lang="hr-HR" sz="2000" dirty="0" err="1">
                <a:solidFill>
                  <a:srgbClr val="0070C0"/>
                </a:solidFill>
              </a:rPr>
              <a:t>possible</a:t>
            </a:r>
            <a:r>
              <a:rPr lang="hr-HR" sz="2000" dirty="0">
                <a:solidFill>
                  <a:srgbClr val="0070C0"/>
                </a:solidFill>
              </a:rPr>
              <a:t> </a:t>
            </a:r>
            <a:r>
              <a:rPr lang="hr-HR" sz="2000" dirty="0" err="1">
                <a:solidFill>
                  <a:srgbClr val="0070C0"/>
                </a:solidFill>
              </a:rPr>
              <a:t>number</a:t>
            </a:r>
            <a:r>
              <a:rPr lang="hr-HR" sz="2000" dirty="0">
                <a:solidFill>
                  <a:srgbClr val="0070C0"/>
                </a:solidFill>
              </a:rPr>
              <a:t> </a:t>
            </a:r>
            <a:r>
              <a:rPr lang="hr-HR" sz="2000" dirty="0" err="1">
                <a:solidFill>
                  <a:srgbClr val="0070C0"/>
                </a:solidFill>
              </a:rPr>
              <a:t>of</a:t>
            </a:r>
            <a:r>
              <a:rPr lang="hr-HR" sz="2000" dirty="0">
                <a:solidFill>
                  <a:srgbClr val="0070C0"/>
                </a:solidFill>
              </a:rPr>
              <a:t> </a:t>
            </a:r>
            <a:r>
              <a:rPr lang="hr-HR" sz="2000" dirty="0" err="1">
                <a:solidFill>
                  <a:srgbClr val="0070C0"/>
                </a:solidFill>
              </a:rPr>
              <a:t>data</a:t>
            </a:r>
            <a:r>
              <a:rPr lang="hr-HR" sz="2000" dirty="0">
                <a:solidFill>
                  <a:srgbClr val="0070C0"/>
                </a:solidFill>
              </a:rPr>
              <a:t> </a:t>
            </a:r>
            <a:r>
              <a:rPr lang="hr-HR" sz="2000" dirty="0" err="1">
                <a:solidFill>
                  <a:srgbClr val="0070C0"/>
                </a:solidFill>
              </a:rPr>
              <a:t>and</a:t>
            </a:r>
            <a:r>
              <a:rPr lang="hr-HR" sz="2000" dirty="0">
                <a:solidFill>
                  <a:srgbClr val="0070C0"/>
                </a:solidFill>
              </a:rPr>
              <a:t> </a:t>
            </a:r>
            <a:r>
              <a:rPr lang="hr-HR" sz="2000" dirty="0" err="1">
                <a:solidFill>
                  <a:srgbClr val="0070C0"/>
                </a:solidFill>
              </a:rPr>
              <a:t>number</a:t>
            </a:r>
            <a:r>
              <a:rPr lang="hr-HR" sz="2000" dirty="0">
                <a:solidFill>
                  <a:srgbClr val="0070C0"/>
                </a:solidFill>
              </a:rPr>
              <a:t> </a:t>
            </a:r>
            <a:r>
              <a:rPr lang="hr-HR" sz="2000" dirty="0" err="1">
                <a:solidFill>
                  <a:srgbClr val="0070C0"/>
                </a:solidFill>
              </a:rPr>
              <a:t>of</a:t>
            </a:r>
            <a:r>
              <a:rPr lang="hr-HR" sz="2000" dirty="0">
                <a:solidFill>
                  <a:srgbClr val="0070C0"/>
                </a:solidFill>
              </a:rPr>
              <a:t> </a:t>
            </a:r>
            <a:r>
              <a:rPr lang="hr-HR" sz="2000" dirty="0" err="1">
                <a:solidFill>
                  <a:srgbClr val="0070C0"/>
                </a:solidFill>
              </a:rPr>
              <a:t>data</a:t>
            </a:r>
            <a:r>
              <a:rPr lang="hr-HR" sz="2000" dirty="0">
                <a:solidFill>
                  <a:srgbClr val="0070C0"/>
                </a:solidFill>
              </a:rPr>
              <a:t>, for </a:t>
            </a:r>
            <a:r>
              <a:rPr lang="hr-HR" sz="2000" dirty="0" err="1">
                <a:solidFill>
                  <a:srgbClr val="0070C0"/>
                </a:solidFill>
              </a:rPr>
              <a:t>relevant</a:t>
            </a:r>
            <a:r>
              <a:rPr lang="hr-HR" sz="2000" dirty="0">
                <a:solidFill>
                  <a:srgbClr val="0070C0"/>
                </a:solidFill>
              </a:rPr>
              <a:t> </a:t>
            </a:r>
            <a:r>
              <a:rPr lang="hr-HR" sz="2000" dirty="0" err="1">
                <a:solidFill>
                  <a:srgbClr val="0070C0"/>
                </a:solidFill>
              </a:rPr>
              <a:t>averaging</a:t>
            </a:r>
            <a:r>
              <a:rPr lang="hr-HR" sz="2000" dirty="0">
                <a:solidFill>
                  <a:srgbClr val="0070C0"/>
                </a:solidFill>
              </a:rPr>
              <a:t> </a:t>
            </a:r>
            <a:r>
              <a:rPr lang="hr-HR" sz="2000" dirty="0" err="1">
                <a:solidFill>
                  <a:srgbClr val="0070C0"/>
                </a:solidFill>
              </a:rPr>
              <a:t>times</a:t>
            </a:r>
            <a:endParaRPr lang="hr-HR" sz="2000" dirty="0">
              <a:solidFill>
                <a:srgbClr val="0070C0"/>
              </a:solidFill>
            </a:endParaRPr>
          </a:p>
          <a:p>
            <a:pPr lvl="1">
              <a:spcBef>
                <a:spcPct val="20000"/>
              </a:spcBef>
            </a:pPr>
            <a:r>
              <a:rPr lang="hr-BA" sz="2000" dirty="0">
                <a:solidFill>
                  <a:srgbClr val="0070C0"/>
                </a:solidFill>
              </a:rPr>
              <a:t>– on </a:t>
            </a:r>
            <a:r>
              <a:rPr lang="hr-BA" sz="2000" dirty="0" err="1">
                <a:solidFill>
                  <a:srgbClr val="0070C0"/>
                </a:solidFill>
              </a:rPr>
              <a:t>level</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air</a:t>
            </a:r>
            <a:r>
              <a:rPr lang="hr-BA" sz="2000" dirty="0">
                <a:solidFill>
                  <a:srgbClr val="0070C0"/>
                </a:solidFill>
              </a:rPr>
              <a:t> </a:t>
            </a:r>
            <a:r>
              <a:rPr lang="hr-BA" sz="2000" dirty="0" err="1">
                <a:solidFill>
                  <a:srgbClr val="0070C0"/>
                </a:solidFill>
              </a:rPr>
              <a:t>pollution</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relation</a:t>
            </a:r>
            <a:r>
              <a:rPr lang="hr-BA" sz="2000" dirty="0">
                <a:solidFill>
                  <a:srgbClr val="0070C0"/>
                </a:solidFill>
              </a:rPr>
              <a:t> to </a:t>
            </a:r>
            <a:r>
              <a:rPr lang="hr-BA" sz="2000" dirty="0" err="1">
                <a:solidFill>
                  <a:srgbClr val="0070C0"/>
                </a:solidFill>
              </a:rPr>
              <a:t>the</a:t>
            </a:r>
            <a:r>
              <a:rPr lang="hr-BA" sz="2000" dirty="0">
                <a:solidFill>
                  <a:srgbClr val="0070C0"/>
                </a:solidFill>
              </a:rPr>
              <a:t> </a:t>
            </a:r>
            <a:r>
              <a:rPr lang="hr-BA" sz="2000" b="1" dirty="0" err="1">
                <a:solidFill>
                  <a:srgbClr val="0070C0"/>
                </a:solidFill>
              </a:rPr>
              <a:t>upper</a:t>
            </a:r>
            <a:r>
              <a:rPr lang="hr-BA" sz="2000" b="1" dirty="0">
                <a:solidFill>
                  <a:srgbClr val="0070C0"/>
                </a:solidFill>
              </a:rPr>
              <a:t> </a:t>
            </a:r>
            <a:r>
              <a:rPr lang="hr-BA" sz="2000" b="1" dirty="0" err="1">
                <a:solidFill>
                  <a:srgbClr val="0070C0"/>
                </a:solidFill>
              </a:rPr>
              <a:t>and</a:t>
            </a:r>
            <a:r>
              <a:rPr lang="hr-BA" sz="2000" b="1" dirty="0">
                <a:solidFill>
                  <a:srgbClr val="0070C0"/>
                </a:solidFill>
              </a:rPr>
              <a:t> </a:t>
            </a:r>
            <a:r>
              <a:rPr lang="hr-BA" sz="2000" b="1" dirty="0" err="1">
                <a:solidFill>
                  <a:srgbClr val="0070C0"/>
                </a:solidFill>
              </a:rPr>
              <a:t>lower</a:t>
            </a:r>
            <a:r>
              <a:rPr lang="hr-BA" sz="2000" b="1" dirty="0">
                <a:solidFill>
                  <a:srgbClr val="0070C0"/>
                </a:solidFill>
              </a:rPr>
              <a:t> </a:t>
            </a:r>
            <a:r>
              <a:rPr lang="hr-BA" sz="2000" b="1" dirty="0" err="1">
                <a:solidFill>
                  <a:srgbClr val="0070C0"/>
                </a:solidFill>
              </a:rPr>
              <a:t>assessment</a:t>
            </a:r>
            <a:r>
              <a:rPr lang="hr-BA" sz="2000" b="1" dirty="0">
                <a:solidFill>
                  <a:srgbClr val="0070C0"/>
                </a:solidFill>
              </a:rPr>
              <a:t> </a:t>
            </a:r>
            <a:r>
              <a:rPr lang="hr-BA" sz="2000" b="1">
                <a:solidFill>
                  <a:srgbClr val="0070C0"/>
                </a:solidFill>
              </a:rPr>
              <a:t>threshold</a:t>
            </a:r>
            <a:endParaRPr lang="hr-BA" sz="2000" b="1" dirty="0">
              <a:solidFill>
                <a:srgbClr val="0070C0"/>
              </a:solidFill>
            </a:endParaRPr>
          </a:p>
          <a:p>
            <a:pPr lvl="1">
              <a:spcBef>
                <a:spcPct val="20000"/>
              </a:spcBef>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737297585"/>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213063" y="1553592"/>
            <a:ext cx="8859915" cy="4601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400" b="1" dirty="0" err="1">
                <a:solidFill>
                  <a:schemeClr val="tx2"/>
                </a:solidFill>
              </a:rPr>
              <a:t>The</a:t>
            </a:r>
            <a:r>
              <a:rPr lang="hr-BA" sz="2400" b="1" dirty="0">
                <a:solidFill>
                  <a:schemeClr val="tx2"/>
                </a:solidFill>
              </a:rPr>
              <a:t> most </a:t>
            </a:r>
            <a:r>
              <a:rPr lang="hr-BA" sz="2400" b="1" dirty="0" err="1">
                <a:solidFill>
                  <a:schemeClr val="tx2"/>
                </a:solidFill>
              </a:rPr>
              <a:t>important</a:t>
            </a:r>
            <a:r>
              <a:rPr lang="hr-BA" sz="2400" b="1" dirty="0">
                <a:solidFill>
                  <a:schemeClr val="tx2"/>
                </a:solidFill>
              </a:rPr>
              <a:t> </a:t>
            </a:r>
            <a:r>
              <a:rPr lang="hr-BA" sz="2400" b="1" dirty="0" err="1">
                <a:solidFill>
                  <a:schemeClr val="tx2"/>
                </a:solidFill>
              </a:rPr>
              <a:t>is</a:t>
            </a:r>
            <a:r>
              <a:rPr lang="hr-BA" sz="2400" b="1" dirty="0">
                <a:solidFill>
                  <a:schemeClr val="tx2"/>
                </a:solidFill>
              </a:rPr>
              <a:t> to </a:t>
            </a:r>
            <a:r>
              <a:rPr lang="hr-BA" sz="2400" b="1" dirty="0" err="1">
                <a:solidFill>
                  <a:schemeClr val="tx2"/>
                </a:solidFill>
              </a:rPr>
              <a:t>check</a:t>
            </a:r>
            <a:r>
              <a:rPr lang="hr-BA" sz="2400" b="1" dirty="0">
                <a:solidFill>
                  <a:schemeClr val="tx2"/>
                </a:solidFill>
              </a:rPr>
              <a:t> </a:t>
            </a:r>
            <a:r>
              <a:rPr lang="hr-BA" sz="2400" b="1" dirty="0" err="1">
                <a:solidFill>
                  <a:schemeClr val="tx2"/>
                </a:solidFill>
              </a:rPr>
              <a:t>the</a:t>
            </a:r>
            <a:r>
              <a:rPr lang="hr-BA" sz="2400" b="1" dirty="0">
                <a:solidFill>
                  <a:schemeClr val="tx2"/>
                </a:solidFill>
              </a:rPr>
              <a:t> </a:t>
            </a:r>
            <a:r>
              <a:rPr lang="hr-BA" sz="2400" b="1" dirty="0" err="1">
                <a:solidFill>
                  <a:schemeClr val="tx2"/>
                </a:solidFill>
              </a:rPr>
              <a:t>air</a:t>
            </a:r>
            <a:r>
              <a:rPr lang="hr-BA" sz="2400" b="1" dirty="0">
                <a:solidFill>
                  <a:schemeClr val="tx2"/>
                </a:solidFill>
              </a:rPr>
              <a:t> </a:t>
            </a:r>
            <a:r>
              <a:rPr lang="hr-BA" sz="2400" b="1" dirty="0" err="1">
                <a:solidFill>
                  <a:schemeClr val="tx2"/>
                </a:solidFill>
              </a:rPr>
              <a:t>quality</a:t>
            </a:r>
            <a:r>
              <a:rPr lang="hr-BA" sz="2400" b="1" dirty="0">
                <a:solidFill>
                  <a:schemeClr val="tx2"/>
                </a:solidFill>
              </a:rPr>
              <a:t> </a:t>
            </a:r>
            <a:r>
              <a:rPr lang="hr-BA" sz="2400" b="1" dirty="0" err="1">
                <a:solidFill>
                  <a:schemeClr val="tx2"/>
                </a:solidFill>
              </a:rPr>
              <a:t>categories</a:t>
            </a:r>
            <a:r>
              <a:rPr lang="hr-BA" sz="2400" b="1" dirty="0">
                <a:solidFill>
                  <a:schemeClr val="tx2"/>
                </a:solidFill>
              </a:rPr>
              <a:t>!</a:t>
            </a:r>
          </a:p>
          <a:p>
            <a:pPr>
              <a:spcBef>
                <a:spcPct val="20000"/>
              </a:spcBef>
            </a:pPr>
            <a:endParaRPr lang="hr-BA" sz="1000" b="1" dirty="0">
              <a:solidFill>
                <a:schemeClr val="tx2"/>
              </a:solidFill>
            </a:endParaRPr>
          </a:p>
          <a:p>
            <a:pPr>
              <a:spcBef>
                <a:spcPct val="20000"/>
              </a:spcBef>
            </a:pPr>
            <a:r>
              <a:rPr lang="hr-BA" sz="2000" b="1" dirty="0" err="1">
                <a:solidFill>
                  <a:srgbClr val="0070C0"/>
                </a:solidFill>
              </a:rPr>
              <a:t>Based</a:t>
            </a:r>
            <a:r>
              <a:rPr lang="hr-BA" sz="2000" b="1" dirty="0">
                <a:solidFill>
                  <a:srgbClr val="0070C0"/>
                </a:solidFill>
              </a:rPr>
              <a:t> on </a:t>
            </a:r>
            <a:r>
              <a:rPr lang="hr-BA" sz="2000" b="1" dirty="0" err="1">
                <a:solidFill>
                  <a:srgbClr val="0070C0"/>
                </a:solidFill>
              </a:rPr>
              <a:t>pollution</a:t>
            </a:r>
            <a:r>
              <a:rPr lang="hr-BA" sz="2000" b="1" dirty="0">
                <a:solidFill>
                  <a:srgbClr val="0070C0"/>
                </a:solidFill>
              </a:rPr>
              <a:t> </a:t>
            </a:r>
            <a:r>
              <a:rPr lang="hr-BA" sz="2000" b="1" dirty="0" err="1">
                <a:solidFill>
                  <a:srgbClr val="0070C0"/>
                </a:solidFill>
              </a:rPr>
              <a:t>levels</a:t>
            </a:r>
            <a:r>
              <a:rPr lang="hr-BA" sz="2000" b="1" dirty="0">
                <a:solidFill>
                  <a:srgbClr val="0070C0"/>
                </a:solidFill>
              </a:rPr>
              <a:t>, </a:t>
            </a:r>
            <a:r>
              <a:rPr lang="hr-BA" sz="2000" b="1" dirty="0" err="1">
                <a:solidFill>
                  <a:srgbClr val="0070C0"/>
                </a:solidFill>
              </a:rPr>
              <a:t>two</a:t>
            </a:r>
            <a:r>
              <a:rPr lang="hr-BA" sz="2000" b="1" dirty="0">
                <a:solidFill>
                  <a:srgbClr val="0070C0"/>
                </a:solidFill>
              </a:rPr>
              <a:t> </a:t>
            </a:r>
            <a:r>
              <a:rPr lang="hr-BA" sz="2000" b="1" dirty="0" err="1">
                <a:solidFill>
                  <a:srgbClr val="0070C0"/>
                </a:solidFill>
              </a:rPr>
              <a:t>air</a:t>
            </a:r>
            <a:r>
              <a:rPr lang="hr-BA" sz="2000" b="1" dirty="0">
                <a:solidFill>
                  <a:srgbClr val="0070C0"/>
                </a:solidFill>
              </a:rPr>
              <a:t> </a:t>
            </a:r>
            <a:r>
              <a:rPr lang="hr-BA" sz="2000" b="1" dirty="0" err="1">
                <a:solidFill>
                  <a:srgbClr val="0070C0"/>
                </a:solidFill>
              </a:rPr>
              <a:t>quality</a:t>
            </a:r>
            <a:r>
              <a:rPr lang="hr-BA" sz="2000" b="1" dirty="0">
                <a:solidFill>
                  <a:srgbClr val="0070C0"/>
                </a:solidFill>
              </a:rPr>
              <a:t> </a:t>
            </a:r>
            <a:r>
              <a:rPr lang="hr-BA" sz="2000" b="1" dirty="0" err="1">
                <a:solidFill>
                  <a:srgbClr val="0070C0"/>
                </a:solidFill>
              </a:rPr>
              <a:t>categories</a:t>
            </a:r>
            <a:r>
              <a:rPr lang="hr-BA" sz="2000" b="1" dirty="0">
                <a:solidFill>
                  <a:srgbClr val="0070C0"/>
                </a:solidFill>
              </a:rPr>
              <a:t> are </a:t>
            </a:r>
            <a:r>
              <a:rPr lang="hr-BA" sz="2000" b="1" dirty="0" err="1">
                <a:solidFill>
                  <a:srgbClr val="0070C0"/>
                </a:solidFill>
              </a:rPr>
              <a:t>identified</a:t>
            </a:r>
            <a:r>
              <a:rPr lang="hr-BA" sz="2000" b="1" dirty="0">
                <a:solidFill>
                  <a:schemeClr val="tx2"/>
                </a:solidFill>
              </a:rPr>
              <a:t>:</a:t>
            </a:r>
          </a:p>
          <a:p>
            <a:pPr lvl="1">
              <a:spcBef>
                <a:spcPct val="20000"/>
              </a:spcBef>
            </a:pPr>
            <a:r>
              <a:rPr lang="hr-BA" sz="2000" dirty="0">
                <a:solidFill>
                  <a:srgbClr val="0070C0"/>
                </a:solidFill>
              </a:rPr>
              <a:t>– </a:t>
            </a:r>
            <a:r>
              <a:rPr lang="hr-BA" sz="2000" b="1" dirty="0" err="1">
                <a:solidFill>
                  <a:srgbClr val="00B050"/>
                </a:solidFill>
              </a:rPr>
              <a:t>first</a:t>
            </a:r>
            <a:r>
              <a:rPr lang="hr-BA" sz="2000" b="1" dirty="0">
                <a:solidFill>
                  <a:srgbClr val="00B050"/>
                </a:solidFill>
              </a:rPr>
              <a:t> </a:t>
            </a:r>
            <a:r>
              <a:rPr lang="hr-BA" sz="2000" b="1" dirty="0" err="1">
                <a:solidFill>
                  <a:srgbClr val="00B050"/>
                </a:solidFill>
              </a:rPr>
              <a:t>air</a:t>
            </a:r>
            <a:r>
              <a:rPr lang="hr-BA" sz="2000" b="1" dirty="0">
                <a:solidFill>
                  <a:srgbClr val="00B050"/>
                </a:solidFill>
              </a:rPr>
              <a:t> </a:t>
            </a:r>
            <a:r>
              <a:rPr lang="hr-BA" sz="2000" b="1" dirty="0" err="1">
                <a:solidFill>
                  <a:srgbClr val="00B050"/>
                </a:solidFill>
              </a:rPr>
              <a:t>quality</a:t>
            </a:r>
            <a:r>
              <a:rPr lang="hr-BA" sz="2000" b="1" dirty="0">
                <a:solidFill>
                  <a:srgbClr val="00B050"/>
                </a:solidFill>
              </a:rPr>
              <a:t> </a:t>
            </a:r>
            <a:r>
              <a:rPr lang="hr-BA" sz="2000" b="1" dirty="0" err="1">
                <a:solidFill>
                  <a:srgbClr val="00B050"/>
                </a:solidFill>
              </a:rPr>
              <a:t>category</a:t>
            </a:r>
            <a:r>
              <a:rPr lang="hr-BA" sz="2000" dirty="0">
                <a:solidFill>
                  <a:srgbClr val="00B050"/>
                </a:solidFill>
              </a:rPr>
              <a:t> </a:t>
            </a:r>
            <a:r>
              <a:rPr lang="hr-BA" sz="2000" dirty="0">
                <a:solidFill>
                  <a:srgbClr val="0070C0"/>
                </a:solidFill>
              </a:rPr>
              <a:t>– </a:t>
            </a:r>
            <a:r>
              <a:rPr lang="hr-BA" sz="2000" dirty="0" err="1">
                <a:solidFill>
                  <a:srgbClr val="0070C0"/>
                </a:solidFill>
              </a:rPr>
              <a:t>clean</a:t>
            </a:r>
            <a:r>
              <a:rPr lang="hr-BA" sz="2000" dirty="0">
                <a:solidFill>
                  <a:srgbClr val="0070C0"/>
                </a:solidFill>
              </a:rPr>
              <a:t> </a:t>
            </a:r>
            <a:r>
              <a:rPr lang="hr-BA" sz="2000" dirty="0" err="1">
                <a:solidFill>
                  <a:srgbClr val="0070C0"/>
                </a:solidFill>
              </a:rPr>
              <a:t>or</a:t>
            </a:r>
            <a:r>
              <a:rPr lang="hr-BA" sz="2000" dirty="0">
                <a:solidFill>
                  <a:srgbClr val="0070C0"/>
                </a:solidFill>
              </a:rPr>
              <a:t> </a:t>
            </a:r>
            <a:r>
              <a:rPr lang="hr-BA" sz="2000" dirty="0" err="1">
                <a:solidFill>
                  <a:srgbClr val="0070C0"/>
                </a:solidFill>
              </a:rPr>
              <a:t>slightly</a:t>
            </a:r>
            <a:r>
              <a:rPr lang="hr-BA" sz="2000" dirty="0">
                <a:solidFill>
                  <a:srgbClr val="0070C0"/>
                </a:solidFill>
              </a:rPr>
              <a:t> </a:t>
            </a:r>
            <a:r>
              <a:rPr lang="hr-BA" sz="2000" dirty="0" err="1">
                <a:solidFill>
                  <a:srgbClr val="0070C0"/>
                </a:solidFill>
              </a:rPr>
              <a:t>polluted</a:t>
            </a:r>
            <a:r>
              <a:rPr lang="hr-BA" sz="2000" dirty="0">
                <a:solidFill>
                  <a:srgbClr val="0070C0"/>
                </a:solidFill>
              </a:rPr>
              <a:t> </a:t>
            </a:r>
            <a:r>
              <a:rPr lang="hr-BA" sz="2000" dirty="0" err="1">
                <a:solidFill>
                  <a:srgbClr val="0070C0"/>
                </a:solidFill>
              </a:rPr>
              <a:t>air</a:t>
            </a:r>
            <a:r>
              <a:rPr lang="hr-BA" sz="2000" dirty="0">
                <a:solidFill>
                  <a:srgbClr val="0070C0"/>
                </a:solidFill>
              </a:rPr>
              <a:t>: no limit </a:t>
            </a:r>
            <a:r>
              <a:rPr lang="hr-BA" sz="2000" dirty="0" err="1">
                <a:solidFill>
                  <a:srgbClr val="0070C0"/>
                </a:solidFill>
              </a:rPr>
              <a:t>values</a:t>
            </a:r>
            <a:r>
              <a:rPr lang="hr-BA" sz="2000" dirty="0">
                <a:solidFill>
                  <a:srgbClr val="0070C0"/>
                </a:solidFill>
              </a:rPr>
              <a:t> (LV), </a:t>
            </a:r>
            <a:r>
              <a:rPr lang="hr-BA" sz="2000" dirty="0" err="1">
                <a:solidFill>
                  <a:srgbClr val="0070C0"/>
                </a:solidFill>
              </a:rPr>
              <a:t>target</a:t>
            </a:r>
            <a:r>
              <a:rPr lang="hr-BA" sz="2000" dirty="0">
                <a:solidFill>
                  <a:srgbClr val="0070C0"/>
                </a:solidFill>
              </a:rPr>
              <a:t> </a:t>
            </a:r>
            <a:r>
              <a:rPr lang="hr-BA" sz="2000" dirty="0" err="1">
                <a:solidFill>
                  <a:srgbClr val="0070C0"/>
                </a:solidFill>
              </a:rPr>
              <a:t>values</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target</a:t>
            </a:r>
            <a:r>
              <a:rPr lang="hr-BA" sz="2000" dirty="0">
                <a:solidFill>
                  <a:srgbClr val="0070C0"/>
                </a:solidFill>
              </a:rPr>
              <a:t> </a:t>
            </a:r>
            <a:r>
              <a:rPr lang="hr-BA" sz="2000" dirty="0" err="1">
                <a:solidFill>
                  <a:srgbClr val="0070C0"/>
                </a:solidFill>
              </a:rPr>
              <a:t>values</a:t>
            </a:r>
            <a:r>
              <a:rPr lang="hr-BA" sz="2000" dirty="0">
                <a:solidFill>
                  <a:srgbClr val="0070C0"/>
                </a:solidFill>
              </a:rPr>
              <a:t> for </a:t>
            </a:r>
            <a:r>
              <a:rPr lang="hr-BA" sz="2000" dirty="0" err="1">
                <a:solidFill>
                  <a:srgbClr val="0070C0"/>
                </a:solidFill>
              </a:rPr>
              <a:t>ground-level</a:t>
            </a:r>
            <a:r>
              <a:rPr lang="hr-BA" sz="2000" dirty="0">
                <a:solidFill>
                  <a:srgbClr val="0070C0"/>
                </a:solidFill>
              </a:rPr>
              <a:t> ozone </a:t>
            </a:r>
            <a:r>
              <a:rPr lang="hr-BA" sz="2000" dirty="0" err="1">
                <a:solidFill>
                  <a:srgbClr val="0070C0"/>
                </a:solidFill>
              </a:rPr>
              <a:t>have</a:t>
            </a:r>
            <a:r>
              <a:rPr lang="hr-BA" sz="2000" dirty="0">
                <a:solidFill>
                  <a:srgbClr val="0070C0"/>
                </a:solidFill>
              </a:rPr>
              <a:t> </a:t>
            </a:r>
            <a:r>
              <a:rPr lang="hr-BA" sz="2000" dirty="0" err="1">
                <a:solidFill>
                  <a:srgbClr val="0070C0"/>
                </a:solidFill>
              </a:rPr>
              <a:t>been</a:t>
            </a:r>
            <a:r>
              <a:rPr lang="hr-BA" sz="2000" dirty="0">
                <a:solidFill>
                  <a:srgbClr val="0070C0"/>
                </a:solidFill>
              </a:rPr>
              <a:t> </a:t>
            </a:r>
            <a:r>
              <a:rPr lang="hr-BA" sz="2000" dirty="0" err="1">
                <a:solidFill>
                  <a:srgbClr val="0070C0"/>
                </a:solidFill>
              </a:rPr>
              <a:t>exceeded</a:t>
            </a:r>
            <a:r>
              <a:rPr lang="hr-BA" sz="2000" dirty="0">
                <a:solidFill>
                  <a:srgbClr val="0070C0"/>
                </a:solidFill>
              </a:rPr>
              <a:t>,</a:t>
            </a:r>
          </a:p>
          <a:p>
            <a:pPr lvl="1">
              <a:spcBef>
                <a:spcPct val="20000"/>
              </a:spcBef>
            </a:pPr>
            <a:r>
              <a:rPr lang="hr-BA" sz="2000" dirty="0">
                <a:solidFill>
                  <a:srgbClr val="0070C0"/>
                </a:solidFill>
              </a:rPr>
              <a:t>– </a:t>
            </a:r>
            <a:r>
              <a:rPr lang="hr-BA" sz="2000" b="1" dirty="0" err="1">
                <a:solidFill>
                  <a:srgbClr val="FF0000"/>
                </a:solidFill>
              </a:rPr>
              <a:t>second</a:t>
            </a:r>
            <a:r>
              <a:rPr lang="hr-BA" sz="2000" b="1" dirty="0">
                <a:solidFill>
                  <a:srgbClr val="FF0000"/>
                </a:solidFill>
              </a:rPr>
              <a:t> </a:t>
            </a:r>
            <a:r>
              <a:rPr lang="hr-BA" sz="2000" b="1" dirty="0" err="1">
                <a:solidFill>
                  <a:srgbClr val="FF0000"/>
                </a:solidFill>
              </a:rPr>
              <a:t>air</a:t>
            </a:r>
            <a:r>
              <a:rPr lang="hr-BA" sz="2000" b="1" dirty="0">
                <a:solidFill>
                  <a:srgbClr val="FF0000"/>
                </a:solidFill>
              </a:rPr>
              <a:t> </a:t>
            </a:r>
            <a:r>
              <a:rPr lang="hr-BA" sz="2000" b="1" dirty="0" err="1">
                <a:solidFill>
                  <a:srgbClr val="FF0000"/>
                </a:solidFill>
              </a:rPr>
              <a:t>quality</a:t>
            </a:r>
            <a:r>
              <a:rPr lang="hr-BA" sz="2000" b="1" dirty="0">
                <a:solidFill>
                  <a:srgbClr val="FF0000"/>
                </a:solidFill>
              </a:rPr>
              <a:t> </a:t>
            </a:r>
            <a:r>
              <a:rPr lang="hr-BA" sz="2000" b="1" dirty="0" err="1">
                <a:solidFill>
                  <a:srgbClr val="FF0000"/>
                </a:solidFill>
              </a:rPr>
              <a:t>category</a:t>
            </a:r>
            <a:r>
              <a:rPr lang="hr-BA" sz="2000" b="1" dirty="0">
                <a:solidFill>
                  <a:srgbClr val="0070C0"/>
                </a:solidFill>
              </a:rPr>
              <a:t> </a:t>
            </a:r>
            <a:r>
              <a:rPr lang="hr-BA" sz="2000" dirty="0">
                <a:solidFill>
                  <a:srgbClr val="0070C0"/>
                </a:solidFill>
              </a:rPr>
              <a:t>– </a:t>
            </a:r>
            <a:r>
              <a:rPr lang="hr-BA" sz="2000" dirty="0" err="1">
                <a:solidFill>
                  <a:srgbClr val="0070C0"/>
                </a:solidFill>
              </a:rPr>
              <a:t>polluted</a:t>
            </a:r>
            <a:r>
              <a:rPr lang="hr-BA" sz="2000" dirty="0">
                <a:solidFill>
                  <a:srgbClr val="0070C0"/>
                </a:solidFill>
              </a:rPr>
              <a:t> </a:t>
            </a:r>
            <a:r>
              <a:rPr lang="hr-BA" sz="2000" dirty="0" err="1">
                <a:solidFill>
                  <a:srgbClr val="0070C0"/>
                </a:solidFill>
              </a:rPr>
              <a:t>air</a:t>
            </a:r>
            <a:r>
              <a:rPr lang="hr-BA" sz="2000" dirty="0">
                <a:solidFill>
                  <a:srgbClr val="0070C0"/>
                </a:solidFill>
              </a:rPr>
              <a:t>: limit </a:t>
            </a:r>
            <a:r>
              <a:rPr lang="hr-BA" sz="2000" dirty="0" err="1">
                <a:solidFill>
                  <a:srgbClr val="0070C0"/>
                </a:solidFill>
              </a:rPr>
              <a:t>values</a:t>
            </a:r>
            <a:r>
              <a:rPr lang="hr-BA" sz="2000" dirty="0">
                <a:solidFill>
                  <a:srgbClr val="0070C0"/>
                </a:solidFill>
              </a:rPr>
              <a:t> (LV), </a:t>
            </a:r>
            <a:r>
              <a:rPr lang="hr-BA" sz="2000" dirty="0" err="1">
                <a:solidFill>
                  <a:srgbClr val="0070C0"/>
                </a:solidFill>
              </a:rPr>
              <a:t>target</a:t>
            </a:r>
            <a:r>
              <a:rPr lang="hr-BA" sz="2000" dirty="0">
                <a:solidFill>
                  <a:srgbClr val="0070C0"/>
                </a:solidFill>
              </a:rPr>
              <a:t> </a:t>
            </a:r>
            <a:r>
              <a:rPr lang="hr-BA" sz="2000" dirty="0" err="1">
                <a:solidFill>
                  <a:srgbClr val="0070C0"/>
                </a:solidFill>
              </a:rPr>
              <a:t>values</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target</a:t>
            </a:r>
            <a:r>
              <a:rPr lang="hr-BA" sz="2000" dirty="0">
                <a:solidFill>
                  <a:srgbClr val="0070C0"/>
                </a:solidFill>
              </a:rPr>
              <a:t> </a:t>
            </a:r>
            <a:r>
              <a:rPr lang="hr-BA" sz="2000" dirty="0" err="1">
                <a:solidFill>
                  <a:srgbClr val="0070C0"/>
                </a:solidFill>
              </a:rPr>
              <a:t>values</a:t>
            </a:r>
            <a:r>
              <a:rPr lang="hr-BA" sz="2000" dirty="0">
                <a:solidFill>
                  <a:srgbClr val="0070C0"/>
                </a:solidFill>
              </a:rPr>
              <a:t> for </a:t>
            </a:r>
            <a:r>
              <a:rPr lang="hr-BA" sz="2000" dirty="0" err="1">
                <a:solidFill>
                  <a:srgbClr val="0070C0"/>
                </a:solidFill>
              </a:rPr>
              <a:t>ground-level</a:t>
            </a:r>
            <a:r>
              <a:rPr lang="hr-BA" sz="2000" dirty="0">
                <a:solidFill>
                  <a:srgbClr val="0070C0"/>
                </a:solidFill>
              </a:rPr>
              <a:t> ozone </a:t>
            </a:r>
            <a:r>
              <a:rPr lang="hr-BA" sz="2000" dirty="0" err="1">
                <a:solidFill>
                  <a:srgbClr val="0070C0"/>
                </a:solidFill>
              </a:rPr>
              <a:t>have</a:t>
            </a:r>
            <a:r>
              <a:rPr lang="hr-BA" sz="2000" dirty="0">
                <a:solidFill>
                  <a:srgbClr val="0070C0"/>
                </a:solidFill>
              </a:rPr>
              <a:t> </a:t>
            </a:r>
            <a:r>
              <a:rPr lang="hr-BA" sz="2000" dirty="0" err="1">
                <a:solidFill>
                  <a:srgbClr val="0070C0"/>
                </a:solidFill>
              </a:rPr>
              <a:t>been</a:t>
            </a:r>
            <a:r>
              <a:rPr lang="hr-BA" sz="2000" dirty="0">
                <a:solidFill>
                  <a:srgbClr val="0070C0"/>
                </a:solidFill>
              </a:rPr>
              <a:t> </a:t>
            </a:r>
            <a:r>
              <a:rPr lang="hr-BA" sz="2000" dirty="0" err="1">
                <a:solidFill>
                  <a:srgbClr val="0070C0"/>
                </a:solidFill>
              </a:rPr>
              <a:t>exceeded</a:t>
            </a:r>
            <a:r>
              <a:rPr lang="hr-BA" sz="2000" dirty="0">
                <a:solidFill>
                  <a:srgbClr val="0070C0"/>
                </a:solidFill>
              </a:rPr>
              <a:t>.</a:t>
            </a:r>
          </a:p>
          <a:p>
            <a:pPr lvl="1">
              <a:spcBef>
                <a:spcPct val="20000"/>
              </a:spcBef>
            </a:pPr>
            <a:endParaRPr lang="hr-BA" sz="2000" dirty="0">
              <a:solidFill>
                <a:srgbClr val="0070C0"/>
              </a:solidFill>
            </a:endParaRPr>
          </a:p>
          <a:p>
            <a:pPr marL="0" lvl="1">
              <a:spcBef>
                <a:spcPct val="20000"/>
              </a:spcBef>
            </a:pPr>
            <a:r>
              <a:rPr lang="hr-BA" sz="2000" b="1" dirty="0" err="1">
                <a:solidFill>
                  <a:srgbClr val="0070C0"/>
                </a:solidFill>
              </a:rPr>
              <a:t>The</a:t>
            </a:r>
            <a:r>
              <a:rPr lang="hr-BA" sz="2000" b="1" dirty="0">
                <a:solidFill>
                  <a:srgbClr val="0070C0"/>
                </a:solidFill>
              </a:rPr>
              <a:t> </a:t>
            </a:r>
            <a:r>
              <a:rPr lang="hr-BA" sz="2000" b="1" dirty="0" err="1">
                <a:solidFill>
                  <a:srgbClr val="0070C0"/>
                </a:solidFill>
              </a:rPr>
              <a:t>air</a:t>
            </a:r>
            <a:r>
              <a:rPr lang="hr-BA" sz="2000" b="1" dirty="0">
                <a:solidFill>
                  <a:srgbClr val="0070C0"/>
                </a:solidFill>
              </a:rPr>
              <a:t> </a:t>
            </a:r>
            <a:r>
              <a:rPr lang="hr-BA" sz="2000" b="1" dirty="0" err="1">
                <a:solidFill>
                  <a:srgbClr val="0070C0"/>
                </a:solidFill>
              </a:rPr>
              <a:t>quality</a:t>
            </a:r>
            <a:r>
              <a:rPr lang="hr-BA" sz="2000" b="1" dirty="0">
                <a:solidFill>
                  <a:srgbClr val="0070C0"/>
                </a:solidFill>
              </a:rPr>
              <a:t> </a:t>
            </a:r>
            <a:r>
              <a:rPr lang="hr-BA" sz="2000" b="1" dirty="0" err="1">
                <a:solidFill>
                  <a:srgbClr val="0070C0"/>
                </a:solidFill>
              </a:rPr>
              <a:t>categories</a:t>
            </a:r>
            <a:r>
              <a:rPr lang="hr-BA" sz="2000" dirty="0">
                <a:solidFill>
                  <a:srgbClr val="0070C0"/>
                </a:solidFill>
              </a:rPr>
              <a:t> are </a:t>
            </a:r>
            <a:r>
              <a:rPr lang="hr-BA" sz="2000" dirty="0" err="1">
                <a:solidFill>
                  <a:srgbClr val="0070C0"/>
                </a:solidFill>
              </a:rPr>
              <a:t>identified</a:t>
            </a:r>
            <a:r>
              <a:rPr lang="hr-BA" sz="2000" dirty="0">
                <a:solidFill>
                  <a:srgbClr val="0070C0"/>
                </a:solidFill>
              </a:rPr>
              <a:t> (</a:t>
            </a:r>
            <a:r>
              <a:rPr lang="hr-BA" sz="2000" u="sng" dirty="0" err="1">
                <a:solidFill>
                  <a:srgbClr val="0070C0"/>
                </a:solidFill>
              </a:rPr>
              <a:t>once</a:t>
            </a:r>
            <a:r>
              <a:rPr lang="hr-BA" sz="2000" u="sng" dirty="0">
                <a:solidFill>
                  <a:srgbClr val="0070C0"/>
                </a:solidFill>
              </a:rPr>
              <a:t> a </a:t>
            </a:r>
            <a:r>
              <a:rPr lang="hr-BA" sz="2000" u="sng" dirty="0" err="1">
                <a:solidFill>
                  <a:srgbClr val="0070C0"/>
                </a:solidFill>
              </a:rPr>
              <a:t>year</a:t>
            </a:r>
            <a:r>
              <a:rPr lang="hr-BA" sz="2000" u="sng" dirty="0">
                <a:solidFill>
                  <a:srgbClr val="0070C0"/>
                </a:solidFill>
              </a:rPr>
              <a:t> for </a:t>
            </a:r>
            <a:r>
              <a:rPr lang="hr-BA" sz="2000" u="sng" dirty="0" err="1">
                <a:solidFill>
                  <a:srgbClr val="0070C0"/>
                </a:solidFill>
              </a:rPr>
              <a:t>the</a:t>
            </a:r>
            <a:r>
              <a:rPr lang="hr-BA" sz="2000" u="sng" dirty="0">
                <a:solidFill>
                  <a:srgbClr val="0070C0"/>
                </a:solidFill>
              </a:rPr>
              <a:t> past </a:t>
            </a:r>
            <a:r>
              <a:rPr lang="hr-BA" sz="2000" u="sng" dirty="0" err="1">
                <a:solidFill>
                  <a:srgbClr val="0070C0"/>
                </a:solidFill>
              </a:rPr>
              <a:t>calendar</a:t>
            </a:r>
            <a:r>
              <a:rPr lang="hr-BA" sz="2000" u="sng" dirty="0">
                <a:solidFill>
                  <a:srgbClr val="0070C0"/>
                </a:solidFill>
              </a:rPr>
              <a:t> </a:t>
            </a:r>
            <a:r>
              <a:rPr lang="hr-BA" sz="2000" u="sng" dirty="0" err="1">
                <a:solidFill>
                  <a:srgbClr val="0070C0"/>
                </a:solidFill>
              </a:rPr>
              <a:t>year</a:t>
            </a:r>
            <a:r>
              <a:rPr lang="hr-BA" sz="2000" dirty="0">
                <a:solidFill>
                  <a:srgbClr val="0070C0"/>
                </a:solidFill>
              </a:rPr>
              <a:t>) for </a:t>
            </a:r>
            <a:r>
              <a:rPr lang="hr-BA" sz="2000" dirty="0" err="1">
                <a:solidFill>
                  <a:srgbClr val="0070C0"/>
                </a:solidFill>
              </a:rPr>
              <a:t>each</a:t>
            </a:r>
            <a:r>
              <a:rPr lang="hr-BA" sz="2000" dirty="0">
                <a:solidFill>
                  <a:srgbClr val="0070C0"/>
                </a:solidFill>
              </a:rPr>
              <a:t> </a:t>
            </a:r>
            <a:r>
              <a:rPr lang="hr-BA" sz="2000" dirty="0" err="1">
                <a:solidFill>
                  <a:srgbClr val="0070C0"/>
                </a:solidFill>
              </a:rPr>
              <a:t>pollutant</a:t>
            </a:r>
            <a:r>
              <a:rPr lang="hr-BA" sz="2000" dirty="0">
                <a:solidFill>
                  <a:srgbClr val="0070C0"/>
                </a:solidFill>
              </a:rPr>
              <a:t> </a:t>
            </a:r>
            <a:r>
              <a:rPr lang="hr-BA" sz="2000" dirty="0" err="1">
                <a:solidFill>
                  <a:srgbClr val="0070C0"/>
                </a:solidFill>
              </a:rPr>
              <a:t>separately</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they</a:t>
            </a:r>
            <a:r>
              <a:rPr lang="hr-BA" sz="2000" dirty="0">
                <a:solidFill>
                  <a:srgbClr val="0070C0"/>
                </a:solidFill>
              </a:rPr>
              <a:t> are </a:t>
            </a:r>
            <a:r>
              <a:rPr lang="hr-BA" sz="2000" dirty="0" err="1">
                <a:solidFill>
                  <a:srgbClr val="0070C0"/>
                </a:solidFill>
              </a:rPr>
              <a:t>related</a:t>
            </a:r>
            <a:r>
              <a:rPr lang="hr-BA" sz="2000" dirty="0">
                <a:solidFill>
                  <a:srgbClr val="0070C0"/>
                </a:solidFill>
              </a:rPr>
              <a:t> to </a:t>
            </a:r>
            <a:r>
              <a:rPr lang="hr-BA" sz="2000" b="1" dirty="0">
                <a:solidFill>
                  <a:srgbClr val="0070C0"/>
                </a:solidFill>
              </a:rPr>
              <a:t>human </a:t>
            </a:r>
            <a:r>
              <a:rPr lang="hr-BA" sz="2000" b="1" dirty="0" err="1">
                <a:solidFill>
                  <a:srgbClr val="0070C0"/>
                </a:solidFill>
              </a:rPr>
              <a:t>health</a:t>
            </a:r>
            <a:r>
              <a:rPr lang="hr-BA" sz="2000" b="1" dirty="0">
                <a:solidFill>
                  <a:srgbClr val="0070C0"/>
                </a:solidFill>
              </a:rPr>
              <a:t>, </a:t>
            </a:r>
            <a:r>
              <a:rPr lang="hr-BA" sz="2000" b="1" dirty="0" err="1">
                <a:solidFill>
                  <a:srgbClr val="0070C0"/>
                </a:solidFill>
              </a:rPr>
              <a:t>living</a:t>
            </a:r>
            <a:r>
              <a:rPr lang="hr-BA" sz="2000" b="1" dirty="0">
                <a:solidFill>
                  <a:srgbClr val="0070C0"/>
                </a:solidFill>
              </a:rPr>
              <a:t> </a:t>
            </a:r>
            <a:r>
              <a:rPr lang="hr-BA" sz="2000" b="1" dirty="0" err="1">
                <a:solidFill>
                  <a:srgbClr val="0070C0"/>
                </a:solidFill>
              </a:rPr>
              <a:t>quality</a:t>
            </a:r>
            <a:r>
              <a:rPr lang="hr-BA" sz="2000" b="1" dirty="0">
                <a:solidFill>
                  <a:srgbClr val="0070C0"/>
                </a:solidFill>
              </a:rPr>
              <a:t>, </a:t>
            </a:r>
            <a:r>
              <a:rPr lang="hr-BA" sz="2000" b="1" dirty="0" err="1">
                <a:solidFill>
                  <a:srgbClr val="0070C0"/>
                </a:solidFill>
              </a:rPr>
              <a:t>vegetation</a:t>
            </a:r>
            <a:r>
              <a:rPr lang="hr-BA" sz="2000" b="1" dirty="0">
                <a:solidFill>
                  <a:srgbClr val="0070C0"/>
                </a:solidFill>
              </a:rPr>
              <a:t> </a:t>
            </a:r>
            <a:r>
              <a:rPr lang="hr-BA" sz="2000" b="1" dirty="0" err="1">
                <a:solidFill>
                  <a:srgbClr val="0070C0"/>
                </a:solidFill>
              </a:rPr>
              <a:t>and</a:t>
            </a:r>
            <a:r>
              <a:rPr lang="hr-BA" sz="2000" b="1" dirty="0">
                <a:solidFill>
                  <a:srgbClr val="0070C0"/>
                </a:solidFill>
              </a:rPr>
              <a:t> </a:t>
            </a:r>
            <a:r>
              <a:rPr lang="hr-BA" sz="2000" b="1" dirty="0" err="1">
                <a:solidFill>
                  <a:srgbClr val="0070C0"/>
                </a:solidFill>
              </a:rPr>
              <a:t>ecosystem</a:t>
            </a:r>
            <a:r>
              <a:rPr lang="hr-BA" sz="2000" b="1" dirty="0">
                <a:solidFill>
                  <a:srgbClr val="0070C0"/>
                </a:solidFill>
              </a:rPr>
              <a:t> </a:t>
            </a:r>
            <a:r>
              <a:rPr lang="hr-BA" sz="2000" b="1" dirty="0" err="1">
                <a:solidFill>
                  <a:srgbClr val="0070C0"/>
                </a:solidFill>
              </a:rPr>
              <a:t>protection</a:t>
            </a:r>
            <a:r>
              <a:rPr lang="hr-BA" sz="2000" b="1" dirty="0">
                <a:solidFill>
                  <a:srgbClr val="0070C0"/>
                </a:solidFill>
              </a:rPr>
              <a:t>.</a:t>
            </a:r>
          </a:p>
          <a:p>
            <a:pPr lvl="1">
              <a:spcBef>
                <a:spcPct val="20000"/>
              </a:spcBef>
            </a:pPr>
            <a:endParaRPr lang="hr-BA" sz="2000" dirty="0">
              <a:solidFill>
                <a:srgbClr val="0070C0"/>
              </a:solidFill>
            </a:endParaRPr>
          </a:p>
          <a:p>
            <a:pPr lvl="1">
              <a:spcBef>
                <a:spcPct val="20000"/>
              </a:spcBef>
            </a:pPr>
            <a:endParaRPr lang="hr-BA" sz="2000" dirty="0">
              <a:solidFill>
                <a:srgbClr val="0070C0"/>
              </a:solidFill>
            </a:endParaRPr>
          </a:p>
          <a:p>
            <a:pPr lvl="1">
              <a:spcBef>
                <a:spcPct val="20000"/>
              </a:spcBef>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170461888"/>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16.2 INTERPRETATION OF ANNUAL REPORTS ON AIR QUALITY</a:t>
            </a:r>
          </a:p>
        </p:txBody>
      </p:sp>
      <p:sp>
        <p:nvSpPr>
          <p:cNvPr id="9" name="Content Placeholder 8"/>
          <p:cNvSpPr>
            <a:spLocks/>
          </p:cNvSpPr>
          <p:nvPr/>
        </p:nvSpPr>
        <p:spPr bwMode="auto">
          <a:xfrm>
            <a:off x="253059" y="1433256"/>
            <a:ext cx="8589331" cy="453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Verification</a:t>
            </a:r>
            <a:r>
              <a:rPr lang="hr-HR" sz="2400" b="1" dirty="0">
                <a:solidFill>
                  <a:schemeClr val="tx2"/>
                </a:solidFill>
              </a:rPr>
              <a:t> </a:t>
            </a:r>
            <a:r>
              <a:rPr lang="hr-HR" sz="2400" b="1" dirty="0" err="1">
                <a:solidFill>
                  <a:schemeClr val="tx2"/>
                </a:solidFill>
              </a:rPr>
              <a:t>with</a:t>
            </a:r>
            <a:r>
              <a:rPr lang="hr-HR" sz="2400" b="1" dirty="0">
                <a:solidFill>
                  <a:schemeClr val="tx2"/>
                </a:solidFill>
              </a:rPr>
              <a:t> data </a:t>
            </a:r>
            <a:r>
              <a:rPr lang="hr-HR" sz="2400" b="1" dirty="0" err="1">
                <a:solidFill>
                  <a:schemeClr val="tx2"/>
                </a:solidFill>
              </a:rPr>
              <a:t>quality</a:t>
            </a:r>
            <a:r>
              <a:rPr lang="hr-HR" sz="2400" b="1" dirty="0">
                <a:solidFill>
                  <a:schemeClr val="tx2"/>
                </a:solidFill>
              </a:rPr>
              <a:t> </a:t>
            </a:r>
            <a:r>
              <a:rPr lang="hr-HR" sz="2400" b="1" dirty="0" err="1">
                <a:solidFill>
                  <a:schemeClr val="tx2"/>
                </a:solidFill>
              </a:rPr>
              <a:t>objectives</a:t>
            </a:r>
            <a:endParaRPr lang="hr-HR" sz="2400" b="1" dirty="0">
              <a:solidFill>
                <a:schemeClr val="tx2"/>
              </a:solidFill>
            </a:endParaRPr>
          </a:p>
          <a:p>
            <a:pPr marL="0" lvl="1">
              <a:spcBef>
                <a:spcPct val="20000"/>
              </a:spcBef>
            </a:pPr>
            <a:r>
              <a:rPr lang="hr-BA" sz="2000" u="sng" dirty="0" err="1">
                <a:solidFill>
                  <a:srgbClr val="0070C0"/>
                </a:solidFill>
              </a:rPr>
              <a:t>From</a:t>
            </a:r>
            <a:r>
              <a:rPr lang="hr-BA" sz="2000" u="sng" dirty="0">
                <a:solidFill>
                  <a:srgbClr val="0070C0"/>
                </a:solidFill>
              </a:rPr>
              <a:t> </a:t>
            </a:r>
            <a:r>
              <a:rPr lang="hr-BA" sz="2000" u="sng" dirty="0" err="1">
                <a:solidFill>
                  <a:srgbClr val="0070C0"/>
                </a:solidFill>
              </a:rPr>
              <a:t>the</a:t>
            </a:r>
            <a:r>
              <a:rPr lang="hr-BA" sz="2000" u="sng" dirty="0">
                <a:solidFill>
                  <a:srgbClr val="0070C0"/>
                </a:solidFill>
              </a:rPr>
              <a:t> </a:t>
            </a:r>
            <a:r>
              <a:rPr lang="hr-BA" sz="2000" u="sng" dirty="0" err="1">
                <a:solidFill>
                  <a:srgbClr val="0070C0"/>
                </a:solidFill>
              </a:rPr>
              <a:t>Guidebook</a:t>
            </a:r>
            <a:r>
              <a:rPr lang="hr-BA" sz="2000" u="sng" dirty="0">
                <a:solidFill>
                  <a:srgbClr val="0070C0"/>
                </a:solidFill>
              </a:rPr>
              <a:t> for </a:t>
            </a:r>
            <a:r>
              <a:rPr lang="hr-BA" sz="2000" u="sng" dirty="0" err="1">
                <a:solidFill>
                  <a:srgbClr val="0070C0"/>
                </a:solidFill>
              </a:rPr>
              <a:t>implementation</a:t>
            </a:r>
            <a:r>
              <a:rPr lang="hr-BA" sz="2000" u="sng" dirty="0">
                <a:solidFill>
                  <a:srgbClr val="0070C0"/>
                </a:solidFill>
              </a:rPr>
              <a:t> </a:t>
            </a:r>
            <a:r>
              <a:rPr lang="hr-BA" sz="2000" u="sng" dirty="0" err="1">
                <a:solidFill>
                  <a:srgbClr val="0070C0"/>
                </a:solidFill>
              </a:rPr>
              <a:t>of</a:t>
            </a:r>
            <a:r>
              <a:rPr lang="hr-BA" sz="2000" u="sng" dirty="0">
                <a:solidFill>
                  <a:srgbClr val="0070C0"/>
                </a:solidFill>
              </a:rPr>
              <a:t> </a:t>
            </a:r>
            <a:r>
              <a:rPr lang="hr-BA" sz="2000" u="sng" dirty="0" err="1">
                <a:solidFill>
                  <a:srgbClr val="0070C0"/>
                </a:solidFill>
              </a:rPr>
              <a:t>Decision</a:t>
            </a:r>
            <a:r>
              <a:rPr lang="hr-BA" sz="2000" u="sng" dirty="0">
                <a:solidFill>
                  <a:srgbClr val="0070C0"/>
                </a:solidFill>
              </a:rPr>
              <a:t> 2011/850/EU</a:t>
            </a:r>
          </a:p>
          <a:p>
            <a:pPr marL="0" lvl="1">
              <a:spcBef>
                <a:spcPct val="20000"/>
              </a:spcBef>
            </a:pPr>
            <a:r>
              <a:rPr lang="hr-BA" sz="2000" b="1" dirty="0">
                <a:solidFill>
                  <a:srgbClr val="0070C0"/>
                </a:solidFill>
              </a:rPr>
              <a:t>Time </a:t>
            </a:r>
            <a:r>
              <a:rPr lang="hr-BA" sz="2000" b="1" dirty="0" err="1">
                <a:solidFill>
                  <a:srgbClr val="0070C0"/>
                </a:solidFill>
              </a:rPr>
              <a:t>coverage</a:t>
            </a:r>
            <a:r>
              <a:rPr lang="hr-BA" sz="2000" b="1" dirty="0">
                <a:solidFill>
                  <a:srgbClr val="0070C0"/>
                </a:solidFill>
              </a:rPr>
              <a:t> </a:t>
            </a:r>
            <a:r>
              <a:rPr lang="hr-BA" sz="2000" dirty="0" err="1">
                <a:solidFill>
                  <a:srgbClr val="0070C0"/>
                </a:solidFill>
              </a:rPr>
              <a:t>may</a:t>
            </a:r>
            <a:r>
              <a:rPr lang="hr-BA" sz="2000" dirty="0">
                <a:solidFill>
                  <a:srgbClr val="0070C0"/>
                </a:solidFill>
              </a:rPr>
              <a:t> </a:t>
            </a:r>
            <a:r>
              <a:rPr lang="hr-BA" sz="2000" dirty="0" err="1">
                <a:solidFill>
                  <a:srgbClr val="0070C0"/>
                </a:solidFill>
              </a:rPr>
              <a:t>not</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less</a:t>
            </a:r>
            <a:r>
              <a:rPr lang="hr-BA" sz="2000" dirty="0">
                <a:solidFill>
                  <a:srgbClr val="0070C0"/>
                </a:solidFill>
              </a:rPr>
              <a:t> </a:t>
            </a:r>
            <a:r>
              <a:rPr lang="hr-BA" sz="2000" dirty="0" err="1">
                <a:solidFill>
                  <a:srgbClr val="0070C0"/>
                </a:solidFill>
              </a:rPr>
              <a:t>than</a:t>
            </a:r>
            <a:r>
              <a:rPr lang="hr-BA" sz="2000" dirty="0">
                <a:solidFill>
                  <a:srgbClr val="0070C0"/>
                </a:solidFill>
              </a:rPr>
              <a:t> </a:t>
            </a:r>
            <a:r>
              <a:rPr lang="hr-BA" sz="2000" dirty="0" err="1">
                <a:solidFill>
                  <a:srgbClr val="0070C0"/>
                </a:solidFill>
              </a:rPr>
              <a:t>the</a:t>
            </a:r>
            <a:r>
              <a:rPr lang="hr-BA" sz="2000" dirty="0">
                <a:solidFill>
                  <a:srgbClr val="0070C0"/>
                </a:solidFill>
              </a:rPr>
              <a:t> minimum </a:t>
            </a:r>
            <a:r>
              <a:rPr lang="hr-BA" sz="2000" dirty="0" err="1">
                <a:solidFill>
                  <a:srgbClr val="0070C0"/>
                </a:solidFill>
              </a:rPr>
              <a:t>requirements</a:t>
            </a:r>
            <a:r>
              <a:rPr lang="hr-BA" sz="2000" dirty="0">
                <a:solidFill>
                  <a:srgbClr val="0070C0"/>
                </a:solidFill>
              </a:rPr>
              <a:t>, </a:t>
            </a:r>
            <a:r>
              <a:rPr lang="hr-BA" sz="2000" dirty="0" err="1">
                <a:solidFill>
                  <a:srgbClr val="0070C0"/>
                </a:solidFill>
              </a:rPr>
              <a:t>which</a:t>
            </a:r>
            <a:r>
              <a:rPr lang="hr-BA" sz="2000" dirty="0">
                <a:solidFill>
                  <a:srgbClr val="0070C0"/>
                </a:solidFill>
              </a:rPr>
              <a:t> </a:t>
            </a:r>
            <a:r>
              <a:rPr lang="hr-BA" sz="2000" dirty="0" err="1">
                <a:solidFill>
                  <a:srgbClr val="0070C0"/>
                </a:solidFill>
              </a:rPr>
              <a:t>means</a:t>
            </a:r>
            <a:r>
              <a:rPr lang="hr-BA" sz="2000" dirty="0">
                <a:solidFill>
                  <a:srgbClr val="0070C0"/>
                </a:solidFill>
              </a:rPr>
              <a:t> </a:t>
            </a:r>
            <a:r>
              <a:rPr lang="hr-BA" sz="2000" dirty="0" err="1">
                <a:solidFill>
                  <a:srgbClr val="0070C0"/>
                </a:solidFill>
              </a:rPr>
              <a:t>that</a:t>
            </a:r>
            <a:r>
              <a:rPr lang="hr-BA" sz="2000" dirty="0">
                <a:solidFill>
                  <a:srgbClr val="0070C0"/>
                </a:solidFill>
              </a:rPr>
              <a:t> time </a:t>
            </a:r>
            <a:r>
              <a:rPr lang="hr-BA" sz="2000" dirty="0" err="1">
                <a:solidFill>
                  <a:srgbClr val="0070C0"/>
                </a:solidFill>
              </a:rPr>
              <a:t>coverage</a:t>
            </a:r>
            <a:r>
              <a:rPr lang="hr-BA" sz="2000" dirty="0">
                <a:solidFill>
                  <a:srgbClr val="0070C0"/>
                </a:solidFill>
              </a:rPr>
              <a:t> </a:t>
            </a:r>
            <a:r>
              <a:rPr lang="hr-BA" sz="2000" dirty="0" err="1">
                <a:solidFill>
                  <a:srgbClr val="0070C0"/>
                </a:solidFill>
              </a:rPr>
              <a:t>shall</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fulfilled</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all</a:t>
            </a:r>
            <a:r>
              <a:rPr lang="hr-BA" sz="2000" dirty="0">
                <a:solidFill>
                  <a:srgbClr val="0070C0"/>
                </a:solidFill>
              </a:rPr>
              <a:t> </a:t>
            </a:r>
            <a:r>
              <a:rPr lang="hr-BA" sz="2000" dirty="0" err="1">
                <a:solidFill>
                  <a:srgbClr val="0070C0"/>
                </a:solidFill>
              </a:rPr>
              <a:t>cases</a:t>
            </a:r>
            <a:r>
              <a:rPr lang="hr-BA" sz="2000" dirty="0">
                <a:solidFill>
                  <a:srgbClr val="0070C0"/>
                </a:solidFill>
              </a:rPr>
              <a:t>, </a:t>
            </a:r>
            <a:r>
              <a:rPr lang="hr-BA" sz="2000" dirty="0" err="1">
                <a:solidFill>
                  <a:srgbClr val="0070C0"/>
                </a:solidFill>
              </a:rPr>
              <a:t>which</a:t>
            </a:r>
            <a:r>
              <a:rPr lang="hr-BA" sz="2000" dirty="0">
                <a:solidFill>
                  <a:srgbClr val="0070C0"/>
                </a:solidFill>
              </a:rPr>
              <a:t> </a:t>
            </a:r>
            <a:r>
              <a:rPr lang="hr-BA" sz="2000" dirty="0" err="1">
                <a:solidFill>
                  <a:srgbClr val="0070C0"/>
                </a:solidFill>
              </a:rPr>
              <a:t>means</a:t>
            </a:r>
            <a:r>
              <a:rPr lang="hr-BA" sz="2000" dirty="0">
                <a:solidFill>
                  <a:srgbClr val="0070C0"/>
                </a:solidFill>
              </a:rPr>
              <a:t> </a:t>
            </a:r>
            <a:r>
              <a:rPr lang="hr-BA" sz="2000" dirty="0" err="1">
                <a:solidFill>
                  <a:srgbClr val="0070C0"/>
                </a:solidFill>
              </a:rPr>
              <a:t>that</a:t>
            </a:r>
            <a:r>
              <a:rPr lang="hr-BA" sz="2000" dirty="0">
                <a:solidFill>
                  <a:srgbClr val="0070C0"/>
                </a:solidFill>
              </a:rPr>
              <a:t> </a:t>
            </a:r>
            <a:r>
              <a:rPr lang="hr-BA" sz="2000" dirty="0" err="1">
                <a:solidFill>
                  <a:srgbClr val="0070C0"/>
                </a:solidFill>
              </a:rPr>
              <a:t>only</a:t>
            </a:r>
            <a:r>
              <a:rPr lang="hr-BA" sz="2000" dirty="0">
                <a:solidFill>
                  <a:srgbClr val="0070C0"/>
                </a:solidFill>
              </a:rPr>
              <a:t> </a:t>
            </a:r>
            <a:r>
              <a:rPr lang="hr-BA" sz="2000" dirty="0" err="1">
                <a:solidFill>
                  <a:srgbClr val="0070C0"/>
                </a:solidFill>
              </a:rPr>
              <a:t>range</a:t>
            </a:r>
            <a:r>
              <a:rPr lang="hr-BA" sz="2000" dirty="0">
                <a:solidFill>
                  <a:srgbClr val="0070C0"/>
                </a:solidFill>
              </a:rPr>
              <a:t> </a:t>
            </a:r>
            <a:r>
              <a:rPr lang="hr-BA" sz="2000" dirty="0" err="1">
                <a:solidFill>
                  <a:srgbClr val="0070C0"/>
                </a:solidFill>
              </a:rPr>
              <a:t>of</a:t>
            </a:r>
            <a:r>
              <a:rPr lang="hr-BA" sz="2000" dirty="0">
                <a:solidFill>
                  <a:srgbClr val="0070C0"/>
                </a:solidFill>
              </a:rPr>
              <a:t> data </a:t>
            </a:r>
            <a:r>
              <a:rPr lang="hr-BA" sz="2000" dirty="0" err="1">
                <a:solidFill>
                  <a:srgbClr val="0070C0"/>
                </a:solidFill>
              </a:rPr>
              <a:t>is</a:t>
            </a:r>
            <a:r>
              <a:rPr lang="hr-BA" sz="2000" dirty="0">
                <a:solidFill>
                  <a:srgbClr val="0070C0"/>
                </a:solidFill>
              </a:rPr>
              <a:t> </a:t>
            </a:r>
            <a:r>
              <a:rPr lang="hr-BA" sz="2000" dirty="0" err="1">
                <a:solidFill>
                  <a:srgbClr val="0070C0"/>
                </a:solidFill>
              </a:rPr>
              <a:t>verified</a:t>
            </a:r>
            <a:r>
              <a:rPr lang="hr-BA" sz="2000" dirty="0">
                <a:solidFill>
                  <a:srgbClr val="0070C0"/>
                </a:solidFill>
              </a:rPr>
              <a:t>. </a:t>
            </a:r>
          </a:p>
          <a:p>
            <a:pPr marL="0" lvl="1">
              <a:spcBef>
                <a:spcPct val="20000"/>
              </a:spcBef>
            </a:pPr>
            <a:r>
              <a:rPr lang="hr-BA" sz="2000" b="1" dirty="0" err="1">
                <a:solidFill>
                  <a:srgbClr val="0070C0"/>
                </a:solidFill>
              </a:rPr>
              <a:t>Range</a:t>
            </a:r>
            <a:r>
              <a:rPr lang="hr-BA" sz="2000" b="1" dirty="0">
                <a:solidFill>
                  <a:srgbClr val="0070C0"/>
                </a:solidFill>
              </a:rPr>
              <a:t> </a:t>
            </a:r>
            <a:r>
              <a:rPr lang="hr-BA" sz="2000" b="1" dirty="0" err="1">
                <a:solidFill>
                  <a:srgbClr val="0070C0"/>
                </a:solidFill>
              </a:rPr>
              <a:t>of</a:t>
            </a:r>
            <a:r>
              <a:rPr lang="hr-BA" sz="2000" b="1" dirty="0">
                <a:solidFill>
                  <a:srgbClr val="0070C0"/>
                </a:solidFill>
              </a:rPr>
              <a:t> data </a:t>
            </a:r>
            <a:r>
              <a:rPr lang="hr-BA" sz="2000" dirty="0" err="1">
                <a:solidFill>
                  <a:srgbClr val="0070C0"/>
                </a:solidFill>
              </a:rPr>
              <a:t>shall</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rounded</a:t>
            </a:r>
            <a:r>
              <a:rPr lang="hr-BA" sz="2000" dirty="0">
                <a:solidFill>
                  <a:srgbClr val="0070C0"/>
                </a:solidFill>
              </a:rPr>
              <a:t> </a:t>
            </a:r>
            <a:r>
              <a:rPr lang="hr-BA" sz="2000" dirty="0" err="1">
                <a:solidFill>
                  <a:srgbClr val="0070C0"/>
                </a:solidFill>
              </a:rPr>
              <a:t>just</a:t>
            </a:r>
            <a:r>
              <a:rPr lang="hr-BA" sz="2000" dirty="0">
                <a:solidFill>
                  <a:srgbClr val="0070C0"/>
                </a:solidFill>
              </a:rPr>
              <a:t> </a:t>
            </a:r>
            <a:r>
              <a:rPr lang="hr-BA" sz="2000" dirty="0" err="1">
                <a:solidFill>
                  <a:srgbClr val="0070C0"/>
                </a:solidFill>
              </a:rPr>
              <a:t>before</a:t>
            </a:r>
            <a:r>
              <a:rPr lang="hr-BA" sz="2000" dirty="0">
                <a:solidFill>
                  <a:srgbClr val="0070C0"/>
                </a:solidFill>
              </a:rPr>
              <a:t> </a:t>
            </a:r>
            <a:r>
              <a:rPr lang="hr-BA" sz="2000" dirty="0" err="1">
                <a:solidFill>
                  <a:srgbClr val="0070C0"/>
                </a:solidFill>
              </a:rPr>
              <a:t>it</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compared</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requirement</a:t>
            </a:r>
            <a:r>
              <a:rPr lang="hr-BA" sz="2000" dirty="0">
                <a:solidFill>
                  <a:srgbClr val="0070C0"/>
                </a:solidFill>
              </a:rPr>
              <a:t> </a:t>
            </a:r>
            <a:r>
              <a:rPr lang="hr-BA" sz="2000" dirty="0" err="1">
                <a:solidFill>
                  <a:srgbClr val="0070C0"/>
                </a:solidFill>
              </a:rPr>
              <a:t>regarding</a:t>
            </a:r>
            <a:r>
              <a:rPr lang="hr-BA" sz="2000" dirty="0">
                <a:solidFill>
                  <a:srgbClr val="0070C0"/>
                </a:solidFill>
              </a:rPr>
              <a:t> </a:t>
            </a:r>
            <a:r>
              <a:rPr lang="hr-BA" sz="2000" dirty="0" err="1">
                <a:solidFill>
                  <a:srgbClr val="0070C0"/>
                </a:solidFill>
              </a:rPr>
              <a:t>the</a:t>
            </a:r>
            <a:r>
              <a:rPr lang="hr-BA" sz="2000" dirty="0">
                <a:solidFill>
                  <a:srgbClr val="0070C0"/>
                </a:solidFill>
              </a:rPr>
              <a:t> minimum </a:t>
            </a:r>
            <a:r>
              <a:rPr lang="hr-BA" sz="2000" dirty="0" err="1">
                <a:solidFill>
                  <a:srgbClr val="0070C0"/>
                </a:solidFill>
              </a:rPr>
              <a:t>range</a:t>
            </a:r>
            <a:r>
              <a:rPr lang="hr-BA" sz="2000" dirty="0">
                <a:solidFill>
                  <a:srgbClr val="0070C0"/>
                </a:solidFill>
              </a:rPr>
              <a:t> </a:t>
            </a:r>
            <a:r>
              <a:rPr lang="hr-BA" sz="2000" dirty="0" err="1">
                <a:solidFill>
                  <a:srgbClr val="0070C0"/>
                </a:solidFill>
              </a:rPr>
              <a:t>of</a:t>
            </a:r>
            <a:r>
              <a:rPr lang="hr-BA" sz="2000" dirty="0">
                <a:solidFill>
                  <a:srgbClr val="0070C0"/>
                </a:solidFill>
              </a:rPr>
              <a:t> data. </a:t>
            </a:r>
            <a:r>
              <a:rPr lang="hr-BA" sz="2000" dirty="0" err="1">
                <a:solidFill>
                  <a:srgbClr val="0070C0"/>
                </a:solidFill>
              </a:rPr>
              <a:t>The</a:t>
            </a:r>
            <a:r>
              <a:rPr lang="hr-BA" sz="2000" dirty="0">
                <a:solidFill>
                  <a:srgbClr val="0070C0"/>
                </a:solidFill>
              </a:rPr>
              <a:t> </a:t>
            </a:r>
            <a:r>
              <a:rPr lang="hr-BA" sz="2000" dirty="0" err="1">
                <a:solidFill>
                  <a:srgbClr val="0070C0"/>
                </a:solidFill>
              </a:rPr>
              <a:t>objectives</a:t>
            </a:r>
            <a:r>
              <a:rPr lang="hr-BA" sz="2000" dirty="0">
                <a:solidFill>
                  <a:srgbClr val="0070C0"/>
                </a:solidFill>
              </a:rPr>
              <a:t> for time </a:t>
            </a:r>
            <a:r>
              <a:rPr lang="hr-BA" sz="2000" dirty="0" err="1">
                <a:solidFill>
                  <a:srgbClr val="0070C0"/>
                </a:solidFill>
              </a:rPr>
              <a:t>coverage</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range</a:t>
            </a:r>
            <a:r>
              <a:rPr lang="hr-BA" sz="2000" dirty="0">
                <a:solidFill>
                  <a:srgbClr val="0070C0"/>
                </a:solidFill>
              </a:rPr>
              <a:t> </a:t>
            </a:r>
            <a:r>
              <a:rPr lang="hr-BA" sz="2000" dirty="0" err="1">
                <a:solidFill>
                  <a:srgbClr val="0070C0"/>
                </a:solidFill>
              </a:rPr>
              <a:t>of</a:t>
            </a:r>
            <a:r>
              <a:rPr lang="hr-BA" sz="2000" dirty="0">
                <a:solidFill>
                  <a:srgbClr val="0070C0"/>
                </a:solidFill>
              </a:rPr>
              <a:t> data are </a:t>
            </a:r>
            <a:r>
              <a:rPr lang="hr-BA" sz="2000" dirty="0" err="1">
                <a:solidFill>
                  <a:srgbClr val="0070C0"/>
                </a:solidFill>
              </a:rPr>
              <a:t>fulfilled</a:t>
            </a:r>
            <a:r>
              <a:rPr lang="hr-BA" sz="2000" dirty="0">
                <a:solidFill>
                  <a:srgbClr val="0070C0"/>
                </a:solidFill>
              </a:rPr>
              <a:t> </a:t>
            </a:r>
            <a:r>
              <a:rPr lang="hr-BA" sz="2000" dirty="0" err="1">
                <a:solidFill>
                  <a:srgbClr val="0070C0"/>
                </a:solidFill>
              </a:rPr>
              <a:t>if</a:t>
            </a:r>
            <a:r>
              <a:rPr lang="hr-BA" sz="2000" dirty="0">
                <a:solidFill>
                  <a:srgbClr val="0070C0"/>
                </a:solidFill>
              </a:rPr>
              <a:t>:</a:t>
            </a:r>
          </a:p>
          <a:p>
            <a:pPr marL="0" lvl="1">
              <a:spcBef>
                <a:spcPts val="1200"/>
              </a:spcBef>
              <a:spcAft>
                <a:spcPts val="1200"/>
              </a:spcAft>
            </a:pPr>
            <a:r>
              <a:rPr lang="hr-BA" sz="2000" b="1" u="sng" dirty="0" err="1">
                <a:solidFill>
                  <a:srgbClr val="0070C0"/>
                </a:solidFill>
              </a:rPr>
              <a:t>Range</a:t>
            </a:r>
            <a:r>
              <a:rPr lang="hr-BA" sz="2000" b="1" u="sng" dirty="0">
                <a:solidFill>
                  <a:srgbClr val="0070C0"/>
                </a:solidFill>
              </a:rPr>
              <a:t> </a:t>
            </a:r>
            <a:r>
              <a:rPr lang="hr-BA" sz="2000" b="1" u="sng" dirty="0" err="1">
                <a:solidFill>
                  <a:srgbClr val="0070C0"/>
                </a:solidFill>
              </a:rPr>
              <a:t>of</a:t>
            </a:r>
            <a:r>
              <a:rPr lang="hr-BA" sz="2000" b="1" u="sng" dirty="0">
                <a:solidFill>
                  <a:srgbClr val="0070C0"/>
                </a:solidFill>
              </a:rPr>
              <a:t> data </a:t>
            </a:r>
            <a:r>
              <a:rPr lang="hr-BA" sz="2000" b="1" dirty="0">
                <a:solidFill>
                  <a:srgbClr val="0070C0"/>
                </a:solidFill>
              </a:rPr>
              <a:t>(%) </a:t>
            </a:r>
            <a:r>
              <a:rPr lang="hr-BA" sz="2000" dirty="0">
                <a:solidFill>
                  <a:srgbClr val="0070C0"/>
                </a:solidFill>
              </a:rPr>
              <a:t>(</a:t>
            </a:r>
            <a:r>
              <a:rPr lang="hr-BA" sz="2000" dirty="0" err="1">
                <a:solidFill>
                  <a:srgbClr val="0070C0"/>
                </a:solidFill>
              </a:rPr>
              <a:t>after</a:t>
            </a:r>
            <a:r>
              <a:rPr lang="hr-BA" sz="2000" dirty="0">
                <a:solidFill>
                  <a:srgbClr val="0070C0"/>
                </a:solidFill>
              </a:rPr>
              <a:t> </a:t>
            </a:r>
            <a:r>
              <a:rPr lang="hr-BA" sz="2000" dirty="0" err="1">
                <a:solidFill>
                  <a:srgbClr val="0070C0"/>
                </a:solidFill>
              </a:rPr>
              <a:t>rounding</a:t>
            </a:r>
            <a:r>
              <a:rPr lang="hr-BA" sz="2000" dirty="0">
                <a:solidFill>
                  <a:srgbClr val="0070C0"/>
                </a:solidFill>
              </a:rPr>
              <a:t>) </a:t>
            </a:r>
            <a:r>
              <a:rPr lang="hr-BA" sz="2000" b="1" dirty="0">
                <a:solidFill>
                  <a:srgbClr val="0070C0"/>
                </a:solidFill>
              </a:rPr>
              <a:t>≥ minimum </a:t>
            </a:r>
            <a:r>
              <a:rPr lang="hr-BA" sz="2000" b="1" dirty="0" err="1">
                <a:solidFill>
                  <a:srgbClr val="0070C0"/>
                </a:solidFill>
              </a:rPr>
              <a:t>requirement</a:t>
            </a:r>
            <a:endParaRPr lang="hr-BA" sz="2000" b="1" dirty="0">
              <a:solidFill>
                <a:srgbClr val="0070C0"/>
              </a:solidFill>
            </a:endParaRPr>
          </a:p>
          <a:p>
            <a:pPr marL="0" lvl="1">
              <a:spcBef>
                <a:spcPct val="20000"/>
              </a:spcBef>
            </a:pPr>
            <a:r>
              <a:rPr lang="hr-BA" sz="2000" dirty="0" err="1">
                <a:solidFill>
                  <a:srgbClr val="0070C0"/>
                </a:solidFill>
              </a:rPr>
              <a:t>Since</a:t>
            </a:r>
            <a:r>
              <a:rPr lang="hr-BA" sz="2000" dirty="0">
                <a:solidFill>
                  <a:srgbClr val="0070C0"/>
                </a:solidFill>
              </a:rPr>
              <a:t> </a:t>
            </a:r>
            <a:r>
              <a:rPr lang="hr-BA" sz="2000" dirty="0" err="1">
                <a:solidFill>
                  <a:srgbClr val="0070C0"/>
                </a:solidFill>
              </a:rPr>
              <a:t>Directive</a:t>
            </a:r>
            <a:r>
              <a:rPr lang="hr-BA" sz="2000" dirty="0">
                <a:solidFill>
                  <a:srgbClr val="0070C0"/>
                </a:solidFill>
              </a:rPr>
              <a:t> </a:t>
            </a:r>
            <a:r>
              <a:rPr lang="hr-BA" sz="2000" dirty="0" err="1">
                <a:solidFill>
                  <a:srgbClr val="0070C0"/>
                </a:solidFill>
              </a:rPr>
              <a:t>indicates</a:t>
            </a:r>
            <a:r>
              <a:rPr lang="hr-BA" sz="2000" dirty="0">
                <a:solidFill>
                  <a:srgbClr val="0070C0"/>
                </a:solidFill>
              </a:rPr>
              <a:t> </a:t>
            </a:r>
            <a:r>
              <a:rPr lang="hr-BA" sz="2000" dirty="0" err="1">
                <a:solidFill>
                  <a:srgbClr val="0070C0"/>
                </a:solidFill>
              </a:rPr>
              <a:t>that</a:t>
            </a:r>
            <a:r>
              <a:rPr lang="hr-BA" sz="2000" dirty="0">
                <a:solidFill>
                  <a:srgbClr val="0070C0"/>
                </a:solidFill>
              </a:rPr>
              <a:t> </a:t>
            </a:r>
            <a:r>
              <a:rPr lang="hr-BA" sz="2000" dirty="0" err="1">
                <a:solidFill>
                  <a:srgbClr val="0070C0"/>
                </a:solidFill>
              </a:rPr>
              <a:t>requirements</a:t>
            </a:r>
            <a:r>
              <a:rPr lang="hr-BA" sz="2000" dirty="0">
                <a:solidFill>
                  <a:srgbClr val="0070C0"/>
                </a:solidFill>
              </a:rPr>
              <a:t> for </a:t>
            </a:r>
            <a:r>
              <a:rPr lang="hr-BA" sz="2000" dirty="0" err="1">
                <a:solidFill>
                  <a:srgbClr val="0070C0"/>
                </a:solidFill>
              </a:rPr>
              <a:t>the</a:t>
            </a:r>
            <a:r>
              <a:rPr lang="hr-BA" sz="2000" dirty="0">
                <a:solidFill>
                  <a:srgbClr val="0070C0"/>
                </a:solidFill>
              </a:rPr>
              <a:t> minimum </a:t>
            </a:r>
            <a:r>
              <a:rPr lang="hr-BA" sz="2000" b="1" dirty="0" err="1">
                <a:solidFill>
                  <a:srgbClr val="0070C0"/>
                </a:solidFill>
              </a:rPr>
              <a:t>range</a:t>
            </a:r>
            <a:r>
              <a:rPr lang="hr-BA" sz="2000" b="1" dirty="0">
                <a:solidFill>
                  <a:srgbClr val="0070C0"/>
                </a:solidFill>
              </a:rPr>
              <a:t> </a:t>
            </a:r>
            <a:r>
              <a:rPr lang="hr-BA" sz="2000" b="1" dirty="0" err="1">
                <a:solidFill>
                  <a:srgbClr val="0070C0"/>
                </a:solidFill>
              </a:rPr>
              <a:t>of</a:t>
            </a:r>
            <a:r>
              <a:rPr lang="hr-BA" sz="2000" b="1" dirty="0">
                <a:solidFill>
                  <a:srgbClr val="0070C0"/>
                </a:solidFill>
              </a:rPr>
              <a:t> data</a:t>
            </a:r>
            <a:r>
              <a:rPr lang="hr-BA" sz="2000" dirty="0">
                <a:solidFill>
                  <a:srgbClr val="0070C0"/>
                </a:solidFill>
              </a:rPr>
              <a:t> </a:t>
            </a:r>
            <a:r>
              <a:rPr lang="hr-BA" sz="2000" dirty="0" err="1">
                <a:solidFill>
                  <a:srgbClr val="0070C0"/>
                </a:solidFill>
              </a:rPr>
              <a:t>and</a:t>
            </a:r>
            <a:r>
              <a:rPr lang="hr-BA" sz="2000" dirty="0">
                <a:solidFill>
                  <a:srgbClr val="0070C0"/>
                </a:solidFill>
              </a:rPr>
              <a:t> time </a:t>
            </a:r>
            <a:r>
              <a:rPr lang="hr-BA" sz="2000" dirty="0" err="1">
                <a:solidFill>
                  <a:srgbClr val="0070C0"/>
                </a:solidFill>
              </a:rPr>
              <a:t>coverage</a:t>
            </a:r>
            <a:r>
              <a:rPr lang="hr-BA" sz="2000" dirty="0">
                <a:solidFill>
                  <a:srgbClr val="0070C0"/>
                </a:solidFill>
              </a:rPr>
              <a:t> </a:t>
            </a:r>
            <a:r>
              <a:rPr lang="hr-BA" sz="2000" b="1" dirty="0">
                <a:solidFill>
                  <a:srgbClr val="0070C0"/>
                </a:solidFill>
              </a:rPr>
              <a:t>do </a:t>
            </a:r>
            <a:r>
              <a:rPr lang="hr-BA" sz="2000" b="1" dirty="0" err="1">
                <a:solidFill>
                  <a:srgbClr val="0070C0"/>
                </a:solidFill>
              </a:rPr>
              <a:t>not</a:t>
            </a:r>
            <a:r>
              <a:rPr lang="hr-BA" sz="2000" b="1" dirty="0">
                <a:solidFill>
                  <a:srgbClr val="0070C0"/>
                </a:solidFill>
              </a:rPr>
              <a:t> </a:t>
            </a:r>
            <a:r>
              <a:rPr lang="hr-BA" sz="2000" b="1" dirty="0" err="1">
                <a:solidFill>
                  <a:srgbClr val="0070C0"/>
                </a:solidFill>
              </a:rPr>
              <a:t>include</a:t>
            </a:r>
            <a:r>
              <a:rPr lang="hr-BA" sz="2000" b="1" dirty="0">
                <a:solidFill>
                  <a:srgbClr val="0070C0"/>
                </a:solidFill>
              </a:rPr>
              <a:t> data </a:t>
            </a:r>
            <a:r>
              <a:rPr lang="hr-BA" sz="2000" b="1" dirty="0" err="1">
                <a:solidFill>
                  <a:srgbClr val="0070C0"/>
                </a:solidFill>
              </a:rPr>
              <a:t>loss</a:t>
            </a:r>
            <a:r>
              <a:rPr lang="hr-BA" sz="2000" b="1" dirty="0">
                <a:solidFill>
                  <a:srgbClr val="0070C0"/>
                </a:solidFill>
              </a:rPr>
              <a:t> </a:t>
            </a:r>
            <a:r>
              <a:rPr lang="hr-BA" sz="2000" b="1" dirty="0" err="1">
                <a:solidFill>
                  <a:srgbClr val="0070C0"/>
                </a:solidFill>
              </a:rPr>
              <a:t>due</a:t>
            </a:r>
            <a:r>
              <a:rPr lang="hr-BA" sz="2000" b="1" dirty="0">
                <a:solidFill>
                  <a:srgbClr val="0070C0"/>
                </a:solidFill>
              </a:rPr>
              <a:t> to a </a:t>
            </a:r>
            <a:r>
              <a:rPr lang="hr-BA" sz="2000" b="1" dirty="0" err="1">
                <a:solidFill>
                  <a:srgbClr val="0070C0"/>
                </a:solidFill>
              </a:rPr>
              <a:t>regular</a:t>
            </a:r>
            <a:r>
              <a:rPr lang="hr-BA" sz="2000" b="1" dirty="0">
                <a:solidFill>
                  <a:srgbClr val="0070C0"/>
                </a:solidFill>
              </a:rPr>
              <a:t> </a:t>
            </a:r>
            <a:r>
              <a:rPr lang="hr-BA" sz="2000" b="1" dirty="0" err="1">
                <a:solidFill>
                  <a:srgbClr val="0070C0"/>
                </a:solidFill>
              </a:rPr>
              <a:t>calibration</a:t>
            </a:r>
            <a:r>
              <a:rPr lang="hr-BA" sz="2000" b="1" dirty="0">
                <a:solidFill>
                  <a:srgbClr val="0070C0"/>
                </a:solidFill>
              </a:rPr>
              <a:t> </a:t>
            </a:r>
            <a:r>
              <a:rPr lang="hr-BA" sz="2000" b="1" dirty="0" err="1">
                <a:solidFill>
                  <a:srgbClr val="0070C0"/>
                </a:solidFill>
              </a:rPr>
              <a:t>or</a:t>
            </a:r>
            <a:r>
              <a:rPr lang="hr-BA" sz="2000" dirty="0">
                <a:solidFill>
                  <a:srgbClr val="0070C0"/>
                </a:solidFill>
              </a:rPr>
              <a:t> </a:t>
            </a:r>
            <a:r>
              <a:rPr lang="hr-BA" sz="2000" b="1" dirty="0" err="1">
                <a:solidFill>
                  <a:srgbClr val="0070C0"/>
                </a:solidFill>
              </a:rPr>
              <a:t>normal</a:t>
            </a:r>
            <a:r>
              <a:rPr lang="hr-BA" sz="2000" b="1" dirty="0">
                <a:solidFill>
                  <a:srgbClr val="0070C0"/>
                </a:solidFill>
              </a:rPr>
              <a:t> </a:t>
            </a:r>
            <a:r>
              <a:rPr lang="hr-BA" sz="2000" b="1" dirty="0" err="1">
                <a:solidFill>
                  <a:srgbClr val="0070C0"/>
                </a:solidFill>
              </a:rPr>
              <a:t>maintenance</a:t>
            </a:r>
            <a:r>
              <a:rPr lang="hr-BA" sz="2000" b="1" dirty="0">
                <a:solidFill>
                  <a:srgbClr val="0070C0"/>
                </a:solidFill>
              </a:rPr>
              <a:t> </a:t>
            </a:r>
            <a:r>
              <a:rPr lang="hr-BA" sz="2000" b="1" dirty="0" err="1">
                <a:solidFill>
                  <a:srgbClr val="0070C0"/>
                </a:solidFill>
              </a:rPr>
              <a:t>of</a:t>
            </a:r>
            <a:r>
              <a:rPr lang="hr-BA" sz="2000" b="1" dirty="0">
                <a:solidFill>
                  <a:srgbClr val="0070C0"/>
                </a:solidFill>
              </a:rPr>
              <a:t> </a:t>
            </a:r>
            <a:r>
              <a:rPr lang="hr-BA" sz="2000" b="1" dirty="0" err="1">
                <a:solidFill>
                  <a:srgbClr val="0070C0"/>
                </a:solidFill>
              </a:rPr>
              <a:t>instruments</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requirements</a:t>
            </a:r>
            <a:r>
              <a:rPr lang="hr-BA" sz="2000" dirty="0">
                <a:solidFill>
                  <a:srgbClr val="0070C0"/>
                </a:solidFill>
              </a:rPr>
              <a:t> for </a:t>
            </a:r>
            <a:r>
              <a:rPr lang="hr-BA" sz="2000" dirty="0" err="1">
                <a:solidFill>
                  <a:srgbClr val="0070C0"/>
                </a:solidFill>
              </a:rPr>
              <a:t>the</a:t>
            </a:r>
            <a:r>
              <a:rPr lang="hr-BA" sz="2000" dirty="0">
                <a:solidFill>
                  <a:srgbClr val="0070C0"/>
                </a:solidFill>
              </a:rPr>
              <a:t> minimum </a:t>
            </a:r>
            <a:r>
              <a:rPr lang="hr-BA" sz="2000" dirty="0" err="1">
                <a:solidFill>
                  <a:srgbClr val="0070C0"/>
                </a:solidFill>
              </a:rPr>
              <a:t>range</a:t>
            </a:r>
            <a:r>
              <a:rPr lang="hr-BA" sz="2000" dirty="0">
                <a:solidFill>
                  <a:srgbClr val="0070C0"/>
                </a:solidFill>
              </a:rPr>
              <a:t> </a:t>
            </a:r>
            <a:r>
              <a:rPr lang="hr-BA" sz="2000" dirty="0" err="1">
                <a:solidFill>
                  <a:srgbClr val="0070C0"/>
                </a:solidFill>
              </a:rPr>
              <a:t>of</a:t>
            </a:r>
            <a:r>
              <a:rPr lang="hr-BA" sz="2000" dirty="0">
                <a:solidFill>
                  <a:srgbClr val="0070C0"/>
                </a:solidFill>
              </a:rPr>
              <a:t> data </a:t>
            </a:r>
            <a:r>
              <a:rPr lang="hr-BA" sz="2000" dirty="0" err="1">
                <a:solidFill>
                  <a:srgbClr val="0070C0"/>
                </a:solidFill>
              </a:rPr>
              <a:t>shall</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corrected</a:t>
            </a:r>
            <a:r>
              <a:rPr lang="hr-BA" sz="2000" dirty="0">
                <a:solidFill>
                  <a:srgbClr val="0070C0"/>
                </a:solidFill>
              </a:rPr>
              <a:t> </a:t>
            </a:r>
            <a:r>
              <a:rPr lang="hr-BA" sz="2000" dirty="0" err="1">
                <a:solidFill>
                  <a:srgbClr val="0070C0"/>
                </a:solidFill>
              </a:rPr>
              <a:t>before</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verification</a:t>
            </a:r>
            <a:r>
              <a:rPr lang="hr-BA" sz="2000" dirty="0">
                <a:solidFill>
                  <a:srgbClr val="0070C0"/>
                </a:solidFill>
              </a:rPr>
              <a:t>. </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8266046"/>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230819" y="1362235"/>
            <a:ext cx="8589331" cy="4103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Verification</a:t>
            </a:r>
            <a:r>
              <a:rPr lang="hr-HR" sz="2400" b="1" dirty="0">
                <a:solidFill>
                  <a:schemeClr val="tx2"/>
                </a:solidFill>
              </a:rPr>
              <a:t> </a:t>
            </a:r>
            <a:r>
              <a:rPr lang="hr-HR" sz="2400" b="1" dirty="0" err="1">
                <a:solidFill>
                  <a:schemeClr val="tx2"/>
                </a:solidFill>
              </a:rPr>
              <a:t>with</a:t>
            </a:r>
            <a:r>
              <a:rPr lang="hr-HR" sz="2400" b="1" dirty="0">
                <a:solidFill>
                  <a:schemeClr val="tx2"/>
                </a:solidFill>
              </a:rPr>
              <a:t> data </a:t>
            </a:r>
            <a:r>
              <a:rPr lang="hr-HR" sz="2400" b="1" dirty="0" err="1">
                <a:solidFill>
                  <a:schemeClr val="tx2"/>
                </a:solidFill>
              </a:rPr>
              <a:t>quality</a:t>
            </a:r>
            <a:r>
              <a:rPr lang="hr-HR" sz="2400" b="1" dirty="0">
                <a:solidFill>
                  <a:schemeClr val="tx2"/>
                </a:solidFill>
              </a:rPr>
              <a:t> </a:t>
            </a:r>
            <a:r>
              <a:rPr lang="hr-HR" sz="2400" b="1" dirty="0" err="1">
                <a:solidFill>
                  <a:schemeClr val="tx2"/>
                </a:solidFill>
              </a:rPr>
              <a:t>objectives</a:t>
            </a:r>
            <a:r>
              <a:rPr lang="hr-BA" sz="2400" b="1" dirty="0">
                <a:solidFill>
                  <a:schemeClr val="tx2"/>
                </a:solidFill>
              </a:rPr>
              <a:t> </a:t>
            </a:r>
            <a:r>
              <a:rPr lang="pl-PL" sz="2400" dirty="0">
                <a:solidFill>
                  <a:srgbClr val="FF0000"/>
                </a:solidFill>
              </a:rPr>
              <a:t>(continuation)</a:t>
            </a:r>
            <a:endParaRPr lang="hr-HR" sz="2400" b="1" dirty="0">
              <a:solidFill>
                <a:schemeClr val="tx2"/>
              </a:solidFill>
            </a:endParaRPr>
          </a:p>
          <a:p>
            <a:pPr marL="0" lvl="1">
              <a:spcBef>
                <a:spcPct val="20000"/>
              </a:spcBef>
            </a:pPr>
            <a:r>
              <a:rPr lang="hr-BA" sz="2000" u="sng" dirty="0" err="1">
                <a:solidFill>
                  <a:srgbClr val="0070C0"/>
                </a:solidFill>
              </a:rPr>
              <a:t>From</a:t>
            </a:r>
            <a:r>
              <a:rPr lang="hr-BA" sz="2000" u="sng" dirty="0">
                <a:solidFill>
                  <a:srgbClr val="0070C0"/>
                </a:solidFill>
              </a:rPr>
              <a:t> </a:t>
            </a:r>
            <a:r>
              <a:rPr lang="hr-BA" sz="2000" u="sng" dirty="0" err="1">
                <a:solidFill>
                  <a:srgbClr val="0070C0"/>
                </a:solidFill>
              </a:rPr>
              <a:t>the</a:t>
            </a:r>
            <a:r>
              <a:rPr lang="hr-BA" sz="2000" u="sng" dirty="0">
                <a:solidFill>
                  <a:srgbClr val="0070C0"/>
                </a:solidFill>
              </a:rPr>
              <a:t> </a:t>
            </a:r>
            <a:r>
              <a:rPr lang="hr-BA" sz="2000" u="sng" dirty="0" err="1">
                <a:solidFill>
                  <a:srgbClr val="0070C0"/>
                </a:solidFill>
              </a:rPr>
              <a:t>Guidebook</a:t>
            </a:r>
            <a:r>
              <a:rPr lang="hr-BA" sz="2000" u="sng" dirty="0">
                <a:solidFill>
                  <a:srgbClr val="0070C0"/>
                </a:solidFill>
              </a:rPr>
              <a:t> for </a:t>
            </a:r>
            <a:r>
              <a:rPr lang="hr-BA" sz="2000" u="sng" dirty="0" err="1">
                <a:solidFill>
                  <a:srgbClr val="0070C0"/>
                </a:solidFill>
              </a:rPr>
              <a:t>implementation</a:t>
            </a:r>
            <a:r>
              <a:rPr lang="hr-BA" sz="2000" u="sng" dirty="0">
                <a:solidFill>
                  <a:srgbClr val="0070C0"/>
                </a:solidFill>
              </a:rPr>
              <a:t> </a:t>
            </a:r>
            <a:r>
              <a:rPr lang="hr-BA" sz="2000" u="sng" dirty="0" err="1">
                <a:solidFill>
                  <a:srgbClr val="0070C0"/>
                </a:solidFill>
              </a:rPr>
              <a:t>of</a:t>
            </a:r>
            <a:r>
              <a:rPr lang="hr-BA" sz="2000" u="sng" dirty="0">
                <a:solidFill>
                  <a:srgbClr val="0070C0"/>
                </a:solidFill>
              </a:rPr>
              <a:t> </a:t>
            </a:r>
            <a:r>
              <a:rPr lang="hr-BA" sz="2000" u="sng" dirty="0" err="1">
                <a:solidFill>
                  <a:srgbClr val="0070C0"/>
                </a:solidFill>
              </a:rPr>
              <a:t>Decision</a:t>
            </a:r>
            <a:r>
              <a:rPr lang="hr-BA" sz="2000" u="sng" dirty="0">
                <a:solidFill>
                  <a:srgbClr val="0070C0"/>
                </a:solidFill>
              </a:rPr>
              <a:t> 2011/850/EU</a:t>
            </a:r>
          </a:p>
          <a:p>
            <a:pPr marL="0" lvl="1">
              <a:spcBef>
                <a:spcPct val="20000"/>
              </a:spcBef>
            </a:pPr>
            <a:r>
              <a:rPr lang="hr-BA" sz="2000" dirty="0" err="1">
                <a:solidFill>
                  <a:srgbClr val="0070C0"/>
                </a:solidFill>
              </a:rPr>
              <a:t>Based</a:t>
            </a:r>
            <a:r>
              <a:rPr lang="hr-BA" sz="2000" dirty="0">
                <a:solidFill>
                  <a:srgbClr val="0070C0"/>
                </a:solidFill>
              </a:rPr>
              <a:t> on </a:t>
            </a:r>
            <a:r>
              <a:rPr lang="hr-BA" sz="2000" dirty="0" err="1">
                <a:solidFill>
                  <a:srgbClr val="0070C0"/>
                </a:solidFill>
              </a:rPr>
              <a:t>the</a:t>
            </a:r>
            <a:r>
              <a:rPr lang="hr-BA" sz="2000" dirty="0">
                <a:solidFill>
                  <a:srgbClr val="0070C0"/>
                </a:solidFill>
              </a:rPr>
              <a:t> </a:t>
            </a:r>
            <a:r>
              <a:rPr lang="hr-BA" sz="2000" dirty="0" err="1">
                <a:solidFill>
                  <a:srgbClr val="0070C0"/>
                </a:solidFill>
              </a:rPr>
              <a:t>Guidebook</a:t>
            </a:r>
            <a:r>
              <a:rPr lang="hr-BA" sz="2000" dirty="0">
                <a:solidFill>
                  <a:srgbClr val="0070C0"/>
                </a:solidFill>
              </a:rPr>
              <a:t> for </a:t>
            </a:r>
            <a:r>
              <a:rPr lang="hr-BA" sz="2000" dirty="0" err="1">
                <a:solidFill>
                  <a:srgbClr val="0070C0"/>
                </a:solidFill>
              </a:rPr>
              <a:t>Annexes</a:t>
            </a:r>
            <a:r>
              <a:rPr lang="hr-BA" sz="2000" dirty="0">
                <a:solidFill>
                  <a:srgbClr val="0070C0"/>
                </a:solidFill>
              </a:rPr>
              <a:t> to </a:t>
            </a:r>
            <a:r>
              <a:rPr lang="hr-BA" sz="2000" dirty="0" err="1">
                <a:solidFill>
                  <a:srgbClr val="0070C0"/>
                </a:solidFill>
              </a:rPr>
              <a:t>Decision</a:t>
            </a:r>
            <a:r>
              <a:rPr lang="hr-BA" sz="2000" dirty="0">
                <a:solidFill>
                  <a:srgbClr val="0070C0"/>
                </a:solidFill>
              </a:rPr>
              <a:t> 97/101/EC on </a:t>
            </a:r>
            <a:r>
              <a:rPr lang="hr-BA" sz="2000" dirty="0" err="1">
                <a:solidFill>
                  <a:srgbClr val="0070C0"/>
                </a:solidFill>
              </a:rPr>
              <a:t>information</a:t>
            </a:r>
            <a:r>
              <a:rPr lang="hr-BA" sz="2000" dirty="0">
                <a:solidFill>
                  <a:srgbClr val="0070C0"/>
                </a:solidFill>
              </a:rPr>
              <a:t> </a:t>
            </a:r>
            <a:r>
              <a:rPr lang="hr-BA" sz="2000" dirty="0" err="1">
                <a:solidFill>
                  <a:srgbClr val="0070C0"/>
                </a:solidFill>
              </a:rPr>
              <a:t>exchange</a:t>
            </a:r>
            <a:r>
              <a:rPr lang="hr-BA" sz="2000" dirty="0">
                <a:solidFill>
                  <a:srgbClr val="0070C0"/>
                </a:solidFill>
              </a:rPr>
              <a:t>, as </a:t>
            </a:r>
            <a:r>
              <a:rPr lang="hr-BA" sz="2000" dirty="0" err="1">
                <a:solidFill>
                  <a:srgbClr val="0070C0"/>
                </a:solidFill>
              </a:rPr>
              <a:t>well</a:t>
            </a:r>
            <a:r>
              <a:rPr lang="hr-BA" sz="2000" dirty="0">
                <a:solidFill>
                  <a:srgbClr val="0070C0"/>
                </a:solidFill>
              </a:rPr>
              <a:t> as </a:t>
            </a:r>
            <a:r>
              <a:rPr lang="hr-BA" sz="2000" dirty="0" err="1">
                <a:solidFill>
                  <a:srgbClr val="0070C0"/>
                </a:solidFill>
              </a:rPr>
              <a:t>the</a:t>
            </a:r>
            <a:r>
              <a:rPr lang="hr-BA" sz="2000" dirty="0">
                <a:solidFill>
                  <a:srgbClr val="0070C0"/>
                </a:solidFill>
              </a:rPr>
              <a:t> </a:t>
            </a:r>
            <a:r>
              <a:rPr lang="hr-BA" sz="2000" dirty="0" err="1">
                <a:solidFill>
                  <a:srgbClr val="0070C0"/>
                </a:solidFill>
              </a:rPr>
              <a:t>amendment</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Decision</a:t>
            </a:r>
            <a:r>
              <a:rPr lang="hr-BA" sz="2000" dirty="0">
                <a:solidFill>
                  <a:srgbClr val="0070C0"/>
                </a:solidFill>
              </a:rPr>
              <a:t> 2001/752/EC, </a:t>
            </a:r>
            <a:r>
              <a:rPr lang="hr-BA" sz="2000" b="1" dirty="0">
                <a:solidFill>
                  <a:srgbClr val="0070C0"/>
                </a:solidFill>
              </a:rPr>
              <a:t>5% </a:t>
            </a:r>
            <a:r>
              <a:rPr lang="hr-BA" sz="2000" b="1" dirty="0" err="1">
                <a:solidFill>
                  <a:srgbClr val="0070C0"/>
                </a:solidFill>
              </a:rPr>
              <a:t>is</a:t>
            </a:r>
            <a:r>
              <a:rPr lang="hr-BA" sz="2000" b="1" dirty="0">
                <a:solidFill>
                  <a:srgbClr val="0070C0"/>
                </a:solidFill>
              </a:rPr>
              <a:t> </a:t>
            </a:r>
            <a:r>
              <a:rPr lang="hr-BA" sz="2000" b="1" dirty="0" err="1">
                <a:solidFill>
                  <a:srgbClr val="0070C0"/>
                </a:solidFill>
              </a:rPr>
              <a:t>good</a:t>
            </a:r>
            <a:r>
              <a:rPr lang="hr-BA" sz="2000" b="1" dirty="0">
                <a:solidFill>
                  <a:srgbClr val="0070C0"/>
                </a:solidFill>
              </a:rPr>
              <a:t> </a:t>
            </a:r>
            <a:r>
              <a:rPr lang="hr-BA" sz="2000" b="1" dirty="0" err="1">
                <a:solidFill>
                  <a:srgbClr val="0070C0"/>
                </a:solidFill>
              </a:rPr>
              <a:t>approximation</a:t>
            </a:r>
            <a:r>
              <a:rPr lang="hr-BA" sz="2000" b="1" dirty="0">
                <a:solidFill>
                  <a:srgbClr val="0070C0"/>
                </a:solidFill>
              </a:rPr>
              <a:t> </a:t>
            </a:r>
            <a:r>
              <a:rPr lang="hr-BA" sz="2000" b="1" dirty="0" err="1">
                <a:solidFill>
                  <a:srgbClr val="0070C0"/>
                </a:solidFill>
              </a:rPr>
              <a:t>of</a:t>
            </a:r>
            <a:r>
              <a:rPr lang="hr-BA" sz="2000" b="1" dirty="0">
                <a:solidFill>
                  <a:srgbClr val="0070C0"/>
                </a:solidFill>
              </a:rPr>
              <a:t> time </a:t>
            </a:r>
            <a:r>
              <a:rPr lang="hr-BA" sz="2000" b="1" dirty="0" err="1">
                <a:solidFill>
                  <a:srgbClr val="0070C0"/>
                </a:solidFill>
              </a:rPr>
              <a:t>share</a:t>
            </a:r>
            <a:r>
              <a:rPr lang="hr-BA" sz="2000" b="1"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calendar</a:t>
            </a:r>
            <a:r>
              <a:rPr lang="hr-BA" sz="2000" dirty="0">
                <a:solidFill>
                  <a:srgbClr val="0070C0"/>
                </a:solidFill>
              </a:rPr>
              <a:t> </a:t>
            </a:r>
            <a:r>
              <a:rPr lang="hr-BA" sz="2000" dirty="0" err="1">
                <a:solidFill>
                  <a:srgbClr val="0070C0"/>
                </a:solidFill>
              </a:rPr>
              <a:t>year</a:t>
            </a:r>
            <a:r>
              <a:rPr lang="hr-BA" sz="2000" dirty="0">
                <a:solidFill>
                  <a:srgbClr val="0070C0"/>
                </a:solidFill>
              </a:rPr>
              <a:t> </a:t>
            </a:r>
            <a:r>
              <a:rPr lang="hr-BA" sz="2000" dirty="0" err="1">
                <a:solidFill>
                  <a:srgbClr val="0070C0"/>
                </a:solidFill>
              </a:rPr>
              <a:t>dedicated</a:t>
            </a:r>
            <a:r>
              <a:rPr lang="hr-BA" sz="2000" dirty="0">
                <a:solidFill>
                  <a:srgbClr val="0070C0"/>
                </a:solidFill>
              </a:rPr>
              <a:t> for </a:t>
            </a:r>
            <a:r>
              <a:rPr lang="hr-BA" sz="2000" dirty="0" err="1">
                <a:solidFill>
                  <a:srgbClr val="0070C0"/>
                </a:solidFill>
              </a:rPr>
              <a:t>planned</a:t>
            </a:r>
            <a:r>
              <a:rPr lang="hr-BA" sz="2000" dirty="0">
                <a:solidFill>
                  <a:srgbClr val="0070C0"/>
                </a:solidFill>
              </a:rPr>
              <a:t> </a:t>
            </a:r>
            <a:r>
              <a:rPr lang="hr-BA" sz="2000" dirty="0" err="1">
                <a:solidFill>
                  <a:srgbClr val="0070C0"/>
                </a:solidFill>
              </a:rPr>
              <a:t>equipment</a:t>
            </a:r>
            <a:r>
              <a:rPr lang="hr-BA" sz="2000" dirty="0">
                <a:solidFill>
                  <a:srgbClr val="0070C0"/>
                </a:solidFill>
              </a:rPr>
              <a:t> </a:t>
            </a:r>
            <a:r>
              <a:rPr lang="hr-BA" sz="2000" dirty="0" err="1">
                <a:solidFill>
                  <a:srgbClr val="0070C0"/>
                </a:solidFill>
              </a:rPr>
              <a:t>maintenance</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calibration</a:t>
            </a:r>
            <a:r>
              <a:rPr lang="hr-BA" sz="2000" dirty="0">
                <a:solidFill>
                  <a:srgbClr val="0070C0"/>
                </a:solidFill>
              </a:rPr>
              <a:t>. </a:t>
            </a:r>
          </a:p>
          <a:p>
            <a:pPr marL="0" lvl="1">
              <a:spcBef>
                <a:spcPct val="20000"/>
              </a:spcBef>
            </a:pPr>
            <a:r>
              <a:rPr lang="hr-BA" sz="2000" dirty="0" err="1">
                <a:solidFill>
                  <a:srgbClr val="0070C0"/>
                </a:solidFill>
              </a:rPr>
              <a:t>It</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confirmed</a:t>
            </a:r>
            <a:r>
              <a:rPr lang="hr-BA" sz="2000" dirty="0">
                <a:solidFill>
                  <a:srgbClr val="0070C0"/>
                </a:solidFill>
              </a:rPr>
              <a:t> on </a:t>
            </a:r>
            <a:r>
              <a:rPr lang="hr-BA" sz="2000" dirty="0" err="1">
                <a:solidFill>
                  <a:srgbClr val="0070C0"/>
                </a:solidFill>
              </a:rPr>
              <a:t>several</a:t>
            </a:r>
            <a:r>
              <a:rPr lang="hr-BA" sz="2000" dirty="0">
                <a:solidFill>
                  <a:srgbClr val="0070C0"/>
                </a:solidFill>
              </a:rPr>
              <a:t> EIONET </a:t>
            </a:r>
            <a:r>
              <a:rPr lang="hr-BA" sz="2000" dirty="0" err="1">
                <a:solidFill>
                  <a:srgbClr val="0070C0"/>
                </a:solidFill>
              </a:rPr>
              <a:t>meetings</a:t>
            </a:r>
            <a:r>
              <a:rPr lang="hr-BA" sz="2000" dirty="0">
                <a:solidFill>
                  <a:srgbClr val="0070C0"/>
                </a:solidFill>
              </a:rPr>
              <a:t> </a:t>
            </a:r>
            <a:r>
              <a:rPr lang="hr-BA" sz="2000" dirty="0" err="1">
                <a:solidFill>
                  <a:srgbClr val="0070C0"/>
                </a:solidFill>
              </a:rPr>
              <a:t>in</a:t>
            </a:r>
            <a:r>
              <a:rPr lang="hr-BA" sz="2000" dirty="0">
                <a:solidFill>
                  <a:srgbClr val="0070C0"/>
                </a:solidFill>
              </a:rPr>
              <a:t> 2008. </a:t>
            </a:r>
            <a:r>
              <a:rPr lang="hr-BA" sz="2000" dirty="0" err="1">
                <a:solidFill>
                  <a:srgbClr val="0070C0"/>
                </a:solidFill>
              </a:rPr>
              <a:t>Therefore</a:t>
            </a:r>
            <a:r>
              <a:rPr lang="hr-BA" sz="2000" dirty="0">
                <a:solidFill>
                  <a:srgbClr val="0070C0"/>
                </a:solidFill>
              </a:rPr>
              <a:t>, </a:t>
            </a:r>
            <a:r>
              <a:rPr lang="hr-BA" sz="2000" dirty="0" err="1">
                <a:solidFill>
                  <a:srgbClr val="0070C0"/>
                </a:solidFill>
              </a:rPr>
              <a:t>it</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possible</a:t>
            </a:r>
            <a:r>
              <a:rPr lang="hr-BA" sz="2000" dirty="0">
                <a:solidFill>
                  <a:srgbClr val="0070C0"/>
                </a:solidFill>
              </a:rPr>
              <a:t> to </a:t>
            </a:r>
            <a:r>
              <a:rPr lang="hr-BA" sz="2000" b="1" dirty="0" err="1">
                <a:solidFill>
                  <a:srgbClr val="0070C0"/>
                </a:solidFill>
              </a:rPr>
              <a:t>reduce</a:t>
            </a:r>
            <a:r>
              <a:rPr lang="hr-BA" sz="2000" b="1" dirty="0">
                <a:solidFill>
                  <a:srgbClr val="0070C0"/>
                </a:solidFill>
              </a:rPr>
              <a:t> </a:t>
            </a:r>
            <a:r>
              <a:rPr lang="hr-BA" sz="2000" b="1" dirty="0" err="1">
                <a:solidFill>
                  <a:srgbClr val="0070C0"/>
                </a:solidFill>
              </a:rPr>
              <a:t>the</a:t>
            </a:r>
            <a:r>
              <a:rPr lang="hr-BA" sz="2000" b="1" dirty="0">
                <a:solidFill>
                  <a:srgbClr val="0070C0"/>
                </a:solidFill>
              </a:rPr>
              <a:t> </a:t>
            </a:r>
            <a:r>
              <a:rPr lang="hr-BA" sz="2000" b="1" dirty="0" err="1">
                <a:solidFill>
                  <a:srgbClr val="0070C0"/>
                </a:solidFill>
              </a:rPr>
              <a:t>requirement</a:t>
            </a:r>
            <a:r>
              <a:rPr lang="hr-BA" sz="2000" b="1" dirty="0">
                <a:solidFill>
                  <a:srgbClr val="0070C0"/>
                </a:solidFill>
              </a:rPr>
              <a:t> for minimum data </a:t>
            </a:r>
            <a:r>
              <a:rPr lang="hr-BA" sz="2000" b="1" dirty="0" err="1">
                <a:solidFill>
                  <a:srgbClr val="0070C0"/>
                </a:solidFill>
              </a:rPr>
              <a:t>range</a:t>
            </a:r>
            <a:r>
              <a:rPr lang="hr-BA" sz="2000" b="1" dirty="0">
                <a:solidFill>
                  <a:srgbClr val="0070C0"/>
                </a:solidFill>
              </a:rPr>
              <a:t> </a:t>
            </a:r>
            <a:r>
              <a:rPr lang="hr-BA" sz="2000" b="1" dirty="0" err="1">
                <a:solidFill>
                  <a:srgbClr val="0070C0"/>
                </a:solidFill>
              </a:rPr>
              <a:t>by</a:t>
            </a:r>
            <a:r>
              <a:rPr lang="hr-BA" sz="2000" b="1" dirty="0">
                <a:solidFill>
                  <a:srgbClr val="0070C0"/>
                </a:solidFill>
              </a:rPr>
              <a:t> 5%, as a </a:t>
            </a:r>
            <a:r>
              <a:rPr lang="hr-BA" sz="2000" b="1" dirty="0" err="1">
                <a:solidFill>
                  <a:srgbClr val="0070C0"/>
                </a:solidFill>
              </a:rPr>
              <a:t>reasonable</a:t>
            </a:r>
            <a:r>
              <a:rPr lang="hr-BA" sz="2000" b="1" dirty="0">
                <a:solidFill>
                  <a:srgbClr val="0070C0"/>
                </a:solidFill>
              </a:rPr>
              <a:t> </a:t>
            </a:r>
            <a:r>
              <a:rPr lang="hr-BA" sz="2000" b="1" dirty="0" err="1">
                <a:solidFill>
                  <a:srgbClr val="0070C0"/>
                </a:solidFill>
              </a:rPr>
              <a:t>amount</a:t>
            </a:r>
            <a:r>
              <a:rPr lang="hr-BA" sz="2000" b="1" dirty="0">
                <a:solidFill>
                  <a:srgbClr val="0070C0"/>
                </a:solidFill>
              </a:rPr>
              <a:t> </a:t>
            </a:r>
            <a:r>
              <a:rPr lang="hr-BA" sz="2000" b="1" dirty="0" err="1">
                <a:solidFill>
                  <a:srgbClr val="0070C0"/>
                </a:solidFill>
              </a:rPr>
              <a:t>of</a:t>
            </a:r>
            <a:r>
              <a:rPr lang="hr-BA" sz="2000" b="1" dirty="0">
                <a:solidFill>
                  <a:srgbClr val="0070C0"/>
                </a:solidFill>
              </a:rPr>
              <a:t> time, for data </a:t>
            </a:r>
            <a:r>
              <a:rPr lang="hr-BA" sz="2000" b="1" dirty="0" err="1">
                <a:solidFill>
                  <a:srgbClr val="0070C0"/>
                </a:solidFill>
              </a:rPr>
              <a:t>loss</a:t>
            </a:r>
            <a:r>
              <a:rPr lang="hr-BA" sz="2000" b="1" dirty="0">
                <a:solidFill>
                  <a:srgbClr val="0070C0"/>
                </a:solidFill>
              </a:rPr>
              <a:t> </a:t>
            </a:r>
            <a:r>
              <a:rPr lang="hr-BA" sz="2000" b="1" dirty="0" err="1">
                <a:solidFill>
                  <a:srgbClr val="0070C0"/>
                </a:solidFill>
              </a:rPr>
              <a:t>which</a:t>
            </a:r>
            <a:r>
              <a:rPr lang="hr-BA" sz="2000" b="1" dirty="0">
                <a:solidFill>
                  <a:srgbClr val="0070C0"/>
                </a:solidFill>
              </a:rPr>
              <a:t> </a:t>
            </a:r>
            <a:r>
              <a:rPr lang="hr-BA" sz="2000" b="1" dirty="0" err="1">
                <a:solidFill>
                  <a:srgbClr val="0070C0"/>
                </a:solidFill>
              </a:rPr>
              <a:t>is</a:t>
            </a:r>
            <a:r>
              <a:rPr lang="hr-BA" sz="2000" b="1" dirty="0">
                <a:solidFill>
                  <a:srgbClr val="0070C0"/>
                </a:solidFill>
              </a:rPr>
              <a:t> </a:t>
            </a:r>
            <a:r>
              <a:rPr lang="hr-BA" sz="2000" b="1" dirty="0" err="1">
                <a:solidFill>
                  <a:srgbClr val="0070C0"/>
                </a:solidFill>
              </a:rPr>
              <a:t>considered</a:t>
            </a:r>
            <a:r>
              <a:rPr lang="hr-BA" sz="2000" b="1" dirty="0">
                <a:solidFill>
                  <a:srgbClr val="0070C0"/>
                </a:solidFill>
              </a:rPr>
              <a:t> as </a:t>
            </a:r>
            <a:r>
              <a:rPr lang="hr-BA" sz="2000" b="1" dirty="0" err="1">
                <a:solidFill>
                  <a:srgbClr val="0070C0"/>
                </a:solidFill>
              </a:rPr>
              <a:t>regular</a:t>
            </a:r>
            <a:r>
              <a:rPr lang="hr-BA" sz="2000" b="1" dirty="0">
                <a:solidFill>
                  <a:srgbClr val="0070C0"/>
                </a:solidFill>
              </a:rPr>
              <a:t> </a:t>
            </a:r>
            <a:r>
              <a:rPr lang="hr-BA" sz="2000" b="1" dirty="0" err="1">
                <a:solidFill>
                  <a:srgbClr val="0070C0"/>
                </a:solidFill>
              </a:rPr>
              <a:t>maintenance</a:t>
            </a:r>
            <a:r>
              <a:rPr lang="hr-BA" sz="2000" b="1" dirty="0">
                <a:solidFill>
                  <a:srgbClr val="0070C0"/>
                </a:solidFill>
              </a:rPr>
              <a:t>.</a:t>
            </a:r>
          </a:p>
          <a:p>
            <a:pPr marL="0" lvl="1">
              <a:spcBef>
                <a:spcPct val="20000"/>
              </a:spcBef>
            </a:pPr>
            <a:r>
              <a:rPr lang="hr-BA" sz="2000" b="1" u="sng" dirty="0">
                <a:solidFill>
                  <a:srgbClr val="0070C0"/>
                </a:solidFill>
              </a:rPr>
              <a:t>For </a:t>
            </a:r>
            <a:r>
              <a:rPr lang="hr-BA" sz="2000" b="1" u="sng" dirty="0" err="1">
                <a:solidFill>
                  <a:srgbClr val="0070C0"/>
                </a:solidFill>
              </a:rPr>
              <a:t>pragmatic</a:t>
            </a:r>
            <a:r>
              <a:rPr lang="hr-BA" sz="2000" b="1" u="sng" dirty="0">
                <a:solidFill>
                  <a:srgbClr val="0070C0"/>
                </a:solidFill>
              </a:rPr>
              <a:t> </a:t>
            </a:r>
            <a:r>
              <a:rPr lang="hr-BA" sz="2000" b="1" u="sng" dirty="0" err="1">
                <a:solidFill>
                  <a:srgbClr val="0070C0"/>
                </a:solidFill>
              </a:rPr>
              <a:t>reasons</a:t>
            </a:r>
            <a:r>
              <a:rPr lang="hr-BA" sz="2000" b="1" u="sng" dirty="0">
                <a:solidFill>
                  <a:srgbClr val="0070C0"/>
                </a:solidFill>
              </a:rPr>
              <a:t> </a:t>
            </a:r>
            <a:r>
              <a:rPr lang="hr-BA" sz="2000" b="1" u="sng" dirty="0" err="1">
                <a:solidFill>
                  <a:srgbClr val="0070C0"/>
                </a:solidFill>
              </a:rPr>
              <a:t>it</a:t>
            </a:r>
            <a:r>
              <a:rPr lang="hr-BA" sz="2000" b="1" u="sng" dirty="0">
                <a:solidFill>
                  <a:srgbClr val="0070C0"/>
                </a:solidFill>
              </a:rPr>
              <a:t> </a:t>
            </a:r>
            <a:r>
              <a:rPr lang="hr-BA" sz="2000" b="1" u="sng" dirty="0" err="1">
                <a:solidFill>
                  <a:srgbClr val="0070C0"/>
                </a:solidFill>
              </a:rPr>
              <a:t>is</a:t>
            </a:r>
            <a:r>
              <a:rPr lang="hr-BA" sz="2000" b="1" u="sng" dirty="0">
                <a:solidFill>
                  <a:srgbClr val="0070C0"/>
                </a:solidFill>
              </a:rPr>
              <a:t> </a:t>
            </a:r>
            <a:r>
              <a:rPr lang="hr-BA" sz="2000" b="1" u="sng" dirty="0" err="1">
                <a:solidFill>
                  <a:srgbClr val="0070C0"/>
                </a:solidFill>
              </a:rPr>
              <a:t>recommended</a:t>
            </a:r>
            <a:r>
              <a:rPr lang="hr-BA" sz="2000" b="1" u="sng" dirty="0">
                <a:solidFill>
                  <a:srgbClr val="0070C0"/>
                </a:solidFill>
              </a:rPr>
              <a:t> </a:t>
            </a:r>
            <a:r>
              <a:rPr lang="hr-BA" sz="2000" b="1" dirty="0">
                <a:solidFill>
                  <a:srgbClr val="0070C0"/>
                </a:solidFill>
              </a:rPr>
              <a:t>to take 85% </a:t>
            </a:r>
            <a:r>
              <a:rPr lang="hr-BA" sz="2000" b="1" dirty="0" err="1">
                <a:solidFill>
                  <a:srgbClr val="0070C0"/>
                </a:solidFill>
              </a:rPr>
              <a:t>instead</a:t>
            </a:r>
            <a:r>
              <a:rPr lang="hr-BA" sz="2000" b="1" dirty="0">
                <a:solidFill>
                  <a:srgbClr val="0070C0"/>
                </a:solidFill>
              </a:rPr>
              <a:t> </a:t>
            </a:r>
            <a:r>
              <a:rPr lang="hr-BA" sz="2000" b="1" dirty="0" err="1">
                <a:solidFill>
                  <a:srgbClr val="0070C0"/>
                </a:solidFill>
              </a:rPr>
              <a:t>of</a:t>
            </a:r>
            <a:r>
              <a:rPr lang="hr-BA" sz="2000" b="1" dirty="0">
                <a:solidFill>
                  <a:srgbClr val="0070C0"/>
                </a:solidFill>
              </a:rPr>
              <a:t> 90% as </a:t>
            </a:r>
            <a:r>
              <a:rPr lang="hr-BA" sz="2000" b="1" dirty="0" err="1">
                <a:solidFill>
                  <a:srgbClr val="0070C0"/>
                </a:solidFill>
              </a:rPr>
              <a:t>the</a:t>
            </a:r>
            <a:r>
              <a:rPr lang="hr-BA" sz="2000" b="1" dirty="0">
                <a:solidFill>
                  <a:srgbClr val="0070C0"/>
                </a:solidFill>
              </a:rPr>
              <a:t> minimum data </a:t>
            </a:r>
            <a:r>
              <a:rPr lang="hr-BA" sz="2000" b="1" dirty="0" err="1">
                <a:solidFill>
                  <a:srgbClr val="0070C0"/>
                </a:solidFill>
              </a:rPr>
              <a:t>range</a:t>
            </a:r>
            <a:r>
              <a:rPr lang="hr-BA" sz="2000" b="1" dirty="0">
                <a:solidFill>
                  <a:srgbClr val="0070C0"/>
                </a:solidFill>
              </a:rPr>
              <a:t> </a:t>
            </a:r>
            <a:r>
              <a:rPr lang="hr-BA" sz="2000" dirty="0" err="1">
                <a:solidFill>
                  <a:srgbClr val="0070C0"/>
                </a:solidFill>
              </a:rPr>
              <a:t>which</a:t>
            </a:r>
            <a:r>
              <a:rPr lang="hr-BA" sz="2000" dirty="0">
                <a:solidFill>
                  <a:srgbClr val="0070C0"/>
                </a:solidFill>
              </a:rPr>
              <a:t> </a:t>
            </a:r>
            <a:r>
              <a:rPr lang="hr-BA" sz="2000" dirty="0" err="1">
                <a:solidFill>
                  <a:srgbClr val="0070C0"/>
                </a:solidFill>
              </a:rPr>
              <a:t>will</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used</a:t>
            </a:r>
            <a:r>
              <a:rPr lang="hr-BA" sz="2000" dirty="0">
                <a:solidFill>
                  <a:srgbClr val="0070C0"/>
                </a:solidFill>
              </a:rPr>
              <a:t> for </a:t>
            </a:r>
            <a:r>
              <a:rPr lang="hr-BA" sz="2000" dirty="0" err="1">
                <a:solidFill>
                  <a:srgbClr val="0070C0"/>
                </a:solidFill>
              </a:rPr>
              <a:t>conformity</a:t>
            </a:r>
            <a:r>
              <a:rPr lang="hr-BA" sz="2000" dirty="0">
                <a:solidFill>
                  <a:srgbClr val="0070C0"/>
                </a:solidFill>
              </a:rPr>
              <a:t> </a:t>
            </a:r>
            <a:r>
              <a:rPr lang="hr-BA" sz="2000" dirty="0" err="1">
                <a:solidFill>
                  <a:srgbClr val="0070C0"/>
                </a:solidFill>
              </a:rPr>
              <a:t>assessment</a:t>
            </a:r>
            <a:r>
              <a:rPr lang="hr-BA" sz="2000" dirty="0">
                <a:solidFill>
                  <a:srgbClr val="0070C0"/>
                </a:solidFill>
              </a:rPr>
              <a:t>, for </a:t>
            </a:r>
            <a:r>
              <a:rPr lang="hr-BA" sz="2000" dirty="0" err="1">
                <a:solidFill>
                  <a:srgbClr val="0070C0"/>
                </a:solidFill>
              </a:rPr>
              <a:t>all</a:t>
            </a:r>
            <a:r>
              <a:rPr lang="hr-BA" sz="2000" dirty="0">
                <a:solidFill>
                  <a:srgbClr val="0070C0"/>
                </a:solidFill>
              </a:rPr>
              <a:t> </a:t>
            </a:r>
            <a:r>
              <a:rPr lang="hr-BA" sz="2000" dirty="0" err="1">
                <a:solidFill>
                  <a:srgbClr val="0070C0"/>
                </a:solidFill>
              </a:rPr>
              <a:t>measurements</a:t>
            </a:r>
            <a:r>
              <a:rPr lang="hr-BA" sz="2000" dirty="0">
                <a:solidFill>
                  <a:srgbClr val="0070C0"/>
                </a:solidFill>
              </a:rPr>
              <a:t>, </a:t>
            </a:r>
            <a:r>
              <a:rPr lang="hr-BA" sz="2000" b="1" dirty="0" err="1">
                <a:solidFill>
                  <a:srgbClr val="0070C0"/>
                </a:solidFill>
              </a:rPr>
              <a:t>except</a:t>
            </a:r>
            <a:r>
              <a:rPr lang="hr-BA" sz="2000" b="1" dirty="0">
                <a:solidFill>
                  <a:srgbClr val="0070C0"/>
                </a:solidFill>
              </a:rPr>
              <a:t> </a:t>
            </a:r>
            <a:r>
              <a:rPr lang="hr-BA" sz="2000" b="1" dirty="0" err="1">
                <a:solidFill>
                  <a:srgbClr val="0070C0"/>
                </a:solidFill>
              </a:rPr>
              <a:t>of</a:t>
            </a:r>
            <a:r>
              <a:rPr lang="hr-BA" sz="2000" b="1" dirty="0">
                <a:solidFill>
                  <a:srgbClr val="0070C0"/>
                </a:solidFill>
              </a:rPr>
              <a:t> ozone </a:t>
            </a:r>
            <a:r>
              <a:rPr lang="hr-BA" sz="2000" b="1" dirty="0" err="1">
                <a:solidFill>
                  <a:srgbClr val="0070C0"/>
                </a:solidFill>
              </a:rPr>
              <a:t>measurement</a:t>
            </a:r>
            <a:r>
              <a:rPr lang="hr-BA" sz="2000" b="1" dirty="0">
                <a:solidFill>
                  <a:srgbClr val="0070C0"/>
                </a:solidFill>
              </a:rPr>
              <a:t> </a:t>
            </a:r>
            <a:r>
              <a:rPr lang="hr-BA" sz="2000" b="1" dirty="0" err="1">
                <a:solidFill>
                  <a:srgbClr val="0070C0"/>
                </a:solidFill>
              </a:rPr>
              <a:t>in</a:t>
            </a:r>
            <a:r>
              <a:rPr lang="hr-BA" sz="2000" b="1" dirty="0">
                <a:solidFill>
                  <a:srgbClr val="0070C0"/>
                </a:solidFill>
              </a:rPr>
              <a:t> </a:t>
            </a:r>
            <a:r>
              <a:rPr lang="hr-BA" sz="2000" b="1" dirty="0" err="1">
                <a:solidFill>
                  <a:srgbClr val="0070C0"/>
                </a:solidFill>
              </a:rPr>
              <a:t>winter</a:t>
            </a:r>
            <a:r>
              <a:rPr lang="hr-BA" sz="2000" dirty="0">
                <a:solidFill>
                  <a:srgbClr val="0070C0"/>
                </a:solidFill>
              </a:rPr>
              <a:t>, </a:t>
            </a:r>
            <a:r>
              <a:rPr lang="hr-BA" sz="2000" dirty="0" err="1">
                <a:solidFill>
                  <a:srgbClr val="0070C0"/>
                </a:solidFill>
              </a:rPr>
              <a:t>where</a:t>
            </a:r>
            <a:r>
              <a:rPr lang="hr-BA" sz="2000" dirty="0">
                <a:solidFill>
                  <a:srgbClr val="0070C0"/>
                </a:solidFill>
              </a:rPr>
              <a:t> </a:t>
            </a:r>
            <a:r>
              <a:rPr lang="hr-BA" sz="2000" dirty="0" err="1">
                <a:solidFill>
                  <a:srgbClr val="0070C0"/>
                </a:solidFill>
              </a:rPr>
              <a:t>it</a:t>
            </a:r>
            <a:r>
              <a:rPr lang="hr-BA" sz="2000" dirty="0">
                <a:solidFill>
                  <a:srgbClr val="0070C0"/>
                </a:solidFill>
              </a:rPr>
              <a:t> </a:t>
            </a:r>
            <a:r>
              <a:rPr lang="hr-BA" sz="2000" dirty="0" err="1">
                <a:solidFill>
                  <a:srgbClr val="0070C0"/>
                </a:solidFill>
              </a:rPr>
              <a:t>should</a:t>
            </a:r>
            <a:r>
              <a:rPr lang="hr-BA" sz="2000" dirty="0">
                <a:solidFill>
                  <a:srgbClr val="0070C0"/>
                </a:solidFill>
              </a:rPr>
              <a:t> </a:t>
            </a:r>
            <a:r>
              <a:rPr lang="hr-BA" sz="2000" b="1" dirty="0">
                <a:solidFill>
                  <a:srgbClr val="0070C0"/>
                </a:solidFill>
              </a:rPr>
              <a:t>take 70% </a:t>
            </a:r>
            <a:r>
              <a:rPr lang="hr-BA" sz="2000" b="1" dirty="0" err="1">
                <a:solidFill>
                  <a:srgbClr val="0070C0"/>
                </a:solidFill>
              </a:rPr>
              <a:t>instead</a:t>
            </a:r>
            <a:r>
              <a:rPr lang="hr-BA" sz="2000" b="1" dirty="0">
                <a:solidFill>
                  <a:srgbClr val="0070C0"/>
                </a:solidFill>
              </a:rPr>
              <a:t> </a:t>
            </a:r>
            <a:r>
              <a:rPr lang="hr-BA" sz="2000" b="1" dirty="0" err="1">
                <a:solidFill>
                  <a:srgbClr val="0070C0"/>
                </a:solidFill>
              </a:rPr>
              <a:t>of</a:t>
            </a:r>
            <a:r>
              <a:rPr lang="hr-BA" sz="2000" b="1" dirty="0">
                <a:solidFill>
                  <a:srgbClr val="0070C0"/>
                </a:solidFill>
              </a:rPr>
              <a:t> 75%.</a:t>
            </a:r>
          </a:p>
          <a:p>
            <a:pPr lvl="1">
              <a:spcBef>
                <a:spcPct val="20000"/>
              </a:spcBef>
            </a:pPr>
            <a:endParaRPr lang="hr-BA" sz="2000" dirty="0">
              <a:solidFill>
                <a:srgbClr val="0070C0"/>
              </a:solidFill>
              <a:hlinkClick r:id="rId2"/>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230819" y="5493907"/>
            <a:ext cx="8806648" cy="769441"/>
          </a:xfrm>
          <a:prstGeom prst="rect">
            <a:avLst/>
          </a:prstGeom>
        </p:spPr>
        <p:txBody>
          <a:bodyPr wrap="square">
            <a:spAutoFit/>
          </a:bodyPr>
          <a:lstStyle/>
          <a:p>
            <a:pPr marL="0" lvl="1">
              <a:spcBef>
                <a:spcPct val="20000"/>
              </a:spcBef>
            </a:pPr>
            <a:r>
              <a:rPr lang="hr-BA" sz="2000" dirty="0">
                <a:solidFill>
                  <a:srgbClr val="0070C0"/>
                </a:solidFill>
                <a:hlinkClick r:id="rId5"/>
              </a:rPr>
              <a:t>http://ec.europa.eu/environment/air/quality/legislation/pdf/IPR_guidance1.pdf</a:t>
            </a:r>
            <a:endParaRPr lang="hr-BA" sz="2000" dirty="0">
              <a:solidFill>
                <a:srgbClr val="0070C0"/>
              </a:solidFill>
            </a:endParaRPr>
          </a:p>
          <a:p>
            <a:pPr marL="0" lvl="1">
              <a:spcBef>
                <a:spcPct val="20000"/>
              </a:spcBef>
            </a:pPr>
            <a:r>
              <a:rPr lang="hr-BA" sz="2000" dirty="0">
                <a:solidFill>
                  <a:srgbClr val="0070C0"/>
                </a:solidFill>
              </a:rPr>
              <a:t>(</a:t>
            </a:r>
            <a:r>
              <a:rPr lang="hr-BA" sz="2000" dirty="0" err="1">
                <a:solidFill>
                  <a:srgbClr val="0070C0"/>
                </a:solidFill>
              </a:rPr>
              <a:t>page</a:t>
            </a:r>
            <a:r>
              <a:rPr lang="hr-BA" sz="2000" dirty="0">
                <a:solidFill>
                  <a:srgbClr val="0070C0"/>
                </a:solidFill>
              </a:rPr>
              <a:t> 47)</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084647628"/>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230819" y="1362236"/>
            <a:ext cx="2663301" cy="48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BA" sz="2400" b="1" dirty="0" err="1">
                <a:solidFill>
                  <a:schemeClr val="tx2"/>
                </a:solidFill>
              </a:rPr>
              <a:t>Number</a:t>
            </a:r>
            <a:r>
              <a:rPr lang="hr-BA" sz="2400" b="1" dirty="0">
                <a:solidFill>
                  <a:schemeClr val="tx2"/>
                </a:solidFill>
              </a:rPr>
              <a:t> </a:t>
            </a:r>
            <a:r>
              <a:rPr lang="hr-BA" sz="2400" b="1" dirty="0" err="1">
                <a:solidFill>
                  <a:schemeClr val="tx2"/>
                </a:solidFill>
              </a:rPr>
              <a:t>of</a:t>
            </a:r>
            <a:r>
              <a:rPr lang="hr-BA" sz="2400" b="1" dirty="0">
                <a:solidFill>
                  <a:schemeClr val="tx2"/>
                </a:solidFill>
              </a:rPr>
              <a:t> data</a:t>
            </a: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470980092"/>
              </p:ext>
            </p:extLst>
          </p:nvPr>
        </p:nvGraphicFramePr>
        <p:xfrm>
          <a:off x="4913197" y="2094840"/>
          <a:ext cx="4089400" cy="4033925"/>
        </p:xfrm>
        <a:graphic>
          <a:graphicData uri="http://schemas.openxmlformats.org/drawingml/2006/table">
            <a:tbl>
              <a:tblPr>
                <a:tableStyleId>{5C22544A-7EE6-4342-B048-85BDC9FD1C3A}</a:tableStyleId>
              </a:tblPr>
              <a:tblGrid>
                <a:gridCol w="1651000">
                  <a:extLst>
                    <a:ext uri="{9D8B030D-6E8A-4147-A177-3AD203B41FA5}">
                      <a16:colId xmlns:a16="http://schemas.microsoft.com/office/drawing/2014/main" val="3944489112"/>
                    </a:ext>
                  </a:extLst>
                </a:gridCol>
                <a:gridCol w="609600">
                  <a:extLst>
                    <a:ext uri="{9D8B030D-6E8A-4147-A177-3AD203B41FA5}">
                      <a16:colId xmlns:a16="http://schemas.microsoft.com/office/drawing/2014/main" val="2914119844"/>
                    </a:ext>
                  </a:extLst>
                </a:gridCol>
                <a:gridCol w="609600">
                  <a:extLst>
                    <a:ext uri="{9D8B030D-6E8A-4147-A177-3AD203B41FA5}">
                      <a16:colId xmlns:a16="http://schemas.microsoft.com/office/drawing/2014/main" val="904221423"/>
                    </a:ext>
                  </a:extLst>
                </a:gridCol>
                <a:gridCol w="609600">
                  <a:extLst>
                    <a:ext uri="{9D8B030D-6E8A-4147-A177-3AD203B41FA5}">
                      <a16:colId xmlns:a16="http://schemas.microsoft.com/office/drawing/2014/main" val="3812177722"/>
                    </a:ext>
                  </a:extLst>
                </a:gridCol>
                <a:gridCol w="609600">
                  <a:extLst>
                    <a:ext uri="{9D8B030D-6E8A-4147-A177-3AD203B41FA5}">
                      <a16:colId xmlns:a16="http://schemas.microsoft.com/office/drawing/2014/main" val="1451889913"/>
                    </a:ext>
                  </a:extLst>
                </a:gridCol>
              </a:tblGrid>
              <a:tr h="176300">
                <a:tc rowSpan="3">
                  <a:txBody>
                    <a:bodyPr/>
                    <a:lstStyle/>
                    <a:p>
                      <a:pPr algn="ctr" fontAlgn="ctr"/>
                      <a:r>
                        <a:rPr lang="hr-BA" sz="1000" u="none" strike="noStrike" noProof="0" dirty="0" err="1">
                          <a:effectLst/>
                        </a:rPr>
                        <a:t>Pollutant</a:t>
                      </a:r>
                      <a:endParaRPr lang="hr-BA" sz="1000" b="1" i="0" u="none" strike="noStrike" noProof="0" dirty="0">
                        <a:solidFill>
                          <a:srgbClr val="000000"/>
                        </a:solidFill>
                        <a:effectLst/>
                        <a:latin typeface="Arial Narrow" panose="020B0606020202030204" pitchFamily="34" charset="0"/>
                      </a:endParaRPr>
                    </a:p>
                  </a:txBody>
                  <a:tcPr marL="9525" marR="9525" marT="9525" marB="0" anchor="ctr">
                    <a:solidFill>
                      <a:schemeClr val="tx2">
                        <a:lumMod val="40000"/>
                        <a:lumOff val="60000"/>
                      </a:schemeClr>
                    </a:solidFill>
                  </a:tcPr>
                </a:tc>
                <a:tc gridSpan="4">
                  <a:txBody>
                    <a:bodyPr/>
                    <a:lstStyle/>
                    <a:p>
                      <a:pPr algn="ctr" fontAlgn="ctr"/>
                      <a:r>
                        <a:rPr lang="hr-BA" sz="1000" u="none" strike="noStrike" noProof="0" dirty="0" err="1">
                          <a:effectLst/>
                        </a:rPr>
                        <a:t>Continuous</a:t>
                      </a:r>
                      <a:r>
                        <a:rPr lang="hr-BA" sz="1000" u="none" strike="noStrike" noProof="0" dirty="0">
                          <a:effectLst/>
                        </a:rPr>
                        <a:t> </a:t>
                      </a:r>
                      <a:r>
                        <a:rPr lang="hr-BA" sz="1000" u="none" strike="noStrike" noProof="0" dirty="0" err="1">
                          <a:effectLst/>
                        </a:rPr>
                        <a:t>measurements</a:t>
                      </a:r>
                      <a:r>
                        <a:rPr lang="hr-BA" sz="1000" u="none" strike="noStrike" noProof="0" dirty="0">
                          <a:effectLst/>
                        </a:rPr>
                        <a:t> </a:t>
                      </a:r>
                      <a:endParaRPr lang="hr-BA" sz="1000" b="1" i="0" u="none" strike="noStrike" noProof="0" dirty="0">
                        <a:solidFill>
                          <a:srgbClr val="000000"/>
                        </a:solidFill>
                        <a:effectLst/>
                        <a:latin typeface="Arial Narrow" panose="020B0606020202030204" pitchFamily="34" charset="0"/>
                      </a:endParaRPr>
                    </a:p>
                  </a:txBody>
                  <a:tcPr marL="9525" marR="9525" marT="9525" marB="0" anchor="ctr">
                    <a:solidFill>
                      <a:schemeClr val="tx2">
                        <a:lumMod val="40000"/>
                        <a:lumOff val="60000"/>
                      </a:schemeClr>
                    </a:solidFill>
                  </a:tcPr>
                </a:tc>
                <a:tc hMerge="1">
                  <a:txBody>
                    <a:bodyPr/>
                    <a:lstStyle/>
                    <a:p>
                      <a:endParaRPr lang="hr-BA"/>
                    </a:p>
                  </a:txBody>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4214351071"/>
                  </a:ext>
                </a:extLst>
              </a:tr>
              <a:tr h="323850">
                <a:tc vMerge="1">
                  <a:txBody>
                    <a:bodyPr/>
                    <a:lstStyle/>
                    <a:p>
                      <a:endParaRPr lang="hr-BA"/>
                    </a:p>
                  </a:txBody>
                  <a:tcPr/>
                </a:tc>
                <a:tc gridSpan="2">
                  <a:txBody>
                    <a:bodyPr/>
                    <a:lstStyle/>
                    <a:p>
                      <a:pPr algn="ctr" fontAlgn="ctr"/>
                      <a:r>
                        <a:rPr lang="hr-BA" sz="1000" u="none" strike="noStrike" noProof="0" dirty="0">
                          <a:effectLst/>
                        </a:rPr>
                        <a:t>Minimum </a:t>
                      </a:r>
                      <a:r>
                        <a:rPr lang="hr-BA" sz="1000" u="none" strike="noStrike" noProof="0" dirty="0" err="1">
                          <a:effectLst/>
                        </a:rPr>
                        <a:t>number</a:t>
                      </a:r>
                      <a:r>
                        <a:rPr lang="hr-BA" sz="1000" u="none" strike="noStrike" noProof="0" dirty="0">
                          <a:effectLst/>
                        </a:rPr>
                        <a:t> </a:t>
                      </a:r>
                      <a:r>
                        <a:rPr lang="hr-BA" sz="1000" u="none" strike="noStrike" noProof="0" dirty="0" err="1">
                          <a:effectLst/>
                        </a:rPr>
                        <a:t>of</a:t>
                      </a:r>
                      <a:r>
                        <a:rPr lang="hr-BA" sz="1000" u="none" strike="noStrike" noProof="0" dirty="0">
                          <a:effectLst/>
                        </a:rPr>
                        <a:t> </a:t>
                      </a:r>
                      <a:r>
                        <a:rPr lang="hr-BA" sz="1000" u="none" strike="noStrike" noProof="0" dirty="0" err="1">
                          <a:effectLst/>
                        </a:rPr>
                        <a:t>hours</a:t>
                      </a:r>
                      <a:endParaRPr lang="hr-BA" sz="1000" b="1" i="0" u="none" strike="noStrike" noProof="0" dirty="0">
                        <a:solidFill>
                          <a:srgbClr val="000000"/>
                        </a:solidFill>
                        <a:effectLst/>
                        <a:latin typeface="Arial Narrow" panose="020B0606020202030204" pitchFamily="34" charset="0"/>
                      </a:endParaRPr>
                    </a:p>
                  </a:txBody>
                  <a:tcPr marL="9525" marR="9525" marT="9525" marB="0" anchor="ctr">
                    <a:solidFill>
                      <a:schemeClr val="tx2">
                        <a:lumMod val="40000"/>
                        <a:lumOff val="60000"/>
                      </a:schemeClr>
                    </a:solidFill>
                  </a:tcPr>
                </a:tc>
                <a:tc hMerge="1">
                  <a:txBody>
                    <a:bodyPr/>
                    <a:lstStyle/>
                    <a:p>
                      <a:endParaRPr lang="hr-BA"/>
                    </a:p>
                  </a:txBody>
                  <a:tcPr/>
                </a:tc>
                <a:tc gridSpan="2">
                  <a:txBody>
                    <a:bodyPr/>
                    <a:lstStyle/>
                    <a:p>
                      <a:pPr algn="ctr" fontAlgn="ctr"/>
                      <a:r>
                        <a:rPr lang="hr-BA" sz="1000" u="none" strike="noStrike" noProof="0" dirty="0">
                          <a:effectLst/>
                        </a:rPr>
                        <a:t>Minimum </a:t>
                      </a:r>
                      <a:r>
                        <a:rPr lang="hr-BA" sz="1000" u="none" strike="noStrike" noProof="0" dirty="0" err="1">
                          <a:effectLst/>
                        </a:rPr>
                        <a:t>number</a:t>
                      </a:r>
                      <a:r>
                        <a:rPr lang="hr-BA" sz="1000" u="none" strike="noStrike" noProof="0" dirty="0">
                          <a:effectLst/>
                        </a:rPr>
                        <a:t> </a:t>
                      </a:r>
                      <a:r>
                        <a:rPr lang="hr-BA" sz="1000" u="none" strike="noStrike" noProof="0" dirty="0" err="1">
                          <a:effectLst/>
                        </a:rPr>
                        <a:t>of</a:t>
                      </a:r>
                      <a:r>
                        <a:rPr lang="hr-BA" sz="1000" u="none" strike="noStrike" noProof="0" dirty="0">
                          <a:effectLst/>
                        </a:rPr>
                        <a:t> </a:t>
                      </a:r>
                      <a:r>
                        <a:rPr lang="hr-BA" sz="1000" u="none" strike="noStrike" noProof="0" dirty="0" err="1">
                          <a:effectLst/>
                        </a:rPr>
                        <a:t>days</a:t>
                      </a:r>
                      <a:endParaRPr lang="hr-BA" sz="1000" b="1" i="0" u="none" strike="noStrike" noProof="0" dirty="0">
                        <a:solidFill>
                          <a:srgbClr val="000000"/>
                        </a:solidFill>
                        <a:effectLst/>
                        <a:latin typeface="Arial Narrow" panose="020B0606020202030204" pitchFamily="34" charset="0"/>
                      </a:endParaRPr>
                    </a:p>
                  </a:txBody>
                  <a:tcPr marL="9525" marR="9525" marT="9525" marB="0" anchor="ctr">
                    <a:solidFill>
                      <a:schemeClr val="tx2">
                        <a:lumMod val="40000"/>
                        <a:lumOff val="60000"/>
                      </a:schemeClr>
                    </a:solidFill>
                  </a:tcPr>
                </a:tc>
                <a:tc hMerge="1">
                  <a:txBody>
                    <a:bodyPr/>
                    <a:lstStyle/>
                    <a:p>
                      <a:endParaRPr lang="hr-BA"/>
                    </a:p>
                  </a:txBody>
                  <a:tcPr/>
                </a:tc>
                <a:extLst>
                  <a:ext uri="{0D108BD9-81ED-4DB2-BD59-A6C34878D82A}">
                    <a16:rowId xmlns:a16="http://schemas.microsoft.com/office/drawing/2014/main" val="1420623365"/>
                  </a:ext>
                </a:extLst>
              </a:tr>
              <a:tr h="333375">
                <a:tc vMerge="1">
                  <a:txBody>
                    <a:bodyPr/>
                    <a:lstStyle/>
                    <a:p>
                      <a:endParaRPr lang="hr-BA"/>
                    </a:p>
                  </a:txBody>
                  <a:tcPr/>
                </a:tc>
                <a:tc>
                  <a:txBody>
                    <a:bodyPr/>
                    <a:lstStyle/>
                    <a:p>
                      <a:pPr algn="ctr" fontAlgn="ctr"/>
                      <a:r>
                        <a:rPr lang="hr-BA" sz="1000" u="none" strike="noStrike" noProof="0" dirty="0" err="1">
                          <a:effectLst/>
                        </a:rPr>
                        <a:t>Regular</a:t>
                      </a:r>
                      <a:r>
                        <a:rPr lang="hr-BA" sz="1000" u="none" strike="noStrike" noProof="0" dirty="0">
                          <a:effectLst/>
                        </a:rPr>
                        <a:t> </a:t>
                      </a:r>
                      <a:r>
                        <a:rPr lang="hr-BA" sz="1000" u="none" strike="noStrike" noProof="0" dirty="0" err="1">
                          <a:effectLst/>
                        </a:rPr>
                        <a:t>year</a:t>
                      </a:r>
                      <a:endParaRPr lang="hr-BA" sz="1000" b="1" i="0" u="none" strike="noStrike" noProof="0" dirty="0">
                        <a:solidFill>
                          <a:srgbClr val="000000"/>
                        </a:solidFill>
                        <a:effectLst/>
                        <a:latin typeface="Arial Narrow" panose="020B0606020202030204" pitchFamily="34" charset="0"/>
                      </a:endParaRPr>
                    </a:p>
                  </a:txBody>
                  <a:tcPr marL="9525" marR="9525" marT="9525" marB="0" anchor="ctr">
                    <a:solidFill>
                      <a:schemeClr val="tx2">
                        <a:lumMod val="40000"/>
                        <a:lumOff val="60000"/>
                      </a:schemeClr>
                    </a:solidFill>
                  </a:tcPr>
                </a:tc>
                <a:tc>
                  <a:txBody>
                    <a:bodyPr/>
                    <a:lstStyle/>
                    <a:p>
                      <a:pPr algn="ctr" fontAlgn="ctr"/>
                      <a:r>
                        <a:rPr lang="hr-BA" sz="1000" u="none" strike="noStrike" noProof="0" dirty="0" err="1">
                          <a:effectLst/>
                        </a:rPr>
                        <a:t>Leap</a:t>
                      </a:r>
                      <a:r>
                        <a:rPr lang="hr-BA" sz="1000" u="none" strike="noStrike" noProof="0" dirty="0">
                          <a:effectLst/>
                        </a:rPr>
                        <a:t> </a:t>
                      </a:r>
                    </a:p>
                    <a:p>
                      <a:pPr algn="ctr" fontAlgn="ctr"/>
                      <a:r>
                        <a:rPr lang="hr-BA" sz="1000" u="none" strike="noStrike" noProof="0" dirty="0" err="1">
                          <a:effectLst/>
                        </a:rPr>
                        <a:t>year</a:t>
                      </a:r>
                      <a:endParaRPr lang="hr-BA" sz="1000" b="1" i="0" u="none" strike="noStrike" noProof="0" dirty="0">
                        <a:solidFill>
                          <a:srgbClr val="000000"/>
                        </a:solidFill>
                        <a:effectLst/>
                        <a:latin typeface="Arial Narrow" panose="020B0606020202030204" pitchFamily="34" charset="0"/>
                      </a:endParaRPr>
                    </a:p>
                  </a:txBody>
                  <a:tcPr marL="9525" marR="9525" marT="9525" marB="0" anchor="ctr">
                    <a:solidFill>
                      <a:schemeClr val="tx2">
                        <a:lumMod val="40000"/>
                        <a:lumOff val="60000"/>
                      </a:schemeClr>
                    </a:solidFill>
                  </a:tcPr>
                </a:tc>
                <a:tc>
                  <a:txBody>
                    <a:bodyPr/>
                    <a:lstStyle/>
                    <a:p>
                      <a:pPr algn="ctr" fontAlgn="ctr"/>
                      <a:r>
                        <a:rPr lang="hr-BA" sz="1000" u="none" strike="noStrike" noProof="0" dirty="0" err="1">
                          <a:effectLst/>
                        </a:rPr>
                        <a:t>Regular</a:t>
                      </a:r>
                      <a:r>
                        <a:rPr lang="hr-BA" sz="1000" u="none" strike="noStrike" noProof="0" dirty="0">
                          <a:effectLst/>
                        </a:rPr>
                        <a:t> </a:t>
                      </a:r>
                      <a:r>
                        <a:rPr lang="hr-BA" sz="1000" u="none" strike="noStrike" noProof="0" dirty="0" err="1">
                          <a:effectLst/>
                        </a:rPr>
                        <a:t>year</a:t>
                      </a:r>
                      <a:endParaRPr lang="hr-BA" sz="1000" b="1" i="0" u="none" strike="noStrike" noProof="0" dirty="0">
                        <a:solidFill>
                          <a:srgbClr val="000000"/>
                        </a:solidFill>
                        <a:effectLst/>
                        <a:latin typeface="Arial Narrow" panose="020B0606020202030204" pitchFamily="34" charset="0"/>
                      </a:endParaRPr>
                    </a:p>
                  </a:txBody>
                  <a:tcPr marL="9525" marR="9525" marT="9525" marB="0" anchor="ctr">
                    <a:solidFill>
                      <a:schemeClr val="tx2">
                        <a:lumMod val="40000"/>
                        <a:lumOff val="60000"/>
                      </a:schemeClr>
                    </a:solidFill>
                  </a:tcPr>
                </a:tc>
                <a:tc>
                  <a:txBody>
                    <a:bodyPr/>
                    <a:lstStyle/>
                    <a:p>
                      <a:pPr algn="ctr" fontAlgn="ctr"/>
                      <a:r>
                        <a:rPr lang="hr-BA" sz="1000" u="none" strike="noStrike" noProof="0" dirty="0" err="1">
                          <a:effectLst/>
                        </a:rPr>
                        <a:t>Leap</a:t>
                      </a:r>
                      <a:r>
                        <a:rPr lang="hr-BA" sz="1000" u="none" strike="noStrike" noProof="0" dirty="0">
                          <a:effectLst/>
                        </a:rPr>
                        <a:t> </a:t>
                      </a:r>
                    </a:p>
                    <a:p>
                      <a:pPr algn="ctr" fontAlgn="ctr"/>
                      <a:r>
                        <a:rPr lang="hr-BA" sz="1000" u="none" strike="noStrike" noProof="0" dirty="0" err="1">
                          <a:effectLst/>
                        </a:rPr>
                        <a:t>year</a:t>
                      </a:r>
                      <a:endParaRPr lang="hr-BA" sz="1000" b="1" i="0" u="none" strike="noStrike" noProof="0" dirty="0">
                        <a:solidFill>
                          <a:srgbClr val="000000"/>
                        </a:solidFill>
                        <a:effectLst/>
                        <a:latin typeface="Arial Narrow" panose="020B0606020202030204" pitchFamily="34" charset="0"/>
                      </a:endParaRPr>
                    </a:p>
                  </a:txBody>
                  <a:tcPr marL="9525" marR="9525" marT="9525" marB="0" anchor="ctr">
                    <a:solidFill>
                      <a:schemeClr val="tx2">
                        <a:lumMod val="40000"/>
                        <a:lumOff val="60000"/>
                      </a:schemeClr>
                    </a:solidFill>
                  </a:tcPr>
                </a:tc>
                <a:extLst>
                  <a:ext uri="{0D108BD9-81ED-4DB2-BD59-A6C34878D82A}">
                    <a16:rowId xmlns:a16="http://schemas.microsoft.com/office/drawing/2014/main" val="3099131361"/>
                  </a:ext>
                </a:extLst>
              </a:tr>
              <a:tr h="209550">
                <a:tc>
                  <a:txBody>
                    <a:bodyPr/>
                    <a:lstStyle/>
                    <a:p>
                      <a:pPr algn="l" fontAlgn="ctr"/>
                      <a:r>
                        <a:rPr lang="en-GB" sz="1000" u="none" strike="noStrike">
                          <a:effectLst/>
                        </a:rPr>
                        <a:t>SO</a:t>
                      </a:r>
                      <a:r>
                        <a:rPr lang="en-GB" sz="1000" u="none" strike="noStrike" baseline="-25000">
                          <a:effectLst/>
                        </a:rPr>
                        <a:t>2</a:t>
                      </a:r>
                      <a:r>
                        <a:rPr lang="en-GB" sz="1000" u="none" strike="noStrike">
                          <a:effectLst/>
                        </a:rPr>
                        <a:t>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dirty="0">
                          <a:effectLst/>
                        </a:rPr>
                        <a:t>7403</a:t>
                      </a:r>
                      <a:endParaRPr lang="hr-BA" sz="10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dirty="0">
                          <a:effectLst/>
                        </a:rPr>
                        <a:t>7423</a:t>
                      </a:r>
                      <a:endParaRPr lang="hr-BA" sz="10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309</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310</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576325200"/>
                  </a:ext>
                </a:extLst>
              </a:tr>
              <a:tr h="209550">
                <a:tc>
                  <a:txBody>
                    <a:bodyPr/>
                    <a:lstStyle/>
                    <a:p>
                      <a:pPr algn="l" fontAlgn="ctr"/>
                      <a:r>
                        <a:rPr lang="en-GB" sz="1000" u="none" strike="noStrike">
                          <a:effectLst/>
                        </a:rPr>
                        <a:t>NO</a:t>
                      </a:r>
                      <a:r>
                        <a:rPr lang="en-GB" sz="1000" u="none" strike="noStrike" baseline="-25000">
                          <a:effectLst/>
                        </a:rPr>
                        <a:t>2</a:t>
                      </a:r>
                      <a:r>
                        <a:rPr lang="en-GB" sz="1000" u="none" strike="noStrike">
                          <a:effectLst/>
                        </a:rPr>
                        <a:t>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7403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7423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dirty="0">
                          <a:effectLst/>
                        </a:rPr>
                        <a:t>309</a:t>
                      </a:r>
                      <a:endParaRPr lang="hr-BA" sz="10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310</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797640032"/>
                  </a:ext>
                </a:extLst>
              </a:tr>
              <a:tr h="209550">
                <a:tc>
                  <a:txBody>
                    <a:bodyPr/>
                    <a:lstStyle/>
                    <a:p>
                      <a:pPr algn="l" fontAlgn="ctr"/>
                      <a:r>
                        <a:rPr lang="en-GB" sz="1000" u="none" strike="noStrike">
                          <a:effectLst/>
                        </a:rPr>
                        <a:t>NO</a:t>
                      </a:r>
                      <a:r>
                        <a:rPr lang="en-GB" sz="1000" u="none" strike="noStrike" baseline="-25000">
                          <a:effectLst/>
                        </a:rPr>
                        <a:t>x</a:t>
                      </a:r>
                      <a:r>
                        <a:rPr lang="en-GB" sz="1000" u="none" strike="noStrike">
                          <a:effectLst/>
                        </a:rPr>
                        <a:t>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7403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7423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309</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310</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631208213"/>
                  </a:ext>
                </a:extLst>
              </a:tr>
              <a:tr h="200025">
                <a:tc>
                  <a:txBody>
                    <a:bodyPr/>
                    <a:lstStyle/>
                    <a:p>
                      <a:pPr algn="l" fontAlgn="ctr"/>
                      <a:r>
                        <a:rPr lang="en-GB" sz="1000" u="none" strike="noStrike" dirty="0" err="1">
                          <a:effectLst/>
                        </a:rPr>
                        <a:t>Benzen</a:t>
                      </a:r>
                      <a:r>
                        <a:rPr lang="hr-HR" sz="1000" u="none" strike="noStrike" dirty="0">
                          <a:effectLst/>
                        </a:rPr>
                        <a:t>e</a:t>
                      </a:r>
                      <a:r>
                        <a:rPr lang="en-GB" sz="1000" u="none" strike="noStrike" dirty="0">
                          <a:effectLst/>
                        </a:rPr>
                        <a:t> (</a:t>
                      </a:r>
                      <a:r>
                        <a:rPr lang="en-GB" sz="1000" u="none" strike="noStrike" dirty="0" err="1">
                          <a:effectLst/>
                        </a:rPr>
                        <a:t>industr</a:t>
                      </a:r>
                      <a:r>
                        <a:rPr lang="hr-HR" sz="1000" u="none" strike="noStrike" dirty="0">
                          <a:effectLst/>
                        </a:rPr>
                        <a:t>y</a:t>
                      </a:r>
                      <a:r>
                        <a:rPr lang="en-GB" sz="1000" u="none" strike="noStrike" dirty="0">
                          <a:effectLst/>
                        </a:rPr>
                        <a:t>) </a:t>
                      </a:r>
                      <a:endParaRPr lang="hr-BA" sz="10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6662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6681</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278</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279</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073245089"/>
                  </a:ext>
                </a:extLst>
              </a:tr>
              <a:tr h="333375">
                <a:tc>
                  <a:txBody>
                    <a:bodyPr/>
                    <a:lstStyle/>
                    <a:p>
                      <a:pPr algn="l" fontAlgn="ctr"/>
                      <a:r>
                        <a:rPr lang="en-GB" sz="1000" u="none" strike="noStrike" dirty="0">
                          <a:effectLst/>
                        </a:rPr>
                        <a:t>Benzene (</a:t>
                      </a:r>
                      <a:r>
                        <a:rPr lang="hr-HR" sz="1000" u="none" strike="noStrike" dirty="0" err="1">
                          <a:effectLst/>
                        </a:rPr>
                        <a:t>background</a:t>
                      </a:r>
                      <a:r>
                        <a:rPr lang="en-GB" sz="1000" u="none" strike="noStrike" dirty="0">
                          <a:effectLst/>
                        </a:rPr>
                        <a:t>, </a:t>
                      </a:r>
                      <a:r>
                        <a:rPr lang="hr-HR" sz="1000" u="none" strike="noStrike" dirty="0" err="1">
                          <a:effectLst/>
                        </a:rPr>
                        <a:t>traffic</a:t>
                      </a:r>
                      <a:r>
                        <a:rPr lang="en-GB" sz="1000" u="none" strike="noStrike" dirty="0">
                          <a:effectLst/>
                        </a:rPr>
                        <a:t>) </a:t>
                      </a:r>
                      <a:endParaRPr lang="hr-BA" sz="10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2591</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dirty="0">
                          <a:effectLst/>
                        </a:rPr>
                        <a:t>2598</a:t>
                      </a:r>
                      <a:endParaRPr lang="hr-BA" sz="1000" b="0"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108</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109</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482374540"/>
                  </a:ext>
                </a:extLst>
              </a:tr>
              <a:tr h="200025">
                <a:tc>
                  <a:txBody>
                    <a:bodyPr/>
                    <a:lstStyle/>
                    <a:p>
                      <a:pPr algn="l" fontAlgn="ctr"/>
                      <a:r>
                        <a:rPr lang="en-GB" sz="1000" u="none" strike="noStrike">
                          <a:effectLst/>
                        </a:rPr>
                        <a:t>CO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7403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7423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309</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310</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3494264731"/>
                  </a:ext>
                </a:extLst>
              </a:tr>
              <a:tr h="209550">
                <a:tc>
                  <a:txBody>
                    <a:bodyPr/>
                    <a:lstStyle/>
                    <a:p>
                      <a:pPr algn="l" fontAlgn="ctr"/>
                      <a:r>
                        <a:rPr lang="en-GB" sz="1000" u="none" strike="noStrike" dirty="0">
                          <a:effectLst/>
                        </a:rPr>
                        <a:t>O</a:t>
                      </a:r>
                      <a:r>
                        <a:rPr lang="en-GB" sz="1000" u="none" strike="noStrike" baseline="-25000" dirty="0">
                          <a:effectLst/>
                        </a:rPr>
                        <a:t>3</a:t>
                      </a:r>
                      <a:r>
                        <a:rPr lang="en-GB" sz="1000" u="none" strike="noStrike" dirty="0">
                          <a:effectLst/>
                        </a:rPr>
                        <a:t> (</a:t>
                      </a:r>
                      <a:r>
                        <a:rPr lang="hr-HR" sz="1000" u="none" strike="noStrike" dirty="0" err="1">
                          <a:effectLst/>
                        </a:rPr>
                        <a:t>summer</a:t>
                      </a:r>
                      <a:r>
                        <a:rPr lang="en-GB" sz="1000" u="none" strike="noStrike" dirty="0">
                          <a:effectLst/>
                        </a:rPr>
                        <a:t>)</a:t>
                      </a:r>
                      <a:endParaRPr lang="hr-BA" sz="10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3712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3712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155</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155</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826453296"/>
                  </a:ext>
                </a:extLst>
              </a:tr>
              <a:tr h="209550">
                <a:tc>
                  <a:txBody>
                    <a:bodyPr/>
                    <a:lstStyle/>
                    <a:p>
                      <a:pPr algn="l" fontAlgn="ctr"/>
                      <a:r>
                        <a:rPr lang="en-GB" sz="1000" u="none" strike="noStrike" dirty="0">
                          <a:effectLst/>
                        </a:rPr>
                        <a:t>O</a:t>
                      </a:r>
                      <a:r>
                        <a:rPr lang="en-GB" sz="1000" u="none" strike="noStrike" baseline="-25000" dirty="0">
                          <a:effectLst/>
                        </a:rPr>
                        <a:t>3</a:t>
                      </a:r>
                      <a:r>
                        <a:rPr lang="en-GB" sz="1000" u="none" strike="noStrike" dirty="0">
                          <a:effectLst/>
                        </a:rPr>
                        <a:t> (</a:t>
                      </a:r>
                      <a:r>
                        <a:rPr lang="hr-HR" sz="1000" u="none" strike="noStrike" dirty="0" err="1">
                          <a:effectLst/>
                        </a:rPr>
                        <a:t>winter</a:t>
                      </a:r>
                      <a:r>
                        <a:rPr lang="en-GB" sz="1000" u="none" strike="noStrike" dirty="0">
                          <a:effectLst/>
                        </a:rPr>
                        <a:t>)</a:t>
                      </a:r>
                      <a:endParaRPr lang="hr-BA" sz="1000" b="1" i="0" u="none" strike="noStrike" dirty="0">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3036</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3053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127</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128</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3932491491"/>
                  </a:ext>
                </a:extLst>
              </a:tr>
              <a:tr h="200025">
                <a:tc>
                  <a:txBody>
                    <a:bodyPr/>
                    <a:lstStyle/>
                    <a:p>
                      <a:pPr algn="l" fontAlgn="ctr"/>
                      <a:r>
                        <a:rPr lang="en-GB" sz="1000" u="none" strike="noStrike">
                          <a:effectLst/>
                        </a:rPr>
                        <a:t>Pb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7403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7423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309</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310</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768374693"/>
                  </a:ext>
                </a:extLst>
              </a:tr>
              <a:tr h="209550">
                <a:tc>
                  <a:txBody>
                    <a:bodyPr/>
                    <a:lstStyle/>
                    <a:p>
                      <a:pPr algn="l" fontAlgn="ctr"/>
                      <a:r>
                        <a:rPr lang="en-GB" sz="1000" u="none" strike="noStrike">
                          <a:effectLst/>
                        </a:rPr>
                        <a:t>PM</a:t>
                      </a:r>
                      <a:r>
                        <a:rPr lang="en-GB" sz="1000" u="none" strike="noStrike" baseline="-25000">
                          <a:effectLst/>
                        </a:rPr>
                        <a:t>10</a:t>
                      </a:r>
                      <a:r>
                        <a:rPr lang="en-GB" sz="1000" u="none" strike="noStrike">
                          <a:effectLst/>
                        </a:rPr>
                        <a:t>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7403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7423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309</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310</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233050093"/>
                  </a:ext>
                </a:extLst>
              </a:tr>
              <a:tr h="209550">
                <a:tc>
                  <a:txBody>
                    <a:bodyPr/>
                    <a:lstStyle/>
                    <a:p>
                      <a:pPr algn="l" fontAlgn="ctr"/>
                      <a:r>
                        <a:rPr lang="en-GB" sz="1000" u="none" strike="noStrike">
                          <a:effectLst/>
                        </a:rPr>
                        <a:t>PM</a:t>
                      </a:r>
                      <a:r>
                        <a:rPr lang="en-GB" sz="1000" u="none" strike="noStrike" baseline="-25000">
                          <a:effectLst/>
                        </a:rPr>
                        <a:t>2.5</a:t>
                      </a:r>
                      <a:r>
                        <a:rPr lang="en-GB" sz="1000" u="none" strike="noStrike">
                          <a:effectLst/>
                        </a:rPr>
                        <a:t>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7403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7423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309</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310</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3115153701"/>
                  </a:ext>
                </a:extLst>
              </a:tr>
              <a:tr h="200025">
                <a:tc>
                  <a:txBody>
                    <a:bodyPr/>
                    <a:lstStyle/>
                    <a:p>
                      <a:pPr algn="l" fontAlgn="ctr"/>
                      <a:r>
                        <a:rPr lang="en-GB" sz="1000" u="none" strike="noStrike">
                          <a:effectLst/>
                        </a:rPr>
                        <a:t>As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3702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3712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155</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155</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125500121"/>
                  </a:ext>
                </a:extLst>
              </a:tr>
              <a:tr h="200025">
                <a:tc>
                  <a:txBody>
                    <a:bodyPr/>
                    <a:lstStyle/>
                    <a:p>
                      <a:pPr algn="l" fontAlgn="ctr"/>
                      <a:r>
                        <a:rPr lang="en-GB" sz="1000" u="none" strike="noStrike">
                          <a:effectLst/>
                        </a:rPr>
                        <a:t>Cd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3702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3712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155</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155</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295114185"/>
                  </a:ext>
                </a:extLst>
              </a:tr>
              <a:tr h="200025">
                <a:tc>
                  <a:txBody>
                    <a:bodyPr/>
                    <a:lstStyle/>
                    <a:p>
                      <a:pPr algn="l" fontAlgn="ctr"/>
                      <a:r>
                        <a:rPr lang="en-GB" sz="1000" u="none" strike="noStrike">
                          <a:effectLst/>
                        </a:rPr>
                        <a:t>Ni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3702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3712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155</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155</a:t>
                      </a:r>
                      <a:endParaRPr lang="hr-BA" sz="1000" b="0" i="0" u="none" strike="noStrike">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29494002"/>
                  </a:ext>
                </a:extLst>
              </a:tr>
              <a:tr h="200025">
                <a:tc>
                  <a:txBody>
                    <a:bodyPr/>
                    <a:lstStyle/>
                    <a:p>
                      <a:pPr algn="l" fontAlgn="ctr"/>
                      <a:r>
                        <a:rPr lang="en-GB" sz="1000" u="none" strike="noStrike">
                          <a:effectLst/>
                        </a:rPr>
                        <a:t>BaP </a:t>
                      </a:r>
                      <a:endParaRPr lang="hr-BA" sz="1000" b="1"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2443</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2450</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a:effectLst/>
                        </a:rPr>
                        <a:t>102</a:t>
                      </a:r>
                      <a:endParaRPr lang="hr-BA" sz="1000" b="0" i="0" u="none" strike="noStrike">
                        <a:solidFill>
                          <a:srgbClr val="000000"/>
                        </a:solidFill>
                        <a:effectLst/>
                        <a:latin typeface="Arial Narrow" panose="020B0606020202030204" pitchFamily="34" charset="0"/>
                      </a:endParaRPr>
                    </a:p>
                  </a:txBody>
                  <a:tcPr marL="9525" marR="9525" marT="9525" marB="0" anchor="ctr"/>
                </a:tc>
                <a:tc>
                  <a:txBody>
                    <a:bodyPr/>
                    <a:lstStyle/>
                    <a:p>
                      <a:pPr algn="ctr" fontAlgn="ctr"/>
                      <a:r>
                        <a:rPr lang="en-GB" sz="1000" u="none" strike="noStrike" dirty="0">
                          <a:effectLst/>
                        </a:rPr>
                        <a:t>103</a:t>
                      </a:r>
                      <a:endParaRPr lang="hr-BA" sz="1000" b="0" i="0" u="none" strike="noStrike" dirty="0">
                        <a:solidFill>
                          <a:srgbClr val="000000"/>
                        </a:solidFill>
                        <a:effectLst/>
                        <a:latin typeface="Arial Narrow" panose="020B0606020202030204" pitchFamily="34" charset="0"/>
                      </a:endParaRPr>
                    </a:p>
                  </a:txBody>
                  <a:tcPr marL="9525" marR="9525" marT="9525" marB="0" anchor="ctr"/>
                </a:tc>
                <a:extLst>
                  <a:ext uri="{0D108BD9-81ED-4DB2-BD59-A6C34878D82A}">
                    <a16:rowId xmlns:a16="http://schemas.microsoft.com/office/drawing/2014/main" val="95885744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65417313"/>
              </p:ext>
            </p:extLst>
          </p:nvPr>
        </p:nvGraphicFramePr>
        <p:xfrm>
          <a:off x="230819" y="2264892"/>
          <a:ext cx="4457702" cy="1598295"/>
        </p:xfrm>
        <a:graphic>
          <a:graphicData uri="http://schemas.openxmlformats.org/drawingml/2006/table">
            <a:tbl>
              <a:tblPr>
                <a:tableStyleId>{5C22544A-7EE6-4342-B048-85BDC9FD1C3A}</a:tableStyleId>
              </a:tblPr>
              <a:tblGrid>
                <a:gridCol w="1608318">
                  <a:extLst>
                    <a:ext uri="{9D8B030D-6E8A-4147-A177-3AD203B41FA5}">
                      <a16:colId xmlns:a16="http://schemas.microsoft.com/office/drawing/2014/main" val="958774022"/>
                    </a:ext>
                  </a:extLst>
                </a:gridCol>
                <a:gridCol w="712346">
                  <a:extLst>
                    <a:ext uri="{9D8B030D-6E8A-4147-A177-3AD203B41FA5}">
                      <a16:colId xmlns:a16="http://schemas.microsoft.com/office/drawing/2014/main" val="332659454"/>
                    </a:ext>
                  </a:extLst>
                </a:gridCol>
                <a:gridCol w="712346">
                  <a:extLst>
                    <a:ext uri="{9D8B030D-6E8A-4147-A177-3AD203B41FA5}">
                      <a16:colId xmlns:a16="http://schemas.microsoft.com/office/drawing/2014/main" val="3442836417"/>
                    </a:ext>
                  </a:extLst>
                </a:gridCol>
                <a:gridCol w="712346">
                  <a:extLst>
                    <a:ext uri="{9D8B030D-6E8A-4147-A177-3AD203B41FA5}">
                      <a16:colId xmlns:a16="http://schemas.microsoft.com/office/drawing/2014/main" val="2845476360"/>
                    </a:ext>
                  </a:extLst>
                </a:gridCol>
                <a:gridCol w="712346">
                  <a:extLst>
                    <a:ext uri="{9D8B030D-6E8A-4147-A177-3AD203B41FA5}">
                      <a16:colId xmlns:a16="http://schemas.microsoft.com/office/drawing/2014/main" val="3261931428"/>
                    </a:ext>
                  </a:extLst>
                </a:gridCol>
              </a:tblGrid>
              <a:tr h="200025">
                <a:tc rowSpan="2">
                  <a:txBody>
                    <a:bodyPr/>
                    <a:lstStyle/>
                    <a:p>
                      <a:pPr algn="ctr" fontAlgn="ctr"/>
                      <a:r>
                        <a:rPr lang="hr-BA" sz="1000" u="none" strike="noStrike" dirty="0" err="1">
                          <a:effectLst/>
                        </a:rPr>
                        <a:t>Pollutant</a:t>
                      </a:r>
                      <a:endParaRPr lang="hr-BA" sz="10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gridSpan="2">
                  <a:txBody>
                    <a:bodyPr/>
                    <a:lstStyle/>
                    <a:p>
                      <a:pPr algn="ctr" fontAlgn="ctr"/>
                      <a:r>
                        <a:rPr lang="hr-BA" sz="1000" u="none" strike="noStrike" dirty="0" err="1">
                          <a:effectLst/>
                        </a:rPr>
                        <a:t>N</a:t>
                      </a:r>
                      <a:r>
                        <a:rPr lang="hr-BA" sz="1000" u="none" strike="noStrike" baseline="-25000" dirty="0" err="1">
                          <a:effectLst/>
                        </a:rPr>
                        <a:t>year</a:t>
                      </a:r>
                      <a:r>
                        <a:rPr lang="hr-BA" sz="1000" u="none" strike="noStrike" dirty="0">
                          <a:effectLst/>
                        </a:rPr>
                        <a:t> (</a:t>
                      </a:r>
                      <a:r>
                        <a:rPr lang="hr-BA" sz="1000" u="none" strike="noStrike" dirty="0" err="1">
                          <a:effectLst/>
                        </a:rPr>
                        <a:t>regular</a:t>
                      </a:r>
                      <a:r>
                        <a:rPr lang="hr-BA" sz="1000" u="none" strike="noStrike" dirty="0">
                          <a:effectLst/>
                        </a:rPr>
                        <a:t> </a:t>
                      </a:r>
                      <a:r>
                        <a:rPr lang="hr-BA" sz="1000" u="none" strike="noStrike" dirty="0" err="1">
                          <a:effectLst/>
                        </a:rPr>
                        <a:t>year</a:t>
                      </a:r>
                      <a:r>
                        <a:rPr lang="hr-BA" sz="1000" u="none" strike="noStrike" dirty="0">
                          <a:effectLst/>
                        </a:rPr>
                        <a:t>)</a:t>
                      </a:r>
                      <a:endParaRPr lang="hr-BA" sz="10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hMerge="1">
                  <a:txBody>
                    <a:bodyPr/>
                    <a:lstStyle/>
                    <a:p>
                      <a:endParaRPr lang="hr-BA"/>
                    </a:p>
                  </a:txBody>
                  <a:tcPr/>
                </a:tc>
                <a:tc gridSpan="2">
                  <a:txBody>
                    <a:bodyPr/>
                    <a:lstStyle/>
                    <a:p>
                      <a:pPr algn="ctr" fontAlgn="ctr"/>
                      <a:r>
                        <a:rPr lang="hr-BA" sz="1000" u="none" strike="noStrike" dirty="0" err="1">
                          <a:effectLst/>
                        </a:rPr>
                        <a:t>N</a:t>
                      </a:r>
                      <a:r>
                        <a:rPr lang="hr-BA" sz="1000" u="none" strike="noStrike" baseline="-25000" dirty="0" err="1">
                          <a:effectLst/>
                        </a:rPr>
                        <a:t>year</a:t>
                      </a:r>
                      <a:r>
                        <a:rPr lang="hr-BA" sz="1000" u="none" strike="noStrike" dirty="0">
                          <a:effectLst/>
                        </a:rPr>
                        <a:t> (</a:t>
                      </a:r>
                      <a:r>
                        <a:rPr lang="hr-BA" sz="1000" u="none" strike="noStrike" dirty="0" err="1">
                          <a:effectLst/>
                        </a:rPr>
                        <a:t>leap</a:t>
                      </a:r>
                      <a:r>
                        <a:rPr lang="hr-BA" sz="1000" u="none" strike="noStrike" dirty="0">
                          <a:effectLst/>
                        </a:rPr>
                        <a:t> </a:t>
                      </a:r>
                      <a:r>
                        <a:rPr lang="hr-BA" sz="1000" u="none" strike="noStrike" dirty="0" err="1">
                          <a:effectLst/>
                        </a:rPr>
                        <a:t>year</a:t>
                      </a:r>
                      <a:r>
                        <a:rPr lang="hr-BA" sz="1000" u="none" strike="noStrike" dirty="0">
                          <a:effectLst/>
                        </a:rPr>
                        <a:t>)</a:t>
                      </a:r>
                      <a:endParaRPr lang="hr-BA" sz="10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hMerge="1">
                  <a:txBody>
                    <a:bodyPr/>
                    <a:lstStyle/>
                    <a:p>
                      <a:endParaRPr lang="hr-BA"/>
                    </a:p>
                  </a:txBody>
                  <a:tcPr/>
                </a:tc>
                <a:extLst>
                  <a:ext uri="{0D108BD9-81ED-4DB2-BD59-A6C34878D82A}">
                    <a16:rowId xmlns:a16="http://schemas.microsoft.com/office/drawing/2014/main" val="327745990"/>
                  </a:ext>
                </a:extLst>
              </a:tr>
              <a:tr h="333375">
                <a:tc vMerge="1">
                  <a:txBody>
                    <a:bodyPr/>
                    <a:lstStyle/>
                    <a:p>
                      <a:endParaRPr lang="hr-BA"/>
                    </a:p>
                  </a:txBody>
                  <a:tcPr/>
                </a:tc>
                <a:tc>
                  <a:txBody>
                    <a:bodyPr/>
                    <a:lstStyle/>
                    <a:p>
                      <a:pPr algn="ctr" fontAlgn="ctr"/>
                      <a:r>
                        <a:rPr lang="hr-BA" sz="1000" u="none" strike="noStrike" dirty="0" err="1">
                          <a:effectLst/>
                        </a:rPr>
                        <a:t>hourly</a:t>
                      </a:r>
                      <a:r>
                        <a:rPr lang="hr-BA" sz="1000" u="none" strike="noStrike" dirty="0">
                          <a:effectLst/>
                        </a:rPr>
                        <a:t> </a:t>
                      </a:r>
                    </a:p>
                    <a:p>
                      <a:pPr algn="ctr" fontAlgn="ctr"/>
                      <a:r>
                        <a:rPr lang="hr-BA" sz="1000" u="none" strike="noStrike" dirty="0" err="1">
                          <a:effectLst/>
                        </a:rPr>
                        <a:t>values</a:t>
                      </a:r>
                      <a:endParaRPr lang="hr-BA" sz="10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hr-BA" sz="1000" u="none" strike="noStrike" dirty="0" err="1">
                          <a:effectLst/>
                        </a:rPr>
                        <a:t>daily</a:t>
                      </a:r>
                      <a:r>
                        <a:rPr lang="hr-BA" sz="1000" u="none" strike="noStrike" dirty="0">
                          <a:effectLst/>
                        </a:rPr>
                        <a:t> </a:t>
                      </a:r>
                    </a:p>
                    <a:p>
                      <a:pPr algn="ctr" fontAlgn="ctr"/>
                      <a:r>
                        <a:rPr lang="hr-BA" sz="1000" u="none" strike="noStrike" dirty="0" err="1">
                          <a:effectLst/>
                        </a:rPr>
                        <a:t>values</a:t>
                      </a:r>
                      <a:endParaRPr lang="hr-BA" sz="10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hr-BA" sz="1000" u="none" strike="noStrike" dirty="0" err="1">
                          <a:effectLst/>
                        </a:rPr>
                        <a:t>hourly</a:t>
                      </a:r>
                      <a:r>
                        <a:rPr lang="hr-BA" sz="1000" u="none" strike="noStrike" dirty="0">
                          <a:effectLst/>
                        </a:rPr>
                        <a:t> </a:t>
                      </a:r>
                    </a:p>
                    <a:p>
                      <a:pPr algn="ctr" fontAlgn="ctr"/>
                      <a:r>
                        <a:rPr lang="hr-BA" sz="1000" u="none" strike="noStrike" dirty="0" err="1">
                          <a:effectLst/>
                        </a:rPr>
                        <a:t>values</a:t>
                      </a:r>
                      <a:endParaRPr lang="hr-BA" sz="10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fontAlgn="ctr"/>
                      <a:r>
                        <a:rPr lang="hr-BA" sz="1000" u="none" strike="noStrike" dirty="0" err="1">
                          <a:effectLst/>
                        </a:rPr>
                        <a:t>daily</a:t>
                      </a:r>
                      <a:r>
                        <a:rPr lang="hr-BA" sz="1000" u="none" strike="noStrike" dirty="0">
                          <a:effectLst/>
                        </a:rPr>
                        <a:t> </a:t>
                      </a:r>
                    </a:p>
                    <a:p>
                      <a:pPr algn="ctr" fontAlgn="ctr"/>
                      <a:r>
                        <a:rPr lang="hr-BA" sz="1000" u="none" strike="noStrike" dirty="0" err="1">
                          <a:effectLst/>
                        </a:rPr>
                        <a:t>values</a:t>
                      </a:r>
                      <a:endParaRPr lang="hr-BA" sz="1000" b="1"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extLst>
                  <a:ext uri="{0D108BD9-81ED-4DB2-BD59-A6C34878D82A}">
                    <a16:rowId xmlns:a16="http://schemas.microsoft.com/office/drawing/2014/main" val="545882197"/>
                  </a:ext>
                </a:extLst>
              </a:tr>
              <a:tr h="354965">
                <a:tc>
                  <a:txBody>
                    <a:bodyPr/>
                    <a:lstStyle/>
                    <a:p>
                      <a:pPr algn="l" fontAlgn="ctr"/>
                      <a:r>
                        <a:rPr lang="hr-HR" sz="1000" u="none" strike="noStrike" dirty="0">
                          <a:effectLst/>
                        </a:rPr>
                        <a:t>All </a:t>
                      </a:r>
                      <a:r>
                        <a:rPr lang="hr-HR" sz="1000" u="none" strike="noStrike" dirty="0" err="1">
                          <a:effectLst/>
                        </a:rPr>
                        <a:t>pollutants</a:t>
                      </a:r>
                      <a:r>
                        <a:rPr lang="hr-HR" sz="1000" u="none" strike="noStrike" dirty="0">
                          <a:effectLst/>
                        </a:rPr>
                        <a:t> </a:t>
                      </a:r>
                      <a:r>
                        <a:rPr lang="hr-HR" sz="1000" u="none" strike="noStrike" dirty="0" err="1">
                          <a:effectLst/>
                        </a:rPr>
                        <a:t>except</a:t>
                      </a:r>
                      <a:r>
                        <a:rPr lang="hr-HR" sz="1000" u="none" strike="noStrike" dirty="0">
                          <a:effectLst/>
                        </a:rPr>
                        <a:t> ozone</a:t>
                      </a:r>
                      <a:endParaRPr lang="en-US"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8760</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365</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8784</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366</a:t>
                      </a:r>
                      <a:endParaRPr lang="en-GB"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02601902"/>
                  </a:ext>
                </a:extLst>
              </a:tr>
              <a:tr h="354965">
                <a:tc>
                  <a:txBody>
                    <a:bodyPr/>
                    <a:lstStyle/>
                    <a:p>
                      <a:pPr algn="l" fontAlgn="ctr"/>
                      <a:r>
                        <a:rPr lang="hr-BA" sz="1000" u="none" strike="noStrike" noProof="0" dirty="0">
                          <a:effectLst/>
                        </a:rPr>
                        <a:t>Ozone: </a:t>
                      </a:r>
                      <a:r>
                        <a:rPr lang="hr-BA" sz="1000" u="none" strike="noStrike" noProof="0" dirty="0" err="1">
                          <a:effectLst/>
                        </a:rPr>
                        <a:t>summer</a:t>
                      </a:r>
                      <a:r>
                        <a:rPr lang="hr-BA" sz="1000" u="none" strike="noStrike" noProof="0" dirty="0">
                          <a:effectLst/>
                        </a:rPr>
                        <a:t> (April – </a:t>
                      </a:r>
                      <a:r>
                        <a:rPr lang="hr-BA" sz="1000" u="none" strike="noStrike" noProof="0" dirty="0" err="1">
                          <a:effectLst/>
                        </a:rPr>
                        <a:t>September</a:t>
                      </a:r>
                      <a:r>
                        <a:rPr lang="hr-BA" sz="1000" u="none" strike="noStrike" noProof="0" dirty="0">
                          <a:effectLst/>
                        </a:rPr>
                        <a:t>)</a:t>
                      </a:r>
                      <a:endParaRPr lang="hr-BA" sz="10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4392</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183</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4392</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183</a:t>
                      </a:r>
                      <a:endParaRPr lang="en-GB" sz="1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20556004"/>
                  </a:ext>
                </a:extLst>
              </a:tr>
              <a:tr h="354965">
                <a:tc>
                  <a:txBody>
                    <a:bodyPr/>
                    <a:lstStyle/>
                    <a:p>
                      <a:pPr algn="l" fontAlgn="ctr"/>
                      <a:r>
                        <a:rPr lang="hr-BA" sz="1000" u="none" strike="noStrike" dirty="0">
                          <a:effectLst/>
                        </a:rPr>
                        <a:t>Ozone: </a:t>
                      </a:r>
                      <a:r>
                        <a:rPr lang="hr-BA" sz="1000" u="none" strike="noStrike" dirty="0" err="1">
                          <a:effectLst/>
                        </a:rPr>
                        <a:t>winter</a:t>
                      </a:r>
                      <a:r>
                        <a:rPr lang="hr-BA" sz="1000" u="none" strike="noStrike" dirty="0">
                          <a:effectLst/>
                        </a:rPr>
                        <a:t> (</a:t>
                      </a:r>
                      <a:r>
                        <a:rPr lang="hr-BA" sz="1000" u="none" strike="noStrike" dirty="0" err="1">
                          <a:effectLst/>
                        </a:rPr>
                        <a:t>January</a:t>
                      </a:r>
                      <a:r>
                        <a:rPr lang="hr-BA" sz="1000" u="none" strike="noStrike" dirty="0">
                          <a:effectLst/>
                        </a:rPr>
                        <a:t> - </a:t>
                      </a:r>
                      <a:r>
                        <a:rPr lang="hr-BA" sz="1000" u="none" strike="noStrike" dirty="0" err="1">
                          <a:effectLst/>
                        </a:rPr>
                        <a:t>March</a:t>
                      </a:r>
                      <a:r>
                        <a:rPr lang="hr-BA" sz="1000" u="none" strike="noStrike" dirty="0">
                          <a:effectLst/>
                        </a:rPr>
                        <a:t>, </a:t>
                      </a:r>
                      <a:r>
                        <a:rPr lang="hr-BA" sz="1000" u="none" strike="noStrike" dirty="0" err="1">
                          <a:effectLst/>
                        </a:rPr>
                        <a:t>October</a:t>
                      </a:r>
                      <a:r>
                        <a:rPr lang="hr-BA" sz="1000" u="none" strike="noStrike" dirty="0">
                          <a:effectLst/>
                        </a:rPr>
                        <a:t> - </a:t>
                      </a:r>
                      <a:r>
                        <a:rPr lang="hr-BA" sz="1000" u="none" strike="noStrike" dirty="0" err="1">
                          <a:effectLst/>
                        </a:rPr>
                        <a:t>December</a:t>
                      </a:r>
                      <a:r>
                        <a:rPr lang="hr-BA" sz="1000" u="none" strike="noStrike" dirty="0">
                          <a:effectLst/>
                        </a:rPr>
                        <a:t>)</a:t>
                      </a:r>
                      <a:endParaRPr lang="hr-BA"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4368</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182</a:t>
                      </a:r>
                      <a:endParaRPr lang="en-GB"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a:effectLst/>
                        </a:rPr>
                        <a:t>4392</a:t>
                      </a:r>
                      <a:endParaRPr lang="en-GB" sz="1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GB" sz="1000" u="none" strike="noStrike" dirty="0">
                          <a:effectLst/>
                        </a:rPr>
                        <a:t>183</a:t>
                      </a:r>
                      <a:endParaRPr lang="en-GB" sz="1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25546807"/>
                  </a:ext>
                </a:extLst>
              </a:tr>
            </a:tbl>
          </a:graphicData>
        </a:graphic>
      </p:graphicFrame>
      <p:sp>
        <p:nvSpPr>
          <p:cNvPr id="13" name="Content Placeholder 8"/>
          <p:cNvSpPr>
            <a:spLocks/>
          </p:cNvSpPr>
          <p:nvPr/>
        </p:nvSpPr>
        <p:spPr bwMode="auto">
          <a:xfrm>
            <a:off x="376239" y="1888501"/>
            <a:ext cx="4039340" cy="41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err="1">
                <a:solidFill>
                  <a:srgbClr val="0070C0"/>
                </a:solidFill>
              </a:rPr>
              <a:t>Maximum</a:t>
            </a:r>
            <a:r>
              <a:rPr lang="hr-BA" sz="2000" b="1" dirty="0">
                <a:solidFill>
                  <a:srgbClr val="0070C0"/>
                </a:solidFill>
              </a:rPr>
              <a:t> </a:t>
            </a:r>
            <a:r>
              <a:rPr lang="hr-BA" sz="2000" b="1" dirty="0" err="1">
                <a:solidFill>
                  <a:srgbClr val="0070C0"/>
                </a:solidFill>
              </a:rPr>
              <a:t>number</a:t>
            </a:r>
            <a:r>
              <a:rPr lang="hr-BA" sz="2000" b="1" dirty="0">
                <a:solidFill>
                  <a:srgbClr val="0070C0"/>
                </a:solidFill>
              </a:rPr>
              <a:t> </a:t>
            </a:r>
            <a:r>
              <a:rPr lang="hr-BA" sz="2000" b="1" dirty="0" err="1">
                <a:solidFill>
                  <a:srgbClr val="0070C0"/>
                </a:solidFill>
              </a:rPr>
              <a:t>of</a:t>
            </a:r>
            <a:r>
              <a:rPr lang="hr-BA" sz="2000" b="1" dirty="0">
                <a:solidFill>
                  <a:srgbClr val="0070C0"/>
                </a:solidFill>
              </a:rPr>
              <a:t> data </a:t>
            </a:r>
            <a:r>
              <a:rPr lang="hr-BA" sz="2000" b="1" dirty="0" err="1">
                <a:solidFill>
                  <a:srgbClr val="0070C0"/>
                </a:solidFill>
              </a:rPr>
              <a:t>in</a:t>
            </a:r>
            <a:r>
              <a:rPr lang="hr-BA" sz="2000" b="1" dirty="0">
                <a:solidFill>
                  <a:srgbClr val="0070C0"/>
                </a:solidFill>
              </a:rPr>
              <a:t> a </a:t>
            </a:r>
            <a:r>
              <a:rPr lang="hr-BA" sz="2000" b="1" dirty="0" err="1">
                <a:solidFill>
                  <a:srgbClr val="0070C0"/>
                </a:solidFill>
              </a:rPr>
              <a:t>year</a:t>
            </a:r>
            <a:endParaRPr lang="hr-BA" sz="2000" b="1" dirty="0">
              <a:solidFill>
                <a:srgbClr val="0070C0"/>
              </a:solidFill>
            </a:endParaRPr>
          </a:p>
        </p:txBody>
      </p:sp>
      <p:sp>
        <p:nvSpPr>
          <p:cNvPr id="14" name="Content Placeholder 8"/>
          <p:cNvSpPr>
            <a:spLocks/>
          </p:cNvSpPr>
          <p:nvPr/>
        </p:nvSpPr>
        <p:spPr bwMode="auto">
          <a:xfrm>
            <a:off x="4833939" y="1395355"/>
            <a:ext cx="4414563" cy="70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a:solidFill>
                  <a:srgbClr val="0070C0"/>
                </a:solidFill>
              </a:rPr>
              <a:t>Minimum </a:t>
            </a:r>
            <a:r>
              <a:rPr lang="hr-BA" sz="2000" b="1" dirty="0" err="1">
                <a:solidFill>
                  <a:srgbClr val="0070C0"/>
                </a:solidFill>
              </a:rPr>
              <a:t>required</a:t>
            </a:r>
            <a:r>
              <a:rPr lang="hr-BA" sz="2000" b="1" dirty="0">
                <a:solidFill>
                  <a:srgbClr val="0070C0"/>
                </a:solidFill>
              </a:rPr>
              <a:t> </a:t>
            </a:r>
            <a:r>
              <a:rPr lang="hr-BA" sz="2000" b="1" dirty="0" err="1">
                <a:solidFill>
                  <a:srgbClr val="0070C0"/>
                </a:solidFill>
              </a:rPr>
              <a:t>number</a:t>
            </a:r>
            <a:r>
              <a:rPr lang="hr-BA" sz="2000" b="1" dirty="0">
                <a:solidFill>
                  <a:srgbClr val="0070C0"/>
                </a:solidFill>
              </a:rPr>
              <a:t> </a:t>
            </a:r>
            <a:r>
              <a:rPr lang="hr-BA" sz="2000" b="1" dirty="0" err="1">
                <a:solidFill>
                  <a:srgbClr val="0070C0"/>
                </a:solidFill>
              </a:rPr>
              <a:t>of</a:t>
            </a:r>
            <a:r>
              <a:rPr lang="hr-BA" sz="2000" b="1" dirty="0">
                <a:solidFill>
                  <a:srgbClr val="0070C0"/>
                </a:solidFill>
              </a:rPr>
              <a:t> data</a:t>
            </a:r>
          </a:p>
          <a:p>
            <a:pPr>
              <a:spcBef>
                <a:spcPct val="20000"/>
              </a:spcBef>
            </a:pPr>
            <a:r>
              <a:rPr lang="pl-PL" sz="1400" dirty="0">
                <a:solidFill>
                  <a:srgbClr val="0070C0"/>
                </a:solidFill>
              </a:rPr>
              <a:t>These numbers include deduction of 5% for maintenance</a:t>
            </a:r>
            <a:endParaRPr lang="hr-BA" sz="1400" dirty="0">
              <a:solidFill>
                <a:srgbClr val="0070C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845369924"/>
              </p:ext>
            </p:extLst>
          </p:nvPr>
        </p:nvGraphicFramePr>
        <p:xfrm>
          <a:off x="230819" y="5149049"/>
          <a:ext cx="4121498" cy="662987"/>
        </p:xfrm>
        <a:graphic>
          <a:graphicData uri="http://schemas.openxmlformats.org/drawingml/2006/table">
            <a:tbl>
              <a:tblPr>
                <a:tableStyleId>{5C22544A-7EE6-4342-B048-85BDC9FD1C3A}</a:tableStyleId>
              </a:tblPr>
              <a:tblGrid>
                <a:gridCol w="1101164">
                  <a:extLst>
                    <a:ext uri="{9D8B030D-6E8A-4147-A177-3AD203B41FA5}">
                      <a16:colId xmlns:a16="http://schemas.microsoft.com/office/drawing/2014/main" val="3466531328"/>
                    </a:ext>
                  </a:extLst>
                </a:gridCol>
                <a:gridCol w="503389">
                  <a:extLst>
                    <a:ext uri="{9D8B030D-6E8A-4147-A177-3AD203B41FA5}">
                      <a16:colId xmlns:a16="http://schemas.microsoft.com/office/drawing/2014/main" val="4134488999"/>
                    </a:ext>
                  </a:extLst>
                </a:gridCol>
                <a:gridCol w="503389">
                  <a:extLst>
                    <a:ext uri="{9D8B030D-6E8A-4147-A177-3AD203B41FA5}">
                      <a16:colId xmlns:a16="http://schemas.microsoft.com/office/drawing/2014/main" val="1406584169"/>
                    </a:ext>
                  </a:extLst>
                </a:gridCol>
                <a:gridCol w="503389">
                  <a:extLst>
                    <a:ext uri="{9D8B030D-6E8A-4147-A177-3AD203B41FA5}">
                      <a16:colId xmlns:a16="http://schemas.microsoft.com/office/drawing/2014/main" val="183810213"/>
                    </a:ext>
                  </a:extLst>
                </a:gridCol>
                <a:gridCol w="503389">
                  <a:extLst>
                    <a:ext uri="{9D8B030D-6E8A-4147-A177-3AD203B41FA5}">
                      <a16:colId xmlns:a16="http://schemas.microsoft.com/office/drawing/2014/main" val="794358484"/>
                    </a:ext>
                  </a:extLst>
                </a:gridCol>
                <a:gridCol w="503389">
                  <a:extLst>
                    <a:ext uri="{9D8B030D-6E8A-4147-A177-3AD203B41FA5}">
                      <a16:colId xmlns:a16="http://schemas.microsoft.com/office/drawing/2014/main" val="3719950531"/>
                    </a:ext>
                  </a:extLst>
                </a:gridCol>
                <a:gridCol w="503389">
                  <a:extLst>
                    <a:ext uri="{9D8B030D-6E8A-4147-A177-3AD203B41FA5}">
                      <a16:colId xmlns:a16="http://schemas.microsoft.com/office/drawing/2014/main" val="3144430678"/>
                    </a:ext>
                  </a:extLst>
                </a:gridCol>
              </a:tblGrid>
              <a:tr h="175644">
                <a:tc rowSpan="2">
                  <a:txBody>
                    <a:bodyPr/>
                    <a:lstStyle/>
                    <a:p>
                      <a:pPr algn="ctr" rtl="0" fontAlgn="ctr"/>
                      <a:r>
                        <a:rPr lang="hr-BA" sz="1000" u="none" strike="noStrike" dirty="0">
                          <a:effectLst/>
                        </a:rPr>
                        <a:t> </a:t>
                      </a:r>
                      <a:endParaRPr lang="hr-BA" sz="1000" b="0"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gridSpan="3">
                  <a:txBody>
                    <a:bodyPr/>
                    <a:lstStyle/>
                    <a:p>
                      <a:pPr algn="ctr" rtl="0" fontAlgn="ctr"/>
                      <a:r>
                        <a:rPr lang="hr-BA" sz="1000" u="none" strike="noStrike" dirty="0" err="1">
                          <a:effectLst/>
                        </a:rPr>
                        <a:t>Hourly</a:t>
                      </a:r>
                      <a:r>
                        <a:rPr lang="hr-BA" sz="1000" u="none" strike="noStrike" dirty="0">
                          <a:effectLst/>
                        </a:rPr>
                        <a:t> data</a:t>
                      </a:r>
                      <a:endParaRPr lang="hr-BA" sz="1000" b="0"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hMerge="1">
                  <a:txBody>
                    <a:bodyPr/>
                    <a:lstStyle/>
                    <a:p>
                      <a:endParaRPr lang="hr-BA"/>
                    </a:p>
                  </a:txBody>
                  <a:tcPr/>
                </a:tc>
                <a:tc hMerge="1">
                  <a:txBody>
                    <a:bodyPr/>
                    <a:lstStyle/>
                    <a:p>
                      <a:endParaRPr lang="hr-BA"/>
                    </a:p>
                  </a:txBody>
                  <a:tcPr/>
                </a:tc>
                <a:tc gridSpan="3">
                  <a:txBody>
                    <a:bodyPr/>
                    <a:lstStyle/>
                    <a:p>
                      <a:pPr algn="ctr" rtl="0" fontAlgn="ctr"/>
                      <a:r>
                        <a:rPr lang="hr-BA" sz="1000" u="none" strike="noStrike" dirty="0">
                          <a:effectLst/>
                        </a:rPr>
                        <a:t>Daily data</a:t>
                      </a:r>
                      <a:endParaRPr lang="hr-BA" sz="1000" b="0"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hMerge="1">
                  <a:txBody>
                    <a:bodyPr/>
                    <a:lstStyle/>
                    <a:p>
                      <a:endParaRPr lang="hr-BA"/>
                    </a:p>
                  </a:txBody>
                  <a:tcPr/>
                </a:tc>
                <a:tc hMerge="1">
                  <a:txBody>
                    <a:bodyPr/>
                    <a:lstStyle/>
                    <a:p>
                      <a:endParaRPr lang="hr-BA"/>
                    </a:p>
                  </a:txBody>
                  <a:tcPr/>
                </a:tc>
                <a:extLst>
                  <a:ext uri="{0D108BD9-81ED-4DB2-BD59-A6C34878D82A}">
                    <a16:rowId xmlns:a16="http://schemas.microsoft.com/office/drawing/2014/main" val="2100707294"/>
                  </a:ext>
                </a:extLst>
              </a:tr>
              <a:tr h="175644">
                <a:tc vMerge="1">
                  <a:txBody>
                    <a:bodyPr/>
                    <a:lstStyle/>
                    <a:p>
                      <a:endParaRPr lang="hr-BA"/>
                    </a:p>
                  </a:txBody>
                  <a:tcPr/>
                </a:tc>
                <a:tc>
                  <a:txBody>
                    <a:bodyPr/>
                    <a:lstStyle/>
                    <a:p>
                      <a:pPr algn="ctr" rtl="0" fontAlgn="ctr"/>
                      <a:r>
                        <a:rPr lang="hr-BA" sz="1000" u="none" strike="noStrike">
                          <a:effectLst/>
                        </a:rPr>
                        <a:t>85%</a:t>
                      </a:r>
                      <a:endParaRPr lang="hr-BA" sz="10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rtl="0" fontAlgn="ctr"/>
                      <a:r>
                        <a:rPr lang="hr-BA" sz="1000" u="none" strike="noStrike">
                          <a:effectLst/>
                        </a:rPr>
                        <a:t>90%</a:t>
                      </a:r>
                      <a:endParaRPr lang="hr-BA" sz="10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rtl="0" fontAlgn="ctr"/>
                      <a:r>
                        <a:rPr lang="hr-BA" sz="1000" u="none" strike="noStrike">
                          <a:effectLst/>
                        </a:rPr>
                        <a:t>100%</a:t>
                      </a:r>
                      <a:endParaRPr lang="hr-BA" sz="10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rtl="0" fontAlgn="ctr"/>
                      <a:r>
                        <a:rPr lang="hr-BA" sz="1000" u="none" strike="noStrike">
                          <a:effectLst/>
                        </a:rPr>
                        <a:t>85%</a:t>
                      </a:r>
                      <a:endParaRPr lang="hr-BA" sz="10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rtl="0" fontAlgn="ctr"/>
                      <a:r>
                        <a:rPr lang="hr-BA" sz="1000" u="none" strike="noStrike">
                          <a:effectLst/>
                        </a:rPr>
                        <a:t>90%</a:t>
                      </a:r>
                      <a:endParaRPr lang="hr-BA" sz="1000" b="0" i="0" u="none" strike="noStrike">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tc>
                  <a:txBody>
                    <a:bodyPr/>
                    <a:lstStyle/>
                    <a:p>
                      <a:pPr algn="ctr" rtl="0" fontAlgn="ctr"/>
                      <a:r>
                        <a:rPr lang="hr-BA" sz="1000" u="none" strike="noStrike" dirty="0">
                          <a:effectLst/>
                        </a:rPr>
                        <a:t>100%</a:t>
                      </a:r>
                      <a:endParaRPr lang="hr-BA" sz="1000" b="0" i="0" u="none" strike="noStrike" dirty="0">
                        <a:solidFill>
                          <a:srgbClr val="000000"/>
                        </a:solidFill>
                        <a:effectLst/>
                        <a:latin typeface="Calibri" panose="020F0502020204030204" pitchFamily="34" charset="0"/>
                      </a:endParaRPr>
                    </a:p>
                  </a:txBody>
                  <a:tcPr marL="9525" marR="9525" marT="9525" marB="0" anchor="ctr">
                    <a:solidFill>
                      <a:schemeClr val="tx2">
                        <a:lumMod val="40000"/>
                        <a:lumOff val="60000"/>
                      </a:schemeClr>
                    </a:solidFill>
                  </a:tcPr>
                </a:tc>
                <a:extLst>
                  <a:ext uri="{0D108BD9-81ED-4DB2-BD59-A6C34878D82A}">
                    <a16:rowId xmlns:a16="http://schemas.microsoft.com/office/drawing/2014/main" val="2999756295"/>
                  </a:ext>
                </a:extLst>
              </a:tr>
              <a:tr h="311699">
                <a:tc>
                  <a:txBody>
                    <a:bodyPr/>
                    <a:lstStyle/>
                    <a:p>
                      <a:pPr algn="l" rtl="0" fontAlgn="ctr"/>
                      <a:r>
                        <a:rPr lang="hr-BA" sz="1000" u="none" strike="noStrike" dirty="0" err="1">
                          <a:effectLst/>
                        </a:rPr>
                        <a:t>Number</a:t>
                      </a:r>
                      <a:r>
                        <a:rPr lang="hr-BA" sz="1000" u="none" strike="noStrike" dirty="0">
                          <a:effectLst/>
                        </a:rPr>
                        <a:t> </a:t>
                      </a:r>
                      <a:r>
                        <a:rPr lang="hr-BA" sz="1000" u="none" strike="noStrike" dirty="0" err="1">
                          <a:effectLst/>
                        </a:rPr>
                        <a:t>of</a:t>
                      </a:r>
                      <a:r>
                        <a:rPr lang="hr-BA" sz="1000" u="none" strike="noStrike" dirty="0">
                          <a:effectLst/>
                        </a:rPr>
                        <a:t> data</a:t>
                      </a:r>
                      <a:endParaRPr lang="hr-BA" sz="1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hr-BA" sz="1000" u="none" strike="noStrike" dirty="0">
                          <a:effectLst/>
                        </a:rPr>
                        <a:t>7403</a:t>
                      </a:r>
                      <a:endParaRPr lang="hr-BA"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rtl="0" fontAlgn="ctr"/>
                      <a:r>
                        <a:rPr lang="hr-BA" sz="1000" u="none" strike="noStrike" dirty="0">
                          <a:effectLst/>
                        </a:rPr>
                        <a:t>7841</a:t>
                      </a:r>
                      <a:endParaRPr lang="hr-BA"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rtl="0" fontAlgn="ctr"/>
                      <a:r>
                        <a:rPr lang="hr-BA" sz="1000" u="none" strike="noStrike" dirty="0">
                          <a:effectLst/>
                        </a:rPr>
                        <a:t>8760</a:t>
                      </a:r>
                      <a:endParaRPr lang="hr-BA" sz="1000" b="0" i="0" u="none" strike="noStrike" dirty="0">
                        <a:solidFill>
                          <a:srgbClr val="FF0000"/>
                        </a:solidFill>
                        <a:effectLst/>
                        <a:latin typeface="Calibri" panose="020F0502020204030204" pitchFamily="34" charset="0"/>
                      </a:endParaRPr>
                    </a:p>
                  </a:txBody>
                  <a:tcPr marL="9525" marR="9525" marT="9525" marB="0" anchor="ctr"/>
                </a:tc>
                <a:tc>
                  <a:txBody>
                    <a:bodyPr/>
                    <a:lstStyle/>
                    <a:p>
                      <a:pPr algn="ctr" rtl="0" fontAlgn="ctr"/>
                      <a:r>
                        <a:rPr lang="hr-BA" sz="1000" u="none" strike="noStrike">
                          <a:effectLst/>
                        </a:rPr>
                        <a:t>309</a:t>
                      </a:r>
                      <a:endParaRPr lang="hr-BA" sz="1000" b="0" i="0" u="none" strike="noStrike">
                        <a:solidFill>
                          <a:srgbClr val="FF0000"/>
                        </a:solidFill>
                        <a:effectLst/>
                        <a:latin typeface="Calibri" panose="020F0502020204030204" pitchFamily="34" charset="0"/>
                      </a:endParaRPr>
                    </a:p>
                  </a:txBody>
                  <a:tcPr marL="9525" marR="9525" marT="9525" marB="0" anchor="ctr"/>
                </a:tc>
                <a:tc>
                  <a:txBody>
                    <a:bodyPr/>
                    <a:lstStyle/>
                    <a:p>
                      <a:pPr algn="ctr" rtl="0" fontAlgn="ctr"/>
                      <a:r>
                        <a:rPr lang="hr-BA" sz="1000" u="none" strike="noStrike">
                          <a:effectLst/>
                        </a:rPr>
                        <a:t>327</a:t>
                      </a:r>
                      <a:endParaRPr lang="hr-BA" sz="1000" b="0" i="0" u="none" strike="noStrike">
                        <a:solidFill>
                          <a:srgbClr val="FF0000"/>
                        </a:solidFill>
                        <a:effectLst/>
                        <a:latin typeface="Calibri" panose="020F0502020204030204" pitchFamily="34" charset="0"/>
                      </a:endParaRPr>
                    </a:p>
                  </a:txBody>
                  <a:tcPr marL="9525" marR="9525" marT="9525" marB="0" anchor="ctr"/>
                </a:tc>
                <a:tc>
                  <a:txBody>
                    <a:bodyPr/>
                    <a:lstStyle/>
                    <a:p>
                      <a:pPr algn="ctr" rtl="0" fontAlgn="ctr"/>
                      <a:r>
                        <a:rPr lang="hr-BA" sz="1000" u="none" strike="noStrike" dirty="0">
                          <a:effectLst/>
                        </a:rPr>
                        <a:t>365</a:t>
                      </a:r>
                      <a:endParaRPr lang="hr-BA" sz="1000" b="0" i="0" u="none" strike="noStrike" dirty="0">
                        <a:solidFill>
                          <a:srgbClr val="FF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74316302"/>
                  </a:ext>
                </a:extLst>
              </a:tr>
            </a:tbl>
          </a:graphicData>
        </a:graphic>
      </p:graphicFrame>
      <p:sp>
        <p:nvSpPr>
          <p:cNvPr id="19" name="Content Placeholder 8"/>
          <p:cNvSpPr>
            <a:spLocks/>
          </p:cNvSpPr>
          <p:nvPr/>
        </p:nvSpPr>
        <p:spPr bwMode="auto">
          <a:xfrm>
            <a:off x="0" y="4370813"/>
            <a:ext cx="4688521" cy="68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b="1" dirty="0" err="1">
                <a:solidFill>
                  <a:srgbClr val="0070C0"/>
                </a:solidFill>
              </a:rPr>
              <a:t>Comparison</a:t>
            </a:r>
            <a:r>
              <a:rPr lang="hr-BA" b="1" dirty="0">
                <a:solidFill>
                  <a:srgbClr val="0070C0"/>
                </a:solidFill>
              </a:rPr>
              <a:t> </a:t>
            </a:r>
            <a:r>
              <a:rPr lang="hr-BA" b="1" dirty="0" err="1">
                <a:solidFill>
                  <a:srgbClr val="0070C0"/>
                </a:solidFill>
              </a:rPr>
              <a:t>of</a:t>
            </a:r>
            <a:r>
              <a:rPr lang="hr-BA" b="1" dirty="0">
                <a:solidFill>
                  <a:srgbClr val="0070C0"/>
                </a:solidFill>
              </a:rPr>
              <a:t> </a:t>
            </a:r>
            <a:r>
              <a:rPr lang="hr-BA" b="1" dirty="0" err="1">
                <a:solidFill>
                  <a:srgbClr val="0070C0"/>
                </a:solidFill>
              </a:rPr>
              <a:t>number</a:t>
            </a:r>
            <a:r>
              <a:rPr lang="hr-BA" b="1" dirty="0">
                <a:solidFill>
                  <a:srgbClr val="0070C0"/>
                </a:solidFill>
              </a:rPr>
              <a:t> </a:t>
            </a:r>
            <a:r>
              <a:rPr lang="hr-BA" b="1" dirty="0" err="1">
                <a:solidFill>
                  <a:srgbClr val="0070C0"/>
                </a:solidFill>
              </a:rPr>
              <a:t>of</a:t>
            </a:r>
            <a:r>
              <a:rPr lang="hr-BA" b="1" dirty="0">
                <a:solidFill>
                  <a:srgbClr val="0070C0"/>
                </a:solidFill>
              </a:rPr>
              <a:t> data (</a:t>
            </a:r>
            <a:r>
              <a:rPr lang="hr-BA" b="1" dirty="0" err="1">
                <a:solidFill>
                  <a:srgbClr val="0070C0"/>
                </a:solidFill>
              </a:rPr>
              <a:t>regular</a:t>
            </a:r>
            <a:r>
              <a:rPr lang="hr-BA" b="1" dirty="0">
                <a:solidFill>
                  <a:srgbClr val="0070C0"/>
                </a:solidFill>
              </a:rPr>
              <a:t> </a:t>
            </a:r>
            <a:r>
              <a:rPr lang="hr-BA" b="1" dirty="0" err="1">
                <a:solidFill>
                  <a:srgbClr val="0070C0"/>
                </a:solidFill>
              </a:rPr>
              <a:t>year</a:t>
            </a:r>
            <a:r>
              <a:rPr lang="hr-BA" b="1" dirty="0">
                <a:solidFill>
                  <a:srgbClr val="0070C0"/>
                </a:solidFill>
              </a:rPr>
              <a:t>): </a:t>
            </a:r>
            <a:r>
              <a:rPr lang="hr-BA" b="1" dirty="0" err="1">
                <a:solidFill>
                  <a:srgbClr val="0070C0"/>
                </a:solidFill>
              </a:rPr>
              <a:t>max</a:t>
            </a:r>
            <a:r>
              <a:rPr lang="hr-BA" b="1" dirty="0">
                <a:solidFill>
                  <a:srgbClr val="0070C0"/>
                </a:solidFill>
              </a:rPr>
              <a:t>. </a:t>
            </a:r>
            <a:r>
              <a:rPr lang="hr-BA" b="1" dirty="0" err="1">
                <a:solidFill>
                  <a:srgbClr val="0070C0"/>
                </a:solidFill>
              </a:rPr>
              <a:t>number</a:t>
            </a:r>
            <a:r>
              <a:rPr lang="hr-BA" b="1" dirty="0">
                <a:solidFill>
                  <a:srgbClr val="0070C0"/>
                </a:solidFill>
              </a:rPr>
              <a:t> </a:t>
            </a:r>
            <a:r>
              <a:rPr lang="hr-BA" b="1" dirty="0" err="1">
                <a:solidFill>
                  <a:srgbClr val="0070C0"/>
                </a:solidFill>
              </a:rPr>
              <a:t>of</a:t>
            </a:r>
            <a:r>
              <a:rPr lang="hr-BA" b="1" dirty="0">
                <a:solidFill>
                  <a:srgbClr val="0070C0"/>
                </a:solidFill>
              </a:rPr>
              <a:t> data </a:t>
            </a:r>
            <a:r>
              <a:rPr lang="hr-BA" b="1" dirty="0" err="1">
                <a:solidFill>
                  <a:srgbClr val="0070C0"/>
                </a:solidFill>
              </a:rPr>
              <a:t>in</a:t>
            </a:r>
            <a:r>
              <a:rPr lang="hr-BA" b="1" dirty="0">
                <a:solidFill>
                  <a:srgbClr val="0070C0"/>
                </a:solidFill>
              </a:rPr>
              <a:t> a </a:t>
            </a:r>
            <a:r>
              <a:rPr lang="hr-BA" b="1" dirty="0" err="1">
                <a:solidFill>
                  <a:srgbClr val="0070C0"/>
                </a:solidFill>
              </a:rPr>
              <a:t>year</a:t>
            </a:r>
            <a:r>
              <a:rPr lang="hr-BA" b="1" dirty="0">
                <a:solidFill>
                  <a:srgbClr val="0070C0"/>
                </a:solidFill>
              </a:rPr>
              <a:t>, 90% </a:t>
            </a:r>
            <a:r>
              <a:rPr lang="hr-BA" b="1" dirty="0" err="1">
                <a:solidFill>
                  <a:srgbClr val="0070C0"/>
                </a:solidFill>
              </a:rPr>
              <a:t>and</a:t>
            </a:r>
            <a:r>
              <a:rPr lang="hr-BA" b="1" dirty="0">
                <a:solidFill>
                  <a:srgbClr val="0070C0"/>
                </a:solidFill>
              </a:rPr>
              <a:t> 85%)</a:t>
            </a:r>
          </a:p>
        </p:txBody>
      </p:sp>
      <p:sp>
        <p:nvSpPr>
          <p:cNvPr id="16"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246829378"/>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230819" y="1362234"/>
            <a:ext cx="8589331" cy="4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Rounding</a:t>
            </a:r>
            <a:endParaRPr lang="nn-NO" sz="2400" b="1" dirty="0">
              <a:solidFill>
                <a:schemeClr val="tx2"/>
              </a:solidFill>
            </a:endParaRPr>
          </a:p>
          <a:p>
            <a:pPr marL="0" lvl="1">
              <a:spcBef>
                <a:spcPct val="20000"/>
              </a:spcBef>
            </a:pPr>
            <a:r>
              <a:rPr lang="hr-BA" sz="2000" u="sng" dirty="0" err="1">
                <a:solidFill>
                  <a:srgbClr val="0070C0"/>
                </a:solidFill>
              </a:rPr>
              <a:t>From</a:t>
            </a:r>
            <a:r>
              <a:rPr lang="hr-BA" sz="2000" u="sng" dirty="0">
                <a:solidFill>
                  <a:srgbClr val="0070C0"/>
                </a:solidFill>
              </a:rPr>
              <a:t> </a:t>
            </a:r>
            <a:r>
              <a:rPr lang="hr-BA" sz="2000" u="sng" dirty="0" err="1">
                <a:solidFill>
                  <a:srgbClr val="0070C0"/>
                </a:solidFill>
              </a:rPr>
              <a:t>the</a:t>
            </a:r>
            <a:r>
              <a:rPr lang="hr-BA" sz="2000" u="sng" dirty="0">
                <a:solidFill>
                  <a:srgbClr val="0070C0"/>
                </a:solidFill>
              </a:rPr>
              <a:t> </a:t>
            </a:r>
            <a:r>
              <a:rPr lang="hr-BA" sz="2000" u="sng" dirty="0" err="1">
                <a:solidFill>
                  <a:srgbClr val="0070C0"/>
                </a:solidFill>
              </a:rPr>
              <a:t>Guidebook</a:t>
            </a:r>
            <a:r>
              <a:rPr lang="hr-BA" sz="2000" u="sng" dirty="0">
                <a:solidFill>
                  <a:srgbClr val="0070C0"/>
                </a:solidFill>
              </a:rPr>
              <a:t> for </a:t>
            </a:r>
            <a:r>
              <a:rPr lang="hr-BA" sz="2000" u="sng" dirty="0" err="1">
                <a:solidFill>
                  <a:srgbClr val="0070C0"/>
                </a:solidFill>
              </a:rPr>
              <a:t>implementation</a:t>
            </a:r>
            <a:r>
              <a:rPr lang="hr-BA" sz="2000" u="sng" dirty="0">
                <a:solidFill>
                  <a:srgbClr val="0070C0"/>
                </a:solidFill>
              </a:rPr>
              <a:t> </a:t>
            </a:r>
            <a:r>
              <a:rPr lang="hr-BA" sz="2000" u="sng" dirty="0" err="1">
                <a:solidFill>
                  <a:srgbClr val="0070C0"/>
                </a:solidFill>
              </a:rPr>
              <a:t>of</a:t>
            </a:r>
            <a:r>
              <a:rPr lang="hr-BA" sz="2000" u="sng" dirty="0">
                <a:solidFill>
                  <a:srgbClr val="0070C0"/>
                </a:solidFill>
              </a:rPr>
              <a:t> </a:t>
            </a:r>
            <a:r>
              <a:rPr lang="hr-BA" sz="2000" u="sng" dirty="0" err="1">
                <a:solidFill>
                  <a:srgbClr val="0070C0"/>
                </a:solidFill>
              </a:rPr>
              <a:t>Decision</a:t>
            </a:r>
            <a:r>
              <a:rPr lang="hr-BA" sz="2000" u="sng" dirty="0">
                <a:solidFill>
                  <a:srgbClr val="0070C0"/>
                </a:solidFill>
              </a:rPr>
              <a:t> 2011/850/EU</a:t>
            </a:r>
          </a:p>
          <a:p>
            <a:pPr marL="0" lvl="1">
              <a:spcBef>
                <a:spcPct val="20000"/>
              </a:spcBef>
            </a:pPr>
            <a:r>
              <a:rPr lang="hr-BA" sz="2000" dirty="0">
                <a:solidFill>
                  <a:srgbClr val="0070C0"/>
                </a:solidFill>
              </a:rPr>
              <a:t>Data </a:t>
            </a:r>
            <a:r>
              <a:rPr lang="hr-BA" sz="2000" dirty="0" err="1">
                <a:solidFill>
                  <a:srgbClr val="0070C0"/>
                </a:solidFill>
              </a:rPr>
              <a:t>submitted</a:t>
            </a:r>
            <a:r>
              <a:rPr lang="hr-BA" sz="2000" dirty="0">
                <a:solidFill>
                  <a:srgbClr val="0070C0"/>
                </a:solidFill>
              </a:rPr>
              <a:t> to EEA/EC </a:t>
            </a:r>
            <a:r>
              <a:rPr lang="hr-BA" sz="2000" dirty="0" err="1">
                <a:solidFill>
                  <a:srgbClr val="0070C0"/>
                </a:solidFill>
              </a:rPr>
              <a:t>shall</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submitted</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equal</a:t>
            </a:r>
            <a:r>
              <a:rPr lang="hr-BA" sz="2000" dirty="0">
                <a:solidFill>
                  <a:srgbClr val="0070C0"/>
                </a:solidFill>
              </a:rPr>
              <a:t> </a:t>
            </a:r>
            <a:r>
              <a:rPr lang="hr-BA" sz="2000" dirty="0" err="1">
                <a:solidFill>
                  <a:srgbClr val="0070C0"/>
                </a:solidFill>
              </a:rPr>
              <a:t>number</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digits</a:t>
            </a:r>
            <a:r>
              <a:rPr lang="hr-BA" sz="2000" dirty="0">
                <a:solidFill>
                  <a:srgbClr val="0070C0"/>
                </a:solidFill>
              </a:rPr>
              <a:t> </a:t>
            </a:r>
            <a:r>
              <a:rPr lang="hr-BA" sz="2000" dirty="0" err="1">
                <a:solidFill>
                  <a:srgbClr val="0070C0"/>
                </a:solidFill>
              </a:rPr>
              <a:t>used</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air</a:t>
            </a:r>
            <a:r>
              <a:rPr lang="hr-BA" sz="2000" dirty="0">
                <a:solidFill>
                  <a:srgbClr val="0070C0"/>
                </a:solidFill>
              </a:rPr>
              <a:t> </a:t>
            </a:r>
            <a:r>
              <a:rPr lang="hr-BA" sz="2000" dirty="0" err="1">
                <a:solidFill>
                  <a:srgbClr val="0070C0"/>
                </a:solidFill>
              </a:rPr>
              <a:t>quality</a:t>
            </a:r>
            <a:r>
              <a:rPr lang="hr-BA" sz="2000" dirty="0">
                <a:solidFill>
                  <a:srgbClr val="0070C0"/>
                </a:solidFill>
              </a:rPr>
              <a:t> monitoring network.</a:t>
            </a:r>
          </a:p>
          <a:p>
            <a:pPr marL="0" lvl="1">
              <a:spcBef>
                <a:spcPct val="20000"/>
              </a:spcBef>
            </a:pPr>
            <a:r>
              <a:rPr lang="hr-BA" sz="2000" b="1" dirty="0" err="1">
                <a:solidFill>
                  <a:srgbClr val="0070C0"/>
                </a:solidFill>
              </a:rPr>
              <a:t>Rounding</a:t>
            </a:r>
            <a:r>
              <a:rPr lang="hr-BA" sz="2000" b="1" dirty="0">
                <a:solidFill>
                  <a:srgbClr val="0070C0"/>
                </a:solidFill>
              </a:rPr>
              <a:t> </a:t>
            </a:r>
            <a:r>
              <a:rPr lang="hr-BA" sz="2000" b="1" dirty="0" err="1">
                <a:solidFill>
                  <a:srgbClr val="0070C0"/>
                </a:solidFill>
              </a:rPr>
              <a:t>shall</a:t>
            </a:r>
            <a:r>
              <a:rPr lang="hr-BA" sz="2000" b="1" dirty="0">
                <a:solidFill>
                  <a:srgbClr val="0070C0"/>
                </a:solidFill>
              </a:rPr>
              <a:t> </a:t>
            </a:r>
            <a:r>
              <a:rPr lang="hr-BA" sz="2000" b="1" dirty="0" err="1">
                <a:solidFill>
                  <a:srgbClr val="0070C0"/>
                </a:solidFill>
              </a:rPr>
              <a:t>be</a:t>
            </a:r>
            <a:r>
              <a:rPr lang="hr-BA" sz="2000" b="1" dirty="0">
                <a:solidFill>
                  <a:srgbClr val="0070C0"/>
                </a:solidFill>
              </a:rPr>
              <a:t> </a:t>
            </a:r>
            <a:r>
              <a:rPr lang="hr-BA" sz="2000" b="1" dirty="0" err="1">
                <a:solidFill>
                  <a:srgbClr val="0070C0"/>
                </a:solidFill>
              </a:rPr>
              <a:t>the</a:t>
            </a:r>
            <a:r>
              <a:rPr lang="hr-BA" sz="2000" b="1" dirty="0">
                <a:solidFill>
                  <a:srgbClr val="0070C0"/>
                </a:solidFill>
              </a:rPr>
              <a:t> </a:t>
            </a:r>
            <a:r>
              <a:rPr lang="hr-BA" sz="2000" b="1" dirty="0" err="1">
                <a:solidFill>
                  <a:srgbClr val="0070C0"/>
                </a:solidFill>
              </a:rPr>
              <a:t>last</a:t>
            </a:r>
            <a:r>
              <a:rPr lang="hr-BA" sz="2000" b="1" dirty="0">
                <a:solidFill>
                  <a:srgbClr val="0070C0"/>
                </a:solidFill>
              </a:rPr>
              <a:t> </a:t>
            </a:r>
            <a:r>
              <a:rPr lang="hr-BA" sz="2000" b="1" dirty="0" err="1">
                <a:solidFill>
                  <a:srgbClr val="0070C0"/>
                </a:solidFill>
              </a:rPr>
              <a:t>step</a:t>
            </a:r>
            <a:r>
              <a:rPr lang="hr-BA" sz="2000" b="1" dirty="0">
                <a:solidFill>
                  <a:srgbClr val="0070C0"/>
                </a:solidFill>
              </a:rPr>
              <a:t> </a:t>
            </a:r>
            <a:r>
              <a:rPr lang="hr-BA" sz="2000" b="1" dirty="0" err="1">
                <a:solidFill>
                  <a:srgbClr val="0070C0"/>
                </a:solidFill>
              </a:rPr>
              <a:t>of</a:t>
            </a:r>
            <a:r>
              <a:rPr lang="hr-BA" sz="2000" b="1" dirty="0">
                <a:solidFill>
                  <a:srgbClr val="0070C0"/>
                </a:solidFill>
              </a:rPr>
              <a:t> </a:t>
            </a:r>
            <a:r>
              <a:rPr lang="hr-BA" sz="2000" b="1" dirty="0" err="1">
                <a:solidFill>
                  <a:srgbClr val="0070C0"/>
                </a:solidFill>
              </a:rPr>
              <a:t>calculation</a:t>
            </a:r>
            <a:r>
              <a:rPr lang="hr-BA" sz="2000" dirty="0">
                <a:solidFill>
                  <a:srgbClr val="0070C0"/>
                </a:solidFill>
              </a:rPr>
              <a:t>, </a:t>
            </a:r>
            <a:r>
              <a:rPr lang="hr-BA" sz="2000" dirty="0" err="1">
                <a:solidFill>
                  <a:srgbClr val="0070C0"/>
                </a:solidFill>
              </a:rPr>
              <a:t>i.e</a:t>
            </a:r>
            <a:r>
              <a:rPr lang="hr-BA" sz="2000" dirty="0">
                <a:solidFill>
                  <a:srgbClr val="0070C0"/>
                </a:solidFill>
              </a:rPr>
              <a:t>. </a:t>
            </a:r>
            <a:r>
              <a:rPr lang="hr-BA" sz="2000" dirty="0" err="1">
                <a:solidFill>
                  <a:srgbClr val="0070C0"/>
                </a:solidFill>
              </a:rPr>
              <a:t>just</a:t>
            </a:r>
            <a:r>
              <a:rPr lang="hr-BA" sz="2000" dirty="0">
                <a:solidFill>
                  <a:srgbClr val="0070C0"/>
                </a:solidFill>
              </a:rPr>
              <a:t> </a:t>
            </a:r>
            <a:r>
              <a:rPr lang="hr-BA" sz="2000" dirty="0" err="1">
                <a:solidFill>
                  <a:srgbClr val="0070C0"/>
                </a:solidFill>
              </a:rPr>
              <a:t>before</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comparison</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results</a:t>
            </a:r>
            <a:r>
              <a:rPr lang="hr-BA" sz="2000" dirty="0">
                <a:solidFill>
                  <a:srgbClr val="0070C0"/>
                </a:solidFill>
              </a:rPr>
              <a:t> </a:t>
            </a:r>
            <a:r>
              <a:rPr lang="hr-BA" sz="2000" dirty="0" err="1">
                <a:solidFill>
                  <a:srgbClr val="0070C0"/>
                </a:solidFill>
              </a:rPr>
              <a:t>aiming</a:t>
            </a:r>
            <a:r>
              <a:rPr lang="hr-BA" sz="2000" dirty="0">
                <a:solidFill>
                  <a:srgbClr val="0070C0"/>
                </a:solidFill>
              </a:rPr>
              <a:t> at </a:t>
            </a:r>
            <a:r>
              <a:rPr lang="hr-BA" sz="2000" dirty="0" err="1">
                <a:solidFill>
                  <a:srgbClr val="0070C0"/>
                </a:solidFill>
              </a:rPr>
              <a:t>environmental</a:t>
            </a:r>
            <a:r>
              <a:rPr lang="hr-BA" sz="2000" dirty="0">
                <a:solidFill>
                  <a:srgbClr val="0070C0"/>
                </a:solidFill>
              </a:rPr>
              <a:t> </a:t>
            </a:r>
            <a:r>
              <a:rPr lang="hr-BA" sz="2000" dirty="0" err="1">
                <a:solidFill>
                  <a:srgbClr val="0070C0"/>
                </a:solidFill>
              </a:rPr>
              <a:t>protection</a:t>
            </a:r>
            <a:r>
              <a:rPr lang="hr-BA" sz="2000" dirty="0">
                <a:solidFill>
                  <a:srgbClr val="0070C0"/>
                </a:solidFill>
              </a:rPr>
              <a:t> (</a:t>
            </a:r>
            <a:r>
              <a:rPr lang="hr-BA" sz="2000" dirty="0" err="1">
                <a:solidFill>
                  <a:srgbClr val="0070C0"/>
                </a:solidFill>
              </a:rPr>
              <a:t>comparison</a:t>
            </a:r>
            <a:r>
              <a:rPr lang="hr-BA" sz="2000" dirty="0">
                <a:solidFill>
                  <a:srgbClr val="0070C0"/>
                </a:solidFill>
              </a:rPr>
              <a:t> </a:t>
            </a:r>
            <a:r>
              <a:rPr lang="hr-BA" sz="2000" dirty="0" err="1">
                <a:solidFill>
                  <a:srgbClr val="0070C0"/>
                </a:solidFill>
              </a:rPr>
              <a:t>with</a:t>
            </a:r>
            <a:r>
              <a:rPr lang="hr-BA" sz="2000" dirty="0">
                <a:solidFill>
                  <a:srgbClr val="0070C0"/>
                </a:solidFill>
              </a:rPr>
              <a:t> LV, TV…), </a:t>
            </a:r>
            <a:r>
              <a:rPr lang="hr-BA" sz="2000" dirty="0" err="1">
                <a:solidFill>
                  <a:srgbClr val="0070C0"/>
                </a:solidFill>
              </a:rPr>
              <a:t>it</a:t>
            </a:r>
            <a:r>
              <a:rPr lang="hr-BA" sz="2000" dirty="0">
                <a:solidFill>
                  <a:srgbClr val="0070C0"/>
                </a:solidFill>
              </a:rPr>
              <a:t> </a:t>
            </a:r>
            <a:r>
              <a:rPr lang="hr-BA" sz="2000" dirty="0" err="1">
                <a:solidFill>
                  <a:srgbClr val="0070C0"/>
                </a:solidFill>
              </a:rPr>
              <a:t>shall</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carried</a:t>
            </a:r>
            <a:r>
              <a:rPr lang="hr-BA" sz="2000" dirty="0">
                <a:solidFill>
                  <a:srgbClr val="0070C0"/>
                </a:solidFill>
              </a:rPr>
              <a:t> </a:t>
            </a:r>
            <a:r>
              <a:rPr lang="hr-BA" sz="2000" dirty="0" err="1">
                <a:solidFill>
                  <a:srgbClr val="0070C0"/>
                </a:solidFill>
              </a:rPr>
              <a:t>out</a:t>
            </a:r>
            <a:r>
              <a:rPr lang="hr-BA" sz="2000" dirty="0">
                <a:solidFill>
                  <a:srgbClr val="0070C0"/>
                </a:solidFill>
              </a:rPr>
              <a:t> </a:t>
            </a:r>
            <a:r>
              <a:rPr lang="hr-BA" sz="2000" dirty="0" err="1">
                <a:solidFill>
                  <a:srgbClr val="0070C0"/>
                </a:solidFill>
              </a:rPr>
              <a:t>only</a:t>
            </a:r>
            <a:r>
              <a:rPr lang="hr-BA" sz="2000" dirty="0">
                <a:solidFill>
                  <a:srgbClr val="0070C0"/>
                </a:solidFill>
              </a:rPr>
              <a:t> </a:t>
            </a:r>
            <a:r>
              <a:rPr lang="hr-BA" sz="2000" dirty="0" err="1">
                <a:solidFill>
                  <a:srgbClr val="0070C0"/>
                </a:solidFill>
              </a:rPr>
              <a:t>once</a:t>
            </a:r>
            <a:r>
              <a:rPr lang="hr-BA" sz="2000" dirty="0">
                <a:solidFill>
                  <a:srgbClr val="0070C0"/>
                </a:solidFill>
              </a:rPr>
              <a:t> </a:t>
            </a:r>
            <a:r>
              <a:rPr lang="hr-BA" sz="2000" dirty="0" err="1">
                <a:solidFill>
                  <a:srgbClr val="0070C0"/>
                </a:solidFill>
              </a:rPr>
              <a:t>by</a:t>
            </a:r>
            <a:r>
              <a:rPr lang="hr-BA" sz="2000" dirty="0">
                <a:solidFill>
                  <a:srgbClr val="0070C0"/>
                </a:solidFill>
              </a:rPr>
              <a:t> </a:t>
            </a:r>
            <a:r>
              <a:rPr lang="hr-BA" sz="2000" dirty="0" err="1">
                <a:solidFill>
                  <a:srgbClr val="0070C0"/>
                </a:solidFill>
              </a:rPr>
              <a:t>follwoing</a:t>
            </a:r>
            <a:r>
              <a:rPr lang="hr-BA" sz="2000" dirty="0">
                <a:solidFill>
                  <a:srgbClr val="0070C0"/>
                </a:solidFill>
              </a:rPr>
              <a:t> </a:t>
            </a:r>
            <a:r>
              <a:rPr lang="hr-BA" sz="2000" dirty="0" err="1">
                <a:solidFill>
                  <a:srgbClr val="0070C0"/>
                </a:solidFill>
              </a:rPr>
              <a:t>so</a:t>
            </a:r>
            <a:r>
              <a:rPr lang="hr-BA" sz="2000" dirty="0">
                <a:solidFill>
                  <a:srgbClr val="0070C0"/>
                </a:solidFill>
              </a:rPr>
              <a:t> </a:t>
            </a:r>
            <a:r>
              <a:rPr lang="hr-BA" sz="2000" dirty="0" err="1">
                <a:solidFill>
                  <a:srgbClr val="0070C0"/>
                </a:solidFill>
              </a:rPr>
              <a:t>called</a:t>
            </a:r>
            <a:r>
              <a:rPr lang="hr-BA" sz="2000" dirty="0">
                <a:solidFill>
                  <a:srgbClr val="0070C0"/>
                </a:solidFill>
              </a:rPr>
              <a:t> </a:t>
            </a:r>
            <a:r>
              <a:rPr lang="hr-BA" sz="2000" b="1" dirty="0" err="1">
                <a:solidFill>
                  <a:srgbClr val="0070C0"/>
                </a:solidFill>
              </a:rPr>
              <a:t>commercial</a:t>
            </a:r>
            <a:r>
              <a:rPr lang="hr-BA" sz="2000" b="1" dirty="0">
                <a:solidFill>
                  <a:srgbClr val="0070C0"/>
                </a:solidFill>
              </a:rPr>
              <a:t> </a:t>
            </a:r>
            <a:r>
              <a:rPr lang="hr-BA" sz="2000" b="1" dirty="0" err="1">
                <a:solidFill>
                  <a:srgbClr val="0070C0"/>
                </a:solidFill>
              </a:rPr>
              <a:t>rounding</a:t>
            </a:r>
            <a:r>
              <a:rPr lang="hr-BA" sz="2000" b="1" dirty="0">
                <a:solidFill>
                  <a:srgbClr val="0070C0"/>
                </a:solidFill>
              </a:rPr>
              <a:t> </a:t>
            </a:r>
            <a:r>
              <a:rPr lang="hr-BA" sz="2000" b="1" dirty="0" err="1">
                <a:solidFill>
                  <a:srgbClr val="0070C0"/>
                </a:solidFill>
              </a:rPr>
              <a:t>rules</a:t>
            </a:r>
            <a:r>
              <a:rPr lang="hr-BA" sz="2000" dirty="0">
                <a:solidFill>
                  <a:srgbClr val="0070C0"/>
                </a:solidFill>
              </a:rPr>
              <a:t>.</a:t>
            </a:r>
          </a:p>
          <a:p>
            <a:pPr marL="0" lvl="1">
              <a:spcBef>
                <a:spcPct val="20000"/>
              </a:spcBef>
            </a:pPr>
            <a:r>
              <a:rPr lang="hr-BA" sz="2000" dirty="0" err="1">
                <a:solidFill>
                  <a:srgbClr val="0070C0"/>
                </a:solidFill>
              </a:rPr>
              <a:t>Comparison</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environmental</a:t>
            </a:r>
            <a:r>
              <a:rPr lang="hr-BA" sz="2000" dirty="0">
                <a:solidFill>
                  <a:srgbClr val="0070C0"/>
                </a:solidFill>
              </a:rPr>
              <a:t> </a:t>
            </a:r>
            <a:r>
              <a:rPr lang="hr-BA" sz="2000" dirty="0" err="1">
                <a:solidFill>
                  <a:srgbClr val="0070C0"/>
                </a:solidFill>
              </a:rPr>
              <a:t>protection</a:t>
            </a:r>
            <a:r>
              <a:rPr lang="hr-BA" sz="2000" dirty="0">
                <a:solidFill>
                  <a:srgbClr val="0070C0"/>
                </a:solidFill>
              </a:rPr>
              <a:t> </a:t>
            </a:r>
            <a:r>
              <a:rPr lang="hr-BA" sz="2000" dirty="0" err="1">
                <a:solidFill>
                  <a:srgbClr val="0070C0"/>
                </a:solidFill>
              </a:rPr>
              <a:t>objectives</a:t>
            </a:r>
            <a:r>
              <a:rPr lang="hr-BA" sz="2000" dirty="0">
                <a:solidFill>
                  <a:srgbClr val="0070C0"/>
                </a:solidFill>
              </a:rPr>
              <a:t> (</a:t>
            </a:r>
            <a:r>
              <a:rPr lang="hr-BA" sz="2000" dirty="0" err="1">
                <a:solidFill>
                  <a:srgbClr val="0070C0"/>
                </a:solidFill>
              </a:rPr>
              <a:t>i.e</a:t>
            </a:r>
            <a:r>
              <a:rPr lang="hr-BA" sz="2000" dirty="0">
                <a:solidFill>
                  <a:srgbClr val="0070C0"/>
                </a:solidFill>
              </a:rPr>
              <a:t>. LV, TV, </a:t>
            </a:r>
            <a:r>
              <a:rPr lang="hr-BA" sz="2000" dirty="0" err="1">
                <a:solidFill>
                  <a:srgbClr val="0070C0"/>
                </a:solidFill>
              </a:rPr>
              <a:t>etc</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carried</a:t>
            </a:r>
            <a:r>
              <a:rPr lang="hr-BA" sz="2000" dirty="0">
                <a:solidFill>
                  <a:srgbClr val="0070C0"/>
                </a:solidFill>
              </a:rPr>
              <a:t> </a:t>
            </a:r>
            <a:r>
              <a:rPr lang="hr-BA" sz="2000" dirty="0" err="1">
                <a:solidFill>
                  <a:srgbClr val="0070C0"/>
                </a:solidFill>
              </a:rPr>
              <a:t>out</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the</a:t>
            </a:r>
            <a:r>
              <a:rPr lang="hr-BA" sz="2000" dirty="0">
                <a:solidFill>
                  <a:srgbClr val="0070C0"/>
                </a:solidFill>
              </a:rPr>
              <a:t> same </a:t>
            </a:r>
            <a:r>
              <a:rPr lang="hr-BA" sz="2000" dirty="0" err="1">
                <a:solidFill>
                  <a:srgbClr val="0070C0"/>
                </a:solidFill>
              </a:rPr>
              <a:t>numeric</a:t>
            </a:r>
            <a:r>
              <a:rPr lang="hr-BA" sz="2000" dirty="0">
                <a:solidFill>
                  <a:srgbClr val="0070C0"/>
                </a:solidFill>
              </a:rPr>
              <a:t> </a:t>
            </a:r>
            <a:r>
              <a:rPr lang="hr-BA" sz="2000" dirty="0" err="1">
                <a:solidFill>
                  <a:srgbClr val="0070C0"/>
                </a:solidFill>
              </a:rPr>
              <a:t>accuracy</a:t>
            </a:r>
            <a:r>
              <a:rPr lang="hr-BA" sz="2000" dirty="0">
                <a:solidFill>
                  <a:srgbClr val="0070C0"/>
                </a:solidFill>
              </a:rPr>
              <a:t> </a:t>
            </a:r>
            <a:r>
              <a:rPr lang="hr-BA" sz="2000" dirty="0" err="1">
                <a:solidFill>
                  <a:srgbClr val="0070C0"/>
                </a:solidFill>
              </a:rPr>
              <a:t>which</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used</a:t>
            </a:r>
            <a:r>
              <a:rPr lang="hr-BA" sz="2000" dirty="0">
                <a:solidFill>
                  <a:srgbClr val="0070C0"/>
                </a:solidFill>
              </a:rPr>
              <a:t> for </a:t>
            </a:r>
            <a:r>
              <a:rPr lang="hr-BA" sz="2000" dirty="0" err="1">
                <a:solidFill>
                  <a:srgbClr val="0070C0"/>
                </a:solidFill>
              </a:rPr>
              <a:t>environmental</a:t>
            </a:r>
            <a:r>
              <a:rPr lang="hr-BA" sz="2000" dirty="0">
                <a:solidFill>
                  <a:srgbClr val="0070C0"/>
                </a:solidFill>
              </a:rPr>
              <a:t> </a:t>
            </a:r>
            <a:r>
              <a:rPr lang="hr-BA" sz="2000" dirty="0" err="1">
                <a:solidFill>
                  <a:srgbClr val="0070C0"/>
                </a:solidFill>
              </a:rPr>
              <a:t>protection</a:t>
            </a:r>
            <a:r>
              <a:rPr lang="hr-BA" sz="2000" dirty="0">
                <a:solidFill>
                  <a:srgbClr val="0070C0"/>
                </a:solidFill>
              </a:rPr>
              <a:t> </a:t>
            </a:r>
            <a:r>
              <a:rPr lang="hr-BA" sz="2000" dirty="0" err="1">
                <a:solidFill>
                  <a:srgbClr val="0070C0"/>
                </a:solidFill>
              </a:rPr>
              <a:t>objective</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Directive</a:t>
            </a:r>
            <a:r>
              <a:rPr lang="hr-BA" sz="2000" dirty="0">
                <a:solidFill>
                  <a:srgbClr val="0070C0"/>
                </a:solidFill>
              </a:rPr>
              <a:t>. </a:t>
            </a:r>
          </a:p>
          <a:p>
            <a:pPr marL="0" lvl="1">
              <a:spcBef>
                <a:spcPct val="20000"/>
              </a:spcBef>
            </a:pPr>
            <a:r>
              <a:rPr lang="hr-BA" sz="2000" b="1" dirty="0" err="1">
                <a:solidFill>
                  <a:srgbClr val="FF3300"/>
                </a:solidFill>
              </a:rPr>
              <a:t>It</a:t>
            </a:r>
            <a:r>
              <a:rPr lang="hr-BA" sz="2000" b="1" dirty="0">
                <a:solidFill>
                  <a:srgbClr val="FF3300"/>
                </a:solidFill>
              </a:rPr>
              <a:t> </a:t>
            </a:r>
            <a:r>
              <a:rPr lang="hr-BA" sz="2000" b="1" dirty="0" err="1">
                <a:solidFill>
                  <a:srgbClr val="FF3300"/>
                </a:solidFill>
              </a:rPr>
              <a:t>means</a:t>
            </a:r>
            <a:r>
              <a:rPr lang="hr-BA" sz="2000" b="1" dirty="0">
                <a:solidFill>
                  <a:srgbClr val="FF3300"/>
                </a:solidFill>
              </a:rPr>
              <a:t> </a:t>
            </a:r>
            <a:r>
              <a:rPr lang="hr-BA" sz="2000" b="1" dirty="0" err="1">
                <a:solidFill>
                  <a:srgbClr val="FF3300"/>
                </a:solidFill>
              </a:rPr>
              <a:t>that</a:t>
            </a:r>
            <a:r>
              <a:rPr lang="hr-BA" sz="2000" b="1" dirty="0">
                <a:solidFill>
                  <a:srgbClr val="FF3300"/>
                </a:solidFill>
              </a:rPr>
              <a:t> </a:t>
            </a:r>
            <a:r>
              <a:rPr lang="hr-BA" sz="2000" b="1" dirty="0" err="1">
                <a:solidFill>
                  <a:srgbClr val="FF3300"/>
                </a:solidFill>
              </a:rPr>
              <a:t>if</a:t>
            </a:r>
            <a:r>
              <a:rPr lang="hr-BA" sz="2000" b="1" dirty="0">
                <a:solidFill>
                  <a:srgbClr val="FF3300"/>
                </a:solidFill>
              </a:rPr>
              <a:t> LV </a:t>
            </a:r>
            <a:r>
              <a:rPr lang="hr-BA" sz="2000" b="1" dirty="0" err="1">
                <a:solidFill>
                  <a:srgbClr val="FF3300"/>
                </a:solidFill>
              </a:rPr>
              <a:t>or</a:t>
            </a:r>
            <a:r>
              <a:rPr lang="hr-BA" sz="2000" b="1" dirty="0">
                <a:solidFill>
                  <a:srgbClr val="FF3300"/>
                </a:solidFill>
              </a:rPr>
              <a:t> TV </a:t>
            </a:r>
            <a:r>
              <a:rPr lang="hr-BA" sz="2000" b="1" dirty="0" err="1">
                <a:solidFill>
                  <a:srgbClr val="FF3300"/>
                </a:solidFill>
              </a:rPr>
              <a:t>is</a:t>
            </a:r>
            <a:r>
              <a:rPr lang="hr-BA" sz="2000" b="1" dirty="0">
                <a:solidFill>
                  <a:srgbClr val="FF3300"/>
                </a:solidFill>
              </a:rPr>
              <a:t> </a:t>
            </a:r>
            <a:r>
              <a:rPr lang="hr-BA" sz="2000" b="1" dirty="0" err="1">
                <a:solidFill>
                  <a:srgbClr val="FF3300"/>
                </a:solidFill>
              </a:rPr>
              <a:t>prescribed</a:t>
            </a:r>
            <a:r>
              <a:rPr lang="hr-BA" sz="2000" b="1" dirty="0">
                <a:solidFill>
                  <a:srgbClr val="FF3300"/>
                </a:solidFill>
              </a:rPr>
              <a:t> as a </a:t>
            </a:r>
            <a:r>
              <a:rPr lang="hr-BA" sz="2000" b="1" dirty="0" err="1">
                <a:solidFill>
                  <a:srgbClr val="FF3300"/>
                </a:solidFill>
              </a:rPr>
              <a:t>whole</a:t>
            </a:r>
            <a:r>
              <a:rPr lang="hr-BA" sz="2000" b="1" dirty="0">
                <a:solidFill>
                  <a:srgbClr val="FF3300"/>
                </a:solidFill>
              </a:rPr>
              <a:t> </a:t>
            </a:r>
            <a:r>
              <a:rPr lang="hr-BA" sz="2000" b="1" dirty="0" err="1">
                <a:solidFill>
                  <a:srgbClr val="FF3300"/>
                </a:solidFill>
              </a:rPr>
              <a:t>number</a:t>
            </a:r>
            <a:r>
              <a:rPr lang="hr-BA" sz="2000" b="1" dirty="0">
                <a:solidFill>
                  <a:srgbClr val="FF3300"/>
                </a:solidFill>
              </a:rPr>
              <a:t>, </a:t>
            </a:r>
            <a:r>
              <a:rPr lang="hr-BA" sz="2000" b="1" dirty="0" err="1">
                <a:solidFill>
                  <a:srgbClr val="FF3300"/>
                </a:solidFill>
              </a:rPr>
              <a:t>it</a:t>
            </a:r>
            <a:r>
              <a:rPr lang="hr-BA" sz="2000" b="1" dirty="0">
                <a:solidFill>
                  <a:srgbClr val="FF3300"/>
                </a:solidFill>
              </a:rPr>
              <a:t> </a:t>
            </a:r>
            <a:r>
              <a:rPr lang="hr-BA" sz="2000" b="1" dirty="0" err="1">
                <a:solidFill>
                  <a:srgbClr val="FF3300"/>
                </a:solidFill>
              </a:rPr>
              <a:t>is</a:t>
            </a:r>
            <a:r>
              <a:rPr lang="hr-BA" sz="2000" b="1" dirty="0">
                <a:solidFill>
                  <a:srgbClr val="FF3300"/>
                </a:solidFill>
              </a:rPr>
              <a:t> </a:t>
            </a:r>
            <a:r>
              <a:rPr lang="hr-BA" sz="2000" b="1" dirty="0" err="1">
                <a:solidFill>
                  <a:srgbClr val="FF3300"/>
                </a:solidFill>
              </a:rPr>
              <a:t>rounded</a:t>
            </a:r>
            <a:r>
              <a:rPr lang="hr-BA" sz="2000" b="1" dirty="0">
                <a:solidFill>
                  <a:srgbClr val="FF3300"/>
                </a:solidFill>
              </a:rPr>
              <a:t> on a </a:t>
            </a:r>
            <a:r>
              <a:rPr lang="hr-BA" sz="2000" b="1" dirty="0" err="1">
                <a:solidFill>
                  <a:srgbClr val="FF3300"/>
                </a:solidFill>
              </a:rPr>
              <a:t>whole</a:t>
            </a:r>
            <a:r>
              <a:rPr lang="hr-BA" sz="2000" b="1" dirty="0">
                <a:solidFill>
                  <a:srgbClr val="FF3300"/>
                </a:solidFill>
              </a:rPr>
              <a:t> </a:t>
            </a:r>
            <a:r>
              <a:rPr lang="hr-BA" sz="2000" b="1" dirty="0" err="1">
                <a:solidFill>
                  <a:srgbClr val="FF3300"/>
                </a:solidFill>
              </a:rPr>
              <a:t>number</a:t>
            </a:r>
            <a:r>
              <a:rPr lang="hr-BA" sz="2000" b="1" dirty="0">
                <a:solidFill>
                  <a:srgbClr val="FF3300"/>
                </a:solidFill>
              </a:rPr>
              <a:t>.</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230819" y="5471928"/>
            <a:ext cx="8806648" cy="769441"/>
          </a:xfrm>
          <a:prstGeom prst="rect">
            <a:avLst/>
          </a:prstGeom>
        </p:spPr>
        <p:txBody>
          <a:bodyPr wrap="square">
            <a:spAutoFit/>
          </a:bodyPr>
          <a:lstStyle/>
          <a:p>
            <a:pPr marL="0" lvl="1">
              <a:spcBef>
                <a:spcPct val="20000"/>
              </a:spcBef>
            </a:pPr>
            <a:r>
              <a:rPr lang="hr-BA" sz="2000" dirty="0">
                <a:solidFill>
                  <a:srgbClr val="0070C0"/>
                </a:solidFill>
                <a:hlinkClick r:id="rId4"/>
              </a:rPr>
              <a:t>http://ec.europa.eu/environment/air/quality/legislation/pdf/IPR_guidance1.pdf</a:t>
            </a:r>
            <a:endParaRPr lang="hr-BA" sz="2000" dirty="0">
              <a:solidFill>
                <a:srgbClr val="0070C0"/>
              </a:solidFill>
            </a:endParaRPr>
          </a:p>
          <a:p>
            <a:pPr marL="0" lvl="1">
              <a:spcBef>
                <a:spcPct val="20000"/>
              </a:spcBef>
            </a:pPr>
            <a:r>
              <a:rPr lang="hr-BA" sz="2000" dirty="0">
                <a:solidFill>
                  <a:srgbClr val="0070C0"/>
                </a:solidFill>
              </a:rPr>
              <a:t>(</a:t>
            </a:r>
            <a:r>
              <a:rPr lang="hr-BA" sz="2000" dirty="0" err="1">
                <a:solidFill>
                  <a:srgbClr val="0070C0"/>
                </a:solidFill>
              </a:rPr>
              <a:t>page</a:t>
            </a:r>
            <a:r>
              <a:rPr lang="hr-BA" sz="2000" dirty="0">
                <a:solidFill>
                  <a:srgbClr val="0070C0"/>
                </a:solidFill>
              </a:rPr>
              <a:t> 10)</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351521871"/>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230819" y="1362235"/>
            <a:ext cx="8589331" cy="199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a:solidFill>
                  <a:schemeClr val="tx2"/>
                </a:solidFill>
              </a:rPr>
              <a:t>Air </a:t>
            </a:r>
            <a:r>
              <a:rPr lang="hr-HR" sz="2400" b="1" dirty="0" err="1">
                <a:solidFill>
                  <a:schemeClr val="tx2"/>
                </a:solidFill>
              </a:rPr>
              <a:t>quality</a:t>
            </a:r>
            <a:r>
              <a:rPr lang="hr-HR" sz="2400" b="1" dirty="0">
                <a:solidFill>
                  <a:schemeClr val="tx2"/>
                </a:solidFill>
              </a:rPr>
              <a:t> portal </a:t>
            </a:r>
            <a:r>
              <a:rPr lang="hr-HR" sz="2400" b="1" dirty="0" err="1">
                <a:solidFill>
                  <a:schemeClr val="tx2"/>
                </a:solidFill>
              </a:rPr>
              <a:t>in</a:t>
            </a:r>
            <a:r>
              <a:rPr lang="hr-HR" sz="2400" b="1" dirty="0">
                <a:solidFill>
                  <a:schemeClr val="tx2"/>
                </a:solidFill>
              </a:rPr>
              <a:t> RC – </a:t>
            </a:r>
            <a:r>
              <a:rPr lang="hr-HR" sz="2400" b="1" dirty="0" err="1">
                <a:solidFill>
                  <a:schemeClr val="tx2"/>
                </a:solidFill>
              </a:rPr>
              <a:t>possibility</a:t>
            </a:r>
            <a:r>
              <a:rPr lang="hr-HR" sz="2400" b="1" dirty="0">
                <a:solidFill>
                  <a:schemeClr val="tx2"/>
                </a:solidFill>
              </a:rPr>
              <a:t> </a:t>
            </a:r>
            <a:r>
              <a:rPr lang="hr-HR" sz="2400" b="1" dirty="0" err="1">
                <a:solidFill>
                  <a:schemeClr val="tx2"/>
                </a:solidFill>
              </a:rPr>
              <a:t>of</a:t>
            </a:r>
            <a:r>
              <a:rPr lang="hr-HR" sz="2400" b="1" dirty="0">
                <a:solidFill>
                  <a:schemeClr val="tx2"/>
                </a:solidFill>
              </a:rPr>
              <a:t> </a:t>
            </a:r>
            <a:r>
              <a:rPr lang="hr-HR" sz="2400" b="1" dirty="0" err="1">
                <a:solidFill>
                  <a:schemeClr val="tx2"/>
                </a:solidFill>
              </a:rPr>
              <a:t>three</a:t>
            </a:r>
            <a:r>
              <a:rPr lang="hr-HR" sz="2400" b="1" dirty="0">
                <a:solidFill>
                  <a:schemeClr val="tx2"/>
                </a:solidFill>
              </a:rPr>
              <a:t> </a:t>
            </a:r>
            <a:r>
              <a:rPr lang="hr-HR" sz="2400" b="1" dirty="0" err="1">
                <a:solidFill>
                  <a:schemeClr val="tx2"/>
                </a:solidFill>
              </a:rPr>
              <a:t>types</a:t>
            </a:r>
            <a:r>
              <a:rPr lang="hr-HR" sz="2400" b="1" dirty="0">
                <a:solidFill>
                  <a:schemeClr val="tx2"/>
                </a:solidFill>
              </a:rPr>
              <a:t> </a:t>
            </a:r>
            <a:r>
              <a:rPr lang="hr-HR" sz="2400" b="1" dirty="0" err="1">
                <a:solidFill>
                  <a:schemeClr val="tx2"/>
                </a:solidFill>
              </a:rPr>
              <a:t>of</a:t>
            </a:r>
            <a:r>
              <a:rPr lang="hr-HR" sz="2400" b="1" dirty="0">
                <a:solidFill>
                  <a:schemeClr val="tx2"/>
                </a:solidFill>
              </a:rPr>
              <a:t> </a:t>
            </a:r>
            <a:r>
              <a:rPr lang="hr-HR" sz="2400" b="1" dirty="0" err="1">
                <a:solidFill>
                  <a:schemeClr val="tx2"/>
                </a:solidFill>
              </a:rPr>
              <a:t>data</a:t>
            </a:r>
            <a:r>
              <a:rPr lang="hr-HR" sz="2400" b="1" dirty="0">
                <a:solidFill>
                  <a:schemeClr val="tx2"/>
                </a:solidFill>
              </a:rPr>
              <a:t> :</a:t>
            </a:r>
          </a:p>
          <a:p>
            <a:pPr marL="360000" lvl="1" indent="-285750">
              <a:spcBef>
                <a:spcPct val="20000"/>
              </a:spcBef>
              <a:buFont typeface="Arial" charset="0"/>
              <a:buChar char="–"/>
            </a:pPr>
            <a:r>
              <a:rPr lang="hr-BA" sz="2000" dirty="0">
                <a:solidFill>
                  <a:srgbClr val="0070C0"/>
                </a:solidFill>
              </a:rPr>
              <a:t>Original (</a:t>
            </a:r>
            <a:r>
              <a:rPr lang="hr-BA" sz="2000" dirty="0" err="1">
                <a:solidFill>
                  <a:srgbClr val="0070C0"/>
                </a:solidFill>
              </a:rPr>
              <a:t>current</a:t>
            </a:r>
            <a:r>
              <a:rPr lang="hr-BA" sz="2000" dirty="0">
                <a:solidFill>
                  <a:srgbClr val="0070C0"/>
                </a:solidFill>
              </a:rPr>
              <a:t> </a:t>
            </a:r>
            <a:r>
              <a:rPr lang="hr-BA" sz="2000" dirty="0" err="1">
                <a:solidFill>
                  <a:srgbClr val="0070C0"/>
                </a:solidFill>
              </a:rPr>
              <a:t>measuring</a:t>
            </a:r>
            <a:r>
              <a:rPr lang="hr-BA" sz="2000" dirty="0">
                <a:solidFill>
                  <a:srgbClr val="0070C0"/>
                </a:solidFill>
              </a:rPr>
              <a:t> </a:t>
            </a:r>
            <a:r>
              <a:rPr lang="hr-BA" sz="2000" dirty="0" err="1">
                <a:solidFill>
                  <a:srgbClr val="0070C0"/>
                </a:solidFill>
              </a:rPr>
              <a:t>values</a:t>
            </a:r>
            <a:r>
              <a:rPr lang="hr-BA" sz="2000" dirty="0">
                <a:solidFill>
                  <a:srgbClr val="0070C0"/>
                </a:solidFill>
              </a:rPr>
              <a:t>)</a:t>
            </a:r>
          </a:p>
          <a:p>
            <a:pPr marL="360000" lvl="1" indent="-285750">
              <a:spcBef>
                <a:spcPct val="20000"/>
              </a:spcBef>
              <a:buFont typeface="Arial" charset="0"/>
              <a:buChar char="–"/>
            </a:pPr>
            <a:r>
              <a:rPr lang="hr-BA" sz="2000" dirty="0" err="1">
                <a:solidFill>
                  <a:srgbClr val="0070C0"/>
                </a:solidFill>
              </a:rPr>
              <a:t>Validated</a:t>
            </a:r>
            <a:r>
              <a:rPr lang="hr-BA" sz="2000" dirty="0">
                <a:solidFill>
                  <a:srgbClr val="0070C0"/>
                </a:solidFill>
              </a:rPr>
              <a:t> </a:t>
            </a:r>
            <a:r>
              <a:rPr lang="hr-BA" sz="2000" dirty="0" err="1">
                <a:solidFill>
                  <a:srgbClr val="0070C0"/>
                </a:solidFill>
              </a:rPr>
              <a:t>data</a:t>
            </a:r>
            <a:r>
              <a:rPr lang="hr-BA" sz="2000" dirty="0">
                <a:solidFill>
                  <a:srgbClr val="0070C0"/>
                </a:solidFill>
              </a:rPr>
              <a:t> (past </a:t>
            </a:r>
            <a:r>
              <a:rPr lang="hr-BA" sz="2000" dirty="0" err="1">
                <a:solidFill>
                  <a:srgbClr val="0070C0"/>
                </a:solidFill>
              </a:rPr>
              <a:t>validation</a:t>
            </a:r>
            <a:r>
              <a:rPr lang="hr-BA" sz="2000" dirty="0">
                <a:solidFill>
                  <a:srgbClr val="0070C0"/>
                </a:solidFill>
              </a:rPr>
              <a:t> </a:t>
            </a:r>
            <a:r>
              <a:rPr lang="hr-BA" sz="2000" dirty="0" err="1">
                <a:solidFill>
                  <a:srgbClr val="0070C0"/>
                </a:solidFill>
              </a:rPr>
              <a:t>process</a:t>
            </a:r>
            <a:r>
              <a:rPr lang="hr-BA" sz="2000" dirty="0">
                <a:solidFill>
                  <a:srgbClr val="0070C0"/>
                </a:solidFill>
              </a:rPr>
              <a:t>)</a:t>
            </a:r>
          </a:p>
          <a:p>
            <a:pPr marL="360000" lvl="1" indent="-285750">
              <a:spcBef>
                <a:spcPct val="20000"/>
              </a:spcBef>
              <a:buFont typeface="Arial" charset="0"/>
              <a:buChar char="–"/>
            </a:pPr>
            <a:r>
              <a:rPr lang="hr-BA" sz="2000" dirty="0" err="1">
                <a:solidFill>
                  <a:srgbClr val="0070C0"/>
                </a:solidFill>
              </a:rPr>
              <a:t>Pre</a:t>
            </a:r>
            <a:r>
              <a:rPr lang="hr-BA" sz="2000" dirty="0">
                <a:solidFill>
                  <a:srgbClr val="0070C0"/>
                </a:solidFill>
              </a:rPr>
              <a:t>-</a:t>
            </a:r>
            <a:r>
              <a:rPr lang="hr-BA" sz="2000" dirty="0" err="1">
                <a:solidFill>
                  <a:srgbClr val="0070C0"/>
                </a:solidFill>
              </a:rPr>
              <a:t>validated</a:t>
            </a:r>
            <a:r>
              <a:rPr lang="hr-BA" sz="2000" dirty="0">
                <a:solidFill>
                  <a:srgbClr val="0070C0"/>
                </a:solidFill>
              </a:rPr>
              <a:t> (</a:t>
            </a:r>
            <a:r>
              <a:rPr lang="hr-BA" sz="2000" dirty="0" err="1">
                <a:solidFill>
                  <a:srgbClr val="0070C0"/>
                </a:solidFill>
              </a:rPr>
              <a:t>currently</a:t>
            </a:r>
            <a:r>
              <a:rPr lang="hr-BA" sz="2000" dirty="0">
                <a:solidFill>
                  <a:srgbClr val="0070C0"/>
                </a:solidFill>
              </a:rPr>
              <a:t> </a:t>
            </a:r>
            <a:r>
              <a:rPr lang="hr-BA" sz="2000" dirty="0" err="1">
                <a:solidFill>
                  <a:srgbClr val="0070C0"/>
                </a:solidFill>
              </a:rPr>
              <a:t>they</a:t>
            </a:r>
            <a:r>
              <a:rPr lang="hr-BA" sz="2000" dirty="0">
                <a:solidFill>
                  <a:srgbClr val="0070C0"/>
                </a:solidFill>
              </a:rPr>
              <a:t> are </a:t>
            </a:r>
            <a:r>
              <a:rPr lang="hr-BA" sz="2000" dirty="0" err="1">
                <a:solidFill>
                  <a:srgbClr val="0070C0"/>
                </a:solidFill>
              </a:rPr>
              <a:t>not</a:t>
            </a:r>
            <a:r>
              <a:rPr lang="hr-BA" sz="2000" dirty="0">
                <a:solidFill>
                  <a:srgbClr val="0070C0"/>
                </a:solidFill>
              </a:rPr>
              <a:t> on portal as no one </a:t>
            </a:r>
            <a:r>
              <a:rPr lang="hr-BA" sz="2000" dirty="0" err="1">
                <a:solidFill>
                  <a:srgbClr val="0070C0"/>
                </a:solidFill>
              </a:rPr>
              <a:t>submits</a:t>
            </a:r>
            <a:r>
              <a:rPr lang="hr-BA" sz="2000" dirty="0">
                <a:solidFill>
                  <a:srgbClr val="0070C0"/>
                </a:solidFill>
              </a:rPr>
              <a:t> </a:t>
            </a:r>
            <a:r>
              <a:rPr lang="hr-BA" sz="2000" dirty="0" err="1">
                <a:solidFill>
                  <a:srgbClr val="0070C0"/>
                </a:solidFill>
              </a:rPr>
              <a:t>validated</a:t>
            </a:r>
            <a:r>
              <a:rPr lang="hr-BA" sz="2000" dirty="0">
                <a:solidFill>
                  <a:srgbClr val="0070C0"/>
                </a:solidFill>
              </a:rPr>
              <a:t> </a:t>
            </a:r>
            <a:r>
              <a:rPr lang="hr-BA" sz="2000" dirty="0" err="1">
                <a:solidFill>
                  <a:srgbClr val="0070C0"/>
                </a:solidFill>
              </a:rPr>
              <a:t>data</a:t>
            </a:r>
            <a:r>
              <a:rPr lang="hr-BA" sz="2000" dirty="0">
                <a:solidFill>
                  <a:srgbClr val="0070C0"/>
                </a:solidFill>
              </a:rPr>
              <a:t> </a:t>
            </a:r>
            <a:r>
              <a:rPr lang="hr-BA" sz="2000" dirty="0" err="1">
                <a:solidFill>
                  <a:srgbClr val="0070C0"/>
                </a:solidFill>
              </a:rPr>
              <a:t>continuously</a:t>
            </a:r>
            <a:r>
              <a:rPr lang="hr-BA" sz="2000" dirty="0">
                <a:solidFill>
                  <a:srgbClr val="0070C0"/>
                </a:solidFill>
              </a:rPr>
              <a:t>)</a:t>
            </a:r>
            <a:endParaRPr lang="hr-BA" sz="2000" dirty="0">
              <a:solidFill>
                <a:srgbClr val="0070C0"/>
              </a:solidFill>
              <a:hlinkClick r:id="rId2"/>
            </a:endParaRPr>
          </a:p>
          <a:p>
            <a:pPr lvl="1">
              <a:spcBef>
                <a:spcPct val="20000"/>
              </a:spcBef>
            </a:pPr>
            <a:endParaRPr lang="hr-BA" sz="2000" dirty="0">
              <a:solidFill>
                <a:srgbClr val="0070C0"/>
              </a:solidFill>
              <a:hlinkClick r:id="rId2"/>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150921" y="5791563"/>
            <a:ext cx="4572000" cy="769441"/>
          </a:xfrm>
          <a:prstGeom prst="rect">
            <a:avLst/>
          </a:prstGeom>
        </p:spPr>
        <p:txBody>
          <a:bodyPr>
            <a:spAutoFit/>
          </a:bodyPr>
          <a:lstStyle/>
          <a:p>
            <a:pPr lvl="1">
              <a:spcBef>
                <a:spcPct val="20000"/>
              </a:spcBef>
            </a:pPr>
            <a:r>
              <a:rPr lang="hr-BA" sz="2000" dirty="0">
                <a:solidFill>
                  <a:srgbClr val="0070C0"/>
                </a:solidFill>
                <a:hlinkClick r:id="rId2"/>
              </a:rPr>
              <a:t>http://iszz.azo.hr/iskzl/podatak.htm</a:t>
            </a: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4" name="Group 3"/>
          <p:cNvGrpSpPr/>
          <p:nvPr/>
        </p:nvGrpSpPr>
        <p:grpSpPr>
          <a:xfrm>
            <a:off x="4483223" y="2929631"/>
            <a:ext cx="4336927" cy="3044084"/>
            <a:chOff x="1207363" y="681579"/>
            <a:chExt cx="7612787" cy="5292136"/>
          </a:xfrm>
        </p:grpSpPr>
        <p:pic>
          <p:nvPicPr>
            <p:cNvPr id="10" name="Picture 9"/>
            <p:cNvPicPr>
              <a:picLocks noChangeAspect="1"/>
            </p:cNvPicPr>
            <p:nvPr/>
          </p:nvPicPr>
          <p:blipFill>
            <a:blip r:embed="rId5"/>
            <a:stretch>
              <a:fillRect/>
            </a:stretch>
          </p:blipFill>
          <p:spPr>
            <a:xfrm>
              <a:off x="1207363" y="681579"/>
              <a:ext cx="7612787" cy="5292136"/>
            </a:xfrm>
            <a:prstGeom prst="rect">
              <a:avLst/>
            </a:prstGeom>
          </p:spPr>
        </p:pic>
        <p:sp>
          <p:nvSpPr>
            <p:cNvPr id="3" name="Rectangle 2"/>
            <p:cNvSpPr/>
            <p:nvPr/>
          </p:nvSpPr>
          <p:spPr>
            <a:xfrm>
              <a:off x="4722921" y="1953087"/>
              <a:ext cx="1464815" cy="4793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p>
          </p:txBody>
        </p:sp>
      </p:grpSp>
      <p:sp>
        <p:nvSpPr>
          <p:cNvPr id="14" name="Content Placeholder 8"/>
          <p:cNvSpPr>
            <a:spLocks/>
          </p:cNvSpPr>
          <p:nvPr/>
        </p:nvSpPr>
        <p:spPr bwMode="auto">
          <a:xfrm>
            <a:off x="150921" y="3661014"/>
            <a:ext cx="4106985" cy="1546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ct val="20000"/>
              </a:spcBef>
            </a:pPr>
            <a:r>
              <a:rPr lang="hr-BA" sz="2000" dirty="0" err="1">
                <a:solidFill>
                  <a:srgbClr val="0070C0"/>
                </a:solidFill>
              </a:rPr>
              <a:t>Depending</a:t>
            </a:r>
            <a:r>
              <a:rPr lang="hr-BA" sz="2000" dirty="0">
                <a:solidFill>
                  <a:srgbClr val="0070C0"/>
                </a:solidFill>
              </a:rPr>
              <a:t> on </a:t>
            </a:r>
            <a:r>
              <a:rPr lang="hr-BA" sz="2000" dirty="0" err="1">
                <a:solidFill>
                  <a:srgbClr val="0070C0"/>
                </a:solidFill>
              </a:rPr>
              <a:t>pollutant</a:t>
            </a:r>
            <a:r>
              <a:rPr lang="hr-BA" sz="2000" dirty="0">
                <a:solidFill>
                  <a:srgbClr val="0070C0"/>
                </a:solidFill>
              </a:rPr>
              <a:t>, </a:t>
            </a:r>
            <a:r>
              <a:rPr lang="hr-BA" sz="2000" dirty="0" err="1">
                <a:solidFill>
                  <a:srgbClr val="0070C0"/>
                </a:solidFill>
              </a:rPr>
              <a:t>data</a:t>
            </a:r>
            <a:r>
              <a:rPr lang="hr-BA" sz="2000" dirty="0">
                <a:solidFill>
                  <a:srgbClr val="0070C0"/>
                </a:solidFill>
              </a:rPr>
              <a:t> </a:t>
            </a:r>
            <a:r>
              <a:rPr lang="hr-BA" sz="2000" dirty="0" err="1">
                <a:solidFill>
                  <a:srgbClr val="0070C0"/>
                </a:solidFill>
              </a:rPr>
              <a:t>can</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hourly</a:t>
            </a:r>
            <a:r>
              <a:rPr lang="hr-BA" sz="2000" dirty="0">
                <a:solidFill>
                  <a:srgbClr val="0070C0"/>
                </a:solidFill>
              </a:rPr>
              <a:t>, </a:t>
            </a:r>
            <a:r>
              <a:rPr lang="hr-BA" sz="2000" dirty="0" err="1">
                <a:solidFill>
                  <a:srgbClr val="0070C0"/>
                </a:solidFill>
              </a:rPr>
              <a:t>daily</a:t>
            </a:r>
            <a:r>
              <a:rPr lang="hr-BA" sz="2000" dirty="0">
                <a:solidFill>
                  <a:srgbClr val="0070C0"/>
                </a:solidFill>
              </a:rPr>
              <a:t>, 8-</a:t>
            </a:r>
            <a:r>
              <a:rPr lang="hr-BA" sz="2000" dirty="0" err="1">
                <a:solidFill>
                  <a:srgbClr val="0070C0"/>
                </a:solidFill>
              </a:rPr>
              <a:t>hourly</a:t>
            </a:r>
            <a:r>
              <a:rPr lang="hr-BA" sz="2000" dirty="0">
                <a:solidFill>
                  <a:srgbClr val="0070C0"/>
                </a:solidFill>
              </a:rPr>
              <a:t> or </a:t>
            </a:r>
            <a:r>
              <a:rPr lang="hr-BA" sz="2000" dirty="0" err="1">
                <a:solidFill>
                  <a:srgbClr val="0070C0"/>
                </a:solidFill>
              </a:rPr>
              <a:t>maximum</a:t>
            </a:r>
            <a:r>
              <a:rPr lang="hr-BA" sz="2000" dirty="0">
                <a:solidFill>
                  <a:srgbClr val="0070C0"/>
                </a:solidFill>
              </a:rPr>
              <a:t> 8-</a:t>
            </a:r>
            <a:r>
              <a:rPr lang="hr-BA" sz="2000" dirty="0" err="1">
                <a:solidFill>
                  <a:srgbClr val="0070C0"/>
                </a:solidFill>
              </a:rPr>
              <a:t>hourly</a:t>
            </a:r>
            <a:r>
              <a:rPr lang="hr-BA" sz="2000" dirty="0">
                <a:solidFill>
                  <a:srgbClr val="0070C0"/>
                </a:solidFill>
              </a:rPr>
              <a:t> </a:t>
            </a:r>
            <a:r>
              <a:rPr lang="hr-BA" sz="2000" dirty="0" err="1">
                <a:solidFill>
                  <a:srgbClr val="0070C0"/>
                </a:solidFill>
              </a:rPr>
              <a:t>daily</a:t>
            </a:r>
            <a:r>
              <a:rPr lang="hr-BA" sz="2000" dirty="0">
                <a:solidFill>
                  <a:srgbClr val="0070C0"/>
                </a:solidFill>
              </a:rPr>
              <a:t> </a:t>
            </a:r>
            <a:r>
              <a:rPr lang="hr-BA" sz="2000" dirty="0" err="1">
                <a:solidFill>
                  <a:srgbClr val="0070C0"/>
                </a:solidFill>
              </a:rPr>
              <a:t>value</a:t>
            </a:r>
            <a:endParaRPr lang="hr-BA" sz="2000" dirty="0">
              <a:solidFill>
                <a:srgbClr val="0070C0"/>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6" name="Group 3"/>
          <p:cNvGrpSpPr>
            <a:grpSpLocks noChangeAspect="1"/>
          </p:cNvGrpSpPr>
          <p:nvPr/>
        </p:nvGrpSpPr>
        <p:grpSpPr bwMode="auto">
          <a:xfrm>
            <a:off x="442354" y="6362429"/>
            <a:ext cx="4500798" cy="411137"/>
            <a:chOff x="14858" y="6031800"/>
            <a:chExt cx="7310482" cy="703818"/>
          </a:xfrm>
        </p:grpSpPr>
        <p:pic>
          <p:nvPicPr>
            <p:cNvPr id="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924603922"/>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230819" y="1362234"/>
            <a:ext cx="8589331" cy="4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Rounding</a:t>
            </a:r>
            <a:r>
              <a:rPr lang="hr-BA" sz="2400" b="1" dirty="0">
                <a:solidFill>
                  <a:schemeClr val="tx2"/>
                </a:solidFill>
              </a:rPr>
              <a:t> </a:t>
            </a:r>
            <a:r>
              <a:rPr lang="pl-PL" sz="2400" dirty="0">
                <a:solidFill>
                  <a:srgbClr val="FF0000"/>
                </a:solidFill>
              </a:rPr>
              <a:t>(continuation)</a:t>
            </a:r>
            <a:endParaRPr lang="nn-NO" sz="2400" b="1" dirty="0">
              <a:solidFill>
                <a:schemeClr val="tx2"/>
              </a:solidFill>
            </a:endParaRPr>
          </a:p>
          <a:p>
            <a:pPr marL="0" lvl="1">
              <a:spcBef>
                <a:spcPct val="20000"/>
              </a:spcBef>
            </a:pPr>
            <a:r>
              <a:rPr lang="hr-BA" sz="2000" u="sng" dirty="0" err="1">
                <a:solidFill>
                  <a:srgbClr val="0070C0"/>
                </a:solidFill>
              </a:rPr>
              <a:t>From</a:t>
            </a:r>
            <a:r>
              <a:rPr lang="hr-BA" sz="2000" u="sng" dirty="0">
                <a:solidFill>
                  <a:srgbClr val="0070C0"/>
                </a:solidFill>
              </a:rPr>
              <a:t> </a:t>
            </a:r>
            <a:r>
              <a:rPr lang="hr-BA" sz="2000" u="sng" dirty="0" err="1">
                <a:solidFill>
                  <a:srgbClr val="0070C0"/>
                </a:solidFill>
              </a:rPr>
              <a:t>the</a:t>
            </a:r>
            <a:r>
              <a:rPr lang="hr-BA" sz="2000" u="sng" dirty="0">
                <a:solidFill>
                  <a:srgbClr val="0070C0"/>
                </a:solidFill>
              </a:rPr>
              <a:t> </a:t>
            </a:r>
            <a:r>
              <a:rPr lang="hr-BA" sz="2000" u="sng" dirty="0" err="1">
                <a:solidFill>
                  <a:srgbClr val="0070C0"/>
                </a:solidFill>
              </a:rPr>
              <a:t>Guidebook</a:t>
            </a:r>
            <a:r>
              <a:rPr lang="hr-BA" sz="2000" u="sng" dirty="0">
                <a:solidFill>
                  <a:srgbClr val="0070C0"/>
                </a:solidFill>
              </a:rPr>
              <a:t> for </a:t>
            </a:r>
            <a:r>
              <a:rPr lang="hr-BA" sz="2000" u="sng" dirty="0" err="1">
                <a:solidFill>
                  <a:srgbClr val="0070C0"/>
                </a:solidFill>
              </a:rPr>
              <a:t>implementation</a:t>
            </a:r>
            <a:r>
              <a:rPr lang="hr-BA" sz="2000" u="sng" dirty="0">
                <a:solidFill>
                  <a:srgbClr val="0070C0"/>
                </a:solidFill>
              </a:rPr>
              <a:t> </a:t>
            </a:r>
            <a:r>
              <a:rPr lang="hr-BA" sz="2000" u="sng" dirty="0" err="1">
                <a:solidFill>
                  <a:srgbClr val="0070C0"/>
                </a:solidFill>
              </a:rPr>
              <a:t>of</a:t>
            </a:r>
            <a:r>
              <a:rPr lang="hr-BA" sz="2000" u="sng" dirty="0">
                <a:solidFill>
                  <a:srgbClr val="0070C0"/>
                </a:solidFill>
              </a:rPr>
              <a:t> </a:t>
            </a:r>
            <a:r>
              <a:rPr lang="hr-BA" sz="2000" u="sng" dirty="0" err="1">
                <a:solidFill>
                  <a:srgbClr val="0070C0"/>
                </a:solidFill>
              </a:rPr>
              <a:t>Decision</a:t>
            </a:r>
            <a:r>
              <a:rPr lang="hr-BA" sz="2000" u="sng" dirty="0">
                <a:solidFill>
                  <a:srgbClr val="0070C0"/>
                </a:solidFill>
              </a:rPr>
              <a:t> 2011/850/EU</a:t>
            </a:r>
          </a:p>
          <a:p>
            <a:pPr marL="0" lvl="1">
              <a:spcBef>
                <a:spcPct val="20000"/>
              </a:spcBef>
            </a:pPr>
            <a:r>
              <a:rPr lang="hr-BA" sz="2000" dirty="0" err="1">
                <a:solidFill>
                  <a:srgbClr val="0070C0"/>
                </a:solidFill>
              </a:rPr>
              <a:t>Examples</a:t>
            </a:r>
            <a:r>
              <a:rPr lang="hr-BA" sz="2000" dirty="0">
                <a:solidFill>
                  <a:srgbClr val="0070C0"/>
                </a:solidFill>
              </a:rPr>
              <a:t>:</a:t>
            </a:r>
          </a:p>
          <a:p>
            <a:pPr marL="0" lvl="1">
              <a:spcBef>
                <a:spcPct val="20000"/>
              </a:spcBef>
            </a:pPr>
            <a:r>
              <a:rPr lang="en-US" sz="2000" dirty="0">
                <a:solidFill>
                  <a:srgbClr val="0070C0"/>
                </a:solidFill>
              </a:rPr>
              <a:t>1) </a:t>
            </a:r>
            <a:r>
              <a:rPr lang="hr-HR" sz="2000" dirty="0">
                <a:solidFill>
                  <a:srgbClr val="0070C0"/>
                </a:solidFill>
              </a:rPr>
              <a:t>Daily </a:t>
            </a:r>
            <a:r>
              <a:rPr lang="hr-HR" sz="2000" dirty="0" err="1">
                <a:solidFill>
                  <a:srgbClr val="0070C0"/>
                </a:solidFill>
              </a:rPr>
              <a:t>value</a:t>
            </a:r>
            <a:r>
              <a:rPr lang="hr-HR" sz="2000" dirty="0">
                <a:solidFill>
                  <a:srgbClr val="0070C0"/>
                </a:solidFill>
              </a:rPr>
              <a:t> </a:t>
            </a:r>
            <a:r>
              <a:rPr lang="hr-HR" sz="2000" dirty="0" err="1">
                <a:solidFill>
                  <a:srgbClr val="0070C0"/>
                </a:solidFill>
              </a:rPr>
              <a:t>of</a:t>
            </a:r>
            <a:r>
              <a:rPr lang="hr-BA" sz="2000" dirty="0">
                <a:solidFill>
                  <a:srgbClr val="0070C0"/>
                </a:solidFill>
              </a:rPr>
              <a:t> </a:t>
            </a:r>
            <a:r>
              <a:rPr lang="en-US" sz="2000" dirty="0">
                <a:solidFill>
                  <a:srgbClr val="0070C0"/>
                </a:solidFill>
              </a:rPr>
              <a:t>PM</a:t>
            </a:r>
            <a:r>
              <a:rPr lang="en-US" sz="2000" baseline="-25000" dirty="0">
                <a:solidFill>
                  <a:srgbClr val="0070C0"/>
                </a:solidFill>
              </a:rPr>
              <a:t>10</a:t>
            </a:r>
            <a:r>
              <a:rPr lang="hr-BA" sz="2000" dirty="0">
                <a:solidFill>
                  <a:srgbClr val="0070C0"/>
                </a:solidFill>
              </a:rPr>
              <a:t> </a:t>
            </a:r>
            <a:r>
              <a:rPr lang="en-US" sz="2000" dirty="0">
                <a:solidFill>
                  <a:srgbClr val="0070C0"/>
                </a:solidFill>
              </a:rPr>
              <a:t>o</a:t>
            </a:r>
            <a:r>
              <a:rPr lang="hr-HR" sz="2000" dirty="0">
                <a:solidFill>
                  <a:srgbClr val="0070C0"/>
                </a:solidFill>
              </a:rPr>
              <a:t>f</a:t>
            </a:r>
            <a:r>
              <a:rPr lang="en-US" sz="2000" dirty="0">
                <a:solidFill>
                  <a:srgbClr val="0070C0"/>
                </a:solidFill>
              </a:rPr>
              <a:t> 50</a:t>
            </a:r>
            <a:r>
              <a:rPr lang="hr-HR" sz="2000" dirty="0">
                <a:solidFill>
                  <a:srgbClr val="0070C0"/>
                </a:solidFill>
              </a:rPr>
              <a:t>,</a:t>
            </a:r>
            <a:r>
              <a:rPr lang="en-US" sz="2000" dirty="0">
                <a:solidFill>
                  <a:srgbClr val="0070C0"/>
                </a:solidFill>
              </a:rPr>
              <a:t>486 μg/m³ </a:t>
            </a:r>
            <a:r>
              <a:rPr lang="hr-HR" sz="2000" dirty="0" err="1">
                <a:solidFill>
                  <a:srgbClr val="0070C0"/>
                </a:solidFill>
              </a:rPr>
              <a:t>is</a:t>
            </a:r>
            <a:r>
              <a:rPr lang="hr-HR" sz="2000" dirty="0">
                <a:solidFill>
                  <a:srgbClr val="0070C0"/>
                </a:solidFill>
              </a:rPr>
              <a:t> </a:t>
            </a:r>
            <a:r>
              <a:rPr lang="hr-HR" sz="2000" dirty="0" err="1">
                <a:solidFill>
                  <a:srgbClr val="0070C0"/>
                </a:solidFill>
              </a:rPr>
              <a:t>rounded</a:t>
            </a:r>
            <a:r>
              <a:rPr lang="hr-HR" sz="2000" dirty="0">
                <a:solidFill>
                  <a:srgbClr val="0070C0"/>
                </a:solidFill>
              </a:rPr>
              <a:t> to</a:t>
            </a:r>
            <a:r>
              <a:rPr lang="hr-BA" sz="2000" dirty="0">
                <a:solidFill>
                  <a:srgbClr val="0070C0"/>
                </a:solidFill>
              </a:rPr>
              <a:t> </a:t>
            </a:r>
            <a:r>
              <a:rPr lang="en-US" sz="2000" dirty="0">
                <a:solidFill>
                  <a:srgbClr val="0070C0"/>
                </a:solidFill>
              </a:rPr>
              <a:t>50 μg/m³ </a:t>
            </a:r>
            <a:r>
              <a:rPr lang="hr-HR" sz="2000" dirty="0" err="1">
                <a:solidFill>
                  <a:srgbClr val="0070C0"/>
                </a:solidFill>
              </a:rPr>
              <a:t>by</a:t>
            </a:r>
            <a:r>
              <a:rPr lang="hr-HR" sz="2000" dirty="0">
                <a:solidFill>
                  <a:srgbClr val="0070C0"/>
                </a:solidFill>
              </a:rPr>
              <a:t> </a:t>
            </a:r>
            <a:r>
              <a:rPr lang="hr-HR" sz="2000" dirty="0" err="1">
                <a:solidFill>
                  <a:srgbClr val="0070C0"/>
                </a:solidFill>
              </a:rPr>
              <a:t>applying</a:t>
            </a:r>
            <a:r>
              <a:rPr lang="hr-HR" sz="2000" dirty="0">
                <a:solidFill>
                  <a:srgbClr val="0070C0"/>
                </a:solidFill>
              </a:rPr>
              <a:t> </a:t>
            </a:r>
            <a:r>
              <a:rPr lang="hr-HR" sz="2000" dirty="0" err="1">
                <a:solidFill>
                  <a:srgbClr val="0070C0"/>
                </a:solidFill>
              </a:rPr>
              <a:t>the</a:t>
            </a:r>
            <a:r>
              <a:rPr lang="hr-HR" sz="2000" dirty="0">
                <a:solidFill>
                  <a:srgbClr val="0070C0"/>
                </a:solidFill>
              </a:rPr>
              <a:t> </a:t>
            </a:r>
            <a:r>
              <a:rPr lang="hr-HR" sz="2000" dirty="0" err="1">
                <a:solidFill>
                  <a:srgbClr val="0070C0"/>
                </a:solidFill>
              </a:rPr>
              <a:t>commercial</a:t>
            </a:r>
            <a:r>
              <a:rPr lang="hr-HR" sz="2000" dirty="0">
                <a:solidFill>
                  <a:srgbClr val="0070C0"/>
                </a:solidFill>
              </a:rPr>
              <a:t> </a:t>
            </a:r>
            <a:r>
              <a:rPr lang="hr-HR" sz="2000" dirty="0" err="1">
                <a:solidFill>
                  <a:srgbClr val="0070C0"/>
                </a:solidFill>
              </a:rPr>
              <a:t>rounding</a:t>
            </a:r>
            <a:r>
              <a:rPr lang="hr-HR" sz="2000" dirty="0">
                <a:solidFill>
                  <a:srgbClr val="0070C0"/>
                </a:solidFill>
              </a:rPr>
              <a:t> </a:t>
            </a:r>
            <a:r>
              <a:rPr lang="hr-HR" sz="2000" dirty="0" err="1">
                <a:solidFill>
                  <a:srgbClr val="0070C0"/>
                </a:solidFill>
              </a:rPr>
              <a:t>rules</a:t>
            </a:r>
            <a:r>
              <a:rPr lang="en-US" sz="2000" dirty="0">
                <a:solidFill>
                  <a:srgbClr val="0070C0"/>
                </a:solidFill>
              </a:rPr>
              <a:t>.</a:t>
            </a:r>
            <a:endParaRPr lang="hr-BA" sz="2000" dirty="0">
              <a:solidFill>
                <a:srgbClr val="0070C0"/>
              </a:solidFill>
            </a:endParaRPr>
          </a:p>
          <a:p>
            <a:pPr marL="0" lvl="1">
              <a:spcBef>
                <a:spcPct val="20000"/>
              </a:spcBef>
            </a:pPr>
            <a:endParaRPr lang="hr-BA" sz="1000" dirty="0">
              <a:solidFill>
                <a:srgbClr val="0070C0"/>
              </a:solidFill>
            </a:endParaRPr>
          </a:p>
          <a:p>
            <a:pPr marL="0" lvl="1">
              <a:spcBef>
                <a:spcPct val="20000"/>
              </a:spcBef>
            </a:pPr>
            <a:r>
              <a:rPr lang="hr-BA" sz="2000" dirty="0" err="1">
                <a:solidFill>
                  <a:srgbClr val="0070C0"/>
                </a:solidFill>
              </a:rPr>
              <a:t>If</a:t>
            </a:r>
            <a:r>
              <a:rPr lang="hr-BA" sz="2000" dirty="0">
                <a:solidFill>
                  <a:srgbClr val="0070C0"/>
                </a:solidFill>
              </a:rPr>
              <a:t> no </a:t>
            </a:r>
            <a:r>
              <a:rPr lang="hr-BA" sz="2000" dirty="0" err="1">
                <a:solidFill>
                  <a:srgbClr val="0070C0"/>
                </a:solidFill>
              </a:rPr>
              <a:t>commercial</a:t>
            </a:r>
            <a:r>
              <a:rPr lang="hr-BA" sz="2000" dirty="0">
                <a:solidFill>
                  <a:srgbClr val="0070C0"/>
                </a:solidFill>
              </a:rPr>
              <a:t> </a:t>
            </a:r>
            <a:r>
              <a:rPr lang="hr-BA" sz="2000" dirty="0" err="1">
                <a:solidFill>
                  <a:srgbClr val="0070C0"/>
                </a:solidFill>
              </a:rPr>
              <a:t>rounding</a:t>
            </a:r>
            <a:r>
              <a:rPr lang="hr-BA" sz="2000" dirty="0">
                <a:solidFill>
                  <a:srgbClr val="0070C0"/>
                </a:solidFill>
              </a:rPr>
              <a:t> </a:t>
            </a:r>
            <a:r>
              <a:rPr lang="hr-BA" sz="2000" dirty="0" err="1">
                <a:solidFill>
                  <a:srgbClr val="0070C0"/>
                </a:solidFill>
              </a:rPr>
              <a:t>rules</a:t>
            </a:r>
            <a:r>
              <a:rPr lang="hr-BA" sz="2000" dirty="0">
                <a:solidFill>
                  <a:srgbClr val="0070C0"/>
                </a:solidFill>
              </a:rPr>
              <a:t> are </a:t>
            </a:r>
            <a:r>
              <a:rPr lang="hr-BA" sz="2000" dirty="0" err="1">
                <a:solidFill>
                  <a:srgbClr val="0070C0"/>
                </a:solidFill>
              </a:rPr>
              <a:t>applied</a:t>
            </a:r>
            <a:r>
              <a:rPr lang="hr-BA" sz="2000" dirty="0">
                <a:solidFill>
                  <a:srgbClr val="0070C0"/>
                </a:solidFill>
              </a:rPr>
              <a:t>, </a:t>
            </a:r>
            <a:r>
              <a:rPr lang="hr-BA" sz="2000" dirty="0" err="1">
                <a:solidFill>
                  <a:srgbClr val="0070C0"/>
                </a:solidFill>
              </a:rPr>
              <a:t>then</a:t>
            </a:r>
            <a:r>
              <a:rPr lang="hr-BA" sz="2000" dirty="0">
                <a:solidFill>
                  <a:srgbClr val="0070C0"/>
                </a:solidFill>
              </a:rPr>
              <a:t> </a:t>
            </a:r>
            <a:r>
              <a:rPr lang="hr-BA" sz="2000" dirty="0" err="1">
                <a:solidFill>
                  <a:srgbClr val="0070C0"/>
                </a:solidFill>
              </a:rPr>
              <a:t>various</a:t>
            </a:r>
            <a:r>
              <a:rPr lang="hr-BA" sz="2000" dirty="0">
                <a:solidFill>
                  <a:srgbClr val="0070C0"/>
                </a:solidFill>
              </a:rPr>
              <a:t> </a:t>
            </a:r>
            <a:r>
              <a:rPr lang="hr-BA" sz="2000" dirty="0" err="1">
                <a:solidFill>
                  <a:srgbClr val="0070C0"/>
                </a:solidFill>
              </a:rPr>
              <a:t>possibilities</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rounding</a:t>
            </a:r>
            <a:r>
              <a:rPr lang="hr-BA" sz="2000" dirty="0">
                <a:solidFill>
                  <a:srgbClr val="0070C0"/>
                </a:solidFill>
              </a:rPr>
              <a:t> </a:t>
            </a:r>
            <a:r>
              <a:rPr lang="hr-BA" sz="2000" dirty="0" err="1">
                <a:solidFill>
                  <a:srgbClr val="0070C0"/>
                </a:solidFill>
              </a:rPr>
              <a:t>can</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applied</a:t>
            </a:r>
            <a:r>
              <a:rPr lang="hr-BA" sz="2000" dirty="0">
                <a:solidFill>
                  <a:srgbClr val="0070C0"/>
                </a:solidFill>
              </a:rPr>
              <a:t>: </a:t>
            </a:r>
            <a:r>
              <a:rPr lang="hr-BA" sz="2000" dirty="0" err="1">
                <a:solidFill>
                  <a:srgbClr val="0070C0"/>
                </a:solidFill>
              </a:rPr>
              <a:t>e.g</a:t>
            </a:r>
            <a:r>
              <a:rPr lang="hr-BA" sz="2000" dirty="0">
                <a:solidFill>
                  <a:srgbClr val="0070C0"/>
                </a:solidFill>
              </a:rPr>
              <a:t>. </a:t>
            </a:r>
            <a:r>
              <a:rPr lang="hr-BA" sz="2000" dirty="0" err="1">
                <a:solidFill>
                  <a:srgbClr val="0070C0"/>
                </a:solidFill>
              </a:rPr>
              <a:t>rounding</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this</a:t>
            </a:r>
            <a:r>
              <a:rPr lang="hr-BA" sz="2000" dirty="0">
                <a:solidFill>
                  <a:srgbClr val="0070C0"/>
                </a:solidFill>
              </a:rPr>
              <a:t> </a:t>
            </a:r>
            <a:r>
              <a:rPr lang="hr-BA" sz="2000" dirty="0" err="1">
                <a:solidFill>
                  <a:srgbClr val="0070C0"/>
                </a:solidFill>
              </a:rPr>
              <a:t>value</a:t>
            </a:r>
            <a:r>
              <a:rPr lang="hr-BA" sz="2000" dirty="0">
                <a:solidFill>
                  <a:srgbClr val="0070C0"/>
                </a:solidFill>
              </a:rPr>
              <a:t> to one </a:t>
            </a:r>
            <a:r>
              <a:rPr lang="hr-BA" sz="2000" dirty="0" err="1">
                <a:solidFill>
                  <a:srgbClr val="0070C0"/>
                </a:solidFill>
              </a:rPr>
              <a:t>digit</a:t>
            </a:r>
            <a:r>
              <a:rPr lang="hr-BA" sz="2000" dirty="0">
                <a:solidFill>
                  <a:srgbClr val="0070C0"/>
                </a:solidFill>
              </a:rPr>
              <a:t> </a:t>
            </a:r>
            <a:r>
              <a:rPr lang="hr-BA" sz="2000" dirty="0" err="1">
                <a:solidFill>
                  <a:srgbClr val="0070C0"/>
                </a:solidFill>
              </a:rPr>
              <a:t>gives</a:t>
            </a:r>
            <a:r>
              <a:rPr lang="hr-BA" sz="2000" dirty="0">
                <a:solidFill>
                  <a:srgbClr val="0070C0"/>
                </a:solidFill>
              </a:rPr>
              <a:t> 50.5 </a:t>
            </a:r>
            <a:r>
              <a:rPr lang="el-GR" sz="2000" dirty="0">
                <a:solidFill>
                  <a:srgbClr val="0070C0"/>
                </a:solidFill>
              </a:rPr>
              <a:t>μ</a:t>
            </a:r>
            <a:r>
              <a:rPr lang="hr-BA" sz="2000" dirty="0">
                <a:solidFill>
                  <a:srgbClr val="0070C0"/>
                </a:solidFill>
              </a:rPr>
              <a:t>g/m³ </a:t>
            </a:r>
            <a:r>
              <a:rPr lang="hr-BA" sz="2000" dirty="0" err="1">
                <a:solidFill>
                  <a:srgbClr val="0070C0"/>
                </a:solidFill>
              </a:rPr>
              <a:t>in</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first</a:t>
            </a:r>
            <a:r>
              <a:rPr lang="hr-BA" sz="2000" dirty="0">
                <a:solidFill>
                  <a:srgbClr val="0070C0"/>
                </a:solidFill>
              </a:rPr>
              <a:t> </a:t>
            </a:r>
            <a:r>
              <a:rPr lang="hr-BA" sz="2000" dirty="0" err="1">
                <a:solidFill>
                  <a:srgbClr val="0070C0"/>
                </a:solidFill>
              </a:rPr>
              <a:t>step</a:t>
            </a:r>
            <a:r>
              <a:rPr lang="hr-BA" sz="2000" dirty="0">
                <a:solidFill>
                  <a:srgbClr val="0070C0"/>
                </a:solidFill>
              </a:rPr>
              <a:t>, </a:t>
            </a:r>
            <a:r>
              <a:rPr lang="hr-BA" sz="2000" dirty="0" err="1">
                <a:solidFill>
                  <a:srgbClr val="0070C0"/>
                </a:solidFill>
              </a:rPr>
              <a:t>and</a:t>
            </a:r>
            <a:r>
              <a:rPr lang="hr-BA" sz="2000" dirty="0">
                <a:solidFill>
                  <a:srgbClr val="0070C0"/>
                </a:solidFill>
              </a:rPr>
              <a:t> </a:t>
            </a:r>
            <a:r>
              <a:rPr lang="hr-BA" sz="2000" dirty="0" err="1">
                <a:solidFill>
                  <a:srgbClr val="0070C0"/>
                </a:solidFill>
              </a:rPr>
              <a:t>rounding</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second</a:t>
            </a:r>
            <a:r>
              <a:rPr lang="hr-BA" sz="2000" dirty="0">
                <a:solidFill>
                  <a:srgbClr val="0070C0"/>
                </a:solidFill>
              </a:rPr>
              <a:t> </a:t>
            </a:r>
            <a:r>
              <a:rPr lang="hr-BA" sz="2000" dirty="0" err="1">
                <a:solidFill>
                  <a:srgbClr val="0070C0"/>
                </a:solidFill>
              </a:rPr>
              <a:t>step</a:t>
            </a:r>
            <a:r>
              <a:rPr lang="hr-BA" sz="2000" dirty="0">
                <a:solidFill>
                  <a:srgbClr val="0070C0"/>
                </a:solidFill>
              </a:rPr>
              <a:t> </a:t>
            </a:r>
            <a:r>
              <a:rPr lang="hr-BA" sz="2000" dirty="0" err="1">
                <a:solidFill>
                  <a:srgbClr val="0070C0"/>
                </a:solidFill>
              </a:rPr>
              <a:t>gives</a:t>
            </a:r>
            <a:r>
              <a:rPr lang="hr-BA" sz="2000" dirty="0">
                <a:solidFill>
                  <a:srgbClr val="0070C0"/>
                </a:solidFill>
              </a:rPr>
              <a:t> 51 </a:t>
            </a:r>
            <a:r>
              <a:rPr lang="el-GR" sz="2000" dirty="0">
                <a:solidFill>
                  <a:srgbClr val="0070C0"/>
                </a:solidFill>
              </a:rPr>
              <a:t>μ</a:t>
            </a:r>
            <a:r>
              <a:rPr lang="hr-BA" sz="2000" dirty="0">
                <a:solidFill>
                  <a:srgbClr val="0070C0"/>
                </a:solidFill>
              </a:rPr>
              <a:t>g/m³.</a:t>
            </a:r>
          </a:p>
          <a:p>
            <a:pPr marL="0" lvl="1">
              <a:spcBef>
                <a:spcPct val="20000"/>
              </a:spcBef>
            </a:pPr>
            <a:r>
              <a:rPr lang="hr-BA" sz="2000" dirty="0" err="1">
                <a:solidFill>
                  <a:srgbClr val="0070C0"/>
                </a:solidFill>
              </a:rPr>
              <a:t>When</a:t>
            </a:r>
            <a:r>
              <a:rPr lang="hr-BA" sz="2000" dirty="0">
                <a:solidFill>
                  <a:srgbClr val="0070C0"/>
                </a:solidFill>
              </a:rPr>
              <a:t> </a:t>
            </a:r>
            <a:r>
              <a:rPr lang="hr-BA" sz="2000" dirty="0" err="1">
                <a:solidFill>
                  <a:srgbClr val="0070C0"/>
                </a:solidFill>
              </a:rPr>
              <a:t>comparing</a:t>
            </a:r>
            <a:r>
              <a:rPr lang="hr-BA" sz="2000" dirty="0">
                <a:solidFill>
                  <a:srgbClr val="0070C0"/>
                </a:solidFill>
              </a:rPr>
              <a:t> </a:t>
            </a:r>
            <a:r>
              <a:rPr lang="hr-BA" sz="2000" dirty="0" err="1">
                <a:solidFill>
                  <a:srgbClr val="0070C0"/>
                </a:solidFill>
              </a:rPr>
              <a:t>this</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daily</a:t>
            </a:r>
            <a:r>
              <a:rPr lang="hr-BA" sz="2000" dirty="0">
                <a:solidFill>
                  <a:srgbClr val="0070C0"/>
                </a:solidFill>
              </a:rPr>
              <a:t> limit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50 </a:t>
            </a:r>
            <a:r>
              <a:rPr lang="el-GR" sz="2000" dirty="0">
                <a:solidFill>
                  <a:srgbClr val="0070C0"/>
                </a:solidFill>
              </a:rPr>
              <a:t>μ</a:t>
            </a:r>
            <a:r>
              <a:rPr lang="hr-BA" sz="2000" dirty="0">
                <a:solidFill>
                  <a:srgbClr val="0070C0"/>
                </a:solidFill>
              </a:rPr>
              <a:t>g/m</a:t>
            </a:r>
            <a:r>
              <a:rPr lang="hr-BA" sz="2000" b="1" baseline="30000" dirty="0">
                <a:solidFill>
                  <a:srgbClr val="0070C0"/>
                </a:solidFill>
              </a:rPr>
              <a:t>3 </a:t>
            </a:r>
            <a:r>
              <a:rPr lang="hr-BA" sz="2000" dirty="0">
                <a:solidFill>
                  <a:srgbClr val="0070C0"/>
                </a:solidFill>
              </a:rPr>
              <a:t>a </a:t>
            </a:r>
            <a:r>
              <a:rPr lang="hr-BA" sz="2000" dirty="0" err="1">
                <a:solidFill>
                  <a:srgbClr val="0070C0"/>
                </a:solidFill>
              </a:rPr>
              <a:t>result</a:t>
            </a:r>
            <a:r>
              <a:rPr lang="hr-BA" sz="2000" dirty="0">
                <a:solidFill>
                  <a:srgbClr val="0070C0"/>
                </a:solidFill>
              </a:rPr>
              <a:t> </a:t>
            </a:r>
            <a:r>
              <a:rPr lang="hr-BA" sz="2000" dirty="0" err="1">
                <a:solidFill>
                  <a:srgbClr val="0070C0"/>
                </a:solidFill>
              </a:rPr>
              <a:t>would</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an</a:t>
            </a:r>
            <a:r>
              <a:rPr lang="hr-BA" sz="2000" dirty="0">
                <a:solidFill>
                  <a:srgbClr val="0070C0"/>
                </a:solidFill>
              </a:rPr>
              <a:t> </a:t>
            </a:r>
            <a:r>
              <a:rPr lang="hr-BA" sz="2000" dirty="0" err="1">
                <a:solidFill>
                  <a:srgbClr val="0070C0"/>
                </a:solidFill>
              </a:rPr>
              <a:t>exceeding</a:t>
            </a:r>
            <a:r>
              <a:rPr lang="hr-BA" sz="2000" dirty="0">
                <a:solidFill>
                  <a:srgbClr val="0070C0"/>
                </a:solidFill>
              </a:rPr>
              <a:t>. </a:t>
            </a:r>
            <a:r>
              <a:rPr lang="hr-BA" sz="2000" dirty="0" err="1">
                <a:solidFill>
                  <a:srgbClr val="0070C0"/>
                </a:solidFill>
              </a:rPr>
              <a:t>Therefore</a:t>
            </a:r>
            <a:r>
              <a:rPr lang="hr-BA" sz="2000" dirty="0">
                <a:solidFill>
                  <a:srgbClr val="0070C0"/>
                </a:solidFill>
              </a:rPr>
              <a:t>, </a:t>
            </a:r>
            <a:r>
              <a:rPr lang="hr-BA" sz="2000" dirty="0" err="1">
                <a:solidFill>
                  <a:srgbClr val="0070C0"/>
                </a:solidFill>
              </a:rPr>
              <a:t>it</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important</a:t>
            </a:r>
            <a:r>
              <a:rPr lang="hr-BA" sz="2000" dirty="0">
                <a:solidFill>
                  <a:srgbClr val="0070C0"/>
                </a:solidFill>
              </a:rPr>
              <a:t> to </a:t>
            </a:r>
            <a:r>
              <a:rPr lang="hr-BA" sz="2000" dirty="0" err="1">
                <a:solidFill>
                  <a:srgbClr val="0070C0"/>
                </a:solidFill>
              </a:rPr>
              <a:t>follow</a:t>
            </a:r>
            <a:r>
              <a:rPr lang="hr-BA" sz="2000" dirty="0">
                <a:solidFill>
                  <a:srgbClr val="0070C0"/>
                </a:solidFill>
              </a:rPr>
              <a:t> </a:t>
            </a:r>
            <a:r>
              <a:rPr lang="hr-BA" sz="2000" dirty="0" err="1">
                <a:solidFill>
                  <a:srgbClr val="0070C0"/>
                </a:solidFill>
              </a:rPr>
              <a:t>commercial</a:t>
            </a:r>
            <a:r>
              <a:rPr lang="hr-BA" sz="2000" dirty="0">
                <a:solidFill>
                  <a:srgbClr val="0070C0"/>
                </a:solidFill>
              </a:rPr>
              <a:t> </a:t>
            </a:r>
            <a:r>
              <a:rPr lang="hr-BA" sz="2000" dirty="0" err="1">
                <a:solidFill>
                  <a:srgbClr val="0070C0"/>
                </a:solidFill>
              </a:rPr>
              <a:t>rounding</a:t>
            </a:r>
            <a:r>
              <a:rPr lang="hr-BA" sz="2000" dirty="0">
                <a:solidFill>
                  <a:srgbClr val="0070C0"/>
                </a:solidFill>
              </a:rPr>
              <a:t> </a:t>
            </a:r>
            <a:r>
              <a:rPr lang="hr-BA" sz="2000" dirty="0" err="1">
                <a:solidFill>
                  <a:srgbClr val="0070C0"/>
                </a:solidFill>
              </a:rPr>
              <a:t>rules</a:t>
            </a:r>
            <a:r>
              <a:rPr lang="hr-BA" sz="2000" dirty="0">
                <a:solidFill>
                  <a:srgbClr val="0070C0"/>
                </a:solidFill>
              </a:rPr>
              <a:t>.</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230819" y="5471928"/>
            <a:ext cx="8806648" cy="769441"/>
          </a:xfrm>
          <a:prstGeom prst="rect">
            <a:avLst/>
          </a:prstGeom>
        </p:spPr>
        <p:txBody>
          <a:bodyPr wrap="square">
            <a:spAutoFit/>
          </a:bodyPr>
          <a:lstStyle/>
          <a:p>
            <a:pPr marL="0" lvl="1">
              <a:spcBef>
                <a:spcPct val="20000"/>
              </a:spcBef>
            </a:pPr>
            <a:r>
              <a:rPr lang="hr-BA" sz="2000" dirty="0">
                <a:solidFill>
                  <a:srgbClr val="0070C0"/>
                </a:solidFill>
                <a:hlinkClick r:id="rId4"/>
              </a:rPr>
              <a:t>http://ec.europa.eu/environment/air/quality/legislation/pdf/IPR_guidance1.pdf</a:t>
            </a:r>
            <a:endParaRPr lang="hr-BA" sz="2000" dirty="0">
              <a:solidFill>
                <a:srgbClr val="0070C0"/>
              </a:solidFill>
            </a:endParaRPr>
          </a:p>
          <a:p>
            <a:pPr marL="0" lvl="1">
              <a:spcBef>
                <a:spcPct val="20000"/>
              </a:spcBef>
            </a:pPr>
            <a:r>
              <a:rPr lang="hr-BA" sz="2000" dirty="0">
                <a:solidFill>
                  <a:srgbClr val="0070C0"/>
                </a:solidFill>
              </a:rPr>
              <a:t>(</a:t>
            </a:r>
            <a:r>
              <a:rPr lang="hr-BA" sz="2000" dirty="0" err="1">
                <a:solidFill>
                  <a:srgbClr val="0070C0"/>
                </a:solidFill>
              </a:rPr>
              <a:t>page</a:t>
            </a:r>
            <a:r>
              <a:rPr lang="hr-BA" sz="2000" dirty="0">
                <a:solidFill>
                  <a:srgbClr val="0070C0"/>
                </a:solidFill>
              </a:rPr>
              <a:t> 10)</a:t>
            </a:r>
          </a:p>
        </p:txBody>
      </p:sp>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427694255"/>
      </p:ext>
    </p:extLst>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230819" y="1362234"/>
            <a:ext cx="8589331" cy="4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Rounding</a:t>
            </a:r>
            <a:r>
              <a:rPr lang="hr-BA" sz="2400" b="1" dirty="0">
                <a:solidFill>
                  <a:schemeClr val="tx2"/>
                </a:solidFill>
              </a:rPr>
              <a:t> </a:t>
            </a:r>
            <a:r>
              <a:rPr lang="pl-PL" sz="2400" dirty="0">
                <a:solidFill>
                  <a:srgbClr val="FF0000"/>
                </a:solidFill>
              </a:rPr>
              <a:t>(continuation)</a:t>
            </a:r>
            <a:endParaRPr lang="nn-NO" sz="2400" b="1" dirty="0">
              <a:solidFill>
                <a:schemeClr val="tx2"/>
              </a:solidFill>
            </a:endParaRPr>
          </a:p>
          <a:p>
            <a:pPr marL="0" lvl="1">
              <a:spcBef>
                <a:spcPct val="20000"/>
              </a:spcBef>
            </a:pPr>
            <a:r>
              <a:rPr lang="hr-BA" sz="2000" u="sng" dirty="0" err="1">
                <a:solidFill>
                  <a:srgbClr val="0070C0"/>
                </a:solidFill>
              </a:rPr>
              <a:t>From</a:t>
            </a:r>
            <a:r>
              <a:rPr lang="hr-BA" sz="2000" u="sng" dirty="0">
                <a:solidFill>
                  <a:srgbClr val="0070C0"/>
                </a:solidFill>
              </a:rPr>
              <a:t> </a:t>
            </a:r>
            <a:r>
              <a:rPr lang="hr-BA" sz="2000" u="sng" dirty="0" err="1">
                <a:solidFill>
                  <a:srgbClr val="0070C0"/>
                </a:solidFill>
              </a:rPr>
              <a:t>the</a:t>
            </a:r>
            <a:r>
              <a:rPr lang="hr-BA" sz="2000" u="sng" dirty="0">
                <a:solidFill>
                  <a:srgbClr val="0070C0"/>
                </a:solidFill>
              </a:rPr>
              <a:t> </a:t>
            </a:r>
            <a:r>
              <a:rPr lang="hr-BA" sz="2000" u="sng" dirty="0" err="1">
                <a:solidFill>
                  <a:srgbClr val="0070C0"/>
                </a:solidFill>
              </a:rPr>
              <a:t>Guidebook</a:t>
            </a:r>
            <a:r>
              <a:rPr lang="hr-BA" sz="2000" u="sng" dirty="0">
                <a:solidFill>
                  <a:srgbClr val="0070C0"/>
                </a:solidFill>
              </a:rPr>
              <a:t> for </a:t>
            </a:r>
            <a:r>
              <a:rPr lang="hr-BA" sz="2000" u="sng" dirty="0" err="1">
                <a:solidFill>
                  <a:srgbClr val="0070C0"/>
                </a:solidFill>
              </a:rPr>
              <a:t>implementation</a:t>
            </a:r>
            <a:r>
              <a:rPr lang="hr-BA" sz="2000" u="sng" dirty="0">
                <a:solidFill>
                  <a:srgbClr val="0070C0"/>
                </a:solidFill>
              </a:rPr>
              <a:t> </a:t>
            </a:r>
            <a:r>
              <a:rPr lang="hr-BA" sz="2000" u="sng" dirty="0" err="1">
                <a:solidFill>
                  <a:srgbClr val="0070C0"/>
                </a:solidFill>
              </a:rPr>
              <a:t>of</a:t>
            </a:r>
            <a:r>
              <a:rPr lang="hr-BA" sz="2000" u="sng" dirty="0">
                <a:solidFill>
                  <a:srgbClr val="0070C0"/>
                </a:solidFill>
              </a:rPr>
              <a:t> </a:t>
            </a:r>
            <a:r>
              <a:rPr lang="hr-BA" sz="2000" u="sng" dirty="0" err="1">
                <a:solidFill>
                  <a:srgbClr val="0070C0"/>
                </a:solidFill>
              </a:rPr>
              <a:t>Decision</a:t>
            </a:r>
            <a:r>
              <a:rPr lang="hr-BA" sz="2000" u="sng" dirty="0">
                <a:solidFill>
                  <a:srgbClr val="0070C0"/>
                </a:solidFill>
              </a:rPr>
              <a:t> 2011/850/EU</a:t>
            </a:r>
          </a:p>
          <a:p>
            <a:pPr marL="0" lvl="1">
              <a:spcBef>
                <a:spcPct val="20000"/>
              </a:spcBef>
            </a:pPr>
            <a:r>
              <a:rPr lang="hr-BA" sz="2000" dirty="0" err="1">
                <a:solidFill>
                  <a:srgbClr val="0070C0"/>
                </a:solidFill>
              </a:rPr>
              <a:t>Examples</a:t>
            </a:r>
            <a:r>
              <a:rPr lang="hr-BA" sz="2000" dirty="0">
                <a:solidFill>
                  <a:srgbClr val="0070C0"/>
                </a:solidFill>
              </a:rPr>
              <a:t>:</a:t>
            </a:r>
          </a:p>
          <a:p>
            <a:pPr marL="0" lvl="1">
              <a:spcBef>
                <a:spcPct val="20000"/>
              </a:spcBef>
            </a:pPr>
            <a:r>
              <a:rPr lang="hr-BA" sz="2000" dirty="0">
                <a:solidFill>
                  <a:srgbClr val="0070C0"/>
                </a:solidFill>
              </a:rPr>
              <a:t>2) </a:t>
            </a:r>
            <a:r>
              <a:rPr lang="hr-BA" sz="2000" dirty="0" err="1">
                <a:solidFill>
                  <a:srgbClr val="0070C0"/>
                </a:solidFill>
              </a:rPr>
              <a:t>Hourly</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ozone (O</a:t>
            </a:r>
            <a:r>
              <a:rPr lang="hr-BA" sz="2000" baseline="-25000" dirty="0">
                <a:solidFill>
                  <a:srgbClr val="0070C0"/>
                </a:solidFill>
              </a:rPr>
              <a:t>3</a:t>
            </a:r>
            <a:r>
              <a:rPr lang="hr-BA" sz="2000" dirty="0">
                <a:solidFill>
                  <a:srgbClr val="0070C0"/>
                </a:solidFill>
              </a:rPr>
              <a:t>) </a:t>
            </a:r>
            <a:r>
              <a:rPr lang="hr-BA" sz="2000" dirty="0" err="1">
                <a:solidFill>
                  <a:srgbClr val="0070C0"/>
                </a:solidFill>
              </a:rPr>
              <a:t>of</a:t>
            </a:r>
            <a:r>
              <a:rPr lang="hr-BA" sz="2000" dirty="0">
                <a:solidFill>
                  <a:srgbClr val="0070C0"/>
                </a:solidFill>
              </a:rPr>
              <a:t> 180.49 </a:t>
            </a:r>
            <a:r>
              <a:rPr lang="el-GR" sz="2000" dirty="0">
                <a:solidFill>
                  <a:srgbClr val="0070C0"/>
                </a:solidFill>
              </a:rPr>
              <a:t>μ</a:t>
            </a:r>
            <a:r>
              <a:rPr lang="hr-BA" sz="2000" dirty="0">
                <a:solidFill>
                  <a:srgbClr val="0070C0"/>
                </a:solidFill>
              </a:rPr>
              <a:t>g/m</a:t>
            </a:r>
            <a:r>
              <a:rPr lang="hr-BA" sz="2000" baseline="30000" dirty="0">
                <a:solidFill>
                  <a:srgbClr val="0070C0"/>
                </a:solidFill>
              </a:rPr>
              <a:t>3</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rounded</a:t>
            </a:r>
            <a:r>
              <a:rPr lang="hr-BA" sz="2000" dirty="0">
                <a:solidFill>
                  <a:srgbClr val="0070C0"/>
                </a:solidFill>
              </a:rPr>
              <a:t> to 180 </a:t>
            </a:r>
            <a:r>
              <a:rPr lang="el-GR" sz="2000" dirty="0">
                <a:solidFill>
                  <a:srgbClr val="0070C0"/>
                </a:solidFill>
              </a:rPr>
              <a:t>μ</a:t>
            </a:r>
            <a:r>
              <a:rPr lang="hr-BA" sz="2000" dirty="0">
                <a:solidFill>
                  <a:srgbClr val="0070C0"/>
                </a:solidFill>
              </a:rPr>
              <a:t>g/m</a:t>
            </a:r>
            <a:r>
              <a:rPr lang="hr-BA" sz="2000" baseline="30000" dirty="0">
                <a:solidFill>
                  <a:srgbClr val="0070C0"/>
                </a:solidFill>
              </a:rPr>
              <a:t>3</a:t>
            </a:r>
            <a:r>
              <a:rPr lang="hr-BA" sz="2000" dirty="0">
                <a:solidFill>
                  <a:srgbClr val="0070C0"/>
                </a:solidFill>
              </a:rPr>
              <a:t>. </a:t>
            </a:r>
            <a:r>
              <a:rPr lang="hr-BA" sz="2000" dirty="0" err="1">
                <a:solidFill>
                  <a:srgbClr val="0070C0"/>
                </a:solidFill>
              </a:rPr>
              <a:t>When</a:t>
            </a:r>
            <a:r>
              <a:rPr lang="hr-BA" sz="2000" dirty="0">
                <a:solidFill>
                  <a:srgbClr val="0070C0"/>
                </a:solidFill>
              </a:rPr>
              <a:t> </a:t>
            </a:r>
            <a:r>
              <a:rPr lang="hr-BA" sz="2000" dirty="0" err="1">
                <a:solidFill>
                  <a:srgbClr val="0070C0"/>
                </a:solidFill>
              </a:rPr>
              <a:t>this</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compared</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informing</a:t>
            </a:r>
            <a:r>
              <a:rPr lang="hr-BA" sz="2000" dirty="0">
                <a:solidFill>
                  <a:srgbClr val="0070C0"/>
                </a:solidFill>
              </a:rPr>
              <a:t> </a:t>
            </a:r>
            <a:r>
              <a:rPr lang="hr-BA" sz="2000" dirty="0" err="1">
                <a:solidFill>
                  <a:srgbClr val="0070C0"/>
                </a:solidFill>
              </a:rPr>
              <a:t>threshold</a:t>
            </a:r>
            <a:r>
              <a:rPr lang="hr-BA" sz="2000" dirty="0">
                <a:solidFill>
                  <a:srgbClr val="0070C0"/>
                </a:solidFill>
              </a:rPr>
              <a:t> </a:t>
            </a:r>
            <a:r>
              <a:rPr lang="hr-BA" sz="2000" dirty="0" err="1">
                <a:solidFill>
                  <a:srgbClr val="0070C0"/>
                </a:solidFill>
              </a:rPr>
              <a:t>of</a:t>
            </a:r>
            <a:r>
              <a:rPr lang="hr-BA" sz="2000" dirty="0">
                <a:solidFill>
                  <a:srgbClr val="0070C0"/>
                </a:solidFill>
              </a:rPr>
              <a:t> 180 </a:t>
            </a:r>
            <a:r>
              <a:rPr lang="el-GR" sz="2000" dirty="0">
                <a:solidFill>
                  <a:srgbClr val="0070C0"/>
                </a:solidFill>
              </a:rPr>
              <a:t>μ</a:t>
            </a:r>
            <a:r>
              <a:rPr lang="hr-BA" sz="2000" dirty="0">
                <a:solidFill>
                  <a:srgbClr val="0070C0"/>
                </a:solidFill>
              </a:rPr>
              <a:t>g/m</a:t>
            </a:r>
            <a:r>
              <a:rPr lang="hr-BA" sz="2000" baseline="30000" dirty="0">
                <a:solidFill>
                  <a:srgbClr val="0070C0"/>
                </a:solidFill>
              </a:rPr>
              <a:t>3</a:t>
            </a:r>
            <a:r>
              <a:rPr lang="hr-BA" sz="2000" dirty="0">
                <a:solidFill>
                  <a:srgbClr val="0070C0"/>
                </a:solidFill>
              </a:rPr>
              <a:t>, </a:t>
            </a:r>
            <a:r>
              <a:rPr lang="hr-BA" sz="2000" dirty="0" err="1">
                <a:solidFill>
                  <a:srgbClr val="0070C0"/>
                </a:solidFill>
              </a:rPr>
              <a:t>it</a:t>
            </a:r>
            <a:r>
              <a:rPr lang="hr-BA" sz="2000" dirty="0">
                <a:solidFill>
                  <a:srgbClr val="0070C0"/>
                </a:solidFill>
              </a:rPr>
              <a:t> </a:t>
            </a:r>
            <a:r>
              <a:rPr lang="hr-BA" sz="2000" dirty="0" err="1">
                <a:solidFill>
                  <a:srgbClr val="0070C0"/>
                </a:solidFill>
              </a:rPr>
              <a:t>will</a:t>
            </a:r>
            <a:r>
              <a:rPr lang="hr-BA" sz="2000" dirty="0">
                <a:solidFill>
                  <a:srgbClr val="0070C0"/>
                </a:solidFill>
              </a:rPr>
              <a:t> </a:t>
            </a:r>
            <a:r>
              <a:rPr lang="hr-BA" sz="2000" dirty="0" err="1">
                <a:solidFill>
                  <a:srgbClr val="0070C0"/>
                </a:solidFill>
              </a:rPr>
              <a:t>not</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exceeded</a:t>
            </a:r>
            <a:r>
              <a:rPr lang="hr-BA" sz="2000" dirty="0">
                <a:solidFill>
                  <a:srgbClr val="0070C0"/>
                </a:solidFill>
              </a:rPr>
              <a:t> </a:t>
            </a:r>
            <a:r>
              <a:rPr lang="hr-BA" sz="2000" dirty="0" err="1">
                <a:solidFill>
                  <a:srgbClr val="0070C0"/>
                </a:solidFill>
              </a:rPr>
              <a:t>by</a:t>
            </a:r>
            <a:r>
              <a:rPr lang="hr-BA" sz="2000" dirty="0">
                <a:solidFill>
                  <a:srgbClr val="0070C0"/>
                </a:solidFill>
              </a:rPr>
              <a:t> </a:t>
            </a:r>
            <a:r>
              <a:rPr lang="hr-BA" sz="2000" dirty="0" err="1">
                <a:solidFill>
                  <a:srgbClr val="0070C0"/>
                </a:solidFill>
              </a:rPr>
              <a:t>allert</a:t>
            </a:r>
            <a:r>
              <a:rPr lang="hr-BA" sz="2000" dirty="0">
                <a:solidFill>
                  <a:srgbClr val="0070C0"/>
                </a:solidFill>
              </a:rPr>
              <a:t> </a:t>
            </a:r>
            <a:r>
              <a:rPr lang="hr-BA" sz="2000" dirty="0" err="1">
                <a:solidFill>
                  <a:srgbClr val="0070C0"/>
                </a:solidFill>
              </a:rPr>
              <a:t>threshold</a:t>
            </a:r>
            <a:r>
              <a:rPr lang="hr-BA" sz="2000" dirty="0">
                <a:solidFill>
                  <a:srgbClr val="0070C0"/>
                </a:solidFill>
              </a:rPr>
              <a:t>.</a:t>
            </a:r>
          </a:p>
          <a:p>
            <a:pPr marL="0" lvl="1">
              <a:spcBef>
                <a:spcPct val="20000"/>
              </a:spcBef>
            </a:pPr>
            <a:r>
              <a:rPr lang="hr-BA" sz="2000" dirty="0">
                <a:solidFill>
                  <a:srgbClr val="0070C0"/>
                </a:solidFill>
              </a:rPr>
              <a:t>3) </a:t>
            </a:r>
            <a:r>
              <a:rPr lang="hr-BA" sz="2000" dirty="0" err="1">
                <a:solidFill>
                  <a:srgbClr val="0070C0"/>
                </a:solidFill>
              </a:rPr>
              <a:t>Hourly</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ozone (O</a:t>
            </a:r>
            <a:r>
              <a:rPr lang="hr-BA" sz="2000" baseline="-25000" dirty="0">
                <a:solidFill>
                  <a:srgbClr val="0070C0"/>
                </a:solidFill>
              </a:rPr>
              <a:t>3</a:t>
            </a:r>
            <a:r>
              <a:rPr lang="hr-BA" sz="2000" dirty="0">
                <a:solidFill>
                  <a:srgbClr val="0070C0"/>
                </a:solidFill>
              </a:rPr>
              <a:t>) </a:t>
            </a:r>
            <a:r>
              <a:rPr lang="hr-BA" sz="2000" dirty="0" err="1">
                <a:solidFill>
                  <a:srgbClr val="0070C0"/>
                </a:solidFill>
              </a:rPr>
              <a:t>of</a:t>
            </a:r>
            <a:r>
              <a:rPr lang="hr-BA" sz="2000" dirty="0">
                <a:solidFill>
                  <a:srgbClr val="0070C0"/>
                </a:solidFill>
              </a:rPr>
              <a:t> 180.50 </a:t>
            </a:r>
            <a:r>
              <a:rPr lang="el-GR" sz="2000" dirty="0">
                <a:solidFill>
                  <a:srgbClr val="0070C0"/>
                </a:solidFill>
              </a:rPr>
              <a:t>μ</a:t>
            </a:r>
            <a:r>
              <a:rPr lang="hr-BA" sz="2000" dirty="0">
                <a:solidFill>
                  <a:srgbClr val="0070C0"/>
                </a:solidFill>
              </a:rPr>
              <a:t>g/m</a:t>
            </a:r>
            <a:r>
              <a:rPr lang="hr-BA" sz="2000" baseline="30000" dirty="0">
                <a:solidFill>
                  <a:srgbClr val="0070C0"/>
                </a:solidFill>
              </a:rPr>
              <a:t>3</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rounded</a:t>
            </a:r>
            <a:r>
              <a:rPr lang="hr-BA" sz="2000" dirty="0">
                <a:solidFill>
                  <a:srgbClr val="0070C0"/>
                </a:solidFill>
              </a:rPr>
              <a:t> to 181 </a:t>
            </a:r>
            <a:r>
              <a:rPr lang="el-GR" sz="2000" dirty="0">
                <a:solidFill>
                  <a:srgbClr val="0070C0"/>
                </a:solidFill>
              </a:rPr>
              <a:t>μ</a:t>
            </a:r>
            <a:r>
              <a:rPr lang="hr-BA" sz="2000" dirty="0">
                <a:solidFill>
                  <a:srgbClr val="0070C0"/>
                </a:solidFill>
              </a:rPr>
              <a:t>g/m</a:t>
            </a:r>
            <a:r>
              <a:rPr lang="hr-BA" sz="2000" baseline="30000" dirty="0">
                <a:solidFill>
                  <a:srgbClr val="0070C0"/>
                </a:solidFill>
              </a:rPr>
              <a:t>3</a:t>
            </a:r>
            <a:r>
              <a:rPr lang="hr-BA" sz="2000" dirty="0">
                <a:solidFill>
                  <a:srgbClr val="0070C0"/>
                </a:solidFill>
              </a:rPr>
              <a:t>. </a:t>
            </a:r>
            <a:r>
              <a:rPr lang="hr-BA" sz="2000" dirty="0" err="1">
                <a:solidFill>
                  <a:srgbClr val="0070C0"/>
                </a:solidFill>
              </a:rPr>
              <a:t>When</a:t>
            </a:r>
            <a:r>
              <a:rPr lang="hr-BA" sz="2000" dirty="0">
                <a:solidFill>
                  <a:srgbClr val="0070C0"/>
                </a:solidFill>
              </a:rPr>
              <a:t> </a:t>
            </a:r>
            <a:r>
              <a:rPr lang="hr-BA" sz="2000" dirty="0" err="1">
                <a:solidFill>
                  <a:srgbClr val="0070C0"/>
                </a:solidFill>
              </a:rPr>
              <a:t>this</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is</a:t>
            </a:r>
            <a:r>
              <a:rPr lang="hr-BA" sz="2000" dirty="0">
                <a:solidFill>
                  <a:srgbClr val="0070C0"/>
                </a:solidFill>
              </a:rPr>
              <a:t> </a:t>
            </a:r>
            <a:r>
              <a:rPr lang="hr-BA" sz="2000" dirty="0" err="1">
                <a:solidFill>
                  <a:srgbClr val="0070C0"/>
                </a:solidFill>
              </a:rPr>
              <a:t>compared</a:t>
            </a:r>
            <a:r>
              <a:rPr lang="hr-BA" sz="2000" dirty="0">
                <a:solidFill>
                  <a:srgbClr val="0070C0"/>
                </a:solidFill>
              </a:rPr>
              <a:t> </a:t>
            </a:r>
            <a:r>
              <a:rPr lang="hr-BA" sz="2000" dirty="0" err="1">
                <a:solidFill>
                  <a:srgbClr val="0070C0"/>
                </a:solidFill>
              </a:rPr>
              <a:t>with</a:t>
            </a:r>
            <a:r>
              <a:rPr lang="hr-BA" sz="2000" dirty="0">
                <a:solidFill>
                  <a:srgbClr val="0070C0"/>
                </a:solidFill>
              </a:rPr>
              <a:t> </a:t>
            </a:r>
            <a:r>
              <a:rPr lang="hr-BA" sz="2000" dirty="0" err="1">
                <a:solidFill>
                  <a:srgbClr val="0070C0"/>
                </a:solidFill>
              </a:rPr>
              <a:t>informing</a:t>
            </a:r>
            <a:r>
              <a:rPr lang="hr-BA" sz="2000" dirty="0">
                <a:solidFill>
                  <a:srgbClr val="0070C0"/>
                </a:solidFill>
              </a:rPr>
              <a:t> </a:t>
            </a:r>
            <a:r>
              <a:rPr lang="hr-BA" sz="2000" dirty="0" err="1">
                <a:solidFill>
                  <a:srgbClr val="0070C0"/>
                </a:solidFill>
              </a:rPr>
              <a:t>threshold</a:t>
            </a:r>
            <a:r>
              <a:rPr lang="hr-BA" sz="2000" dirty="0">
                <a:solidFill>
                  <a:srgbClr val="0070C0"/>
                </a:solidFill>
              </a:rPr>
              <a:t> </a:t>
            </a:r>
            <a:r>
              <a:rPr lang="hr-BA" sz="2000" dirty="0" err="1">
                <a:solidFill>
                  <a:srgbClr val="0070C0"/>
                </a:solidFill>
              </a:rPr>
              <a:t>of</a:t>
            </a:r>
            <a:r>
              <a:rPr lang="hr-BA" sz="2000" dirty="0">
                <a:solidFill>
                  <a:srgbClr val="0070C0"/>
                </a:solidFill>
              </a:rPr>
              <a:t> 180 </a:t>
            </a:r>
            <a:r>
              <a:rPr lang="el-GR" sz="2000" dirty="0">
                <a:solidFill>
                  <a:srgbClr val="0070C0"/>
                </a:solidFill>
              </a:rPr>
              <a:t>μ</a:t>
            </a:r>
            <a:r>
              <a:rPr lang="hr-BA" sz="2000" dirty="0">
                <a:solidFill>
                  <a:srgbClr val="0070C0"/>
                </a:solidFill>
              </a:rPr>
              <a:t>g/m</a:t>
            </a:r>
            <a:r>
              <a:rPr lang="hr-BA" sz="2000" baseline="30000" dirty="0">
                <a:solidFill>
                  <a:srgbClr val="0070C0"/>
                </a:solidFill>
              </a:rPr>
              <a:t>3</a:t>
            </a:r>
            <a:r>
              <a:rPr lang="hr-BA" sz="2000" dirty="0">
                <a:solidFill>
                  <a:srgbClr val="0070C0"/>
                </a:solidFill>
              </a:rPr>
              <a:t>, a </a:t>
            </a:r>
            <a:r>
              <a:rPr lang="hr-BA" sz="2000" dirty="0" err="1">
                <a:solidFill>
                  <a:srgbClr val="0070C0"/>
                </a:solidFill>
              </a:rPr>
              <a:t>result</a:t>
            </a:r>
            <a:r>
              <a:rPr lang="hr-BA" sz="2000" dirty="0">
                <a:solidFill>
                  <a:srgbClr val="0070C0"/>
                </a:solidFill>
              </a:rPr>
              <a:t> </a:t>
            </a:r>
            <a:r>
              <a:rPr lang="hr-BA" sz="2000" dirty="0" err="1">
                <a:solidFill>
                  <a:srgbClr val="0070C0"/>
                </a:solidFill>
              </a:rPr>
              <a:t>will</a:t>
            </a:r>
            <a:r>
              <a:rPr lang="hr-BA" sz="2000" dirty="0">
                <a:solidFill>
                  <a:srgbClr val="0070C0"/>
                </a:solidFill>
              </a:rPr>
              <a:t> </a:t>
            </a:r>
            <a:r>
              <a:rPr lang="hr-BA" sz="2000" dirty="0" err="1">
                <a:solidFill>
                  <a:srgbClr val="0070C0"/>
                </a:solidFill>
              </a:rPr>
              <a:t>be</a:t>
            </a:r>
            <a:r>
              <a:rPr lang="hr-BA" sz="2000" dirty="0">
                <a:solidFill>
                  <a:srgbClr val="0070C0"/>
                </a:solidFill>
              </a:rPr>
              <a:t> </a:t>
            </a:r>
            <a:r>
              <a:rPr lang="hr-BA" sz="2000" dirty="0" err="1">
                <a:solidFill>
                  <a:srgbClr val="0070C0"/>
                </a:solidFill>
              </a:rPr>
              <a:t>an</a:t>
            </a:r>
            <a:r>
              <a:rPr lang="hr-BA" sz="2000" dirty="0">
                <a:solidFill>
                  <a:srgbClr val="0070C0"/>
                </a:solidFill>
              </a:rPr>
              <a:t> </a:t>
            </a:r>
            <a:r>
              <a:rPr lang="hr-BA" sz="2000" dirty="0" err="1">
                <a:solidFill>
                  <a:srgbClr val="0070C0"/>
                </a:solidFill>
              </a:rPr>
              <a:t>exceeding</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a:solidFill>
                  <a:srgbClr val="0070C0"/>
                </a:solidFill>
              </a:rPr>
              <a:t>informing</a:t>
            </a:r>
            <a:r>
              <a:rPr lang="hr-BA" sz="2000" dirty="0">
                <a:solidFill>
                  <a:srgbClr val="0070C0"/>
                </a:solidFill>
              </a:rPr>
              <a:t> </a:t>
            </a:r>
            <a:r>
              <a:rPr lang="hr-BA" sz="2000" dirty="0" err="1">
                <a:solidFill>
                  <a:srgbClr val="0070C0"/>
                </a:solidFill>
              </a:rPr>
              <a:t>threshold</a:t>
            </a:r>
            <a:r>
              <a:rPr lang="hr-BA" sz="2000" dirty="0">
                <a:solidFill>
                  <a:srgbClr val="0070C0"/>
                </a:solidFill>
              </a:rPr>
              <a:t>.</a:t>
            </a:r>
          </a:p>
          <a:p>
            <a:pPr marL="0" lvl="1">
              <a:spcBef>
                <a:spcPct val="20000"/>
              </a:spcBef>
            </a:pPr>
            <a:r>
              <a:rPr lang="hr-BA" sz="2000" dirty="0">
                <a:solidFill>
                  <a:srgbClr val="0070C0"/>
                </a:solidFill>
              </a:rPr>
              <a:t>4) </a:t>
            </a:r>
            <a:r>
              <a:rPr lang="hr-BA" sz="2000" dirty="0" err="1">
                <a:solidFill>
                  <a:srgbClr val="0070C0"/>
                </a:solidFill>
              </a:rPr>
              <a:t>Annual</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err="1" smtClean="0">
                <a:solidFill>
                  <a:srgbClr val="0070C0"/>
                </a:solidFill>
              </a:rPr>
              <a:t>benzo</a:t>
            </a:r>
            <a:r>
              <a:rPr lang="hr-BA" sz="2000" dirty="0" smtClean="0">
                <a:solidFill>
                  <a:srgbClr val="0070C0"/>
                </a:solidFill>
              </a:rPr>
              <a:t>(a)</a:t>
            </a:r>
            <a:r>
              <a:rPr lang="hr-BA" sz="2000" dirty="0" err="1" smtClean="0">
                <a:solidFill>
                  <a:srgbClr val="0070C0"/>
                </a:solidFill>
              </a:rPr>
              <a:t>anthracene</a:t>
            </a:r>
            <a:r>
              <a:rPr lang="hr-BA" sz="2000" dirty="0" smtClean="0">
                <a:solidFill>
                  <a:srgbClr val="0070C0"/>
                </a:solidFill>
              </a:rPr>
              <a:t> </a:t>
            </a:r>
            <a:r>
              <a:rPr lang="hr-BA" sz="2000" dirty="0" err="1" smtClean="0">
                <a:solidFill>
                  <a:srgbClr val="0070C0"/>
                </a:solidFill>
              </a:rPr>
              <a:t>of</a:t>
            </a:r>
            <a:r>
              <a:rPr lang="hr-BA" sz="2000" dirty="0" smtClean="0">
                <a:solidFill>
                  <a:srgbClr val="0070C0"/>
                </a:solidFill>
              </a:rPr>
              <a:t> 1.428 </a:t>
            </a:r>
            <a:r>
              <a:rPr lang="hr-BA" sz="2000" dirty="0">
                <a:solidFill>
                  <a:srgbClr val="0070C0"/>
                </a:solidFill>
              </a:rPr>
              <a:t>ng/m</a:t>
            </a:r>
            <a:r>
              <a:rPr lang="hr-BA" sz="2000" baseline="30000" dirty="0">
                <a:solidFill>
                  <a:srgbClr val="0070C0"/>
                </a:solidFill>
              </a:rPr>
              <a:t>3</a:t>
            </a:r>
            <a:r>
              <a:rPr lang="hr-BA" sz="2000" dirty="0">
                <a:solidFill>
                  <a:srgbClr val="0070C0"/>
                </a:solidFill>
              </a:rPr>
              <a:t> </a:t>
            </a:r>
            <a:r>
              <a:rPr lang="hr-BA" sz="2000" dirty="0" smtClean="0">
                <a:solidFill>
                  <a:srgbClr val="0070C0"/>
                </a:solidFill>
              </a:rPr>
              <a:t>is </a:t>
            </a:r>
            <a:r>
              <a:rPr lang="hr-BA" sz="2000" dirty="0" err="1" smtClean="0">
                <a:solidFill>
                  <a:srgbClr val="0070C0"/>
                </a:solidFill>
              </a:rPr>
              <a:t>rounded</a:t>
            </a:r>
            <a:r>
              <a:rPr lang="hr-BA" sz="2000" dirty="0" smtClean="0">
                <a:solidFill>
                  <a:srgbClr val="0070C0"/>
                </a:solidFill>
              </a:rPr>
              <a:t> to 1.4 ng/m</a:t>
            </a:r>
            <a:r>
              <a:rPr lang="hr-BA" sz="2000" baseline="30000" dirty="0" smtClean="0">
                <a:solidFill>
                  <a:srgbClr val="0070C0"/>
                </a:solidFill>
              </a:rPr>
              <a:t>3</a:t>
            </a:r>
            <a:r>
              <a:rPr lang="hr-BA" sz="2000" dirty="0">
                <a:solidFill>
                  <a:srgbClr val="0070C0"/>
                </a:solidFill>
              </a:rPr>
              <a:t>.</a:t>
            </a:r>
          </a:p>
          <a:p>
            <a:pPr marL="0" lvl="1">
              <a:spcBef>
                <a:spcPct val="20000"/>
              </a:spcBef>
            </a:pPr>
            <a:r>
              <a:rPr lang="hr-BA" sz="2000" dirty="0" smtClean="0">
                <a:solidFill>
                  <a:srgbClr val="0070C0"/>
                </a:solidFill>
              </a:rPr>
              <a:t>[Note</a:t>
            </a:r>
            <a:r>
              <a:rPr lang="hr-BA" sz="2000" dirty="0">
                <a:solidFill>
                  <a:srgbClr val="0070C0"/>
                </a:solidFill>
              </a:rPr>
              <a:t>: </a:t>
            </a:r>
            <a:r>
              <a:rPr lang="hr-BA" sz="2000" dirty="0" err="1">
                <a:solidFill>
                  <a:srgbClr val="0070C0"/>
                </a:solidFill>
              </a:rPr>
              <a:t>benzo</a:t>
            </a:r>
            <a:r>
              <a:rPr lang="hr-BA" sz="2000" dirty="0">
                <a:solidFill>
                  <a:srgbClr val="0070C0"/>
                </a:solidFill>
              </a:rPr>
              <a:t>(a)</a:t>
            </a:r>
            <a:r>
              <a:rPr lang="hr-BA" sz="2000" dirty="0" err="1">
                <a:solidFill>
                  <a:srgbClr val="0070C0"/>
                </a:solidFill>
              </a:rPr>
              <a:t>anthracene</a:t>
            </a:r>
            <a:r>
              <a:rPr lang="hr-BA" sz="2000" dirty="0">
                <a:solidFill>
                  <a:srgbClr val="0070C0"/>
                </a:solidFill>
              </a:rPr>
              <a:t> </a:t>
            </a:r>
            <a:r>
              <a:rPr lang="hr-BA" sz="2000" dirty="0" smtClean="0">
                <a:solidFill>
                  <a:srgbClr val="0070C0"/>
                </a:solidFill>
              </a:rPr>
              <a:t>is </a:t>
            </a:r>
            <a:r>
              <a:rPr lang="hr-BA" sz="2000" dirty="0" err="1" smtClean="0">
                <a:solidFill>
                  <a:srgbClr val="0070C0"/>
                </a:solidFill>
              </a:rPr>
              <a:t>pollutant</a:t>
            </a:r>
            <a:r>
              <a:rPr lang="hr-BA" sz="2000" dirty="0" smtClean="0">
                <a:solidFill>
                  <a:srgbClr val="0070C0"/>
                </a:solidFill>
              </a:rPr>
              <a:t> </a:t>
            </a:r>
            <a:r>
              <a:rPr lang="hr-BA" sz="2000" dirty="0" err="1" smtClean="0">
                <a:solidFill>
                  <a:srgbClr val="0070C0"/>
                </a:solidFill>
              </a:rPr>
              <a:t>which</a:t>
            </a:r>
            <a:r>
              <a:rPr lang="hr-BA" sz="2000" dirty="0" smtClean="0">
                <a:solidFill>
                  <a:srgbClr val="0070C0"/>
                </a:solidFill>
              </a:rPr>
              <a:t> </a:t>
            </a:r>
            <a:r>
              <a:rPr lang="hr-BA" sz="2000" dirty="0" err="1" smtClean="0">
                <a:solidFill>
                  <a:srgbClr val="0070C0"/>
                </a:solidFill>
              </a:rPr>
              <a:t>has</a:t>
            </a:r>
            <a:r>
              <a:rPr lang="hr-BA" sz="2000" dirty="0" smtClean="0">
                <a:solidFill>
                  <a:srgbClr val="0070C0"/>
                </a:solidFill>
              </a:rPr>
              <a:t> no </a:t>
            </a:r>
            <a:r>
              <a:rPr lang="hr-BA" sz="2000" dirty="0" err="1" smtClean="0">
                <a:solidFill>
                  <a:srgbClr val="0070C0"/>
                </a:solidFill>
              </a:rPr>
              <a:t>prescribed</a:t>
            </a:r>
            <a:r>
              <a:rPr lang="hr-BA" sz="2000" dirty="0" smtClean="0">
                <a:solidFill>
                  <a:srgbClr val="0070C0"/>
                </a:solidFill>
              </a:rPr>
              <a:t> </a:t>
            </a:r>
            <a:r>
              <a:rPr lang="hr-BA" sz="2000" dirty="0" err="1" smtClean="0">
                <a:solidFill>
                  <a:srgbClr val="0070C0"/>
                </a:solidFill>
              </a:rPr>
              <a:t>environmental</a:t>
            </a:r>
            <a:r>
              <a:rPr lang="hr-BA" sz="2000" dirty="0" smtClean="0">
                <a:solidFill>
                  <a:srgbClr val="0070C0"/>
                </a:solidFill>
              </a:rPr>
              <a:t> </a:t>
            </a:r>
            <a:r>
              <a:rPr lang="hr-BA" sz="2000" dirty="0" err="1" smtClean="0">
                <a:solidFill>
                  <a:srgbClr val="0070C0"/>
                </a:solidFill>
              </a:rPr>
              <a:t>protection</a:t>
            </a:r>
            <a:r>
              <a:rPr lang="hr-BA" sz="2000" dirty="0" smtClean="0">
                <a:solidFill>
                  <a:srgbClr val="0070C0"/>
                </a:solidFill>
              </a:rPr>
              <a:t> </a:t>
            </a:r>
            <a:r>
              <a:rPr lang="hr-BA" sz="2000" dirty="0" err="1" smtClean="0">
                <a:solidFill>
                  <a:srgbClr val="0070C0"/>
                </a:solidFill>
              </a:rPr>
              <a:t>objective</a:t>
            </a:r>
            <a:r>
              <a:rPr lang="hr-BA" sz="2000" dirty="0" smtClean="0">
                <a:solidFill>
                  <a:srgbClr val="0070C0"/>
                </a:solidFill>
              </a:rPr>
              <a:t> (LV, TV ...), </a:t>
            </a:r>
            <a:r>
              <a:rPr lang="hr-BA" sz="2000" dirty="0" err="1" smtClean="0">
                <a:solidFill>
                  <a:srgbClr val="0070C0"/>
                </a:solidFill>
              </a:rPr>
              <a:t>therefore</a:t>
            </a:r>
            <a:r>
              <a:rPr lang="hr-BA" sz="2000" dirty="0" smtClean="0">
                <a:solidFill>
                  <a:srgbClr val="0070C0"/>
                </a:solidFill>
              </a:rPr>
              <a:t> </a:t>
            </a:r>
            <a:r>
              <a:rPr lang="hr-BA" sz="2000" dirty="0" err="1" smtClean="0">
                <a:solidFill>
                  <a:srgbClr val="0070C0"/>
                </a:solidFill>
              </a:rPr>
              <a:t>the</a:t>
            </a:r>
            <a:r>
              <a:rPr lang="hr-BA" sz="2000" dirty="0" smtClean="0">
                <a:solidFill>
                  <a:srgbClr val="0070C0"/>
                </a:solidFill>
              </a:rPr>
              <a:t> </a:t>
            </a:r>
            <a:r>
              <a:rPr lang="hr-BA" sz="2000" dirty="0" err="1" smtClean="0">
                <a:solidFill>
                  <a:srgbClr val="0070C0"/>
                </a:solidFill>
              </a:rPr>
              <a:t>following</a:t>
            </a:r>
            <a:r>
              <a:rPr lang="hr-BA" sz="2000" dirty="0" smtClean="0">
                <a:solidFill>
                  <a:srgbClr val="0070C0"/>
                </a:solidFill>
              </a:rPr>
              <a:t> table is </a:t>
            </a:r>
            <a:r>
              <a:rPr lang="hr-BA" sz="2000" dirty="0" err="1" smtClean="0">
                <a:solidFill>
                  <a:srgbClr val="0070C0"/>
                </a:solidFill>
              </a:rPr>
              <a:t>applied</a:t>
            </a:r>
            <a:r>
              <a:rPr lang="hr-BA" sz="2000" dirty="0" smtClean="0">
                <a:solidFill>
                  <a:srgbClr val="0070C0"/>
                </a:solidFill>
              </a:rPr>
              <a:t> ….</a:t>
            </a:r>
            <a:endParaRPr lang="hr-BA" sz="2000" dirty="0">
              <a:solidFill>
                <a:srgbClr val="0070C0"/>
              </a:solidFill>
            </a:endParaRPr>
          </a:p>
          <a:p>
            <a:pPr marL="0" lvl="1">
              <a:spcBef>
                <a:spcPct val="20000"/>
              </a:spcBef>
            </a:pPr>
            <a:endParaRPr lang="hr-BA" sz="1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2" name="Group 3"/>
          <p:cNvGrpSpPr>
            <a:grpSpLocks noChangeAspect="1"/>
          </p:cNvGrpSpPr>
          <p:nvPr/>
        </p:nvGrpSpPr>
        <p:grpSpPr bwMode="auto">
          <a:xfrm>
            <a:off x="442354" y="6362429"/>
            <a:ext cx="4500798" cy="411137"/>
            <a:chOff x="14858" y="6031800"/>
            <a:chExt cx="7310482" cy="703818"/>
          </a:xfrm>
        </p:grpSpPr>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521107539"/>
      </p:ext>
    </p:extLst>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16.2 INTERPRETATION OF ANNUAL REPORTS ON AIR QUALITY</a:t>
            </a:r>
          </a:p>
        </p:txBody>
      </p:sp>
      <p:sp>
        <p:nvSpPr>
          <p:cNvPr id="9" name="Content Placeholder 8"/>
          <p:cNvSpPr>
            <a:spLocks/>
          </p:cNvSpPr>
          <p:nvPr/>
        </p:nvSpPr>
        <p:spPr bwMode="auto">
          <a:xfrm>
            <a:off x="230819" y="1362234"/>
            <a:ext cx="8589331" cy="4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Rounding</a:t>
            </a:r>
            <a:r>
              <a:rPr lang="hr-BA" sz="2400" b="1" dirty="0">
                <a:solidFill>
                  <a:schemeClr val="tx2"/>
                </a:solidFill>
              </a:rPr>
              <a:t> </a:t>
            </a:r>
            <a:r>
              <a:rPr lang="pl-PL" sz="2400" dirty="0">
                <a:solidFill>
                  <a:srgbClr val="FF0000"/>
                </a:solidFill>
              </a:rPr>
              <a:t>(continuation)</a:t>
            </a:r>
            <a:endParaRPr lang="nn-NO" sz="2400" b="1" dirty="0">
              <a:solidFill>
                <a:schemeClr val="tx2"/>
              </a:solidFill>
            </a:endParaRPr>
          </a:p>
          <a:p>
            <a:pPr marL="0" lvl="1">
              <a:spcBef>
                <a:spcPct val="20000"/>
              </a:spcBef>
            </a:pPr>
            <a:r>
              <a:rPr lang="hr-BA" sz="2000" u="sng" dirty="0" err="1">
                <a:solidFill>
                  <a:srgbClr val="0070C0"/>
                </a:solidFill>
              </a:rPr>
              <a:t>From</a:t>
            </a:r>
            <a:r>
              <a:rPr lang="hr-BA" sz="2000" u="sng" dirty="0">
                <a:solidFill>
                  <a:srgbClr val="0070C0"/>
                </a:solidFill>
              </a:rPr>
              <a:t> </a:t>
            </a:r>
            <a:r>
              <a:rPr lang="hr-BA" sz="2000" u="sng" dirty="0" err="1">
                <a:solidFill>
                  <a:srgbClr val="0070C0"/>
                </a:solidFill>
              </a:rPr>
              <a:t>the</a:t>
            </a:r>
            <a:r>
              <a:rPr lang="hr-BA" sz="2000" u="sng" dirty="0">
                <a:solidFill>
                  <a:srgbClr val="0070C0"/>
                </a:solidFill>
              </a:rPr>
              <a:t> </a:t>
            </a:r>
            <a:r>
              <a:rPr lang="hr-BA" sz="2000" u="sng" dirty="0" err="1">
                <a:solidFill>
                  <a:srgbClr val="0070C0"/>
                </a:solidFill>
              </a:rPr>
              <a:t>Guidebook</a:t>
            </a:r>
            <a:r>
              <a:rPr lang="hr-BA" sz="2000" u="sng" dirty="0">
                <a:solidFill>
                  <a:srgbClr val="0070C0"/>
                </a:solidFill>
              </a:rPr>
              <a:t> for </a:t>
            </a:r>
            <a:r>
              <a:rPr lang="hr-BA" sz="2000" u="sng" dirty="0" err="1">
                <a:solidFill>
                  <a:srgbClr val="0070C0"/>
                </a:solidFill>
              </a:rPr>
              <a:t>implementation</a:t>
            </a:r>
            <a:r>
              <a:rPr lang="hr-BA" sz="2000" u="sng" dirty="0">
                <a:solidFill>
                  <a:srgbClr val="0070C0"/>
                </a:solidFill>
              </a:rPr>
              <a:t> </a:t>
            </a:r>
            <a:r>
              <a:rPr lang="hr-BA" sz="2000" u="sng" dirty="0" err="1">
                <a:solidFill>
                  <a:srgbClr val="0070C0"/>
                </a:solidFill>
              </a:rPr>
              <a:t>of</a:t>
            </a:r>
            <a:r>
              <a:rPr lang="hr-BA" sz="2000" u="sng" dirty="0">
                <a:solidFill>
                  <a:srgbClr val="0070C0"/>
                </a:solidFill>
              </a:rPr>
              <a:t> </a:t>
            </a:r>
            <a:r>
              <a:rPr lang="hr-BA" sz="2000" u="sng" dirty="0" err="1">
                <a:solidFill>
                  <a:srgbClr val="0070C0"/>
                </a:solidFill>
              </a:rPr>
              <a:t>Decision</a:t>
            </a:r>
            <a:r>
              <a:rPr lang="hr-BA" sz="2000" u="sng" dirty="0">
                <a:solidFill>
                  <a:srgbClr val="0070C0"/>
                </a:solidFill>
              </a:rPr>
              <a:t> 2011/850/EU</a:t>
            </a:r>
          </a:p>
          <a:p>
            <a:pPr marL="0" lvl="1">
              <a:spcBef>
                <a:spcPct val="20000"/>
              </a:spcBef>
            </a:pPr>
            <a:r>
              <a:rPr lang="hr-BA" sz="2000" dirty="0" smtClean="0">
                <a:solidFill>
                  <a:srgbClr val="0070C0"/>
                </a:solidFill>
              </a:rPr>
              <a:t>For </a:t>
            </a:r>
            <a:r>
              <a:rPr lang="hr-BA" sz="2000" dirty="0" err="1" smtClean="0">
                <a:solidFill>
                  <a:srgbClr val="0070C0"/>
                </a:solidFill>
              </a:rPr>
              <a:t>pollutants</a:t>
            </a:r>
            <a:r>
              <a:rPr lang="hr-BA" sz="2000" dirty="0" smtClean="0">
                <a:solidFill>
                  <a:srgbClr val="0070C0"/>
                </a:solidFill>
              </a:rPr>
              <a:t> </a:t>
            </a:r>
            <a:r>
              <a:rPr lang="hr-BA" sz="2000" b="1" dirty="0" err="1" smtClean="0">
                <a:solidFill>
                  <a:srgbClr val="FF3300"/>
                </a:solidFill>
              </a:rPr>
              <a:t>without</a:t>
            </a:r>
            <a:r>
              <a:rPr lang="hr-BA" sz="2000" b="1" dirty="0">
                <a:solidFill>
                  <a:srgbClr val="FF3300"/>
                </a:solidFill>
              </a:rPr>
              <a:t> </a:t>
            </a:r>
            <a:r>
              <a:rPr lang="hr-BA" sz="2000" b="1" dirty="0" err="1">
                <a:solidFill>
                  <a:srgbClr val="FF3300"/>
                </a:solidFill>
              </a:rPr>
              <a:t>prescribed</a:t>
            </a:r>
            <a:r>
              <a:rPr lang="hr-BA" sz="2000" b="1" dirty="0">
                <a:solidFill>
                  <a:srgbClr val="FF3300"/>
                </a:solidFill>
              </a:rPr>
              <a:t> </a:t>
            </a:r>
            <a:r>
              <a:rPr lang="hr-BA" sz="2000" b="1" dirty="0" err="1">
                <a:solidFill>
                  <a:srgbClr val="FF3300"/>
                </a:solidFill>
              </a:rPr>
              <a:t>environmental</a:t>
            </a:r>
            <a:r>
              <a:rPr lang="hr-BA" sz="2000" b="1" dirty="0">
                <a:solidFill>
                  <a:srgbClr val="FF3300"/>
                </a:solidFill>
              </a:rPr>
              <a:t> </a:t>
            </a:r>
            <a:r>
              <a:rPr lang="hr-BA" sz="2000" b="1" dirty="0" err="1">
                <a:solidFill>
                  <a:srgbClr val="FF3300"/>
                </a:solidFill>
              </a:rPr>
              <a:t>protection</a:t>
            </a:r>
            <a:r>
              <a:rPr lang="hr-BA" sz="2000" b="1" dirty="0">
                <a:solidFill>
                  <a:srgbClr val="FF3300"/>
                </a:solidFill>
              </a:rPr>
              <a:t> </a:t>
            </a:r>
            <a:r>
              <a:rPr lang="hr-BA" sz="2000" b="1" dirty="0" err="1" smtClean="0">
                <a:solidFill>
                  <a:srgbClr val="FF3300"/>
                </a:solidFill>
              </a:rPr>
              <a:t>objective</a:t>
            </a:r>
            <a:r>
              <a:rPr lang="hr-BA" sz="2000" b="1" dirty="0" smtClean="0">
                <a:solidFill>
                  <a:srgbClr val="FF3300"/>
                </a:solidFill>
              </a:rPr>
              <a:t> </a:t>
            </a:r>
            <a:r>
              <a:rPr lang="hr-BA" sz="2000" dirty="0" smtClean="0">
                <a:solidFill>
                  <a:srgbClr val="0070C0"/>
                </a:solidFill>
              </a:rPr>
              <a:t>(LV, TV,...), </a:t>
            </a:r>
            <a:r>
              <a:rPr lang="hr-BA" sz="2000" dirty="0" err="1" smtClean="0">
                <a:solidFill>
                  <a:srgbClr val="0070C0"/>
                </a:solidFill>
              </a:rPr>
              <a:t>rounding</a:t>
            </a:r>
            <a:r>
              <a:rPr lang="hr-BA" sz="2000" dirty="0" smtClean="0">
                <a:solidFill>
                  <a:srgbClr val="0070C0"/>
                </a:solidFill>
              </a:rPr>
              <a:t> </a:t>
            </a:r>
            <a:r>
              <a:rPr lang="hr-BA" sz="2000" dirty="0" err="1" smtClean="0">
                <a:solidFill>
                  <a:srgbClr val="0070C0"/>
                </a:solidFill>
              </a:rPr>
              <a:t>shall</a:t>
            </a:r>
            <a:r>
              <a:rPr lang="hr-BA" sz="2000" dirty="0" smtClean="0">
                <a:solidFill>
                  <a:srgbClr val="0070C0"/>
                </a:solidFill>
              </a:rPr>
              <a:t> </a:t>
            </a:r>
            <a:r>
              <a:rPr lang="hr-BA" sz="2000" dirty="0" err="1" smtClean="0">
                <a:solidFill>
                  <a:srgbClr val="0070C0"/>
                </a:solidFill>
              </a:rPr>
              <a:t>be</a:t>
            </a:r>
            <a:r>
              <a:rPr lang="hr-BA" sz="2000" dirty="0" smtClean="0">
                <a:solidFill>
                  <a:srgbClr val="0070C0"/>
                </a:solidFill>
              </a:rPr>
              <a:t> </a:t>
            </a:r>
            <a:r>
              <a:rPr lang="hr-BA" sz="2000" dirty="0" err="1" smtClean="0">
                <a:solidFill>
                  <a:srgbClr val="0070C0"/>
                </a:solidFill>
              </a:rPr>
              <a:t>carried</a:t>
            </a:r>
            <a:r>
              <a:rPr lang="hr-BA" sz="2000" dirty="0" smtClean="0">
                <a:solidFill>
                  <a:srgbClr val="0070C0"/>
                </a:solidFill>
              </a:rPr>
              <a:t> </a:t>
            </a:r>
            <a:r>
              <a:rPr lang="hr-BA" sz="2000" dirty="0" err="1" smtClean="0">
                <a:solidFill>
                  <a:srgbClr val="0070C0"/>
                </a:solidFill>
              </a:rPr>
              <a:t>out</a:t>
            </a:r>
            <a:r>
              <a:rPr lang="hr-BA" sz="2000" dirty="0" smtClean="0">
                <a:solidFill>
                  <a:srgbClr val="0070C0"/>
                </a:solidFill>
              </a:rPr>
              <a:t> </a:t>
            </a:r>
            <a:r>
              <a:rPr lang="hr-BA" sz="2000" dirty="0" err="1" smtClean="0">
                <a:solidFill>
                  <a:srgbClr val="0070C0"/>
                </a:solidFill>
              </a:rPr>
              <a:t>based</a:t>
            </a:r>
            <a:r>
              <a:rPr lang="hr-BA" sz="2000" dirty="0" smtClean="0">
                <a:solidFill>
                  <a:srgbClr val="0070C0"/>
                </a:solidFill>
              </a:rPr>
              <a:t> on </a:t>
            </a:r>
            <a:r>
              <a:rPr lang="hr-BA" sz="2000" dirty="0" err="1" smtClean="0">
                <a:solidFill>
                  <a:srgbClr val="0070C0"/>
                </a:solidFill>
              </a:rPr>
              <a:t>rules</a:t>
            </a:r>
            <a:r>
              <a:rPr lang="hr-BA" sz="2000" dirty="0" smtClean="0">
                <a:solidFill>
                  <a:srgbClr val="0070C0"/>
                </a:solidFill>
              </a:rPr>
              <a:t> </a:t>
            </a:r>
            <a:r>
              <a:rPr lang="hr-BA" sz="2000" dirty="0" err="1" smtClean="0">
                <a:solidFill>
                  <a:srgbClr val="0070C0"/>
                </a:solidFill>
              </a:rPr>
              <a:t>described</a:t>
            </a:r>
            <a:r>
              <a:rPr lang="hr-BA" sz="2000" dirty="0" smtClean="0">
                <a:solidFill>
                  <a:srgbClr val="0070C0"/>
                </a:solidFill>
              </a:rPr>
              <a:t> </a:t>
            </a:r>
            <a:r>
              <a:rPr lang="hr-BA" sz="2000" dirty="0" err="1" smtClean="0">
                <a:solidFill>
                  <a:srgbClr val="0070C0"/>
                </a:solidFill>
              </a:rPr>
              <a:t>in</a:t>
            </a:r>
            <a:r>
              <a:rPr lang="hr-BA" sz="2000" dirty="0" smtClean="0">
                <a:solidFill>
                  <a:srgbClr val="0070C0"/>
                </a:solidFill>
              </a:rPr>
              <a:t> </a:t>
            </a:r>
            <a:r>
              <a:rPr lang="hr-BA" sz="2000" dirty="0" err="1" smtClean="0">
                <a:solidFill>
                  <a:srgbClr val="0070C0"/>
                </a:solidFill>
              </a:rPr>
              <a:t>the</a:t>
            </a:r>
            <a:r>
              <a:rPr lang="hr-BA" sz="2000" dirty="0" smtClean="0">
                <a:solidFill>
                  <a:srgbClr val="0070C0"/>
                </a:solidFill>
              </a:rPr>
              <a:t> table:</a:t>
            </a: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2" name="Rectangle 1"/>
          <p:cNvSpPr/>
          <p:nvPr/>
        </p:nvSpPr>
        <p:spPr>
          <a:xfrm>
            <a:off x="230819" y="5471928"/>
            <a:ext cx="8806648" cy="769441"/>
          </a:xfrm>
          <a:prstGeom prst="rect">
            <a:avLst/>
          </a:prstGeom>
        </p:spPr>
        <p:txBody>
          <a:bodyPr wrap="square">
            <a:spAutoFit/>
          </a:bodyPr>
          <a:lstStyle/>
          <a:p>
            <a:pPr marL="0" lvl="1">
              <a:spcBef>
                <a:spcPct val="20000"/>
              </a:spcBef>
            </a:pPr>
            <a:r>
              <a:rPr lang="hr-BA" sz="2000" dirty="0">
                <a:solidFill>
                  <a:srgbClr val="0070C0"/>
                </a:solidFill>
                <a:hlinkClick r:id="rId4"/>
              </a:rPr>
              <a:t>http://ec.europa.eu/environment/air/quality/legislation/pdf/IPR_guidance1.pdf</a:t>
            </a:r>
            <a:endParaRPr lang="hr-BA" sz="2000" dirty="0">
              <a:solidFill>
                <a:srgbClr val="0070C0"/>
              </a:solidFill>
            </a:endParaRPr>
          </a:p>
          <a:p>
            <a:pPr marL="0" lvl="1">
              <a:spcBef>
                <a:spcPct val="20000"/>
              </a:spcBef>
            </a:pPr>
            <a:r>
              <a:rPr lang="hr-BA" sz="2000" dirty="0" smtClean="0">
                <a:solidFill>
                  <a:srgbClr val="0070C0"/>
                </a:solidFill>
              </a:rPr>
              <a:t>(</a:t>
            </a:r>
            <a:r>
              <a:rPr lang="hr-BA" sz="2000" dirty="0" err="1" smtClean="0">
                <a:solidFill>
                  <a:srgbClr val="0070C0"/>
                </a:solidFill>
              </a:rPr>
              <a:t>page</a:t>
            </a:r>
            <a:r>
              <a:rPr lang="hr-BA" sz="2000" dirty="0" smtClean="0">
                <a:solidFill>
                  <a:srgbClr val="0070C0"/>
                </a:solidFill>
              </a:rPr>
              <a:t> 10</a:t>
            </a:r>
            <a:r>
              <a:rPr lang="hr-BA" sz="2000" dirty="0">
                <a:solidFill>
                  <a:srgbClr val="0070C0"/>
                </a:solidFill>
              </a:rPr>
              <a:t>)</a:t>
            </a:r>
          </a:p>
        </p:txBody>
      </p:sp>
      <p:graphicFrame>
        <p:nvGraphicFramePr>
          <p:cNvPr id="4" name="Table 3"/>
          <p:cNvGraphicFramePr>
            <a:graphicFrameLocks noGrp="1"/>
          </p:cNvGraphicFramePr>
          <p:nvPr>
            <p:extLst>
              <p:ext uri="{D42A27DB-BD31-4B8C-83A1-F6EECF244321}">
                <p14:modId xmlns:p14="http://schemas.microsoft.com/office/powerpoint/2010/main" val="44654062"/>
              </p:ext>
            </p:extLst>
          </p:nvPr>
        </p:nvGraphicFramePr>
        <p:xfrm>
          <a:off x="763481" y="2965139"/>
          <a:ext cx="7439486" cy="2413714"/>
        </p:xfrm>
        <a:graphic>
          <a:graphicData uri="http://schemas.openxmlformats.org/drawingml/2006/table">
            <a:tbl>
              <a:tblPr firstRow="1" firstCol="1" lastRow="1" lastCol="1" bandRow="1" bandCol="1">
                <a:tableStyleId>{5C22544A-7EE6-4342-B048-85BDC9FD1C3A}</a:tableStyleId>
              </a:tblPr>
              <a:tblGrid>
                <a:gridCol w="1471714">
                  <a:extLst>
                    <a:ext uri="{9D8B030D-6E8A-4147-A177-3AD203B41FA5}">
                      <a16:colId xmlns:a16="http://schemas.microsoft.com/office/drawing/2014/main" val="2840071256"/>
                    </a:ext>
                  </a:extLst>
                </a:gridCol>
                <a:gridCol w="2067770">
                  <a:extLst>
                    <a:ext uri="{9D8B030D-6E8A-4147-A177-3AD203B41FA5}">
                      <a16:colId xmlns:a16="http://schemas.microsoft.com/office/drawing/2014/main" val="1154904955"/>
                    </a:ext>
                  </a:extLst>
                </a:gridCol>
                <a:gridCol w="1950001">
                  <a:extLst>
                    <a:ext uri="{9D8B030D-6E8A-4147-A177-3AD203B41FA5}">
                      <a16:colId xmlns:a16="http://schemas.microsoft.com/office/drawing/2014/main" val="49953759"/>
                    </a:ext>
                  </a:extLst>
                </a:gridCol>
                <a:gridCol w="1950001">
                  <a:extLst>
                    <a:ext uri="{9D8B030D-6E8A-4147-A177-3AD203B41FA5}">
                      <a16:colId xmlns:a16="http://schemas.microsoft.com/office/drawing/2014/main" val="3643235802"/>
                    </a:ext>
                  </a:extLst>
                </a:gridCol>
              </a:tblGrid>
              <a:tr h="690134">
                <a:tc>
                  <a:txBody>
                    <a:bodyPr/>
                    <a:lstStyle/>
                    <a:p>
                      <a:pPr algn="l">
                        <a:lnSpc>
                          <a:spcPct val="115000"/>
                        </a:lnSpc>
                        <a:spcAft>
                          <a:spcPts val="0"/>
                        </a:spcAft>
                      </a:pPr>
                      <a:r>
                        <a:rPr lang="hr-BA" sz="1100" dirty="0" err="1" smtClean="0">
                          <a:effectLst/>
                        </a:rPr>
                        <a:t>Value</a:t>
                      </a:r>
                      <a:r>
                        <a:rPr lang="hr-BA" sz="1100" dirty="0" smtClean="0">
                          <a:effectLst/>
                        </a:rPr>
                        <a:t> </a:t>
                      </a:r>
                      <a:r>
                        <a:rPr lang="en-GB" sz="1100" dirty="0" smtClean="0">
                          <a:effectLst/>
                        </a:rPr>
                        <a:t>x</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hr-BA" sz="1100" dirty="0" err="1" smtClean="0">
                          <a:effectLst/>
                        </a:rPr>
                        <a:t>Number</a:t>
                      </a:r>
                      <a:r>
                        <a:rPr lang="hr-BA" sz="1100" dirty="0" smtClean="0">
                          <a:effectLst/>
                        </a:rPr>
                        <a:t> </a:t>
                      </a:r>
                      <a:r>
                        <a:rPr lang="hr-BA" sz="1100" dirty="0" err="1" smtClean="0">
                          <a:effectLst/>
                        </a:rPr>
                        <a:t>of</a:t>
                      </a:r>
                      <a:r>
                        <a:rPr lang="hr-BA" sz="1100" dirty="0" smtClean="0">
                          <a:effectLst/>
                        </a:rPr>
                        <a:t> </a:t>
                      </a:r>
                      <a:r>
                        <a:rPr lang="hr-BA" sz="1100" dirty="0" err="1" smtClean="0">
                          <a:effectLst/>
                        </a:rPr>
                        <a:t>decimal</a:t>
                      </a:r>
                      <a:r>
                        <a:rPr lang="hr-BA" sz="1100" dirty="0" smtClean="0">
                          <a:effectLst/>
                        </a:rPr>
                        <a:t> </a:t>
                      </a:r>
                      <a:r>
                        <a:rPr lang="hr-BA" sz="1100" dirty="0" err="1" smtClean="0">
                          <a:effectLst/>
                        </a:rPr>
                        <a:t>digits</a:t>
                      </a:r>
                      <a:r>
                        <a:rPr lang="hr-BA" sz="1100" dirty="0" smtClean="0">
                          <a:effectLst/>
                        </a:rPr>
                        <a:t> to </a:t>
                      </a:r>
                      <a:r>
                        <a:rPr lang="hr-BA" sz="1100" dirty="0" err="1" smtClean="0">
                          <a:effectLst/>
                        </a:rPr>
                        <a:t>which</a:t>
                      </a:r>
                      <a:r>
                        <a:rPr lang="hr-BA" sz="1100" dirty="0" smtClean="0">
                          <a:effectLst/>
                        </a:rPr>
                        <a:t> </a:t>
                      </a:r>
                      <a:r>
                        <a:rPr lang="hr-BA" sz="1100" dirty="0" err="1" smtClean="0">
                          <a:effectLst/>
                        </a:rPr>
                        <a:t>it</a:t>
                      </a:r>
                      <a:r>
                        <a:rPr lang="hr-BA" sz="1100" dirty="0" smtClean="0">
                          <a:effectLst/>
                        </a:rPr>
                        <a:t> is </a:t>
                      </a:r>
                      <a:r>
                        <a:rPr lang="hr-BA" sz="1100" dirty="0" err="1" smtClean="0">
                          <a:effectLst/>
                        </a:rPr>
                        <a:t>rounded</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hr-BA" sz="1100" dirty="0" err="1" smtClean="0">
                          <a:effectLst/>
                        </a:rPr>
                        <a:t>Example</a:t>
                      </a:r>
                      <a:r>
                        <a:rPr lang="en-GB" sz="1100" dirty="0" smtClean="0">
                          <a:effectLst/>
                        </a:rPr>
                        <a:t>: </a:t>
                      </a:r>
                      <a:endParaRPr lang="hr-BA" sz="1100" dirty="0">
                        <a:effectLst/>
                      </a:endParaRPr>
                    </a:p>
                    <a:p>
                      <a:pPr algn="l">
                        <a:lnSpc>
                          <a:spcPct val="115000"/>
                        </a:lnSpc>
                        <a:spcAft>
                          <a:spcPts val="0"/>
                        </a:spcAft>
                      </a:pPr>
                      <a:r>
                        <a:rPr lang="hr-BA" sz="1100" dirty="0" err="1" smtClean="0">
                          <a:effectLst/>
                        </a:rPr>
                        <a:t>Before</a:t>
                      </a:r>
                      <a:r>
                        <a:rPr lang="hr-BA" sz="1100" dirty="0" smtClean="0">
                          <a:effectLst/>
                        </a:rPr>
                        <a:t> </a:t>
                      </a:r>
                      <a:r>
                        <a:rPr lang="hr-BA" sz="1100" dirty="0" err="1" smtClean="0">
                          <a:effectLst/>
                        </a:rPr>
                        <a:t>rounding</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lnSpc>
                          <a:spcPct val="115000"/>
                        </a:lnSpc>
                        <a:spcAft>
                          <a:spcPts val="0"/>
                        </a:spcAft>
                      </a:pPr>
                      <a:r>
                        <a:rPr lang="hr-BA" sz="1100" dirty="0" err="1" smtClean="0">
                          <a:effectLst/>
                        </a:rPr>
                        <a:t>Example</a:t>
                      </a:r>
                      <a:r>
                        <a:rPr lang="en-GB" sz="1100" dirty="0" smtClean="0">
                          <a:effectLst/>
                        </a:rPr>
                        <a:t>: </a:t>
                      </a:r>
                      <a:endParaRPr lang="hr-BA" sz="1100" dirty="0">
                        <a:effectLst/>
                      </a:endParaRPr>
                    </a:p>
                    <a:p>
                      <a:pPr algn="l">
                        <a:lnSpc>
                          <a:spcPct val="115000"/>
                        </a:lnSpc>
                        <a:spcAft>
                          <a:spcPts val="0"/>
                        </a:spcAft>
                      </a:pPr>
                      <a:r>
                        <a:rPr lang="hr-BA" sz="1100" dirty="0" err="1" smtClean="0">
                          <a:effectLst/>
                        </a:rPr>
                        <a:t>After</a:t>
                      </a:r>
                      <a:r>
                        <a:rPr lang="hr-BA" sz="1100" dirty="0" smtClean="0">
                          <a:effectLst/>
                        </a:rPr>
                        <a:t> </a:t>
                      </a:r>
                      <a:r>
                        <a:rPr lang="hr-BA" sz="1100" dirty="0" err="1" smtClean="0">
                          <a:effectLst/>
                        </a:rPr>
                        <a:t>rounding</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8007258"/>
                  </a:ext>
                </a:extLst>
              </a:tr>
              <a:tr h="343077">
                <a:tc>
                  <a:txBody>
                    <a:bodyPr/>
                    <a:lstStyle/>
                    <a:p>
                      <a:pPr>
                        <a:lnSpc>
                          <a:spcPct val="115000"/>
                        </a:lnSpc>
                        <a:spcAft>
                          <a:spcPts val="0"/>
                        </a:spcAft>
                      </a:pPr>
                      <a:r>
                        <a:rPr lang="en-GB" sz="1100">
                          <a:effectLst/>
                        </a:rPr>
                        <a:t>x ≥ 10</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hr-BA" sz="1100" dirty="0" err="1" smtClean="0">
                          <a:effectLst/>
                          <a:latin typeface="+mn-lt"/>
                          <a:ea typeface="+mn-ea"/>
                          <a:cs typeface="+mn-cs"/>
                        </a:rPr>
                        <a:t>Whole</a:t>
                      </a:r>
                      <a:r>
                        <a:rPr lang="hr-BA" sz="1100" dirty="0" smtClean="0">
                          <a:effectLst/>
                          <a:latin typeface="+mn-lt"/>
                          <a:ea typeface="+mn-ea"/>
                          <a:cs typeface="+mn-cs"/>
                        </a:rPr>
                        <a:t> </a:t>
                      </a:r>
                      <a:r>
                        <a:rPr lang="hr-BA" sz="1100" dirty="0" err="1" smtClean="0">
                          <a:effectLst/>
                          <a:latin typeface="+mn-lt"/>
                          <a:ea typeface="+mn-ea"/>
                          <a:cs typeface="+mn-cs"/>
                        </a:rPr>
                        <a:t>number</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a:effectLst/>
                        </a:rPr>
                        <a:t>17.83</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a:effectLst/>
                        </a:rPr>
                        <a:t>18</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6692933"/>
                  </a:ext>
                </a:extLst>
              </a:tr>
              <a:tr h="343077">
                <a:tc>
                  <a:txBody>
                    <a:bodyPr/>
                    <a:lstStyle/>
                    <a:p>
                      <a:pPr>
                        <a:lnSpc>
                          <a:spcPct val="115000"/>
                        </a:lnSpc>
                        <a:spcAft>
                          <a:spcPts val="0"/>
                        </a:spcAft>
                      </a:pPr>
                      <a:r>
                        <a:rPr lang="en-GB" sz="1100">
                          <a:effectLst/>
                        </a:rPr>
                        <a:t>1 ≤ x &lt; 10</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dirty="0">
                          <a:effectLst/>
                        </a:rPr>
                        <a:t>1 </a:t>
                      </a:r>
                      <a:r>
                        <a:rPr lang="hr-BA" sz="1100" noProof="0" dirty="0" err="1" smtClean="0">
                          <a:effectLst/>
                        </a:rPr>
                        <a:t>decimal</a:t>
                      </a:r>
                      <a:r>
                        <a:rPr lang="hr-BA" sz="1100" noProof="0" dirty="0" smtClean="0">
                          <a:effectLst/>
                        </a:rPr>
                        <a:t> </a:t>
                      </a:r>
                      <a:r>
                        <a:rPr lang="hr-BA" sz="1100" noProof="0" dirty="0" err="1" smtClean="0">
                          <a:effectLst/>
                        </a:rPr>
                        <a:t>digit</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a:effectLst/>
                        </a:rPr>
                        <a:t>2.345</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a:effectLst/>
                        </a:rPr>
                        <a:t>2.3</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77032149"/>
                  </a:ext>
                </a:extLst>
              </a:tr>
              <a:tr h="343077">
                <a:tc>
                  <a:txBody>
                    <a:bodyPr/>
                    <a:lstStyle/>
                    <a:p>
                      <a:pPr>
                        <a:lnSpc>
                          <a:spcPct val="115000"/>
                        </a:lnSpc>
                        <a:spcAft>
                          <a:spcPts val="0"/>
                        </a:spcAft>
                      </a:pPr>
                      <a:r>
                        <a:rPr lang="en-GB" sz="1100">
                          <a:effectLst/>
                        </a:rPr>
                        <a:t> 0.1 ≤ x &lt; 1</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dirty="0">
                          <a:effectLst/>
                        </a:rPr>
                        <a:t>2 </a:t>
                      </a:r>
                      <a:r>
                        <a:rPr lang="hr-BA" sz="1100" noProof="0" dirty="0" err="1" smtClean="0">
                          <a:effectLst/>
                        </a:rPr>
                        <a:t>decimal</a:t>
                      </a:r>
                      <a:r>
                        <a:rPr lang="hr-BA" sz="1100" noProof="0" dirty="0" smtClean="0">
                          <a:effectLst/>
                        </a:rPr>
                        <a:t> </a:t>
                      </a:r>
                      <a:r>
                        <a:rPr lang="hr-BA" sz="1100" noProof="0" dirty="0" err="1" smtClean="0">
                          <a:effectLst/>
                        </a:rPr>
                        <a:t>digits</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a:effectLst/>
                        </a:rPr>
                        <a:t>0.865</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a:effectLst/>
                        </a:rPr>
                        <a:t>0.87</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1712390"/>
                  </a:ext>
                </a:extLst>
              </a:tr>
              <a:tr h="343077">
                <a:tc>
                  <a:txBody>
                    <a:bodyPr/>
                    <a:lstStyle/>
                    <a:p>
                      <a:pPr>
                        <a:lnSpc>
                          <a:spcPct val="115000"/>
                        </a:lnSpc>
                        <a:spcAft>
                          <a:spcPts val="0"/>
                        </a:spcAft>
                      </a:pPr>
                      <a:r>
                        <a:rPr lang="en-GB" sz="1100">
                          <a:effectLst/>
                        </a:rPr>
                        <a:t>0.01 ≤ x &lt; 0.1</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dirty="0">
                          <a:effectLst/>
                        </a:rPr>
                        <a:t>3 </a:t>
                      </a:r>
                      <a:r>
                        <a:rPr lang="hr-BA" sz="1100" noProof="0" dirty="0" err="1" smtClean="0">
                          <a:effectLst/>
                        </a:rPr>
                        <a:t>decimal</a:t>
                      </a:r>
                      <a:r>
                        <a:rPr lang="hr-BA" sz="1100" noProof="0" dirty="0" smtClean="0">
                          <a:effectLst/>
                        </a:rPr>
                        <a:t> </a:t>
                      </a:r>
                      <a:r>
                        <a:rPr lang="hr-BA" sz="1100" noProof="0" dirty="0" err="1" smtClean="0">
                          <a:effectLst/>
                        </a:rPr>
                        <a:t>digits</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a:effectLst/>
                        </a:rPr>
                        <a:t>0.0419</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a:effectLst/>
                        </a:rPr>
                        <a:t>0.042</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7762673"/>
                  </a:ext>
                </a:extLst>
              </a:tr>
              <a:tr h="351272">
                <a:tc>
                  <a:txBody>
                    <a:bodyPr/>
                    <a:lstStyle/>
                    <a:p>
                      <a:pPr>
                        <a:lnSpc>
                          <a:spcPct val="115000"/>
                        </a:lnSpc>
                        <a:spcAft>
                          <a:spcPts val="0"/>
                        </a:spcAft>
                      </a:pPr>
                      <a:r>
                        <a:rPr lang="en-GB" sz="1100">
                          <a:effectLst/>
                        </a:rPr>
                        <a:t>Etc…</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dirty="0">
                          <a:effectLst/>
                        </a:rPr>
                        <a:t> </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a:effectLst/>
                        </a:rPr>
                        <a:t> </a:t>
                      </a:r>
                      <a:endParaRPr lang="hr-BA"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GB" sz="1100" dirty="0">
                          <a:effectLst/>
                        </a:rPr>
                        <a:t> </a:t>
                      </a:r>
                      <a:endParaRPr lang="hr-BA"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8380209"/>
                  </a:ext>
                </a:extLst>
              </a:tr>
            </a:tbl>
          </a:graphicData>
        </a:graphic>
      </p:graphicFrame>
      <p:sp>
        <p:nvSpPr>
          <p:cNvPr id="12"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3" name="Group 3"/>
          <p:cNvGrpSpPr>
            <a:grpSpLocks noChangeAspect="1"/>
          </p:cNvGrpSpPr>
          <p:nvPr/>
        </p:nvGrpSpPr>
        <p:grpSpPr bwMode="auto">
          <a:xfrm>
            <a:off x="442354" y="6362429"/>
            <a:ext cx="4500798" cy="411137"/>
            <a:chOff x="14858" y="6031800"/>
            <a:chExt cx="7310482" cy="703818"/>
          </a:xfrm>
        </p:grpSpPr>
        <p:pic>
          <p:nvPicPr>
            <p:cNvPr id="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272263670"/>
      </p:ext>
    </p:extLst>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THANK YOU FOR YOUR ATTENTION</a:t>
            </a:r>
          </a:p>
        </p:txBody>
      </p:sp>
      <p:pic>
        <p:nvPicPr>
          <p:cNvPr id="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882831"/>
            <a:ext cx="5463568" cy="6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descr="Znak_1024x7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8" name="Content Placeholder 8"/>
          <p:cNvSpPr>
            <a:spLocks/>
          </p:cNvSpPr>
          <p:nvPr/>
        </p:nvSpPr>
        <p:spPr bwMode="auto">
          <a:xfrm>
            <a:off x="324464" y="4387645"/>
            <a:ext cx="8229601" cy="92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1" indent="0" algn="just" defTabSz="914400" rtl="0" eaLnBrk="1" fontAlgn="base" latinLnBrk="0" hangingPunct="1">
              <a:lnSpc>
                <a:spcPct val="100000"/>
              </a:lnSpc>
              <a:spcBef>
                <a:spcPct val="20000"/>
              </a:spcBef>
              <a:spcAft>
                <a:spcPct val="0"/>
              </a:spcAft>
              <a:buClrTx/>
              <a:buSzTx/>
              <a:buFontTx/>
              <a:buNone/>
              <a:tabLst/>
              <a:defRPr/>
            </a:pPr>
            <a:r>
              <a:rPr kumimoji="0" lang="en-US" sz="1600" b="1" i="1" u="sng" strike="noStrike" kern="1200" cap="none" spc="0" normalizeH="0" baseline="0" noProof="0" dirty="0">
                <a:ln>
                  <a:noFill/>
                </a:ln>
                <a:solidFill>
                  <a:srgbClr val="1F497D"/>
                </a:solidFill>
                <a:effectLst/>
                <a:uLnTx/>
                <a:uFillTx/>
                <a:latin typeface="Calibri" pitchFamily="34" charset="0"/>
                <a:ea typeface="+mn-ea"/>
                <a:cs typeface="Arial" charset="0"/>
              </a:rPr>
              <a:t>Disclaimer:</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 The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content</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s</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this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publication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are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the</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sole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responsibility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of EKONERG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Energy</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Research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and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Environmental</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Protection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Institute</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Ltd.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and</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can in</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 no </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way be taken </a:t>
            </a:r>
            <a:r>
              <a:rPr kumimoji="0" lang="hr-HR"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t</a:t>
            </a:r>
            <a:r>
              <a:rPr kumimoji="0" lang="en-US" sz="1600" b="1" i="1" u="none" strike="noStrike" kern="1200" cap="none" spc="0" normalizeH="0" baseline="0" noProof="0" dirty="0" smtClean="0">
                <a:ln>
                  <a:noFill/>
                </a:ln>
                <a:solidFill>
                  <a:srgbClr val="1F497D"/>
                </a:solidFill>
                <a:effectLst/>
                <a:uLnTx/>
                <a:uFillTx/>
                <a:latin typeface="Calibri" pitchFamily="34" charset="0"/>
                <a:ea typeface="+mn-ea"/>
                <a:cs typeface="Arial" charset="0"/>
              </a:rPr>
              <a:t>o reflect the </a:t>
            </a:r>
            <a:r>
              <a:rPr kumimoji="0" lang="en-US" sz="1600" b="1" i="1" u="none" strike="noStrike" kern="1200" cap="none" spc="0" normalizeH="0" baseline="0" noProof="0" dirty="0">
                <a:ln>
                  <a:noFill/>
                </a:ln>
                <a:solidFill>
                  <a:srgbClr val="1F497D"/>
                </a:solidFill>
                <a:effectLst/>
                <a:uLnTx/>
                <a:uFillTx/>
                <a:latin typeface="Calibri" pitchFamily="34" charset="0"/>
                <a:ea typeface="+mn-ea"/>
                <a:cs typeface="Arial" charset="0"/>
              </a:rPr>
              <a:t>views of the European Union</a:t>
            </a:r>
            <a:endParaRPr kumimoji="0" lang="hr-HR" sz="1600" b="1" i="1" u="none" strike="noStrike" kern="1200" cap="none" spc="0" normalizeH="0" baseline="0" noProof="0" dirty="0">
              <a:ln>
                <a:noFill/>
              </a:ln>
              <a:solidFill>
                <a:srgbClr val="1F497D"/>
              </a:solidFill>
              <a:effectLst/>
              <a:uLnTx/>
              <a:uFillTx/>
              <a:latin typeface="Calibri" pitchFamily="34" charset="0"/>
              <a:ea typeface="+mn-ea"/>
              <a:cs typeface="Arial" charset="0"/>
            </a:endParaRPr>
          </a:p>
        </p:txBody>
      </p:sp>
      <p:sp>
        <p:nvSpPr>
          <p:cNvPr id="16" name="Podnaslov 2"/>
          <p:cNvSpPr txBox="1">
            <a:spLocks/>
          </p:cNvSpPr>
          <p:nvPr/>
        </p:nvSpPr>
        <p:spPr>
          <a:xfrm>
            <a:off x="3421626" y="6263557"/>
            <a:ext cx="2448231" cy="2909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4F81BD">
                    <a:lumMod val="50000"/>
                  </a:srgbClr>
                </a:solidFill>
                <a:effectLst/>
                <a:uLnTx/>
                <a:uFillTx/>
                <a:latin typeface="Calibri"/>
                <a:ea typeface="+mn-ea"/>
                <a:cs typeface="+mn-cs"/>
              </a:rPr>
              <a:t>This project is funded by the European Union</a:t>
            </a:r>
            <a:endParaRPr kumimoji="0" lang="en-GB" sz="1000" b="0" i="0" u="none" strike="noStrike" kern="1200" cap="none" spc="0" normalizeH="0" baseline="0" noProof="0" dirty="0">
              <a:ln>
                <a:noFill/>
              </a:ln>
              <a:solidFill>
                <a:srgbClr val="4F81BD">
                  <a:lumMod val="50000"/>
                </a:srgbClr>
              </a:solidFill>
              <a:effectLst/>
              <a:uLnTx/>
              <a:uFillTx/>
              <a:latin typeface="Calibri"/>
              <a:ea typeface="+mn-ea"/>
              <a:cs typeface="+mn-cs"/>
            </a:endParaRPr>
          </a:p>
        </p:txBody>
      </p:sp>
      <p:pic>
        <p:nvPicPr>
          <p:cNvPr id="17" name="Slika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5359" y="5557402"/>
            <a:ext cx="857019" cy="618958"/>
          </a:xfrm>
          <a:prstGeom prst="rect">
            <a:avLst/>
          </a:prstGeom>
        </p:spPr>
      </p:pic>
      <p:sp>
        <p:nvSpPr>
          <p:cNvPr id="19" name="Rectangle 18"/>
          <p:cNvSpPr/>
          <p:nvPr/>
        </p:nvSpPr>
        <p:spPr bwMode="auto">
          <a:xfrm>
            <a:off x="3049588" y="920931"/>
            <a:ext cx="3332964" cy="27699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Energy </a:t>
            </a:r>
            <a:r>
              <a:rPr kumimoji="0" lang="hr-HR"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R</a:t>
            </a:r>
            <a:r>
              <a:rPr kumimoji="0" lang="en-US" sz="1200" b="0" i="0" u="none" strike="noStrike" kern="1200" cap="none" spc="0" normalizeH="0" baseline="0" noProof="0" dirty="0" err="1" smtClean="0">
                <a:ln>
                  <a:noFill/>
                </a:ln>
                <a:solidFill>
                  <a:srgbClr val="7F7F7F"/>
                </a:solidFill>
                <a:effectLst/>
                <a:uLnTx/>
                <a:uFillTx/>
                <a:latin typeface="Arial Narrow" panose="020B0606020202030204" pitchFamily="34" charset="0"/>
                <a:ea typeface="+mn-ea"/>
                <a:cs typeface="Arial" charset="0"/>
              </a:rPr>
              <a:t>esearch</a:t>
            </a:r>
            <a:r>
              <a:rPr kumimoji="0" lang="en-US" sz="1200" b="0" i="0" u="none" strike="noStrike" kern="1200" cap="none" spc="0" normalizeH="0" baseline="0" noProof="0" dirty="0" smtClean="0">
                <a:ln>
                  <a:noFill/>
                </a:ln>
                <a:solidFill>
                  <a:srgbClr val="7F7F7F"/>
                </a:solidFill>
                <a:effectLst/>
                <a:uLnTx/>
                <a:uFillTx/>
                <a:latin typeface="Arial Narrow" panose="020B0606020202030204" pitchFamily="34" charset="0"/>
                <a:ea typeface="+mn-ea"/>
                <a:cs typeface="Arial" charset="0"/>
              </a:rPr>
              <a:t> and Environmental Protection Institute</a:t>
            </a:r>
            <a:endParaRPr kumimoji="0" lang="en-US" sz="1200" b="0" i="0" u="none" strike="noStrike" kern="1200" cap="none" spc="0" normalizeH="0" baseline="0" noProof="0" dirty="0">
              <a:ln>
                <a:noFill/>
              </a:ln>
              <a:solidFill>
                <a:srgbClr val="7F7F7F"/>
              </a:solidFill>
              <a:effectLst/>
              <a:uLnTx/>
              <a:uFillTx/>
              <a:latin typeface="Arial Narrow" pitchFamily="34" charset="0"/>
              <a:ea typeface="+mn-ea"/>
              <a:cs typeface="Arial" charset="0"/>
            </a:endParaRPr>
          </a:p>
        </p:txBody>
      </p:sp>
    </p:spTree>
    <p:extLst>
      <p:ext uri="{BB962C8B-B14F-4D97-AF65-F5344CB8AC3E}">
        <p14:creationId xmlns:p14="http://schemas.microsoft.com/office/powerpoint/2010/main" val="3364813"/>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79899" y="1362234"/>
            <a:ext cx="8886548" cy="94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Comparison</a:t>
            </a:r>
            <a:r>
              <a:rPr lang="hr-HR" sz="2400" b="1" dirty="0">
                <a:solidFill>
                  <a:schemeClr val="tx2"/>
                </a:solidFill>
              </a:rPr>
              <a:t> </a:t>
            </a:r>
            <a:r>
              <a:rPr lang="hr-HR" sz="2400" b="1" dirty="0" err="1">
                <a:solidFill>
                  <a:schemeClr val="tx2"/>
                </a:solidFill>
              </a:rPr>
              <a:t>of</a:t>
            </a:r>
            <a:r>
              <a:rPr lang="hr-HR" sz="2400" b="1" dirty="0">
                <a:solidFill>
                  <a:schemeClr val="tx2"/>
                </a:solidFill>
              </a:rPr>
              <a:t> original </a:t>
            </a:r>
            <a:r>
              <a:rPr lang="hr-HR" sz="2400" b="1" dirty="0" err="1">
                <a:solidFill>
                  <a:schemeClr val="tx2"/>
                </a:solidFill>
              </a:rPr>
              <a:t>and</a:t>
            </a:r>
            <a:r>
              <a:rPr lang="hr-HR" sz="2400" b="1" dirty="0">
                <a:solidFill>
                  <a:schemeClr val="tx2"/>
                </a:solidFill>
              </a:rPr>
              <a:t> </a:t>
            </a:r>
            <a:r>
              <a:rPr lang="hr-HR" sz="2400" b="1" dirty="0" err="1">
                <a:solidFill>
                  <a:schemeClr val="tx2"/>
                </a:solidFill>
              </a:rPr>
              <a:t>validated</a:t>
            </a:r>
            <a:r>
              <a:rPr lang="hr-HR" sz="2400" b="1" dirty="0">
                <a:solidFill>
                  <a:schemeClr val="tx2"/>
                </a:solidFill>
              </a:rPr>
              <a:t> </a:t>
            </a:r>
            <a:r>
              <a:rPr lang="hr-HR" sz="2400" b="1" dirty="0" err="1">
                <a:solidFill>
                  <a:schemeClr val="tx2"/>
                </a:solidFill>
              </a:rPr>
              <a:t>data</a:t>
            </a:r>
            <a:r>
              <a:rPr lang="hr-BA" sz="2400" b="1" dirty="0">
                <a:solidFill>
                  <a:schemeClr val="tx2"/>
                </a:solidFill>
              </a:rPr>
              <a:t> - </a:t>
            </a:r>
            <a:r>
              <a:rPr lang="en-US" sz="2000" dirty="0">
                <a:solidFill>
                  <a:srgbClr val="0070C0"/>
                </a:solidFill>
              </a:rPr>
              <a:t>Air quality portal in RC</a:t>
            </a:r>
            <a:r>
              <a:rPr lang="nn-NO" sz="2000" dirty="0">
                <a:solidFill>
                  <a:srgbClr val="0070C0"/>
                </a:solidFill>
              </a:rPr>
              <a:t> </a:t>
            </a:r>
            <a:r>
              <a:rPr lang="hr-BA" sz="2000" dirty="0">
                <a:solidFill>
                  <a:srgbClr val="0070C0"/>
                </a:solidFill>
              </a:rPr>
              <a:t> </a:t>
            </a:r>
          </a:p>
          <a:p>
            <a:pPr>
              <a:spcBef>
                <a:spcPct val="20000"/>
              </a:spcBef>
            </a:pPr>
            <a:r>
              <a:rPr lang="hr-BA" sz="2000" b="1" dirty="0" err="1">
                <a:solidFill>
                  <a:srgbClr val="0070C0"/>
                </a:solidFill>
              </a:rPr>
              <a:t>Example</a:t>
            </a:r>
            <a:r>
              <a:rPr lang="hr-BA" sz="2000" b="1" dirty="0">
                <a:solidFill>
                  <a:srgbClr val="0070C0"/>
                </a:solidFill>
              </a:rPr>
              <a:t>: Sisak-1 – Benzene – 2016</a:t>
            </a:r>
            <a:r>
              <a:rPr lang="hr-BA" sz="2000" dirty="0">
                <a:solidFill>
                  <a:srgbClr val="0070C0"/>
                </a:solidFill>
              </a:rPr>
              <a:t> – </a:t>
            </a:r>
            <a:r>
              <a:rPr lang="hr-BA" sz="2000" dirty="0" err="1">
                <a:solidFill>
                  <a:srgbClr val="0070C0"/>
                </a:solidFill>
              </a:rPr>
              <a:t>difference</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data</a:t>
            </a:r>
            <a:r>
              <a:rPr lang="hr-BA" sz="2000" dirty="0">
                <a:solidFill>
                  <a:srgbClr val="0070C0"/>
                </a:solidFill>
              </a:rPr>
              <a:t> </a:t>
            </a:r>
            <a:endParaRPr lang="hr-BA" sz="2000" b="1"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pic>
        <p:nvPicPr>
          <p:cNvPr id="2" name="Picture 1"/>
          <p:cNvPicPr>
            <a:picLocks noChangeAspect="1"/>
          </p:cNvPicPr>
          <p:nvPr/>
        </p:nvPicPr>
        <p:blipFill>
          <a:blip r:embed="rId4"/>
          <a:stretch>
            <a:fillRect/>
          </a:stretch>
        </p:blipFill>
        <p:spPr>
          <a:xfrm>
            <a:off x="4598545" y="2648142"/>
            <a:ext cx="4520842" cy="3391585"/>
          </a:xfrm>
          <a:prstGeom prst="rect">
            <a:avLst/>
          </a:prstGeom>
        </p:spPr>
      </p:pic>
      <p:sp>
        <p:nvSpPr>
          <p:cNvPr id="12" name="Content Placeholder 8"/>
          <p:cNvSpPr>
            <a:spLocks/>
          </p:cNvSpPr>
          <p:nvPr/>
        </p:nvSpPr>
        <p:spPr bwMode="auto">
          <a:xfrm>
            <a:off x="5820247" y="2226765"/>
            <a:ext cx="2077439" cy="39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err="1">
                <a:solidFill>
                  <a:srgbClr val="0070C0"/>
                </a:solidFill>
              </a:rPr>
              <a:t>Validated</a:t>
            </a:r>
            <a:r>
              <a:rPr lang="hr-BA" sz="2000" b="1" dirty="0">
                <a:solidFill>
                  <a:srgbClr val="0070C0"/>
                </a:solidFill>
              </a:rPr>
              <a:t> </a:t>
            </a:r>
            <a:r>
              <a:rPr lang="hr-BA" sz="2000" b="1" dirty="0" err="1">
                <a:solidFill>
                  <a:srgbClr val="0070C0"/>
                </a:solidFill>
              </a:rPr>
              <a:t>data</a:t>
            </a: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p:txBody>
      </p:sp>
      <p:sp>
        <p:nvSpPr>
          <p:cNvPr id="15" name="Rectangle 14"/>
          <p:cNvSpPr/>
          <p:nvPr/>
        </p:nvSpPr>
        <p:spPr>
          <a:xfrm>
            <a:off x="4483223" y="6258633"/>
            <a:ext cx="4077009" cy="400110"/>
          </a:xfrm>
          <a:prstGeom prst="rect">
            <a:avLst/>
          </a:prstGeom>
        </p:spPr>
        <p:txBody>
          <a:bodyPr wrap="square">
            <a:spAutoFit/>
          </a:bodyPr>
          <a:lstStyle/>
          <a:p>
            <a:pPr marL="0" lvl="1">
              <a:spcBef>
                <a:spcPct val="20000"/>
              </a:spcBef>
            </a:pPr>
            <a:r>
              <a:rPr lang="hr-BA" sz="2000" dirty="0">
                <a:solidFill>
                  <a:srgbClr val="0070C0"/>
                </a:solidFill>
                <a:hlinkClick r:id="rId5"/>
              </a:rPr>
              <a:t>http://iszz.azo.hr/iskzl/podatak.htm</a:t>
            </a:r>
            <a:endParaRPr lang="hr-BA" sz="2000" dirty="0">
              <a:solidFill>
                <a:srgbClr val="0070C0"/>
              </a:solidFill>
            </a:endParaRPr>
          </a:p>
        </p:txBody>
      </p:sp>
      <p:sp>
        <p:nvSpPr>
          <p:cNvPr id="16" name="Content Placeholder 8"/>
          <p:cNvSpPr>
            <a:spLocks/>
          </p:cNvSpPr>
          <p:nvPr/>
        </p:nvSpPr>
        <p:spPr bwMode="auto">
          <a:xfrm>
            <a:off x="1263671" y="2203495"/>
            <a:ext cx="2077439" cy="39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a:solidFill>
                  <a:srgbClr val="0070C0"/>
                </a:solidFill>
              </a:rPr>
              <a:t>Original </a:t>
            </a:r>
            <a:r>
              <a:rPr lang="hr-BA" sz="2000" b="1" dirty="0" err="1">
                <a:solidFill>
                  <a:srgbClr val="0070C0"/>
                </a:solidFill>
              </a:rPr>
              <a:t>data</a:t>
            </a: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p:txBody>
      </p:sp>
      <p:pic>
        <p:nvPicPr>
          <p:cNvPr id="17" name="Picture 16"/>
          <p:cNvPicPr>
            <a:picLocks noChangeAspect="1"/>
          </p:cNvPicPr>
          <p:nvPr/>
        </p:nvPicPr>
        <p:blipFill>
          <a:blip r:embed="rId6"/>
          <a:stretch>
            <a:fillRect/>
          </a:stretch>
        </p:blipFill>
        <p:spPr>
          <a:xfrm>
            <a:off x="17357" y="2648142"/>
            <a:ext cx="4570066" cy="3453983"/>
          </a:xfrm>
          <a:prstGeom prst="rect">
            <a:avLst/>
          </a:prstGeom>
        </p:spPr>
      </p:pic>
      <p:sp>
        <p:nvSpPr>
          <p:cNvPr id="18"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9" name="Group 3"/>
          <p:cNvGrpSpPr>
            <a:grpSpLocks noChangeAspect="1"/>
          </p:cNvGrpSpPr>
          <p:nvPr/>
        </p:nvGrpSpPr>
        <p:grpSpPr bwMode="auto">
          <a:xfrm>
            <a:off x="79899" y="6362429"/>
            <a:ext cx="4863253" cy="411137"/>
            <a:chOff x="14858" y="6031800"/>
            <a:chExt cx="7310482" cy="703818"/>
          </a:xfrm>
        </p:grpSpPr>
        <p:pic>
          <p:nvPicPr>
            <p:cNvPr id="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892531831"/>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0" y="1362234"/>
            <a:ext cx="8717871" cy="94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Comparison</a:t>
            </a:r>
            <a:r>
              <a:rPr lang="hr-HR" sz="2400" b="1" dirty="0">
                <a:solidFill>
                  <a:schemeClr val="tx2"/>
                </a:solidFill>
              </a:rPr>
              <a:t> </a:t>
            </a:r>
            <a:r>
              <a:rPr lang="hr-HR" sz="2400" b="1" dirty="0" err="1">
                <a:solidFill>
                  <a:schemeClr val="tx2"/>
                </a:solidFill>
              </a:rPr>
              <a:t>of</a:t>
            </a:r>
            <a:r>
              <a:rPr lang="hr-HR" sz="2400" b="1" dirty="0">
                <a:solidFill>
                  <a:schemeClr val="tx2"/>
                </a:solidFill>
              </a:rPr>
              <a:t> original </a:t>
            </a:r>
            <a:r>
              <a:rPr lang="hr-HR" sz="2400" b="1" dirty="0" err="1">
                <a:solidFill>
                  <a:schemeClr val="tx2"/>
                </a:solidFill>
              </a:rPr>
              <a:t>and</a:t>
            </a:r>
            <a:r>
              <a:rPr lang="hr-HR" sz="2400" b="1" dirty="0">
                <a:solidFill>
                  <a:schemeClr val="tx2"/>
                </a:solidFill>
              </a:rPr>
              <a:t> </a:t>
            </a:r>
            <a:r>
              <a:rPr lang="hr-HR" sz="2400" b="1" dirty="0" err="1">
                <a:solidFill>
                  <a:schemeClr val="tx2"/>
                </a:solidFill>
              </a:rPr>
              <a:t>validated</a:t>
            </a:r>
            <a:r>
              <a:rPr lang="hr-HR" sz="2400" b="1" dirty="0">
                <a:solidFill>
                  <a:schemeClr val="tx2"/>
                </a:solidFill>
              </a:rPr>
              <a:t> </a:t>
            </a:r>
            <a:r>
              <a:rPr lang="hr-HR" sz="2400" b="1" dirty="0" err="1">
                <a:solidFill>
                  <a:schemeClr val="tx2"/>
                </a:solidFill>
              </a:rPr>
              <a:t>data</a:t>
            </a:r>
            <a:r>
              <a:rPr lang="hr-BA" sz="2400" b="1" dirty="0">
                <a:solidFill>
                  <a:schemeClr val="tx2"/>
                </a:solidFill>
              </a:rPr>
              <a:t> - </a:t>
            </a:r>
            <a:r>
              <a:rPr lang="en-US" sz="2000" dirty="0">
                <a:solidFill>
                  <a:srgbClr val="0070C0"/>
                </a:solidFill>
              </a:rPr>
              <a:t>Air quality portal in RC</a:t>
            </a:r>
            <a:r>
              <a:rPr lang="nn-NO" sz="2000" dirty="0">
                <a:solidFill>
                  <a:srgbClr val="0070C0"/>
                </a:solidFill>
              </a:rPr>
              <a:t> </a:t>
            </a:r>
            <a:r>
              <a:rPr lang="hr-BA" sz="2000" dirty="0">
                <a:solidFill>
                  <a:srgbClr val="0070C0"/>
                </a:solidFill>
              </a:rPr>
              <a:t> </a:t>
            </a:r>
          </a:p>
          <a:p>
            <a:pPr>
              <a:spcBef>
                <a:spcPct val="20000"/>
              </a:spcBef>
            </a:pPr>
            <a:r>
              <a:rPr lang="hr-BA" sz="2000" b="1" dirty="0">
                <a:solidFill>
                  <a:srgbClr val="0070C0"/>
                </a:solidFill>
              </a:rPr>
              <a:t> </a:t>
            </a:r>
            <a:r>
              <a:rPr lang="hr-BA" sz="2000" b="1" dirty="0" err="1">
                <a:solidFill>
                  <a:srgbClr val="0070C0"/>
                </a:solidFill>
              </a:rPr>
              <a:t>Example</a:t>
            </a:r>
            <a:r>
              <a:rPr lang="hr-BA" sz="2000" b="1" dirty="0">
                <a:solidFill>
                  <a:srgbClr val="0070C0"/>
                </a:solidFill>
              </a:rPr>
              <a:t>: Sisak-1 – Benzene – 2016</a:t>
            </a:r>
            <a:r>
              <a:rPr lang="hr-BA" sz="2000" dirty="0">
                <a:solidFill>
                  <a:srgbClr val="0070C0"/>
                </a:solidFill>
              </a:rPr>
              <a:t> – </a:t>
            </a:r>
            <a:r>
              <a:rPr lang="hr-BA" sz="2000" dirty="0" err="1">
                <a:solidFill>
                  <a:srgbClr val="0070C0"/>
                </a:solidFill>
              </a:rPr>
              <a:t>difference</a:t>
            </a:r>
            <a:r>
              <a:rPr lang="hr-BA" sz="2000" dirty="0">
                <a:solidFill>
                  <a:srgbClr val="0070C0"/>
                </a:solidFill>
              </a:rPr>
              <a:t> </a:t>
            </a:r>
            <a:r>
              <a:rPr lang="hr-BA" sz="2000" dirty="0" err="1">
                <a:solidFill>
                  <a:srgbClr val="0070C0"/>
                </a:solidFill>
              </a:rPr>
              <a:t>in</a:t>
            </a:r>
            <a:r>
              <a:rPr lang="hr-BA" sz="2000" dirty="0">
                <a:solidFill>
                  <a:srgbClr val="0070C0"/>
                </a:solidFill>
              </a:rPr>
              <a:t> </a:t>
            </a:r>
            <a:r>
              <a:rPr lang="hr-BA" sz="2000" dirty="0" err="1">
                <a:solidFill>
                  <a:srgbClr val="0070C0"/>
                </a:solidFill>
              </a:rPr>
              <a:t>data</a:t>
            </a:r>
            <a:r>
              <a:rPr lang="hr-BA" sz="2000" dirty="0">
                <a:solidFill>
                  <a:srgbClr val="0070C0"/>
                </a:solidFill>
              </a:rPr>
              <a:t> </a:t>
            </a:r>
            <a:endParaRPr lang="hr-BA" sz="2000" b="1"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Content Placeholder 8"/>
          <p:cNvSpPr>
            <a:spLocks/>
          </p:cNvSpPr>
          <p:nvPr/>
        </p:nvSpPr>
        <p:spPr bwMode="auto">
          <a:xfrm>
            <a:off x="4800600" y="2797490"/>
            <a:ext cx="4163627" cy="296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hr-BA" sz="2000" b="1" u="sng" dirty="0" err="1">
                <a:solidFill>
                  <a:srgbClr val="0070C0"/>
                </a:solidFill>
              </a:rPr>
              <a:t>Validated</a:t>
            </a:r>
            <a:r>
              <a:rPr lang="hr-BA" sz="2000" b="1" u="sng" dirty="0">
                <a:solidFill>
                  <a:srgbClr val="0070C0"/>
                </a:solidFill>
              </a:rPr>
              <a:t> </a:t>
            </a:r>
            <a:r>
              <a:rPr lang="hr-BA" sz="2000" b="1" u="sng" dirty="0" err="1">
                <a:solidFill>
                  <a:srgbClr val="0070C0"/>
                </a:solidFill>
              </a:rPr>
              <a:t>data</a:t>
            </a:r>
            <a:endParaRPr lang="hr-BA" sz="2000" b="1" u="sng" dirty="0">
              <a:solidFill>
                <a:srgbClr val="0070C0"/>
              </a:solidFill>
            </a:endParaRPr>
          </a:p>
          <a:p>
            <a:pPr>
              <a:spcBef>
                <a:spcPct val="20000"/>
              </a:spcBef>
            </a:pPr>
            <a:r>
              <a:rPr lang="hr-BA" sz="2000" dirty="0" err="1">
                <a:solidFill>
                  <a:srgbClr val="0070C0"/>
                </a:solidFill>
              </a:rPr>
              <a:t>Coverage</a:t>
            </a:r>
            <a:r>
              <a:rPr lang="hr-BA" sz="2000" dirty="0">
                <a:solidFill>
                  <a:srgbClr val="0070C0"/>
                </a:solidFill>
              </a:rPr>
              <a:t>: </a:t>
            </a:r>
            <a:r>
              <a:rPr lang="hr-BA" sz="2000" dirty="0">
                <a:solidFill>
                  <a:srgbClr val="FF0000"/>
                </a:solidFill>
              </a:rPr>
              <a:t>19.62 %</a:t>
            </a:r>
          </a:p>
          <a:p>
            <a:pPr>
              <a:spcBef>
                <a:spcPct val="20000"/>
              </a:spcBef>
            </a:pPr>
            <a:r>
              <a:rPr lang="hr-BA" sz="2000" dirty="0">
                <a:solidFill>
                  <a:srgbClr val="0070C0"/>
                </a:solidFill>
              </a:rPr>
              <a:t>No. </a:t>
            </a:r>
            <a:r>
              <a:rPr lang="hr-BA" sz="2000" dirty="0" err="1">
                <a:solidFill>
                  <a:srgbClr val="0070C0"/>
                </a:solidFill>
              </a:rPr>
              <a:t>of</a:t>
            </a:r>
            <a:r>
              <a:rPr lang="hr-BA" sz="2000" dirty="0">
                <a:solidFill>
                  <a:srgbClr val="0070C0"/>
                </a:solidFill>
              </a:rPr>
              <a:t> </a:t>
            </a:r>
            <a:r>
              <a:rPr lang="hr-BA" sz="2000" dirty="0" err="1">
                <a:solidFill>
                  <a:srgbClr val="0070C0"/>
                </a:solidFill>
              </a:rPr>
              <a:t>data</a:t>
            </a:r>
            <a:r>
              <a:rPr lang="pl-PL" sz="2000" dirty="0">
                <a:solidFill>
                  <a:srgbClr val="0070C0"/>
                </a:solidFill>
              </a:rPr>
              <a:t>: </a:t>
            </a:r>
            <a:r>
              <a:rPr lang="pl-PL" sz="2000" dirty="0">
                <a:solidFill>
                  <a:srgbClr val="FF0000"/>
                </a:solidFill>
              </a:rPr>
              <a:t>1723</a:t>
            </a:r>
          </a:p>
          <a:p>
            <a:pPr>
              <a:spcBef>
                <a:spcPct val="20000"/>
              </a:spcBef>
            </a:pPr>
            <a:r>
              <a:rPr lang="hr-BA" sz="2000" dirty="0" err="1">
                <a:solidFill>
                  <a:srgbClr val="0070C0"/>
                </a:solidFill>
              </a:rPr>
              <a:t>Mean</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a:solidFill>
                  <a:srgbClr val="FF0000"/>
                </a:solidFill>
              </a:rPr>
              <a:t>9.7238</a:t>
            </a:r>
          </a:p>
          <a:p>
            <a:pPr>
              <a:spcBef>
                <a:spcPct val="20000"/>
              </a:spcBef>
            </a:pPr>
            <a:r>
              <a:rPr lang="hr-BA" sz="2000" dirty="0" err="1">
                <a:solidFill>
                  <a:srgbClr val="0070C0"/>
                </a:solidFill>
              </a:rPr>
              <a:t>Maximum</a:t>
            </a:r>
            <a:r>
              <a:rPr lang="hr-BA" sz="2000" dirty="0">
                <a:solidFill>
                  <a:srgbClr val="0070C0"/>
                </a:solidFill>
              </a:rPr>
              <a:t> </a:t>
            </a:r>
            <a:r>
              <a:rPr lang="hr-BA" sz="2000" dirty="0" err="1">
                <a:solidFill>
                  <a:srgbClr val="0070C0"/>
                </a:solidFill>
              </a:rPr>
              <a:t>value</a:t>
            </a:r>
            <a:r>
              <a:rPr lang="hr-BA" sz="2000" dirty="0">
                <a:solidFill>
                  <a:srgbClr val="0070C0"/>
                </a:solidFill>
              </a:rPr>
              <a:t>: 156.2</a:t>
            </a:r>
          </a:p>
          <a:p>
            <a:pPr>
              <a:spcBef>
                <a:spcPct val="20000"/>
              </a:spcBef>
            </a:pPr>
            <a:r>
              <a:rPr lang="hr-BA" sz="2000" dirty="0" err="1">
                <a:solidFill>
                  <a:srgbClr val="0070C0"/>
                </a:solidFill>
              </a:rPr>
              <a:t>Longest</a:t>
            </a:r>
            <a:r>
              <a:rPr lang="hr-BA" sz="2000" dirty="0">
                <a:solidFill>
                  <a:srgbClr val="0070C0"/>
                </a:solidFill>
              </a:rPr>
              <a:t> </a:t>
            </a:r>
            <a:r>
              <a:rPr lang="hr-BA" sz="2000" dirty="0" err="1">
                <a:solidFill>
                  <a:srgbClr val="0070C0"/>
                </a:solidFill>
              </a:rPr>
              <a:t>interruption</a:t>
            </a:r>
            <a:r>
              <a:rPr lang="hr-BA" sz="2000" dirty="0">
                <a:solidFill>
                  <a:srgbClr val="0070C0"/>
                </a:solidFill>
              </a:rPr>
              <a:t>: 6113 </a:t>
            </a:r>
          </a:p>
          <a:p>
            <a:pPr>
              <a:spcBef>
                <a:spcPct val="20000"/>
              </a:spcBef>
            </a:pPr>
            <a:r>
              <a:rPr lang="hr-BA" sz="2000" dirty="0" err="1">
                <a:solidFill>
                  <a:srgbClr val="0070C0"/>
                </a:solidFill>
              </a:rPr>
              <a:t>Pre</a:t>
            </a:r>
            <a:r>
              <a:rPr lang="hr-BA" sz="2000" dirty="0">
                <a:solidFill>
                  <a:srgbClr val="0070C0"/>
                </a:solidFill>
              </a:rPr>
              <a:t>-</a:t>
            </a:r>
            <a:r>
              <a:rPr lang="hr-BA" sz="2000" dirty="0" err="1">
                <a:solidFill>
                  <a:srgbClr val="0070C0"/>
                </a:solidFill>
              </a:rPr>
              <a:t>validated</a:t>
            </a:r>
            <a:r>
              <a:rPr lang="hr-BA" sz="2000" dirty="0">
                <a:solidFill>
                  <a:srgbClr val="0070C0"/>
                </a:solidFill>
              </a:rPr>
              <a:t>: 0.00</a:t>
            </a:r>
          </a:p>
          <a:p>
            <a:pPr marL="742950" lvl="1" indent="-285750">
              <a:spcBef>
                <a:spcPct val="20000"/>
              </a:spcBef>
              <a:buFont typeface="Arial" charset="0"/>
              <a:buChar char="–"/>
            </a:pPr>
            <a:endParaRPr lang="hr-BA" sz="2000" b="1" dirty="0">
              <a:solidFill>
                <a:srgbClr val="0070C0"/>
              </a:solidFill>
            </a:endParaRPr>
          </a:p>
        </p:txBody>
      </p:sp>
      <p:sp>
        <p:nvSpPr>
          <p:cNvPr id="15" name="Rectangle 14"/>
          <p:cNvSpPr/>
          <p:nvPr/>
        </p:nvSpPr>
        <p:spPr>
          <a:xfrm>
            <a:off x="4021584" y="6078931"/>
            <a:ext cx="4625267" cy="400110"/>
          </a:xfrm>
          <a:prstGeom prst="rect">
            <a:avLst/>
          </a:prstGeom>
        </p:spPr>
        <p:txBody>
          <a:bodyPr wrap="square">
            <a:spAutoFit/>
          </a:bodyPr>
          <a:lstStyle/>
          <a:p>
            <a:pPr marL="0" lvl="1">
              <a:spcBef>
                <a:spcPct val="20000"/>
              </a:spcBef>
            </a:pPr>
            <a:r>
              <a:rPr lang="hr-BA" sz="2000" dirty="0">
                <a:solidFill>
                  <a:srgbClr val="0070C0"/>
                </a:solidFill>
                <a:hlinkClick r:id="rId4"/>
              </a:rPr>
              <a:t>http://iszz.azo.hr/iskzl/podatak.htm</a:t>
            </a:r>
            <a:endParaRPr lang="hr-BA" sz="2000" dirty="0">
              <a:solidFill>
                <a:srgbClr val="0070C0"/>
              </a:solidFill>
            </a:endParaRPr>
          </a:p>
        </p:txBody>
      </p:sp>
      <p:sp>
        <p:nvSpPr>
          <p:cNvPr id="16" name="Content Placeholder 8"/>
          <p:cNvSpPr>
            <a:spLocks/>
          </p:cNvSpPr>
          <p:nvPr/>
        </p:nvSpPr>
        <p:spPr bwMode="auto">
          <a:xfrm>
            <a:off x="541537" y="2797490"/>
            <a:ext cx="3817398" cy="304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hr-BA" sz="2000" b="1" u="sng" dirty="0">
                <a:solidFill>
                  <a:srgbClr val="0070C0"/>
                </a:solidFill>
              </a:rPr>
              <a:t>Original </a:t>
            </a:r>
            <a:r>
              <a:rPr lang="hr-BA" sz="2000" b="1" u="sng" dirty="0" err="1">
                <a:solidFill>
                  <a:srgbClr val="0070C0"/>
                </a:solidFill>
              </a:rPr>
              <a:t>data</a:t>
            </a:r>
            <a:endParaRPr lang="hr-BA" sz="2000" b="1" u="sng" dirty="0">
              <a:solidFill>
                <a:srgbClr val="0070C0"/>
              </a:solidFill>
            </a:endParaRPr>
          </a:p>
          <a:p>
            <a:pPr>
              <a:spcBef>
                <a:spcPct val="20000"/>
              </a:spcBef>
            </a:pPr>
            <a:r>
              <a:rPr lang="hr-BA" sz="2000" dirty="0" err="1">
                <a:solidFill>
                  <a:srgbClr val="0070C0"/>
                </a:solidFill>
              </a:rPr>
              <a:t>Coverage</a:t>
            </a:r>
            <a:r>
              <a:rPr lang="hr-BA" sz="2000" dirty="0">
                <a:solidFill>
                  <a:srgbClr val="0070C0"/>
                </a:solidFill>
              </a:rPr>
              <a:t>: </a:t>
            </a:r>
            <a:r>
              <a:rPr lang="hr-BA" sz="2000" dirty="0">
                <a:solidFill>
                  <a:srgbClr val="FF0000"/>
                </a:solidFill>
              </a:rPr>
              <a:t>51.08 %</a:t>
            </a:r>
          </a:p>
          <a:p>
            <a:pPr>
              <a:spcBef>
                <a:spcPct val="20000"/>
              </a:spcBef>
            </a:pPr>
            <a:r>
              <a:rPr lang="hr-BA" sz="2000" dirty="0">
                <a:solidFill>
                  <a:srgbClr val="0070C0"/>
                </a:solidFill>
              </a:rPr>
              <a:t>No. </a:t>
            </a:r>
            <a:r>
              <a:rPr lang="hr-BA" sz="2000" dirty="0" err="1">
                <a:solidFill>
                  <a:srgbClr val="0070C0"/>
                </a:solidFill>
              </a:rPr>
              <a:t>of</a:t>
            </a:r>
            <a:r>
              <a:rPr lang="hr-BA" sz="2000" dirty="0">
                <a:solidFill>
                  <a:srgbClr val="0070C0"/>
                </a:solidFill>
              </a:rPr>
              <a:t> </a:t>
            </a:r>
            <a:r>
              <a:rPr lang="hr-BA" sz="2000" dirty="0" err="1">
                <a:solidFill>
                  <a:srgbClr val="0070C0"/>
                </a:solidFill>
              </a:rPr>
              <a:t>data</a:t>
            </a:r>
            <a:r>
              <a:rPr lang="hr-BA" sz="2000" dirty="0">
                <a:solidFill>
                  <a:srgbClr val="0070C0"/>
                </a:solidFill>
              </a:rPr>
              <a:t>: </a:t>
            </a:r>
            <a:r>
              <a:rPr lang="hr-BA" sz="2000" dirty="0">
                <a:solidFill>
                  <a:srgbClr val="FF0000"/>
                </a:solidFill>
              </a:rPr>
              <a:t>4487</a:t>
            </a:r>
            <a:endParaRPr lang="hr-BA" sz="2000" dirty="0">
              <a:solidFill>
                <a:srgbClr val="0070C0"/>
              </a:solidFill>
            </a:endParaRPr>
          </a:p>
          <a:p>
            <a:pPr>
              <a:spcBef>
                <a:spcPct val="20000"/>
              </a:spcBef>
            </a:pPr>
            <a:r>
              <a:rPr lang="hr-BA" sz="2000" dirty="0" err="1">
                <a:solidFill>
                  <a:srgbClr val="0070C0"/>
                </a:solidFill>
              </a:rPr>
              <a:t>Mean</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a:solidFill>
                  <a:srgbClr val="FF0000"/>
                </a:solidFill>
              </a:rPr>
              <a:t>5.4892</a:t>
            </a:r>
          </a:p>
          <a:p>
            <a:pPr>
              <a:spcBef>
                <a:spcPct val="20000"/>
              </a:spcBef>
            </a:pPr>
            <a:r>
              <a:rPr lang="hr-BA" sz="2000" dirty="0" err="1">
                <a:solidFill>
                  <a:srgbClr val="0070C0"/>
                </a:solidFill>
              </a:rPr>
              <a:t>Maximum</a:t>
            </a:r>
            <a:r>
              <a:rPr lang="hr-BA" sz="2000" dirty="0">
                <a:solidFill>
                  <a:srgbClr val="0070C0"/>
                </a:solidFill>
              </a:rPr>
              <a:t> </a:t>
            </a:r>
            <a:r>
              <a:rPr lang="hr-BA" sz="2000" dirty="0" err="1">
                <a:solidFill>
                  <a:srgbClr val="0070C0"/>
                </a:solidFill>
              </a:rPr>
              <a:t>value</a:t>
            </a:r>
            <a:r>
              <a:rPr lang="hr-BA" sz="2000" dirty="0">
                <a:solidFill>
                  <a:srgbClr val="0070C0"/>
                </a:solidFill>
              </a:rPr>
              <a:t>: 156.2</a:t>
            </a:r>
          </a:p>
          <a:p>
            <a:pPr>
              <a:spcBef>
                <a:spcPct val="20000"/>
              </a:spcBef>
            </a:pPr>
            <a:r>
              <a:rPr lang="hr-BA" sz="2000" dirty="0" err="1">
                <a:solidFill>
                  <a:srgbClr val="0070C0"/>
                </a:solidFill>
              </a:rPr>
              <a:t>Longest</a:t>
            </a:r>
            <a:r>
              <a:rPr lang="hr-BA" sz="2000" dirty="0">
                <a:solidFill>
                  <a:srgbClr val="0070C0"/>
                </a:solidFill>
              </a:rPr>
              <a:t> </a:t>
            </a:r>
            <a:r>
              <a:rPr lang="hr-BA" sz="2000" dirty="0" err="1">
                <a:solidFill>
                  <a:srgbClr val="0070C0"/>
                </a:solidFill>
              </a:rPr>
              <a:t>interruption</a:t>
            </a:r>
            <a:r>
              <a:rPr lang="hr-BA" sz="2000" dirty="0">
                <a:solidFill>
                  <a:srgbClr val="0070C0"/>
                </a:solidFill>
              </a:rPr>
              <a:t>: 2999 </a:t>
            </a:r>
          </a:p>
          <a:p>
            <a:pPr>
              <a:spcBef>
                <a:spcPct val="20000"/>
              </a:spcBef>
            </a:pPr>
            <a:r>
              <a:rPr lang="hr-BA" sz="2000" dirty="0" err="1">
                <a:solidFill>
                  <a:srgbClr val="0070C0"/>
                </a:solidFill>
              </a:rPr>
              <a:t>Pre</a:t>
            </a:r>
            <a:r>
              <a:rPr lang="hr-BA" sz="2000" dirty="0">
                <a:solidFill>
                  <a:srgbClr val="0070C0"/>
                </a:solidFill>
              </a:rPr>
              <a:t>-</a:t>
            </a:r>
            <a:r>
              <a:rPr lang="hr-BA" sz="2000" dirty="0" err="1">
                <a:solidFill>
                  <a:srgbClr val="0070C0"/>
                </a:solidFill>
              </a:rPr>
              <a:t>validated</a:t>
            </a:r>
            <a:r>
              <a:rPr lang="hr-BA" sz="2000" dirty="0">
                <a:solidFill>
                  <a:srgbClr val="0070C0"/>
                </a:solidFill>
              </a:rPr>
              <a:t>: 0.00</a:t>
            </a: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p:txBody>
      </p:sp>
      <p:sp>
        <p:nvSpPr>
          <p:cNvPr id="4" name="Rectangle 3"/>
          <p:cNvSpPr/>
          <p:nvPr/>
        </p:nvSpPr>
        <p:spPr>
          <a:xfrm>
            <a:off x="3354498" y="4066659"/>
            <a:ext cx="237566" cy="369332"/>
          </a:xfrm>
          <a:prstGeom prst="rect">
            <a:avLst/>
          </a:prstGeom>
        </p:spPr>
        <p:txBody>
          <a:bodyPr wrap="none">
            <a:spAutoFit/>
          </a:bodyPr>
          <a:lstStyle/>
          <a:p>
            <a:r>
              <a:rPr lang="hr-BA" b="1" dirty="0">
                <a:solidFill>
                  <a:srgbClr val="0070C0"/>
                </a:solidFill>
              </a:rPr>
              <a:t> </a:t>
            </a:r>
            <a:endParaRPr lang="hr-BA" dirty="0"/>
          </a:p>
        </p:txBody>
      </p:sp>
      <p:sp>
        <p:nvSpPr>
          <p:cNvPr id="10" name="Rectangle 9"/>
          <p:cNvSpPr/>
          <p:nvPr/>
        </p:nvSpPr>
        <p:spPr>
          <a:xfrm>
            <a:off x="4194058" y="4644509"/>
            <a:ext cx="237566" cy="369332"/>
          </a:xfrm>
          <a:prstGeom prst="rect">
            <a:avLst/>
          </a:prstGeom>
        </p:spPr>
        <p:txBody>
          <a:bodyPr wrap="none">
            <a:spAutoFit/>
          </a:bodyPr>
          <a:lstStyle/>
          <a:p>
            <a:r>
              <a:rPr lang="hr-BA" b="1" dirty="0">
                <a:solidFill>
                  <a:srgbClr val="0070C0"/>
                </a:solidFill>
              </a:rPr>
              <a:t> </a:t>
            </a:r>
            <a:endParaRPr lang="hr-BA" dirty="0"/>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8"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729743756"/>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88776" y="1362234"/>
            <a:ext cx="8948691" cy="94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Comparison</a:t>
            </a:r>
            <a:r>
              <a:rPr lang="hr-HR" sz="2400" b="1" dirty="0">
                <a:solidFill>
                  <a:schemeClr val="tx2"/>
                </a:solidFill>
              </a:rPr>
              <a:t> </a:t>
            </a:r>
            <a:r>
              <a:rPr lang="hr-HR" sz="2400" b="1" dirty="0" err="1">
                <a:solidFill>
                  <a:schemeClr val="tx2"/>
                </a:solidFill>
              </a:rPr>
              <a:t>of</a:t>
            </a:r>
            <a:r>
              <a:rPr lang="hr-HR" sz="2400" b="1" dirty="0">
                <a:solidFill>
                  <a:schemeClr val="tx2"/>
                </a:solidFill>
              </a:rPr>
              <a:t> original </a:t>
            </a:r>
            <a:r>
              <a:rPr lang="hr-HR" sz="2400" b="1" dirty="0" err="1">
                <a:solidFill>
                  <a:schemeClr val="tx2"/>
                </a:solidFill>
              </a:rPr>
              <a:t>and</a:t>
            </a:r>
            <a:r>
              <a:rPr lang="hr-HR" sz="2400" b="1" dirty="0">
                <a:solidFill>
                  <a:schemeClr val="tx2"/>
                </a:solidFill>
              </a:rPr>
              <a:t> </a:t>
            </a:r>
            <a:r>
              <a:rPr lang="hr-HR" sz="2400" b="1" dirty="0" err="1">
                <a:solidFill>
                  <a:schemeClr val="tx2"/>
                </a:solidFill>
              </a:rPr>
              <a:t>validated</a:t>
            </a:r>
            <a:r>
              <a:rPr lang="hr-HR" sz="2400" b="1" dirty="0">
                <a:solidFill>
                  <a:schemeClr val="tx2"/>
                </a:solidFill>
              </a:rPr>
              <a:t> </a:t>
            </a:r>
            <a:r>
              <a:rPr lang="hr-HR" sz="2400" b="1" dirty="0" err="1">
                <a:solidFill>
                  <a:schemeClr val="tx2"/>
                </a:solidFill>
              </a:rPr>
              <a:t>data</a:t>
            </a:r>
            <a:r>
              <a:rPr lang="hr-BA" sz="2400" b="1" dirty="0">
                <a:solidFill>
                  <a:schemeClr val="tx2"/>
                </a:solidFill>
              </a:rPr>
              <a:t> - </a:t>
            </a:r>
            <a:r>
              <a:rPr lang="en-US" sz="2000" dirty="0">
                <a:solidFill>
                  <a:srgbClr val="0070C0"/>
                </a:solidFill>
              </a:rPr>
              <a:t>Air quality portal in RC</a:t>
            </a:r>
            <a:r>
              <a:rPr lang="nn-NO" sz="2000" dirty="0">
                <a:solidFill>
                  <a:srgbClr val="0070C0"/>
                </a:solidFill>
              </a:rPr>
              <a:t> </a:t>
            </a:r>
            <a:r>
              <a:rPr lang="hr-BA" sz="2000" dirty="0">
                <a:solidFill>
                  <a:srgbClr val="0070C0"/>
                </a:solidFill>
              </a:rPr>
              <a:t> </a:t>
            </a:r>
          </a:p>
          <a:p>
            <a:pPr marL="108000" lvl="1">
              <a:spcBef>
                <a:spcPct val="20000"/>
              </a:spcBef>
            </a:pPr>
            <a:r>
              <a:rPr lang="hr-BA" sz="2000" b="1" dirty="0" err="1">
                <a:solidFill>
                  <a:srgbClr val="0070C0"/>
                </a:solidFill>
              </a:rPr>
              <a:t>Example</a:t>
            </a:r>
            <a:r>
              <a:rPr lang="hr-BA" sz="2000" b="1" dirty="0">
                <a:solidFill>
                  <a:srgbClr val="0070C0"/>
                </a:solidFill>
              </a:rPr>
              <a:t>: Urinj – H</a:t>
            </a:r>
            <a:r>
              <a:rPr lang="hr-BA" sz="2000" b="1" baseline="-25000" dirty="0">
                <a:solidFill>
                  <a:srgbClr val="0070C0"/>
                </a:solidFill>
              </a:rPr>
              <a:t>2</a:t>
            </a:r>
            <a:r>
              <a:rPr lang="hr-BA" sz="2000" b="1" dirty="0">
                <a:solidFill>
                  <a:srgbClr val="0070C0"/>
                </a:solidFill>
              </a:rPr>
              <a:t>S – 2016 </a:t>
            </a:r>
            <a:r>
              <a:rPr lang="hr-BA" sz="2000" dirty="0">
                <a:solidFill>
                  <a:srgbClr val="0070C0"/>
                </a:solidFill>
              </a:rPr>
              <a:t>– </a:t>
            </a:r>
            <a:r>
              <a:rPr lang="hr-BA" sz="2000" dirty="0" err="1">
                <a:solidFill>
                  <a:srgbClr val="FF3300"/>
                </a:solidFill>
              </a:rPr>
              <a:t>often</a:t>
            </a:r>
            <a:r>
              <a:rPr lang="hr-BA" sz="2000" dirty="0">
                <a:solidFill>
                  <a:srgbClr val="FF3300"/>
                </a:solidFill>
              </a:rPr>
              <a:t> </a:t>
            </a:r>
            <a:r>
              <a:rPr lang="hr-BA" sz="2000" dirty="0" err="1">
                <a:solidFill>
                  <a:srgbClr val="FF3300"/>
                </a:solidFill>
              </a:rPr>
              <a:t>case</a:t>
            </a:r>
            <a:r>
              <a:rPr lang="hr-BA" sz="2000" dirty="0">
                <a:solidFill>
                  <a:srgbClr val="0070C0"/>
                </a:solidFill>
              </a:rPr>
              <a:t>, no </a:t>
            </a:r>
            <a:r>
              <a:rPr lang="hr-BA" sz="2000" dirty="0" err="1">
                <a:solidFill>
                  <a:srgbClr val="0070C0"/>
                </a:solidFill>
              </a:rPr>
              <a:t>validated</a:t>
            </a:r>
            <a:r>
              <a:rPr lang="hr-BA" sz="2000" dirty="0">
                <a:solidFill>
                  <a:srgbClr val="0070C0"/>
                </a:solidFill>
              </a:rPr>
              <a:t> </a:t>
            </a:r>
            <a:r>
              <a:rPr lang="hr-BA" sz="2000" dirty="0" err="1">
                <a:solidFill>
                  <a:srgbClr val="0070C0"/>
                </a:solidFill>
              </a:rPr>
              <a:t>data</a:t>
            </a:r>
            <a:r>
              <a:rPr lang="hr-BA" sz="2000" dirty="0">
                <a:solidFill>
                  <a:srgbClr val="0070C0"/>
                </a:solidFill>
              </a:rPr>
              <a:t> at all</a:t>
            </a: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Content Placeholder 8"/>
          <p:cNvSpPr>
            <a:spLocks/>
          </p:cNvSpPr>
          <p:nvPr/>
        </p:nvSpPr>
        <p:spPr bwMode="auto">
          <a:xfrm>
            <a:off x="5820247" y="2226765"/>
            <a:ext cx="2077439" cy="39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err="1">
                <a:solidFill>
                  <a:srgbClr val="0070C0"/>
                </a:solidFill>
              </a:rPr>
              <a:t>Validated</a:t>
            </a:r>
            <a:r>
              <a:rPr lang="hr-BA" sz="2000" b="1" dirty="0">
                <a:solidFill>
                  <a:srgbClr val="0070C0"/>
                </a:solidFill>
              </a:rPr>
              <a:t> </a:t>
            </a:r>
            <a:r>
              <a:rPr lang="hr-BA" sz="2000" b="1" dirty="0" err="1">
                <a:solidFill>
                  <a:srgbClr val="0070C0"/>
                </a:solidFill>
              </a:rPr>
              <a:t>data</a:t>
            </a: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p:txBody>
      </p:sp>
      <p:sp>
        <p:nvSpPr>
          <p:cNvPr id="16" name="Content Placeholder 8"/>
          <p:cNvSpPr>
            <a:spLocks/>
          </p:cNvSpPr>
          <p:nvPr/>
        </p:nvSpPr>
        <p:spPr bwMode="auto">
          <a:xfrm>
            <a:off x="1263671" y="2203495"/>
            <a:ext cx="2077439" cy="39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a:solidFill>
                  <a:srgbClr val="0070C0"/>
                </a:solidFill>
              </a:rPr>
              <a:t>Original </a:t>
            </a:r>
            <a:r>
              <a:rPr lang="hr-BA" sz="2000" b="1" dirty="0" err="1">
                <a:solidFill>
                  <a:srgbClr val="0070C0"/>
                </a:solidFill>
              </a:rPr>
              <a:t>data</a:t>
            </a: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p:txBody>
      </p:sp>
      <p:pic>
        <p:nvPicPr>
          <p:cNvPr id="3" name="Picture 2"/>
          <p:cNvPicPr>
            <a:picLocks noChangeAspect="1"/>
          </p:cNvPicPr>
          <p:nvPr/>
        </p:nvPicPr>
        <p:blipFill>
          <a:blip r:embed="rId4"/>
          <a:stretch>
            <a:fillRect/>
          </a:stretch>
        </p:blipFill>
        <p:spPr>
          <a:xfrm>
            <a:off x="41725" y="2648142"/>
            <a:ext cx="4521396" cy="3406322"/>
          </a:xfrm>
          <a:prstGeom prst="rect">
            <a:avLst/>
          </a:prstGeom>
        </p:spPr>
      </p:pic>
      <p:pic>
        <p:nvPicPr>
          <p:cNvPr id="4" name="Picture 3"/>
          <p:cNvPicPr>
            <a:picLocks noChangeAspect="1"/>
          </p:cNvPicPr>
          <p:nvPr/>
        </p:nvPicPr>
        <p:blipFill>
          <a:blip r:embed="rId5"/>
          <a:stretch>
            <a:fillRect/>
          </a:stretch>
        </p:blipFill>
        <p:spPr>
          <a:xfrm>
            <a:off x="4621793" y="2648142"/>
            <a:ext cx="4474346" cy="3428049"/>
          </a:xfrm>
          <a:prstGeom prst="rect">
            <a:avLst/>
          </a:prstGeom>
        </p:spPr>
      </p:pic>
      <p:sp>
        <p:nvSpPr>
          <p:cNvPr id="18" name="Rectangle 17"/>
          <p:cNvSpPr/>
          <p:nvPr/>
        </p:nvSpPr>
        <p:spPr>
          <a:xfrm>
            <a:off x="4022696" y="6201222"/>
            <a:ext cx="4624155" cy="400110"/>
          </a:xfrm>
          <a:prstGeom prst="rect">
            <a:avLst/>
          </a:prstGeom>
        </p:spPr>
        <p:txBody>
          <a:bodyPr wrap="square">
            <a:spAutoFit/>
          </a:bodyPr>
          <a:lstStyle/>
          <a:p>
            <a:pPr marL="0" lvl="1">
              <a:spcBef>
                <a:spcPct val="20000"/>
              </a:spcBef>
            </a:pPr>
            <a:r>
              <a:rPr lang="hr-BA" sz="2000" dirty="0">
                <a:solidFill>
                  <a:srgbClr val="0070C0"/>
                </a:solidFill>
                <a:hlinkClick r:id="rId6"/>
              </a:rPr>
              <a:t>http://iszz.azo.hr/iskzl/podatak.htm</a:t>
            </a:r>
            <a:endParaRPr lang="hr-BA" sz="2000" dirty="0">
              <a:solidFill>
                <a:srgbClr val="0070C0"/>
              </a:solidFill>
            </a:endParaRPr>
          </a:p>
        </p:txBody>
      </p:sp>
      <p:sp>
        <p:nvSpPr>
          <p:cNvPr id="15"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7"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935857097"/>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79901" y="1393252"/>
            <a:ext cx="3443874" cy="81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400" b="1" dirty="0">
                <a:solidFill>
                  <a:schemeClr val="tx2"/>
                </a:solidFill>
              </a:rPr>
              <a:t>Original </a:t>
            </a:r>
            <a:r>
              <a:rPr lang="hr-BA" sz="2400" b="1" dirty="0" err="1">
                <a:solidFill>
                  <a:schemeClr val="tx2"/>
                </a:solidFill>
              </a:rPr>
              <a:t>data</a:t>
            </a:r>
            <a:r>
              <a:rPr lang="hr-BA" sz="2400" b="1" dirty="0">
                <a:solidFill>
                  <a:schemeClr val="tx2"/>
                </a:solidFill>
              </a:rPr>
              <a:t> - </a:t>
            </a:r>
            <a:r>
              <a:rPr lang="hr-BA" sz="2400" dirty="0" err="1">
                <a:solidFill>
                  <a:schemeClr val="tx2"/>
                </a:solidFill>
              </a:rPr>
              <a:t>example</a:t>
            </a:r>
            <a:endParaRPr lang="hr-BA" sz="2400" dirty="0">
              <a:solidFill>
                <a:schemeClr val="tx2"/>
              </a:solidFill>
            </a:endParaRPr>
          </a:p>
          <a:p>
            <a:pPr>
              <a:spcBef>
                <a:spcPct val="20000"/>
              </a:spcBef>
            </a:pPr>
            <a:r>
              <a:rPr lang="hr-BA" sz="2000" u="sng" dirty="0">
                <a:solidFill>
                  <a:srgbClr val="0070C0"/>
                </a:solidFill>
              </a:rPr>
              <a:t>Žarkovica – NO</a:t>
            </a:r>
            <a:r>
              <a:rPr lang="hr-BA" sz="2000" u="sng" baseline="-25000" dirty="0">
                <a:solidFill>
                  <a:srgbClr val="0070C0"/>
                </a:solidFill>
              </a:rPr>
              <a:t>2</a:t>
            </a:r>
            <a:r>
              <a:rPr lang="hr-BA" sz="2000" u="sng" dirty="0">
                <a:solidFill>
                  <a:srgbClr val="0070C0"/>
                </a:solidFill>
              </a:rPr>
              <a:t> – 2017</a:t>
            </a:r>
          </a:p>
          <a:p>
            <a:pPr marL="342900" indent="-34290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Content Placeholder 8"/>
          <p:cNvSpPr>
            <a:spLocks/>
          </p:cNvSpPr>
          <p:nvPr/>
        </p:nvSpPr>
        <p:spPr bwMode="auto">
          <a:xfrm>
            <a:off x="0" y="2211765"/>
            <a:ext cx="3595456" cy="396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err="1">
                <a:solidFill>
                  <a:srgbClr val="0070C0"/>
                </a:solidFill>
              </a:rPr>
              <a:t>Exceeding</a:t>
            </a:r>
            <a:r>
              <a:rPr lang="hr-BA" sz="2000" b="1" dirty="0">
                <a:solidFill>
                  <a:srgbClr val="0070C0"/>
                </a:solidFill>
              </a:rPr>
              <a:t> </a:t>
            </a:r>
            <a:r>
              <a:rPr lang="hr-BA" sz="2000" b="1" dirty="0" err="1">
                <a:solidFill>
                  <a:srgbClr val="0070C0"/>
                </a:solidFill>
              </a:rPr>
              <a:t>of</a:t>
            </a:r>
            <a:r>
              <a:rPr lang="hr-BA" sz="2000" b="1" dirty="0">
                <a:solidFill>
                  <a:srgbClr val="0070C0"/>
                </a:solidFill>
              </a:rPr>
              <a:t> </a:t>
            </a:r>
            <a:r>
              <a:rPr lang="hr-BA" sz="2000" b="1" dirty="0" err="1">
                <a:solidFill>
                  <a:srgbClr val="0070C0"/>
                </a:solidFill>
              </a:rPr>
              <a:t>allert</a:t>
            </a:r>
            <a:r>
              <a:rPr lang="hr-BA" sz="2000" b="1" dirty="0">
                <a:solidFill>
                  <a:srgbClr val="0070C0"/>
                </a:solidFill>
              </a:rPr>
              <a:t> </a:t>
            </a:r>
            <a:r>
              <a:rPr lang="hr-BA" sz="2000" b="1" dirty="0" err="1">
                <a:solidFill>
                  <a:srgbClr val="0070C0"/>
                </a:solidFill>
              </a:rPr>
              <a:t>threshold</a:t>
            </a:r>
            <a:r>
              <a:rPr lang="hr-BA" sz="2000" b="1" dirty="0">
                <a:solidFill>
                  <a:srgbClr val="0070C0"/>
                </a:solidFill>
              </a:rPr>
              <a:t> </a:t>
            </a:r>
            <a:r>
              <a:rPr lang="hr-BA" sz="2000" b="1" dirty="0" err="1">
                <a:solidFill>
                  <a:srgbClr val="0070C0"/>
                </a:solidFill>
              </a:rPr>
              <a:t>were</a:t>
            </a:r>
            <a:r>
              <a:rPr lang="hr-BA" sz="2000" b="1" dirty="0">
                <a:solidFill>
                  <a:srgbClr val="0070C0"/>
                </a:solidFill>
              </a:rPr>
              <a:t> </a:t>
            </a:r>
            <a:r>
              <a:rPr lang="hr-BA" sz="2000" b="1" dirty="0" err="1">
                <a:solidFill>
                  <a:srgbClr val="0070C0"/>
                </a:solidFill>
              </a:rPr>
              <a:t>registered</a:t>
            </a:r>
            <a:r>
              <a:rPr lang="hr-BA" sz="2000" b="1" dirty="0">
                <a:solidFill>
                  <a:srgbClr val="0070C0"/>
                </a:solidFill>
              </a:rPr>
              <a:t> </a:t>
            </a:r>
            <a:r>
              <a:rPr lang="hr-BA" sz="2000" b="1" dirty="0" err="1">
                <a:solidFill>
                  <a:srgbClr val="0070C0"/>
                </a:solidFill>
              </a:rPr>
              <a:t>two</a:t>
            </a:r>
            <a:r>
              <a:rPr lang="hr-BA" sz="2000" b="1" dirty="0">
                <a:solidFill>
                  <a:srgbClr val="0070C0"/>
                </a:solidFill>
              </a:rPr>
              <a:t> </a:t>
            </a:r>
            <a:r>
              <a:rPr lang="hr-BA" sz="2000" b="1" dirty="0" err="1">
                <a:solidFill>
                  <a:srgbClr val="0070C0"/>
                </a:solidFill>
              </a:rPr>
              <a:t>times</a:t>
            </a:r>
            <a:r>
              <a:rPr lang="hr-BA" sz="2000" b="1" dirty="0">
                <a:solidFill>
                  <a:srgbClr val="0070C0"/>
                </a:solidFill>
              </a:rPr>
              <a:t>.</a:t>
            </a:r>
          </a:p>
          <a:p>
            <a:pPr>
              <a:spcBef>
                <a:spcPct val="20000"/>
              </a:spcBef>
            </a:pPr>
            <a:r>
              <a:rPr lang="hr-BA" sz="2000" dirty="0" err="1">
                <a:solidFill>
                  <a:srgbClr val="0070C0"/>
                </a:solidFill>
              </a:rPr>
              <a:t>The</a:t>
            </a:r>
            <a:r>
              <a:rPr lang="hr-BA" sz="2000" dirty="0">
                <a:solidFill>
                  <a:srgbClr val="0070C0"/>
                </a:solidFill>
              </a:rPr>
              <a:t> </a:t>
            </a:r>
            <a:r>
              <a:rPr lang="hr-BA" sz="2000" dirty="0" err="1">
                <a:solidFill>
                  <a:srgbClr val="0070C0"/>
                </a:solidFill>
              </a:rPr>
              <a:t>question</a:t>
            </a:r>
            <a:r>
              <a:rPr lang="hr-BA" sz="2000" dirty="0">
                <a:solidFill>
                  <a:srgbClr val="0070C0"/>
                </a:solidFill>
              </a:rPr>
              <a:t> </a:t>
            </a:r>
            <a:r>
              <a:rPr lang="hr-BA" sz="2000" dirty="0" err="1">
                <a:solidFill>
                  <a:srgbClr val="0070C0"/>
                </a:solidFill>
              </a:rPr>
              <a:t>arise</a:t>
            </a:r>
            <a:r>
              <a:rPr lang="hr-BA" sz="2000" dirty="0">
                <a:solidFill>
                  <a:srgbClr val="0070C0"/>
                </a:solidFill>
              </a:rPr>
              <a:t> – are </a:t>
            </a:r>
            <a:r>
              <a:rPr lang="hr-BA" sz="2000" dirty="0" err="1">
                <a:solidFill>
                  <a:srgbClr val="0070C0"/>
                </a:solidFill>
              </a:rPr>
              <a:t>these</a:t>
            </a:r>
            <a:r>
              <a:rPr lang="hr-BA" sz="2000" dirty="0">
                <a:solidFill>
                  <a:srgbClr val="0070C0"/>
                </a:solidFill>
              </a:rPr>
              <a:t> </a:t>
            </a:r>
            <a:r>
              <a:rPr lang="hr-BA" sz="2000" dirty="0" err="1">
                <a:solidFill>
                  <a:srgbClr val="0070C0"/>
                </a:solidFill>
              </a:rPr>
              <a:t>data</a:t>
            </a:r>
            <a:r>
              <a:rPr lang="hr-BA" sz="2000" dirty="0">
                <a:solidFill>
                  <a:srgbClr val="0070C0"/>
                </a:solidFill>
              </a:rPr>
              <a:t> </a:t>
            </a:r>
            <a:r>
              <a:rPr lang="hr-BA" sz="2000" dirty="0" err="1">
                <a:solidFill>
                  <a:srgbClr val="0070C0"/>
                </a:solidFill>
              </a:rPr>
              <a:t>correct</a:t>
            </a:r>
            <a:r>
              <a:rPr lang="hr-BA" sz="2000" dirty="0">
                <a:solidFill>
                  <a:srgbClr val="0070C0"/>
                </a:solidFill>
              </a:rPr>
              <a:t>/</a:t>
            </a:r>
            <a:r>
              <a:rPr lang="hr-BA" sz="2000" dirty="0" err="1">
                <a:solidFill>
                  <a:srgbClr val="0070C0"/>
                </a:solidFill>
              </a:rPr>
              <a:t>valid</a:t>
            </a:r>
            <a:r>
              <a:rPr lang="hr-BA" sz="2000" dirty="0">
                <a:solidFill>
                  <a:srgbClr val="0070C0"/>
                </a:solidFill>
              </a:rPr>
              <a:t> (</a:t>
            </a:r>
            <a:r>
              <a:rPr lang="hr-BA" sz="2000" dirty="0" err="1">
                <a:solidFill>
                  <a:srgbClr val="0070C0"/>
                </a:solidFill>
              </a:rPr>
              <a:t>still</a:t>
            </a:r>
            <a:r>
              <a:rPr lang="hr-BA" sz="2000" dirty="0">
                <a:solidFill>
                  <a:srgbClr val="0070C0"/>
                </a:solidFill>
              </a:rPr>
              <a:t> </a:t>
            </a:r>
            <a:r>
              <a:rPr lang="hr-BA" sz="2000" dirty="0" err="1">
                <a:solidFill>
                  <a:srgbClr val="0070C0"/>
                </a:solidFill>
              </a:rPr>
              <a:t>there</a:t>
            </a:r>
            <a:r>
              <a:rPr lang="hr-BA" sz="2000" dirty="0">
                <a:solidFill>
                  <a:srgbClr val="0070C0"/>
                </a:solidFill>
              </a:rPr>
              <a:t> are no </a:t>
            </a:r>
            <a:r>
              <a:rPr lang="hr-BA" sz="2000" dirty="0" err="1">
                <a:solidFill>
                  <a:srgbClr val="0070C0"/>
                </a:solidFill>
              </a:rPr>
              <a:t>validated</a:t>
            </a:r>
            <a:r>
              <a:rPr lang="hr-BA" sz="2000" dirty="0">
                <a:solidFill>
                  <a:srgbClr val="0070C0"/>
                </a:solidFill>
              </a:rPr>
              <a:t> </a:t>
            </a:r>
            <a:r>
              <a:rPr lang="hr-BA" sz="2000" dirty="0" err="1">
                <a:solidFill>
                  <a:srgbClr val="0070C0"/>
                </a:solidFill>
              </a:rPr>
              <a:t>data</a:t>
            </a:r>
            <a:r>
              <a:rPr lang="hr-BA" sz="2000" dirty="0">
                <a:solidFill>
                  <a:srgbClr val="0070C0"/>
                </a:solidFill>
              </a:rPr>
              <a:t> for 2017)</a:t>
            </a:r>
          </a:p>
          <a:p>
            <a:pPr>
              <a:spcBef>
                <a:spcPct val="20000"/>
              </a:spcBef>
            </a:pPr>
            <a:r>
              <a:rPr lang="hr-BA" sz="2000" dirty="0">
                <a:solidFill>
                  <a:srgbClr val="0070C0"/>
                </a:solidFill>
              </a:rPr>
              <a:t>- </a:t>
            </a:r>
            <a:r>
              <a:rPr lang="hr-BA" sz="2000" dirty="0" err="1">
                <a:solidFill>
                  <a:srgbClr val="0070C0"/>
                </a:solidFill>
              </a:rPr>
              <a:t>if</a:t>
            </a:r>
            <a:r>
              <a:rPr lang="hr-BA" sz="2000" dirty="0">
                <a:solidFill>
                  <a:srgbClr val="0070C0"/>
                </a:solidFill>
              </a:rPr>
              <a:t> </a:t>
            </a:r>
            <a:r>
              <a:rPr lang="hr-BA" sz="2000" dirty="0" err="1">
                <a:solidFill>
                  <a:srgbClr val="0070C0"/>
                </a:solidFill>
              </a:rPr>
              <a:t>yes</a:t>
            </a:r>
            <a:r>
              <a:rPr lang="hr-BA" sz="2000" dirty="0">
                <a:solidFill>
                  <a:srgbClr val="0070C0"/>
                </a:solidFill>
              </a:rPr>
              <a:t>, </a:t>
            </a:r>
            <a:r>
              <a:rPr lang="hr-BA" sz="2000" dirty="0" err="1">
                <a:solidFill>
                  <a:srgbClr val="0070C0"/>
                </a:solidFill>
              </a:rPr>
              <a:t>did</a:t>
            </a:r>
            <a:r>
              <a:rPr lang="hr-BA" sz="2000" dirty="0">
                <a:solidFill>
                  <a:srgbClr val="0070C0"/>
                </a:solidFill>
              </a:rPr>
              <a:t> </a:t>
            </a:r>
            <a:r>
              <a:rPr lang="hr-BA" sz="2000" dirty="0" err="1">
                <a:solidFill>
                  <a:srgbClr val="0070C0"/>
                </a:solidFill>
              </a:rPr>
              <a:t>anyoune</a:t>
            </a:r>
            <a:r>
              <a:rPr lang="hr-BA" sz="2000" dirty="0">
                <a:solidFill>
                  <a:srgbClr val="0070C0"/>
                </a:solidFill>
              </a:rPr>
              <a:t> </a:t>
            </a:r>
            <a:r>
              <a:rPr lang="hr-BA" sz="2000" dirty="0" err="1">
                <a:solidFill>
                  <a:srgbClr val="0070C0"/>
                </a:solidFill>
              </a:rPr>
              <a:t>react</a:t>
            </a:r>
            <a:r>
              <a:rPr lang="hr-BA" sz="2000" dirty="0">
                <a:solidFill>
                  <a:srgbClr val="0070C0"/>
                </a:solidFill>
              </a:rPr>
              <a:t> </a:t>
            </a:r>
            <a:r>
              <a:rPr lang="hr-BA" sz="2000" dirty="0" err="1">
                <a:solidFill>
                  <a:srgbClr val="0070C0"/>
                </a:solidFill>
              </a:rPr>
              <a:t>according</a:t>
            </a:r>
            <a:r>
              <a:rPr lang="hr-BA" sz="2000" dirty="0">
                <a:solidFill>
                  <a:srgbClr val="0070C0"/>
                </a:solidFill>
              </a:rPr>
              <a:t> to APA </a:t>
            </a:r>
            <a:r>
              <a:rPr lang="hr-BA" sz="2000" dirty="0" err="1">
                <a:solidFill>
                  <a:srgbClr val="0070C0"/>
                </a:solidFill>
              </a:rPr>
              <a:t>and</a:t>
            </a:r>
            <a:r>
              <a:rPr lang="hr-BA" sz="2000" dirty="0">
                <a:solidFill>
                  <a:srgbClr val="0070C0"/>
                </a:solidFill>
              </a:rPr>
              <a:t> </a:t>
            </a:r>
            <a:r>
              <a:rPr lang="en-US" sz="2000" dirty="0">
                <a:solidFill>
                  <a:srgbClr val="0070C0"/>
                </a:solidFill>
              </a:rPr>
              <a:t>Regulation on the Pollutant Levels in Air</a:t>
            </a:r>
            <a:endParaRPr lang="hr-BA" sz="2000" dirty="0">
              <a:solidFill>
                <a:srgbClr val="0070C0"/>
              </a:solidFill>
            </a:endParaRPr>
          </a:p>
          <a:p>
            <a:pPr>
              <a:spcBef>
                <a:spcPct val="20000"/>
              </a:spcBef>
            </a:pPr>
            <a:r>
              <a:rPr lang="hr-BA" sz="2000" dirty="0">
                <a:solidFill>
                  <a:srgbClr val="0070C0"/>
                </a:solidFill>
              </a:rPr>
              <a:t>- </a:t>
            </a:r>
            <a:r>
              <a:rPr lang="hr-BA" sz="2000" dirty="0" err="1">
                <a:solidFill>
                  <a:srgbClr val="0070C0"/>
                </a:solidFill>
              </a:rPr>
              <a:t>if</a:t>
            </a:r>
            <a:r>
              <a:rPr lang="hr-BA" sz="2000" dirty="0">
                <a:solidFill>
                  <a:srgbClr val="0070C0"/>
                </a:solidFill>
              </a:rPr>
              <a:t> </a:t>
            </a:r>
            <a:r>
              <a:rPr lang="hr-BA" sz="2000" dirty="0" err="1">
                <a:solidFill>
                  <a:srgbClr val="0070C0"/>
                </a:solidFill>
              </a:rPr>
              <a:t>they</a:t>
            </a:r>
            <a:r>
              <a:rPr lang="hr-BA" sz="2000" dirty="0">
                <a:solidFill>
                  <a:srgbClr val="0070C0"/>
                </a:solidFill>
              </a:rPr>
              <a:t> are </a:t>
            </a:r>
            <a:r>
              <a:rPr lang="hr-BA" sz="2000" dirty="0" err="1">
                <a:solidFill>
                  <a:srgbClr val="0070C0"/>
                </a:solidFill>
              </a:rPr>
              <a:t>not</a:t>
            </a:r>
            <a:r>
              <a:rPr lang="hr-BA" sz="2000" dirty="0">
                <a:solidFill>
                  <a:srgbClr val="0070C0"/>
                </a:solidFill>
              </a:rPr>
              <a:t> </a:t>
            </a:r>
            <a:r>
              <a:rPr lang="hr-BA" sz="2000" dirty="0" err="1">
                <a:solidFill>
                  <a:srgbClr val="0070C0"/>
                </a:solidFill>
              </a:rPr>
              <a:t>correct</a:t>
            </a:r>
            <a:r>
              <a:rPr lang="hr-BA" sz="2000" dirty="0">
                <a:solidFill>
                  <a:srgbClr val="0070C0"/>
                </a:solidFill>
              </a:rPr>
              <a:t>/</a:t>
            </a:r>
            <a:r>
              <a:rPr lang="hr-BA" sz="2000" dirty="0" err="1">
                <a:solidFill>
                  <a:srgbClr val="0070C0"/>
                </a:solidFill>
              </a:rPr>
              <a:t>valid</a:t>
            </a:r>
            <a:r>
              <a:rPr lang="hr-BA" sz="2000" dirty="0">
                <a:solidFill>
                  <a:srgbClr val="0070C0"/>
                </a:solidFill>
              </a:rPr>
              <a:t>, </a:t>
            </a:r>
            <a:r>
              <a:rPr lang="hr-BA" sz="2000" dirty="0" err="1">
                <a:solidFill>
                  <a:srgbClr val="0070C0"/>
                </a:solidFill>
              </a:rPr>
              <a:t>then</a:t>
            </a:r>
            <a:r>
              <a:rPr lang="hr-BA" sz="2000" dirty="0">
                <a:solidFill>
                  <a:srgbClr val="0070C0"/>
                </a:solidFill>
              </a:rPr>
              <a:t> </a:t>
            </a:r>
            <a:r>
              <a:rPr lang="hr-BA" sz="2000" dirty="0" err="1">
                <a:solidFill>
                  <a:srgbClr val="0070C0"/>
                </a:solidFill>
              </a:rPr>
              <a:t>what</a:t>
            </a:r>
            <a:r>
              <a:rPr lang="hr-BA" sz="2000" dirty="0">
                <a:solidFill>
                  <a:srgbClr val="0070C0"/>
                </a:solidFill>
              </a:rPr>
              <a:t> …….</a:t>
            </a:r>
          </a:p>
          <a:p>
            <a:pPr>
              <a:spcBef>
                <a:spcPct val="20000"/>
              </a:spcBef>
            </a:pPr>
            <a:r>
              <a:rPr lang="hr-BA" sz="2000" dirty="0">
                <a:solidFill>
                  <a:srgbClr val="0070C0"/>
                </a:solidFill>
              </a:rPr>
              <a:t>- No. </a:t>
            </a:r>
            <a:r>
              <a:rPr lang="hr-BA" sz="2000" dirty="0" err="1">
                <a:solidFill>
                  <a:srgbClr val="0070C0"/>
                </a:solidFill>
              </a:rPr>
              <a:t>of</a:t>
            </a:r>
            <a:r>
              <a:rPr lang="hr-BA" sz="2000" dirty="0">
                <a:solidFill>
                  <a:srgbClr val="0070C0"/>
                </a:solidFill>
              </a:rPr>
              <a:t> </a:t>
            </a:r>
            <a:r>
              <a:rPr lang="hr-BA" sz="2000" dirty="0" err="1">
                <a:solidFill>
                  <a:srgbClr val="0070C0"/>
                </a:solidFill>
              </a:rPr>
              <a:t>exceeding</a:t>
            </a:r>
            <a:r>
              <a:rPr lang="hr-BA" sz="2000" dirty="0">
                <a:solidFill>
                  <a:srgbClr val="0070C0"/>
                </a:solidFill>
              </a:rPr>
              <a:t> </a:t>
            </a:r>
            <a:r>
              <a:rPr lang="hr-BA" sz="2000" dirty="0" err="1">
                <a:solidFill>
                  <a:srgbClr val="0070C0"/>
                </a:solidFill>
              </a:rPr>
              <a:t>of</a:t>
            </a:r>
            <a:r>
              <a:rPr lang="hr-BA" sz="2000" dirty="0">
                <a:solidFill>
                  <a:srgbClr val="0070C0"/>
                </a:solidFill>
              </a:rPr>
              <a:t> </a:t>
            </a:r>
            <a:r>
              <a:rPr lang="hr-BA" sz="2000" dirty="0">
                <a:solidFill>
                  <a:srgbClr val="FF0000"/>
                </a:solidFill>
              </a:rPr>
              <a:t>LV = 326???</a:t>
            </a: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pic>
        <p:nvPicPr>
          <p:cNvPr id="4" name="Picture 3"/>
          <p:cNvPicPr>
            <a:picLocks noChangeAspect="1"/>
          </p:cNvPicPr>
          <p:nvPr/>
        </p:nvPicPr>
        <p:blipFill>
          <a:blip r:embed="rId4"/>
          <a:stretch>
            <a:fillRect/>
          </a:stretch>
        </p:blipFill>
        <p:spPr>
          <a:xfrm>
            <a:off x="3533266" y="3987373"/>
            <a:ext cx="5248413" cy="2413904"/>
          </a:xfrm>
          <a:prstGeom prst="rect">
            <a:avLst/>
          </a:prstGeom>
        </p:spPr>
      </p:pic>
      <p:pic>
        <p:nvPicPr>
          <p:cNvPr id="8" name="Picture 7"/>
          <p:cNvPicPr>
            <a:picLocks noChangeAspect="1"/>
          </p:cNvPicPr>
          <p:nvPr/>
        </p:nvPicPr>
        <p:blipFill>
          <a:blip r:embed="rId5"/>
          <a:stretch>
            <a:fillRect/>
          </a:stretch>
        </p:blipFill>
        <p:spPr>
          <a:xfrm>
            <a:off x="3533266" y="951406"/>
            <a:ext cx="5258637" cy="2938116"/>
          </a:xfrm>
          <a:prstGeom prst="rect">
            <a:avLst/>
          </a:prstGeom>
        </p:spPr>
      </p:pic>
      <p:sp>
        <p:nvSpPr>
          <p:cNvPr id="13"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4" name="Group 3"/>
          <p:cNvGrpSpPr>
            <a:grpSpLocks noChangeAspect="1"/>
          </p:cNvGrpSpPr>
          <p:nvPr/>
        </p:nvGrpSpPr>
        <p:grpSpPr bwMode="auto">
          <a:xfrm>
            <a:off x="442354" y="6362429"/>
            <a:ext cx="4500798" cy="411137"/>
            <a:chOff x="14858" y="6031800"/>
            <a:chExt cx="7310482" cy="703818"/>
          </a:xfrm>
        </p:grpSpPr>
        <p:pic>
          <p:nvPicPr>
            <p:cNvPr id="1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4003692316"/>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88776" y="1362234"/>
            <a:ext cx="8948691" cy="116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Comparison</a:t>
            </a:r>
            <a:r>
              <a:rPr lang="hr-HR" sz="2400" b="1" dirty="0">
                <a:solidFill>
                  <a:schemeClr val="tx2"/>
                </a:solidFill>
              </a:rPr>
              <a:t> </a:t>
            </a:r>
            <a:r>
              <a:rPr lang="hr-HR" sz="2400" b="1" dirty="0" err="1">
                <a:solidFill>
                  <a:schemeClr val="tx2"/>
                </a:solidFill>
              </a:rPr>
              <a:t>of</a:t>
            </a:r>
            <a:r>
              <a:rPr lang="hr-HR" sz="2400" b="1" dirty="0">
                <a:solidFill>
                  <a:schemeClr val="tx2"/>
                </a:solidFill>
              </a:rPr>
              <a:t> original </a:t>
            </a:r>
            <a:r>
              <a:rPr lang="hr-HR" sz="2400" b="1" dirty="0" err="1">
                <a:solidFill>
                  <a:schemeClr val="tx2"/>
                </a:solidFill>
              </a:rPr>
              <a:t>and</a:t>
            </a:r>
            <a:r>
              <a:rPr lang="hr-HR" sz="2400" b="1" dirty="0">
                <a:solidFill>
                  <a:schemeClr val="tx2"/>
                </a:solidFill>
              </a:rPr>
              <a:t> </a:t>
            </a:r>
            <a:r>
              <a:rPr lang="hr-HR" sz="2400" b="1" dirty="0" err="1">
                <a:solidFill>
                  <a:schemeClr val="tx2"/>
                </a:solidFill>
              </a:rPr>
              <a:t>validated</a:t>
            </a:r>
            <a:r>
              <a:rPr lang="hr-HR" sz="2400" b="1" dirty="0">
                <a:solidFill>
                  <a:schemeClr val="tx2"/>
                </a:solidFill>
              </a:rPr>
              <a:t> </a:t>
            </a:r>
            <a:r>
              <a:rPr lang="hr-HR" sz="2400" b="1" dirty="0" err="1">
                <a:solidFill>
                  <a:schemeClr val="tx2"/>
                </a:solidFill>
              </a:rPr>
              <a:t>data</a:t>
            </a:r>
            <a:r>
              <a:rPr lang="hr-BA" sz="2400" b="1" dirty="0">
                <a:solidFill>
                  <a:schemeClr val="tx2"/>
                </a:solidFill>
              </a:rPr>
              <a:t> - </a:t>
            </a:r>
            <a:r>
              <a:rPr lang="en-US" sz="2000" dirty="0">
                <a:solidFill>
                  <a:srgbClr val="0070C0"/>
                </a:solidFill>
              </a:rPr>
              <a:t>Air quality portal in RC</a:t>
            </a:r>
            <a:r>
              <a:rPr lang="nn-NO" sz="2000" dirty="0">
                <a:solidFill>
                  <a:srgbClr val="0070C0"/>
                </a:solidFill>
              </a:rPr>
              <a:t> </a:t>
            </a:r>
            <a:r>
              <a:rPr lang="hr-BA" sz="2000" dirty="0">
                <a:solidFill>
                  <a:srgbClr val="0070C0"/>
                </a:solidFill>
              </a:rPr>
              <a:t> </a:t>
            </a:r>
          </a:p>
          <a:p>
            <a:pPr marL="108000" lvl="1">
              <a:spcBef>
                <a:spcPct val="20000"/>
              </a:spcBef>
            </a:pPr>
            <a:r>
              <a:rPr lang="hr-BA" sz="2000" b="1" dirty="0" err="1">
                <a:solidFill>
                  <a:srgbClr val="0070C0"/>
                </a:solidFill>
              </a:rPr>
              <a:t>Example</a:t>
            </a:r>
            <a:r>
              <a:rPr lang="hr-BA" sz="2000" b="1" dirty="0">
                <a:solidFill>
                  <a:srgbClr val="0070C0"/>
                </a:solidFill>
              </a:rPr>
              <a:t>: Osijek-1 – PM</a:t>
            </a:r>
            <a:r>
              <a:rPr lang="hr-BA" sz="2000" b="1" baseline="-25000" dirty="0">
                <a:solidFill>
                  <a:srgbClr val="0070C0"/>
                </a:solidFill>
              </a:rPr>
              <a:t>10</a:t>
            </a:r>
            <a:r>
              <a:rPr lang="hr-BA" sz="2000" b="1" dirty="0">
                <a:solidFill>
                  <a:srgbClr val="0070C0"/>
                </a:solidFill>
              </a:rPr>
              <a:t> – 2016 </a:t>
            </a:r>
            <a:r>
              <a:rPr lang="hr-BA" sz="2000" dirty="0">
                <a:solidFill>
                  <a:srgbClr val="0070C0"/>
                </a:solidFill>
              </a:rPr>
              <a:t>– </a:t>
            </a:r>
            <a:r>
              <a:rPr lang="hr-BA" sz="2000" dirty="0" err="1">
                <a:solidFill>
                  <a:srgbClr val="0070C0"/>
                </a:solidFill>
              </a:rPr>
              <a:t>validated</a:t>
            </a:r>
            <a:r>
              <a:rPr lang="hr-BA" sz="2000" dirty="0">
                <a:solidFill>
                  <a:srgbClr val="0070C0"/>
                </a:solidFill>
              </a:rPr>
              <a:t> </a:t>
            </a:r>
            <a:r>
              <a:rPr lang="hr-BA" sz="2000" dirty="0" err="1">
                <a:solidFill>
                  <a:srgbClr val="0070C0"/>
                </a:solidFill>
              </a:rPr>
              <a:t>data</a:t>
            </a:r>
            <a:r>
              <a:rPr lang="hr-BA" sz="2000" dirty="0">
                <a:solidFill>
                  <a:srgbClr val="0070C0"/>
                </a:solidFill>
              </a:rPr>
              <a:t> are </a:t>
            </a:r>
            <a:r>
              <a:rPr lang="hr-BA" sz="2000" dirty="0" err="1">
                <a:solidFill>
                  <a:srgbClr val="0070C0"/>
                </a:solidFill>
              </a:rPr>
              <a:t>corrected</a:t>
            </a:r>
            <a:r>
              <a:rPr lang="hr-BA" sz="2000" dirty="0">
                <a:solidFill>
                  <a:srgbClr val="0070C0"/>
                </a:solidFill>
              </a:rPr>
              <a:t> </a:t>
            </a:r>
            <a:r>
              <a:rPr lang="hr-BA" sz="2000" dirty="0" err="1">
                <a:solidFill>
                  <a:srgbClr val="0070C0"/>
                </a:solidFill>
              </a:rPr>
              <a:t>by</a:t>
            </a:r>
            <a:r>
              <a:rPr lang="hr-BA" sz="2000" dirty="0">
                <a:solidFill>
                  <a:srgbClr val="0070C0"/>
                </a:solidFill>
              </a:rPr>
              <a:t> </a:t>
            </a:r>
            <a:r>
              <a:rPr lang="hr-BA" sz="2000" dirty="0" err="1">
                <a:solidFill>
                  <a:srgbClr val="0070C0"/>
                </a:solidFill>
              </a:rPr>
              <a:t>correcting</a:t>
            </a:r>
            <a:r>
              <a:rPr lang="hr-BA" sz="2000" dirty="0">
                <a:solidFill>
                  <a:srgbClr val="0070C0"/>
                </a:solidFill>
              </a:rPr>
              <a:t> </a:t>
            </a:r>
            <a:r>
              <a:rPr lang="hr-BA" sz="2000" dirty="0" err="1">
                <a:solidFill>
                  <a:srgbClr val="0070C0"/>
                </a:solidFill>
              </a:rPr>
              <a:t>factors</a:t>
            </a:r>
            <a:r>
              <a:rPr lang="hr-BA" sz="2000" dirty="0">
                <a:solidFill>
                  <a:srgbClr val="0070C0"/>
                </a:solidFill>
              </a:rPr>
              <a:t> </a:t>
            </a:r>
            <a:r>
              <a:rPr lang="hr-BA" sz="2000" dirty="0" err="1">
                <a:solidFill>
                  <a:srgbClr val="0070C0"/>
                </a:solidFill>
              </a:rPr>
              <a:t>from</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equivalency</a:t>
            </a:r>
            <a:r>
              <a:rPr lang="hr-BA" sz="2000" dirty="0">
                <a:solidFill>
                  <a:srgbClr val="0070C0"/>
                </a:solidFill>
              </a:rPr>
              <a:t> </a:t>
            </a:r>
            <a:r>
              <a:rPr lang="hr-BA" sz="2000" dirty="0" err="1">
                <a:solidFill>
                  <a:srgbClr val="0070C0"/>
                </a:solidFill>
              </a:rPr>
              <a:t>study</a:t>
            </a: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Content Placeholder 8"/>
          <p:cNvSpPr>
            <a:spLocks/>
          </p:cNvSpPr>
          <p:nvPr/>
        </p:nvSpPr>
        <p:spPr bwMode="auto">
          <a:xfrm>
            <a:off x="5820245" y="2456182"/>
            <a:ext cx="2077439" cy="39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err="1">
                <a:solidFill>
                  <a:srgbClr val="0070C0"/>
                </a:solidFill>
              </a:rPr>
              <a:t>Validated</a:t>
            </a:r>
            <a:r>
              <a:rPr lang="hr-BA" sz="2000" b="1" dirty="0">
                <a:solidFill>
                  <a:srgbClr val="0070C0"/>
                </a:solidFill>
              </a:rPr>
              <a:t> </a:t>
            </a:r>
            <a:r>
              <a:rPr lang="hr-BA" sz="2000" b="1" dirty="0" err="1">
                <a:solidFill>
                  <a:srgbClr val="0070C0"/>
                </a:solidFill>
              </a:rPr>
              <a:t>data</a:t>
            </a: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p:txBody>
      </p:sp>
      <p:sp>
        <p:nvSpPr>
          <p:cNvPr id="16" name="Content Placeholder 8"/>
          <p:cNvSpPr>
            <a:spLocks/>
          </p:cNvSpPr>
          <p:nvPr/>
        </p:nvSpPr>
        <p:spPr bwMode="auto">
          <a:xfrm>
            <a:off x="1148262" y="2456182"/>
            <a:ext cx="2077439" cy="395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hr-BA" sz="2000" b="1" dirty="0">
                <a:solidFill>
                  <a:srgbClr val="0070C0"/>
                </a:solidFill>
              </a:rPr>
              <a:t>Original </a:t>
            </a:r>
            <a:r>
              <a:rPr lang="hr-BA" sz="2000" b="1" dirty="0" err="1">
                <a:solidFill>
                  <a:srgbClr val="0070C0"/>
                </a:solidFill>
              </a:rPr>
              <a:t>data</a:t>
            </a: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a:p>
            <a:pPr marL="742950" lvl="1" indent="-285750">
              <a:spcBef>
                <a:spcPct val="20000"/>
              </a:spcBef>
              <a:buFont typeface="Arial" charset="0"/>
              <a:buChar char="–"/>
            </a:pPr>
            <a:endParaRPr lang="hr-BA" sz="2000" b="1" dirty="0">
              <a:solidFill>
                <a:srgbClr val="0070C0"/>
              </a:solidFill>
            </a:endParaRPr>
          </a:p>
        </p:txBody>
      </p:sp>
      <p:sp>
        <p:nvSpPr>
          <p:cNvPr id="18" name="Rectangle 17"/>
          <p:cNvSpPr/>
          <p:nvPr/>
        </p:nvSpPr>
        <p:spPr>
          <a:xfrm>
            <a:off x="4022696" y="6201222"/>
            <a:ext cx="4624155" cy="400110"/>
          </a:xfrm>
          <a:prstGeom prst="rect">
            <a:avLst/>
          </a:prstGeom>
        </p:spPr>
        <p:txBody>
          <a:bodyPr wrap="square">
            <a:spAutoFit/>
          </a:bodyPr>
          <a:lstStyle/>
          <a:p>
            <a:pPr marL="0" lvl="1">
              <a:spcBef>
                <a:spcPct val="20000"/>
              </a:spcBef>
            </a:pPr>
            <a:r>
              <a:rPr lang="hr-BA" sz="2000" dirty="0">
                <a:solidFill>
                  <a:srgbClr val="0070C0"/>
                </a:solidFill>
                <a:hlinkClick r:id="rId4"/>
              </a:rPr>
              <a:t>http://iszz.azo.hr/iskzl/podatak.htm</a:t>
            </a:r>
            <a:endParaRPr lang="hr-BA" sz="2000" dirty="0">
              <a:solidFill>
                <a:srgbClr val="0070C0"/>
              </a:solidFill>
            </a:endParaRPr>
          </a:p>
        </p:txBody>
      </p:sp>
      <p:pic>
        <p:nvPicPr>
          <p:cNvPr id="8" name="Picture 7"/>
          <p:cNvPicPr>
            <a:picLocks noChangeAspect="1"/>
          </p:cNvPicPr>
          <p:nvPr/>
        </p:nvPicPr>
        <p:blipFill>
          <a:blip r:embed="rId5"/>
          <a:stretch>
            <a:fillRect/>
          </a:stretch>
        </p:blipFill>
        <p:spPr>
          <a:xfrm>
            <a:off x="88776" y="2851726"/>
            <a:ext cx="4482500" cy="3425306"/>
          </a:xfrm>
          <a:prstGeom prst="rect">
            <a:avLst/>
          </a:prstGeom>
        </p:spPr>
      </p:pic>
      <p:grpSp>
        <p:nvGrpSpPr>
          <p:cNvPr id="13" name="Group 12"/>
          <p:cNvGrpSpPr/>
          <p:nvPr/>
        </p:nvGrpSpPr>
        <p:grpSpPr>
          <a:xfrm>
            <a:off x="4654998" y="2839091"/>
            <a:ext cx="4407935" cy="3374766"/>
            <a:chOff x="4629532" y="2646754"/>
            <a:chExt cx="4407935" cy="3374766"/>
          </a:xfrm>
        </p:grpSpPr>
        <p:pic>
          <p:nvPicPr>
            <p:cNvPr id="2" name="Picture 1"/>
            <p:cNvPicPr>
              <a:picLocks noChangeAspect="1"/>
            </p:cNvPicPr>
            <p:nvPr/>
          </p:nvPicPr>
          <p:blipFill>
            <a:blip r:embed="rId6"/>
            <a:stretch>
              <a:fillRect/>
            </a:stretch>
          </p:blipFill>
          <p:spPr>
            <a:xfrm>
              <a:off x="4629532" y="2646754"/>
              <a:ext cx="4407935" cy="3374766"/>
            </a:xfrm>
            <a:prstGeom prst="rect">
              <a:avLst/>
            </a:prstGeom>
          </p:spPr>
        </p:pic>
        <p:sp>
          <p:nvSpPr>
            <p:cNvPr id="10" name="Rectangle 9"/>
            <p:cNvSpPr/>
            <p:nvPr/>
          </p:nvSpPr>
          <p:spPr>
            <a:xfrm>
              <a:off x="4643021" y="4793942"/>
              <a:ext cx="1091954" cy="1487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BA"/>
            </a:p>
          </p:txBody>
        </p:sp>
      </p:gr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9" name="Group 3"/>
          <p:cNvGrpSpPr>
            <a:grpSpLocks noChangeAspect="1"/>
          </p:cNvGrpSpPr>
          <p:nvPr/>
        </p:nvGrpSpPr>
        <p:grpSpPr bwMode="auto">
          <a:xfrm>
            <a:off x="442354" y="6362429"/>
            <a:ext cx="4500798" cy="411137"/>
            <a:chOff x="14858" y="6031800"/>
            <a:chExt cx="7310482" cy="703818"/>
          </a:xfrm>
        </p:grpSpPr>
        <p:pic>
          <p:nvPicPr>
            <p:cNvPr id="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1649776169"/>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tx2"/>
                </a:solidFill>
                <a:effectLst>
                  <a:glow>
                    <a:srgbClr val="7F7F7F">
                      <a:alpha val="35000"/>
                    </a:srgbClr>
                  </a:glow>
                </a:effectLst>
              </a:rPr>
              <a:t> 16.1 INTERPRETATION OF AIR QUALITY DATA BEFORE AND AFTER VALIDATION</a:t>
            </a:r>
          </a:p>
        </p:txBody>
      </p:sp>
      <p:sp>
        <p:nvSpPr>
          <p:cNvPr id="9" name="Content Placeholder 8"/>
          <p:cNvSpPr>
            <a:spLocks/>
          </p:cNvSpPr>
          <p:nvPr/>
        </p:nvSpPr>
        <p:spPr bwMode="auto">
          <a:xfrm>
            <a:off x="0" y="1362233"/>
            <a:ext cx="8717871" cy="106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 typeface="Arial" charset="0"/>
              <a:buChar char="•"/>
            </a:pPr>
            <a:r>
              <a:rPr lang="hr-HR" sz="2400" b="1" dirty="0" err="1">
                <a:solidFill>
                  <a:schemeClr val="tx2"/>
                </a:solidFill>
              </a:rPr>
              <a:t>Comparison</a:t>
            </a:r>
            <a:r>
              <a:rPr lang="hr-HR" sz="2400" b="1" dirty="0">
                <a:solidFill>
                  <a:schemeClr val="tx2"/>
                </a:solidFill>
              </a:rPr>
              <a:t> </a:t>
            </a:r>
            <a:r>
              <a:rPr lang="hr-HR" sz="2400" b="1" dirty="0" err="1">
                <a:solidFill>
                  <a:schemeClr val="tx2"/>
                </a:solidFill>
              </a:rPr>
              <a:t>of</a:t>
            </a:r>
            <a:r>
              <a:rPr lang="hr-HR" sz="2400" b="1" dirty="0">
                <a:solidFill>
                  <a:schemeClr val="tx2"/>
                </a:solidFill>
              </a:rPr>
              <a:t> original </a:t>
            </a:r>
            <a:r>
              <a:rPr lang="hr-HR" sz="2400" b="1" dirty="0" err="1">
                <a:solidFill>
                  <a:schemeClr val="tx2"/>
                </a:solidFill>
              </a:rPr>
              <a:t>and</a:t>
            </a:r>
            <a:r>
              <a:rPr lang="hr-HR" sz="2400" b="1" dirty="0">
                <a:solidFill>
                  <a:schemeClr val="tx2"/>
                </a:solidFill>
              </a:rPr>
              <a:t> </a:t>
            </a:r>
            <a:r>
              <a:rPr lang="hr-HR" sz="2400" b="1" dirty="0" err="1">
                <a:solidFill>
                  <a:schemeClr val="tx2"/>
                </a:solidFill>
              </a:rPr>
              <a:t>validated</a:t>
            </a:r>
            <a:r>
              <a:rPr lang="hr-HR" sz="2400" b="1" dirty="0">
                <a:solidFill>
                  <a:schemeClr val="tx2"/>
                </a:solidFill>
              </a:rPr>
              <a:t> </a:t>
            </a:r>
            <a:r>
              <a:rPr lang="hr-HR" sz="2400" b="1" dirty="0" err="1">
                <a:solidFill>
                  <a:schemeClr val="tx2"/>
                </a:solidFill>
              </a:rPr>
              <a:t>data</a:t>
            </a:r>
            <a:r>
              <a:rPr lang="hr-BA" sz="2400" b="1" dirty="0">
                <a:solidFill>
                  <a:schemeClr val="tx2"/>
                </a:solidFill>
              </a:rPr>
              <a:t> - </a:t>
            </a:r>
            <a:r>
              <a:rPr lang="en-US" sz="2000" dirty="0">
                <a:solidFill>
                  <a:srgbClr val="0070C0"/>
                </a:solidFill>
              </a:rPr>
              <a:t>Air quality portal in RC</a:t>
            </a:r>
            <a:r>
              <a:rPr lang="nn-NO" sz="2000" dirty="0">
                <a:solidFill>
                  <a:srgbClr val="0070C0"/>
                </a:solidFill>
              </a:rPr>
              <a:t> </a:t>
            </a:r>
            <a:endParaRPr lang="hr-BA" sz="2000" dirty="0">
              <a:solidFill>
                <a:srgbClr val="0070C0"/>
              </a:solidFill>
            </a:endParaRPr>
          </a:p>
          <a:p>
            <a:pPr marL="108000" lvl="1">
              <a:spcBef>
                <a:spcPct val="20000"/>
              </a:spcBef>
            </a:pPr>
            <a:r>
              <a:rPr lang="hr-BA" sz="2000" b="1" dirty="0" err="1">
                <a:solidFill>
                  <a:srgbClr val="0070C0"/>
                </a:solidFill>
              </a:rPr>
              <a:t>Example</a:t>
            </a:r>
            <a:r>
              <a:rPr lang="hr-BA" sz="2000" b="1" dirty="0">
                <a:solidFill>
                  <a:srgbClr val="0070C0"/>
                </a:solidFill>
              </a:rPr>
              <a:t>: Osijek-1 – PM</a:t>
            </a:r>
            <a:r>
              <a:rPr lang="hr-BA" sz="2000" b="1" baseline="-25000" dirty="0">
                <a:solidFill>
                  <a:srgbClr val="0070C0"/>
                </a:solidFill>
              </a:rPr>
              <a:t>10</a:t>
            </a:r>
            <a:r>
              <a:rPr lang="hr-BA" sz="2000" b="1" dirty="0">
                <a:solidFill>
                  <a:srgbClr val="0070C0"/>
                </a:solidFill>
              </a:rPr>
              <a:t> – 2016 </a:t>
            </a:r>
            <a:r>
              <a:rPr lang="hr-BA" sz="2000" dirty="0">
                <a:solidFill>
                  <a:srgbClr val="0070C0"/>
                </a:solidFill>
              </a:rPr>
              <a:t>– </a:t>
            </a:r>
            <a:r>
              <a:rPr lang="hr-BA" sz="2000" dirty="0" err="1">
                <a:solidFill>
                  <a:srgbClr val="0070C0"/>
                </a:solidFill>
              </a:rPr>
              <a:t>validated</a:t>
            </a:r>
            <a:r>
              <a:rPr lang="hr-BA" sz="2000" dirty="0">
                <a:solidFill>
                  <a:srgbClr val="0070C0"/>
                </a:solidFill>
              </a:rPr>
              <a:t> </a:t>
            </a:r>
            <a:r>
              <a:rPr lang="hr-BA" sz="2000" dirty="0" err="1">
                <a:solidFill>
                  <a:srgbClr val="0070C0"/>
                </a:solidFill>
              </a:rPr>
              <a:t>data</a:t>
            </a:r>
            <a:r>
              <a:rPr lang="hr-BA" sz="2000" dirty="0">
                <a:solidFill>
                  <a:srgbClr val="0070C0"/>
                </a:solidFill>
              </a:rPr>
              <a:t> are </a:t>
            </a:r>
            <a:r>
              <a:rPr lang="hr-BA" sz="2000" dirty="0" err="1">
                <a:solidFill>
                  <a:srgbClr val="0070C0"/>
                </a:solidFill>
              </a:rPr>
              <a:t>corrected</a:t>
            </a:r>
            <a:r>
              <a:rPr lang="hr-BA" sz="2000" dirty="0">
                <a:solidFill>
                  <a:srgbClr val="0070C0"/>
                </a:solidFill>
              </a:rPr>
              <a:t> </a:t>
            </a:r>
            <a:r>
              <a:rPr lang="hr-BA" sz="2000" dirty="0" err="1">
                <a:solidFill>
                  <a:srgbClr val="0070C0"/>
                </a:solidFill>
              </a:rPr>
              <a:t>by</a:t>
            </a:r>
            <a:r>
              <a:rPr lang="hr-BA" sz="2000" dirty="0">
                <a:solidFill>
                  <a:srgbClr val="0070C0"/>
                </a:solidFill>
              </a:rPr>
              <a:t> </a:t>
            </a:r>
            <a:r>
              <a:rPr lang="hr-BA" sz="2000" dirty="0" err="1">
                <a:solidFill>
                  <a:srgbClr val="0070C0"/>
                </a:solidFill>
              </a:rPr>
              <a:t>correcting</a:t>
            </a:r>
            <a:r>
              <a:rPr lang="hr-BA" sz="2000" dirty="0">
                <a:solidFill>
                  <a:srgbClr val="0070C0"/>
                </a:solidFill>
              </a:rPr>
              <a:t> </a:t>
            </a:r>
            <a:r>
              <a:rPr lang="hr-BA" sz="2000" dirty="0" err="1">
                <a:solidFill>
                  <a:srgbClr val="0070C0"/>
                </a:solidFill>
              </a:rPr>
              <a:t>factors</a:t>
            </a:r>
            <a:r>
              <a:rPr lang="hr-BA" sz="2000" dirty="0">
                <a:solidFill>
                  <a:srgbClr val="0070C0"/>
                </a:solidFill>
              </a:rPr>
              <a:t> </a:t>
            </a:r>
            <a:r>
              <a:rPr lang="hr-BA" sz="2000" dirty="0" err="1">
                <a:solidFill>
                  <a:srgbClr val="0070C0"/>
                </a:solidFill>
              </a:rPr>
              <a:t>from</a:t>
            </a:r>
            <a:r>
              <a:rPr lang="hr-BA" sz="2000" dirty="0">
                <a:solidFill>
                  <a:srgbClr val="0070C0"/>
                </a:solidFill>
              </a:rPr>
              <a:t> </a:t>
            </a:r>
            <a:r>
              <a:rPr lang="hr-BA" sz="2000" dirty="0" err="1">
                <a:solidFill>
                  <a:srgbClr val="0070C0"/>
                </a:solidFill>
              </a:rPr>
              <a:t>the</a:t>
            </a:r>
            <a:r>
              <a:rPr lang="hr-BA" sz="2000" dirty="0">
                <a:solidFill>
                  <a:srgbClr val="0070C0"/>
                </a:solidFill>
              </a:rPr>
              <a:t> </a:t>
            </a:r>
            <a:r>
              <a:rPr lang="hr-BA" sz="2000" dirty="0" err="1">
                <a:solidFill>
                  <a:srgbClr val="0070C0"/>
                </a:solidFill>
              </a:rPr>
              <a:t>equivalency</a:t>
            </a:r>
            <a:r>
              <a:rPr lang="hr-BA" sz="2000" dirty="0">
                <a:solidFill>
                  <a:srgbClr val="0070C0"/>
                </a:solidFill>
              </a:rPr>
              <a:t> </a:t>
            </a:r>
            <a:r>
              <a:rPr lang="hr-BA" sz="2000" dirty="0" err="1">
                <a:solidFill>
                  <a:srgbClr val="0070C0"/>
                </a:solidFill>
              </a:rPr>
              <a:t>study</a:t>
            </a:r>
            <a:endParaRPr lang="hr-BA" sz="2000" dirty="0">
              <a:solidFill>
                <a:srgbClr val="0070C0"/>
              </a:solidFill>
            </a:endParaRPr>
          </a:p>
          <a:p>
            <a:pPr>
              <a:spcBef>
                <a:spcPct val="20000"/>
              </a:spcBef>
            </a:pPr>
            <a:r>
              <a:rPr lang="hr-BA" sz="2000" dirty="0">
                <a:solidFill>
                  <a:srgbClr val="0070C0"/>
                </a:solidFill>
              </a:rPr>
              <a:t> </a:t>
            </a:r>
            <a:endParaRPr lang="hr-BA" sz="2000" b="1"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a:p>
            <a:pPr marL="742950" lvl="1" indent="-285750">
              <a:spcBef>
                <a:spcPct val="20000"/>
              </a:spcBef>
              <a:buFont typeface="Arial" charset="0"/>
              <a:buChar char="–"/>
            </a:pPr>
            <a:endParaRPr lang="hr-BA" sz="2000" dirty="0">
              <a:solidFill>
                <a:srgbClr val="0070C0"/>
              </a:solidFill>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zaštitu 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Content Placeholder 8"/>
          <p:cNvSpPr>
            <a:spLocks/>
          </p:cNvSpPr>
          <p:nvPr/>
        </p:nvSpPr>
        <p:spPr bwMode="auto">
          <a:xfrm>
            <a:off x="4800600" y="2415750"/>
            <a:ext cx="4163627" cy="378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hr-BA" sz="2000" b="1" u="sng" dirty="0" err="1">
                <a:solidFill>
                  <a:srgbClr val="0070C0"/>
                </a:solidFill>
              </a:rPr>
              <a:t>Validated</a:t>
            </a:r>
            <a:r>
              <a:rPr lang="hr-BA" sz="2000" b="1" u="sng" dirty="0">
                <a:solidFill>
                  <a:srgbClr val="0070C0"/>
                </a:solidFill>
              </a:rPr>
              <a:t> </a:t>
            </a:r>
            <a:r>
              <a:rPr lang="hr-BA" sz="2000" b="1" u="sng" dirty="0" err="1">
                <a:solidFill>
                  <a:srgbClr val="0070C0"/>
                </a:solidFill>
              </a:rPr>
              <a:t>data</a:t>
            </a:r>
            <a:endParaRPr lang="hr-BA" sz="2000" b="1" u="sng" dirty="0">
              <a:solidFill>
                <a:srgbClr val="0070C0"/>
              </a:solidFill>
            </a:endParaRPr>
          </a:p>
          <a:p>
            <a:pPr>
              <a:spcBef>
                <a:spcPct val="20000"/>
              </a:spcBef>
            </a:pPr>
            <a:r>
              <a:rPr lang="hr-BA" sz="2000" u="sng" dirty="0" err="1">
                <a:solidFill>
                  <a:srgbClr val="0070C0"/>
                </a:solidFill>
              </a:rPr>
              <a:t>Hourly</a:t>
            </a:r>
            <a:endParaRPr lang="hr-BA" sz="2000" dirty="0">
              <a:solidFill>
                <a:srgbClr val="0070C0"/>
              </a:solidFill>
            </a:endParaRPr>
          </a:p>
          <a:p>
            <a:pPr>
              <a:spcBef>
                <a:spcPct val="20000"/>
              </a:spcBef>
            </a:pPr>
            <a:r>
              <a:rPr lang="hr-BA" sz="2000" dirty="0" err="1">
                <a:solidFill>
                  <a:srgbClr val="0070C0"/>
                </a:solidFill>
              </a:rPr>
              <a:t>Coverage</a:t>
            </a:r>
            <a:r>
              <a:rPr lang="hr-BA" sz="2000" dirty="0">
                <a:solidFill>
                  <a:srgbClr val="0070C0"/>
                </a:solidFill>
              </a:rPr>
              <a:t>: </a:t>
            </a:r>
            <a:r>
              <a:rPr lang="hr-BA" sz="2000" dirty="0">
                <a:solidFill>
                  <a:srgbClr val="FF0000"/>
                </a:solidFill>
              </a:rPr>
              <a:t>95.75 %</a:t>
            </a:r>
          </a:p>
          <a:p>
            <a:pPr>
              <a:spcBef>
                <a:spcPct val="20000"/>
              </a:spcBef>
            </a:pPr>
            <a:r>
              <a:rPr lang="hr-BA" sz="2000" dirty="0" err="1">
                <a:solidFill>
                  <a:srgbClr val="0070C0"/>
                </a:solidFill>
              </a:rPr>
              <a:t>Mean</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a:solidFill>
                  <a:srgbClr val="FF0000"/>
                </a:solidFill>
              </a:rPr>
              <a:t>38.7737</a:t>
            </a:r>
          </a:p>
          <a:p>
            <a:pPr>
              <a:spcBef>
                <a:spcPct val="20000"/>
              </a:spcBef>
            </a:pPr>
            <a:r>
              <a:rPr lang="hr-BA" sz="2000" dirty="0" err="1">
                <a:solidFill>
                  <a:srgbClr val="0070C0"/>
                </a:solidFill>
              </a:rPr>
              <a:t>Maximum</a:t>
            </a:r>
            <a:r>
              <a:rPr lang="hr-BA" sz="2000" dirty="0">
                <a:solidFill>
                  <a:srgbClr val="0070C0"/>
                </a:solidFill>
              </a:rPr>
              <a:t> </a:t>
            </a:r>
            <a:r>
              <a:rPr lang="hr-BA" sz="2000" dirty="0" err="1">
                <a:solidFill>
                  <a:srgbClr val="0070C0"/>
                </a:solidFill>
              </a:rPr>
              <a:t>value</a:t>
            </a:r>
            <a:r>
              <a:rPr lang="hr-BA" sz="2000" dirty="0">
                <a:solidFill>
                  <a:srgbClr val="0070C0"/>
                </a:solidFill>
              </a:rPr>
              <a:t>: 224.737</a:t>
            </a:r>
          </a:p>
          <a:p>
            <a:pPr>
              <a:spcBef>
                <a:spcPct val="20000"/>
              </a:spcBef>
            </a:pPr>
            <a:r>
              <a:rPr lang="hr-BA" sz="2000" u="sng" dirty="0" err="1">
                <a:solidFill>
                  <a:srgbClr val="0070C0"/>
                </a:solidFill>
              </a:rPr>
              <a:t>Daily</a:t>
            </a:r>
            <a:endParaRPr lang="hr-BA" sz="2000" u="sng" dirty="0">
              <a:solidFill>
                <a:srgbClr val="0070C0"/>
              </a:solidFill>
            </a:endParaRPr>
          </a:p>
          <a:p>
            <a:pPr>
              <a:spcBef>
                <a:spcPct val="20000"/>
              </a:spcBef>
            </a:pPr>
            <a:r>
              <a:rPr lang="hr-BA" sz="2000" dirty="0" err="1">
                <a:solidFill>
                  <a:srgbClr val="0070C0"/>
                </a:solidFill>
              </a:rPr>
              <a:t>Coverage</a:t>
            </a:r>
            <a:r>
              <a:rPr lang="hr-BA" sz="2000" dirty="0">
                <a:solidFill>
                  <a:srgbClr val="0070C0"/>
                </a:solidFill>
              </a:rPr>
              <a:t>: 96.17 %</a:t>
            </a:r>
          </a:p>
          <a:p>
            <a:pPr>
              <a:spcBef>
                <a:spcPct val="20000"/>
              </a:spcBef>
            </a:pPr>
            <a:r>
              <a:rPr lang="hr-BA" sz="2000" dirty="0" err="1">
                <a:solidFill>
                  <a:srgbClr val="0070C0"/>
                </a:solidFill>
              </a:rPr>
              <a:t>Mean</a:t>
            </a:r>
            <a:r>
              <a:rPr lang="hr-BA" sz="2000" dirty="0">
                <a:solidFill>
                  <a:srgbClr val="0070C0"/>
                </a:solidFill>
              </a:rPr>
              <a:t> </a:t>
            </a:r>
            <a:r>
              <a:rPr lang="hr-BA" sz="2000" dirty="0" err="1">
                <a:solidFill>
                  <a:srgbClr val="0070C0"/>
                </a:solidFill>
              </a:rPr>
              <a:t>value</a:t>
            </a:r>
            <a:r>
              <a:rPr lang="hr-BA" sz="2000" dirty="0">
                <a:solidFill>
                  <a:srgbClr val="0070C0"/>
                </a:solidFill>
              </a:rPr>
              <a:t>: 38.87</a:t>
            </a:r>
          </a:p>
          <a:p>
            <a:pPr>
              <a:spcBef>
                <a:spcPct val="20000"/>
              </a:spcBef>
            </a:pPr>
            <a:r>
              <a:rPr lang="hr-BA" sz="2000" dirty="0" err="1">
                <a:solidFill>
                  <a:srgbClr val="0070C0"/>
                </a:solidFill>
              </a:rPr>
              <a:t>Maximum</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a:solidFill>
                  <a:srgbClr val="FF0000"/>
                </a:solidFill>
              </a:rPr>
              <a:t>125.518</a:t>
            </a:r>
          </a:p>
          <a:p>
            <a:pPr>
              <a:spcBef>
                <a:spcPct val="20000"/>
              </a:spcBef>
            </a:pPr>
            <a:r>
              <a:rPr lang="hr-BA" sz="2000" dirty="0">
                <a:solidFill>
                  <a:srgbClr val="0070C0"/>
                </a:solidFill>
              </a:rPr>
              <a:t>No. </a:t>
            </a:r>
            <a:r>
              <a:rPr lang="hr-BA" sz="2000" dirty="0" err="1">
                <a:solidFill>
                  <a:srgbClr val="0070C0"/>
                </a:solidFill>
              </a:rPr>
              <a:t>of</a:t>
            </a:r>
            <a:r>
              <a:rPr lang="hr-BA" sz="2000" dirty="0">
                <a:solidFill>
                  <a:srgbClr val="0070C0"/>
                </a:solidFill>
              </a:rPr>
              <a:t> </a:t>
            </a:r>
            <a:r>
              <a:rPr lang="hr-BA" sz="2000" dirty="0" err="1">
                <a:solidFill>
                  <a:srgbClr val="0070C0"/>
                </a:solidFill>
              </a:rPr>
              <a:t>exceeding</a:t>
            </a:r>
            <a:r>
              <a:rPr lang="hr-BA" sz="2000" dirty="0">
                <a:solidFill>
                  <a:srgbClr val="0070C0"/>
                </a:solidFill>
              </a:rPr>
              <a:t> </a:t>
            </a:r>
            <a:r>
              <a:rPr lang="hr-BA" sz="2000" dirty="0" err="1">
                <a:solidFill>
                  <a:srgbClr val="0070C0"/>
                </a:solidFill>
              </a:rPr>
              <a:t>of</a:t>
            </a:r>
            <a:r>
              <a:rPr lang="hr-BA" sz="2000" dirty="0">
                <a:solidFill>
                  <a:srgbClr val="0070C0"/>
                </a:solidFill>
              </a:rPr>
              <a:t> LV: </a:t>
            </a:r>
            <a:r>
              <a:rPr lang="hr-BA" sz="2000" dirty="0">
                <a:solidFill>
                  <a:srgbClr val="FF0000"/>
                </a:solidFill>
              </a:rPr>
              <a:t>82</a:t>
            </a:r>
          </a:p>
        </p:txBody>
      </p:sp>
      <p:sp>
        <p:nvSpPr>
          <p:cNvPr id="15" name="Rectangle 14"/>
          <p:cNvSpPr/>
          <p:nvPr/>
        </p:nvSpPr>
        <p:spPr>
          <a:xfrm>
            <a:off x="4022696" y="6201222"/>
            <a:ext cx="4624155" cy="400110"/>
          </a:xfrm>
          <a:prstGeom prst="rect">
            <a:avLst/>
          </a:prstGeom>
        </p:spPr>
        <p:txBody>
          <a:bodyPr wrap="square">
            <a:spAutoFit/>
          </a:bodyPr>
          <a:lstStyle/>
          <a:p>
            <a:pPr marL="0" lvl="1">
              <a:spcBef>
                <a:spcPct val="20000"/>
              </a:spcBef>
            </a:pPr>
            <a:r>
              <a:rPr lang="hr-BA" sz="2000" dirty="0">
                <a:solidFill>
                  <a:srgbClr val="0070C0"/>
                </a:solidFill>
                <a:hlinkClick r:id="rId4"/>
              </a:rPr>
              <a:t>http://iszz.azo.hr/iskzl/podatak.htm</a:t>
            </a:r>
            <a:endParaRPr lang="hr-BA" sz="2000" dirty="0">
              <a:solidFill>
                <a:srgbClr val="0070C0"/>
              </a:solidFill>
            </a:endParaRPr>
          </a:p>
        </p:txBody>
      </p:sp>
      <p:sp>
        <p:nvSpPr>
          <p:cNvPr id="16" name="Content Placeholder 8"/>
          <p:cNvSpPr>
            <a:spLocks/>
          </p:cNvSpPr>
          <p:nvPr/>
        </p:nvSpPr>
        <p:spPr bwMode="auto">
          <a:xfrm>
            <a:off x="541537" y="2430540"/>
            <a:ext cx="3817398" cy="377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r>
              <a:rPr lang="hr-BA" sz="2000" b="1" u="sng" dirty="0">
                <a:solidFill>
                  <a:srgbClr val="0070C0"/>
                </a:solidFill>
              </a:rPr>
              <a:t>Original </a:t>
            </a:r>
            <a:r>
              <a:rPr lang="hr-BA" sz="2000" b="1" u="sng" dirty="0" err="1">
                <a:solidFill>
                  <a:srgbClr val="0070C0"/>
                </a:solidFill>
              </a:rPr>
              <a:t>data</a:t>
            </a:r>
            <a:endParaRPr lang="hr-BA" sz="2000" b="1" u="sng" dirty="0">
              <a:solidFill>
                <a:srgbClr val="0070C0"/>
              </a:solidFill>
            </a:endParaRPr>
          </a:p>
          <a:p>
            <a:pPr>
              <a:spcBef>
                <a:spcPct val="20000"/>
              </a:spcBef>
            </a:pPr>
            <a:r>
              <a:rPr lang="hr-BA" sz="2000" u="sng" dirty="0" err="1">
                <a:solidFill>
                  <a:srgbClr val="0070C0"/>
                </a:solidFill>
              </a:rPr>
              <a:t>Hourly</a:t>
            </a:r>
            <a:endParaRPr lang="hr-BA" sz="2000" u="sng" dirty="0">
              <a:solidFill>
                <a:srgbClr val="0070C0"/>
              </a:solidFill>
            </a:endParaRPr>
          </a:p>
          <a:p>
            <a:pPr>
              <a:spcBef>
                <a:spcPct val="20000"/>
              </a:spcBef>
            </a:pPr>
            <a:r>
              <a:rPr lang="hr-BA" sz="2000" dirty="0" err="1">
                <a:solidFill>
                  <a:srgbClr val="0070C0"/>
                </a:solidFill>
              </a:rPr>
              <a:t>Coverage</a:t>
            </a:r>
            <a:r>
              <a:rPr lang="hr-BA" sz="2000" dirty="0">
                <a:solidFill>
                  <a:srgbClr val="0070C0"/>
                </a:solidFill>
              </a:rPr>
              <a:t>: </a:t>
            </a:r>
            <a:r>
              <a:rPr lang="hr-BA" sz="2000" dirty="0">
                <a:solidFill>
                  <a:srgbClr val="FF0000"/>
                </a:solidFill>
              </a:rPr>
              <a:t>89.01 %</a:t>
            </a:r>
          </a:p>
          <a:p>
            <a:pPr>
              <a:spcBef>
                <a:spcPct val="20000"/>
              </a:spcBef>
            </a:pPr>
            <a:r>
              <a:rPr lang="hr-BA" sz="2000" dirty="0" err="1">
                <a:solidFill>
                  <a:srgbClr val="0070C0"/>
                </a:solidFill>
              </a:rPr>
              <a:t>Mean</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a:solidFill>
                  <a:srgbClr val="FF0000"/>
                </a:solidFill>
              </a:rPr>
              <a:t>27.1672</a:t>
            </a:r>
          </a:p>
          <a:p>
            <a:pPr>
              <a:spcBef>
                <a:spcPct val="20000"/>
              </a:spcBef>
            </a:pPr>
            <a:r>
              <a:rPr lang="hr-BA" sz="2000" dirty="0" err="1">
                <a:solidFill>
                  <a:srgbClr val="0070C0"/>
                </a:solidFill>
              </a:rPr>
              <a:t>Maximum</a:t>
            </a:r>
            <a:r>
              <a:rPr lang="hr-BA" sz="2000" dirty="0">
                <a:solidFill>
                  <a:srgbClr val="0070C0"/>
                </a:solidFill>
              </a:rPr>
              <a:t> </a:t>
            </a:r>
            <a:r>
              <a:rPr lang="hr-BA" sz="2000" dirty="0" err="1">
                <a:solidFill>
                  <a:srgbClr val="0070C0"/>
                </a:solidFill>
              </a:rPr>
              <a:t>value</a:t>
            </a:r>
            <a:r>
              <a:rPr lang="hr-BA" sz="2000" dirty="0">
                <a:solidFill>
                  <a:srgbClr val="0070C0"/>
                </a:solidFill>
              </a:rPr>
              <a:t>: 624.3</a:t>
            </a:r>
          </a:p>
          <a:p>
            <a:pPr>
              <a:spcBef>
                <a:spcPct val="20000"/>
              </a:spcBef>
            </a:pPr>
            <a:r>
              <a:rPr lang="hr-BA" sz="2000" u="sng" dirty="0" err="1">
                <a:solidFill>
                  <a:srgbClr val="0070C0"/>
                </a:solidFill>
              </a:rPr>
              <a:t>Daily</a:t>
            </a:r>
            <a:endParaRPr lang="hr-BA" sz="2000" u="sng" dirty="0">
              <a:solidFill>
                <a:srgbClr val="0070C0"/>
              </a:solidFill>
            </a:endParaRPr>
          </a:p>
          <a:p>
            <a:pPr>
              <a:spcBef>
                <a:spcPct val="20000"/>
              </a:spcBef>
            </a:pPr>
            <a:r>
              <a:rPr lang="hr-BA" sz="2000" dirty="0" err="1">
                <a:solidFill>
                  <a:srgbClr val="0070C0"/>
                </a:solidFill>
              </a:rPr>
              <a:t>Coverage</a:t>
            </a:r>
            <a:r>
              <a:rPr lang="hr-BA" sz="2000" dirty="0">
                <a:solidFill>
                  <a:srgbClr val="0070C0"/>
                </a:solidFill>
              </a:rPr>
              <a:t>: 92.35 %</a:t>
            </a:r>
          </a:p>
          <a:p>
            <a:pPr>
              <a:spcBef>
                <a:spcPct val="20000"/>
              </a:spcBef>
            </a:pPr>
            <a:r>
              <a:rPr lang="hr-BA" sz="2000" dirty="0" err="1">
                <a:solidFill>
                  <a:srgbClr val="0070C0"/>
                </a:solidFill>
              </a:rPr>
              <a:t>Mean</a:t>
            </a:r>
            <a:r>
              <a:rPr lang="hr-BA" sz="2000" dirty="0">
                <a:solidFill>
                  <a:srgbClr val="0070C0"/>
                </a:solidFill>
              </a:rPr>
              <a:t> </a:t>
            </a:r>
            <a:r>
              <a:rPr lang="hr-BA" sz="2000" dirty="0" err="1">
                <a:solidFill>
                  <a:srgbClr val="0070C0"/>
                </a:solidFill>
              </a:rPr>
              <a:t>value</a:t>
            </a:r>
            <a:r>
              <a:rPr lang="hr-BA" sz="2000" dirty="0">
                <a:solidFill>
                  <a:srgbClr val="0070C0"/>
                </a:solidFill>
              </a:rPr>
              <a:t>: 26.854</a:t>
            </a:r>
          </a:p>
          <a:p>
            <a:pPr>
              <a:spcBef>
                <a:spcPct val="20000"/>
              </a:spcBef>
            </a:pPr>
            <a:r>
              <a:rPr lang="hr-BA" sz="2000" dirty="0" err="1">
                <a:solidFill>
                  <a:srgbClr val="0070C0"/>
                </a:solidFill>
              </a:rPr>
              <a:t>Maximum</a:t>
            </a:r>
            <a:r>
              <a:rPr lang="hr-BA" sz="2000" dirty="0">
                <a:solidFill>
                  <a:srgbClr val="0070C0"/>
                </a:solidFill>
              </a:rPr>
              <a:t> </a:t>
            </a:r>
            <a:r>
              <a:rPr lang="hr-BA" sz="2000" dirty="0" err="1">
                <a:solidFill>
                  <a:srgbClr val="0070C0"/>
                </a:solidFill>
              </a:rPr>
              <a:t>value</a:t>
            </a:r>
            <a:r>
              <a:rPr lang="hr-BA" sz="2000" dirty="0">
                <a:solidFill>
                  <a:srgbClr val="0070C0"/>
                </a:solidFill>
              </a:rPr>
              <a:t>: </a:t>
            </a:r>
            <a:r>
              <a:rPr lang="hr-BA" sz="2000" dirty="0">
                <a:solidFill>
                  <a:srgbClr val="FF0000"/>
                </a:solidFill>
              </a:rPr>
              <a:t>81.946</a:t>
            </a:r>
          </a:p>
          <a:p>
            <a:pPr>
              <a:spcBef>
                <a:spcPct val="20000"/>
              </a:spcBef>
            </a:pPr>
            <a:r>
              <a:rPr lang="hr-BA" sz="2000" dirty="0">
                <a:solidFill>
                  <a:srgbClr val="0070C0"/>
                </a:solidFill>
              </a:rPr>
              <a:t>No. </a:t>
            </a:r>
            <a:r>
              <a:rPr lang="hr-BA" sz="2000" dirty="0" err="1">
                <a:solidFill>
                  <a:srgbClr val="0070C0"/>
                </a:solidFill>
              </a:rPr>
              <a:t>of</a:t>
            </a:r>
            <a:r>
              <a:rPr lang="hr-BA" sz="2000" dirty="0">
                <a:solidFill>
                  <a:srgbClr val="0070C0"/>
                </a:solidFill>
              </a:rPr>
              <a:t> </a:t>
            </a:r>
            <a:r>
              <a:rPr lang="hr-BA" sz="2000" dirty="0" err="1">
                <a:solidFill>
                  <a:srgbClr val="0070C0"/>
                </a:solidFill>
              </a:rPr>
              <a:t>exceeding</a:t>
            </a:r>
            <a:r>
              <a:rPr lang="hr-BA" sz="2000" dirty="0">
                <a:solidFill>
                  <a:srgbClr val="0070C0"/>
                </a:solidFill>
              </a:rPr>
              <a:t> </a:t>
            </a:r>
            <a:r>
              <a:rPr lang="hr-BA" sz="2000" dirty="0" err="1">
                <a:solidFill>
                  <a:srgbClr val="0070C0"/>
                </a:solidFill>
              </a:rPr>
              <a:t>of</a:t>
            </a:r>
            <a:r>
              <a:rPr lang="hr-BA" sz="2000" dirty="0">
                <a:solidFill>
                  <a:srgbClr val="0070C0"/>
                </a:solidFill>
              </a:rPr>
              <a:t> LV: </a:t>
            </a:r>
            <a:r>
              <a:rPr lang="hr-BA" sz="2000" dirty="0">
                <a:solidFill>
                  <a:srgbClr val="FF0000"/>
                </a:solidFill>
              </a:rPr>
              <a:t>26</a:t>
            </a:r>
          </a:p>
        </p:txBody>
      </p:sp>
      <p:sp>
        <p:nvSpPr>
          <p:cNvPr id="4" name="Rectangle 3"/>
          <p:cNvSpPr/>
          <p:nvPr/>
        </p:nvSpPr>
        <p:spPr>
          <a:xfrm>
            <a:off x="3354498" y="4066659"/>
            <a:ext cx="237566" cy="369332"/>
          </a:xfrm>
          <a:prstGeom prst="rect">
            <a:avLst/>
          </a:prstGeom>
        </p:spPr>
        <p:txBody>
          <a:bodyPr wrap="none">
            <a:spAutoFit/>
          </a:bodyPr>
          <a:lstStyle/>
          <a:p>
            <a:r>
              <a:rPr lang="hr-BA" b="1" dirty="0">
                <a:solidFill>
                  <a:srgbClr val="0070C0"/>
                </a:solidFill>
              </a:rPr>
              <a:t> </a:t>
            </a:r>
            <a:endParaRPr lang="hr-BA" dirty="0"/>
          </a:p>
        </p:txBody>
      </p:sp>
      <p:sp>
        <p:nvSpPr>
          <p:cNvPr id="10" name="Rectangle 9"/>
          <p:cNvSpPr/>
          <p:nvPr/>
        </p:nvSpPr>
        <p:spPr>
          <a:xfrm>
            <a:off x="4194058" y="4644509"/>
            <a:ext cx="237566" cy="369332"/>
          </a:xfrm>
          <a:prstGeom prst="rect">
            <a:avLst/>
          </a:prstGeom>
        </p:spPr>
        <p:txBody>
          <a:bodyPr wrap="none">
            <a:spAutoFit/>
          </a:bodyPr>
          <a:lstStyle/>
          <a:p>
            <a:r>
              <a:rPr lang="hr-BA" b="1" dirty="0">
                <a:solidFill>
                  <a:srgbClr val="0070C0"/>
                </a:solidFill>
              </a:rPr>
              <a:t> </a:t>
            </a:r>
            <a:endParaRPr lang="hr-BA" dirty="0"/>
          </a:p>
        </p:txBody>
      </p:sp>
      <p:sp>
        <p:nvSpPr>
          <p:cNvPr id="17" name="Podnaslov 2"/>
          <p:cNvSpPr txBox="1">
            <a:spLocks/>
          </p:cNvSpPr>
          <p:nvPr/>
        </p:nvSpPr>
        <p:spPr>
          <a:xfrm>
            <a:off x="0" y="141452"/>
            <a:ext cx="9131086"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i="1" dirty="0" smtClean="0">
                <a:solidFill>
                  <a:schemeClr val="accent1">
                    <a:lumMod val="50000"/>
                  </a:schemeClr>
                </a:solidFill>
              </a:rPr>
              <a:t>European Union IPA 2013 Programme for Croatia</a:t>
            </a:r>
            <a:endParaRPr lang="en-US" sz="1200" i="1" dirty="0">
              <a:solidFill>
                <a:schemeClr val="accent1">
                  <a:lumMod val="50000"/>
                </a:schemeClr>
              </a:solidFill>
            </a:endParaRPr>
          </a:p>
        </p:txBody>
      </p:sp>
      <p:grpSp>
        <p:nvGrpSpPr>
          <p:cNvPr id="18" name="Group 3"/>
          <p:cNvGrpSpPr>
            <a:grpSpLocks noChangeAspect="1"/>
          </p:cNvGrpSpPr>
          <p:nvPr/>
        </p:nvGrpSpPr>
        <p:grpSpPr bwMode="auto">
          <a:xfrm>
            <a:off x="442354" y="6362429"/>
            <a:ext cx="4500798" cy="411137"/>
            <a:chOff x="14858" y="6031800"/>
            <a:chExt cx="7310482" cy="703818"/>
          </a:xfrm>
        </p:grpSpPr>
        <p:pic>
          <p:nvPicPr>
            <p:cNvPr id="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1911728" y="6031800"/>
              <a:ext cx="5413612" cy="474190"/>
            </a:xfrm>
            <a:prstGeom prst="rect">
              <a:avLst/>
            </a:prstGeom>
          </p:spPr>
          <p:txBody>
            <a:bodyPr wrap="none">
              <a:spAutoFit/>
            </a:bodyPr>
            <a:lstStyle/>
            <a:p>
              <a:pPr fontAlgn="auto">
                <a:spcBef>
                  <a:spcPts val="0"/>
                </a:spcBef>
                <a:spcAft>
                  <a:spcPts val="0"/>
                </a:spcAft>
                <a:defRPr/>
              </a:pPr>
              <a:r>
                <a:rPr lang="en-US" sz="1200" dirty="0" smtClean="0">
                  <a:latin typeface="Arial Narrow" pitchFamily="34" charset="0"/>
                  <a:cs typeface="+mn-cs"/>
                </a:rPr>
                <a:t>Energy Research and Environmental Protection Institute</a:t>
              </a:r>
              <a:endParaRPr lang="en-US" sz="1200" dirty="0">
                <a:latin typeface="Arial Narrow" pitchFamily="34" charset="0"/>
                <a:cs typeface="+mn-cs"/>
              </a:endParaRPr>
            </a:p>
          </p:txBody>
        </p:sp>
      </p:grpSp>
    </p:spTree>
    <p:extLst>
      <p:ext uri="{BB962C8B-B14F-4D97-AF65-F5344CB8AC3E}">
        <p14:creationId xmlns:p14="http://schemas.microsoft.com/office/powerpoint/2010/main" val="2836140900"/>
      </p:ext>
    </p:extLst>
  </p:cSld>
  <p:clrMapOvr>
    <a:masterClrMapping/>
  </p:clrMapOvr>
  <p:transition spd="med">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13254</TotalTime>
  <Words>3689</Words>
  <Application>Microsoft Office PowerPoint</Application>
  <PresentationFormat>On-screen Show (4:3)</PresentationFormat>
  <Paragraphs>522</Paragraphs>
  <Slides>33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Arial Narrow</vt:lpstr>
      <vt:lpstr>Calibri</vt:lpstr>
      <vt:lpstr>Times New Roman</vt:lpstr>
      <vt:lpstr>Office Theme</vt:lpstr>
      <vt:lpstr>Visio</vt:lpstr>
      <vt:lpstr>PowerPoint Presentation</vt:lpstr>
      <vt:lpstr>TOPIC 16: Data usage practical implementation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16.1 INTERPRETATION OF AIR QUALITY DATA BEFORE AND AFTER VALIDATION</vt:lpstr>
      <vt:lpstr> 16.2 INTERPRETATION OF ANNUAL REPORTS ON AIR QUALITY</vt:lpstr>
      <vt:lpstr> 16.2 INTERPRETATION OF ANNUAL REPORTS ON AIR QUALITY</vt:lpstr>
      <vt:lpstr> 16.2 INTERPRETATION OF ANNUAL REPORTS ON AIR QUALITY</vt:lpstr>
      <vt:lpstr> 16.2 INTERPRETATION OF ANNUAL REPORTS ON AIR QUALITY</vt:lpstr>
      <vt:lpstr>16.2 INTERPRETATION OF ANNUAL REPORTS ON AIR QUALITY</vt:lpstr>
      <vt:lpstr> 16.2 INTERPRETATION OF ANNUAL REPORTS ON AIR QUALITY</vt:lpstr>
      <vt:lpstr> 16.2 INTERPRETATION OF ANNUAL REPORTS ON AIR QUALITY</vt:lpstr>
      <vt:lpstr> 16.2 INTERPRETATION OF ANNUAL REPORTS ON AIR QUALITY</vt:lpstr>
      <vt:lpstr> 16.2 INTERPRETATION OF ANNUAL REPORTS ON AIR QUALITY</vt:lpstr>
      <vt:lpstr> 16.2 INTERPRETATION OF ANNUAL REPORTS ON AIR QUALITY</vt:lpstr>
      <vt:lpstr> 16.2 INTERPRETATION OF ANNUAL REPORTS ON AIR QUALITY</vt:lpstr>
      <vt:lpstr>THANK YOU FOR YOUR ATTENTION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Idris Tonković</cp:lastModifiedBy>
  <cp:revision>794</cp:revision>
  <cp:lastPrinted>2018-01-09T08:45:30Z</cp:lastPrinted>
  <dcterms:created xsi:type="dcterms:W3CDTF">2011-04-14T13:56:18Z</dcterms:created>
  <dcterms:modified xsi:type="dcterms:W3CDTF">2018-05-21T09:25:51Z</dcterms:modified>
</cp:coreProperties>
</file>