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36" r:id="rId2"/>
    <p:sldId id="337" r:id="rId3"/>
    <p:sldId id="329" r:id="rId4"/>
    <p:sldId id="355" r:id="rId5"/>
    <p:sldId id="354" r:id="rId6"/>
    <p:sldId id="353" r:id="rId7"/>
    <p:sldId id="352" r:id="rId8"/>
    <p:sldId id="351" r:id="rId9"/>
    <p:sldId id="350" r:id="rId10"/>
    <p:sldId id="349" r:id="rId11"/>
    <p:sldId id="348" r:id="rId12"/>
    <p:sldId id="347" r:id="rId13"/>
    <p:sldId id="346" r:id="rId14"/>
    <p:sldId id="345" r:id="rId15"/>
    <p:sldId id="344" r:id="rId16"/>
    <p:sldId id="343" r:id="rId17"/>
    <p:sldId id="342" r:id="rId18"/>
    <p:sldId id="341" r:id="rId19"/>
    <p:sldId id="367" r:id="rId20"/>
    <p:sldId id="365" r:id="rId21"/>
    <p:sldId id="363" r:id="rId22"/>
    <p:sldId id="361" r:id="rId23"/>
    <p:sldId id="366" r:id="rId24"/>
    <p:sldId id="360" r:id="rId25"/>
    <p:sldId id="359" r:id="rId26"/>
    <p:sldId id="368" r:id="rId27"/>
  </p:sldIdLst>
  <p:sldSz cx="9144000" cy="6858000" type="screen4x3"/>
  <p:notesSz cx="6858000" cy="9144000"/>
  <p:defaultTextStyle>
    <a:defPPr>
      <a:defRPr lang="sr-Latn-C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4F9751"/>
    <a:srgbClr val="7F7F7F"/>
    <a:srgbClr val="1F497D"/>
    <a:srgbClr val="696969"/>
    <a:srgbClr val="B2B2B2"/>
    <a:srgbClr val="FFFF00"/>
    <a:srgbClr val="FF3300"/>
    <a:srgbClr val="00990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18" autoAdjust="0"/>
    <p:restoredTop sz="94041" autoAdjust="0"/>
  </p:normalViewPr>
  <p:slideViewPr>
    <p:cSldViewPr snapToGrid="0">
      <p:cViewPr varScale="1">
        <p:scale>
          <a:sx n="108" d="100"/>
          <a:sy n="108" d="100"/>
        </p:scale>
        <p:origin x="1698"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0BD311-196A-45E2-A9B8-227934A99DF1}" type="datetimeFigureOut">
              <a:rPr lang="en-US" smtClean="0"/>
              <a:pPr/>
              <a:t>5/21/2018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282F69-6CD6-4349-8579-1B7D032BC079}" type="slidenum">
              <a:rPr lang="en-US" smtClean="0"/>
              <a:pPr/>
              <a:t>‹#›</a:t>
            </a:fld>
            <a:endParaRPr lang="en-US"/>
          </a:p>
        </p:txBody>
      </p:sp>
    </p:spTree>
    <p:extLst>
      <p:ext uri="{BB962C8B-B14F-4D97-AF65-F5344CB8AC3E}">
        <p14:creationId xmlns:p14="http://schemas.microsoft.com/office/powerpoint/2010/main" val="888686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hr-HR"/>
          </a:p>
        </p:txBody>
      </p:sp>
      <p:sp>
        <p:nvSpPr>
          <p:cNvPr id="4" name="Slide Number Placeholder 3"/>
          <p:cNvSpPr>
            <a:spLocks noGrp="1"/>
          </p:cNvSpPr>
          <p:nvPr>
            <p:ph type="sldNum" sz="quarter" idx="10"/>
          </p:nvPr>
        </p:nvSpPr>
        <p:spPr/>
        <p:txBody>
          <a:bodyPr/>
          <a:lstStyle/>
          <a:p>
            <a:fld id="{8905BACC-D375-49FC-911B-EF24970D5446}" type="slidenum">
              <a:rPr lang="hr-HR" smtClean="0"/>
              <a:pPr/>
              <a:t>1</a:t>
            </a:fld>
            <a:endParaRPr lang="hr-HR"/>
          </a:p>
        </p:txBody>
      </p:sp>
    </p:spTree>
    <p:extLst>
      <p:ext uri="{BB962C8B-B14F-4D97-AF65-F5344CB8AC3E}">
        <p14:creationId xmlns:p14="http://schemas.microsoft.com/office/powerpoint/2010/main" val="3844859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hr-H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hr-HR"/>
          </a:p>
        </p:txBody>
      </p:sp>
      <p:sp>
        <p:nvSpPr>
          <p:cNvPr id="4" name="Date Placeholder 3"/>
          <p:cNvSpPr>
            <a:spLocks noGrp="1"/>
          </p:cNvSpPr>
          <p:nvPr>
            <p:ph type="dt" sz="half" idx="10"/>
          </p:nvPr>
        </p:nvSpPr>
        <p:spPr/>
        <p:txBody>
          <a:bodyPr/>
          <a:lstStyle>
            <a:lvl1pPr>
              <a:defRPr/>
            </a:lvl1pPr>
          </a:lstStyle>
          <a:p>
            <a:pPr>
              <a:defRPr/>
            </a:pPr>
            <a:fld id="{FA4E1E03-2D23-449B-8616-C14EE678BC82}" type="datetimeFigureOut">
              <a:rPr lang="hr-HR"/>
              <a:pPr>
                <a:defRPr/>
              </a:pPr>
              <a:t>21.5.2018.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A9DA49DB-6967-4B0E-AC43-751D0026E287}" type="slidenum">
              <a:rPr lang="hr-HR"/>
              <a:pPr>
                <a:defRPr/>
              </a:pPr>
              <a:t>‹#›</a:t>
            </a:fld>
            <a:endParaRPr lang="hr-HR"/>
          </a:p>
        </p:txBody>
      </p:sp>
    </p:spTree>
    <p:extLst>
      <p:ext uri="{BB962C8B-B14F-4D97-AF65-F5344CB8AC3E}">
        <p14:creationId xmlns:p14="http://schemas.microsoft.com/office/powerpoint/2010/main" val="94875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lvl1pPr>
              <a:defRPr/>
            </a:lvl1pPr>
          </a:lstStyle>
          <a:p>
            <a:pPr>
              <a:defRPr/>
            </a:pPr>
            <a:fld id="{ED98EF88-292B-4FD5-8834-A1687B7D05A1}" type="datetimeFigureOut">
              <a:rPr lang="hr-HR"/>
              <a:pPr>
                <a:defRPr/>
              </a:pPr>
              <a:t>21.5.2018.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CA552E65-0A7B-4394-AAA6-8E4129BBACCC}" type="slidenum">
              <a:rPr lang="hr-HR"/>
              <a:pPr>
                <a:defRPr/>
              </a:pPr>
              <a:t>‹#›</a:t>
            </a:fld>
            <a:endParaRPr lang="hr-HR"/>
          </a:p>
        </p:txBody>
      </p:sp>
    </p:spTree>
    <p:extLst>
      <p:ext uri="{BB962C8B-B14F-4D97-AF65-F5344CB8AC3E}">
        <p14:creationId xmlns:p14="http://schemas.microsoft.com/office/powerpoint/2010/main" val="205511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hr-H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lvl1pPr>
              <a:defRPr/>
            </a:lvl1pPr>
          </a:lstStyle>
          <a:p>
            <a:pPr>
              <a:defRPr/>
            </a:pPr>
            <a:fld id="{6E85AE5B-885A-4E70-81C1-2BD9B9F994F9}" type="datetimeFigureOut">
              <a:rPr lang="hr-HR"/>
              <a:pPr>
                <a:defRPr/>
              </a:pPr>
              <a:t>21.5.2018.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2620264E-E2D6-4587-8C0A-E6FC1BC8083D}" type="slidenum">
              <a:rPr lang="hr-HR"/>
              <a:pPr>
                <a:defRPr/>
              </a:pPr>
              <a:t>‹#›</a:t>
            </a:fld>
            <a:endParaRPr lang="hr-HR"/>
          </a:p>
        </p:txBody>
      </p:sp>
    </p:spTree>
    <p:extLst>
      <p:ext uri="{BB962C8B-B14F-4D97-AF65-F5344CB8AC3E}">
        <p14:creationId xmlns:p14="http://schemas.microsoft.com/office/powerpoint/2010/main" val="2511802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lvl1pPr>
              <a:defRPr/>
            </a:lvl1pPr>
          </a:lstStyle>
          <a:p>
            <a:pPr>
              <a:defRPr/>
            </a:pPr>
            <a:fld id="{E98EBB73-B78F-45DD-BF06-7B90B73175E1}" type="datetimeFigureOut">
              <a:rPr lang="hr-HR"/>
              <a:pPr>
                <a:defRPr/>
              </a:pPr>
              <a:t>21.5.2018.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60743F40-157C-4097-B33E-49A278C4E3AD}" type="slidenum">
              <a:rPr lang="hr-HR"/>
              <a:pPr>
                <a:defRPr/>
              </a:pPr>
              <a:t>‹#›</a:t>
            </a:fld>
            <a:endParaRPr lang="hr-HR"/>
          </a:p>
        </p:txBody>
      </p:sp>
    </p:spTree>
    <p:extLst>
      <p:ext uri="{BB962C8B-B14F-4D97-AF65-F5344CB8AC3E}">
        <p14:creationId xmlns:p14="http://schemas.microsoft.com/office/powerpoint/2010/main" val="479041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hr-H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A6E5114-5D7D-4AF6-9746-6B0DDD3425A9}" type="datetimeFigureOut">
              <a:rPr lang="hr-HR"/>
              <a:pPr>
                <a:defRPr/>
              </a:pPr>
              <a:t>21.5.2018.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C4BAD9FF-E165-46B8-81D5-6DA4411175F8}" type="slidenum">
              <a:rPr lang="hr-HR"/>
              <a:pPr>
                <a:defRPr/>
              </a:pPr>
              <a:t>‹#›</a:t>
            </a:fld>
            <a:endParaRPr lang="hr-HR"/>
          </a:p>
        </p:txBody>
      </p:sp>
    </p:spTree>
    <p:extLst>
      <p:ext uri="{BB962C8B-B14F-4D97-AF65-F5344CB8AC3E}">
        <p14:creationId xmlns:p14="http://schemas.microsoft.com/office/powerpoint/2010/main" val="1276460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Date Placeholder 3"/>
          <p:cNvSpPr>
            <a:spLocks noGrp="1"/>
          </p:cNvSpPr>
          <p:nvPr>
            <p:ph type="dt" sz="half" idx="10"/>
          </p:nvPr>
        </p:nvSpPr>
        <p:spPr/>
        <p:txBody>
          <a:bodyPr/>
          <a:lstStyle>
            <a:lvl1pPr>
              <a:defRPr/>
            </a:lvl1pPr>
          </a:lstStyle>
          <a:p>
            <a:pPr>
              <a:defRPr/>
            </a:pPr>
            <a:fld id="{A26E151B-80B0-4BD5-BC65-DEFB5EDEADBA}" type="datetimeFigureOut">
              <a:rPr lang="hr-HR"/>
              <a:pPr>
                <a:defRPr/>
              </a:pPr>
              <a:t>21.5.2018.</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76367100-B09E-411F-9EA7-1DDCB864CBD8}" type="slidenum">
              <a:rPr lang="hr-HR"/>
              <a:pPr>
                <a:defRPr/>
              </a:pPr>
              <a:t>‹#›</a:t>
            </a:fld>
            <a:endParaRPr lang="hr-HR"/>
          </a:p>
        </p:txBody>
      </p:sp>
    </p:spTree>
    <p:extLst>
      <p:ext uri="{BB962C8B-B14F-4D97-AF65-F5344CB8AC3E}">
        <p14:creationId xmlns:p14="http://schemas.microsoft.com/office/powerpoint/2010/main" val="2312186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hr-H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7" name="Date Placeholder 3"/>
          <p:cNvSpPr>
            <a:spLocks noGrp="1"/>
          </p:cNvSpPr>
          <p:nvPr>
            <p:ph type="dt" sz="half" idx="10"/>
          </p:nvPr>
        </p:nvSpPr>
        <p:spPr/>
        <p:txBody>
          <a:bodyPr/>
          <a:lstStyle>
            <a:lvl1pPr>
              <a:defRPr/>
            </a:lvl1pPr>
          </a:lstStyle>
          <a:p>
            <a:pPr>
              <a:defRPr/>
            </a:pPr>
            <a:fld id="{3827BD7F-8C17-4B89-99E5-0D3D10127432}" type="datetimeFigureOut">
              <a:rPr lang="hr-HR"/>
              <a:pPr>
                <a:defRPr/>
              </a:pPr>
              <a:t>21.5.2018.</a:t>
            </a:fld>
            <a:endParaRPr lang="hr-HR"/>
          </a:p>
        </p:txBody>
      </p:sp>
      <p:sp>
        <p:nvSpPr>
          <p:cNvPr id="8" name="Footer Placeholder 4"/>
          <p:cNvSpPr>
            <a:spLocks noGrp="1"/>
          </p:cNvSpPr>
          <p:nvPr>
            <p:ph type="ftr" sz="quarter" idx="11"/>
          </p:nvPr>
        </p:nvSpPr>
        <p:spPr/>
        <p:txBody>
          <a:bodyPr/>
          <a:lstStyle>
            <a:lvl1pPr>
              <a:defRPr/>
            </a:lvl1pPr>
          </a:lstStyle>
          <a:p>
            <a:pPr>
              <a:defRPr/>
            </a:pPr>
            <a:endParaRPr lang="hr-HR"/>
          </a:p>
        </p:txBody>
      </p:sp>
      <p:sp>
        <p:nvSpPr>
          <p:cNvPr id="9" name="Slide Number Placeholder 5"/>
          <p:cNvSpPr>
            <a:spLocks noGrp="1"/>
          </p:cNvSpPr>
          <p:nvPr>
            <p:ph type="sldNum" sz="quarter" idx="12"/>
          </p:nvPr>
        </p:nvSpPr>
        <p:spPr/>
        <p:txBody>
          <a:bodyPr/>
          <a:lstStyle>
            <a:lvl1pPr>
              <a:defRPr/>
            </a:lvl1pPr>
          </a:lstStyle>
          <a:p>
            <a:pPr>
              <a:defRPr/>
            </a:pPr>
            <a:fld id="{75F8A32B-3929-4234-A6A5-CD39D5EB939A}" type="slidenum">
              <a:rPr lang="hr-HR"/>
              <a:pPr>
                <a:defRPr/>
              </a:pPr>
              <a:t>‹#›</a:t>
            </a:fld>
            <a:endParaRPr lang="hr-HR"/>
          </a:p>
        </p:txBody>
      </p:sp>
    </p:spTree>
    <p:extLst>
      <p:ext uri="{BB962C8B-B14F-4D97-AF65-F5344CB8AC3E}">
        <p14:creationId xmlns:p14="http://schemas.microsoft.com/office/powerpoint/2010/main" val="1417887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Date Placeholder 3"/>
          <p:cNvSpPr>
            <a:spLocks noGrp="1"/>
          </p:cNvSpPr>
          <p:nvPr>
            <p:ph type="dt" sz="half" idx="10"/>
          </p:nvPr>
        </p:nvSpPr>
        <p:spPr/>
        <p:txBody>
          <a:bodyPr/>
          <a:lstStyle>
            <a:lvl1pPr>
              <a:defRPr/>
            </a:lvl1pPr>
          </a:lstStyle>
          <a:p>
            <a:pPr>
              <a:defRPr/>
            </a:pPr>
            <a:fld id="{06C881A7-652E-40C7-A902-F6437C6A621D}" type="datetimeFigureOut">
              <a:rPr lang="hr-HR"/>
              <a:pPr>
                <a:defRPr/>
              </a:pPr>
              <a:t>21.5.2018.</a:t>
            </a:fld>
            <a:endParaRPr lang="hr-HR"/>
          </a:p>
        </p:txBody>
      </p:sp>
      <p:sp>
        <p:nvSpPr>
          <p:cNvPr id="4" name="Footer Placeholder 4"/>
          <p:cNvSpPr>
            <a:spLocks noGrp="1"/>
          </p:cNvSpPr>
          <p:nvPr>
            <p:ph type="ftr" sz="quarter" idx="11"/>
          </p:nvPr>
        </p:nvSpPr>
        <p:spPr/>
        <p:txBody>
          <a:bodyPr/>
          <a:lstStyle>
            <a:lvl1pPr>
              <a:defRPr/>
            </a:lvl1pPr>
          </a:lstStyle>
          <a:p>
            <a:pPr>
              <a:defRPr/>
            </a:pPr>
            <a:endParaRPr lang="hr-HR"/>
          </a:p>
        </p:txBody>
      </p:sp>
      <p:sp>
        <p:nvSpPr>
          <p:cNvPr id="5" name="Slide Number Placeholder 5"/>
          <p:cNvSpPr>
            <a:spLocks noGrp="1"/>
          </p:cNvSpPr>
          <p:nvPr>
            <p:ph type="sldNum" sz="quarter" idx="12"/>
          </p:nvPr>
        </p:nvSpPr>
        <p:spPr/>
        <p:txBody>
          <a:bodyPr/>
          <a:lstStyle>
            <a:lvl1pPr>
              <a:defRPr/>
            </a:lvl1pPr>
          </a:lstStyle>
          <a:p>
            <a:pPr>
              <a:defRPr/>
            </a:pPr>
            <a:fld id="{E1D93FFD-794A-4573-BD39-3E3A59F3948E}" type="slidenum">
              <a:rPr lang="hr-HR"/>
              <a:pPr>
                <a:defRPr/>
              </a:pPr>
              <a:t>‹#›</a:t>
            </a:fld>
            <a:endParaRPr lang="hr-HR"/>
          </a:p>
        </p:txBody>
      </p:sp>
    </p:spTree>
    <p:extLst>
      <p:ext uri="{BB962C8B-B14F-4D97-AF65-F5344CB8AC3E}">
        <p14:creationId xmlns:p14="http://schemas.microsoft.com/office/powerpoint/2010/main" val="4021949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097B010-949B-4A93-B10D-CED45F8A8D5C}" type="datetimeFigureOut">
              <a:rPr lang="hr-HR"/>
              <a:pPr>
                <a:defRPr/>
              </a:pPr>
              <a:t>21.5.2018.</a:t>
            </a:fld>
            <a:endParaRPr lang="hr-HR"/>
          </a:p>
        </p:txBody>
      </p:sp>
      <p:sp>
        <p:nvSpPr>
          <p:cNvPr id="3" name="Footer Placeholder 4"/>
          <p:cNvSpPr>
            <a:spLocks noGrp="1"/>
          </p:cNvSpPr>
          <p:nvPr>
            <p:ph type="ftr" sz="quarter" idx="11"/>
          </p:nvPr>
        </p:nvSpPr>
        <p:spPr/>
        <p:txBody>
          <a:bodyPr/>
          <a:lstStyle>
            <a:lvl1pPr>
              <a:defRPr/>
            </a:lvl1pPr>
          </a:lstStyle>
          <a:p>
            <a:pPr>
              <a:defRPr/>
            </a:pPr>
            <a:endParaRPr lang="hr-HR"/>
          </a:p>
        </p:txBody>
      </p:sp>
      <p:sp>
        <p:nvSpPr>
          <p:cNvPr id="4" name="Slide Number Placeholder 5"/>
          <p:cNvSpPr>
            <a:spLocks noGrp="1"/>
          </p:cNvSpPr>
          <p:nvPr>
            <p:ph type="sldNum" sz="quarter" idx="12"/>
          </p:nvPr>
        </p:nvSpPr>
        <p:spPr/>
        <p:txBody>
          <a:bodyPr/>
          <a:lstStyle>
            <a:lvl1pPr>
              <a:defRPr/>
            </a:lvl1pPr>
          </a:lstStyle>
          <a:p>
            <a:pPr>
              <a:defRPr/>
            </a:pPr>
            <a:fld id="{FFA6BF07-6BC4-45A2-846C-A2F95AEB42B7}" type="slidenum">
              <a:rPr lang="hr-HR"/>
              <a:pPr>
                <a:defRPr/>
              </a:pPr>
              <a:t>‹#›</a:t>
            </a:fld>
            <a:endParaRPr lang="hr-HR"/>
          </a:p>
        </p:txBody>
      </p:sp>
    </p:spTree>
    <p:extLst>
      <p:ext uri="{BB962C8B-B14F-4D97-AF65-F5344CB8AC3E}">
        <p14:creationId xmlns:p14="http://schemas.microsoft.com/office/powerpoint/2010/main" val="1202700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hr-H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F5DFA54-26AC-4D19-BB51-46115E534C24}" type="datetimeFigureOut">
              <a:rPr lang="hr-HR"/>
              <a:pPr>
                <a:defRPr/>
              </a:pPr>
              <a:t>21.5.2018.</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0A9E8B5B-C891-4A71-9723-7AAF03BC2970}" type="slidenum">
              <a:rPr lang="hr-HR"/>
              <a:pPr>
                <a:defRPr/>
              </a:pPr>
              <a:t>‹#›</a:t>
            </a:fld>
            <a:endParaRPr lang="hr-HR"/>
          </a:p>
        </p:txBody>
      </p:sp>
    </p:spTree>
    <p:extLst>
      <p:ext uri="{BB962C8B-B14F-4D97-AF65-F5344CB8AC3E}">
        <p14:creationId xmlns:p14="http://schemas.microsoft.com/office/powerpoint/2010/main" val="1173151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hr-H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r-HR"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05B8ECB-C1E4-4080-8F08-1C300240A8B7}" type="datetimeFigureOut">
              <a:rPr lang="hr-HR"/>
              <a:pPr>
                <a:defRPr/>
              </a:pPr>
              <a:t>21.5.2018.</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9E5DD575-CA7E-48E2-93AD-648CB6706CC3}" type="slidenum">
              <a:rPr lang="hr-HR"/>
              <a:pPr>
                <a:defRPr/>
              </a:pPr>
              <a:t>‹#›</a:t>
            </a:fld>
            <a:endParaRPr lang="hr-HR"/>
          </a:p>
        </p:txBody>
      </p:sp>
    </p:spTree>
    <p:extLst>
      <p:ext uri="{BB962C8B-B14F-4D97-AF65-F5344CB8AC3E}">
        <p14:creationId xmlns:p14="http://schemas.microsoft.com/office/powerpoint/2010/main" val="3918004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hr-HR" smtClean="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753474D1-9081-497D-8274-ABA530FB002C}" type="datetimeFigureOut">
              <a:rPr lang="hr-HR"/>
              <a:pPr>
                <a:defRPr/>
              </a:pPr>
              <a:t>21.5.2018.</a:t>
            </a:fld>
            <a:endParaRPr lang="hr-H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hr-H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CD486A0B-6466-44A0-A6B7-FAB9B128BBF1}" type="slidenum">
              <a:rPr lang="hr-HR"/>
              <a:pPr>
                <a:defRPr/>
              </a:pPr>
              <a:t>‹#›</a:t>
            </a:fld>
            <a:endParaRPr lang="hr-H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ec.europa.eu/jrc/en/research-facility/european-reference-laboratory-air-pollution" TargetMode="External"/><Relationship Id="rId4" Type="http://schemas.openxmlformats.org/officeDocument/2006/relationships/hyperlink" Target="http://english.danak.dk/English/english_about_accredit/English/english_about_accredit/english_about_akkredit_proces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eng.mst.dk/trade/industry/industrial-air-pollution/statutory-orders-and-guidelines/"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eng.mst.dk/media/mst/69141/Guidelines%20for%20Air%20Emission%20Regulation.pdf" TargetMode="External"/><Relationship Id="rId4" Type="http://schemas.openxmlformats.org/officeDocument/2006/relationships/hyperlink" Target="https://www.retsinformation.dk/forms/R0710.aspx?id=194518"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dma.mst.dk/"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nmkn.dk/"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9.jpeg"/></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hyperlink" Target="http://dce2.au.dk/pub/SR204.pdf" TargetMode="External"/><Relationship Id="rId5" Type="http://schemas.openxmlformats.org/officeDocument/2006/relationships/hyperlink" Target="http://dce2.au.dk/pub/SR234.pdf" TargetMode="External"/><Relationship Id="rId4" Type="http://schemas.openxmlformats.org/officeDocument/2006/relationships/hyperlink" Target="http://envs.au.dk/en/knowledge/air/model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www2.dmu.dk/1_viden/2_Miljoe-tilstand/3_luft/4_Maalinger/5_database/HentData_en.asp" TargetMode="External"/><Relationship Id="rId4" Type="http://schemas.openxmlformats.org/officeDocument/2006/relationships/hyperlink" Target="http://envs2.au.dk/luftdata/presentatio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lpdv-en.spatialsuite.dk/spatialmap"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eng.mst.dk/trade/industry/industrial-air-pollution/"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12708" r="13582"/>
          <a:stretch/>
        </p:blipFill>
        <p:spPr>
          <a:xfrm>
            <a:off x="0" y="1119116"/>
            <a:ext cx="9136006" cy="4582938"/>
          </a:xfrm>
          <a:prstGeom prst="rect">
            <a:avLst/>
          </a:prstGeom>
        </p:spPr>
      </p:pic>
      <p:sp>
        <p:nvSpPr>
          <p:cNvPr id="3" name="Podnaslov 2"/>
          <p:cNvSpPr>
            <a:spLocks noGrp="1"/>
          </p:cNvSpPr>
          <p:nvPr>
            <p:ph type="subTitle" idx="1"/>
          </p:nvPr>
        </p:nvSpPr>
        <p:spPr>
          <a:xfrm>
            <a:off x="283913" y="1401200"/>
            <a:ext cx="8686160" cy="3873731"/>
          </a:xfrm>
        </p:spPr>
        <p:txBody>
          <a:bodyPr>
            <a:normAutofit/>
          </a:bodyPr>
          <a:lstStyle/>
          <a:p>
            <a:endParaRPr lang="hr-HR" dirty="0" smtClean="0">
              <a:solidFill>
                <a:schemeClr val="bg1"/>
              </a:solidFill>
            </a:endParaRPr>
          </a:p>
          <a:p>
            <a:r>
              <a:rPr lang="en-US" b="1" dirty="0">
                <a:solidFill>
                  <a:schemeClr val="bg1"/>
                </a:solidFill>
                <a:effectLst>
                  <a:outerShdw blurRad="38100" dist="38100" dir="2700000" algn="tl">
                    <a:srgbClr val="000000">
                      <a:alpha val="43137"/>
                    </a:srgbClr>
                  </a:outerShdw>
                </a:effectLst>
              </a:rPr>
              <a:t>Enhanced environmental protection inspection for efficient control of air quality monitoring and of all entities under obligation within system of greenhouse gas emission allowance trading, in order to achieve better quality of air in Republic of Croatia</a:t>
            </a:r>
            <a:endParaRPr lang="hr-HR" dirty="0">
              <a:solidFill>
                <a:schemeClr val="bg1"/>
              </a:solidFill>
            </a:endParaRPr>
          </a:p>
        </p:txBody>
      </p:sp>
      <p:pic>
        <p:nvPicPr>
          <p:cNvPr id="5"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584" y="101776"/>
            <a:ext cx="1940224" cy="1375727"/>
          </a:xfrm>
          <a:prstGeom prst="rect">
            <a:avLst/>
          </a:prstGeom>
        </p:spPr>
      </p:pic>
      <p:pic>
        <p:nvPicPr>
          <p:cNvPr id="8" name="Slika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307" y="5986075"/>
            <a:ext cx="2079460" cy="871926"/>
          </a:xfrm>
          <a:prstGeom prst="rect">
            <a:avLst/>
          </a:prstGeom>
        </p:spPr>
      </p:pic>
      <p:sp>
        <p:nvSpPr>
          <p:cNvPr id="9" name="Podnaslov 2"/>
          <p:cNvSpPr txBox="1">
            <a:spLocks/>
          </p:cNvSpPr>
          <p:nvPr/>
        </p:nvSpPr>
        <p:spPr>
          <a:xfrm>
            <a:off x="6742633" y="6625760"/>
            <a:ext cx="2393374" cy="290947"/>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000" dirty="0">
                <a:solidFill>
                  <a:schemeClr val="accent1">
                    <a:lumMod val="50000"/>
                  </a:schemeClr>
                </a:solidFill>
              </a:rPr>
              <a:t>This project is funded by the European Union</a:t>
            </a:r>
            <a:endParaRPr lang="en-GB" sz="1000" dirty="0">
              <a:solidFill>
                <a:schemeClr val="accent1">
                  <a:lumMod val="50000"/>
                </a:schemeClr>
              </a:solidFill>
            </a:endParaRPr>
          </a:p>
        </p:txBody>
      </p:sp>
      <p:pic>
        <p:nvPicPr>
          <p:cNvPr id="10" name="Slika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85251" y="6029586"/>
            <a:ext cx="857019" cy="618958"/>
          </a:xfrm>
          <a:prstGeom prst="rect">
            <a:avLst/>
          </a:prstGeom>
        </p:spPr>
      </p:pic>
      <p:pic>
        <p:nvPicPr>
          <p:cNvPr id="11" name="Slika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77524" y="6005124"/>
            <a:ext cx="1855967" cy="684735"/>
          </a:xfrm>
          <a:prstGeom prst="rect">
            <a:avLst/>
          </a:prstGeom>
        </p:spPr>
      </p:pic>
      <p:pic>
        <p:nvPicPr>
          <p:cNvPr id="12" name="Slika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29988" y="6039112"/>
            <a:ext cx="674471" cy="701599"/>
          </a:xfrm>
          <a:prstGeom prst="rect">
            <a:avLst/>
          </a:prstGeom>
        </p:spPr>
      </p:pic>
    </p:spTree>
    <p:extLst>
      <p:ext uri="{BB962C8B-B14F-4D97-AF65-F5344CB8AC3E}">
        <p14:creationId xmlns:p14="http://schemas.microsoft.com/office/powerpoint/2010/main" val="5538214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accent1">
                    <a:lumMod val="50000"/>
                  </a:schemeClr>
                </a:solidFill>
              </a:rPr>
              <a:t>O6 </a:t>
            </a:r>
            <a:r>
              <a:rPr lang="en-US" sz="2800" b="1" dirty="0">
                <a:solidFill>
                  <a:schemeClr val="accent1">
                    <a:lumMod val="50000"/>
                  </a:schemeClr>
                </a:solidFill>
              </a:rPr>
              <a:t>AIR QUALITY MONITORING BY POLLUTERS</a:t>
            </a:r>
            <a:r>
              <a:rPr lang="hr-HR" sz="2800" b="1" dirty="0">
                <a:solidFill>
                  <a:schemeClr val="tx2"/>
                </a:solidFill>
                <a:effectLst>
                  <a:glow>
                    <a:srgbClr val="7F7F7F">
                      <a:alpha val="35000"/>
                    </a:srgbClr>
                  </a:glow>
                </a:effectLst>
              </a:rPr>
              <a:t> </a:t>
            </a:r>
            <a:endParaRPr lang="hr-HR" sz="2800" b="1" dirty="0" smtClean="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428878" y="2225310"/>
            <a:ext cx="8488545" cy="3170099"/>
          </a:xfrm>
          <a:prstGeom prst="rect">
            <a:avLst/>
          </a:prstGeom>
          <a:noFill/>
        </p:spPr>
        <p:txBody>
          <a:bodyPr wrap="square" rtlCol="0">
            <a:spAutoFit/>
          </a:bodyPr>
          <a:lstStyle/>
          <a:p>
            <a:r>
              <a:rPr lang="en-US" sz="2000" dirty="0">
                <a:solidFill>
                  <a:schemeClr val="accent1">
                    <a:lumMod val="50000"/>
                  </a:schemeClr>
                </a:solidFill>
              </a:rPr>
              <a:t>Usually initial and occasional (annual) </a:t>
            </a:r>
            <a:r>
              <a:rPr lang="en-US" sz="2000" b="1" dirty="0">
                <a:solidFill>
                  <a:schemeClr val="accent1">
                    <a:lumMod val="50000"/>
                  </a:schemeClr>
                </a:solidFill>
              </a:rPr>
              <a:t>emission</a:t>
            </a:r>
            <a:r>
              <a:rPr lang="en-US" sz="2000" dirty="0">
                <a:solidFill>
                  <a:schemeClr val="accent1">
                    <a:lumMod val="50000"/>
                  </a:schemeClr>
                </a:solidFill>
              </a:rPr>
              <a:t> measurements are required (measurement at the outlet) to demonstrate compliance with emission requirements. Large plants and incinerators have </a:t>
            </a:r>
            <a:r>
              <a:rPr lang="en-US" sz="2000" b="1" dirty="0">
                <a:solidFill>
                  <a:schemeClr val="accent1">
                    <a:lumMod val="50000"/>
                  </a:schemeClr>
                </a:solidFill>
              </a:rPr>
              <a:t>continuous emission monitoring</a:t>
            </a:r>
            <a:r>
              <a:rPr lang="en-US" sz="2000" dirty="0">
                <a:solidFill>
                  <a:schemeClr val="accent1">
                    <a:lumMod val="50000"/>
                  </a:schemeClr>
                </a:solidFill>
              </a:rPr>
              <a:t> (IED directive</a:t>
            </a:r>
            <a:r>
              <a:rPr lang="en-US" sz="2000" dirty="0" smtClean="0">
                <a:solidFill>
                  <a:schemeClr val="accent1">
                    <a:lumMod val="50000"/>
                  </a:schemeClr>
                </a:solidFill>
              </a:rPr>
              <a:t>)</a:t>
            </a:r>
            <a:r>
              <a:rPr lang="hr-HR" sz="2000" dirty="0" smtClean="0">
                <a:solidFill>
                  <a:schemeClr val="accent1">
                    <a:lumMod val="50000"/>
                  </a:schemeClr>
                </a:solidFill>
              </a:rPr>
              <a:t>.</a:t>
            </a:r>
          </a:p>
          <a:p>
            <a:r>
              <a:rPr lang="hr-HR" sz="2000" dirty="0" smtClean="0">
                <a:solidFill>
                  <a:schemeClr val="accent1">
                    <a:lumMod val="50000"/>
                  </a:schemeClr>
                </a:solidFill>
              </a:rPr>
              <a:t> </a:t>
            </a:r>
          </a:p>
          <a:p>
            <a:r>
              <a:rPr lang="en-US" sz="2000" dirty="0">
                <a:solidFill>
                  <a:schemeClr val="accent1">
                    <a:lumMod val="50000"/>
                  </a:schemeClr>
                </a:solidFill>
              </a:rPr>
              <a:t>An example where air quality measurements </a:t>
            </a:r>
            <a:r>
              <a:rPr lang="hr-HR" sz="2000" dirty="0" smtClean="0">
                <a:solidFill>
                  <a:schemeClr val="accent1">
                    <a:lumMod val="50000"/>
                  </a:schemeClr>
                </a:solidFill>
              </a:rPr>
              <a:t>are </a:t>
            </a:r>
            <a:r>
              <a:rPr lang="en-US" sz="2000" dirty="0" smtClean="0">
                <a:solidFill>
                  <a:schemeClr val="accent1">
                    <a:lumMod val="50000"/>
                  </a:schemeClr>
                </a:solidFill>
              </a:rPr>
              <a:t>required </a:t>
            </a:r>
            <a:r>
              <a:rPr lang="en-US" sz="2000" dirty="0">
                <a:solidFill>
                  <a:schemeClr val="accent1">
                    <a:lumMod val="50000"/>
                  </a:schemeClr>
                </a:solidFill>
              </a:rPr>
              <a:t>in an </a:t>
            </a:r>
            <a:r>
              <a:rPr lang="en-US" sz="2000" b="1" dirty="0">
                <a:solidFill>
                  <a:schemeClr val="accent1">
                    <a:lumMod val="50000"/>
                  </a:schemeClr>
                </a:solidFill>
              </a:rPr>
              <a:t>environmental permit</a:t>
            </a:r>
            <a:r>
              <a:rPr lang="en-US" sz="2000" dirty="0" smtClean="0">
                <a:solidFill>
                  <a:schemeClr val="accent1">
                    <a:lumMod val="50000"/>
                  </a:schemeClr>
                </a:solidFill>
              </a:rPr>
              <a:t> </a:t>
            </a:r>
            <a:r>
              <a:rPr lang="en-US" sz="2000" dirty="0">
                <a:solidFill>
                  <a:schemeClr val="accent1">
                    <a:lumMod val="50000"/>
                  </a:schemeClr>
                </a:solidFill>
              </a:rPr>
              <a:t>was in a tarnish factory, where initially </a:t>
            </a:r>
            <a:r>
              <a:rPr lang="en-US" sz="2000" b="1" dirty="0">
                <a:solidFill>
                  <a:schemeClr val="accent1">
                    <a:lumMod val="50000"/>
                  </a:schemeClr>
                </a:solidFill>
              </a:rPr>
              <a:t>BTEX</a:t>
            </a:r>
            <a:r>
              <a:rPr lang="en-US" sz="2000" dirty="0">
                <a:solidFill>
                  <a:schemeClr val="accent1">
                    <a:lumMod val="50000"/>
                  </a:schemeClr>
                </a:solidFill>
              </a:rPr>
              <a:t> (benzene) was measured at the edge (fence) </a:t>
            </a:r>
            <a:r>
              <a:rPr lang="hr-HR" sz="2000" dirty="0" err="1" smtClean="0">
                <a:solidFill>
                  <a:schemeClr val="accent1">
                    <a:lumMod val="50000"/>
                  </a:schemeClr>
                </a:solidFill>
              </a:rPr>
              <a:t>of</a:t>
            </a:r>
            <a:r>
              <a:rPr lang="hr-HR" sz="2000" dirty="0" smtClean="0">
                <a:solidFill>
                  <a:schemeClr val="accent1">
                    <a:lumMod val="50000"/>
                  </a:schemeClr>
                </a:solidFill>
              </a:rPr>
              <a:t> </a:t>
            </a:r>
            <a:r>
              <a:rPr lang="hr-HR" sz="2000" dirty="0" err="1" smtClean="0">
                <a:solidFill>
                  <a:schemeClr val="accent1">
                    <a:lumMod val="50000"/>
                  </a:schemeClr>
                </a:solidFill>
              </a:rPr>
              <a:t>the</a:t>
            </a:r>
            <a:r>
              <a:rPr lang="hr-HR" sz="2000" dirty="0" smtClean="0">
                <a:solidFill>
                  <a:schemeClr val="accent1">
                    <a:lumMod val="50000"/>
                  </a:schemeClr>
                </a:solidFill>
              </a:rPr>
              <a:t> </a:t>
            </a:r>
            <a:r>
              <a:rPr lang="en-US" sz="2000" dirty="0" smtClean="0">
                <a:solidFill>
                  <a:schemeClr val="accent1">
                    <a:lumMod val="50000"/>
                  </a:schemeClr>
                </a:solidFill>
              </a:rPr>
              <a:t>factory</a:t>
            </a:r>
            <a:r>
              <a:rPr lang="hr-HR" sz="2000" dirty="0" smtClean="0">
                <a:solidFill>
                  <a:schemeClr val="accent1">
                    <a:lumMod val="50000"/>
                  </a:schemeClr>
                </a:solidFill>
              </a:rPr>
              <a:t>. </a:t>
            </a:r>
          </a:p>
          <a:p>
            <a:r>
              <a:rPr lang="en-US" sz="2000" dirty="0">
                <a:solidFill>
                  <a:schemeClr val="accent1">
                    <a:lumMod val="50000"/>
                  </a:schemeClr>
                </a:solidFill>
              </a:rPr>
              <a:t>This request was rejected in a later revision of the environmental permit</a:t>
            </a:r>
            <a:r>
              <a:rPr lang="hr-HR" sz="2000" dirty="0" smtClean="0">
                <a:solidFill>
                  <a:schemeClr val="accent1">
                    <a:lumMod val="50000"/>
                  </a:schemeClr>
                </a:solidFill>
              </a:rPr>
              <a:t>.</a:t>
            </a:r>
          </a:p>
          <a:p>
            <a:endParaRPr lang="hr-HR" sz="2000" dirty="0">
              <a:solidFill>
                <a:schemeClr val="accent1">
                  <a:lumMod val="50000"/>
                </a:schemeClr>
              </a:solidFill>
            </a:endParaRPr>
          </a:p>
        </p:txBody>
      </p:sp>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accent1">
                    <a:lumMod val="50000"/>
                  </a:schemeClr>
                </a:solidFill>
              </a:rPr>
              <a:t>O6 </a:t>
            </a:r>
            <a:r>
              <a:rPr lang="en-US" sz="2800" b="1" dirty="0" smtClean="0">
                <a:solidFill>
                  <a:schemeClr val="accent1">
                    <a:lumMod val="50000"/>
                  </a:schemeClr>
                </a:solidFill>
              </a:rPr>
              <a:t>LABORATOR</a:t>
            </a:r>
            <a:r>
              <a:rPr lang="hr-HR" sz="2800" b="1" dirty="0" smtClean="0">
                <a:solidFill>
                  <a:schemeClr val="accent1">
                    <a:lumMod val="50000"/>
                  </a:schemeClr>
                </a:solidFill>
              </a:rPr>
              <a:t>IES</a:t>
            </a:r>
            <a:r>
              <a:rPr lang="en-US" sz="2800" b="1" dirty="0" smtClean="0">
                <a:solidFill>
                  <a:schemeClr val="accent1">
                    <a:lumMod val="50000"/>
                  </a:schemeClr>
                </a:solidFill>
              </a:rPr>
              <a:t> </a:t>
            </a:r>
            <a:r>
              <a:rPr lang="en-US" sz="2800" b="1" dirty="0">
                <a:solidFill>
                  <a:schemeClr val="accent1">
                    <a:lumMod val="50000"/>
                  </a:schemeClr>
                </a:solidFill>
              </a:rPr>
              <a:t>FOR AIR QUALITY MONITORING</a:t>
            </a:r>
            <a:endParaRPr lang="hr-HR" sz="2800" b="1" dirty="0" smtClean="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299405" y="1456566"/>
            <a:ext cx="8650386" cy="1077218"/>
          </a:xfrm>
          <a:prstGeom prst="rect">
            <a:avLst/>
          </a:prstGeom>
          <a:noFill/>
        </p:spPr>
        <p:txBody>
          <a:bodyPr wrap="square" rtlCol="0">
            <a:spAutoFit/>
          </a:bodyPr>
          <a:lstStyle/>
          <a:p>
            <a:r>
              <a:rPr lang="en-US" sz="2000" b="1" i="1" dirty="0">
                <a:solidFill>
                  <a:schemeClr val="accent1">
                    <a:lumMod val="50000"/>
                  </a:schemeClr>
                </a:solidFill>
              </a:rPr>
              <a:t>Who can measure the quality of air in Denmark? Do the labs need some kind of permissions and who is authorized to issue </a:t>
            </a:r>
            <a:r>
              <a:rPr lang="en-US" sz="2000" b="1" i="1" dirty="0" smtClean="0">
                <a:solidFill>
                  <a:schemeClr val="accent1">
                    <a:lumMod val="50000"/>
                  </a:schemeClr>
                </a:solidFill>
              </a:rPr>
              <a:t>permissions</a:t>
            </a:r>
            <a:r>
              <a:rPr lang="hr-HR" sz="2000" b="1" i="1" dirty="0" smtClean="0">
                <a:solidFill>
                  <a:schemeClr val="accent1">
                    <a:lumMod val="50000"/>
                  </a:schemeClr>
                </a:solidFill>
              </a:rPr>
              <a:t>?</a:t>
            </a:r>
            <a:endParaRPr lang="hr-HR" sz="2000" b="1" dirty="0" smtClean="0">
              <a:solidFill>
                <a:schemeClr val="accent1">
                  <a:lumMod val="50000"/>
                </a:schemeClr>
              </a:solidFill>
            </a:endParaRPr>
          </a:p>
          <a:p>
            <a:endParaRPr lang="hr-HR" sz="2400" b="1" dirty="0">
              <a:solidFill>
                <a:schemeClr val="accent1">
                  <a:lumMod val="50000"/>
                </a:schemeClr>
              </a:solidFill>
            </a:endParaRPr>
          </a:p>
        </p:txBody>
      </p:sp>
      <p:sp>
        <p:nvSpPr>
          <p:cNvPr id="10" name="TextBox 9"/>
          <p:cNvSpPr txBox="1"/>
          <p:nvPr/>
        </p:nvSpPr>
        <p:spPr>
          <a:xfrm>
            <a:off x="331773" y="2307494"/>
            <a:ext cx="8569466" cy="3785652"/>
          </a:xfrm>
          <a:prstGeom prst="rect">
            <a:avLst/>
          </a:prstGeom>
          <a:noFill/>
        </p:spPr>
        <p:txBody>
          <a:bodyPr wrap="square" rtlCol="0">
            <a:spAutoFit/>
          </a:bodyPr>
          <a:lstStyle/>
          <a:p>
            <a:r>
              <a:rPr lang="en-US" sz="2000" dirty="0">
                <a:solidFill>
                  <a:schemeClr val="accent1">
                    <a:lumMod val="50000"/>
                  </a:schemeClr>
                </a:solidFill>
              </a:rPr>
              <a:t>There is no certification or </a:t>
            </a:r>
            <a:r>
              <a:rPr lang="en-US" sz="2000" b="1" dirty="0">
                <a:solidFill>
                  <a:schemeClr val="accent1">
                    <a:lumMod val="50000"/>
                  </a:schemeClr>
                </a:solidFill>
              </a:rPr>
              <a:t>licensed</a:t>
            </a:r>
            <a:r>
              <a:rPr lang="en-US" sz="2000" dirty="0">
                <a:solidFill>
                  <a:schemeClr val="accent1">
                    <a:lumMod val="50000"/>
                  </a:schemeClr>
                </a:solidFill>
              </a:rPr>
              <a:t> laboratory system in Denmark for air quality </a:t>
            </a:r>
            <a:r>
              <a:rPr lang="en-US" sz="2000" dirty="0" smtClean="0">
                <a:solidFill>
                  <a:schemeClr val="accent1">
                    <a:lumMod val="50000"/>
                  </a:schemeClr>
                </a:solidFill>
              </a:rPr>
              <a:t>monitoring</a:t>
            </a:r>
            <a:r>
              <a:rPr lang="hr-HR" sz="2000" dirty="0" smtClean="0">
                <a:solidFill>
                  <a:schemeClr val="accent1">
                    <a:lumMod val="50000"/>
                  </a:schemeClr>
                </a:solidFill>
              </a:rPr>
              <a:t>. THEREFORE, NO SPECIAL PERMIT IS REQUIRED</a:t>
            </a:r>
            <a:r>
              <a:rPr lang="en-US" sz="2000" dirty="0" smtClean="0">
                <a:solidFill>
                  <a:schemeClr val="accent1">
                    <a:lumMod val="50000"/>
                  </a:schemeClr>
                </a:solidFill>
              </a:rPr>
              <a:t>. </a:t>
            </a:r>
            <a:r>
              <a:rPr lang="en-US" sz="2000" dirty="0">
                <a:solidFill>
                  <a:schemeClr val="accent1">
                    <a:lumMod val="50000"/>
                  </a:schemeClr>
                </a:solidFill>
              </a:rPr>
              <a:t>(In </a:t>
            </a:r>
            <a:r>
              <a:rPr lang="en-US" sz="2000" dirty="0" smtClean="0">
                <a:solidFill>
                  <a:schemeClr val="accent1">
                    <a:lumMod val="50000"/>
                  </a:schemeClr>
                </a:solidFill>
              </a:rPr>
              <a:t>opposite</a:t>
            </a:r>
            <a:r>
              <a:rPr lang="hr-HR" sz="2000" dirty="0" smtClean="0">
                <a:solidFill>
                  <a:schemeClr val="accent1">
                    <a:lumMod val="50000"/>
                  </a:schemeClr>
                </a:solidFill>
              </a:rPr>
              <a:t>,</a:t>
            </a:r>
            <a:r>
              <a:rPr lang="en-US" sz="2000" dirty="0" smtClean="0">
                <a:solidFill>
                  <a:schemeClr val="accent1">
                    <a:lumMod val="50000"/>
                  </a:schemeClr>
                </a:solidFill>
              </a:rPr>
              <a:t> </a:t>
            </a:r>
            <a:r>
              <a:rPr lang="en-US" sz="2000" dirty="0">
                <a:solidFill>
                  <a:schemeClr val="accent1">
                    <a:lumMod val="50000"/>
                  </a:schemeClr>
                </a:solidFill>
              </a:rPr>
              <a:t>there is a certification system for noise measurement</a:t>
            </a:r>
            <a:r>
              <a:rPr lang="en-US" sz="2000" dirty="0" smtClean="0">
                <a:solidFill>
                  <a:schemeClr val="accent1">
                    <a:lumMod val="50000"/>
                  </a:schemeClr>
                </a:solidFill>
              </a:rPr>
              <a:t>.)</a:t>
            </a:r>
            <a:r>
              <a:rPr lang="hr-HR" sz="2000" dirty="0" smtClean="0">
                <a:solidFill>
                  <a:schemeClr val="accent1">
                    <a:lumMod val="50000"/>
                  </a:schemeClr>
                </a:solidFill>
              </a:rPr>
              <a:t> </a:t>
            </a:r>
          </a:p>
          <a:p>
            <a:r>
              <a:rPr lang="hr-HR" sz="2000" dirty="0" smtClean="0">
                <a:solidFill>
                  <a:schemeClr val="accent1">
                    <a:lumMod val="50000"/>
                  </a:schemeClr>
                </a:solidFill>
              </a:rPr>
              <a:t> </a:t>
            </a:r>
          </a:p>
          <a:p>
            <a:r>
              <a:rPr lang="en-US" sz="2000" dirty="0">
                <a:solidFill>
                  <a:schemeClr val="accent1">
                    <a:lumMod val="50000"/>
                  </a:schemeClr>
                </a:solidFill>
              </a:rPr>
              <a:t>Danish laboratories can be accredited by </a:t>
            </a:r>
            <a:r>
              <a:rPr lang="en-US" sz="2000" b="1" dirty="0" smtClean="0">
                <a:solidFill>
                  <a:schemeClr val="accent1">
                    <a:lumMod val="50000"/>
                  </a:schemeClr>
                </a:solidFill>
              </a:rPr>
              <a:t>DANAK, </a:t>
            </a:r>
            <a:r>
              <a:rPr lang="en-US" sz="2000" b="1" dirty="0">
                <a:solidFill>
                  <a:schemeClr val="accent1">
                    <a:lumMod val="50000"/>
                  </a:schemeClr>
                </a:solidFill>
              </a:rPr>
              <a:t>Danish Accreditation </a:t>
            </a:r>
            <a:r>
              <a:rPr lang="en-US" sz="2000" b="1" dirty="0" smtClean="0">
                <a:solidFill>
                  <a:schemeClr val="accent1">
                    <a:lumMod val="50000"/>
                  </a:schemeClr>
                </a:solidFill>
              </a:rPr>
              <a:t>Fund</a:t>
            </a:r>
            <a:r>
              <a:rPr lang="hr-HR" sz="2000" dirty="0" smtClean="0">
                <a:solidFill>
                  <a:schemeClr val="accent1">
                    <a:lumMod val="50000"/>
                  </a:schemeClr>
                </a:solidFill>
              </a:rPr>
              <a:t>. </a:t>
            </a:r>
          </a:p>
          <a:p>
            <a:endParaRPr lang="hr-HR" sz="2000" b="1" dirty="0">
              <a:solidFill>
                <a:schemeClr val="accent1">
                  <a:lumMod val="50000"/>
                </a:schemeClr>
              </a:solidFill>
            </a:endParaRPr>
          </a:p>
          <a:p>
            <a:r>
              <a:rPr lang="en-US" sz="2000" b="1" dirty="0">
                <a:solidFill>
                  <a:schemeClr val="accent1">
                    <a:lumMod val="50000"/>
                  </a:schemeClr>
                </a:solidFill>
              </a:rPr>
              <a:t>DCE </a:t>
            </a:r>
            <a:r>
              <a:rPr lang="en-US" sz="2000" b="1" dirty="0" smtClean="0">
                <a:solidFill>
                  <a:schemeClr val="accent1">
                    <a:lumMod val="50000"/>
                  </a:schemeClr>
                </a:solidFill>
              </a:rPr>
              <a:t>(</a:t>
            </a:r>
            <a:r>
              <a:rPr lang="en-US" sz="2000" b="1" dirty="0">
                <a:solidFill>
                  <a:schemeClr val="accent1">
                    <a:lumMod val="50000"/>
                  </a:schemeClr>
                </a:solidFill>
              </a:rPr>
              <a:t>Centre for Energy and Environment</a:t>
            </a:r>
            <a:r>
              <a:rPr lang="en-US" sz="2000" b="1" dirty="0" smtClean="0">
                <a:solidFill>
                  <a:schemeClr val="accent1">
                    <a:lumMod val="50000"/>
                  </a:schemeClr>
                </a:solidFill>
              </a:rPr>
              <a:t>)</a:t>
            </a:r>
            <a:r>
              <a:rPr lang="en-US" sz="2000" dirty="0" smtClean="0">
                <a:solidFill>
                  <a:schemeClr val="accent1">
                    <a:lumMod val="50000"/>
                  </a:schemeClr>
                </a:solidFill>
              </a:rPr>
              <a:t>, </a:t>
            </a:r>
            <a:r>
              <a:rPr lang="en-US" sz="2000" dirty="0">
                <a:solidFill>
                  <a:schemeClr val="accent1">
                    <a:lumMod val="50000"/>
                  </a:schemeClr>
                </a:solidFill>
              </a:rPr>
              <a:t>which manages the national network, </a:t>
            </a:r>
            <a:r>
              <a:rPr lang="en-US" sz="2000" b="1" dirty="0">
                <a:solidFill>
                  <a:schemeClr val="accent1">
                    <a:lumMod val="50000"/>
                  </a:schemeClr>
                </a:solidFill>
              </a:rPr>
              <a:t>is accredited for reference methods </a:t>
            </a:r>
            <a:r>
              <a:rPr lang="en-US" sz="2000" dirty="0">
                <a:solidFill>
                  <a:schemeClr val="accent1">
                    <a:lumMod val="50000"/>
                  </a:schemeClr>
                </a:solidFill>
              </a:rPr>
              <a:t>(CENs) used in the national </a:t>
            </a:r>
            <a:r>
              <a:rPr lang="en-US" sz="2000" dirty="0" smtClean="0">
                <a:solidFill>
                  <a:schemeClr val="accent1">
                    <a:lumMod val="50000"/>
                  </a:schemeClr>
                </a:solidFill>
              </a:rPr>
              <a:t>network</a:t>
            </a:r>
            <a:r>
              <a:rPr lang="hr-HR" sz="2000" dirty="0" smtClean="0">
                <a:solidFill>
                  <a:schemeClr val="accent1">
                    <a:lumMod val="50000"/>
                  </a:schemeClr>
                </a:solidFill>
              </a:rPr>
              <a:t>. </a:t>
            </a:r>
          </a:p>
          <a:p>
            <a:endParaRPr lang="hr-HR" sz="2000" dirty="0" smtClean="0">
              <a:solidFill>
                <a:schemeClr val="accent1">
                  <a:lumMod val="50000"/>
                </a:schemeClr>
              </a:solidFill>
            </a:endParaRPr>
          </a:p>
          <a:p>
            <a:r>
              <a:rPr lang="en-US" sz="2000" dirty="0">
                <a:solidFill>
                  <a:schemeClr val="accent1">
                    <a:lumMod val="50000"/>
                  </a:schemeClr>
                </a:solidFill>
              </a:rPr>
              <a:t>Commercial labs that perform air quality measurements are usually </a:t>
            </a:r>
            <a:r>
              <a:rPr lang="en-US" sz="2000" b="1" dirty="0">
                <a:solidFill>
                  <a:schemeClr val="accent1">
                    <a:lumMod val="50000"/>
                  </a:schemeClr>
                </a:solidFill>
              </a:rPr>
              <a:t>accredited</a:t>
            </a:r>
            <a:r>
              <a:rPr lang="en-US" sz="2000" dirty="0">
                <a:solidFill>
                  <a:schemeClr val="accent1">
                    <a:lumMod val="50000"/>
                  </a:schemeClr>
                </a:solidFill>
              </a:rPr>
              <a:t> for particular parameters and for quality assurance in </a:t>
            </a:r>
            <a:r>
              <a:rPr lang="en-US" sz="2000" dirty="0" smtClean="0">
                <a:solidFill>
                  <a:schemeClr val="accent1">
                    <a:lumMod val="50000"/>
                  </a:schemeClr>
                </a:solidFill>
              </a:rPr>
              <a:t>general</a:t>
            </a:r>
            <a:r>
              <a:rPr lang="hr-HR" sz="2000" dirty="0" smtClean="0">
                <a:solidFill>
                  <a:schemeClr val="accent1">
                    <a:lumMod val="50000"/>
                  </a:schemeClr>
                </a:solidFill>
              </a:rPr>
              <a:t>.</a:t>
            </a:r>
          </a:p>
          <a:p>
            <a:endParaRPr lang="hr-HR" sz="2000" dirty="0">
              <a:solidFill>
                <a:schemeClr val="accent1">
                  <a:lumMod val="50000"/>
                </a:schemeClr>
              </a:solidFill>
            </a:endParaRP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accent1">
                    <a:lumMod val="50000"/>
                  </a:schemeClr>
                </a:solidFill>
              </a:rPr>
              <a:t>O6 </a:t>
            </a:r>
            <a:r>
              <a:rPr lang="en-US" sz="2800" b="1" dirty="0">
                <a:solidFill>
                  <a:schemeClr val="accent1">
                    <a:lumMod val="50000"/>
                  </a:schemeClr>
                </a:solidFill>
              </a:rPr>
              <a:t>LABORATOR</a:t>
            </a:r>
            <a:r>
              <a:rPr lang="hr-HR" sz="2800" b="1" dirty="0">
                <a:solidFill>
                  <a:schemeClr val="accent1">
                    <a:lumMod val="50000"/>
                  </a:schemeClr>
                </a:solidFill>
              </a:rPr>
              <a:t>IES</a:t>
            </a:r>
            <a:r>
              <a:rPr lang="en-US" sz="2800" b="1" dirty="0">
                <a:solidFill>
                  <a:schemeClr val="accent1">
                    <a:lumMod val="50000"/>
                  </a:schemeClr>
                </a:solidFill>
              </a:rPr>
              <a:t> FOR AIR QUALITY MONITORING</a:t>
            </a:r>
            <a:endParaRPr lang="hr-HR" sz="2800" b="1" dirty="0" smtClean="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485522" y="1925904"/>
            <a:ext cx="8350981" cy="3170099"/>
          </a:xfrm>
          <a:prstGeom prst="rect">
            <a:avLst/>
          </a:prstGeom>
          <a:noFill/>
        </p:spPr>
        <p:txBody>
          <a:bodyPr wrap="square" rtlCol="0">
            <a:spAutoFit/>
          </a:bodyPr>
          <a:lstStyle/>
          <a:p>
            <a:r>
              <a:rPr lang="en-US" sz="2000" dirty="0">
                <a:solidFill>
                  <a:schemeClr val="accent1">
                    <a:lumMod val="50000"/>
                  </a:schemeClr>
                </a:solidFill>
              </a:rPr>
              <a:t>There are no general requirements for engaging accredited laboratories, but that can be </a:t>
            </a:r>
            <a:r>
              <a:rPr lang="en-US" sz="2000" dirty="0" smtClean="0">
                <a:solidFill>
                  <a:schemeClr val="accent1">
                    <a:lumMod val="50000"/>
                  </a:schemeClr>
                </a:solidFill>
              </a:rPr>
              <a:t>a </a:t>
            </a:r>
            <a:r>
              <a:rPr lang="en-US" sz="2000" dirty="0">
                <a:solidFill>
                  <a:schemeClr val="accent1">
                    <a:lumMod val="50000"/>
                  </a:schemeClr>
                </a:solidFill>
              </a:rPr>
              <a:t>request entered in the environmental </a:t>
            </a:r>
            <a:r>
              <a:rPr lang="en-US" sz="2000" dirty="0" smtClean="0">
                <a:solidFill>
                  <a:schemeClr val="accent1">
                    <a:lumMod val="50000"/>
                  </a:schemeClr>
                </a:solidFill>
              </a:rPr>
              <a:t>permit</a:t>
            </a:r>
            <a:r>
              <a:rPr lang="hr-HR" sz="2000" dirty="0" smtClean="0">
                <a:solidFill>
                  <a:schemeClr val="accent1">
                    <a:lumMod val="50000"/>
                  </a:schemeClr>
                </a:solidFill>
              </a:rPr>
              <a:t>. </a:t>
            </a:r>
          </a:p>
          <a:p>
            <a:r>
              <a:rPr lang="en-US" sz="2000" dirty="0">
                <a:solidFill>
                  <a:schemeClr val="accent1">
                    <a:lumMod val="50000"/>
                  </a:schemeClr>
                </a:solidFill>
              </a:rPr>
              <a:t>For example, </a:t>
            </a:r>
            <a:r>
              <a:rPr lang="en-US" sz="2000" b="1" dirty="0">
                <a:solidFill>
                  <a:schemeClr val="accent1">
                    <a:lumMod val="50000"/>
                  </a:schemeClr>
                </a:solidFill>
              </a:rPr>
              <a:t>"Control and Calibration of the Automatic Tracking System (CEMS</a:t>
            </a:r>
            <a:r>
              <a:rPr lang="en-US" sz="2000" b="1" dirty="0" smtClean="0">
                <a:solidFill>
                  <a:schemeClr val="accent1">
                    <a:lumMod val="50000"/>
                  </a:schemeClr>
                </a:solidFill>
              </a:rPr>
              <a:t>)</a:t>
            </a:r>
            <a:r>
              <a:rPr lang="hr-HR" sz="2000" b="1" dirty="0" smtClean="0">
                <a:solidFill>
                  <a:schemeClr val="accent1">
                    <a:lumMod val="50000"/>
                  </a:schemeClr>
                </a:solidFill>
              </a:rPr>
              <a:t> is </a:t>
            </a:r>
            <a:r>
              <a:rPr lang="en-US" sz="2000" b="1" dirty="0" smtClean="0">
                <a:solidFill>
                  <a:schemeClr val="accent1">
                    <a:lumMod val="50000"/>
                  </a:schemeClr>
                </a:solidFill>
              </a:rPr>
              <a:t>carried </a:t>
            </a:r>
            <a:r>
              <a:rPr lang="en-US" sz="2000" b="1" dirty="0">
                <a:solidFill>
                  <a:schemeClr val="accent1">
                    <a:lumMod val="50000"/>
                  </a:schemeClr>
                </a:solidFill>
              </a:rPr>
              <a:t>out by a company or laboratory authorized for </a:t>
            </a:r>
            <a:r>
              <a:rPr lang="en-US" sz="2000" b="1" dirty="0" smtClean="0">
                <a:solidFill>
                  <a:schemeClr val="accent1">
                    <a:lumMod val="50000"/>
                  </a:schemeClr>
                </a:solidFill>
              </a:rPr>
              <a:t>it"</a:t>
            </a:r>
            <a:r>
              <a:rPr lang="hr-HR" sz="2000" dirty="0" smtClean="0">
                <a:solidFill>
                  <a:schemeClr val="accent1">
                    <a:lumMod val="50000"/>
                  </a:schemeClr>
                </a:solidFill>
              </a:rPr>
              <a:t>. </a:t>
            </a:r>
          </a:p>
          <a:p>
            <a:endParaRPr lang="hr-HR" sz="2000" dirty="0">
              <a:solidFill>
                <a:schemeClr val="accent1">
                  <a:lumMod val="50000"/>
                </a:schemeClr>
              </a:solidFill>
            </a:endParaRPr>
          </a:p>
          <a:p>
            <a:r>
              <a:rPr lang="en-US" sz="2000" dirty="0">
                <a:solidFill>
                  <a:schemeClr val="accent1">
                    <a:lumMod val="50000"/>
                  </a:schemeClr>
                </a:solidFill>
              </a:rPr>
              <a:t>Often, the term "qualified" is used, such as </a:t>
            </a:r>
            <a:r>
              <a:rPr lang="en-US" sz="2000" b="1" dirty="0">
                <a:solidFill>
                  <a:schemeClr val="accent1">
                    <a:lumMod val="50000"/>
                  </a:schemeClr>
                </a:solidFill>
              </a:rPr>
              <a:t>"Measuring must be done by qualified company or </a:t>
            </a:r>
            <a:r>
              <a:rPr lang="en-US" sz="2000" b="1" dirty="0" smtClean="0">
                <a:solidFill>
                  <a:schemeClr val="accent1">
                    <a:lumMod val="50000"/>
                  </a:schemeClr>
                </a:solidFill>
              </a:rPr>
              <a:t>laboratory"</a:t>
            </a:r>
            <a:r>
              <a:rPr lang="en-US" sz="2000" dirty="0" smtClean="0">
                <a:solidFill>
                  <a:schemeClr val="accent1">
                    <a:lumMod val="50000"/>
                  </a:schemeClr>
                </a:solidFill>
              </a:rPr>
              <a:t>, </a:t>
            </a:r>
            <a:r>
              <a:rPr lang="en-US" sz="2000" dirty="0">
                <a:solidFill>
                  <a:schemeClr val="accent1">
                    <a:lumMod val="50000"/>
                  </a:schemeClr>
                </a:solidFill>
              </a:rPr>
              <a:t>which does not necessarily require accreditation for a particular method, but they can be asked for documentation on their experience and quality </a:t>
            </a:r>
            <a:r>
              <a:rPr lang="en-US" sz="2000" dirty="0" smtClean="0">
                <a:solidFill>
                  <a:schemeClr val="accent1">
                    <a:lumMod val="50000"/>
                  </a:schemeClr>
                </a:solidFill>
              </a:rPr>
              <a:t>control</a:t>
            </a:r>
            <a:r>
              <a:rPr lang="hr-HR" sz="2000" dirty="0" smtClean="0">
                <a:solidFill>
                  <a:schemeClr val="accent1">
                    <a:lumMod val="50000"/>
                  </a:schemeClr>
                </a:solidFill>
              </a:rPr>
              <a:t>.</a:t>
            </a:r>
          </a:p>
          <a:p>
            <a:endParaRPr lang="hr-HR" sz="2000" dirty="0">
              <a:solidFill>
                <a:schemeClr val="accent1">
                  <a:lumMod val="50000"/>
                </a:schemeClr>
              </a:solidFill>
            </a:endParaRPr>
          </a:p>
        </p:txBody>
      </p:sp>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42354" y="333129"/>
            <a:ext cx="8686800" cy="863001"/>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O6</a:t>
            </a:r>
            <a:r>
              <a:rPr lang="hr-HR" sz="2800" b="1" dirty="0" smtClean="0"/>
              <a:t> </a:t>
            </a:r>
            <a:r>
              <a:rPr lang="en-US" sz="2800" b="1" dirty="0">
                <a:solidFill>
                  <a:schemeClr val="accent1">
                    <a:lumMod val="50000"/>
                  </a:schemeClr>
                </a:solidFill>
              </a:rPr>
              <a:t>INSPECTION OF LABORATORY FOR AIR QUALITY MONITORING</a:t>
            </a:r>
            <a:endParaRPr lang="hr-HR" sz="2800" b="1" dirty="0" smtClean="0">
              <a:solidFill>
                <a:schemeClr val="accent1">
                  <a:lumMod val="50000"/>
                </a:schemeClr>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0" name="TextBox 9"/>
          <p:cNvSpPr txBox="1"/>
          <p:nvPr/>
        </p:nvSpPr>
        <p:spPr>
          <a:xfrm>
            <a:off x="333375" y="1185169"/>
            <a:ext cx="8581331" cy="1077218"/>
          </a:xfrm>
          <a:prstGeom prst="rect">
            <a:avLst/>
          </a:prstGeom>
          <a:noFill/>
        </p:spPr>
        <p:txBody>
          <a:bodyPr wrap="square" rtlCol="0">
            <a:spAutoFit/>
          </a:bodyPr>
          <a:lstStyle/>
          <a:p>
            <a:pPr algn="just"/>
            <a:r>
              <a:rPr lang="en-US" sz="2000" b="1" i="1" dirty="0">
                <a:solidFill>
                  <a:schemeClr val="accent1">
                    <a:lumMod val="50000"/>
                  </a:schemeClr>
                </a:solidFill>
              </a:rPr>
              <a:t>What are the steps in the inspection of air quality monitoring laboratories in Denmark</a:t>
            </a:r>
            <a:r>
              <a:rPr lang="hr-HR" sz="2000" b="1" i="1" dirty="0" smtClean="0">
                <a:solidFill>
                  <a:schemeClr val="accent1">
                    <a:lumMod val="50000"/>
                  </a:schemeClr>
                </a:solidFill>
              </a:rPr>
              <a:t>?</a:t>
            </a:r>
            <a:endParaRPr lang="hr-HR" sz="2000" b="1" dirty="0" smtClean="0">
              <a:solidFill>
                <a:schemeClr val="accent1">
                  <a:lumMod val="50000"/>
                </a:schemeClr>
              </a:solidFill>
            </a:endParaRPr>
          </a:p>
          <a:p>
            <a:pPr algn="just"/>
            <a:endParaRPr lang="hr-HR" sz="2400" b="1" dirty="0">
              <a:solidFill>
                <a:schemeClr val="accent1">
                  <a:lumMod val="50000"/>
                </a:schemeClr>
              </a:solidFill>
            </a:endParaRPr>
          </a:p>
        </p:txBody>
      </p:sp>
      <p:sp>
        <p:nvSpPr>
          <p:cNvPr id="12" name="TextBox 11"/>
          <p:cNvSpPr txBox="1"/>
          <p:nvPr/>
        </p:nvSpPr>
        <p:spPr>
          <a:xfrm>
            <a:off x="266330" y="1882066"/>
            <a:ext cx="8587159" cy="4708981"/>
          </a:xfrm>
          <a:prstGeom prst="rect">
            <a:avLst/>
          </a:prstGeom>
          <a:noFill/>
        </p:spPr>
        <p:txBody>
          <a:bodyPr wrap="square" rtlCol="0">
            <a:spAutoFit/>
          </a:bodyPr>
          <a:lstStyle/>
          <a:p>
            <a:r>
              <a:rPr lang="en-US" sz="2000" dirty="0">
                <a:solidFill>
                  <a:schemeClr val="accent1">
                    <a:lumMod val="50000"/>
                  </a:schemeClr>
                </a:solidFill>
              </a:rPr>
              <a:t>Inspection of the air quality monitoring laboratory is carried out through accreditation </a:t>
            </a:r>
            <a:r>
              <a:rPr lang="en-US" sz="2000" b="1" dirty="0">
                <a:solidFill>
                  <a:schemeClr val="accent1">
                    <a:lumMod val="50000"/>
                  </a:schemeClr>
                </a:solidFill>
              </a:rPr>
              <a:t>DANAK</a:t>
            </a:r>
            <a:r>
              <a:rPr lang="en-US" sz="2000" dirty="0">
                <a:solidFill>
                  <a:schemeClr val="accent1">
                    <a:lumMod val="50000"/>
                  </a:schemeClr>
                </a:solidFill>
              </a:rPr>
              <a:t> (Danish Accreditation Fund), which is the Danish accreditation body, and only </a:t>
            </a:r>
            <a:r>
              <a:rPr lang="en-US" sz="2000" dirty="0" smtClean="0">
                <a:solidFill>
                  <a:schemeClr val="accent1">
                    <a:lumMod val="50000"/>
                  </a:schemeClr>
                </a:solidFill>
              </a:rPr>
              <a:t>for </a:t>
            </a:r>
            <a:r>
              <a:rPr lang="en-US" sz="2000" dirty="0">
                <a:solidFill>
                  <a:schemeClr val="accent1">
                    <a:lumMod val="50000"/>
                  </a:schemeClr>
                </a:solidFill>
              </a:rPr>
              <a:t>accredited methods. The accreditation is awarded for four </a:t>
            </a:r>
            <a:r>
              <a:rPr lang="en-US" sz="2000" dirty="0" smtClean="0">
                <a:solidFill>
                  <a:schemeClr val="accent1">
                    <a:lumMod val="50000"/>
                  </a:schemeClr>
                </a:solidFill>
              </a:rPr>
              <a:t>years</a:t>
            </a:r>
            <a:r>
              <a:rPr lang="hr-HR" sz="2000" dirty="0" smtClean="0">
                <a:solidFill>
                  <a:schemeClr val="accent1">
                    <a:lumMod val="50000"/>
                  </a:schemeClr>
                </a:solidFill>
              </a:rPr>
              <a:t>. </a:t>
            </a:r>
          </a:p>
          <a:p>
            <a:r>
              <a:rPr lang="en-US" sz="2000" dirty="0">
                <a:solidFill>
                  <a:schemeClr val="accent1">
                    <a:lumMod val="50000"/>
                  </a:schemeClr>
                </a:solidFill>
              </a:rPr>
              <a:t>The procedure is as it is with us. At the beginning, it is self-accreditation, and thereafter follow regular annual inspections. After 4 years </a:t>
            </a:r>
            <a:r>
              <a:rPr lang="hr-HR" sz="2000" dirty="0" err="1" smtClean="0">
                <a:solidFill>
                  <a:schemeClr val="accent1">
                    <a:lumMod val="50000"/>
                  </a:schemeClr>
                </a:solidFill>
              </a:rPr>
              <a:t>there</a:t>
            </a:r>
            <a:r>
              <a:rPr lang="hr-HR" sz="2000" dirty="0" smtClean="0">
                <a:solidFill>
                  <a:schemeClr val="accent1">
                    <a:lumMod val="50000"/>
                  </a:schemeClr>
                </a:solidFill>
              </a:rPr>
              <a:t> is a </a:t>
            </a:r>
            <a:r>
              <a:rPr lang="en-US" sz="2000" dirty="0" smtClean="0">
                <a:solidFill>
                  <a:schemeClr val="accent1">
                    <a:lumMod val="50000"/>
                  </a:schemeClr>
                </a:solidFill>
              </a:rPr>
              <a:t>re-accreditation </a:t>
            </a:r>
            <a:r>
              <a:rPr lang="hr-HR" sz="2000" dirty="0" err="1" smtClean="0">
                <a:solidFill>
                  <a:schemeClr val="accent1">
                    <a:lumMod val="50000"/>
                  </a:schemeClr>
                </a:solidFill>
              </a:rPr>
              <a:t>which</a:t>
            </a:r>
            <a:r>
              <a:rPr lang="hr-HR" sz="2000" dirty="0" smtClean="0">
                <a:solidFill>
                  <a:schemeClr val="accent1">
                    <a:lumMod val="50000"/>
                  </a:schemeClr>
                </a:solidFill>
              </a:rPr>
              <a:t> </a:t>
            </a:r>
            <a:r>
              <a:rPr lang="en-US" sz="2000" dirty="0" smtClean="0">
                <a:solidFill>
                  <a:schemeClr val="accent1">
                    <a:lumMod val="50000"/>
                  </a:schemeClr>
                </a:solidFill>
              </a:rPr>
              <a:t>involves </a:t>
            </a:r>
            <a:r>
              <a:rPr lang="en-US" sz="2000" dirty="0">
                <a:solidFill>
                  <a:schemeClr val="accent1">
                    <a:lumMod val="50000"/>
                  </a:schemeClr>
                </a:solidFill>
              </a:rPr>
              <a:t>level of supervision as when obtaining accreditation. The general accreditation procedure is </a:t>
            </a:r>
            <a:r>
              <a:rPr lang="en-US" sz="2000" dirty="0" smtClean="0">
                <a:solidFill>
                  <a:schemeClr val="accent1">
                    <a:lumMod val="50000"/>
                  </a:schemeClr>
                </a:solidFill>
              </a:rPr>
              <a:t>described</a:t>
            </a:r>
            <a:r>
              <a:rPr lang="hr-HR" sz="2000" dirty="0" smtClean="0">
                <a:solidFill>
                  <a:schemeClr val="accent1">
                    <a:lumMod val="50000"/>
                  </a:schemeClr>
                </a:solidFill>
              </a:rPr>
              <a:t> </a:t>
            </a:r>
            <a:r>
              <a:rPr lang="en-US" sz="2000" dirty="0" smtClean="0">
                <a:solidFill>
                  <a:schemeClr val="accent1">
                    <a:lumMod val="50000"/>
                  </a:schemeClr>
                </a:solidFill>
              </a:rPr>
              <a:t>on </a:t>
            </a:r>
            <a:r>
              <a:rPr lang="en-US" sz="2000" dirty="0">
                <a:solidFill>
                  <a:schemeClr val="accent1">
                    <a:lumMod val="50000"/>
                  </a:schemeClr>
                </a:solidFill>
              </a:rPr>
              <a:t>the </a:t>
            </a:r>
            <a:r>
              <a:rPr lang="en-US" sz="2000" dirty="0" smtClean="0">
                <a:solidFill>
                  <a:schemeClr val="accent1">
                    <a:lumMod val="50000"/>
                  </a:schemeClr>
                </a:solidFill>
              </a:rPr>
              <a:t>link</a:t>
            </a:r>
            <a:r>
              <a:rPr lang="hr-HR" sz="2000" dirty="0" smtClean="0">
                <a:solidFill>
                  <a:schemeClr val="accent1">
                    <a:lumMod val="50000"/>
                  </a:schemeClr>
                </a:solidFill>
              </a:rPr>
              <a:t>: </a:t>
            </a:r>
            <a:r>
              <a:rPr lang="hr-HR" sz="2000" u="sng" dirty="0" smtClean="0">
                <a:solidFill>
                  <a:schemeClr val="accent1">
                    <a:lumMod val="50000"/>
                  </a:schemeClr>
                </a:solidFill>
                <a:hlinkClick r:id="rId4"/>
              </a:rPr>
              <a:t>http://english.danak.dk/English/english_about_accredit/English/english_about_accredit/english_about_akkredit_process/</a:t>
            </a:r>
            <a:r>
              <a:rPr lang="hr-HR" sz="2000" dirty="0" smtClean="0">
                <a:solidFill>
                  <a:schemeClr val="accent1">
                    <a:lumMod val="50000"/>
                  </a:schemeClr>
                </a:solidFill>
              </a:rPr>
              <a:t>.</a:t>
            </a:r>
          </a:p>
          <a:p>
            <a:r>
              <a:rPr lang="hr-HR" sz="2000" dirty="0" smtClean="0">
                <a:solidFill>
                  <a:schemeClr val="accent1">
                    <a:lumMod val="50000"/>
                  </a:schemeClr>
                </a:solidFill>
              </a:rPr>
              <a:t> </a:t>
            </a:r>
            <a:r>
              <a:rPr lang="hr-HR" sz="2000" b="1" dirty="0" smtClean="0">
                <a:solidFill>
                  <a:schemeClr val="accent1">
                    <a:lumMod val="50000"/>
                  </a:schemeClr>
                </a:solidFill>
              </a:rPr>
              <a:t>DCE </a:t>
            </a:r>
            <a:r>
              <a:rPr lang="en-US" sz="2000" b="1" dirty="0">
                <a:solidFill>
                  <a:schemeClr val="accent1">
                    <a:lumMod val="50000"/>
                  </a:schemeClr>
                </a:solidFill>
              </a:rPr>
              <a:t>participates in </a:t>
            </a:r>
            <a:r>
              <a:rPr lang="en-US" sz="2000" b="1" dirty="0" err="1">
                <a:solidFill>
                  <a:schemeClr val="accent1">
                    <a:lumMod val="50000"/>
                  </a:schemeClr>
                </a:solidFill>
              </a:rPr>
              <a:t>intercomparations</a:t>
            </a:r>
            <a:r>
              <a:rPr lang="en-US" sz="2000" b="1" dirty="0">
                <a:solidFill>
                  <a:schemeClr val="accent1">
                    <a:lumMod val="50000"/>
                  </a:schemeClr>
                </a:solidFill>
              </a:rPr>
              <a:t> </a:t>
            </a:r>
            <a:r>
              <a:rPr lang="en-US" sz="2000" dirty="0">
                <a:solidFill>
                  <a:schemeClr val="accent1">
                    <a:lumMod val="50000"/>
                  </a:schemeClr>
                </a:solidFill>
              </a:rPr>
              <a:t>for air quality measurement in the reference European Union </a:t>
            </a:r>
            <a:r>
              <a:rPr lang="en-US" sz="2000" dirty="0" smtClean="0">
                <a:solidFill>
                  <a:schemeClr val="accent1">
                    <a:lumMod val="50000"/>
                  </a:schemeClr>
                </a:solidFill>
              </a:rPr>
              <a:t>Laboratory</a:t>
            </a:r>
            <a:r>
              <a:rPr lang="hr-HR" sz="2000" dirty="0" smtClean="0">
                <a:solidFill>
                  <a:schemeClr val="accent1">
                    <a:lumMod val="50000"/>
                  </a:schemeClr>
                </a:solidFill>
              </a:rPr>
              <a:t> (ERLAP, </a:t>
            </a:r>
            <a:r>
              <a:rPr lang="hr-HR" sz="2000" u="sng" dirty="0" smtClean="0">
                <a:solidFill>
                  <a:schemeClr val="accent1">
                    <a:lumMod val="50000"/>
                  </a:schemeClr>
                </a:solidFill>
                <a:hlinkClick r:id="rId5"/>
              </a:rPr>
              <a:t>https://ec.europa.eu/jrc/en/research-facility/european-reference-laboratory-air-pollution</a:t>
            </a:r>
            <a:r>
              <a:rPr lang="hr-HR" sz="2000" dirty="0" smtClean="0">
                <a:solidFill>
                  <a:schemeClr val="accent1">
                    <a:lumMod val="50000"/>
                  </a:schemeClr>
                </a:solidFill>
              </a:rPr>
              <a:t>).</a:t>
            </a:r>
          </a:p>
          <a:p>
            <a:endParaRPr lang="hr-HR" sz="2000" dirty="0">
              <a:solidFill>
                <a:schemeClr val="accent1">
                  <a:lumMod val="50000"/>
                </a:schemeClr>
              </a:solidFill>
            </a:endParaRPr>
          </a:p>
        </p:txBody>
      </p:sp>
      <p:sp>
        <p:nvSpPr>
          <p:cNvPr id="1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4" name="Group 3"/>
          <p:cNvGrpSpPr>
            <a:grpSpLocks noChangeAspect="1"/>
          </p:cNvGrpSpPr>
          <p:nvPr/>
        </p:nvGrpSpPr>
        <p:grpSpPr bwMode="auto">
          <a:xfrm>
            <a:off x="442354" y="6362429"/>
            <a:ext cx="4500798" cy="411137"/>
            <a:chOff x="14858" y="6031800"/>
            <a:chExt cx="7310482" cy="703818"/>
          </a:xfrm>
        </p:grpSpPr>
        <p:pic>
          <p:nvPicPr>
            <p:cNvPr id="1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accent1">
                    <a:lumMod val="50000"/>
                  </a:schemeClr>
                </a:solidFill>
              </a:rPr>
              <a:t>O6 INSPECTION </a:t>
            </a:r>
            <a:r>
              <a:rPr lang="hr-HR" sz="2800" b="1" dirty="0" smtClean="0">
                <a:solidFill>
                  <a:schemeClr val="accent1">
                    <a:lumMod val="50000"/>
                  </a:schemeClr>
                </a:solidFill>
              </a:rPr>
              <a:t>MONITORING OF </a:t>
            </a:r>
            <a:r>
              <a:rPr lang="hr-HR" sz="2800" b="1" dirty="0">
                <a:solidFill>
                  <a:schemeClr val="accent1">
                    <a:lumMod val="50000"/>
                  </a:schemeClr>
                </a:solidFill>
              </a:rPr>
              <a:t>POLLUTERS</a:t>
            </a:r>
            <a:endParaRPr lang="hr-HR" sz="2800" b="1" dirty="0" smtClean="0">
              <a:solidFill>
                <a:schemeClr val="accent1">
                  <a:lumMod val="50000"/>
                </a:schemeClr>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285749" y="1362075"/>
            <a:ext cx="8620125" cy="707886"/>
          </a:xfrm>
          <a:prstGeom prst="rect">
            <a:avLst/>
          </a:prstGeom>
          <a:noFill/>
        </p:spPr>
        <p:txBody>
          <a:bodyPr wrap="square" rtlCol="0">
            <a:spAutoFit/>
          </a:bodyPr>
          <a:lstStyle/>
          <a:p>
            <a:r>
              <a:rPr lang="en-US" sz="2000" b="1" i="1" dirty="0">
                <a:solidFill>
                  <a:schemeClr val="accent1">
                    <a:lumMod val="50000"/>
                  </a:schemeClr>
                </a:solidFill>
              </a:rPr>
              <a:t>What are the steps in the inspection of polluters? Planning mode, role in "ad hoc" inspection, the inspector's responsibility to order immediate </a:t>
            </a:r>
            <a:r>
              <a:rPr lang="en-US" sz="2000" b="1" i="1" dirty="0" smtClean="0">
                <a:solidFill>
                  <a:schemeClr val="accent1">
                    <a:lumMod val="50000"/>
                  </a:schemeClr>
                </a:solidFill>
              </a:rPr>
              <a:t>measures</a:t>
            </a:r>
            <a:r>
              <a:rPr lang="hr-HR" sz="2000" b="1" i="1" dirty="0" smtClean="0">
                <a:solidFill>
                  <a:schemeClr val="accent1">
                    <a:lumMod val="50000"/>
                  </a:schemeClr>
                </a:solidFill>
              </a:rPr>
              <a:t>.</a:t>
            </a:r>
            <a:endParaRPr lang="hr-HR" sz="2000" b="1" dirty="0" smtClean="0">
              <a:solidFill>
                <a:schemeClr val="accent1">
                  <a:lumMod val="50000"/>
                </a:schemeClr>
              </a:solidFill>
            </a:endParaRPr>
          </a:p>
        </p:txBody>
      </p:sp>
      <p:sp>
        <p:nvSpPr>
          <p:cNvPr id="10" name="TextBox 9"/>
          <p:cNvSpPr txBox="1"/>
          <p:nvPr/>
        </p:nvSpPr>
        <p:spPr>
          <a:xfrm>
            <a:off x="285749" y="2762250"/>
            <a:ext cx="8496300" cy="3170099"/>
          </a:xfrm>
          <a:prstGeom prst="rect">
            <a:avLst/>
          </a:prstGeom>
          <a:noFill/>
        </p:spPr>
        <p:txBody>
          <a:bodyPr wrap="square" rtlCol="0">
            <a:spAutoFit/>
          </a:bodyPr>
          <a:lstStyle/>
          <a:p>
            <a:r>
              <a:rPr lang="en-US" sz="2000" dirty="0">
                <a:solidFill>
                  <a:schemeClr val="accent1">
                    <a:lumMod val="50000"/>
                  </a:schemeClr>
                </a:solidFill>
              </a:rPr>
              <a:t>In Denmark, the environmental inspection is under the jurisdiction of "</a:t>
            </a:r>
            <a:r>
              <a:rPr lang="en-US" sz="2000" dirty="0" err="1">
                <a:solidFill>
                  <a:schemeClr val="accent1">
                    <a:lumMod val="50000"/>
                  </a:schemeClr>
                </a:solidFill>
              </a:rPr>
              <a:t>Kommune</a:t>
            </a:r>
            <a:r>
              <a:rPr lang="en-US" sz="2000" dirty="0">
                <a:solidFill>
                  <a:schemeClr val="accent1">
                    <a:lumMod val="50000"/>
                  </a:schemeClr>
                </a:solidFill>
              </a:rPr>
              <a:t>" </a:t>
            </a:r>
            <a:r>
              <a:rPr lang="en-US" sz="2000" dirty="0" smtClean="0">
                <a:solidFill>
                  <a:schemeClr val="accent1">
                    <a:lumMod val="50000"/>
                  </a:schemeClr>
                </a:solidFill>
              </a:rPr>
              <a:t>(</a:t>
            </a:r>
            <a:r>
              <a:rPr lang="en-US" sz="2000" b="1" dirty="0" smtClean="0">
                <a:solidFill>
                  <a:schemeClr val="accent1">
                    <a:lumMod val="50000"/>
                  </a:schemeClr>
                </a:solidFill>
              </a:rPr>
              <a:t>local/regional </a:t>
            </a:r>
            <a:r>
              <a:rPr lang="en-US" sz="2000" b="1" dirty="0">
                <a:solidFill>
                  <a:schemeClr val="accent1">
                    <a:lumMod val="50000"/>
                  </a:schemeClr>
                </a:solidFill>
              </a:rPr>
              <a:t>self-government </a:t>
            </a:r>
            <a:r>
              <a:rPr lang="en-US" sz="2000" dirty="0">
                <a:solidFill>
                  <a:schemeClr val="accent1">
                    <a:lumMod val="50000"/>
                  </a:schemeClr>
                </a:solidFill>
              </a:rPr>
              <a:t>) </a:t>
            </a:r>
            <a:r>
              <a:rPr lang="hr-HR" sz="2000" dirty="0" err="1" smtClean="0">
                <a:solidFill>
                  <a:schemeClr val="accent1">
                    <a:lumMod val="50000"/>
                  </a:schemeClr>
                </a:solidFill>
              </a:rPr>
              <a:t>which</a:t>
            </a:r>
            <a:r>
              <a:rPr lang="hr-HR" sz="2000" dirty="0" smtClean="0">
                <a:solidFill>
                  <a:schemeClr val="accent1">
                    <a:lumMod val="50000"/>
                  </a:schemeClr>
                </a:solidFill>
              </a:rPr>
              <a:t> </a:t>
            </a:r>
            <a:r>
              <a:rPr lang="en-US" sz="2000" dirty="0" smtClean="0">
                <a:solidFill>
                  <a:schemeClr val="accent1">
                    <a:lumMod val="50000"/>
                  </a:schemeClr>
                </a:solidFill>
              </a:rPr>
              <a:t>employees </a:t>
            </a:r>
            <a:r>
              <a:rPr lang="en-US" sz="2000" dirty="0">
                <a:solidFill>
                  <a:schemeClr val="accent1">
                    <a:lumMod val="50000"/>
                  </a:schemeClr>
                </a:solidFill>
              </a:rPr>
              <a:t>carry out inspection </a:t>
            </a:r>
            <a:r>
              <a:rPr lang="hr-HR" sz="2000" dirty="0" err="1" smtClean="0">
                <a:solidFill>
                  <a:schemeClr val="accent1">
                    <a:lumMod val="50000"/>
                  </a:schemeClr>
                </a:solidFill>
              </a:rPr>
              <a:t>monitoring</a:t>
            </a:r>
            <a:r>
              <a:rPr lang="hr-HR" sz="2000" dirty="0" smtClean="0">
                <a:solidFill>
                  <a:schemeClr val="accent1">
                    <a:lumMod val="50000"/>
                  </a:schemeClr>
                </a:solidFill>
              </a:rPr>
              <a:t> </a:t>
            </a:r>
            <a:r>
              <a:rPr lang="en-US" sz="2000" dirty="0" smtClean="0">
                <a:solidFill>
                  <a:schemeClr val="accent1">
                    <a:lumMod val="50000"/>
                  </a:schemeClr>
                </a:solidFill>
              </a:rPr>
              <a:t>of </a:t>
            </a:r>
            <a:r>
              <a:rPr lang="hr-HR" sz="2000" dirty="0" err="1" smtClean="0">
                <a:solidFill>
                  <a:schemeClr val="accent1">
                    <a:lumMod val="50000"/>
                  </a:schemeClr>
                </a:solidFill>
              </a:rPr>
              <a:t>polluters</a:t>
            </a:r>
            <a:r>
              <a:rPr lang="en-US" sz="2000" dirty="0" smtClean="0">
                <a:solidFill>
                  <a:schemeClr val="accent1">
                    <a:lumMod val="50000"/>
                  </a:schemeClr>
                </a:solidFill>
              </a:rPr>
              <a:t>, </a:t>
            </a:r>
            <a:r>
              <a:rPr lang="en-US" sz="2000" dirty="0">
                <a:solidFill>
                  <a:schemeClr val="accent1">
                    <a:lumMod val="50000"/>
                  </a:schemeClr>
                </a:solidFill>
              </a:rPr>
              <a:t>apart from the largest industrial </a:t>
            </a:r>
            <a:r>
              <a:rPr lang="en-US" sz="2000" b="1" dirty="0">
                <a:solidFill>
                  <a:schemeClr val="accent1">
                    <a:lumMod val="50000"/>
                  </a:schemeClr>
                </a:solidFill>
              </a:rPr>
              <a:t>plants</a:t>
            </a:r>
            <a:r>
              <a:rPr lang="en-US" sz="2000" dirty="0">
                <a:solidFill>
                  <a:schemeClr val="accent1">
                    <a:lumMod val="50000"/>
                  </a:schemeClr>
                </a:solidFill>
              </a:rPr>
              <a:t> directly controlled by </a:t>
            </a:r>
            <a:r>
              <a:rPr lang="en-US" sz="2000" b="1" dirty="0">
                <a:solidFill>
                  <a:schemeClr val="accent1">
                    <a:lumMod val="50000"/>
                  </a:schemeClr>
                </a:solidFill>
              </a:rPr>
              <a:t>Environmental Protection Agency </a:t>
            </a:r>
            <a:r>
              <a:rPr lang="en-US" sz="2000" dirty="0">
                <a:solidFill>
                  <a:schemeClr val="accent1">
                    <a:lumMod val="50000"/>
                  </a:schemeClr>
                </a:solidFill>
              </a:rPr>
              <a:t>(EPA</a:t>
            </a:r>
            <a:r>
              <a:rPr lang="en-US" sz="2000" dirty="0" smtClean="0">
                <a:solidFill>
                  <a:schemeClr val="accent1">
                    <a:lumMod val="50000"/>
                  </a:schemeClr>
                </a:solidFill>
              </a:rPr>
              <a:t>)</a:t>
            </a:r>
            <a:r>
              <a:rPr lang="hr-HR" sz="2000" dirty="0" smtClean="0">
                <a:solidFill>
                  <a:schemeClr val="accent1">
                    <a:lumMod val="50000"/>
                  </a:schemeClr>
                </a:solidFill>
              </a:rPr>
              <a:t>.</a:t>
            </a:r>
          </a:p>
          <a:p>
            <a:endParaRPr lang="hr-HR" sz="2000" dirty="0" smtClean="0">
              <a:solidFill>
                <a:schemeClr val="accent1">
                  <a:lumMod val="50000"/>
                </a:schemeClr>
              </a:solidFill>
            </a:endParaRPr>
          </a:p>
          <a:p>
            <a:r>
              <a:rPr lang="en-US" sz="2000" dirty="0">
                <a:solidFill>
                  <a:schemeClr val="accent1">
                    <a:lumMod val="50000"/>
                  </a:schemeClr>
                </a:solidFill>
              </a:rPr>
              <a:t>There is no "manual" for environmental inspection, but inspectors handle it </a:t>
            </a:r>
            <a:r>
              <a:rPr lang="hr-HR" sz="2000" dirty="0" err="1" smtClean="0">
                <a:solidFill>
                  <a:schemeClr val="accent1">
                    <a:lumMod val="50000"/>
                  </a:schemeClr>
                </a:solidFill>
              </a:rPr>
              <a:t>according</a:t>
            </a:r>
            <a:r>
              <a:rPr lang="hr-HR" sz="2000" dirty="0" smtClean="0">
                <a:solidFill>
                  <a:schemeClr val="accent1">
                    <a:lumMod val="50000"/>
                  </a:schemeClr>
                </a:solidFill>
              </a:rPr>
              <a:t> to </a:t>
            </a:r>
            <a:r>
              <a:rPr lang="en-US" sz="2000" dirty="0" smtClean="0">
                <a:solidFill>
                  <a:schemeClr val="accent1">
                    <a:lumMod val="50000"/>
                  </a:schemeClr>
                </a:solidFill>
              </a:rPr>
              <a:t>appropriate </a:t>
            </a:r>
            <a:r>
              <a:rPr lang="en-US" sz="2000" dirty="0">
                <a:solidFill>
                  <a:schemeClr val="accent1">
                    <a:lumMod val="50000"/>
                  </a:schemeClr>
                </a:solidFill>
              </a:rPr>
              <a:t>legal provisions and guidelines of the Danish </a:t>
            </a:r>
            <a:r>
              <a:rPr lang="en-US" sz="2000" dirty="0" smtClean="0">
                <a:solidFill>
                  <a:schemeClr val="accent1">
                    <a:lumMod val="50000"/>
                  </a:schemeClr>
                </a:solidFill>
              </a:rPr>
              <a:t>Agency</a:t>
            </a:r>
            <a:r>
              <a:rPr lang="hr-HR" sz="2000" dirty="0" smtClean="0">
                <a:solidFill>
                  <a:schemeClr val="accent1">
                    <a:lumMod val="50000"/>
                  </a:schemeClr>
                </a:solidFill>
              </a:rPr>
              <a:t>.</a:t>
            </a:r>
          </a:p>
          <a:p>
            <a:r>
              <a:rPr lang="en-GB" sz="2000" u="sng" dirty="0" smtClean="0">
                <a:solidFill>
                  <a:schemeClr val="accent1">
                    <a:lumMod val="50000"/>
                  </a:schemeClr>
                </a:solidFill>
                <a:hlinkClick r:id="rId4"/>
              </a:rPr>
              <a:t>http://eng.mst.dk/trade/industry/industrial-air-pollution/statutory-orders-and-guidelines/</a:t>
            </a:r>
            <a:endParaRPr lang="hr-HR" sz="2000" dirty="0" smtClean="0">
              <a:solidFill>
                <a:schemeClr val="accent1">
                  <a:lumMod val="50000"/>
                </a:schemeClr>
              </a:solidFill>
            </a:endParaRPr>
          </a:p>
          <a:p>
            <a:endParaRPr lang="hr-HR" sz="2000" dirty="0">
              <a:solidFill>
                <a:schemeClr val="accent1">
                  <a:lumMod val="50000"/>
                </a:schemeClr>
              </a:solidFill>
            </a:endParaRP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accent1">
                    <a:lumMod val="50000"/>
                  </a:schemeClr>
                </a:solidFill>
              </a:rPr>
              <a:t>O6 INSPECTION MONITORING OF POLLUTERS</a:t>
            </a:r>
            <a:endParaRPr lang="hr-HR" sz="2800" b="1" dirty="0" smtClean="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371475" y="1866900"/>
            <a:ext cx="8610600" cy="4093428"/>
          </a:xfrm>
          <a:prstGeom prst="rect">
            <a:avLst/>
          </a:prstGeom>
          <a:noFill/>
        </p:spPr>
        <p:txBody>
          <a:bodyPr wrap="square" rtlCol="0">
            <a:spAutoFit/>
          </a:bodyPr>
          <a:lstStyle/>
          <a:p>
            <a:r>
              <a:rPr lang="en-US" sz="2000" dirty="0">
                <a:solidFill>
                  <a:schemeClr val="accent1">
                    <a:lumMod val="50000"/>
                  </a:schemeClr>
                </a:solidFill>
              </a:rPr>
              <a:t>There is also a legal regulation on environmental inspection that describes: frequency </a:t>
            </a:r>
            <a:r>
              <a:rPr lang="hr-HR" sz="2000" dirty="0" err="1" smtClean="0">
                <a:solidFill>
                  <a:schemeClr val="accent1">
                    <a:lumMod val="50000"/>
                  </a:schemeClr>
                </a:solidFill>
              </a:rPr>
              <a:t>of</a:t>
            </a:r>
            <a:r>
              <a:rPr lang="hr-HR" sz="2000" dirty="0" smtClean="0">
                <a:solidFill>
                  <a:schemeClr val="accent1">
                    <a:lumMod val="50000"/>
                  </a:schemeClr>
                </a:solidFill>
              </a:rPr>
              <a:t> </a:t>
            </a:r>
            <a:r>
              <a:rPr lang="en-US" sz="2000" dirty="0" smtClean="0">
                <a:solidFill>
                  <a:schemeClr val="accent1">
                    <a:lumMod val="50000"/>
                  </a:schemeClr>
                </a:solidFill>
              </a:rPr>
              <a:t>the </a:t>
            </a:r>
            <a:r>
              <a:rPr lang="en-US" sz="2000" dirty="0">
                <a:solidFill>
                  <a:schemeClr val="accent1">
                    <a:lumMod val="50000"/>
                  </a:schemeClr>
                </a:solidFill>
              </a:rPr>
              <a:t>inspection process for different types of </a:t>
            </a:r>
            <a:r>
              <a:rPr lang="hr-HR" sz="2000" dirty="0" err="1" smtClean="0">
                <a:solidFill>
                  <a:schemeClr val="accent1">
                    <a:lumMod val="50000"/>
                  </a:schemeClr>
                </a:solidFill>
              </a:rPr>
              <a:t>monitoring</a:t>
            </a:r>
            <a:r>
              <a:rPr lang="en-US" sz="2000" dirty="0" smtClean="0">
                <a:solidFill>
                  <a:schemeClr val="accent1">
                    <a:lumMod val="50000"/>
                  </a:schemeClr>
                </a:solidFill>
              </a:rPr>
              <a:t>, </a:t>
            </a:r>
            <a:r>
              <a:rPr lang="en-US" sz="2000" dirty="0">
                <a:solidFill>
                  <a:schemeClr val="accent1">
                    <a:lumMod val="50000"/>
                  </a:schemeClr>
                </a:solidFill>
              </a:rPr>
              <a:t>the mandatory information which need to be in permits and inspection reports, public information and mandatory </a:t>
            </a:r>
            <a:r>
              <a:rPr lang="en-US" sz="2000" dirty="0" smtClean="0">
                <a:solidFill>
                  <a:schemeClr val="accent1">
                    <a:lumMod val="50000"/>
                  </a:schemeClr>
                </a:solidFill>
              </a:rPr>
              <a:t>reports</a:t>
            </a:r>
            <a:r>
              <a:rPr lang="hr-HR" sz="2000" dirty="0" smtClean="0">
                <a:solidFill>
                  <a:schemeClr val="accent1">
                    <a:lumMod val="50000"/>
                  </a:schemeClr>
                </a:solidFill>
              </a:rPr>
              <a:t> </a:t>
            </a:r>
            <a:r>
              <a:rPr lang="en-US" sz="2000" dirty="0" smtClean="0">
                <a:solidFill>
                  <a:schemeClr val="accent1">
                    <a:lumMod val="50000"/>
                  </a:schemeClr>
                </a:solidFill>
              </a:rPr>
              <a:t>on </a:t>
            </a:r>
            <a:r>
              <a:rPr lang="en-US" sz="2000" dirty="0">
                <a:solidFill>
                  <a:schemeClr val="accent1">
                    <a:lumMod val="50000"/>
                  </a:schemeClr>
                </a:solidFill>
              </a:rPr>
              <a:t>inspections </a:t>
            </a:r>
            <a:r>
              <a:rPr lang="hr-HR" sz="2000" dirty="0" err="1" smtClean="0">
                <a:solidFill>
                  <a:schemeClr val="accent1">
                    <a:lumMod val="50000"/>
                  </a:schemeClr>
                </a:solidFill>
              </a:rPr>
              <a:t>submitted</a:t>
            </a:r>
            <a:r>
              <a:rPr lang="hr-HR" sz="2000" dirty="0" smtClean="0">
                <a:solidFill>
                  <a:schemeClr val="accent1">
                    <a:lumMod val="50000"/>
                  </a:schemeClr>
                </a:solidFill>
              </a:rPr>
              <a:t> </a:t>
            </a:r>
            <a:r>
              <a:rPr lang="en-US" sz="2000" dirty="0" smtClean="0">
                <a:solidFill>
                  <a:schemeClr val="accent1">
                    <a:lumMod val="50000"/>
                  </a:schemeClr>
                </a:solidFill>
              </a:rPr>
              <a:t>to </a:t>
            </a:r>
            <a:r>
              <a:rPr lang="en-US" sz="2000" dirty="0">
                <a:solidFill>
                  <a:schemeClr val="accent1">
                    <a:lumMod val="50000"/>
                  </a:schemeClr>
                </a:solidFill>
              </a:rPr>
              <a:t>the Danish </a:t>
            </a:r>
            <a:r>
              <a:rPr lang="en-US" sz="2000" dirty="0" smtClean="0">
                <a:solidFill>
                  <a:schemeClr val="accent1">
                    <a:lumMod val="50000"/>
                  </a:schemeClr>
                </a:solidFill>
              </a:rPr>
              <a:t>Agency</a:t>
            </a:r>
            <a:r>
              <a:rPr lang="hr-HR" sz="2000" dirty="0" smtClean="0">
                <a:solidFill>
                  <a:schemeClr val="accent1">
                    <a:lumMod val="50000"/>
                  </a:schemeClr>
                </a:solidFill>
              </a:rPr>
              <a:t>.</a:t>
            </a:r>
          </a:p>
          <a:p>
            <a:r>
              <a:rPr lang="en-GB" sz="2000" u="sng" dirty="0" smtClean="0">
                <a:solidFill>
                  <a:schemeClr val="accent1">
                    <a:lumMod val="50000"/>
                  </a:schemeClr>
                </a:solidFill>
                <a:hlinkClick r:id="rId4"/>
              </a:rPr>
              <a:t>https://www.retsinformation.dk/forms/R0710.aspx?id=194518</a:t>
            </a:r>
            <a:endParaRPr lang="hr-HR" sz="2000" u="sng" dirty="0" smtClean="0">
              <a:solidFill>
                <a:schemeClr val="accent1">
                  <a:lumMod val="50000"/>
                </a:schemeClr>
              </a:solidFill>
            </a:endParaRPr>
          </a:p>
          <a:p>
            <a:endParaRPr lang="hr-HR" sz="2000" dirty="0" smtClean="0">
              <a:solidFill>
                <a:schemeClr val="accent1">
                  <a:lumMod val="50000"/>
                </a:schemeClr>
              </a:solidFill>
            </a:endParaRPr>
          </a:p>
          <a:p>
            <a:r>
              <a:rPr lang="en-US" sz="2000" dirty="0">
                <a:solidFill>
                  <a:schemeClr val="accent1">
                    <a:lumMod val="50000"/>
                  </a:schemeClr>
                </a:solidFill>
              </a:rPr>
              <a:t>Main Industrial Air Pollution Guidelines (Air Emission Guidelines) determine the procedures for issuing and verifying license conditions, but do not describe the procedures of </a:t>
            </a:r>
            <a:r>
              <a:rPr lang="en-US" sz="2000" dirty="0" smtClean="0">
                <a:solidFill>
                  <a:schemeClr val="accent1">
                    <a:lumMod val="50000"/>
                  </a:schemeClr>
                </a:solidFill>
              </a:rPr>
              <a:t>inspection</a:t>
            </a:r>
            <a:r>
              <a:rPr lang="hr-HR" sz="2000" dirty="0" smtClean="0">
                <a:solidFill>
                  <a:schemeClr val="accent1">
                    <a:lumMod val="50000"/>
                  </a:schemeClr>
                </a:solidFill>
              </a:rPr>
              <a:t>. </a:t>
            </a:r>
          </a:p>
          <a:p>
            <a:r>
              <a:rPr lang="hr-HR" sz="2000" u="sng" dirty="0" smtClean="0">
                <a:solidFill>
                  <a:schemeClr val="accent1">
                    <a:lumMod val="50000"/>
                  </a:schemeClr>
                </a:solidFill>
                <a:hlinkClick r:id="rId5"/>
              </a:rPr>
              <a:t>http://eng.mst.dk/</a:t>
            </a:r>
            <a:r>
              <a:rPr lang="hr-HR" sz="2000" u="sng" dirty="0" err="1" smtClean="0">
                <a:solidFill>
                  <a:schemeClr val="accent1">
                    <a:lumMod val="50000"/>
                  </a:schemeClr>
                </a:solidFill>
                <a:hlinkClick r:id="rId5"/>
              </a:rPr>
              <a:t>media</a:t>
            </a:r>
            <a:r>
              <a:rPr lang="hr-HR" sz="2000" u="sng" dirty="0" smtClean="0">
                <a:solidFill>
                  <a:schemeClr val="accent1">
                    <a:lumMod val="50000"/>
                  </a:schemeClr>
                </a:solidFill>
                <a:hlinkClick r:id="rId5"/>
              </a:rPr>
              <a:t>/</a:t>
            </a:r>
            <a:r>
              <a:rPr lang="hr-HR" sz="2000" u="sng" dirty="0" err="1" smtClean="0">
                <a:solidFill>
                  <a:schemeClr val="accent1">
                    <a:lumMod val="50000"/>
                  </a:schemeClr>
                </a:solidFill>
                <a:hlinkClick r:id="rId5"/>
              </a:rPr>
              <a:t>mst</a:t>
            </a:r>
            <a:r>
              <a:rPr lang="hr-HR" sz="2000" u="sng" dirty="0" smtClean="0">
                <a:solidFill>
                  <a:schemeClr val="accent1">
                    <a:lumMod val="50000"/>
                  </a:schemeClr>
                </a:solidFill>
                <a:hlinkClick r:id="rId5"/>
              </a:rPr>
              <a:t>/69141/</a:t>
            </a:r>
            <a:r>
              <a:rPr lang="hr-HR" sz="2000" u="sng" dirty="0" err="1" smtClean="0">
                <a:solidFill>
                  <a:schemeClr val="accent1">
                    <a:lumMod val="50000"/>
                  </a:schemeClr>
                </a:solidFill>
                <a:hlinkClick r:id="rId5"/>
              </a:rPr>
              <a:t>Guidelines</a:t>
            </a:r>
            <a:r>
              <a:rPr lang="hr-HR" sz="2000" u="sng" dirty="0" smtClean="0">
                <a:solidFill>
                  <a:schemeClr val="accent1">
                    <a:lumMod val="50000"/>
                  </a:schemeClr>
                </a:solidFill>
                <a:hlinkClick r:id="rId5"/>
              </a:rPr>
              <a:t>%20for%20Air%20Emission%20Regulation.pdf</a:t>
            </a:r>
            <a:r>
              <a:rPr lang="hr-HR" sz="2000" dirty="0" smtClean="0">
                <a:solidFill>
                  <a:schemeClr val="accent1">
                    <a:lumMod val="50000"/>
                  </a:schemeClr>
                </a:solidFill>
              </a:rPr>
              <a:t> (</a:t>
            </a:r>
            <a:r>
              <a:rPr lang="hr-HR" sz="2000" dirty="0" err="1" smtClean="0">
                <a:solidFill>
                  <a:schemeClr val="accent1">
                    <a:lumMod val="50000"/>
                  </a:schemeClr>
                </a:solidFill>
              </a:rPr>
              <a:t>in</a:t>
            </a:r>
            <a:r>
              <a:rPr lang="hr-HR" sz="2000" dirty="0" smtClean="0">
                <a:solidFill>
                  <a:schemeClr val="accent1">
                    <a:lumMod val="50000"/>
                  </a:schemeClr>
                </a:solidFill>
              </a:rPr>
              <a:t> </a:t>
            </a:r>
            <a:r>
              <a:rPr lang="hr-HR" sz="2000" dirty="0" err="1" smtClean="0">
                <a:solidFill>
                  <a:schemeClr val="accent1">
                    <a:lumMod val="50000"/>
                  </a:schemeClr>
                </a:solidFill>
              </a:rPr>
              <a:t>Danish</a:t>
            </a:r>
            <a:r>
              <a:rPr lang="hr-HR" sz="2000" dirty="0" smtClean="0">
                <a:solidFill>
                  <a:schemeClr val="accent1">
                    <a:lumMod val="50000"/>
                  </a:schemeClr>
                </a:solidFill>
              </a:rPr>
              <a:t>).</a:t>
            </a:r>
          </a:p>
          <a:p>
            <a:endParaRPr lang="hr-HR" sz="2000" dirty="0">
              <a:solidFill>
                <a:schemeClr val="accent1">
                  <a:lumMod val="50000"/>
                </a:schemeClr>
              </a:solidFill>
            </a:endParaRPr>
          </a:p>
        </p:txBody>
      </p:sp>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accent1">
                    <a:lumMod val="50000"/>
                  </a:schemeClr>
                </a:solidFill>
              </a:rPr>
              <a:t>O6 INSPECTION MONITORING OF POLLUTERS</a:t>
            </a:r>
            <a:endParaRPr lang="hr-HR" sz="2800" b="1" dirty="0" smtClean="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504824" y="2009775"/>
            <a:ext cx="8543926" cy="3477875"/>
          </a:xfrm>
          <a:prstGeom prst="rect">
            <a:avLst/>
          </a:prstGeom>
          <a:noFill/>
        </p:spPr>
        <p:txBody>
          <a:bodyPr wrap="square" rtlCol="0">
            <a:spAutoFit/>
          </a:bodyPr>
          <a:lstStyle/>
          <a:p>
            <a:r>
              <a:rPr lang="en-US" sz="2000" dirty="0">
                <a:solidFill>
                  <a:schemeClr val="accent1">
                    <a:lumMod val="50000"/>
                  </a:schemeClr>
                </a:solidFill>
              </a:rPr>
              <a:t>Since there are only a few requirements for sampling or </a:t>
            </a:r>
            <a:r>
              <a:rPr lang="en-US" sz="2000" b="1" dirty="0">
                <a:solidFill>
                  <a:schemeClr val="accent1">
                    <a:lumMod val="50000"/>
                  </a:schemeClr>
                </a:solidFill>
              </a:rPr>
              <a:t>air quality monitoring</a:t>
            </a:r>
            <a:r>
              <a:rPr lang="en-US" sz="2000" dirty="0">
                <a:solidFill>
                  <a:schemeClr val="accent1">
                    <a:lumMod val="50000"/>
                  </a:schemeClr>
                </a:solidFill>
              </a:rPr>
              <a:t>, there are no general procedures for checking air quality </a:t>
            </a:r>
            <a:r>
              <a:rPr lang="en-US" sz="2000" dirty="0" smtClean="0">
                <a:solidFill>
                  <a:schemeClr val="accent1">
                    <a:lumMod val="50000"/>
                  </a:schemeClr>
                </a:solidFill>
              </a:rPr>
              <a:t>monitoring</a:t>
            </a:r>
            <a:r>
              <a:rPr lang="hr-HR" sz="2000" dirty="0" smtClean="0">
                <a:solidFill>
                  <a:schemeClr val="accent1">
                    <a:lumMod val="50000"/>
                  </a:schemeClr>
                </a:solidFill>
              </a:rPr>
              <a:t>. </a:t>
            </a:r>
          </a:p>
          <a:p>
            <a:r>
              <a:rPr lang="en-US" sz="2000" dirty="0">
                <a:solidFill>
                  <a:schemeClr val="accent1">
                    <a:lumMod val="50000"/>
                  </a:schemeClr>
                </a:solidFill>
              </a:rPr>
              <a:t>Inspections are usually based on measurements of qualified and </a:t>
            </a:r>
            <a:r>
              <a:rPr lang="en-US" sz="2000" b="1" dirty="0">
                <a:solidFill>
                  <a:schemeClr val="accent1">
                    <a:lumMod val="50000"/>
                  </a:schemeClr>
                </a:solidFill>
              </a:rPr>
              <a:t>accredited </a:t>
            </a:r>
            <a:r>
              <a:rPr lang="en-US" sz="2000" b="1" dirty="0" err="1" smtClean="0">
                <a:solidFill>
                  <a:schemeClr val="accent1">
                    <a:lumMod val="50000"/>
                  </a:schemeClr>
                </a:solidFill>
              </a:rPr>
              <a:t>laborator</a:t>
            </a:r>
            <a:r>
              <a:rPr lang="hr-HR" sz="2000" b="1" dirty="0" smtClean="0">
                <a:solidFill>
                  <a:schemeClr val="accent1">
                    <a:lumMod val="50000"/>
                  </a:schemeClr>
                </a:solidFill>
              </a:rPr>
              <a:t>ies</a:t>
            </a:r>
            <a:r>
              <a:rPr lang="hr-HR" sz="2000" dirty="0" smtClean="0">
                <a:solidFill>
                  <a:schemeClr val="accent1">
                    <a:lumMod val="50000"/>
                  </a:schemeClr>
                </a:solidFill>
              </a:rPr>
              <a:t>. </a:t>
            </a:r>
          </a:p>
          <a:p>
            <a:r>
              <a:rPr lang="en-US" sz="2000" dirty="0">
                <a:solidFill>
                  <a:schemeClr val="accent1">
                    <a:lumMod val="50000"/>
                  </a:schemeClr>
                </a:solidFill>
              </a:rPr>
              <a:t>Laboratory measurement reports that require </a:t>
            </a:r>
            <a:r>
              <a:rPr lang="en-US" sz="2000" b="1" dirty="0">
                <a:solidFill>
                  <a:schemeClr val="accent1">
                    <a:lumMod val="50000"/>
                  </a:schemeClr>
                </a:solidFill>
              </a:rPr>
              <a:t>licensing conditions </a:t>
            </a:r>
            <a:r>
              <a:rPr lang="en-US" sz="2000" dirty="0">
                <a:solidFill>
                  <a:schemeClr val="accent1">
                    <a:lumMod val="50000"/>
                  </a:schemeClr>
                </a:solidFill>
              </a:rPr>
              <a:t>are usually </a:t>
            </a:r>
            <a:r>
              <a:rPr lang="hr-HR" sz="2000" dirty="0" err="1" smtClean="0">
                <a:solidFill>
                  <a:schemeClr val="accent1">
                    <a:lumMod val="50000"/>
                  </a:schemeClr>
                </a:solidFill>
              </a:rPr>
              <a:t>forwarded</a:t>
            </a:r>
            <a:r>
              <a:rPr lang="hr-HR" sz="2000" dirty="0" smtClean="0">
                <a:solidFill>
                  <a:schemeClr val="accent1">
                    <a:lumMod val="50000"/>
                  </a:schemeClr>
                </a:solidFill>
              </a:rPr>
              <a:t> to </a:t>
            </a:r>
            <a:r>
              <a:rPr lang="en-US" sz="2000" dirty="0" smtClean="0">
                <a:solidFill>
                  <a:schemeClr val="accent1">
                    <a:lumMod val="50000"/>
                  </a:schemeClr>
                </a:solidFill>
              </a:rPr>
              <a:t>the </a:t>
            </a:r>
            <a:r>
              <a:rPr lang="en-US" sz="2000" dirty="0">
                <a:solidFill>
                  <a:schemeClr val="accent1">
                    <a:lumMod val="50000"/>
                  </a:schemeClr>
                </a:solidFill>
              </a:rPr>
              <a:t>body responsible for environmental </a:t>
            </a:r>
            <a:r>
              <a:rPr lang="en-US" sz="2000" dirty="0" smtClean="0">
                <a:solidFill>
                  <a:schemeClr val="accent1">
                    <a:lumMod val="50000"/>
                  </a:schemeClr>
                </a:solidFill>
              </a:rPr>
              <a:t>protection</a:t>
            </a:r>
            <a:r>
              <a:rPr lang="hr-HR" sz="2000" dirty="0" smtClean="0">
                <a:solidFill>
                  <a:schemeClr val="accent1">
                    <a:lumMod val="50000"/>
                  </a:schemeClr>
                </a:solidFill>
              </a:rPr>
              <a:t> </a:t>
            </a:r>
            <a:r>
              <a:rPr lang="hr-HR" sz="2000" dirty="0" err="1" smtClean="0">
                <a:solidFill>
                  <a:schemeClr val="accent1">
                    <a:lumMod val="50000"/>
                  </a:schemeClr>
                </a:solidFill>
              </a:rPr>
              <a:t>by</a:t>
            </a:r>
            <a:r>
              <a:rPr lang="hr-HR" sz="2000" dirty="0" smtClean="0">
                <a:solidFill>
                  <a:schemeClr val="accent1">
                    <a:lumMod val="50000"/>
                  </a:schemeClr>
                </a:solidFill>
              </a:rPr>
              <a:t> </a:t>
            </a:r>
            <a:r>
              <a:rPr lang="hr-HR" sz="2000" dirty="0" err="1" smtClean="0">
                <a:solidFill>
                  <a:schemeClr val="accent1">
                    <a:lumMod val="50000"/>
                  </a:schemeClr>
                </a:solidFill>
              </a:rPr>
              <a:t>polluters</a:t>
            </a:r>
            <a:r>
              <a:rPr lang="hr-HR" sz="2000" dirty="0" smtClean="0">
                <a:solidFill>
                  <a:schemeClr val="accent1">
                    <a:lumMod val="50000"/>
                  </a:schemeClr>
                </a:solidFill>
              </a:rPr>
              <a:t>.</a:t>
            </a:r>
          </a:p>
          <a:p>
            <a:r>
              <a:rPr lang="hr-HR" sz="2000" dirty="0" smtClean="0">
                <a:solidFill>
                  <a:schemeClr val="accent1">
                    <a:lumMod val="50000"/>
                  </a:schemeClr>
                </a:solidFill>
              </a:rPr>
              <a:t> </a:t>
            </a:r>
          </a:p>
          <a:p>
            <a:r>
              <a:rPr lang="en-US" sz="2000" dirty="0">
                <a:solidFill>
                  <a:schemeClr val="accent1">
                    <a:lumMod val="50000"/>
                  </a:schemeClr>
                </a:solidFill>
              </a:rPr>
              <a:t>In the </a:t>
            </a:r>
            <a:r>
              <a:rPr lang="en-US" sz="2000" b="1" dirty="0">
                <a:solidFill>
                  <a:schemeClr val="accent1">
                    <a:lumMod val="50000"/>
                  </a:schemeClr>
                </a:solidFill>
              </a:rPr>
              <a:t>case of </a:t>
            </a:r>
            <a:r>
              <a:rPr lang="en-US" sz="2000" b="1" dirty="0" smtClean="0">
                <a:solidFill>
                  <a:schemeClr val="accent1">
                    <a:lumMod val="50000"/>
                  </a:schemeClr>
                </a:solidFill>
              </a:rPr>
              <a:t>complaints</a:t>
            </a:r>
            <a:r>
              <a:rPr lang="en-US" sz="2000" dirty="0" smtClean="0">
                <a:solidFill>
                  <a:schemeClr val="accent1">
                    <a:lumMod val="50000"/>
                  </a:schemeClr>
                </a:solidFill>
              </a:rPr>
              <a:t>, </a:t>
            </a:r>
            <a:r>
              <a:rPr lang="en-US" sz="2000" dirty="0">
                <a:solidFill>
                  <a:schemeClr val="accent1">
                    <a:lumMod val="50000"/>
                  </a:schemeClr>
                </a:solidFill>
              </a:rPr>
              <a:t>especially for smelling scent, you may be asked for a </a:t>
            </a:r>
            <a:r>
              <a:rPr lang="en-US" sz="2000" dirty="0" smtClean="0">
                <a:solidFill>
                  <a:schemeClr val="accent1">
                    <a:lumMod val="50000"/>
                  </a:schemeClr>
                </a:solidFill>
              </a:rPr>
              <a:t>short</a:t>
            </a:r>
            <a:r>
              <a:rPr lang="hr-HR" sz="2000" dirty="0" smtClean="0">
                <a:solidFill>
                  <a:schemeClr val="accent1">
                    <a:lumMod val="50000"/>
                  </a:schemeClr>
                </a:solidFill>
              </a:rPr>
              <a:t>-</a:t>
            </a:r>
            <a:r>
              <a:rPr lang="hr-HR" sz="2000" dirty="0" err="1" smtClean="0">
                <a:solidFill>
                  <a:schemeClr val="accent1">
                    <a:lumMod val="50000"/>
                  </a:schemeClr>
                </a:solidFill>
              </a:rPr>
              <a:t>term</a:t>
            </a:r>
            <a:r>
              <a:rPr lang="en-US" sz="2000" dirty="0" smtClean="0">
                <a:solidFill>
                  <a:schemeClr val="accent1">
                    <a:lumMod val="50000"/>
                  </a:schemeClr>
                </a:solidFill>
              </a:rPr>
              <a:t> </a:t>
            </a:r>
            <a:r>
              <a:rPr lang="en-US" sz="2000" b="1" dirty="0">
                <a:solidFill>
                  <a:schemeClr val="accent1">
                    <a:lumMod val="50000"/>
                  </a:schemeClr>
                </a:solidFill>
              </a:rPr>
              <a:t>measurement of air quality </a:t>
            </a:r>
            <a:r>
              <a:rPr lang="en-US" sz="2000" dirty="0">
                <a:solidFill>
                  <a:schemeClr val="accent1">
                    <a:lumMod val="50000"/>
                  </a:schemeClr>
                </a:solidFill>
              </a:rPr>
              <a:t>to determine the concentration of unpleasant odors in the residential area from which the complaint </a:t>
            </a:r>
            <a:r>
              <a:rPr lang="en-US" sz="2000" dirty="0" smtClean="0">
                <a:solidFill>
                  <a:schemeClr val="accent1">
                    <a:lumMod val="50000"/>
                  </a:schemeClr>
                </a:solidFill>
              </a:rPr>
              <a:t>came</a:t>
            </a:r>
            <a:r>
              <a:rPr lang="hr-HR" sz="2000" dirty="0" smtClean="0">
                <a:solidFill>
                  <a:schemeClr val="accent1">
                    <a:lumMod val="50000"/>
                  </a:schemeClr>
                </a:solidFill>
              </a:rPr>
              <a:t>.</a:t>
            </a:r>
          </a:p>
          <a:p>
            <a:endParaRPr lang="hr-HR" sz="2000" dirty="0">
              <a:solidFill>
                <a:schemeClr val="accent1">
                  <a:lumMod val="50000"/>
                </a:schemeClr>
              </a:solidFill>
            </a:endParaRPr>
          </a:p>
        </p:txBody>
      </p:sp>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accent1">
                    <a:lumMod val="50000"/>
                  </a:schemeClr>
                </a:solidFill>
              </a:rPr>
              <a:t>O6 INSPECTION MONITORING OF POLLUTERS</a:t>
            </a:r>
            <a:endParaRPr lang="hr-HR" sz="2800" b="1" dirty="0" smtClean="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457200" y="1933575"/>
            <a:ext cx="8105775" cy="3785652"/>
          </a:xfrm>
          <a:prstGeom prst="rect">
            <a:avLst/>
          </a:prstGeom>
          <a:noFill/>
        </p:spPr>
        <p:txBody>
          <a:bodyPr wrap="square" rtlCol="0">
            <a:spAutoFit/>
          </a:bodyPr>
          <a:lstStyle/>
          <a:p>
            <a:r>
              <a:rPr lang="en-US" sz="2000" dirty="0">
                <a:solidFill>
                  <a:schemeClr val="accent1">
                    <a:lumMod val="50000"/>
                  </a:schemeClr>
                </a:solidFill>
              </a:rPr>
              <a:t>Inspections that contain air quality also include</a:t>
            </a:r>
            <a:r>
              <a:rPr lang="hr-HR" sz="2000" dirty="0" smtClean="0">
                <a:solidFill>
                  <a:schemeClr val="accent1">
                    <a:lumMod val="50000"/>
                  </a:schemeClr>
                </a:solidFill>
              </a:rPr>
              <a:t>:</a:t>
            </a:r>
          </a:p>
          <a:p>
            <a:r>
              <a:rPr lang="hr-HR" sz="2000" dirty="0" smtClean="0">
                <a:solidFill>
                  <a:schemeClr val="accent1">
                    <a:lumMod val="50000"/>
                  </a:schemeClr>
                </a:solidFill>
              </a:rPr>
              <a:t>- </a:t>
            </a:r>
            <a:r>
              <a:rPr lang="en-US" sz="2000" dirty="0">
                <a:solidFill>
                  <a:schemeClr val="accent1">
                    <a:lumMod val="50000"/>
                  </a:schemeClr>
                </a:solidFill>
              </a:rPr>
              <a:t>review of relevant production processes</a:t>
            </a:r>
            <a:endParaRPr lang="hr-HR" sz="2000" dirty="0" smtClean="0">
              <a:solidFill>
                <a:schemeClr val="accent1">
                  <a:lumMod val="50000"/>
                </a:schemeClr>
              </a:solidFill>
            </a:endParaRPr>
          </a:p>
          <a:p>
            <a:r>
              <a:rPr lang="hr-HR" sz="2000" dirty="0" smtClean="0">
                <a:solidFill>
                  <a:schemeClr val="accent1">
                    <a:lumMod val="50000"/>
                  </a:schemeClr>
                </a:solidFill>
              </a:rPr>
              <a:t>- </a:t>
            </a:r>
            <a:r>
              <a:rPr lang="en-US" sz="2000" dirty="0">
                <a:solidFill>
                  <a:schemeClr val="accent1">
                    <a:lumMod val="50000"/>
                  </a:schemeClr>
                </a:solidFill>
              </a:rPr>
              <a:t>discharge chimneys and all equipment for air purification</a:t>
            </a:r>
            <a:endParaRPr lang="hr-HR" sz="2000" dirty="0" smtClean="0">
              <a:solidFill>
                <a:schemeClr val="accent1">
                  <a:lumMod val="50000"/>
                </a:schemeClr>
              </a:solidFill>
            </a:endParaRPr>
          </a:p>
          <a:p>
            <a:r>
              <a:rPr lang="hr-HR" sz="2000" dirty="0" smtClean="0">
                <a:solidFill>
                  <a:schemeClr val="accent1">
                    <a:lumMod val="50000"/>
                  </a:schemeClr>
                </a:solidFill>
              </a:rPr>
              <a:t>- </a:t>
            </a:r>
            <a:r>
              <a:rPr lang="en-US" sz="2000" dirty="0">
                <a:solidFill>
                  <a:schemeClr val="accent1">
                    <a:lumMod val="50000"/>
                  </a:schemeClr>
                </a:solidFill>
              </a:rPr>
              <a:t>overview of process management and measurement reports</a:t>
            </a:r>
            <a:endParaRPr lang="hr-HR" sz="2000" dirty="0" smtClean="0">
              <a:solidFill>
                <a:schemeClr val="accent1">
                  <a:lumMod val="50000"/>
                </a:schemeClr>
              </a:solidFill>
            </a:endParaRPr>
          </a:p>
          <a:p>
            <a:r>
              <a:rPr lang="hr-HR" sz="2000" dirty="0" smtClean="0">
                <a:solidFill>
                  <a:schemeClr val="accent1">
                    <a:lumMod val="50000"/>
                  </a:schemeClr>
                </a:solidFill>
              </a:rPr>
              <a:t> </a:t>
            </a:r>
          </a:p>
          <a:p>
            <a:r>
              <a:rPr lang="en-US" sz="2000" dirty="0">
                <a:solidFill>
                  <a:schemeClr val="accent1">
                    <a:lumMod val="50000"/>
                  </a:schemeClr>
                </a:solidFill>
              </a:rPr>
              <a:t>All inspections are stored in the national environmental database (DMA) including inspection reports and decisions, all available to the </a:t>
            </a:r>
            <a:r>
              <a:rPr lang="en-US" sz="2000" dirty="0" smtClean="0">
                <a:solidFill>
                  <a:schemeClr val="accent1">
                    <a:lumMod val="50000"/>
                  </a:schemeClr>
                </a:solidFill>
              </a:rPr>
              <a:t>public</a:t>
            </a:r>
            <a:r>
              <a:rPr lang="hr-HR" sz="2000" dirty="0" smtClean="0">
                <a:solidFill>
                  <a:schemeClr val="accent1">
                    <a:lumMod val="50000"/>
                  </a:schemeClr>
                </a:solidFill>
              </a:rPr>
              <a:t> </a:t>
            </a:r>
            <a:r>
              <a:rPr lang="hr-HR" sz="2000" u="sng" dirty="0" smtClean="0">
                <a:solidFill>
                  <a:schemeClr val="accent1">
                    <a:lumMod val="50000"/>
                  </a:schemeClr>
                </a:solidFill>
                <a:hlinkClick r:id="rId4"/>
              </a:rPr>
              <a:t>https://dma.mst.dk</a:t>
            </a:r>
            <a:r>
              <a:rPr lang="hr-HR" sz="2000" dirty="0" smtClean="0">
                <a:solidFill>
                  <a:schemeClr val="accent1">
                    <a:lumMod val="50000"/>
                  </a:schemeClr>
                </a:solidFill>
              </a:rPr>
              <a:t> (</a:t>
            </a:r>
            <a:r>
              <a:rPr lang="hr-HR" sz="2000" dirty="0" err="1" smtClean="0">
                <a:solidFill>
                  <a:schemeClr val="accent1">
                    <a:lumMod val="50000"/>
                  </a:schemeClr>
                </a:solidFill>
              </a:rPr>
              <a:t>in</a:t>
            </a:r>
            <a:r>
              <a:rPr lang="hr-HR" sz="2000" dirty="0" smtClean="0">
                <a:solidFill>
                  <a:schemeClr val="accent1">
                    <a:lumMod val="50000"/>
                  </a:schemeClr>
                </a:solidFill>
              </a:rPr>
              <a:t> </a:t>
            </a:r>
            <a:r>
              <a:rPr lang="hr-HR" sz="2000" dirty="0" err="1" smtClean="0">
                <a:solidFill>
                  <a:schemeClr val="accent1">
                    <a:lumMod val="50000"/>
                  </a:schemeClr>
                </a:solidFill>
              </a:rPr>
              <a:t>Danish</a:t>
            </a:r>
            <a:r>
              <a:rPr lang="hr-HR" sz="2000" dirty="0" smtClean="0">
                <a:solidFill>
                  <a:schemeClr val="accent1">
                    <a:lumMod val="50000"/>
                  </a:schemeClr>
                </a:solidFill>
              </a:rPr>
              <a:t>).</a:t>
            </a:r>
          </a:p>
          <a:p>
            <a:endParaRPr lang="hr-HR" sz="2000" dirty="0" smtClean="0">
              <a:solidFill>
                <a:schemeClr val="accent1">
                  <a:lumMod val="50000"/>
                </a:schemeClr>
              </a:solidFill>
            </a:endParaRPr>
          </a:p>
          <a:p>
            <a:r>
              <a:rPr lang="en-US" sz="2000" dirty="0">
                <a:solidFill>
                  <a:schemeClr val="accent1">
                    <a:lumMod val="50000"/>
                  </a:schemeClr>
                </a:solidFill>
              </a:rPr>
              <a:t>The database can be searched by one company as well as the total profit statistics for permits, inspections and executives in "</a:t>
            </a:r>
            <a:r>
              <a:rPr lang="en-US" sz="2000" dirty="0" err="1" smtClean="0">
                <a:solidFill>
                  <a:schemeClr val="accent1">
                    <a:lumMod val="50000"/>
                  </a:schemeClr>
                </a:solidFill>
              </a:rPr>
              <a:t>Kommune</a:t>
            </a:r>
            <a:r>
              <a:rPr lang="hr-HR" sz="2000" dirty="0" smtClean="0">
                <a:solidFill>
                  <a:schemeClr val="accent1">
                    <a:lumMod val="50000"/>
                  </a:schemeClr>
                </a:solidFill>
              </a:rPr>
              <a:t>.</a:t>
            </a:r>
          </a:p>
          <a:p>
            <a:endParaRPr lang="hr-HR" sz="2000" dirty="0">
              <a:solidFill>
                <a:schemeClr val="accent1">
                  <a:lumMod val="50000"/>
                </a:schemeClr>
              </a:solidFill>
            </a:endParaRPr>
          </a:p>
        </p:txBody>
      </p:sp>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accent1">
                    <a:lumMod val="50000"/>
                  </a:schemeClr>
                </a:solidFill>
              </a:rPr>
              <a:t>O6 INSPECTION MONITORING OF POLLUTERS</a:t>
            </a:r>
            <a:endParaRPr lang="hr-HR" sz="2800" b="1" dirty="0" smtClean="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0" name="TextBox 9"/>
          <p:cNvSpPr txBox="1"/>
          <p:nvPr/>
        </p:nvSpPr>
        <p:spPr>
          <a:xfrm>
            <a:off x="376239" y="1180730"/>
            <a:ext cx="8453435" cy="5016758"/>
          </a:xfrm>
          <a:prstGeom prst="rect">
            <a:avLst/>
          </a:prstGeom>
          <a:noFill/>
        </p:spPr>
        <p:txBody>
          <a:bodyPr wrap="square" rtlCol="0">
            <a:spAutoFit/>
          </a:bodyPr>
          <a:lstStyle/>
          <a:p>
            <a:r>
              <a:rPr lang="hr-HR" sz="2000" b="1" dirty="0" err="1" smtClean="0">
                <a:solidFill>
                  <a:schemeClr val="accent1">
                    <a:lumMod val="50000"/>
                  </a:schemeClr>
                </a:solidFill>
              </a:rPr>
              <a:t>Unplanned</a:t>
            </a:r>
            <a:r>
              <a:rPr lang="hr-HR" sz="2000" b="1" dirty="0" smtClean="0">
                <a:solidFill>
                  <a:schemeClr val="accent1">
                    <a:lumMod val="50000"/>
                  </a:schemeClr>
                </a:solidFill>
              </a:rPr>
              <a:t> </a:t>
            </a:r>
            <a:r>
              <a:rPr lang="hr-HR" sz="2000" b="1" dirty="0" err="1" smtClean="0">
                <a:solidFill>
                  <a:schemeClr val="accent1">
                    <a:lumMod val="50000"/>
                  </a:schemeClr>
                </a:solidFill>
              </a:rPr>
              <a:t>monitoring</a:t>
            </a:r>
            <a:endParaRPr lang="hr-HR" sz="2000" b="1" dirty="0" smtClean="0">
              <a:solidFill>
                <a:schemeClr val="accent1">
                  <a:lumMod val="50000"/>
                </a:schemeClr>
              </a:solidFill>
            </a:endParaRPr>
          </a:p>
          <a:p>
            <a:endParaRPr lang="hr-HR" sz="2000" dirty="0" smtClean="0">
              <a:solidFill>
                <a:schemeClr val="accent1">
                  <a:lumMod val="50000"/>
                </a:schemeClr>
              </a:solidFill>
            </a:endParaRPr>
          </a:p>
          <a:p>
            <a:r>
              <a:rPr lang="en-US" sz="2000" dirty="0">
                <a:solidFill>
                  <a:schemeClr val="accent1">
                    <a:lumMod val="50000"/>
                  </a:schemeClr>
                </a:solidFill>
              </a:rPr>
              <a:t>When a complaint is received, the inspectors visit that place to determine the nature </a:t>
            </a:r>
            <a:r>
              <a:rPr lang="hr-HR" sz="2000" dirty="0" err="1" smtClean="0">
                <a:solidFill>
                  <a:schemeClr val="accent1">
                    <a:lumMod val="50000"/>
                  </a:schemeClr>
                </a:solidFill>
              </a:rPr>
              <a:t>and</a:t>
            </a:r>
            <a:r>
              <a:rPr lang="hr-HR" sz="2000" dirty="0" smtClean="0">
                <a:solidFill>
                  <a:schemeClr val="accent1">
                    <a:lumMod val="50000"/>
                  </a:schemeClr>
                </a:solidFill>
              </a:rPr>
              <a:t> </a:t>
            </a:r>
            <a:r>
              <a:rPr lang="en-US" sz="2000" dirty="0" smtClean="0">
                <a:solidFill>
                  <a:schemeClr val="accent1">
                    <a:lumMod val="50000"/>
                  </a:schemeClr>
                </a:solidFill>
              </a:rPr>
              <a:t>scope </a:t>
            </a:r>
            <a:r>
              <a:rPr lang="en-US" sz="2000" dirty="0">
                <a:solidFill>
                  <a:schemeClr val="accent1">
                    <a:lumMod val="50000"/>
                  </a:schemeClr>
                </a:solidFill>
              </a:rPr>
              <a:t>of the problem. Working with other employees responsible for ecology in the "</a:t>
            </a:r>
            <a:r>
              <a:rPr lang="en-US" sz="2000" dirty="0" err="1" smtClean="0">
                <a:solidFill>
                  <a:schemeClr val="accent1">
                    <a:lumMod val="50000"/>
                  </a:schemeClr>
                </a:solidFill>
              </a:rPr>
              <a:t>Kommune</a:t>
            </a:r>
            <a:r>
              <a:rPr lang="hr-HR" sz="2000" dirty="0" smtClean="0">
                <a:solidFill>
                  <a:schemeClr val="accent1">
                    <a:lumMod val="50000"/>
                  </a:schemeClr>
                </a:solidFill>
              </a:rPr>
              <a:t>”, </a:t>
            </a:r>
            <a:r>
              <a:rPr lang="hr-HR" sz="2000" dirty="0" err="1" smtClean="0">
                <a:solidFill>
                  <a:schemeClr val="accent1">
                    <a:lumMod val="50000"/>
                  </a:schemeClr>
                </a:solidFill>
              </a:rPr>
              <a:t>they</a:t>
            </a:r>
            <a:r>
              <a:rPr lang="hr-HR" sz="2000" dirty="0" smtClean="0">
                <a:solidFill>
                  <a:schemeClr val="accent1">
                    <a:lumMod val="50000"/>
                  </a:schemeClr>
                </a:solidFill>
              </a:rPr>
              <a:t> </a:t>
            </a:r>
            <a:r>
              <a:rPr lang="hr-HR" sz="2000" b="1" dirty="0" err="1" smtClean="0">
                <a:solidFill>
                  <a:schemeClr val="accent1">
                    <a:lumMod val="50000"/>
                  </a:schemeClr>
                </a:solidFill>
              </a:rPr>
              <a:t>may</a:t>
            </a:r>
            <a:r>
              <a:rPr lang="hr-HR" sz="2000" b="1" dirty="0" smtClean="0">
                <a:solidFill>
                  <a:schemeClr val="accent1">
                    <a:lumMod val="50000"/>
                  </a:schemeClr>
                </a:solidFill>
              </a:rPr>
              <a:t> </a:t>
            </a:r>
            <a:r>
              <a:rPr lang="en-US" sz="2000" b="1" dirty="0" smtClean="0">
                <a:solidFill>
                  <a:schemeClr val="accent1">
                    <a:lumMod val="50000"/>
                  </a:schemeClr>
                </a:solidFill>
              </a:rPr>
              <a:t>issue </a:t>
            </a:r>
            <a:r>
              <a:rPr lang="en-US" sz="2000" b="1" dirty="0">
                <a:solidFill>
                  <a:schemeClr val="accent1">
                    <a:lumMod val="50000"/>
                  </a:schemeClr>
                </a:solidFill>
              </a:rPr>
              <a:t>mandatory measures </a:t>
            </a:r>
            <a:r>
              <a:rPr lang="en-US" sz="2000" dirty="0">
                <a:solidFill>
                  <a:schemeClr val="accent1">
                    <a:lumMod val="50000"/>
                  </a:schemeClr>
                </a:solidFill>
              </a:rPr>
              <a:t>that companies must apply within a certain </a:t>
            </a:r>
            <a:r>
              <a:rPr lang="en-US" sz="2000" dirty="0" smtClean="0">
                <a:solidFill>
                  <a:schemeClr val="accent1">
                    <a:lumMod val="50000"/>
                  </a:schemeClr>
                </a:solidFill>
              </a:rPr>
              <a:t>timeframe</a:t>
            </a:r>
            <a:r>
              <a:rPr lang="hr-HR" sz="2000" dirty="0" smtClean="0">
                <a:solidFill>
                  <a:schemeClr val="accent1">
                    <a:lumMod val="50000"/>
                  </a:schemeClr>
                </a:solidFill>
              </a:rPr>
              <a:t>. </a:t>
            </a:r>
          </a:p>
          <a:p>
            <a:endParaRPr lang="hr-HR" sz="2000" dirty="0" smtClean="0">
              <a:solidFill>
                <a:schemeClr val="accent1">
                  <a:lumMod val="50000"/>
                </a:schemeClr>
              </a:solidFill>
            </a:endParaRPr>
          </a:p>
          <a:p>
            <a:r>
              <a:rPr lang="en-US" sz="2000" dirty="0">
                <a:solidFill>
                  <a:schemeClr val="accent1">
                    <a:lumMod val="50000"/>
                  </a:schemeClr>
                </a:solidFill>
              </a:rPr>
              <a:t>For example, repair a faulty system and perform measurements until the system starts work </a:t>
            </a:r>
            <a:r>
              <a:rPr lang="en-US" sz="2000" dirty="0" smtClean="0">
                <a:solidFill>
                  <a:schemeClr val="accent1">
                    <a:lumMod val="50000"/>
                  </a:schemeClr>
                </a:solidFill>
              </a:rPr>
              <a:t>properly</a:t>
            </a:r>
            <a:r>
              <a:rPr lang="hr-HR" sz="2000" dirty="0" smtClean="0">
                <a:solidFill>
                  <a:schemeClr val="accent1">
                    <a:lumMod val="50000"/>
                  </a:schemeClr>
                </a:solidFill>
              </a:rPr>
              <a:t>. </a:t>
            </a:r>
          </a:p>
          <a:p>
            <a:r>
              <a:rPr lang="en-US" sz="2000" dirty="0">
                <a:solidFill>
                  <a:schemeClr val="accent1">
                    <a:lumMod val="50000"/>
                  </a:schemeClr>
                </a:solidFill>
              </a:rPr>
              <a:t>Inspectors can also issue bans, which require the company to </a:t>
            </a:r>
            <a:r>
              <a:rPr lang="en-US" sz="2000" b="1" dirty="0">
                <a:solidFill>
                  <a:schemeClr val="accent1">
                    <a:lumMod val="50000"/>
                  </a:schemeClr>
                </a:solidFill>
              </a:rPr>
              <a:t>stop an activity or process</a:t>
            </a:r>
            <a:r>
              <a:rPr lang="en-US" sz="2000" dirty="0">
                <a:solidFill>
                  <a:schemeClr val="accent1">
                    <a:lumMod val="50000"/>
                  </a:schemeClr>
                </a:solidFill>
              </a:rPr>
              <a:t> that does not meet the conditions of the </a:t>
            </a:r>
            <a:r>
              <a:rPr lang="en-US" sz="2000" dirty="0" smtClean="0">
                <a:solidFill>
                  <a:schemeClr val="accent1">
                    <a:lumMod val="50000"/>
                  </a:schemeClr>
                </a:solidFill>
              </a:rPr>
              <a:t>permit</a:t>
            </a:r>
            <a:r>
              <a:rPr lang="hr-HR" sz="2000" dirty="0" smtClean="0">
                <a:solidFill>
                  <a:schemeClr val="accent1">
                    <a:lumMod val="50000"/>
                  </a:schemeClr>
                </a:solidFill>
              </a:rPr>
              <a:t>. </a:t>
            </a:r>
          </a:p>
          <a:p>
            <a:endParaRPr lang="hr-HR" sz="2000" dirty="0" smtClean="0">
              <a:solidFill>
                <a:schemeClr val="accent1">
                  <a:lumMod val="50000"/>
                </a:schemeClr>
              </a:solidFill>
            </a:endParaRPr>
          </a:p>
          <a:p>
            <a:r>
              <a:rPr lang="en-US" sz="2000" dirty="0">
                <a:solidFill>
                  <a:schemeClr val="accent1">
                    <a:lumMod val="50000"/>
                  </a:schemeClr>
                </a:solidFill>
              </a:rPr>
              <a:t>Also for serious and uninterrupted </a:t>
            </a:r>
            <a:r>
              <a:rPr lang="en-US" sz="2000" b="1" dirty="0">
                <a:solidFill>
                  <a:schemeClr val="accent1">
                    <a:lumMod val="50000"/>
                  </a:schemeClr>
                </a:solidFill>
              </a:rPr>
              <a:t>violation of the terms of the </a:t>
            </a:r>
            <a:r>
              <a:rPr lang="en-US" sz="2000" b="1" dirty="0" smtClean="0">
                <a:solidFill>
                  <a:schemeClr val="accent1">
                    <a:lumMod val="50000"/>
                  </a:schemeClr>
                </a:solidFill>
              </a:rPr>
              <a:t>permit</a:t>
            </a:r>
            <a:r>
              <a:rPr lang="hr-HR" sz="2000" b="1" dirty="0" smtClean="0">
                <a:solidFill>
                  <a:schemeClr val="accent1">
                    <a:lumMod val="50000"/>
                  </a:schemeClr>
                </a:solidFill>
              </a:rPr>
              <a:t>, </a:t>
            </a:r>
            <a:r>
              <a:rPr lang="hr-HR" sz="2000" dirty="0" err="1" smtClean="0">
                <a:solidFill>
                  <a:schemeClr val="accent1">
                    <a:lumMod val="50000"/>
                  </a:schemeClr>
                </a:solidFill>
              </a:rPr>
              <a:t>they</a:t>
            </a:r>
            <a:r>
              <a:rPr lang="hr-HR" sz="2000" dirty="0" smtClean="0">
                <a:solidFill>
                  <a:schemeClr val="accent1">
                    <a:lumMod val="50000"/>
                  </a:schemeClr>
                </a:solidFill>
              </a:rPr>
              <a:t> </a:t>
            </a:r>
            <a:r>
              <a:rPr lang="hr-HR" sz="2000" dirty="0" err="1" smtClean="0">
                <a:solidFill>
                  <a:schemeClr val="accent1">
                    <a:lumMod val="50000"/>
                  </a:schemeClr>
                </a:solidFill>
              </a:rPr>
              <a:t>may</a:t>
            </a:r>
            <a:r>
              <a:rPr lang="en-US" sz="2000" dirty="0" smtClean="0">
                <a:solidFill>
                  <a:schemeClr val="accent1">
                    <a:lumMod val="50000"/>
                  </a:schemeClr>
                </a:solidFill>
              </a:rPr>
              <a:t> report</a:t>
            </a:r>
            <a:r>
              <a:rPr lang="hr-HR" sz="2000" dirty="0" smtClean="0">
                <a:solidFill>
                  <a:schemeClr val="accent1">
                    <a:lumMod val="50000"/>
                  </a:schemeClr>
                </a:solidFill>
              </a:rPr>
              <a:t> </a:t>
            </a:r>
            <a:r>
              <a:rPr lang="en-US" sz="2000" dirty="0" smtClean="0">
                <a:solidFill>
                  <a:schemeClr val="accent1">
                    <a:lumMod val="50000"/>
                  </a:schemeClr>
                </a:solidFill>
              </a:rPr>
              <a:t>the company</a:t>
            </a:r>
            <a:r>
              <a:rPr lang="hr-HR" sz="2000" dirty="0" smtClean="0">
                <a:solidFill>
                  <a:schemeClr val="accent1">
                    <a:lumMod val="50000"/>
                  </a:schemeClr>
                </a:solidFill>
              </a:rPr>
              <a:t> to </a:t>
            </a:r>
            <a:r>
              <a:rPr lang="hr-HR" sz="2000" dirty="0" err="1" smtClean="0">
                <a:solidFill>
                  <a:schemeClr val="accent1">
                    <a:lumMod val="50000"/>
                  </a:schemeClr>
                </a:solidFill>
              </a:rPr>
              <a:t>the</a:t>
            </a:r>
            <a:r>
              <a:rPr lang="hr-HR" sz="2000" dirty="0" smtClean="0">
                <a:solidFill>
                  <a:schemeClr val="accent1">
                    <a:lumMod val="50000"/>
                  </a:schemeClr>
                </a:solidFill>
              </a:rPr>
              <a:t> </a:t>
            </a:r>
            <a:r>
              <a:rPr lang="en-US" sz="2000" b="1" dirty="0" smtClean="0">
                <a:solidFill>
                  <a:schemeClr val="accent1">
                    <a:lumMod val="50000"/>
                  </a:schemeClr>
                </a:solidFill>
              </a:rPr>
              <a:t>police </a:t>
            </a:r>
            <a:r>
              <a:rPr lang="en-US" sz="2000" b="1" dirty="0">
                <a:solidFill>
                  <a:schemeClr val="accent1">
                    <a:lumMod val="50000"/>
                  </a:schemeClr>
                </a:solidFill>
              </a:rPr>
              <a:t>for civilian or criminal investigation </a:t>
            </a:r>
            <a:r>
              <a:rPr lang="en-US" sz="2000" dirty="0">
                <a:solidFill>
                  <a:schemeClr val="accent1">
                    <a:lumMod val="50000"/>
                  </a:schemeClr>
                </a:solidFill>
              </a:rPr>
              <a:t>or issue mandatory orders </a:t>
            </a:r>
            <a:r>
              <a:rPr lang="en-US" sz="2000">
                <a:solidFill>
                  <a:schemeClr val="accent1">
                    <a:lumMod val="50000"/>
                  </a:schemeClr>
                </a:solidFill>
              </a:rPr>
              <a:t>or </a:t>
            </a:r>
            <a:r>
              <a:rPr lang="en-US" sz="2000" smtClean="0">
                <a:solidFill>
                  <a:schemeClr val="accent1">
                    <a:lumMod val="50000"/>
                  </a:schemeClr>
                </a:solidFill>
              </a:rPr>
              <a:t>prohibitions</a:t>
            </a:r>
            <a:r>
              <a:rPr lang="hr-HR" sz="2000" smtClean="0">
                <a:solidFill>
                  <a:schemeClr val="accent1">
                    <a:lumMod val="50000"/>
                  </a:schemeClr>
                </a:solidFill>
              </a:rPr>
              <a:t>.</a:t>
            </a:r>
            <a:endParaRPr lang="hr-HR" sz="2000" dirty="0" smtClean="0">
              <a:solidFill>
                <a:schemeClr val="accent1">
                  <a:lumMod val="50000"/>
                </a:schemeClr>
              </a:solidFill>
            </a:endParaRPr>
          </a:p>
          <a:p>
            <a:endParaRPr lang="hr-HR" sz="2000" dirty="0">
              <a:solidFill>
                <a:schemeClr val="accent1">
                  <a:lumMod val="50000"/>
                </a:schemeClr>
              </a:solidFill>
            </a:endParaRP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accent1">
                    <a:lumMod val="50000"/>
                  </a:schemeClr>
                </a:solidFill>
                <a:effectLst>
                  <a:glow>
                    <a:srgbClr val="7F7F7F">
                      <a:alpha val="35000"/>
                    </a:srgbClr>
                  </a:glow>
                </a:effectLst>
              </a:rPr>
              <a:t> O6 </a:t>
            </a:r>
            <a:r>
              <a:rPr lang="hr-HR" sz="2800" b="1" dirty="0">
                <a:solidFill>
                  <a:schemeClr val="accent1">
                    <a:lumMod val="50000"/>
                  </a:schemeClr>
                </a:solidFill>
              </a:rPr>
              <a:t>EXTRAORDINARY </a:t>
            </a:r>
            <a:r>
              <a:rPr lang="hr-HR" sz="2800" b="1" dirty="0" smtClean="0">
                <a:solidFill>
                  <a:schemeClr val="accent1">
                    <a:lumMod val="50000"/>
                  </a:schemeClr>
                </a:solidFill>
              </a:rPr>
              <a:t>INSPECTION MONITORING</a:t>
            </a:r>
            <a:endParaRPr lang="hr-HR" sz="2800" b="1" dirty="0" smtClean="0">
              <a:solidFill>
                <a:schemeClr val="accent1">
                  <a:lumMod val="50000"/>
                </a:schemeClr>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219075" y="1409700"/>
            <a:ext cx="8772525" cy="1384995"/>
          </a:xfrm>
          <a:prstGeom prst="rect">
            <a:avLst/>
          </a:prstGeom>
          <a:noFill/>
        </p:spPr>
        <p:txBody>
          <a:bodyPr wrap="square" rtlCol="0">
            <a:spAutoFit/>
          </a:bodyPr>
          <a:lstStyle/>
          <a:p>
            <a:r>
              <a:rPr lang="en-US" sz="2000" b="1" i="1" dirty="0">
                <a:solidFill>
                  <a:schemeClr val="accent1">
                    <a:lumMod val="50000"/>
                  </a:schemeClr>
                </a:solidFill>
              </a:rPr>
              <a:t>How is the inspection procedure in case of complaints, accidents and incidents carried out</a:t>
            </a:r>
            <a:r>
              <a:rPr lang="en-US" sz="2000" b="1" i="1" dirty="0" smtClean="0">
                <a:solidFill>
                  <a:schemeClr val="accent1">
                    <a:lumMod val="50000"/>
                  </a:schemeClr>
                </a:solidFill>
              </a:rPr>
              <a:t>?</a:t>
            </a:r>
            <a:r>
              <a:rPr lang="hr-HR" sz="2000" b="1" i="1" dirty="0" smtClean="0">
                <a:solidFill>
                  <a:schemeClr val="accent1">
                    <a:lumMod val="50000"/>
                  </a:schemeClr>
                </a:solidFill>
              </a:rPr>
              <a:t> </a:t>
            </a:r>
            <a:r>
              <a:rPr lang="en-US" sz="2000" b="1" i="1" dirty="0" smtClean="0">
                <a:solidFill>
                  <a:schemeClr val="accent1">
                    <a:lumMod val="50000"/>
                  </a:schemeClr>
                </a:solidFill>
              </a:rPr>
              <a:t>Which </a:t>
            </a:r>
            <a:r>
              <a:rPr lang="en-US" sz="2000" b="1" i="1" dirty="0">
                <a:solidFill>
                  <a:schemeClr val="accent1">
                    <a:lumMod val="50000"/>
                  </a:schemeClr>
                </a:solidFill>
              </a:rPr>
              <a:t>other bodies are involved in communication during the extraordinary </a:t>
            </a:r>
            <a:r>
              <a:rPr lang="en-US" sz="2000" b="1" i="1" dirty="0" smtClean="0">
                <a:solidFill>
                  <a:schemeClr val="accent1">
                    <a:lumMod val="50000"/>
                  </a:schemeClr>
                </a:solidFill>
              </a:rPr>
              <a:t>inspection</a:t>
            </a:r>
            <a:r>
              <a:rPr lang="hr-HR" sz="2000" b="1" i="1" dirty="0" smtClean="0">
                <a:solidFill>
                  <a:schemeClr val="accent1">
                    <a:lumMod val="50000"/>
                  </a:schemeClr>
                </a:solidFill>
              </a:rPr>
              <a:t> </a:t>
            </a:r>
            <a:r>
              <a:rPr lang="hr-HR" sz="2000" b="1" i="1" dirty="0" err="1" smtClean="0">
                <a:solidFill>
                  <a:schemeClr val="accent1">
                    <a:lumMod val="50000"/>
                  </a:schemeClr>
                </a:solidFill>
              </a:rPr>
              <a:t>monitoring</a:t>
            </a:r>
            <a:r>
              <a:rPr lang="hr-HR" sz="2000" b="1" i="1" dirty="0" smtClean="0">
                <a:solidFill>
                  <a:schemeClr val="accent1">
                    <a:lumMod val="50000"/>
                  </a:schemeClr>
                </a:solidFill>
              </a:rPr>
              <a:t>?</a:t>
            </a:r>
            <a:endParaRPr lang="hr-HR" sz="2000" b="1" dirty="0" smtClean="0">
              <a:solidFill>
                <a:schemeClr val="accent1">
                  <a:lumMod val="50000"/>
                </a:schemeClr>
              </a:solidFill>
            </a:endParaRPr>
          </a:p>
          <a:p>
            <a:endParaRPr lang="hr-HR" sz="2400" b="1" dirty="0">
              <a:solidFill>
                <a:schemeClr val="accent1">
                  <a:lumMod val="50000"/>
                </a:schemeClr>
              </a:solidFill>
            </a:endParaRPr>
          </a:p>
        </p:txBody>
      </p:sp>
      <p:sp>
        <p:nvSpPr>
          <p:cNvPr id="10" name="TextBox 9"/>
          <p:cNvSpPr txBox="1"/>
          <p:nvPr/>
        </p:nvSpPr>
        <p:spPr>
          <a:xfrm>
            <a:off x="285750" y="2601056"/>
            <a:ext cx="8543925" cy="3477875"/>
          </a:xfrm>
          <a:prstGeom prst="rect">
            <a:avLst/>
          </a:prstGeom>
          <a:noFill/>
        </p:spPr>
        <p:txBody>
          <a:bodyPr wrap="square" rtlCol="0">
            <a:spAutoFit/>
          </a:bodyPr>
          <a:lstStyle/>
          <a:p>
            <a:r>
              <a:rPr lang="en-US" sz="2000" dirty="0">
                <a:solidFill>
                  <a:schemeClr val="accent1">
                    <a:lumMod val="50000"/>
                  </a:schemeClr>
                </a:solidFill>
              </a:rPr>
              <a:t>Environmental </a:t>
            </a:r>
            <a:r>
              <a:rPr lang="hr-HR" sz="2000" dirty="0" smtClean="0">
                <a:solidFill>
                  <a:schemeClr val="accent1">
                    <a:lumMod val="50000"/>
                  </a:schemeClr>
                </a:solidFill>
              </a:rPr>
              <a:t>i</a:t>
            </a:r>
            <a:r>
              <a:rPr lang="en-US" sz="2000" dirty="0" err="1" smtClean="0">
                <a:solidFill>
                  <a:schemeClr val="accent1">
                    <a:lumMod val="50000"/>
                  </a:schemeClr>
                </a:solidFill>
              </a:rPr>
              <a:t>nspection</a:t>
            </a:r>
            <a:r>
              <a:rPr lang="en-US" sz="2000" dirty="0" smtClean="0">
                <a:solidFill>
                  <a:schemeClr val="accent1">
                    <a:lumMod val="50000"/>
                  </a:schemeClr>
                </a:solidFill>
              </a:rPr>
              <a:t> </a:t>
            </a:r>
            <a:r>
              <a:rPr lang="en-US" sz="2000" dirty="0">
                <a:solidFill>
                  <a:schemeClr val="accent1">
                    <a:lumMod val="50000"/>
                  </a:schemeClr>
                </a:solidFill>
              </a:rPr>
              <a:t>is usually announced 14 days in advance. Extraordinary </a:t>
            </a:r>
            <a:r>
              <a:rPr lang="hr-HR" sz="2000" dirty="0" smtClean="0">
                <a:solidFill>
                  <a:schemeClr val="accent1">
                    <a:lumMod val="50000"/>
                  </a:schemeClr>
                </a:solidFill>
              </a:rPr>
              <a:t>i</a:t>
            </a:r>
            <a:r>
              <a:rPr lang="en-US" sz="2000" dirty="0" err="1" smtClean="0">
                <a:solidFill>
                  <a:schemeClr val="accent1">
                    <a:lumMod val="50000"/>
                  </a:schemeClr>
                </a:solidFill>
              </a:rPr>
              <a:t>nspection</a:t>
            </a:r>
            <a:r>
              <a:rPr lang="en-US" sz="2000" dirty="0" smtClean="0">
                <a:solidFill>
                  <a:schemeClr val="accent1">
                    <a:lumMod val="50000"/>
                  </a:schemeClr>
                </a:solidFill>
              </a:rPr>
              <a:t> </a:t>
            </a:r>
            <a:r>
              <a:rPr lang="en-US" sz="2000" dirty="0">
                <a:solidFill>
                  <a:schemeClr val="accent1">
                    <a:lumMod val="50000"/>
                  </a:schemeClr>
                </a:solidFill>
              </a:rPr>
              <a:t>is occasionally used when there is doubt about a problem or something </a:t>
            </a:r>
            <a:r>
              <a:rPr lang="en-US" sz="2000" dirty="0" smtClean="0">
                <a:solidFill>
                  <a:schemeClr val="accent1">
                    <a:lumMod val="50000"/>
                  </a:schemeClr>
                </a:solidFill>
              </a:rPr>
              <a:t>happens</a:t>
            </a:r>
            <a:r>
              <a:rPr lang="hr-HR" sz="2000" dirty="0" smtClean="0">
                <a:solidFill>
                  <a:schemeClr val="accent1">
                    <a:lumMod val="50000"/>
                  </a:schemeClr>
                </a:solidFill>
              </a:rPr>
              <a:t>. </a:t>
            </a:r>
          </a:p>
          <a:p>
            <a:r>
              <a:rPr lang="en-US" sz="2000" dirty="0">
                <a:solidFill>
                  <a:schemeClr val="accent1">
                    <a:lumMod val="50000"/>
                  </a:schemeClr>
                </a:solidFill>
              </a:rPr>
              <a:t>Exceptional inspections are rare because </a:t>
            </a:r>
            <a:r>
              <a:rPr lang="en-US" sz="2000" dirty="0" smtClean="0">
                <a:solidFill>
                  <a:schemeClr val="accent1">
                    <a:lumMod val="50000"/>
                  </a:schemeClr>
                </a:solidFill>
              </a:rPr>
              <a:t>responsible management </a:t>
            </a:r>
            <a:r>
              <a:rPr lang="en-US" sz="2000" dirty="0">
                <a:solidFill>
                  <a:schemeClr val="accent1">
                    <a:lumMod val="50000"/>
                  </a:schemeClr>
                </a:solidFill>
              </a:rPr>
              <a:t>or technical </a:t>
            </a:r>
            <a:r>
              <a:rPr lang="hr-HR" sz="2000" dirty="0" smtClean="0">
                <a:solidFill>
                  <a:schemeClr val="accent1">
                    <a:lumMod val="50000"/>
                  </a:schemeClr>
                </a:solidFill>
              </a:rPr>
              <a:t>c</a:t>
            </a:r>
            <a:r>
              <a:rPr lang="en-US" sz="2000" dirty="0" err="1" smtClean="0">
                <a:solidFill>
                  <a:schemeClr val="accent1">
                    <a:lumMod val="50000"/>
                  </a:schemeClr>
                </a:solidFill>
              </a:rPr>
              <a:t>ompany</a:t>
            </a:r>
            <a:r>
              <a:rPr lang="en-US" sz="2000" dirty="0" smtClean="0">
                <a:solidFill>
                  <a:schemeClr val="accent1">
                    <a:lumMod val="50000"/>
                  </a:schemeClr>
                </a:solidFill>
              </a:rPr>
              <a:t> </a:t>
            </a:r>
            <a:r>
              <a:rPr lang="en-US" sz="2000" dirty="0">
                <a:solidFill>
                  <a:schemeClr val="accent1">
                    <a:lumMod val="50000"/>
                  </a:schemeClr>
                </a:solidFill>
              </a:rPr>
              <a:t>staff may not be available when the inspector arrives </a:t>
            </a:r>
            <a:r>
              <a:rPr lang="en-US" sz="2000" dirty="0" smtClean="0">
                <a:solidFill>
                  <a:schemeClr val="accent1">
                    <a:lumMod val="50000"/>
                  </a:schemeClr>
                </a:solidFill>
              </a:rPr>
              <a:t>unannounced</a:t>
            </a:r>
            <a:r>
              <a:rPr lang="hr-HR" sz="2000" dirty="0" smtClean="0">
                <a:solidFill>
                  <a:schemeClr val="accent1">
                    <a:lumMod val="50000"/>
                  </a:schemeClr>
                </a:solidFill>
              </a:rPr>
              <a:t>.</a:t>
            </a:r>
          </a:p>
          <a:p>
            <a:r>
              <a:rPr lang="en-US" sz="2000" dirty="0">
                <a:solidFill>
                  <a:schemeClr val="accent1">
                    <a:lumMod val="50000"/>
                  </a:schemeClr>
                </a:solidFill>
              </a:rPr>
              <a:t>It is not usually necessary to include other persons in the inspection or to notify others bodies when it comes to unannounced </a:t>
            </a:r>
            <a:r>
              <a:rPr lang="en-US" sz="2000" dirty="0" smtClean="0">
                <a:solidFill>
                  <a:schemeClr val="accent1">
                    <a:lumMod val="50000"/>
                  </a:schemeClr>
                </a:solidFill>
              </a:rPr>
              <a:t>inspection</a:t>
            </a:r>
            <a:r>
              <a:rPr lang="hr-HR" sz="2000" dirty="0" smtClean="0">
                <a:solidFill>
                  <a:schemeClr val="accent1">
                    <a:lumMod val="50000"/>
                  </a:schemeClr>
                </a:solidFill>
              </a:rPr>
              <a:t>.</a:t>
            </a:r>
          </a:p>
          <a:p>
            <a:r>
              <a:rPr lang="hr-HR" sz="2000" dirty="0" smtClean="0">
                <a:solidFill>
                  <a:schemeClr val="accent1">
                    <a:lumMod val="50000"/>
                  </a:schemeClr>
                </a:solidFill>
              </a:rPr>
              <a:t> </a:t>
            </a:r>
          </a:p>
          <a:p>
            <a:r>
              <a:rPr lang="en-US" sz="2000" dirty="0">
                <a:solidFill>
                  <a:schemeClr val="accent1">
                    <a:lumMod val="50000"/>
                  </a:schemeClr>
                </a:solidFill>
              </a:rPr>
              <a:t>All supervisory visits (announced and unannounced) are registered in the national base of environmental management </a:t>
            </a:r>
            <a:r>
              <a:rPr lang="en-US" sz="2000" dirty="0" smtClean="0">
                <a:solidFill>
                  <a:schemeClr val="accent1">
                    <a:lumMod val="50000"/>
                  </a:schemeClr>
                </a:solidFill>
              </a:rPr>
              <a:t>data</a:t>
            </a:r>
            <a:r>
              <a:rPr lang="hr-HR" sz="2000" dirty="0" smtClean="0">
                <a:solidFill>
                  <a:schemeClr val="accent1">
                    <a:lumMod val="50000"/>
                  </a:schemeClr>
                </a:solidFill>
              </a:rPr>
              <a:t>.</a:t>
            </a:r>
          </a:p>
          <a:p>
            <a:endParaRPr lang="hr-HR" sz="2000" dirty="0">
              <a:solidFill>
                <a:schemeClr val="accent1">
                  <a:lumMod val="50000"/>
                </a:schemeClr>
              </a:solidFill>
            </a:endParaRP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1201987143"/>
      </p:ext>
    </p:extLst>
  </p:cSld>
  <p:clrMapOvr>
    <a:masterClrMapping/>
  </p:clrMapOvr>
  <p:transition spd="med">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256374" y="2581275"/>
            <a:ext cx="8430426" cy="1143000"/>
          </a:xfrm>
        </p:spPr>
        <p:txBody>
          <a:bodyPr/>
          <a:lstStyle/>
          <a:p>
            <a:pPr eaLnBrk="1" hangingPunct="1"/>
            <a:r>
              <a:rPr lang="hr-HR" sz="3600" b="1" dirty="0">
                <a:solidFill>
                  <a:schemeClr val="tx2"/>
                </a:solidFill>
                <a:effectLst>
                  <a:glow rad="228600">
                    <a:schemeClr val="bg1">
                      <a:lumMod val="50000"/>
                      <a:alpha val="20000"/>
                    </a:schemeClr>
                  </a:glow>
                </a:effectLst>
              </a:rPr>
              <a:t>SUBJECT MATTERS IN THE QUESTIONNAIRE</a:t>
            </a:r>
            <a:endParaRPr lang="hr-HR" sz="3600" b="1" dirty="0" smtClean="0">
              <a:solidFill>
                <a:schemeClr val="tx2"/>
              </a:solidFill>
              <a:effectLst>
                <a:glow rad="228600">
                  <a:schemeClr val="bg1">
                    <a:lumMod val="50000"/>
                    <a:alpha val="20000"/>
                  </a:schemeClr>
                </a:glow>
              </a:effectLst>
            </a:endParaRPr>
          </a:p>
        </p:txBody>
      </p:sp>
      <p:grpSp>
        <p:nvGrpSpPr>
          <p:cNvPr id="12" name="Group 3"/>
          <p:cNvGrpSpPr>
            <a:grpSpLocks/>
          </p:cNvGrpSpPr>
          <p:nvPr/>
        </p:nvGrpSpPr>
        <p:grpSpPr bwMode="auto">
          <a:xfrm>
            <a:off x="1152525" y="882831"/>
            <a:ext cx="5463568" cy="664979"/>
            <a:chOff x="14858" y="6098313"/>
            <a:chExt cx="5463612" cy="637316"/>
          </a:xfrm>
        </p:grpSpPr>
        <p:pic>
          <p:nvPicPr>
            <p:cNvPr id="13"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13"/>
              <a:ext cx="5463612" cy="637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936" y="6134828"/>
              <a:ext cx="3283297" cy="265476"/>
            </a:xfrm>
            <a:prstGeom prst="rect">
              <a:avLst/>
            </a:prstGeom>
          </p:spPr>
          <p:txBody>
            <a:bodyPr wrap="none">
              <a:spAutoFit/>
            </a:bodyPr>
            <a:lstStyle/>
            <a:p>
              <a:r>
                <a:rPr lang="en-US" sz="1200" dirty="0">
                  <a:solidFill>
                    <a:srgbClr val="7F7F7F"/>
                  </a:solidFill>
                  <a:latin typeface="Arial Narrow" panose="020B0606020202030204" pitchFamily="34" charset="0"/>
                </a:rPr>
                <a:t>Energy research and Environmental Protection Institute</a:t>
              </a:r>
              <a:endParaRPr lang="en-US" sz="1200" dirty="0">
                <a:solidFill>
                  <a:srgbClr val="7F7F7F"/>
                </a:solidFill>
                <a:latin typeface="Arial Narrow" panose="020B0606020202030204" pitchFamily="34" charset="0"/>
              </a:endParaRPr>
            </a:p>
          </p:txBody>
        </p:sp>
      </p:grpSp>
      <p:pic>
        <p:nvPicPr>
          <p:cNvPr id="15" name="Picture 8" descr="Znak_1024x76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738367"/>
            <a:ext cx="1155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557" y="738367"/>
            <a:ext cx="1361625" cy="963029"/>
          </a:xfrm>
          <a:prstGeom prst="rect">
            <a:avLst/>
          </a:prstGeom>
        </p:spPr>
      </p:pic>
      <p:sp>
        <p:nvSpPr>
          <p:cNvPr id="10" name="TextBox 9"/>
          <p:cNvSpPr txBox="1"/>
          <p:nvPr/>
        </p:nvSpPr>
        <p:spPr>
          <a:xfrm>
            <a:off x="550258" y="3447207"/>
            <a:ext cx="8423809" cy="1569660"/>
          </a:xfrm>
          <a:prstGeom prst="rect">
            <a:avLst/>
          </a:prstGeom>
          <a:noFill/>
        </p:spPr>
        <p:txBody>
          <a:bodyPr wrap="square" rtlCol="0">
            <a:spAutoFit/>
          </a:bodyPr>
          <a:lstStyle/>
          <a:p>
            <a:pPr algn="ctr"/>
            <a:r>
              <a:rPr lang="hr-HR" sz="2400" b="1" dirty="0" smtClean="0">
                <a:solidFill>
                  <a:schemeClr val="accent1">
                    <a:lumMod val="50000"/>
                  </a:schemeClr>
                </a:solidFill>
              </a:rPr>
              <a:t>O6 </a:t>
            </a:r>
            <a:r>
              <a:rPr lang="en-US" sz="2400" b="1" dirty="0">
                <a:solidFill>
                  <a:schemeClr val="accent1">
                    <a:lumMod val="50000"/>
                  </a:schemeClr>
                </a:solidFill>
              </a:rPr>
              <a:t>EXAMPLES OF AIR QUALITY ASSESSMENT ORGANIZATION AND INSPECTION </a:t>
            </a:r>
            <a:r>
              <a:rPr lang="hr-HR" sz="2400" b="1" dirty="0" smtClean="0">
                <a:solidFill>
                  <a:schemeClr val="accent1">
                    <a:lumMod val="50000"/>
                  </a:schemeClr>
                </a:solidFill>
              </a:rPr>
              <a:t>MONITORING </a:t>
            </a:r>
            <a:r>
              <a:rPr lang="en-US" sz="2400" b="1" dirty="0" smtClean="0">
                <a:solidFill>
                  <a:schemeClr val="accent1">
                    <a:lumMod val="50000"/>
                  </a:schemeClr>
                </a:solidFill>
              </a:rPr>
              <a:t>OF </a:t>
            </a:r>
            <a:r>
              <a:rPr lang="en-US" sz="2400" b="1" dirty="0">
                <a:solidFill>
                  <a:schemeClr val="accent1">
                    <a:lumMod val="50000"/>
                  </a:schemeClr>
                </a:solidFill>
              </a:rPr>
              <a:t>PROVISIONS IN THE FIELD OF AQM IN </a:t>
            </a:r>
            <a:r>
              <a:rPr lang="en-US" sz="2400" b="1" dirty="0" smtClean="0">
                <a:solidFill>
                  <a:schemeClr val="accent1">
                    <a:lumMod val="50000"/>
                  </a:schemeClr>
                </a:solidFill>
              </a:rPr>
              <a:t>DENMARK</a:t>
            </a:r>
            <a:endParaRPr lang="hr-HR" sz="2400" dirty="0" smtClean="0">
              <a:solidFill>
                <a:schemeClr val="accent1">
                  <a:lumMod val="50000"/>
                </a:schemeClr>
              </a:solidFill>
            </a:endParaRPr>
          </a:p>
          <a:p>
            <a:pPr algn="ctr"/>
            <a:endParaRPr lang="hr-HR" sz="2400" dirty="0">
              <a:solidFill>
                <a:schemeClr val="accent1">
                  <a:lumMod val="50000"/>
                </a:schemeClr>
              </a:solidFill>
            </a:endParaRPr>
          </a:p>
        </p:txBody>
      </p:sp>
    </p:spTree>
    <p:extLst>
      <p:ext uri="{BB962C8B-B14F-4D97-AF65-F5344CB8AC3E}">
        <p14:creationId xmlns:p14="http://schemas.microsoft.com/office/powerpoint/2010/main" val="4118193170"/>
      </p:ext>
    </p:extLst>
  </p:cSld>
  <p:clrMapOvr>
    <a:masterClrMapping/>
  </p:clrMapOvr>
  <p:transition spd="med">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accent1">
                    <a:lumMod val="50000"/>
                  </a:schemeClr>
                </a:solidFill>
                <a:effectLst>
                  <a:glow>
                    <a:srgbClr val="7F7F7F">
                      <a:alpha val="35000"/>
                    </a:srgbClr>
                  </a:glow>
                </a:effectLst>
              </a:rPr>
              <a:t>   O6 </a:t>
            </a:r>
            <a:r>
              <a:rPr lang="en-US" sz="2800" b="1" dirty="0">
                <a:solidFill>
                  <a:schemeClr val="accent1">
                    <a:lumMod val="50000"/>
                  </a:schemeClr>
                </a:solidFill>
                <a:effectLst>
                  <a:glow>
                    <a:srgbClr val="7F7F7F">
                      <a:alpha val="35000"/>
                    </a:srgbClr>
                  </a:glow>
                </a:effectLst>
              </a:rPr>
              <a:t>ROLE OF ENVIRONMENTAL INSPECTION IN ADOPTION OF </a:t>
            </a:r>
            <a:r>
              <a:rPr lang="en-US" sz="2800" b="1" dirty="0" smtClean="0">
                <a:solidFill>
                  <a:schemeClr val="accent1">
                    <a:lumMod val="50000"/>
                  </a:schemeClr>
                </a:solidFill>
                <a:effectLst>
                  <a:glow>
                    <a:srgbClr val="7F7F7F">
                      <a:alpha val="35000"/>
                    </a:srgbClr>
                  </a:glow>
                </a:effectLst>
              </a:rPr>
              <a:t>LEGISLATION</a:t>
            </a:r>
            <a:endParaRPr lang="hr-HR" sz="2800" b="1" dirty="0" smtClean="0">
              <a:solidFill>
                <a:schemeClr val="accent1">
                  <a:lumMod val="50000"/>
                </a:schemeClr>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0" name="TextBox 9"/>
          <p:cNvSpPr txBox="1"/>
          <p:nvPr/>
        </p:nvSpPr>
        <p:spPr>
          <a:xfrm>
            <a:off x="442354" y="2009775"/>
            <a:ext cx="8181975" cy="3477875"/>
          </a:xfrm>
          <a:prstGeom prst="rect">
            <a:avLst/>
          </a:prstGeom>
          <a:noFill/>
        </p:spPr>
        <p:txBody>
          <a:bodyPr wrap="square" rtlCol="0">
            <a:spAutoFit/>
          </a:bodyPr>
          <a:lstStyle/>
          <a:p>
            <a:r>
              <a:rPr lang="en-US" sz="2000" dirty="0">
                <a:solidFill>
                  <a:schemeClr val="accent1">
                    <a:lumMod val="50000"/>
                  </a:schemeClr>
                </a:solidFill>
              </a:rPr>
              <a:t>Denmark does not have a special environmental inspection agency. Inspections </a:t>
            </a:r>
            <a:r>
              <a:rPr lang="hr-HR" sz="2000" dirty="0" smtClean="0">
                <a:solidFill>
                  <a:schemeClr val="accent1">
                    <a:lumMod val="50000"/>
                  </a:schemeClr>
                </a:solidFill>
              </a:rPr>
              <a:t>are </a:t>
            </a:r>
            <a:r>
              <a:rPr lang="en-US" sz="2000" dirty="0" smtClean="0">
                <a:solidFill>
                  <a:schemeClr val="accent1">
                    <a:lumMod val="50000"/>
                  </a:schemeClr>
                </a:solidFill>
              </a:rPr>
              <a:t>implemented </a:t>
            </a:r>
            <a:r>
              <a:rPr lang="en-US" sz="2000" dirty="0">
                <a:solidFill>
                  <a:schemeClr val="accent1">
                    <a:lumMod val="50000"/>
                  </a:schemeClr>
                </a:solidFill>
              </a:rPr>
              <a:t>by employees of the </a:t>
            </a:r>
            <a:r>
              <a:rPr lang="en-US" sz="2000" b="1" dirty="0">
                <a:solidFill>
                  <a:schemeClr val="accent1">
                    <a:lumMod val="50000"/>
                  </a:schemeClr>
                </a:solidFill>
              </a:rPr>
              <a:t>Environmental Protection Department of </a:t>
            </a:r>
            <a:r>
              <a:rPr lang="en-US" sz="2000" b="1" dirty="0" err="1">
                <a:solidFill>
                  <a:schemeClr val="accent1">
                    <a:lumMod val="50000"/>
                  </a:schemeClr>
                </a:solidFill>
              </a:rPr>
              <a:t>Kommune</a:t>
            </a:r>
            <a:r>
              <a:rPr lang="en-US" sz="2000" dirty="0">
                <a:solidFill>
                  <a:schemeClr val="accent1">
                    <a:lumMod val="50000"/>
                  </a:schemeClr>
                </a:solidFill>
              </a:rPr>
              <a:t> (</a:t>
            </a:r>
            <a:r>
              <a:rPr lang="en-US" sz="2000" dirty="0" smtClean="0">
                <a:solidFill>
                  <a:schemeClr val="accent1">
                    <a:lumMod val="50000"/>
                  </a:schemeClr>
                </a:solidFill>
              </a:rPr>
              <a:t>local/regional</a:t>
            </a:r>
            <a:r>
              <a:rPr lang="hr-HR" sz="2000" dirty="0" smtClean="0">
                <a:solidFill>
                  <a:schemeClr val="accent1">
                    <a:lumMod val="50000"/>
                  </a:schemeClr>
                </a:solidFill>
              </a:rPr>
              <a:t> </a:t>
            </a:r>
            <a:r>
              <a:rPr lang="en-US" sz="2000" dirty="0" smtClean="0">
                <a:solidFill>
                  <a:schemeClr val="accent1">
                    <a:lumMod val="50000"/>
                  </a:schemeClr>
                </a:solidFill>
              </a:rPr>
              <a:t>self-government), </a:t>
            </a:r>
            <a:r>
              <a:rPr lang="en-US" sz="2000" dirty="0">
                <a:solidFill>
                  <a:schemeClr val="accent1">
                    <a:lumMod val="50000"/>
                  </a:schemeClr>
                </a:solidFill>
              </a:rPr>
              <a:t>apart from the largest industries directly controlled by </a:t>
            </a:r>
            <a:r>
              <a:rPr lang="hr-HR" sz="2000" dirty="0" err="1" smtClean="0">
                <a:solidFill>
                  <a:schemeClr val="accent1">
                    <a:lumMod val="50000"/>
                  </a:schemeClr>
                </a:solidFill>
              </a:rPr>
              <a:t>the</a:t>
            </a:r>
            <a:r>
              <a:rPr lang="hr-HR" sz="2000" dirty="0" smtClean="0">
                <a:solidFill>
                  <a:schemeClr val="accent1">
                    <a:lumMod val="50000"/>
                  </a:schemeClr>
                </a:solidFill>
              </a:rPr>
              <a:t> </a:t>
            </a:r>
            <a:r>
              <a:rPr lang="hr-HR" sz="2000" b="1" dirty="0" err="1" smtClean="0">
                <a:solidFill>
                  <a:schemeClr val="accent1">
                    <a:lumMod val="50000"/>
                  </a:schemeClr>
                </a:solidFill>
              </a:rPr>
              <a:t>Danish</a:t>
            </a:r>
            <a:r>
              <a:rPr lang="en-US" sz="2000" b="1" dirty="0" smtClean="0">
                <a:solidFill>
                  <a:schemeClr val="accent1">
                    <a:lumMod val="50000"/>
                  </a:schemeClr>
                </a:solidFill>
              </a:rPr>
              <a:t> </a:t>
            </a:r>
            <a:r>
              <a:rPr lang="en-US" sz="2000" b="1" dirty="0">
                <a:solidFill>
                  <a:schemeClr val="accent1">
                    <a:lumMod val="50000"/>
                  </a:schemeClr>
                </a:solidFill>
              </a:rPr>
              <a:t>Environmental Protection </a:t>
            </a:r>
            <a:r>
              <a:rPr lang="en-US" sz="2000" b="1" dirty="0" err="1" smtClean="0">
                <a:solidFill>
                  <a:schemeClr val="accent1">
                    <a:lumMod val="50000"/>
                  </a:schemeClr>
                </a:solidFill>
              </a:rPr>
              <a:t>Agenc</a:t>
            </a:r>
            <a:r>
              <a:rPr lang="hr-HR" sz="2000" b="1" dirty="0" smtClean="0">
                <a:solidFill>
                  <a:schemeClr val="accent1">
                    <a:lumMod val="50000"/>
                  </a:schemeClr>
                </a:solidFill>
              </a:rPr>
              <a:t>y</a:t>
            </a:r>
            <a:r>
              <a:rPr lang="hr-HR" sz="2000" dirty="0" smtClean="0">
                <a:solidFill>
                  <a:schemeClr val="accent1">
                    <a:lumMod val="50000"/>
                  </a:schemeClr>
                </a:solidFill>
              </a:rPr>
              <a:t>.</a:t>
            </a:r>
          </a:p>
          <a:p>
            <a:r>
              <a:rPr lang="hr-HR" sz="2000" dirty="0" smtClean="0">
                <a:solidFill>
                  <a:schemeClr val="accent1">
                    <a:lumMod val="50000"/>
                  </a:schemeClr>
                </a:solidFill>
              </a:rPr>
              <a:t> </a:t>
            </a:r>
          </a:p>
          <a:p>
            <a:r>
              <a:rPr lang="en-US" sz="2000" dirty="0">
                <a:solidFill>
                  <a:schemeClr val="accent1">
                    <a:lumMod val="50000"/>
                  </a:schemeClr>
                </a:solidFill>
              </a:rPr>
              <a:t>The Danish Agency is obliged to hold public hearings or open consultations for public comment on the proposed environmental protection regulation, which may include </a:t>
            </a:r>
            <a:r>
              <a:rPr lang="en-US" sz="2000" b="1" dirty="0" smtClean="0">
                <a:solidFill>
                  <a:schemeClr val="accent1">
                    <a:lumMod val="50000"/>
                  </a:schemeClr>
                </a:solidFill>
              </a:rPr>
              <a:t>consult</a:t>
            </a:r>
            <a:r>
              <a:rPr lang="hr-HR" sz="2000" b="1" dirty="0" err="1" smtClean="0">
                <a:solidFill>
                  <a:schemeClr val="accent1">
                    <a:lumMod val="50000"/>
                  </a:schemeClr>
                </a:solidFill>
              </a:rPr>
              <a:t>ations</a:t>
            </a:r>
            <a:r>
              <a:rPr lang="en-US" sz="2000" b="1" dirty="0" smtClean="0">
                <a:solidFill>
                  <a:schemeClr val="accent1">
                    <a:lumMod val="50000"/>
                  </a:schemeClr>
                </a:solidFill>
              </a:rPr>
              <a:t> </a:t>
            </a:r>
            <a:r>
              <a:rPr lang="en-US" sz="2000" b="1" dirty="0">
                <a:solidFill>
                  <a:schemeClr val="accent1">
                    <a:lumMod val="50000"/>
                  </a:schemeClr>
                </a:solidFill>
              </a:rPr>
              <a:t>with the </a:t>
            </a:r>
            <a:r>
              <a:rPr lang="en-US" sz="2000" b="1" dirty="0" err="1">
                <a:solidFill>
                  <a:schemeClr val="accent1">
                    <a:lumMod val="50000"/>
                  </a:schemeClr>
                </a:solidFill>
              </a:rPr>
              <a:t>Kommune</a:t>
            </a:r>
            <a:r>
              <a:rPr lang="en-US" sz="2000" b="1" dirty="0">
                <a:solidFill>
                  <a:schemeClr val="accent1">
                    <a:lumMod val="50000"/>
                  </a:schemeClr>
                </a:solidFill>
              </a:rPr>
              <a:t> Environmental Protection </a:t>
            </a:r>
            <a:r>
              <a:rPr lang="en-US" sz="2000" b="1" dirty="0" smtClean="0">
                <a:solidFill>
                  <a:schemeClr val="accent1">
                    <a:lumMod val="50000"/>
                  </a:schemeClr>
                </a:solidFill>
              </a:rPr>
              <a:t>Departments</a:t>
            </a:r>
            <a:r>
              <a:rPr lang="en-US" sz="2000" dirty="0" smtClean="0">
                <a:solidFill>
                  <a:schemeClr val="accent1">
                    <a:lumMod val="50000"/>
                  </a:schemeClr>
                </a:solidFill>
              </a:rPr>
              <a:t>, </a:t>
            </a:r>
            <a:r>
              <a:rPr lang="en-US" sz="2000" dirty="0">
                <a:solidFill>
                  <a:schemeClr val="accent1">
                    <a:lumMod val="50000"/>
                  </a:schemeClr>
                </a:solidFill>
              </a:rPr>
              <a:t>as well as other </a:t>
            </a:r>
            <a:r>
              <a:rPr lang="en-US" sz="2000" dirty="0" smtClean="0">
                <a:solidFill>
                  <a:schemeClr val="accent1">
                    <a:lumMod val="50000"/>
                  </a:schemeClr>
                </a:solidFill>
              </a:rPr>
              <a:t>stakeholders</a:t>
            </a:r>
            <a:r>
              <a:rPr lang="hr-HR" sz="2000" dirty="0" smtClean="0">
                <a:solidFill>
                  <a:schemeClr val="accent1">
                    <a:lumMod val="50000"/>
                  </a:schemeClr>
                </a:solidFill>
              </a:rPr>
              <a:t>.</a:t>
            </a:r>
          </a:p>
          <a:p>
            <a:endParaRPr lang="hr-HR" sz="2000" dirty="0">
              <a:solidFill>
                <a:schemeClr val="accent1">
                  <a:lumMod val="50000"/>
                </a:schemeClr>
              </a:solidFill>
            </a:endParaRP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accent1">
                    <a:lumMod val="50000"/>
                  </a:schemeClr>
                </a:solidFill>
                <a:effectLst>
                  <a:glow>
                    <a:srgbClr val="7F7F7F">
                      <a:alpha val="35000"/>
                    </a:srgbClr>
                  </a:glow>
                </a:effectLst>
              </a:rPr>
              <a:t> O6 </a:t>
            </a:r>
            <a:r>
              <a:rPr lang="hr-HR" sz="2800" b="1" dirty="0">
                <a:solidFill>
                  <a:schemeClr val="accent1">
                    <a:lumMod val="50000"/>
                  </a:schemeClr>
                </a:solidFill>
              </a:rPr>
              <a:t>COORDINATION AT INSTITUTIONAL LEVEL</a:t>
            </a:r>
            <a:endParaRPr lang="hr-HR" sz="2800" b="1" dirty="0" smtClean="0">
              <a:solidFill>
                <a:schemeClr val="accent1">
                  <a:lumMod val="50000"/>
                </a:schemeClr>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285750" y="1371600"/>
            <a:ext cx="8686800" cy="1077218"/>
          </a:xfrm>
          <a:prstGeom prst="rect">
            <a:avLst/>
          </a:prstGeom>
          <a:noFill/>
        </p:spPr>
        <p:txBody>
          <a:bodyPr wrap="square" rtlCol="0">
            <a:spAutoFit/>
          </a:bodyPr>
          <a:lstStyle/>
          <a:p>
            <a:r>
              <a:rPr lang="en-US" sz="2000" b="1" i="1" dirty="0">
                <a:solidFill>
                  <a:schemeClr val="accent1">
                    <a:lumMod val="50000"/>
                  </a:schemeClr>
                </a:solidFill>
              </a:rPr>
              <a:t>How is the coordination of the inspection body and the competent body carried out during the </a:t>
            </a:r>
            <a:r>
              <a:rPr lang="hr-HR" sz="2000" b="1" i="1" dirty="0" err="1" smtClean="0">
                <a:solidFill>
                  <a:schemeClr val="accent1">
                    <a:lumMod val="50000"/>
                  </a:schemeClr>
                </a:solidFill>
              </a:rPr>
              <a:t>inspection</a:t>
            </a:r>
            <a:r>
              <a:rPr lang="hr-HR" sz="2000" b="1" i="1" dirty="0" smtClean="0">
                <a:solidFill>
                  <a:schemeClr val="accent1">
                    <a:lumMod val="50000"/>
                  </a:schemeClr>
                </a:solidFill>
              </a:rPr>
              <a:t>?</a:t>
            </a:r>
            <a:endParaRPr lang="hr-HR" sz="2000" b="1" dirty="0" smtClean="0">
              <a:solidFill>
                <a:schemeClr val="accent1">
                  <a:lumMod val="50000"/>
                </a:schemeClr>
              </a:solidFill>
            </a:endParaRPr>
          </a:p>
          <a:p>
            <a:endParaRPr lang="hr-HR" sz="2400" b="1" dirty="0">
              <a:solidFill>
                <a:schemeClr val="accent1">
                  <a:lumMod val="50000"/>
                </a:schemeClr>
              </a:solidFill>
            </a:endParaRPr>
          </a:p>
        </p:txBody>
      </p:sp>
      <p:sp>
        <p:nvSpPr>
          <p:cNvPr id="10" name="TextBox 9"/>
          <p:cNvSpPr txBox="1"/>
          <p:nvPr/>
        </p:nvSpPr>
        <p:spPr>
          <a:xfrm>
            <a:off x="376239" y="2305050"/>
            <a:ext cx="8315325" cy="2246769"/>
          </a:xfrm>
          <a:prstGeom prst="rect">
            <a:avLst/>
          </a:prstGeom>
          <a:noFill/>
        </p:spPr>
        <p:txBody>
          <a:bodyPr wrap="square" rtlCol="0">
            <a:spAutoFit/>
          </a:bodyPr>
          <a:lstStyle/>
          <a:p>
            <a:r>
              <a:rPr lang="en-US" sz="2000" dirty="0">
                <a:solidFill>
                  <a:schemeClr val="accent1">
                    <a:lumMod val="50000"/>
                  </a:schemeClr>
                </a:solidFill>
              </a:rPr>
              <a:t>The</a:t>
            </a:r>
            <a:r>
              <a:rPr lang="en-US" sz="2000" b="1" dirty="0">
                <a:solidFill>
                  <a:schemeClr val="accent1">
                    <a:lumMod val="50000"/>
                  </a:schemeClr>
                </a:solidFill>
              </a:rPr>
              <a:t> </a:t>
            </a:r>
            <a:r>
              <a:rPr lang="en-US" sz="2000" b="1" dirty="0" err="1">
                <a:solidFill>
                  <a:schemeClr val="accent1">
                    <a:lumMod val="50000"/>
                  </a:schemeClr>
                </a:solidFill>
              </a:rPr>
              <a:t>Kommune</a:t>
            </a:r>
            <a:r>
              <a:rPr lang="en-US" sz="2000" b="1" dirty="0">
                <a:solidFill>
                  <a:schemeClr val="accent1">
                    <a:lumMod val="50000"/>
                  </a:schemeClr>
                </a:solidFill>
              </a:rPr>
              <a:t> </a:t>
            </a:r>
            <a:r>
              <a:rPr lang="en-US" sz="2000" dirty="0">
                <a:solidFill>
                  <a:schemeClr val="accent1">
                    <a:lumMod val="50000"/>
                  </a:schemeClr>
                </a:solidFill>
              </a:rPr>
              <a:t>is the competent body for environmental permits and environmental inspection, except for the largest industrial plants directly regulated by the </a:t>
            </a:r>
            <a:r>
              <a:rPr lang="en-US" sz="2000" b="1" dirty="0">
                <a:solidFill>
                  <a:schemeClr val="accent1">
                    <a:lumMod val="50000"/>
                  </a:schemeClr>
                </a:solidFill>
              </a:rPr>
              <a:t>Danish Environmental Protection </a:t>
            </a:r>
            <a:r>
              <a:rPr lang="en-US" sz="2000" b="1" dirty="0" err="1">
                <a:solidFill>
                  <a:schemeClr val="accent1">
                    <a:lumMod val="50000"/>
                  </a:schemeClr>
                </a:solidFill>
              </a:rPr>
              <a:t>Agenc</a:t>
            </a:r>
            <a:r>
              <a:rPr lang="hr-HR" sz="2000" b="1" dirty="0">
                <a:solidFill>
                  <a:schemeClr val="accent1">
                    <a:lumMod val="50000"/>
                  </a:schemeClr>
                </a:solidFill>
              </a:rPr>
              <a:t>y</a:t>
            </a:r>
            <a:r>
              <a:rPr lang="en-US" sz="2000" dirty="0" smtClean="0">
                <a:solidFill>
                  <a:schemeClr val="accent1">
                    <a:lumMod val="50000"/>
                  </a:schemeClr>
                </a:solidFill>
              </a:rPr>
              <a:t>. </a:t>
            </a:r>
            <a:r>
              <a:rPr lang="en-US" sz="2000" dirty="0">
                <a:solidFill>
                  <a:schemeClr val="accent1">
                    <a:lumMod val="50000"/>
                  </a:schemeClr>
                </a:solidFill>
              </a:rPr>
              <a:t>"Inspection body" is therefore a </a:t>
            </a:r>
            <a:r>
              <a:rPr lang="en-US" sz="2000" b="1" dirty="0">
                <a:solidFill>
                  <a:schemeClr val="accent1">
                    <a:lumMod val="50000"/>
                  </a:schemeClr>
                </a:solidFill>
              </a:rPr>
              <a:t>part of the competent </a:t>
            </a:r>
            <a:r>
              <a:rPr lang="en-US" sz="2000" b="1" dirty="0" smtClean="0">
                <a:solidFill>
                  <a:schemeClr val="accent1">
                    <a:lumMod val="50000"/>
                  </a:schemeClr>
                </a:solidFill>
              </a:rPr>
              <a:t>body</a:t>
            </a:r>
            <a:r>
              <a:rPr lang="en-US" sz="2000" dirty="0" smtClean="0">
                <a:solidFill>
                  <a:schemeClr val="accent1">
                    <a:lumMod val="50000"/>
                  </a:schemeClr>
                </a:solidFill>
              </a:rPr>
              <a:t>, </a:t>
            </a:r>
            <a:r>
              <a:rPr lang="en-US" sz="2000" dirty="0">
                <a:solidFill>
                  <a:schemeClr val="accent1">
                    <a:lumMod val="50000"/>
                  </a:schemeClr>
                </a:solidFill>
              </a:rPr>
              <a:t>and usually the inspectors are in the </a:t>
            </a:r>
            <a:r>
              <a:rPr lang="en-US" sz="2000" b="1" dirty="0">
                <a:solidFill>
                  <a:schemeClr val="accent1">
                    <a:lumMod val="50000"/>
                  </a:schemeClr>
                </a:solidFill>
              </a:rPr>
              <a:t>same department in </a:t>
            </a:r>
            <a:r>
              <a:rPr lang="en-US" sz="2000" b="1" dirty="0" err="1">
                <a:solidFill>
                  <a:schemeClr val="accent1">
                    <a:lumMod val="50000"/>
                  </a:schemeClr>
                </a:solidFill>
              </a:rPr>
              <a:t>Kommune</a:t>
            </a:r>
            <a:r>
              <a:rPr lang="en-US" sz="2000" b="1" dirty="0">
                <a:solidFill>
                  <a:schemeClr val="accent1">
                    <a:lumMod val="50000"/>
                  </a:schemeClr>
                </a:solidFill>
              </a:rPr>
              <a:t> </a:t>
            </a:r>
            <a:r>
              <a:rPr lang="en-US" sz="2000" dirty="0">
                <a:solidFill>
                  <a:schemeClr val="accent1">
                    <a:lumMod val="50000"/>
                  </a:schemeClr>
                </a:solidFill>
              </a:rPr>
              <a:t>as well as the </a:t>
            </a:r>
            <a:r>
              <a:rPr lang="hr-HR" sz="2000" dirty="0" err="1" smtClean="0">
                <a:solidFill>
                  <a:schemeClr val="accent1">
                    <a:lumMod val="50000"/>
                  </a:schemeClr>
                </a:solidFill>
              </a:rPr>
              <a:t>environmental</a:t>
            </a:r>
            <a:r>
              <a:rPr lang="hr-HR" sz="2000" dirty="0" smtClean="0">
                <a:solidFill>
                  <a:schemeClr val="accent1">
                    <a:lumMod val="50000"/>
                  </a:schemeClr>
                </a:solidFill>
              </a:rPr>
              <a:t> </a:t>
            </a:r>
            <a:r>
              <a:rPr lang="en-US" sz="2000" dirty="0" smtClean="0">
                <a:solidFill>
                  <a:schemeClr val="accent1">
                    <a:lumMod val="50000"/>
                  </a:schemeClr>
                </a:solidFill>
              </a:rPr>
              <a:t>protection </a:t>
            </a:r>
            <a:r>
              <a:rPr lang="en-US" sz="2000" dirty="0">
                <a:solidFill>
                  <a:schemeClr val="accent1">
                    <a:lumMod val="50000"/>
                  </a:schemeClr>
                </a:solidFill>
              </a:rPr>
              <a:t>experts </a:t>
            </a:r>
            <a:r>
              <a:rPr lang="hr-HR" sz="2000" dirty="0" err="1" smtClean="0">
                <a:solidFill>
                  <a:schemeClr val="accent1">
                    <a:lumMod val="50000"/>
                  </a:schemeClr>
                </a:solidFill>
              </a:rPr>
              <a:t>dealing</a:t>
            </a:r>
            <a:r>
              <a:rPr lang="hr-HR" sz="2000" dirty="0" smtClean="0">
                <a:solidFill>
                  <a:schemeClr val="accent1">
                    <a:lumMod val="50000"/>
                  </a:schemeClr>
                </a:solidFill>
              </a:rPr>
              <a:t> </a:t>
            </a:r>
            <a:r>
              <a:rPr lang="hr-HR" sz="2000" dirty="0" err="1" smtClean="0">
                <a:solidFill>
                  <a:schemeClr val="accent1">
                    <a:lumMod val="50000"/>
                  </a:schemeClr>
                </a:solidFill>
              </a:rPr>
              <a:t>with</a:t>
            </a:r>
            <a:r>
              <a:rPr lang="hr-HR" sz="2000" dirty="0" smtClean="0">
                <a:solidFill>
                  <a:schemeClr val="accent1">
                    <a:lumMod val="50000"/>
                  </a:schemeClr>
                </a:solidFill>
              </a:rPr>
              <a:t> </a:t>
            </a:r>
            <a:r>
              <a:rPr lang="hr-HR" sz="2000" dirty="0" err="1" smtClean="0">
                <a:solidFill>
                  <a:schemeClr val="accent1">
                    <a:lumMod val="50000"/>
                  </a:schemeClr>
                </a:solidFill>
              </a:rPr>
              <a:t>licenses</a:t>
            </a:r>
            <a:r>
              <a:rPr lang="en-US" sz="2000" dirty="0" smtClean="0">
                <a:solidFill>
                  <a:schemeClr val="accent1">
                    <a:lumMod val="50000"/>
                  </a:schemeClr>
                </a:solidFill>
              </a:rPr>
              <a:t>, </a:t>
            </a:r>
            <a:r>
              <a:rPr lang="en-US" sz="2000" dirty="0">
                <a:solidFill>
                  <a:schemeClr val="accent1">
                    <a:lumMod val="50000"/>
                  </a:schemeClr>
                </a:solidFill>
              </a:rPr>
              <a:t>so </a:t>
            </a:r>
            <a:r>
              <a:rPr lang="hr-HR" sz="2000" dirty="0" err="1" smtClean="0">
                <a:solidFill>
                  <a:schemeClr val="accent1">
                    <a:lumMod val="50000"/>
                  </a:schemeClr>
                </a:solidFill>
              </a:rPr>
              <a:t>the</a:t>
            </a:r>
            <a:r>
              <a:rPr lang="hr-HR" sz="2000" dirty="0" smtClean="0">
                <a:solidFill>
                  <a:schemeClr val="accent1">
                    <a:lumMod val="50000"/>
                  </a:schemeClr>
                </a:solidFill>
              </a:rPr>
              <a:t> </a:t>
            </a:r>
            <a:r>
              <a:rPr lang="en-US" sz="2000" b="1" dirty="0" smtClean="0">
                <a:solidFill>
                  <a:schemeClr val="accent1">
                    <a:lumMod val="50000"/>
                  </a:schemeClr>
                </a:solidFill>
              </a:rPr>
              <a:t>coordination </a:t>
            </a:r>
            <a:r>
              <a:rPr lang="en-US" sz="2000" b="1" dirty="0">
                <a:solidFill>
                  <a:schemeClr val="accent1">
                    <a:lumMod val="50000"/>
                  </a:schemeClr>
                </a:solidFill>
              </a:rPr>
              <a:t>is </a:t>
            </a:r>
            <a:r>
              <a:rPr lang="en-US" sz="2000" b="1" dirty="0" smtClean="0">
                <a:solidFill>
                  <a:schemeClr val="accent1">
                    <a:lumMod val="50000"/>
                  </a:schemeClr>
                </a:solidFill>
              </a:rPr>
              <a:t>excellent</a:t>
            </a:r>
            <a:r>
              <a:rPr lang="hr-HR" sz="2000" dirty="0" smtClean="0">
                <a:solidFill>
                  <a:schemeClr val="accent1">
                    <a:lumMod val="50000"/>
                  </a:schemeClr>
                </a:solidFill>
              </a:rPr>
              <a:t>.</a:t>
            </a:r>
          </a:p>
          <a:p>
            <a:endParaRPr lang="hr-HR" sz="2000" dirty="0">
              <a:solidFill>
                <a:schemeClr val="accent1">
                  <a:lumMod val="50000"/>
                </a:schemeClr>
              </a:solidFill>
            </a:endParaRP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br>
              <a:rPr lang="hr-HR" sz="2800" b="1" dirty="0" smtClean="0">
                <a:solidFill>
                  <a:schemeClr val="tx2"/>
                </a:solidFill>
                <a:effectLst>
                  <a:glow>
                    <a:srgbClr val="7F7F7F">
                      <a:alpha val="35000"/>
                    </a:srgbClr>
                  </a:glow>
                </a:effectLst>
              </a:rPr>
            </a:br>
            <a:r>
              <a:rPr lang="hr-HR" sz="2800" b="1" dirty="0" smtClean="0">
                <a:solidFill>
                  <a:schemeClr val="tx2"/>
                </a:solidFill>
                <a:effectLst>
                  <a:glow>
                    <a:srgbClr val="7F7F7F">
                      <a:alpha val="35000"/>
                    </a:srgbClr>
                  </a:glow>
                </a:effectLst>
              </a:rPr>
              <a:t>O6 </a:t>
            </a:r>
            <a:r>
              <a:rPr lang="en-US" sz="2800" b="1" dirty="0">
                <a:solidFill>
                  <a:schemeClr val="accent1">
                    <a:lumMod val="50000"/>
                  </a:schemeClr>
                </a:solidFill>
              </a:rPr>
              <a:t>JUDICIAL PRACTICE IN THE AREA OF AQM</a:t>
            </a:r>
            <a:r>
              <a:rPr lang="hr-HR" sz="2800" dirty="0" smtClean="0">
                <a:solidFill>
                  <a:schemeClr val="accent1">
                    <a:lumMod val="50000"/>
                  </a:schemeClr>
                </a:solidFill>
              </a:rPr>
              <a:t/>
            </a:r>
            <a:br>
              <a:rPr lang="hr-HR" sz="2800" dirty="0" smtClean="0">
                <a:solidFill>
                  <a:schemeClr val="accent1">
                    <a:lumMod val="50000"/>
                  </a:schemeClr>
                </a:solidFill>
              </a:rPr>
            </a:br>
            <a:endParaRPr lang="hr-HR" sz="2800" b="1" dirty="0" smtClean="0">
              <a:solidFill>
                <a:schemeClr val="accent1">
                  <a:lumMod val="50000"/>
                </a:schemeClr>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400050" y="1905000"/>
            <a:ext cx="8543925" cy="3477875"/>
          </a:xfrm>
          <a:prstGeom prst="rect">
            <a:avLst/>
          </a:prstGeom>
          <a:noFill/>
        </p:spPr>
        <p:txBody>
          <a:bodyPr wrap="square" rtlCol="0">
            <a:spAutoFit/>
          </a:bodyPr>
          <a:lstStyle/>
          <a:p>
            <a:r>
              <a:rPr lang="en-US" sz="2000" dirty="0">
                <a:solidFill>
                  <a:schemeClr val="accent1">
                    <a:lumMod val="50000"/>
                  </a:schemeClr>
                </a:solidFill>
              </a:rPr>
              <a:t>Complaints are usually referred to the </a:t>
            </a:r>
            <a:r>
              <a:rPr lang="en-US" sz="2000" b="1" dirty="0" err="1">
                <a:solidFill>
                  <a:schemeClr val="accent1">
                    <a:lumMod val="50000"/>
                  </a:schemeClr>
                </a:solidFill>
              </a:rPr>
              <a:t>Kommune</a:t>
            </a:r>
            <a:r>
              <a:rPr lang="en-US" sz="2000" b="1" dirty="0">
                <a:solidFill>
                  <a:schemeClr val="accent1">
                    <a:lumMod val="50000"/>
                  </a:schemeClr>
                </a:solidFill>
              </a:rPr>
              <a:t> </a:t>
            </a:r>
            <a:r>
              <a:rPr lang="en-US" sz="2000" b="1" dirty="0" smtClean="0">
                <a:solidFill>
                  <a:schemeClr val="accent1">
                    <a:lumMod val="50000"/>
                  </a:schemeClr>
                </a:solidFill>
              </a:rPr>
              <a:t>(</a:t>
            </a:r>
            <a:r>
              <a:rPr lang="hr-HR" sz="2000" b="1" dirty="0" smtClean="0">
                <a:solidFill>
                  <a:schemeClr val="accent1">
                    <a:lumMod val="50000"/>
                  </a:schemeClr>
                </a:solidFill>
              </a:rPr>
              <a:t>LSGU/RSGU</a:t>
            </a:r>
            <a:r>
              <a:rPr lang="en-US" sz="2000" b="1" dirty="0" smtClean="0">
                <a:solidFill>
                  <a:schemeClr val="accent1">
                    <a:lumMod val="50000"/>
                  </a:schemeClr>
                </a:solidFill>
              </a:rPr>
              <a:t>) </a:t>
            </a:r>
            <a:r>
              <a:rPr lang="en-US" sz="2000" dirty="0">
                <a:solidFill>
                  <a:schemeClr val="accent1">
                    <a:lumMod val="50000"/>
                  </a:schemeClr>
                </a:solidFill>
              </a:rPr>
              <a:t>or to the </a:t>
            </a:r>
            <a:r>
              <a:rPr lang="en-US" sz="2000" b="1" dirty="0">
                <a:solidFill>
                  <a:schemeClr val="accent1">
                    <a:lumMod val="50000"/>
                  </a:schemeClr>
                </a:solidFill>
              </a:rPr>
              <a:t>Danish Environmental Protection </a:t>
            </a:r>
            <a:r>
              <a:rPr lang="en-US" sz="2000" b="1" dirty="0" err="1">
                <a:solidFill>
                  <a:schemeClr val="accent1">
                    <a:lumMod val="50000"/>
                  </a:schemeClr>
                </a:solidFill>
              </a:rPr>
              <a:t>Agenc</a:t>
            </a:r>
            <a:r>
              <a:rPr lang="hr-HR" sz="2000" b="1" dirty="0">
                <a:solidFill>
                  <a:schemeClr val="accent1">
                    <a:lumMod val="50000"/>
                  </a:schemeClr>
                </a:solidFill>
              </a:rPr>
              <a:t>y</a:t>
            </a:r>
            <a:r>
              <a:rPr lang="en-US" sz="2000" dirty="0" smtClean="0">
                <a:solidFill>
                  <a:schemeClr val="accent1">
                    <a:lumMod val="50000"/>
                  </a:schemeClr>
                </a:solidFill>
              </a:rPr>
              <a:t> </a:t>
            </a:r>
            <a:r>
              <a:rPr lang="en-US" sz="2000" dirty="0">
                <a:solidFill>
                  <a:schemeClr val="accent1">
                    <a:lumMod val="50000"/>
                  </a:schemeClr>
                </a:solidFill>
              </a:rPr>
              <a:t>for the largest industries. If it is not satisfied with the </a:t>
            </a:r>
            <a:r>
              <a:rPr lang="en-US" sz="2000" dirty="0" err="1">
                <a:solidFill>
                  <a:schemeClr val="accent1">
                    <a:lumMod val="50000"/>
                  </a:schemeClr>
                </a:solidFill>
              </a:rPr>
              <a:t>Kommune</a:t>
            </a:r>
            <a:r>
              <a:rPr lang="en-US" sz="2000" dirty="0">
                <a:solidFill>
                  <a:schemeClr val="accent1">
                    <a:lumMod val="50000"/>
                  </a:schemeClr>
                </a:solidFill>
              </a:rPr>
              <a:t> decision, the plaintiff can file an appeal to the </a:t>
            </a:r>
            <a:r>
              <a:rPr lang="en-US" sz="2000" b="1" dirty="0">
                <a:solidFill>
                  <a:schemeClr val="accent1">
                    <a:lumMod val="50000"/>
                  </a:schemeClr>
                </a:solidFill>
              </a:rPr>
              <a:t>Appeals Committee for Environmental </a:t>
            </a:r>
            <a:r>
              <a:rPr lang="en-US" sz="2000" b="1" dirty="0" smtClean="0">
                <a:solidFill>
                  <a:schemeClr val="accent1">
                    <a:lumMod val="50000"/>
                  </a:schemeClr>
                </a:solidFill>
              </a:rPr>
              <a:t>Protection</a:t>
            </a:r>
            <a:r>
              <a:rPr lang="hr-HR" sz="2000" dirty="0" smtClean="0">
                <a:solidFill>
                  <a:schemeClr val="accent1">
                    <a:lumMod val="50000"/>
                  </a:schemeClr>
                </a:solidFill>
              </a:rPr>
              <a:t> (Miljøklagenævnet </a:t>
            </a:r>
            <a:r>
              <a:rPr lang="en-GB" sz="2000" u="sng" dirty="0" smtClean="0">
                <a:solidFill>
                  <a:schemeClr val="accent1">
                    <a:lumMod val="50000"/>
                  </a:schemeClr>
                </a:solidFill>
                <a:hlinkClick r:id="rId4"/>
              </a:rPr>
              <a:t>http://nmkn.dk/</a:t>
            </a:r>
            <a:r>
              <a:rPr lang="en-GB" sz="2000" dirty="0" smtClean="0">
                <a:solidFill>
                  <a:schemeClr val="accent1">
                    <a:lumMod val="50000"/>
                  </a:schemeClr>
                </a:solidFill>
              </a:rPr>
              <a:t> (</a:t>
            </a:r>
            <a:r>
              <a:rPr lang="hr-BA" sz="2000" dirty="0" err="1" smtClean="0">
                <a:solidFill>
                  <a:schemeClr val="accent1">
                    <a:lumMod val="50000"/>
                  </a:schemeClr>
                </a:solidFill>
              </a:rPr>
              <a:t>only</a:t>
            </a:r>
            <a:r>
              <a:rPr lang="hr-BA" sz="2000" dirty="0" smtClean="0">
                <a:solidFill>
                  <a:schemeClr val="accent1">
                    <a:lumMod val="50000"/>
                  </a:schemeClr>
                </a:solidFill>
              </a:rPr>
              <a:t> </a:t>
            </a:r>
            <a:r>
              <a:rPr lang="hr-BA" sz="2000" dirty="0" err="1" smtClean="0">
                <a:solidFill>
                  <a:schemeClr val="accent1">
                    <a:lumMod val="50000"/>
                  </a:schemeClr>
                </a:solidFill>
              </a:rPr>
              <a:t>in</a:t>
            </a:r>
            <a:r>
              <a:rPr lang="hr-BA" sz="2000" dirty="0" smtClean="0">
                <a:solidFill>
                  <a:schemeClr val="accent1">
                    <a:lumMod val="50000"/>
                  </a:schemeClr>
                </a:solidFill>
              </a:rPr>
              <a:t> </a:t>
            </a:r>
            <a:r>
              <a:rPr lang="hr-BA" sz="2000" dirty="0" err="1" smtClean="0">
                <a:solidFill>
                  <a:schemeClr val="accent1">
                    <a:lumMod val="50000"/>
                  </a:schemeClr>
                </a:solidFill>
              </a:rPr>
              <a:t>Danish</a:t>
            </a:r>
            <a:r>
              <a:rPr lang="en-GB" sz="2000" dirty="0" smtClean="0">
                <a:solidFill>
                  <a:schemeClr val="accent1">
                    <a:lumMod val="50000"/>
                  </a:schemeClr>
                </a:solidFill>
              </a:rPr>
              <a:t>)) </a:t>
            </a:r>
            <a:r>
              <a:rPr lang="en-US" sz="2000" dirty="0">
                <a:solidFill>
                  <a:schemeClr val="accent1">
                    <a:lumMod val="50000"/>
                  </a:schemeClr>
                </a:solidFill>
              </a:rPr>
              <a:t>which is the </a:t>
            </a:r>
            <a:r>
              <a:rPr lang="hr-HR" sz="2000" dirty="0" err="1" smtClean="0">
                <a:solidFill>
                  <a:schemeClr val="accent1">
                    <a:lumMod val="50000"/>
                  </a:schemeClr>
                </a:solidFill>
              </a:rPr>
              <a:t>highest</a:t>
            </a:r>
            <a:r>
              <a:rPr lang="hr-HR" sz="2000" dirty="0" smtClean="0">
                <a:solidFill>
                  <a:schemeClr val="accent1">
                    <a:lumMod val="50000"/>
                  </a:schemeClr>
                </a:solidFill>
              </a:rPr>
              <a:t> </a:t>
            </a:r>
            <a:r>
              <a:rPr lang="hr-HR" sz="2000" dirty="0" err="1" smtClean="0">
                <a:solidFill>
                  <a:schemeClr val="accent1">
                    <a:lumMod val="50000"/>
                  </a:schemeClr>
                </a:solidFill>
              </a:rPr>
              <a:t>adminsitrative</a:t>
            </a:r>
            <a:r>
              <a:rPr lang="hr-HR" sz="2000" dirty="0" smtClean="0">
                <a:solidFill>
                  <a:schemeClr val="accent1">
                    <a:lumMod val="50000"/>
                  </a:schemeClr>
                </a:solidFill>
              </a:rPr>
              <a:t> </a:t>
            </a:r>
            <a:r>
              <a:rPr lang="hr-HR" sz="2000" dirty="0" err="1" smtClean="0">
                <a:solidFill>
                  <a:schemeClr val="accent1">
                    <a:lumMod val="50000"/>
                  </a:schemeClr>
                </a:solidFill>
              </a:rPr>
              <a:t>body</a:t>
            </a:r>
            <a:r>
              <a:rPr lang="hr-HR" sz="2000" dirty="0" smtClean="0">
                <a:solidFill>
                  <a:schemeClr val="accent1">
                    <a:lumMod val="50000"/>
                  </a:schemeClr>
                </a:solidFill>
              </a:rPr>
              <a:t> </a:t>
            </a:r>
            <a:r>
              <a:rPr lang="hr-HR" sz="2000" dirty="0" err="1" smtClean="0">
                <a:solidFill>
                  <a:schemeClr val="accent1">
                    <a:lumMod val="50000"/>
                  </a:schemeClr>
                </a:solidFill>
              </a:rPr>
              <a:t>in</a:t>
            </a:r>
            <a:r>
              <a:rPr lang="hr-HR" sz="2000" dirty="0" smtClean="0">
                <a:solidFill>
                  <a:schemeClr val="accent1">
                    <a:lumMod val="50000"/>
                  </a:schemeClr>
                </a:solidFill>
              </a:rPr>
              <a:t> </a:t>
            </a:r>
            <a:r>
              <a:rPr lang="hr-HR" sz="2000" dirty="0" err="1" smtClean="0">
                <a:solidFill>
                  <a:schemeClr val="accent1">
                    <a:lumMod val="50000"/>
                  </a:schemeClr>
                </a:solidFill>
              </a:rPr>
              <a:t>Denmark</a:t>
            </a:r>
            <a:r>
              <a:rPr lang="hr-HR" sz="2000" dirty="0" smtClean="0">
                <a:solidFill>
                  <a:schemeClr val="accent1">
                    <a:lumMod val="50000"/>
                  </a:schemeClr>
                </a:solidFill>
              </a:rPr>
              <a:t> </a:t>
            </a:r>
            <a:r>
              <a:rPr lang="en-US" sz="2000" dirty="0" smtClean="0">
                <a:solidFill>
                  <a:schemeClr val="accent1">
                    <a:lumMod val="50000"/>
                  </a:schemeClr>
                </a:solidFill>
              </a:rPr>
              <a:t>for </a:t>
            </a:r>
            <a:r>
              <a:rPr lang="en-US" sz="2000" dirty="0">
                <a:solidFill>
                  <a:schemeClr val="accent1">
                    <a:lumMod val="50000"/>
                  </a:schemeClr>
                </a:solidFill>
              </a:rPr>
              <a:t>environmental </a:t>
            </a:r>
            <a:r>
              <a:rPr lang="en-US" sz="2000" dirty="0" smtClean="0">
                <a:solidFill>
                  <a:schemeClr val="accent1">
                    <a:lumMod val="50000"/>
                  </a:schemeClr>
                </a:solidFill>
              </a:rPr>
              <a:t>issues</a:t>
            </a:r>
            <a:r>
              <a:rPr lang="hr-HR" sz="2000" dirty="0" smtClean="0">
                <a:solidFill>
                  <a:schemeClr val="accent1">
                    <a:lumMod val="50000"/>
                  </a:schemeClr>
                </a:solidFill>
              </a:rPr>
              <a:t>. </a:t>
            </a:r>
          </a:p>
          <a:p>
            <a:endParaRPr lang="hr-HR" sz="2000" dirty="0">
              <a:solidFill>
                <a:schemeClr val="accent1">
                  <a:lumMod val="50000"/>
                </a:schemeClr>
              </a:solidFill>
            </a:endParaRPr>
          </a:p>
          <a:p>
            <a:r>
              <a:rPr lang="en-US" sz="2000" dirty="0">
                <a:solidFill>
                  <a:schemeClr val="accent1">
                    <a:lumMod val="50000"/>
                  </a:schemeClr>
                </a:solidFill>
              </a:rPr>
              <a:t>Citizens and companies can file complaints that the Board is considering and passed decisions are binding. The only possibility after that is a trial, which is not as </a:t>
            </a:r>
            <a:r>
              <a:rPr lang="en-US" sz="2000" dirty="0" smtClean="0">
                <a:solidFill>
                  <a:schemeClr val="accent1">
                    <a:lumMod val="50000"/>
                  </a:schemeClr>
                </a:solidFill>
              </a:rPr>
              <a:t>usual</a:t>
            </a:r>
            <a:r>
              <a:rPr lang="hr-HR" sz="2000" dirty="0" smtClean="0">
                <a:solidFill>
                  <a:schemeClr val="accent1">
                    <a:lumMod val="50000"/>
                  </a:schemeClr>
                </a:solidFill>
              </a:rPr>
              <a:t>.</a:t>
            </a:r>
          </a:p>
          <a:p>
            <a:endParaRPr lang="hr-HR" sz="2000" dirty="0">
              <a:solidFill>
                <a:schemeClr val="accent1">
                  <a:lumMod val="50000"/>
                </a:schemeClr>
              </a:solidFill>
            </a:endParaRPr>
          </a:p>
        </p:txBody>
      </p:sp>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accent1">
                    <a:lumMod val="50000"/>
                  </a:schemeClr>
                </a:solidFill>
              </a:rPr>
              <a:t>O6 </a:t>
            </a:r>
            <a:r>
              <a:rPr lang="en-US" sz="2800" b="1" dirty="0">
                <a:solidFill>
                  <a:schemeClr val="accent1">
                    <a:lumMod val="50000"/>
                  </a:schemeClr>
                </a:solidFill>
              </a:rPr>
              <a:t>LEGAL PROTECTION OF THE INSPECTOR</a:t>
            </a:r>
            <a:endParaRPr lang="hr-HR" sz="2800" b="1" dirty="0" smtClean="0">
              <a:solidFill>
                <a:schemeClr val="accent1">
                  <a:lumMod val="50000"/>
                </a:schemeClr>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171450" y="1533525"/>
            <a:ext cx="8829675" cy="1200329"/>
          </a:xfrm>
          <a:prstGeom prst="rect">
            <a:avLst/>
          </a:prstGeom>
          <a:noFill/>
        </p:spPr>
        <p:txBody>
          <a:bodyPr wrap="square" rtlCol="0">
            <a:spAutoFit/>
          </a:bodyPr>
          <a:lstStyle/>
          <a:p>
            <a:r>
              <a:rPr lang="en-US" sz="2400" b="1" i="1" dirty="0">
                <a:solidFill>
                  <a:schemeClr val="accent1">
                    <a:lumMod val="50000"/>
                  </a:schemeClr>
                </a:solidFill>
              </a:rPr>
              <a:t>Is there legal support to inspectors in the case of judicial </a:t>
            </a:r>
            <a:r>
              <a:rPr lang="en-US" sz="2400" b="1" i="1" dirty="0" smtClean="0">
                <a:solidFill>
                  <a:schemeClr val="accent1">
                    <a:lumMod val="50000"/>
                  </a:schemeClr>
                </a:solidFill>
              </a:rPr>
              <a:t>proceedings</a:t>
            </a:r>
            <a:r>
              <a:rPr lang="hr-HR" sz="2400" b="1" i="1" dirty="0" smtClean="0">
                <a:solidFill>
                  <a:schemeClr val="accent1">
                    <a:lumMod val="50000"/>
                  </a:schemeClr>
                </a:solidFill>
              </a:rPr>
              <a:t>?</a:t>
            </a:r>
            <a:endParaRPr lang="hr-HR" sz="2400" b="1" dirty="0" smtClean="0">
              <a:solidFill>
                <a:schemeClr val="accent1">
                  <a:lumMod val="50000"/>
                </a:schemeClr>
              </a:solidFill>
            </a:endParaRPr>
          </a:p>
          <a:p>
            <a:endParaRPr lang="hr-HR" sz="2400" b="1" dirty="0">
              <a:solidFill>
                <a:schemeClr val="accent1">
                  <a:lumMod val="50000"/>
                </a:schemeClr>
              </a:solidFill>
            </a:endParaRPr>
          </a:p>
        </p:txBody>
      </p:sp>
      <p:sp>
        <p:nvSpPr>
          <p:cNvPr id="10" name="TextBox 9"/>
          <p:cNvSpPr txBox="1"/>
          <p:nvPr/>
        </p:nvSpPr>
        <p:spPr>
          <a:xfrm>
            <a:off x="304800" y="2400300"/>
            <a:ext cx="8591550" cy="3170099"/>
          </a:xfrm>
          <a:prstGeom prst="rect">
            <a:avLst/>
          </a:prstGeom>
          <a:noFill/>
        </p:spPr>
        <p:txBody>
          <a:bodyPr wrap="square" rtlCol="0">
            <a:spAutoFit/>
          </a:bodyPr>
          <a:lstStyle/>
          <a:p>
            <a:r>
              <a:rPr lang="en-US" sz="2000" dirty="0">
                <a:solidFill>
                  <a:schemeClr val="accent1">
                    <a:lumMod val="50000"/>
                  </a:schemeClr>
                </a:solidFill>
              </a:rPr>
              <a:t>Appeals </a:t>
            </a:r>
            <a:r>
              <a:rPr lang="en-US" sz="2000" dirty="0" smtClean="0">
                <a:solidFill>
                  <a:schemeClr val="accent1">
                    <a:lumMod val="50000"/>
                  </a:schemeClr>
                </a:solidFill>
              </a:rPr>
              <a:t>(</a:t>
            </a:r>
            <a:r>
              <a:rPr lang="hr-HR" sz="2000" dirty="0" err="1" smtClean="0">
                <a:solidFill>
                  <a:schemeClr val="accent1">
                    <a:lumMod val="50000"/>
                  </a:schemeClr>
                </a:solidFill>
              </a:rPr>
              <a:t>of</a:t>
            </a:r>
            <a:r>
              <a:rPr lang="hr-HR" sz="2000" dirty="0" smtClean="0">
                <a:solidFill>
                  <a:schemeClr val="accent1">
                    <a:lumMod val="50000"/>
                  </a:schemeClr>
                </a:solidFill>
              </a:rPr>
              <a:t> </a:t>
            </a:r>
            <a:r>
              <a:rPr lang="en-US" sz="2000" dirty="0" smtClean="0">
                <a:solidFill>
                  <a:schemeClr val="accent1">
                    <a:lumMod val="50000"/>
                  </a:schemeClr>
                </a:solidFill>
              </a:rPr>
              <a:t>companies </a:t>
            </a:r>
            <a:r>
              <a:rPr lang="en-US" sz="2000" dirty="0">
                <a:solidFill>
                  <a:schemeClr val="accent1">
                    <a:lumMod val="50000"/>
                  </a:schemeClr>
                </a:solidFill>
              </a:rPr>
              <a:t>or private persons) regarding environmental complaints, approval procedure permission or permit conditions, are processed by the competent </a:t>
            </a:r>
            <a:r>
              <a:rPr lang="en-US" sz="2000" dirty="0" err="1">
                <a:solidFill>
                  <a:schemeClr val="accent1">
                    <a:lumMod val="50000"/>
                  </a:schemeClr>
                </a:solidFill>
              </a:rPr>
              <a:t>Kommune</a:t>
            </a:r>
            <a:r>
              <a:rPr lang="en-US" sz="2000" dirty="0">
                <a:solidFill>
                  <a:schemeClr val="accent1">
                    <a:lumMod val="50000"/>
                  </a:schemeClr>
                </a:solidFill>
              </a:rPr>
              <a:t> or </a:t>
            </a:r>
            <a:r>
              <a:rPr lang="hr-HR" sz="2000" dirty="0" err="1" smtClean="0">
                <a:solidFill>
                  <a:schemeClr val="accent1">
                    <a:lumMod val="50000"/>
                  </a:schemeClr>
                </a:solidFill>
              </a:rPr>
              <a:t>by</a:t>
            </a:r>
            <a:r>
              <a:rPr lang="hr-HR" sz="2000" dirty="0" smtClean="0">
                <a:solidFill>
                  <a:schemeClr val="accent1">
                    <a:lumMod val="50000"/>
                  </a:schemeClr>
                </a:solidFill>
              </a:rPr>
              <a:t> </a:t>
            </a:r>
            <a:r>
              <a:rPr lang="hr-HR" sz="2000" dirty="0" err="1" smtClean="0">
                <a:solidFill>
                  <a:schemeClr val="accent1">
                    <a:lumMod val="50000"/>
                  </a:schemeClr>
                </a:solidFill>
              </a:rPr>
              <a:t>the</a:t>
            </a:r>
            <a:r>
              <a:rPr lang="hr-HR" sz="2000" dirty="0" smtClean="0">
                <a:solidFill>
                  <a:schemeClr val="accent1">
                    <a:lumMod val="50000"/>
                  </a:schemeClr>
                </a:solidFill>
              </a:rPr>
              <a:t> </a:t>
            </a:r>
            <a:r>
              <a:rPr lang="hr-HR" sz="2000" dirty="0" err="1" smtClean="0">
                <a:solidFill>
                  <a:schemeClr val="accent1">
                    <a:lumMod val="50000"/>
                  </a:schemeClr>
                </a:solidFill>
              </a:rPr>
              <a:t>Agency</a:t>
            </a:r>
            <a:r>
              <a:rPr lang="hr-HR" sz="2000" dirty="0" smtClean="0">
                <a:solidFill>
                  <a:schemeClr val="accent1">
                    <a:lumMod val="50000"/>
                  </a:schemeClr>
                </a:solidFill>
              </a:rPr>
              <a:t> for </a:t>
            </a:r>
            <a:r>
              <a:rPr lang="en-US" sz="2000" dirty="0" smtClean="0">
                <a:solidFill>
                  <a:schemeClr val="accent1">
                    <a:lumMod val="50000"/>
                  </a:schemeClr>
                </a:solidFill>
              </a:rPr>
              <a:t>the </a:t>
            </a:r>
            <a:r>
              <a:rPr lang="en-US" sz="2000" dirty="0">
                <a:solidFill>
                  <a:schemeClr val="accent1">
                    <a:lumMod val="50000"/>
                  </a:schemeClr>
                </a:solidFill>
              </a:rPr>
              <a:t>largest </a:t>
            </a:r>
            <a:r>
              <a:rPr lang="en-US" sz="2000" dirty="0" smtClean="0">
                <a:solidFill>
                  <a:schemeClr val="accent1">
                    <a:lumMod val="50000"/>
                  </a:schemeClr>
                </a:solidFill>
              </a:rPr>
              <a:t>industries. </a:t>
            </a:r>
            <a:r>
              <a:rPr lang="en-US" sz="2000" dirty="0">
                <a:solidFill>
                  <a:schemeClr val="accent1">
                    <a:lumMod val="50000"/>
                  </a:schemeClr>
                </a:solidFill>
              </a:rPr>
              <a:t>An appeal to the State </a:t>
            </a:r>
            <a:r>
              <a:rPr lang="en-US" sz="2000" dirty="0" smtClean="0">
                <a:solidFill>
                  <a:schemeClr val="accent1">
                    <a:lumMod val="50000"/>
                  </a:schemeClr>
                </a:solidFill>
              </a:rPr>
              <a:t>Appeal </a:t>
            </a:r>
            <a:r>
              <a:rPr lang="en-US" sz="2000" dirty="0">
                <a:solidFill>
                  <a:schemeClr val="accent1">
                    <a:lumMod val="50000"/>
                  </a:schemeClr>
                </a:solidFill>
              </a:rPr>
              <a:t>Committee for Environmental Protection </a:t>
            </a:r>
            <a:r>
              <a:rPr lang="en-US" sz="2000" dirty="0" smtClean="0">
                <a:solidFill>
                  <a:schemeClr val="accent1">
                    <a:lumMod val="50000"/>
                  </a:schemeClr>
                </a:solidFill>
              </a:rPr>
              <a:t>may </a:t>
            </a:r>
            <a:r>
              <a:rPr lang="en-US" sz="2000" dirty="0">
                <a:solidFill>
                  <a:schemeClr val="accent1">
                    <a:lumMod val="50000"/>
                  </a:schemeClr>
                </a:solidFill>
              </a:rPr>
              <a:t>be brought to the decision of the </a:t>
            </a:r>
            <a:r>
              <a:rPr lang="en-US" sz="2000" dirty="0" err="1">
                <a:solidFill>
                  <a:schemeClr val="accent1">
                    <a:lumMod val="50000"/>
                  </a:schemeClr>
                </a:solidFill>
              </a:rPr>
              <a:t>Kommune</a:t>
            </a:r>
            <a:r>
              <a:rPr lang="en-US" sz="2000" dirty="0">
                <a:solidFill>
                  <a:schemeClr val="accent1">
                    <a:lumMod val="50000"/>
                  </a:schemeClr>
                </a:solidFill>
              </a:rPr>
              <a:t> or the </a:t>
            </a:r>
            <a:r>
              <a:rPr lang="en-US" sz="2000" dirty="0" smtClean="0">
                <a:solidFill>
                  <a:schemeClr val="accent1">
                    <a:lumMod val="50000"/>
                  </a:schemeClr>
                </a:solidFill>
              </a:rPr>
              <a:t>Agency, </a:t>
            </a:r>
            <a:r>
              <a:rPr lang="en-US" sz="2000" dirty="0">
                <a:solidFill>
                  <a:schemeClr val="accent1">
                    <a:lumMod val="50000"/>
                  </a:schemeClr>
                </a:solidFill>
              </a:rPr>
              <a:t>which is </a:t>
            </a:r>
            <a:r>
              <a:rPr lang="hr-HR" sz="2000" dirty="0" err="1" smtClean="0">
                <a:solidFill>
                  <a:schemeClr val="accent1">
                    <a:lumMod val="50000"/>
                  </a:schemeClr>
                </a:solidFill>
              </a:rPr>
              <a:t>the</a:t>
            </a:r>
            <a:r>
              <a:rPr lang="hr-HR" sz="2000" dirty="0" smtClean="0">
                <a:solidFill>
                  <a:schemeClr val="accent1">
                    <a:lumMod val="50000"/>
                  </a:schemeClr>
                </a:solidFill>
              </a:rPr>
              <a:t> </a:t>
            </a:r>
            <a:r>
              <a:rPr lang="hr-HR" sz="2000" dirty="0" err="1" smtClean="0">
                <a:solidFill>
                  <a:schemeClr val="accent1">
                    <a:lumMod val="50000"/>
                  </a:schemeClr>
                </a:solidFill>
              </a:rPr>
              <a:t>ultimate</a:t>
            </a:r>
            <a:r>
              <a:rPr lang="hr-HR" sz="2000" dirty="0" smtClean="0">
                <a:solidFill>
                  <a:schemeClr val="accent1">
                    <a:lumMod val="50000"/>
                  </a:schemeClr>
                </a:solidFill>
              </a:rPr>
              <a:t> </a:t>
            </a:r>
            <a:r>
              <a:rPr lang="en-US" sz="2000" dirty="0" smtClean="0">
                <a:solidFill>
                  <a:schemeClr val="accent1">
                    <a:lumMod val="50000"/>
                  </a:schemeClr>
                </a:solidFill>
              </a:rPr>
              <a:t>administrative </a:t>
            </a:r>
            <a:r>
              <a:rPr lang="en-US" sz="2000" dirty="0">
                <a:solidFill>
                  <a:schemeClr val="accent1">
                    <a:lumMod val="50000"/>
                  </a:schemeClr>
                </a:solidFill>
              </a:rPr>
              <a:t>decision-making body about appeals. In rare cases, trials and court verdicts </a:t>
            </a:r>
            <a:r>
              <a:rPr lang="en-US" sz="2000" dirty="0" smtClean="0">
                <a:solidFill>
                  <a:schemeClr val="accent1">
                    <a:lumMod val="50000"/>
                  </a:schemeClr>
                </a:solidFill>
              </a:rPr>
              <a:t>arise</a:t>
            </a:r>
            <a:r>
              <a:rPr lang="hr-HR" sz="2000" dirty="0" smtClean="0">
                <a:solidFill>
                  <a:schemeClr val="accent1">
                    <a:lumMod val="50000"/>
                  </a:schemeClr>
                </a:solidFill>
              </a:rPr>
              <a:t>.</a:t>
            </a:r>
          </a:p>
          <a:p>
            <a:endParaRPr lang="hr-HR" sz="2000" dirty="0" smtClean="0">
              <a:solidFill>
                <a:schemeClr val="accent1">
                  <a:lumMod val="50000"/>
                </a:schemeClr>
              </a:solidFill>
            </a:endParaRPr>
          </a:p>
          <a:p>
            <a:r>
              <a:rPr lang="en-US" sz="2000" dirty="0">
                <a:solidFill>
                  <a:schemeClr val="accent1">
                    <a:lumMod val="50000"/>
                  </a:schemeClr>
                </a:solidFill>
              </a:rPr>
              <a:t>In appeals and court cases, when necessary, environmental inspectors have the support of the </a:t>
            </a:r>
            <a:r>
              <a:rPr lang="en-US" sz="2000" dirty="0" err="1">
                <a:solidFill>
                  <a:schemeClr val="accent1">
                    <a:lumMod val="50000"/>
                  </a:schemeClr>
                </a:solidFill>
              </a:rPr>
              <a:t>Kommune</a:t>
            </a:r>
            <a:r>
              <a:rPr lang="en-US" sz="2000" dirty="0">
                <a:solidFill>
                  <a:schemeClr val="accent1">
                    <a:lumMod val="50000"/>
                  </a:schemeClr>
                </a:solidFill>
              </a:rPr>
              <a:t> attorney (or </a:t>
            </a:r>
            <a:r>
              <a:rPr lang="hr-HR" sz="2000" dirty="0" smtClean="0">
                <a:solidFill>
                  <a:schemeClr val="accent1">
                    <a:lumMod val="50000"/>
                  </a:schemeClr>
                </a:solidFill>
              </a:rPr>
              <a:t>A</a:t>
            </a:r>
            <a:r>
              <a:rPr lang="en-US" sz="2000" dirty="0" err="1" smtClean="0">
                <a:solidFill>
                  <a:schemeClr val="accent1">
                    <a:lumMod val="50000"/>
                  </a:schemeClr>
                </a:solidFill>
              </a:rPr>
              <a:t>gency</a:t>
            </a:r>
            <a:r>
              <a:rPr lang="en-US" sz="2000" dirty="0" smtClean="0">
                <a:solidFill>
                  <a:schemeClr val="accent1">
                    <a:lumMod val="50000"/>
                  </a:schemeClr>
                </a:solidFill>
              </a:rPr>
              <a:t>)</a:t>
            </a:r>
            <a:r>
              <a:rPr lang="hr-HR" sz="2000" dirty="0" smtClean="0">
                <a:solidFill>
                  <a:schemeClr val="accent1">
                    <a:lumMod val="50000"/>
                  </a:schemeClr>
                </a:solidFill>
              </a:rPr>
              <a:t>.</a:t>
            </a:r>
          </a:p>
          <a:p>
            <a:endParaRPr lang="hr-HR" sz="2000" dirty="0">
              <a:solidFill>
                <a:schemeClr val="accent1">
                  <a:lumMod val="50000"/>
                </a:schemeClr>
              </a:solidFill>
            </a:endParaRP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4119845787"/>
      </p:ext>
    </p:extLst>
  </p:cSld>
  <p:clrMapOvr>
    <a:masterClrMapping/>
  </p:clrMapOvr>
  <p:transition spd="med">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br>
              <a:rPr lang="hr-HR" sz="2800" b="1" dirty="0" smtClean="0">
                <a:solidFill>
                  <a:schemeClr val="tx2"/>
                </a:solidFill>
                <a:effectLst>
                  <a:glow>
                    <a:srgbClr val="7F7F7F">
                      <a:alpha val="35000"/>
                    </a:srgbClr>
                  </a:glow>
                </a:effectLst>
              </a:rPr>
            </a:br>
            <a:r>
              <a:rPr lang="hr-HR" sz="2800" b="1" dirty="0" smtClean="0">
                <a:solidFill>
                  <a:schemeClr val="tx2"/>
                </a:solidFill>
                <a:effectLst>
                  <a:glow>
                    <a:srgbClr val="7F7F7F">
                      <a:alpha val="35000"/>
                    </a:srgbClr>
                  </a:glow>
                </a:effectLst>
              </a:rPr>
              <a:t>O6 </a:t>
            </a:r>
            <a:r>
              <a:rPr lang="en-US" sz="2800" b="1" dirty="0">
                <a:solidFill>
                  <a:schemeClr val="accent1">
                    <a:lumMod val="50000"/>
                  </a:schemeClr>
                </a:solidFill>
              </a:rPr>
              <a:t>JUDICIAL PRACTICE IN THE AREA OF AQM</a:t>
            </a:r>
            <a:r>
              <a:rPr lang="hr-HR" sz="2800" dirty="0" smtClean="0">
                <a:solidFill>
                  <a:schemeClr val="accent1">
                    <a:lumMod val="50000"/>
                  </a:schemeClr>
                </a:solidFill>
              </a:rPr>
              <a:t/>
            </a:r>
            <a:br>
              <a:rPr lang="hr-HR" sz="2800" dirty="0" smtClean="0">
                <a:solidFill>
                  <a:schemeClr val="accent1">
                    <a:lumMod val="50000"/>
                  </a:schemeClr>
                </a:solidFill>
              </a:rPr>
            </a:br>
            <a:endParaRPr lang="hr-HR" sz="2800" b="1" dirty="0" smtClean="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376239" y="1295400"/>
            <a:ext cx="7843836" cy="461665"/>
          </a:xfrm>
          <a:prstGeom prst="rect">
            <a:avLst/>
          </a:prstGeom>
          <a:noFill/>
        </p:spPr>
        <p:txBody>
          <a:bodyPr wrap="square" rtlCol="0">
            <a:spAutoFit/>
          </a:bodyPr>
          <a:lstStyle/>
          <a:p>
            <a:r>
              <a:rPr lang="en-US" sz="2400" b="1" dirty="0">
                <a:solidFill>
                  <a:schemeClr val="accent1">
                    <a:lumMod val="50000"/>
                  </a:schemeClr>
                </a:solidFill>
              </a:rPr>
              <a:t>An example of a particular case</a:t>
            </a:r>
            <a:endParaRPr lang="hr-HR" dirty="0"/>
          </a:p>
        </p:txBody>
      </p:sp>
      <p:sp>
        <p:nvSpPr>
          <p:cNvPr id="10" name="TextBox 9"/>
          <p:cNvSpPr txBox="1"/>
          <p:nvPr/>
        </p:nvSpPr>
        <p:spPr>
          <a:xfrm>
            <a:off x="348350" y="1580893"/>
            <a:ext cx="8434386" cy="4734126"/>
          </a:xfrm>
          <a:prstGeom prst="rect">
            <a:avLst/>
          </a:prstGeom>
          <a:noFill/>
        </p:spPr>
        <p:txBody>
          <a:bodyPr wrap="square" rtlCol="0">
            <a:spAutoFit/>
          </a:bodyPr>
          <a:lstStyle/>
          <a:p>
            <a:r>
              <a:rPr lang="en-US" dirty="0">
                <a:solidFill>
                  <a:schemeClr val="accent1">
                    <a:lumMod val="50000"/>
                  </a:schemeClr>
                </a:solidFill>
              </a:rPr>
              <a:t>The recent case concerning the industry and the air quality (scents) involves the company </a:t>
            </a:r>
            <a:r>
              <a:rPr lang="en-US" dirty="0" smtClean="0">
                <a:solidFill>
                  <a:schemeClr val="accent1">
                    <a:lumMod val="50000"/>
                  </a:schemeClr>
                </a:solidFill>
              </a:rPr>
              <a:t>for</a:t>
            </a:r>
            <a:r>
              <a:rPr lang="hr-HR" dirty="0" smtClean="0">
                <a:solidFill>
                  <a:schemeClr val="accent1">
                    <a:lumMod val="50000"/>
                  </a:schemeClr>
                </a:solidFill>
              </a:rPr>
              <a:t> </a:t>
            </a:r>
            <a:r>
              <a:rPr lang="en-US" dirty="0" smtClean="0">
                <a:solidFill>
                  <a:schemeClr val="accent1">
                    <a:lumMod val="50000"/>
                  </a:schemeClr>
                </a:solidFill>
              </a:rPr>
              <a:t>food production</a:t>
            </a:r>
            <a:r>
              <a:rPr lang="hr-HR" dirty="0" smtClean="0">
                <a:solidFill>
                  <a:schemeClr val="accent1">
                    <a:lumMod val="50000"/>
                  </a:schemeClr>
                </a:solidFill>
              </a:rPr>
              <a:t>, European Protein A/S </a:t>
            </a:r>
            <a:r>
              <a:rPr lang="hr-HR" dirty="0" err="1" smtClean="0">
                <a:solidFill>
                  <a:schemeClr val="accent1">
                    <a:lumMod val="50000"/>
                  </a:schemeClr>
                </a:solidFill>
              </a:rPr>
              <a:t>in</a:t>
            </a:r>
            <a:r>
              <a:rPr lang="hr-HR" dirty="0" smtClean="0">
                <a:solidFill>
                  <a:schemeClr val="accent1">
                    <a:lumMod val="50000"/>
                  </a:schemeClr>
                </a:solidFill>
              </a:rPr>
              <a:t> Jellingu, </a:t>
            </a:r>
            <a:r>
              <a:rPr lang="hr-HR" dirty="0" err="1" smtClean="0">
                <a:solidFill>
                  <a:schemeClr val="accent1">
                    <a:lumMod val="50000"/>
                  </a:schemeClr>
                </a:solidFill>
              </a:rPr>
              <a:t>Denmark</a:t>
            </a:r>
            <a:r>
              <a:rPr lang="hr-HR" dirty="0" smtClean="0">
                <a:solidFill>
                  <a:schemeClr val="accent1">
                    <a:lumMod val="50000"/>
                  </a:schemeClr>
                </a:solidFill>
              </a:rPr>
              <a:t> (</a:t>
            </a:r>
            <a:r>
              <a:rPr lang="hr-HR" dirty="0" err="1" smtClean="0">
                <a:solidFill>
                  <a:schemeClr val="accent1">
                    <a:lumMod val="50000"/>
                  </a:schemeClr>
                </a:solidFill>
              </a:rPr>
              <a:t>in</a:t>
            </a:r>
            <a:r>
              <a:rPr lang="hr-HR" dirty="0" smtClean="0">
                <a:solidFill>
                  <a:schemeClr val="accent1">
                    <a:lumMod val="50000"/>
                  </a:schemeClr>
                </a:solidFill>
              </a:rPr>
              <a:t> Vejle Kommune).</a:t>
            </a:r>
          </a:p>
          <a:p>
            <a:endParaRPr lang="hr-HR" dirty="0" smtClean="0">
              <a:solidFill>
                <a:schemeClr val="accent1">
                  <a:lumMod val="50000"/>
                </a:schemeClr>
              </a:solidFill>
            </a:endParaRPr>
          </a:p>
          <a:p>
            <a:r>
              <a:rPr lang="en-US" dirty="0">
                <a:solidFill>
                  <a:schemeClr val="accent1">
                    <a:lumMod val="50000"/>
                  </a:schemeClr>
                </a:solidFill>
              </a:rPr>
              <a:t>The company produces animal feed that includes soy and rape fermentation, which creates significant unpleasant smells in the surrounding business and residential areas. Therefore, there was a large number of population complaints and a large number of </a:t>
            </a:r>
            <a:r>
              <a:rPr lang="en-US" dirty="0" smtClean="0">
                <a:solidFill>
                  <a:schemeClr val="accent1">
                    <a:lumMod val="50000"/>
                  </a:schemeClr>
                </a:solidFill>
              </a:rPr>
              <a:t>smell</a:t>
            </a:r>
            <a:r>
              <a:rPr lang="hr-HR" dirty="0" smtClean="0">
                <a:solidFill>
                  <a:schemeClr val="accent1">
                    <a:lumMod val="50000"/>
                  </a:schemeClr>
                </a:solidFill>
              </a:rPr>
              <a:t> </a:t>
            </a:r>
            <a:r>
              <a:rPr lang="hr-HR" dirty="0" err="1" smtClean="0">
                <a:solidFill>
                  <a:schemeClr val="accent1">
                    <a:lumMod val="50000"/>
                  </a:schemeClr>
                </a:solidFill>
              </a:rPr>
              <a:t>measurements</a:t>
            </a:r>
            <a:r>
              <a:rPr lang="en-US" dirty="0" smtClean="0">
                <a:solidFill>
                  <a:schemeClr val="accent1">
                    <a:lumMod val="50000"/>
                  </a:schemeClr>
                </a:solidFill>
              </a:rPr>
              <a:t>, </a:t>
            </a:r>
            <a:r>
              <a:rPr lang="hr-HR" dirty="0" err="1" smtClean="0">
                <a:solidFill>
                  <a:schemeClr val="accent1">
                    <a:lumMod val="50000"/>
                  </a:schemeClr>
                </a:solidFill>
              </a:rPr>
              <a:t>and</a:t>
            </a:r>
            <a:r>
              <a:rPr lang="hr-HR" dirty="0" smtClean="0">
                <a:solidFill>
                  <a:schemeClr val="accent1">
                    <a:lumMod val="50000"/>
                  </a:schemeClr>
                </a:solidFill>
              </a:rPr>
              <a:t> </a:t>
            </a:r>
            <a:r>
              <a:rPr lang="en-US" dirty="0" smtClean="0">
                <a:solidFill>
                  <a:schemeClr val="accent1">
                    <a:lumMod val="50000"/>
                  </a:schemeClr>
                </a:solidFill>
              </a:rPr>
              <a:t>the </a:t>
            </a:r>
            <a:r>
              <a:rPr lang="en-US" dirty="0">
                <a:solidFill>
                  <a:schemeClr val="accent1">
                    <a:lumMod val="50000"/>
                  </a:schemeClr>
                </a:solidFill>
              </a:rPr>
              <a:t>company invested heavily in control measures (carbon filtration) to reduce an unpleasant odor, but in spite of that it could not achieve </a:t>
            </a:r>
            <a:r>
              <a:rPr lang="hr-HR" dirty="0" smtClean="0">
                <a:solidFill>
                  <a:schemeClr val="accent1">
                    <a:lumMod val="50000"/>
                  </a:schemeClr>
                </a:solidFill>
              </a:rPr>
              <a:t>a </a:t>
            </a:r>
            <a:r>
              <a:rPr lang="hr-HR" dirty="0" err="1" smtClean="0">
                <a:solidFill>
                  <a:schemeClr val="accent1">
                    <a:lumMod val="50000"/>
                  </a:schemeClr>
                </a:solidFill>
              </a:rPr>
              <a:t>conformity</a:t>
            </a:r>
            <a:r>
              <a:rPr lang="en-US" dirty="0" smtClean="0">
                <a:solidFill>
                  <a:schemeClr val="accent1">
                    <a:lumMod val="50000"/>
                  </a:schemeClr>
                </a:solidFill>
              </a:rPr>
              <a:t> </a:t>
            </a:r>
            <a:r>
              <a:rPr lang="en-US" dirty="0">
                <a:solidFill>
                  <a:schemeClr val="accent1">
                    <a:lumMod val="50000"/>
                  </a:schemeClr>
                </a:solidFill>
              </a:rPr>
              <a:t>with the </a:t>
            </a:r>
            <a:r>
              <a:rPr lang="hr-HR" dirty="0" smtClean="0">
                <a:solidFill>
                  <a:schemeClr val="accent1">
                    <a:lumMod val="50000"/>
                  </a:schemeClr>
                </a:solidFill>
              </a:rPr>
              <a:t>limit </a:t>
            </a:r>
            <a:r>
              <a:rPr lang="en-US" dirty="0" smtClean="0">
                <a:solidFill>
                  <a:schemeClr val="accent1">
                    <a:lumMod val="50000"/>
                  </a:schemeClr>
                </a:solidFill>
              </a:rPr>
              <a:t>values </a:t>
            </a:r>
            <a:r>
              <a:rPr lang="en-US" dirty="0">
                <a:solidFill>
                  <a:schemeClr val="accent1">
                    <a:lumMod val="50000"/>
                  </a:schemeClr>
                </a:solidFill>
              </a:rPr>
              <a:t>of 5 fragrance units (permit conditions</a:t>
            </a:r>
            <a:r>
              <a:rPr lang="en-US" dirty="0" smtClean="0">
                <a:solidFill>
                  <a:schemeClr val="accent1">
                    <a:lumMod val="50000"/>
                  </a:schemeClr>
                </a:solidFill>
              </a:rPr>
              <a:t>)</a:t>
            </a:r>
            <a:r>
              <a:rPr lang="hr-HR" dirty="0" smtClean="0">
                <a:solidFill>
                  <a:schemeClr val="accent1">
                    <a:lumMod val="50000"/>
                  </a:schemeClr>
                </a:solidFill>
              </a:rPr>
              <a:t>. </a:t>
            </a:r>
          </a:p>
          <a:p>
            <a:endParaRPr lang="hr-HR" dirty="0" smtClean="0">
              <a:solidFill>
                <a:schemeClr val="accent1">
                  <a:lumMod val="50000"/>
                </a:schemeClr>
              </a:solidFill>
            </a:endParaRPr>
          </a:p>
          <a:p>
            <a:r>
              <a:rPr lang="en-US" dirty="0">
                <a:solidFill>
                  <a:schemeClr val="accent1">
                    <a:lumMod val="50000"/>
                  </a:schemeClr>
                </a:solidFill>
              </a:rPr>
              <a:t>There are currently two court proceedings in progress, and local politicians have been very loud. One problem is that the company has a permissible 12 m chimney, though </a:t>
            </a:r>
          </a:p>
          <a:p>
            <a:r>
              <a:rPr lang="en-US" dirty="0">
                <a:solidFill>
                  <a:schemeClr val="accent1">
                    <a:lumMod val="50000"/>
                  </a:schemeClr>
                </a:solidFill>
              </a:rPr>
              <a:t>the larger chimney would reduce the concentration of odor smells at ground level during stable atmospheric </a:t>
            </a:r>
            <a:r>
              <a:rPr lang="en-US" dirty="0" smtClean="0">
                <a:solidFill>
                  <a:schemeClr val="accent1">
                    <a:lumMod val="50000"/>
                  </a:schemeClr>
                </a:solidFill>
              </a:rPr>
              <a:t>conditions</a:t>
            </a:r>
            <a:r>
              <a:rPr lang="hr-HR" dirty="0" smtClean="0">
                <a:solidFill>
                  <a:schemeClr val="accent1">
                    <a:lumMod val="50000"/>
                  </a:schemeClr>
                </a:solidFill>
              </a:rPr>
              <a:t>.</a:t>
            </a:r>
          </a:p>
          <a:p>
            <a:endParaRPr lang="hr-HR" sz="2000" dirty="0">
              <a:solidFill>
                <a:schemeClr val="accent1">
                  <a:lumMod val="50000"/>
                </a:schemeClr>
              </a:solidFill>
            </a:endParaRP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br>
              <a:rPr lang="hr-HR" sz="2800" b="1" dirty="0" smtClean="0">
                <a:solidFill>
                  <a:schemeClr val="tx2"/>
                </a:solidFill>
                <a:effectLst>
                  <a:glow>
                    <a:srgbClr val="7F7F7F">
                      <a:alpha val="35000"/>
                    </a:srgbClr>
                  </a:glow>
                </a:effectLst>
              </a:rPr>
            </a:br>
            <a:r>
              <a:rPr lang="hr-HR" sz="2800" b="1" dirty="0" smtClean="0">
                <a:solidFill>
                  <a:schemeClr val="tx2"/>
                </a:solidFill>
                <a:effectLst>
                  <a:glow>
                    <a:srgbClr val="7F7F7F">
                      <a:alpha val="35000"/>
                    </a:srgbClr>
                  </a:glow>
                </a:effectLst>
              </a:rPr>
              <a:t>O6 </a:t>
            </a:r>
            <a:r>
              <a:rPr lang="en-US" sz="2800" b="1" dirty="0">
                <a:solidFill>
                  <a:schemeClr val="accent1">
                    <a:lumMod val="50000"/>
                  </a:schemeClr>
                </a:solidFill>
              </a:rPr>
              <a:t>JUDICIAL PRACTICE IN THE AREA OF AQM</a:t>
            </a:r>
            <a:r>
              <a:rPr lang="hr-HR" sz="2800" dirty="0" smtClean="0">
                <a:solidFill>
                  <a:schemeClr val="accent1">
                    <a:lumMod val="50000"/>
                  </a:schemeClr>
                </a:solidFill>
              </a:rPr>
              <a:t/>
            </a:r>
            <a:br>
              <a:rPr lang="hr-HR" sz="2800" dirty="0" smtClean="0">
                <a:solidFill>
                  <a:schemeClr val="accent1">
                    <a:lumMod val="50000"/>
                  </a:schemeClr>
                </a:solidFill>
              </a:rPr>
            </a:br>
            <a:endParaRPr lang="hr-HR" sz="2800" b="1" dirty="0" smtClean="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495300" y="2276475"/>
            <a:ext cx="8267700" cy="3170099"/>
          </a:xfrm>
          <a:prstGeom prst="rect">
            <a:avLst/>
          </a:prstGeom>
          <a:noFill/>
        </p:spPr>
        <p:txBody>
          <a:bodyPr wrap="square" rtlCol="0">
            <a:spAutoFit/>
          </a:bodyPr>
          <a:lstStyle/>
          <a:p>
            <a:r>
              <a:rPr lang="en-US" sz="2000" dirty="0">
                <a:solidFill>
                  <a:schemeClr val="accent1">
                    <a:lumMod val="50000"/>
                  </a:schemeClr>
                </a:solidFill>
              </a:rPr>
              <a:t>The company was closed in 2015 by a decision of the Complaints Committee for Environmental Protection, but was reopened by a local court decision, which found errors </a:t>
            </a:r>
            <a:r>
              <a:rPr lang="en-US" sz="2000" dirty="0" smtClean="0">
                <a:solidFill>
                  <a:schemeClr val="accent1">
                    <a:lumMod val="50000"/>
                  </a:schemeClr>
                </a:solidFill>
              </a:rPr>
              <a:t>in</a:t>
            </a:r>
            <a:r>
              <a:rPr lang="hr-HR" sz="2000" dirty="0" smtClean="0">
                <a:solidFill>
                  <a:schemeClr val="accent1">
                    <a:lumMod val="50000"/>
                  </a:schemeClr>
                </a:solidFill>
              </a:rPr>
              <a:t> </a:t>
            </a:r>
            <a:r>
              <a:rPr lang="en-US" sz="2000" dirty="0" smtClean="0">
                <a:solidFill>
                  <a:schemeClr val="accent1">
                    <a:lumMod val="50000"/>
                  </a:schemeClr>
                </a:solidFill>
              </a:rPr>
              <a:t>the </a:t>
            </a:r>
            <a:r>
              <a:rPr lang="en-US" sz="2000" dirty="0">
                <a:solidFill>
                  <a:schemeClr val="accent1">
                    <a:lumMod val="50000"/>
                  </a:schemeClr>
                </a:solidFill>
              </a:rPr>
              <a:t>method (procedure) to which </a:t>
            </a:r>
            <a:r>
              <a:rPr lang="en-US" sz="2000" dirty="0" err="1">
                <a:solidFill>
                  <a:schemeClr val="accent1">
                    <a:lumMod val="50000"/>
                  </a:schemeClr>
                </a:solidFill>
              </a:rPr>
              <a:t>Vejle</a:t>
            </a:r>
            <a:r>
              <a:rPr lang="en-US" sz="2000" dirty="0">
                <a:solidFill>
                  <a:schemeClr val="accent1">
                    <a:lumMod val="50000"/>
                  </a:schemeClr>
                </a:solidFill>
              </a:rPr>
              <a:t> </a:t>
            </a:r>
            <a:r>
              <a:rPr lang="en-US" sz="2000" dirty="0" err="1">
                <a:solidFill>
                  <a:schemeClr val="accent1">
                    <a:lumMod val="50000"/>
                  </a:schemeClr>
                </a:solidFill>
              </a:rPr>
              <a:t>Kommune</a:t>
            </a:r>
            <a:r>
              <a:rPr lang="en-US" sz="2000" dirty="0">
                <a:solidFill>
                  <a:schemeClr val="accent1">
                    <a:lumMod val="50000"/>
                  </a:schemeClr>
                </a:solidFill>
              </a:rPr>
              <a:t> solved the </a:t>
            </a:r>
            <a:r>
              <a:rPr lang="en-US" sz="2000" dirty="0" smtClean="0">
                <a:solidFill>
                  <a:schemeClr val="accent1">
                    <a:lumMod val="50000"/>
                  </a:schemeClr>
                </a:solidFill>
              </a:rPr>
              <a:t>case</a:t>
            </a:r>
            <a:r>
              <a:rPr lang="hr-HR" sz="2000" dirty="0" smtClean="0">
                <a:solidFill>
                  <a:schemeClr val="accent1">
                    <a:lumMod val="50000"/>
                  </a:schemeClr>
                </a:solidFill>
              </a:rPr>
              <a:t>. </a:t>
            </a:r>
          </a:p>
          <a:p>
            <a:endParaRPr lang="hr-HR" sz="2000" dirty="0">
              <a:solidFill>
                <a:schemeClr val="accent1">
                  <a:lumMod val="50000"/>
                </a:schemeClr>
              </a:solidFill>
            </a:endParaRPr>
          </a:p>
          <a:p>
            <a:r>
              <a:rPr lang="en-US" sz="2000" dirty="0">
                <a:solidFill>
                  <a:schemeClr val="accent1">
                    <a:lumMod val="50000"/>
                  </a:schemeClr>
                </a:solidFill>
              </a:rPr>
              <a:t>The company objected to </a:t>
            </a:r>
            <a:r>
              <a:rPr lang="en-US" sz="2000" dirty="0" err="1">
                <a:solidFill>
                  <a:schemeClr val="accent1">
                    <a:lumMod val="50000"/>
                  </a:schemeClr>
                </a:solidFill>
              </a:rPr>
              <a:t>Kommune</a:t>
            </a:r>
            <a:r>
              <a:rPr lang="en-US" sz="2000" dirty="0">
                <a:solidFill>
                  <a:schemeClr val="accent1">
                    <a:lumMod val="50000"/>
                  </a:schemeClr>
                </a:solidFill>
              </a:rPr>
              <a:t> (through the Complaints Committee for Environmental Protection) and it is allowed to work while the subject is in </a:t>
            </a:r>
            <a:r>
              <a:rPr lang="en-US" sz="2000" dirty="0" smtClean="0">
                <a:solidFill>
                  <a:schemeClr val="accent1">
                    <a:lumMod val="50000"/>
                  </a:schemeClr>
                </a:solidFill>
              </a:rPr>
              <a:t>progress</a:t>
            </a:r>
            <a:r>
              <a:rPr lang="hr-HR" sz="2000" dirty="0" smtClean="0">
                <a:solidFill>
                  <a:schemeClr val="accent1">
                    <a:lumMod val="50000"/>
                  </a:schemeClr>
                </a:solidFill>
              </a:rPr>
              <a:t>.</a:t>
            </a:r>
          </a:p>
          <a:p>
            <a:r>
              <a:rPr lang="hr-HR" sz="2000" dirty="0" smtClean="0">
                <a:solidFill>
                  <a:schemeClr val="accent1">
                    <a:lumMod val="50000"/>
                  </a:schemeClr>
                </a:solidFill>
              </a:rPr>
              <a:t> </a:t>
            </a:r>
          </a:p>
          <a:p>
            <a:endParaRPr lang="hr-HR" sz="2000" dirty="0">
              <a:solidFill>
                <a:schemeClr val="accent1">
                  <a:lumMod val="50000"/>
                </a:schemeClr>
              </a:solidFill>
            </a:endParaRPr>
          </a:p>
        </p:txBody>
      </p:sp>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457200" y="2581275"/>
            <a:ext cx="8229600" cy="1143000"/>
          </a:xfrm>
        </p:spPr>
        <p:txBody>
          <a:bodyPr/>
          <a:lstStyle/>
          <a:p>
            <a:pPr eaLnBrk="1" hangingPunct="1"/>
            <a:r>
              <a:rPr lang="hr-HR" sz="3600" b="1" dirty="0" smtClean="0">
                <a:solidFill>
                  <a:schemeClr val="tx2"/>
                </a:solidFill>
                <a:effectLst>
                  <a:glow rad="228600">
                    <a:schemeClr val="bg1">
                      <a:lumMod val="50000"/>
                      <a:alpha val="20000"/>
                    </a:schemeClr>
                  </a:glow>
                </a:effectLst>
              </a:rPr>
              <a:t>THANK YOU FOR YOUR ATTENTION</a:t>
            </a:r>
          </a:p>
        </p:txBody>
      </p:sp>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525" y="882831"/>
            <a:ext cx="5463568" cy="664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8" descr="Znak_1024x7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38367"/>
            <a:ext cx="1155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557" y="738367"/>
            <a:ext cx="1361625" cy="963029"/>
          </a:xfrm>
          <a:prstGeom prst="rect">
            <a:avLst/>
          </a:prstGeom>
        </p:spPr>
      </p:pic>
      <p:sp>
        <p:nvSpPr>
          <p:cNvPr id="8" name="Content Placeholder 8"/>
          <p:cNvSpPr>
            <a:spLocks/>
          </p:cNvSpPr>
          <p:nvPr/>
        </p:nvSpPr>
        <p:spPr bwMode="auto">
          <a:xfrm>
            <a:off x="324464" y="4387645"/>
            <a:ext cx="8229601" cy="92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marR="0" lvl="1" indent="0" algn="just" defTabSz="914400" rtl="0" eaLnBrk="1" fontAlgn="base" latinLnBrk="0" hangingPunct="1">
              <a:lnSpc>
                <a:spcPct val="100000"/>
              </a:lnSpc>
              <a:spcBef>
                <a:spcPct val="20000"/>
              </a:spcBef>
              <a:spcAft>
                <a:spcPct val="0"/>
              </a:spcAft>
              <a:buClrTx/>
              <a:buSzTx/>
              <a:buFontTx/>
              <a:buNone/>
              <a:tabLst/>
              <a:defRPr/>
            </a:pPr>
            <a:r>
              <a:rPr kumimoji="0" lang="en-US" sz="1600" b="1" i="1" u="sng" strike="noStrike" kern="1200" cap="none" spc="0" normalizeH="0" baseline="0" noProof="0" dirty="0">
                <a:ln>
                  <a:noFill/>
                </a:ln>
                <a:solidFill>
                  <a:srgbClr val="1F497D"/>
                </a:solidFill>
                <a:effectLst/>
                <a:uLnTx/>
                <a:uFillTx/>
                <a:latin typeface="Calibri" pitchFamily="34" charset="0"/>
                <a:ea typeface="+mn-ea"/>
                <a:cs typeface="Arial" charset="0"/>
              </a:rPr>
              <a:t>Disclaimer:</a:t>
            </a:r>
            <a:r>
              <a:rPr kumimoji="0" lang="en-US" sz="1600" b="1" i="1" u="none" strike="noStrike" kern="1200" cap="none" spc="0" normalizeH="0" baseline="0" noProof="0" dirty="0">
                <a:ln>
                  <a:noFill/>
                </a:ln>
                <a:solidFill>
                  <a:srgbClr val="1F497D"/>
                </a:solidFill>
                <a:effectLst/>
                <a:uLnTx/>
                <a:uFillTx/>
                <a:latin typeface="Calibri" pitchFamily="34" charset="0"/>
                <a:ea typeface="+mn-ea"/>
                <a:cs typeface="Arial" charset="0"/>
              </a:rPr>
              <a:t> The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content</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s</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a:t>
            </a:r>
            <a:r>
              <a:rPr kumimoji="0" lang="en-US" sz="1600" b="1" i="1" u="none" strike="noStrike" kern="1200" cap="none" spc="0" normalizeH="0" baseline="0" noProof="0" dirty="0">
                <a:ln>
                  <a:noFill/>
                </a:ln>
                <a:solidFill>
                  <a:srgbClr val="1F497D"/>
                </a:solidFill>
                <a:effectLst/>
                <a:uLnTx/>
                <a:uFillTx/>
                <a:latin typeface="Calibri" pitchFamily="34" charset="0"/>
                <a:ea typeface="+mn-ea"/>
                <a:cs typeface="Arial" charset="0"/>
              </a:rPr>
              <a:t>of this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publication</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are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the</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sole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responsibility </a:t>
            </a:r>
            <a:r>
              <a:rPr kumimoji="0" lang="en-US" sz="1600" b="1" i="1" u="none" strike="noStrike" kern="1200" cap="none" spc="0" normalizeH="0" baseline="0" noProof="0" dirty="0">
                <a:ln>
                  <a:noFill/>
                </a:ln>
                <a:solidFill>
                  <a:srgbClr val="1F497D"/>
                </a:solidFill>
                <a:effectLst/>
                <a:uLnTx/>
                <a:uFillTx/>
                <a:latin typeface="Calibri" pitchFamily="34" charset="0"/>
                <a:ea typeface="+mn-ea"/>
                <a:cs typeface="Arial" charset="0"/>
              </a:rPr>
              <a:t>of EKONERG </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Energy</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Research </a:t>
            </a:r>
            <a:r>
              <a:rPr kumimoji="0" lang="en-US" sz="1600" b="1" i="1" u="none" strike="noStrike" kern="1200" cap="none" spc="0" normalizeH="0" baseline="0" noProof="0" dirty="0">
                <a:ln>
                  <a:noFill/>
                </a:ln>
                <a:solidFill>
                  <a:srgbClr val="1F497D"/>
                </a:solidFill>
                <a:effectLst/>
                <a:uLnTx/>
                <a:uFillTx/>
                <a:latin typeface="Calibri" pitchFamily="34" charset="0"/>
                <a:ea typeface="+mn-ea"/>
                <a:cs typeface="Arial" charset="0"/>
              </a:rPr>
              <a:t>and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Environmental</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Protection</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Institute</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a:t>
            </a:r>
            <a:r>
              <a:rPr kumimoji="0" lang="en-US" sz="1600" b="1" i="1" u="none" strike="noStrike" kern="1200" cap="none" spc="0" normalizeH="0" baseline="0" noProof="0" dirty="0">
                <a:ln>
                  <a:noFill/>
                </a:ln>
                <a:solidFill>
                  <a:srgbClr val="1F497D"/>
                </a:solidFill>
                <a:effectLst/>
                <a:uLnTx/>
                <a:uFillTx/>
                <a:latin typeface="Calibri" pitchFamily="34" charset="0"/>
                <a:ea typeface="+mn-ea"/>
                <a:cs typeface="Arial" charset="0"/>
              </a:rPr>
              <a:t>Ltd.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and</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can in</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no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way be taken </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t</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o reflect the </a:t>
            </a:r>
            <a:r>
              <a:rPr kumimoji="0" lang="en-US" sz="1600" b="1" i="1" u="none" strike="noStrike" kern="1200" cap="none" spc="0" normalizeH="0" baseline="0" noProof="0" dirty="0">
                <a:ln>
                  <a:noFill/>
                </a:ln>
                <a:solidFill>
                  <a:srgbClr val="1F497D"/>
                </a:solidFill>
                <a:effectLst/>
                <a:uLnTx/>
                <a:uFillTx/>
                <a:latin typeface="Calibri" pitchFamily="34" charset="0"/>
                <a:ea typeface="+mn-ea"/>
                <a:cs typeface="Arial" charset="0"/>
              </a:rPr>
              <a:t>views of the European Union</a:t>
            </a:r>
            <a:endParaRPr kumimoji="0" lang="hr-HR" sz="1600" b="1" i="1" u="none" strike="noStrike" kern="1200" cap="none" spc="0" normalizeH="0" baseline="0" noProof="0" dirty="0">
              <a:ln>
                <a:noFill/>
              </a:ln>
              <a:solidFill>
                <a:srgbClr val="1F497D"/>
              </a:solidFill>
              <a:effectLst/>
              <a:uLnTx/>
              <a:uFillTx/>
              <a:latin typeface="Calibri" pitchFamily="34" charset="0"/>
              <a:ea typeface="+mn-ea"/>
              <a:cs typeface="Arial" charset="0"/>
            </a:endParaRPr>
          </a:p>
        </p:txBody>
      </p:sp>
      <p:sp>
        <p:nvSpPr>
          <p:cNvPr id="16" name="Podnaslov 2"/>
          <p:cNvSpPr txBox="1">
            <a:spLocks/>
          </p:cNvSpPr>
          <p:nvPr/>
        </p:nvSpPr>
        <p:spPr>
          <a:xfrm>
            <a:off x="3421626" y="6263557"/>
            <a:ext cx="2448231" cy="290947"/>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srgbClr val="4F81BD">
                    <a:lumMod val="50000"/>
                  </a:srgbClr>
                </a:solidFill>
                <a:effectLst/>
                <a:uLnTx/>
                <a:uFillTx/>
                <a:latin typeface="Calibri"/>
                <a:ea typeface="+mn-ea"/>
                <a:cs typeface="+mn-cs"/>
              </a:rPr>
              <a:t>This project is funded by the European Union</a:t>
            </a:r>
            <a:endParaRPr kumimoji="0" lang="en-GB" sz="1000" b="0" i="0" u="none" strike="noStrike" kern="1200" cap="none" spc="0" normalizeH="0" baseline="0" noProof="0" dirty="0">
              <a:ln>
                <a:noFill/>
              </a:ln>
              <a:solidFill>
                <a:srgbClr val="4F81BD">
                  <a:lumMod val="50000"/>
                </a:srgbClr>
              </a:solidFill>
              <a:effectLst/>
              <a:uLnTx/>
              <a:uFillTx/>
              <a:latin typeface="Calibri"/>
              <a:ea typeface="+mn-ea"/>
              <a:cs typeface="+mn-cs"/>
            </a:endParaRPr>
          </a:p>
        </p:txBody>
      </p:sp>
      <p:pic>
        <p:nvPicPr>
          <p:cNvPr id="17" name="Slika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25359" y="5557402"/>
            <a:ext cx="857019" cy="618958"/>
          </a:xfrm>
          <a:prstGeom prst="rect">
            <a:avLst/>
          </a:prstGeom>
        </p:spPr>
      </p:pic>
      <p:sp>
        <p:nvSpPr>
          <p:cNvPr id="19" name="Rectangle 18"/>
          <p:cNvSpPr/>
          <p:nvPr/>
        </p:nvSpPr>
        <p:spPr bwMode="auto">
          <a:xfrm>
            <a:off x="3049588" y="920931"/>
            <a:ext cx="3332964" cy="276999"/>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rgbClr val="7F7F7F"/>
                </a:solidFill>
                <a:effectLst/>
                <a:uLnTx/>
                <a:uFillTx/>
                <a:latin typeface="Arial Narrow" panose="020B0606020202030204" pitchFamily="34" charset="0"/>
                <a:ea typeface="+mn-ea"/>
                <a:cs typeface="Arial" charset="0"/>
              </a:rPr>
              <a:t>Energy </a:t>
            </a:r>
            <a:r>
              <a:rPr kumimoji="0" lang="hr-HR" sz="1200" b="0" i="0" u="none" strike="noStrike" kern="1200" cap="none" spc="0" normalizeH="0" baseline="0" noProof="0" dirty="0" smtClean="0">
                <a:ln>
                  <a:noFill/>
                </a:ln>
                <a:solidFill>
                  <a:srgbClr val="7F7F7F"/>
                </a:solidFill>
                <a:effectLst/>
                <a:uLnTx/>
                <a:uFillTx/>
                <a:latin typeface="Arial Narrow" panose="020B0606020202030204" pitchFamily="34" charset="0"/>
                <a:ea typeface="+mn-ea"/>
                <a:cs typeface="Arial" charset="0"/>
              </a:rPr>
              <a:t>R</a:t>
            </a:r>
            <a:r>
              <a:rPr kumimoji="0" lang="en-US" sz="1200" b="0" i="0" u="none" strike="noStrike" kern="1200" cap="none" spc="0" normalizeH="0" baseline="0" noProof="0" dirty="0" err="1" smtClean="0">
                <a:ln>
                  <a:noFill/>
                </a:ln>
                <a:solidFill>
                  <a:srgbClr val="7F7F7F"/>
                </a:solidFill>
                <a:effectLst/>
                <a:uLnTx/>
                <a:uFillTx/>
                <a:latin typeface="Arial Narrow" panose="020B0606020202030204" pitchFamily="34" charset="0"/>
                <a:ea typeface="+mn-ea"/>
                <a:cs typeface="Arial" charset="0"/>
              </a:rPr>
              <a:t>esearch</a:t>
            </a:r>
            <a:r>
              <a:rPr kumimoji="0" lang="en-US" sz="1200" b="0" i="0" u="none" strike="noStrike" kern="1200" cap="none" spc="0" normalizeH="0" baseline="0" noProof="0" dirty="0" smtClean="0">
                <a:ln>
                  <a:noFill/>
                </a:ln>
                <a:solidFill>
                  <a:srgbClr val="7F7F7F"/>
                </a:solidFill>
                <a:effectLst/>
                <a:uLnTx/>
                <a:uFillTx/>
                <a:latin typeface="Arial Narrow" panose="020B0606020202030204" pitchFamily="34" charset="0"/>
                <a:ea typeface="+mn-ea"/>
                <a:cs typeface="Arial" charset="0"/>
              </a:rPr>
              <a:t> and Environmental Protection Institute</a:t>
            </a:r>
            <a:endParaRPr kumimoji="0" lang="en-US" sz="1200" b="0" i="0" u="none" strike="noStrike" kern="1200" cap="none" spc="0" normalizeH="0" baseline="0" noProof="0" dirty="0">
              <a:ln>
                <a:noFill/>
              </a:ln>
              <a:solidFill>
                <a:srgbClr val="7F7F7F"/>
              </a:solidFill>
              <a:effectLst/>
              <a:uLnTx/>
              <a:uFillTx/>
              <a:latin typeface="Arial Narrow" pitchFamily="34" charset="0"/>
              <a:ea typeface="+mn-ea"/>
              <a:cs typeface="Arial" charset="0"/>
            </a:endParaRPr>
          </a:p>
        </p:txBody>
      </p:sp>
    </p:spTree>
    <p:extLst>
      <p:ext uri="{BB962C8B-B14F-4D97-AF65-F5344CB8AC3E}">
        <p14:creationId xmlns:p14="http://schemas.microsoft.com/office/powerpoint/2010/main" val="4283013512"/>
      </p:ext>
    </p:extLst>
  </p:cSld>
  <p:clrMapOvr>
    <a:masterClrMapping/>
  </p:clrMapOvr>
  <p:transition spd="med">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accent1">
                    <a:lumMod val="50000"/>
                  </a:schemeClr>
                </a:solidFill>
              </a:rPr>
              <a:t>O6 </a:t>
            </a:r>
            <a:r>
              <a:rPr lang="en-US" sz="2800" b="1" dirty="0">
                <a:solidFill>
                  <a:schemeClr val="accent1">
                    <a:lumMod val="50000"/>
                  </a:schemeClr>
                </a:solidFill>
              </a:rPr>
              <a:t>AIR QUALITY MONITORING SYSTEM IN DENMARK</a:t>
            </a:r>
            <a:endParaRPr lang="hr-HR" sz="2800" b="1" dirty="0" smtClean="0">
              <a:solidFill>
                <a:schemeClr val="accent1">
                  <a:lumMod val="50000"/>
                </a:schemeClr>
              </a:solidFill>
              <a:effectLst>
                <a:glow>
                  <a:srgbClr val="7F7F7F">
                    <a:alpha val="35000"/>
                  </a:srgbClr>
                </a:glow>
              </a:effectLst>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2" name="TextBox 11"/>
          <p:cNvSpPr txBox="1"/>
          <p:nvPr/>
        </p:nvSpPr>
        <p:spPr>
          <a:xfrm>
            <a:off x="477430" y="2055378"/>
            <a:ext cx="8399533" cy="2862322"/>
          </a:xfrm>
          <a:prstGeom prst="rect">
            <a:avLst/>
          </a:prstGeom>
          <a:noFill/>
        </p:spPr>
        <p:txBody>
          <a:bodyPr wrap="square" rtlCol="0">
            <a:spAutoFit/>
          </a:bodyPr>
          <a:lstStyle/>
          <a:p>
            <a:r>
              <a:rPr lang="en-US" sz="2000" dirty="0">
                <a:solidFill>
                  <a:schemeClr val="accent1">
                    <a:lumMod val="50000"/>
                  </a:schemeClr>
                </a:solidFill>
              </a:rPr>
              <a:t>Denmark has a national air quality monitoring network with 18 metering stations</a:t>
            </a:r>
            <a:r>
              <a:rPr lang="en-US" sz="2000" dirty="0" smtClean="0">
                <a:solidFill>
                  <a:schemeClr val="accent1">
                    <a:lumMod val="50000"/>
                  </a:schemeClr>
                </a:solidFill>
              </a:rPr>
              <a:t>.</a:t>
            </a:r>
            <a:r>
              <a:rPr lang="hr-HR" sz="2000" dirty="0" smtClean="0">
                <a:solidFill>
                  <a:schemeClr val="accent1">
                    <a:lumMod val="50000"/>
                  </a:schemeClr>
                </a:solidFill>
              </a:rPr>
              <a:t> </a:t>
            </a:r>
            <a:r>
              <a:rPr lang="en-US" sz="2000" dirty="0" smtClean="0">
                <a:solidFill>
                  <a:schemeClr val="accent1">
                    <a:lumMod val="50000"/>
                  </a:schemeClr>
                </a:solidFill>
              </a:rPr>
              <a:t>In </a:t>
            </a:r>
            <a:r>
              <a:rPr lang="en-US" sz="2000" dirty="0">
                <a:solidFill>
                  <a:schemeClr val="accent1">
                    <a:lumMod val="50000"/>
                  </a:schemeClr>
                </a:solidFill>
              </a:rPr>
              <a:t>the four largest cities there are </a:t>
            </a:r>
            <a:r>
              <a:rPr lang="en-US" sz="2000" b="1" dirty="0">
                <a:solidFill>
                  <a:schemeClr val="accent1">
                    <a:lumMod val="50000"/>
                  </a:schemeClr>
                </a:solidFill>
              </a:rPr>
              <a:t>10 city stations </a:t>
            </a:r>
            <a:r>
              <a:rPr lang="en-US" sz="2000" dirty="0">
                <a:solidFill>
                  <a:schemeClr val="accent1">
                    <a:lumMod val="50000"/>
                  </a:schemeClr>
                </a:solidFill>
              </a:rPr>
              <a:t>(city traffic or city backgrounds) and </a:t>
            </a:r>
            <a:r>
              <a:rPr lang="en-US" sz="2000" b="1" dirty="0">
                <a:solidFill>
                  <a:schemeClr val="accent1">
                    <a:lumMod val="50000"/>
                  </a:schemeClr>
                </a:solidFill>
              </a:rPr>
              <a:t>eight rural and regional background </a:t>
            </a:r>
            <a:r>
              <a:rPr lang="en-US" sz="2000" b="1" dirty="0" smtClean="0">
                <a:solidFill>
                  <a:schemeClr val="accent1">
                    <a:lumMod val="50000"/>
                  </a:schemeClr>
                </a:solidFill>
              </a:rPr>
              <a:t>stations</a:t>
            </a:r>
            <a:r>
              <a:rPr lang="hr-HR" sz="2000" b="1" dirty="0" smtClean="0">
                <a:solidFill>
                  <a:schemeClr val="accent1">
                    <a:lumMod val="50000"/>
                  </a:schemeClr>
                </a:solidFill>
              </a:rPr>
              <a:t>.</a:t>
            </a:r>
            <a:r>
              <a:rPr lang="hr-HR" sz="2000" dirty="0" smtClean="0">
                <a:solidFill>
                  <a:schemeClr val="accent1">
                    <a:lumMod val="50000"/>
                  </a:schemeClr>
                </a:solidFill>
              </a:rPr>
              <a:t> </a:t>
            </a:r>
          </a:p>
          <a:p>
            <a:endParaRPr lang="hr-HR" sz="2000" dirty="0" smtClean="0">
              <a:solidFill>
                <a:schemeClr val="accent1">
                  <a:lumMod val="50000"/>
                </a:schemeClr>
              </a:solidFill>
            </a:endParaRPr>
          </a:p>
          <a:p>
            <a:r>
              <a:rPr lang="en-US" sz="2000" dirty="0">
                <a:solidFill>
                  <a:schemeClr val="accent1">
                    <a:lumMod val="50000"/>
                  </a:schemeClr>
                </a:solidFill>
              </a:rPr>
              <a:t>The network is led by DCE - </a:t>
            </a:r>
            <a:r>
              <a:rPr lang="en-US" sz="2000" b="1" dirty="0" smtClean="0">
                <a:solidFill>
                  <a:schemeClr val="accent1">
                    <a:lumMod val="50000"/>
                  </a:schemeClr>
                </a:solidFill>
              </a:rPr>
              <a:t>Cent</a:t>
            </a:r>
            <a:r>
              <a:rPr lang="hr-HR" sz="2000" b="1" dirty="0" smtClean="0">
                <a:solidFill>
                  <a:schemeClr val="accent1">
                    <a:lumMod val="50000"/>
                  </a:schemeClr>
                </a:solidFill>
              </a:rPr>
              <a:t>re</a:t>
            </a:r>
            <a:r>
              <a:rPr lang="en-US" sz="2000" b="1" dirty="0" smtClean="0">
                <a:solidFill>
                  <a:schemeClr val="accent1">
                    <a:lumMod val="50000"/>
                  </a:schemeClr>
                </a:solidFill>
              </a:rPr>
              <a:t> </a:t>
            </a:r>
            <a:r>
              <a:rPr lang="en-US" sz="2000" b="1" dirty="0">
                <a:solidFill>
                  <a:schemeClr val="accent1">
                    <a:lumMod val="50000"/>
                  </a:schemeClr>
                </a:solidFill>
              </a:rPr>
              <a:t>for Energy and Environment</a:t>
            </a:r>
            <a:r>
              <a:rPr lang="en-US" sz="2000" dirty="0">
                <a:solidFill>
                  <a:schemeClr val="accent1">
                    <a:lumMod val="50000"/>
                  </a:schemeClr>
                </a:solidFill>
              </a:rPr>
              <a:t>, </a:t>
            </a:r>
            <a:r>
              <a:rPr lang="en-US" sz="2000" b="1" dirty="0">
                <a:solidFill>
                  <a:schemeClr val="accent1">
                    <a:lumMod val="50000"/>
                  </a:schemeClr>
                </a:solidFill>
              </a:rPr>
              <a:t>in cooperation with the four largest </a:t>
            </a:r>
            <a:r>
              <a:rPr lang="en-US" sz="2000" b="1" dirty="0" smtClean="0">
                <a:solidFill>
                  <a:schemeClr val="accent1">
                    <a:lumMod val="50000"/>
                  </a:schemeClr>
                </a:solidFill>
              </a:rPr>
              <a:t>cities</a:t>
            </a:r>
            <a:r>
              <a:rPr lang="en-US" sz="2000" dirty="0" smtClean="0">
                <a:solidFill>
                  <a:schemeClr val="accent1">
                    <a:lumMod val="50000"/>
                  </a:schemeClr>
                </a:solidFill>
              </a:rPr>
              <a:t>. </a:t>
            </a:r>
            <a:r>
              <a:rPr lang="en-US" sz="2000" dirty="0">
                <a:solidFill>
                  <a:schemeClr val="accent1">
                    <a:lumMod val="50000"/>
                  </a:schemeClr>
                </a:solidFill>
              </a:rPr>
              <a:t>Rural and regional background stations primarily measure concentrations of pollutants in the air and deposition for assessing ecosystem and agricultural </a:t>
            </a:r>
            <a:r>
              <a:rPr lang="en-US" sz="2000" dirty="0" smtClean="0">
                <a:solidFill>
                  <a:schemeClr val="accent1">
                    <a:lumMod val="50000"/>
                  </a:schemeClr>
                </a:solidFill>
              </a:rPr>
              <a:t>impacts</a:t>
            </a:r>
            <a:r>
              <a:rPr lang="hr-HR" sz="2000" dirty="0" smtClean="0">
                <a:solidFill>
                  <a:schemeClr val="accent1">
                    <a:lumMod val="50000"/>
                  </a:schemeClr>
                </a:solidFill>
              </a:rPr>
              <a:t>.</a:t>
            </a:r>
            <a:r>
              <a:rPr lang="hr-HR" sz="2000" dirty="0" smtClean="0"/>
              <a:t> </a:t>
            </a:r>
            <a:endParaRPr lang="hr-HR" sz="2000" dirty="0" smtClean="0">
              <a:solidFill>
                <a:schemeClr val="accent1">
                  <a:lumMod val="50000"/>
                </a:schemeClr>
              </a:solidFill>
            </a:endParaRPr>
          </a:p>
          <a:p>
            <a:endParaRPr lang="hr-HR" sz="2000" dirty="0">
              <a:solidFill>
                <a:schemeClr val="accent1">
                  <a:lumMod val="50000"/>
                </a:schemeClr>
              </a:solidFill>
            </a:endParaRPr>
          </a:p>
        </p:txBody>
      </p:sp>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accent1">
                    <a:lumMod val="50000"/>
                  </a:schemeClr>
                </a:solidFill>
              </a:rPr>
              <a:t>O6 </a:t>
            </a:r>
            <a:r>
              <a:rPr lang="en-US" sz="2800" b="1" dirty="0">
                <a:solidFill>
                  <a:schemeClr val="accent1">
                    <a:lumMod val="50000"/>
                  </a:schemeClr>
                </a:solidFill>
              </a:rPr>
              <a:t>AIR QUALITY MONITORING SYSTEM IN DENMARK</a:t>
            </a:r>
            <a:endParaRPr lang="hr-HR" sz="2800" b="1" dirty="0" smtClean="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712099" y="2063469"/>
            <a:ext cx="7978747" cy="3785652"/>
          </a:xfrm>
          <a:prstGeom prst="rect">
            <a:avLst/>
          </a:prstGeom>
          <a:noFill/>
        </p:spPr>
        <p:txBody>
          <a:bodyPr wrap="square" rtlCol="0">
            <a:spAutoFit/>
          </a:bodyPr>
          <a:lstStyle/>
          <a:p>
            <a:r>
              <a:rPr lang="en-US" sz="2000" dirty="0">
                <a:solidFill>
                  <a:schemeClr val="accent1">
                    <a:lumMod val="50000"/>
                  </a:schemeClr>
                </a:solidFill>
              </a:rPr>
              <a:t>There is a </a:t>
            </a:r>
            <a:r>
              <a:rPr lang="en-US" sz="2000" b="1" dirty="0">
                <a:solidFill>
                  <a:schemeClr val="accent1">
                    <a:lumMod val="50000"/>
                  </a:schemeClr>
                </a:solidFill>
              </a:rPr>
              <a:t>comprehensive model system for modeling </a:t>
            </a:r>
            <a:r>
              <a:rPr lang="en-US" sz="2000" dirty="0">
                <a:solidFill>
                  <a:schemeClr val="accent1">
                    <a:lumMod val="50000"/>
                  </a:schemeClr>
                </a:solidFill>
              </a:rPr>
              <a:t>the air quality used as a supplement to </a:t>
            </a:r>
            <a:r>
              <a:rPr lang="en-US" sz="2000" dirty="0" smtClean="0">
                <a:solidFill>
                  <a:schemeClr val="accent1">
                    <a:lumMod val="50000"/>
                  </a:schemeClr>
                </a:solidFill>
              </a:rPr>
              <a:t>measurements</a:t>
            </a:r>
            <a:r>
              <a:rPr lang="hr-HR" sz="2000" dirty="0" smtClean="0">
                <a:solidFill>
                  <a:schemeClr val="accent1">
                    <a:lumMod val="50000"/>
                  </a:schemeClr>
                </a:solidFill>
              </a:rPr>
              <a:t> (</a:t>
            </a:r>
            <a:r>
              <a:rPr lang="hr-HR" sz="2000" u="sng" dirty="0" smtClean="0">
                <a:solidFill>
                  <a:schemeClr val="accent1">
                    <a:lumMod val="50000"/>
                  </a:schemeClr>
                </a:solidFill>
                <a:hlinkClick r:id="rId4"/>
              </a:rPr>
              <a:t>http://envs.au.dk/en/knowledge/air/models/</a:t>
            </a:r>
            <a:r>
              <a:rPr lang="hr-HR" sz="2000" dirty="0" smtClean="0">
                <a:solidFill>
                  <a:schemeClr val="accent1">
                    <a:lumMod val="50000"/>
                  </a:schemeClr>
                </a:solidFill>
              </a:rPr>
              <a:t>). </a:t>
            </a:r>
          </a:p>
          <a:p>
            <a:endParaRPr lang="hr-HR" sz="2000" dirty="0" smtClean="0">
              <a:solidFill>
                <a:schemeClr val="accent1">
                  <a:lumMod val="50000"/>
                </a:schemeClr>
              </a:solidFill>
            </a:endParaRPr>
          </a:p>
          <a:p>
            <a:r>
              <a:rPr lang="en-US" sz="2000" dirty="0">
                <a:solidFill>
                  <a:schemeClr val="accent1">
                    <a:lumMod val="50000"/>
                  </a:schemeClr>
                </a:solidFill>
              </a:rPr>
              <a:t>Denmark's annual air quality monitoring reports include results model calculations for all places (streets) where there is no air quality </a:t>
            </a:r>
            <a:r>
              <a:rPr lang="en-US" sz="2000" dirty="0" smtClean="0">
                <a:solidFill>
                  <a:schemeClr val="accent1">
                    <a:lumMod val="50000"/>
                  </a:schemeClr>
                </a:solidFill>
              </a:rPr>
              <a:t>measurement</a:t>
            </a:r>
            <a:r>
              <a:rPr lang="hr-HR" sz="2000" dirty="0" smtClean="0">
                <a:solidFill>
                  <a:schemeClr val="accent1">
                    <a:lumMod val="50000"/>
                  </a:schemeClr>
                </a:solidFill>
              </a:rPr>
              <a:t> (</a:t>
            </a:r>
            <a:r>
              <a:rPr lang="hr-HR" sz="2000" u="sng" dirty="0" smtClean="0">
                <a:solidFill>
                  <a:schemeClr val="accent1">
                    <a:lumMod val="50000"/>
                  </a:schemeClr>
                </a:solidFill>
                <a:hlinkClick r:id="rId5"/>
              </a:rPr>
              <a:t>http://dce2.au.dk/pub/SR234.pdf</a:t>
            </a:r>
            <a:r>
              <a:rPr lang="hr-HR" sz="2000" dirty="0" smtClean="0">
                <a:solidFill>
                  <a:schemeClr val="accent1">
                    <a:lumMod val="50000"/>
                  </a:schemeClr>
                </a:solidFill>
              </a:rPr>
              <a:t>). </a:t>
            </a:r>
          </a:p>
          <a:p>
            <a:endParaRPr lang="hr-HR" sz="2000" dirty="0" smtClean="0">
              <a:solidFill>
                <a:schemeClr val="accent1">
                  <a:lumMod val="50000"/>
                </a:schemeClr>
              </a:solidFill>
            </a:endParaRPr>
          </a:p>
          <a:p>
            <a:r>
              <a:rPr lang="en-US" sz="2000" dirty="0">
                <a:solidFill>
                  <a:schemeClr val="accent1">
                    <a:lumMod val="50000"/>
                  </a:schemeClr>
                </a:solidFill>
              </a:rPr>
              <a:t>Annual Report on Atmospheric Deposition </a:t>
            </a:r>
            <a:r>
              <a:rPr lang="hr-HR" sz="2000" dirty="0" smtClean="0">
                <a:solidFill>
                  <a:schemeClr val="accent1">
                    <a:lumMod val="50000"/>
                  </a:schemeClr>
                </a:solidFill>
              </a:rPr>
              <a:t>(</a:t>
            </a:r>
            <a:r>
              <a:rPr lang="hr-HR" sz="2000" dirty="0" smtClean="0">
                <a:solidFill>
                  <a:schemeClr val="accent1">
                    <a:lumMod val="50000"/>
                  </a:schemeClr>
                </a:solidFill>
                <a:hlinkClick r:id="rId6"/>
              </a:rPr>
              <a:t>http://dce2.au.dk/</a:t>
            </a:r>
            <a:r>
              <a:rPr lang="hr-HR" sz="2000" dirty="0" err="1" smtClean="0">
                <a:solidFill>
                  <a:schemeClr val="accent1">
                    <a:lumMod val="50000"/>
                  </a:schemeClr>
                </a:solidFill>
                <a:hlinkClick r:id="rId6"/>
              </a:rPr>
              <a:t>pub</a:t>
            </a:r>
            <a:r>
              <a:rPr lang="hr-HR" sz="2000" dirty="0" smtClean="0">
                <a:solidFill>
                  <a:schemeClr val="accent1">
                    <a:lumMod val="50000"/>
                  </a:schemeClr>
                </a:solidFill>
                <a:hlinkClick r:id="rId6"/>
              </a:rPr>
              <a:t>/SR204.pdf</a:t>
            </a:r>
            <a:r>
              <a:rPr lang="hr-HR" sz="2000" dirty="0">
                <a:solidFill>
                  <a:schemeClr val="accent1">
                    <a:lumMod val="50000"/>
                  </a:schemeClr>
                </a:solidFill>
              </a:rPr>
              <a:t> </a:t>
            </a:r>
            <a:r>
              <a:rPr lang="en-US" sz="2000" dirty="0">
                <a:solidFill>
                  <a:schemeClr val="accent1">
                    <a:lumMod val="50000"/>
                  </a:schemeClr>
                </a:solidFill>
              </a:rPr>
              <a:t>also includes extensive calculations </a:t>
            </a:r>
            <a:r>
              <a:rPr lang="en-US" sz="2000" dirty="0" smtClean="0">
                <a:solidFill>
                  <a:schemeClr val="accent1">
                    <a:lumMod val="50000"/>
                  </a:schemeClr>
                </a:solidFill>
              </a:rPr>
              <a:t>model</a:t>
            </a:r>
            <a:r>
              <a:rPr lang="hr-HR" sz="2000" dirty="0" smtClean="0">
                <a:solidFill>
                  <a:schemeClr val="accent1">
                    <a:lumMod val="50000"/>
                  </a:schemeClr>
                </a:solidFill>
              </a:rPr>
              <a:t>.</a:t>
            </a:r>
          </a:p>
          <a:p>
            <a:endParaRPr lang="hr-HR" sz="2000" dirty="0">
              <a:solidFill>
                <a:schemeClr val="accent1">
                  <a:lumMod val="50000"/>
                </a:schemeClr>
              </a:solidFill>
            </a:endParaRPr>
          </a:p>
        </p:txBody>
      </p:sp>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accent1">
                    <a:lumMod val="50000"/>
                  </a:schemeClr>
                </a:solidFill>
              </a:rPr>
              <a:t>O6 </a:t>
            </a:r>
            <a:r>
              <a:rPr lang="en-US" sz="2800" b="1" dirty="0">
                <a:solidFill>
                  <a:schemeClr val="accent1">
                    <a:lumMod val="50000"/>
                  </a:schemeClr>
                </a:solidFill>
              </a:rPr>
              <a:t>AIR QUALITY MONITORING SYSTEM IN DENMARK</a:t>
            </a:r>
            <a:endParaRPr lang="hr-HR" sz="2800" b="1" dirty="0" smtClean="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469338" y="2063469"/>
            <a:ext cx="8318612" cy="2862322"/>
          </a:xfrm>
          <a:prstGeom prst="rect">
            <a:avLst/>
          </a:prstGeom>
          <a:noFill/>
        </p:spPr>
        <p:txBody>
          <a:bodyPr wrap="square" rtlCol="0">
            <a:spAutoFit/>
          </a:bodyPr>
          <a:lstStyle/>
          <a:p>
            <a:r>
              <a:rPr lang="en-US" sz="2000" dirty="0">
                <a:solidFill>
                  <a:schemeClr val="accent1">
                    <a:lumMod val="50000"/>
                  </a:schemeClr>
                </a:solidFill>
              </a:rPr>
              <a:t>The main site for monitoring air quality in Denmark is located on the </a:t>
            </a:r>
            <a:r>
              <a:rPr lang="en-US" sz="2000" dirty="0" smtClean="0">
                <a:solidFill>
                  <a:schemeClr val="accent1">
                    <a:lumMod val="50000"/>
                  </a:schemeClr>
                </a:solidFill>
              </a:rPr>
              <a:t>link</a:t>
            </a:r>
            <a:r>
              <a:rPr lang="hr-HR" sz="2000" dirty="0" smtClean="0">
                <a:solidFill>
                  <a:schemeClr val="accent1">
                    <a:lumMod val="50000"/>
                  </a:schemeClr>
                </a:solidFill>
              </a:rPr>
              <a:t> </a:t>
            </a:r>
            <a:r>
              <a:rPr lang="hr-HR" sz="2000" u="sng" dirty="0" smtClean="0">
                <a:solidFill>
                  <a:schemeClr val="accent1">
                    <a:lumMod val="50000"/>
                  </a:schemeClr>
                </a:solidFill>
                <a:hlinkClick r:id="rId4"/>
              </a:rPr>
              <a:t>http://envs2.au.dk/</a:t>
            </a:r>
            <a:r>
              <a:rPr lang="hr-HR" sz="2000" u="sng" dirty="0" err="1" smtClean="0">
                <a:solidFill>
                  <a:schemeClr val="accent1">
                    <a:lumMod val="50000"/>
                  </a:schemeClr>
                </a:solidFill>
                <a:hlinkClick r:id="rId4"/>
              </a:rPr>
              <a:t>luftdata</a:t>
            </a:r>
            <a:r>
              <a:rPr lang="hr-HR" sz="2000" u="sng" dirty="0" smtClean="0">
                <a:solidFill>
                  <a:schemeClr val="accent1">
                    <a:lumMod val="50000"/>
                  </a:schemeClr>
                </a:solidFill>
                <a:hlinkClick r:id="rId4"/>
              </a:rPr>
              <a:t>/</a:t>
            </a:r>
            <a:r>
              <a:rPr lang="hr-HR" sz="2000" u="sng" dirty="0" err="1" smtClean="0">
                <a:solidFill>
                  <a:schemeClr val="accent1">
                    <a:lumMod val="50000"/>
                  </a:schemeClr>
                </a:solidFill>
                <a:hlinkClick r:id="rId4"/>
              </a:rPr>
              <a:t>presentation</a:t>
            </a:r>
            <a:r>
              <a:rPr lang="hr-HR" sz="2000" dirty="0" smtClean="0">
                <a:solidFill>
                  <a:schemeClr val="accent1">
                    <a:lumMod val="50000"/>
                  </a:schemeClr>
                </a:solidFill>
              </a:rPr>
              <a:t> [</a:t>
            </a:r>
            <a:r>
              <a:rPr lang="hr-HR" sz="2000" dirty="0" err="1" smtClean="0">
                <a:solidFill>
                  <a:schemeClr val="accent1">
                    <a:lumMod val="50000"/>
                  </a:schemeClr>
                </a:solidFill>
              </a:rPr>
              <a:t>in</a:t>
            </a:r>
            <a:r>
              <a:rPr lang="hr-HR" sz="2000" dirty="0" smtClean="0">
                <a:solidFill>
                  <a:schemeClr val="accent1">
                    <a:lumMod val="50000"/>
                  </a:schemeClr>
                </a:solidFill>
              </a:rPr>
              <a:t> </a:t>
            </a:r>
            <a:r>
              <a:rPr lang="hr-HR" sz="2000" dirty="0" err="1" smtClean="0">
                <a:solidFill>
                  <a:schemeClr val="accent1">
                    <a:lumMod val="50000"/>
                  </a:schemeClr>
                </a:solidFill>
              </a:rPr>
              <a:t>Danish</a:t>
            </a:r>
            <a:r>
              <a:rPr lang="hr-HR" sz="2000" dirty="0" smtClean="0">
                <a:solidFill>
                  <a:schemeClr val="accent1">
                    <a:lumMod val="50000"/>
                  </a:schemeClr>
                </a:solidFill>
              </a:rPr>
              <a:t>]. </a:t>
            </a:r>
            <a:r>
              <a:rPr lang="en-US" sz="2000" dirty="0">
                <a:solidFill>
                  <a:schemeClr val="accent1">
                    <a:lumMod val="50000"/>
                  </a:schemeClr>
                </a:solidFill>
              </a:rPr>
              <a:t>Tables and graphs of current data from air quality monitoring stations (raw data) can be selected from the menu at the top of the </a:t>
            </a:r>
            <a:r>
              <a:rPr lang="en-US" sz="2000" dirty="0" smtClean="0">
                <a:solidFill>
                  <a:schemeClr val="accent1">
                    <a:lumMod val="50000"/>
                  </a:schemeClr>
                </a:solidFill>
              </a:rPr>
              <a:t>page</a:t>
            </a:r>
            <a:r>
              <a:rPr lang="hr-HR" sz="2000" dirty="0" smtClean="0">
                <a:solidFill>
                  <a:schemeClr val="accent1">
                    <a:lumMod val="50000"/>
                  </a:schemeClr>
                </a:solidFill>
              </a:rPr>
              <a:t>.</a:t>
            </a:r>
          </a:p>
          <a:p>
            <a:r>
              <a:rPr lang="hr-HR" sz="2000" dirty="0" smtClean="0">
                <a:solidFill>
                  <a:schemeClr val="accent1">
                    <a:lumMod val="50000"/>
                  </a:schemeClr>
                </a:solidFill>
              </a:rPr>
              <a:t> </a:t>
            </a:r>
          </a:p>
          <a:p>
            <a:r>
              <a:rPr lang="en-US" sz="2000" dirty="0">
                <a:solidFill>
                  <a:schemeClr val="accent1">
                    <a:lumMod val="50000"/>
                  </a:schemeClr>
                </a:solidFill>
              </a:rPr>
              <a:t>Historical annual statistics can be viewed and downloaded at the link</a:t>
            </a:r>
            <a:r>
              <a:rPr lang="hr-HR" sz="2000" dirty="0" smtClean="0">
                <a:solidFill>
                  <a:schemeClr val="accent1">
                    <a:lumMod val="50000"/>
                  </a:schemeClr>
                </a:solidFill>
              </a:rPr>
              <a:t> </a:t>
            </a:r>
            <a:r>
              <a:rPr lang="hr-HR" sz="2000" u="sng" dirty="0" smtClean="0">
                <a:solidFill>
                  <a:schemeClr val="accent1">
                    <a:lumMod val="50000"/>
                  </a:schemeClr>
                </a:solidFill>
                <a:hlinkClick r:id="rId5"/>
              </a:rPr>
              <a:t>http://www2.dmu.dk/1_viden/2_Miljoe-tilstand/3_luft/4_Maalinger/5_database/HentData_en.asp</a:t>
            </a:r>
            <a:r>
              <a:rPr lang="hr-HR" sz="2000" dirty="0" smtClean="0">
                <a:solidFill>
                  <a:schemeClr val="accent1">
                    <a:lumMod val="50000"/>
                  </a:schemeClr>
                </a:solidFill>
              </a:rPr>
              <a:t>.</a:t>
            </a:r>
          </a:p>
          <a:p>
            <a:endParaRPr lang="hr-HR" sz="2000" dirty="0">
              <a:solidFill>
                <a:schemeClr val="accent1">
                  <a:lumMod val="50000"/>
                </a:schemeClr>
              </a:solidFill>
            </a:endParaRPr>
          </a:p>
        </p:txBody>
      </p:sp>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accent1">
                    <a:lumMod val="50000"/>
                  </a:schemeClr>
                </a:solidFill>
              </a:rPr>
              <a:t>O6 </a:t>
            </a:r>
            <a:r>
              <a:rPr lang="en-US" sz="2800" b="1" dirty="0">
                <a:solidFill>
                  <a:schemeClr val="accent1">
                    <a:lumMod val="50000"/>
                  </a:schemeClr>
                </a:solidFill>
              </a:rPr>
              <a:t>AIR QUALITY MONITORING SYSTEM IN DENMARK</a:t>
            </a:r>
            <a:endParaRPr lang="hr-HR" sz="2800" b="1" dirty="0" smtClean="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339865" y="1958272"/>
            <a:ext cx="8472361" cy="3170099"/>
          </a:xfrm>
          <a:prstGeom prst="rect">
            <a:avLst/>
          </a:prstGeom>
          <a:noFill/>
        </p:spPr>
        <p:txBody>
          <a:bodyPr wrap="square" rtlCol="0">
            <a:spAutoFit/>
          </a:bodyPr>
          <a:lstStyle/>
          <a:p>
            <a:r>
              <a:rPr lang="en-US" sz="2000" dirty="0">
                <a:solidFill>
                  <a:schemeClr val="accent1">
                    <a:lumMod val="50000"/>
                  </a:schemeClr>
                </a:solidFill>
              </a:rPr>
              <a:t>The DCE also has a system for calculating and displaying annual statistics of air quality on the map (annual values of </a:t>
            </a:r>
            <a:r>
              <a:rPr lang="hr-HR" sz="2000" dirty="0">
                <a:solidFill>
                  <a:schemeClr val="accent1">
                    <a:lumMod val="50000"/>
                  </a:schemeClr>
                </a:solidFill>
              </a:rPr>
              <a:t>NO</a:t>
            </a:r>
            <a:r>
              <a:rPr lang="hr-HR" sz="2000" baseline="-25000" dirty="0">
                <a:solidFill>
                  <a:schemeClr val="accent1">
                    <a:lumMod val="50000"/>
                  </a:schemeClr>
                </a:solidFill>
              </a:rPr>
              <a:t>2</a:t>
            </a:r>
            <a:r>
              <a:rPr lang="hr-HR" sz="2000" dirty="0">
                <a:solidFill>
                  <a:schemeClr val="accent1">
                    <a:lumMod val="50000"/>
                  </a:schemeClr>
                </a:solidFill>
              </a:rPr>
              <a:t>, PM</a:t>
            </a:r>
            <a:r>
              <a:rPr lang="hr-HR" sz="2000" baseline="-25000" dirty="0">
                <a:solidFill>
                  <a:schemeClr val="accent1">
                    <a:lumMod val="50000"/>
                  </a:schemeClr>
                </a:solidFill>
              </a:rPr>
              <a:t>10</a:t>
            </a:r>
            <a:r>
              <a:rPr lang="hr-HR" sz="2000" dirty="0">
                <a:solidFill>
                  <a:schemeClr val="accent1">
                    <a:lumMod val="50000"/>
                  </a:schemeClr>
                </a:solidFill>
              </a:rPr>
              <a:t>, PM</a:t>
            </a:r>
            <a:r>
              <a:rPr lang="hr-HR" sz="2000" baseline="-25000" dirty="0">
                <a:solidFill>
                  <a:schemeClr val="accent1">
                    <a:lumMod val="50000"/>
                  </a:schemeClr>
                </a:solidFill>
              </a:rPr>
              <a:t>2.5</a:t>
            </a:r>
            <a:r>
              <a:rPr lang="en-US" sz="2000" dirty="0" smtClean="0">
                <a:solidFill>
                  <a:schemeClr val="accent1">
                    <a:lumMod val="50000"/>
                  </a:schemeClr>
                </a:solidFill>
              </a:rPr>
              <a:t>, </a:t>
            </a:r>
            <a:r>
              <a:rPr lang="en-US" sz="2000" dirty="0">
                <a:solidFill>
                  <a:schemeClr val="accent1">
                    <a:lumMod val="50000"/>
                  </a:schemeClr>
                </a:solidFill>
              </a:rPr>
              <a:t>values from 2012), including air quality statistics at individual addresses (streets) </a:t>
            </a:r>
            <a:r>
              <a:rPr lang="en-US" sz="2000" dirty="0" smtClean="0">
                <a:solidFill>
                  <a:schemeClr val="accent1">
                    <a:lumMod val="50000"/>
                  </a:schemeClr>
                </a:solidFill>
              </a:rPr>
              <a:t>nationwide</a:t>
            </a:r>
            <a:r>
              <a:rPr lang="hr-HR" sz="2000" dirty="0" smtClean="0">
                <a:solidFill>
                  <a:schemeClr val="accent1">
                    <a:lumMod val="50000"/>
                  </a:schemeClr>
                </a:solidFill>
              </a:rPr>
              <a:t>. (</a:t>
            </a:r>
            <a:r>
              <a:rPr lang="hr-HR" sz="2000" u="sng" dirty="0" smtClean="0">
                <a:solidFill>
                  <a:schemeClr val="accent1">
                    <a:lumMod val="50000"/>
                  </a:schemeClr>
                </a:solidFill>
                <a:hlinkClick r:id="rId4"/>
              </a:rPr>
              <a:t>Http://lpdv-en.spatialsuite.dk/spatialmap</a:t>
            </a:r>
            <a:r>
              <a:rPr lang="hr-HR" sz="2000" dirty="0" smtClean="0">
                <a:solidFill>
                  <a:schemeClr val="accent1">
                    <a:lumMod val="50000"/>
                  </a:schemeClr>
                </a:solidFill>
              </a:rPr>
              <a:t>?). </a:t>
            </a:r>
          </a:p>
          <a:p>
            <a:endParaRPr lang="hr-HR" sz="2000" dirty="0" smtClean="0">
              <a:solidFill>
                <a:schemeClr val="accent1">
                  <a:lumMod val="50000"/>
                </a:schemeClr>
              </a:solidFill>
            </a:endParaRPr>
          </a:p>
          <a:p>
            <a:r>
              <a:rPr lang="en-US" sz="2000" dirty="0">
                <a:solidFill>
                  <a:schemeClr val="accent1">
                    <a:lumMod val="50000"/>
                  </a:schemeClr>
                </a:solidFill>
              </a:rPr>
              <a:t>Maps can be increased to see the concentration ranges in a particular street. You can enter a specific address using the search box. For example, enter "</a:t>
            </a:r>
            <a:r>
              <a:rPr lang="en-US" sz="2000" dirty="0" err="1">
                <a:solidFill>
                  <a:schemeClr val="accent1">
                    <a:lumMod val="50000"/>
                  </a:schemeClr>
                </a:solidFill>
              </a:rPr>
              <a:t>Kongens</a:t>
            </a:r>
            <a:r>
              <a:rPr lang="en-US" sz="2000" dirty="0">
                <a:solidFill>
                  <a:schemeClr val="accent1">
                    <a:lumMod val="50000"/>
                  </a:schemeClr>
                </a:solidFill>
              </a:rPr>
              <a:t> </a:t>
            </a:r>
            <a:r>
              <a:rPr lang="en-US" sz="2000" dirty="0" err="1">
                <a:solidFill>
                  <a:schemeClr val="accent1">
                    <a:lumMod val="50000"/>
                  </a:schemeClr>
                </a:solidFill>
              </a:rPr>
              <a:t>Nytorv</a:t>
            </a:r>
            <a:r>
              <a:rPr lang="en-US" sz="2000" dirty="0">
                <a:solidFill>
                  <a:schemeClr val="accent1">
                    <a:lumMod val="50000"/>
                  </a:schemeClr>
                </a:solidFill>
              </a:rPr>
              <a:t> (1050 </a:t>
            </a:r>
            <a:r>
              <a:rPr lang="en-US" sz="2000" dirty="0" err="1">
                <a:solidFill>
                  <a:schemeClr val="accent1">
                    <a:lumMod val="50000"/>
                  </a:schemeClr>
                </a:solidFill>
              </a:rPr>
              <a:t>København</a:t>
            </a:r>
            <a:r>
              <a:rPr lang="en-US" sz="2000" dirty="0">
                <a:solidFill>
                  <a:schemeClr val="accent1">
                    <a:lumMod val="50000"/>
                  </a:schemeClr>
                </a:solidFill>
              </a:rPr>
              <a:t> K)" into the search box to make it see the values for that </a:t>
            </a:r>
            <a:r>
              <a:rPr lang="en-US" sz="2000" dirty="0" smtClean="0">
                <a:solidFill>
                  <a:schemeClr val="accent1">
                    <a:lumMod val="50000"/>
                  </a:schemeClr>
                </a:solidFill>
              </a:rPr>
              <a:t>address</a:t>
            </a:r>
            <a:r>
              <a:rPr lang="hr-HR" sz="2000" dirty="0" smtClean="0">
                <a:solidFill>
                  <a:schemeClr val="accent1">
                    <a:lumMod val="50000"/>
                  </a:schemeClr>
                </a:solidFill>
              </a:rPr>
              <a:t>.</a:t>
            </a:r>
          </a:p>
          <a:p>
            <a:endParaRPr lang="hr-HR" sz="2000" dirty="0">
              <a:solidFill>
                <a:schemeClr val="accent1">
                  <a:lumMod val="50000"/>
                </a:schemeClr>
              </a:solidFill>
            </a:endParaRPr>
          </a:p>
        </p:txBody>
      </p:sp>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a:r>
              <a:rPr lang="hr-HR" sz="2800" b="1" dirty="0">
                <a:solidFill>
                  <a:schemeClr val="accent1">
                    <a:lumMod val="50000"/>
                  </a:schemeClr>
                </a:solidFill>
              </a:rPr>
              <a:t>O6 </a:t>
            </a:r>
            <a:r>
              <a:rPr lang="hr-HR" sz="2800" b="1" dirty="0" smtClean="0">
                <a:solidFill>
                  <a:schemeClr val="accent1">
                    <a:lumMod val="50000"/>
                  </a:schemeClr>
                </a:solidFill>
              </a:rPr>
              <a:t>STATE NETWORK</a:t>
            </a:r>
            <a:endParaRPr lang="hr-HR" sz="2800" b="1" dirty="0" smtClean="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0" name="TextBox 9"/>
          <p:cNvSpPr txBox="1"/>
          <p:nvPr/>
        </p:nvSpPr>
        <p:spPr>
          <a:xfrm>
            <a:off x="442354" y="1934587"/>
            <a:ext cx="8359073" cy="3477875"/>
          </a:xfrm>
          <a:prstGeom prst="rect">
            <a:avLst/>
          </a:prstGeom>
          <a:noFill/>
        </p:spPr>
        <p:txBody>
          <a:bodyPr wrap="square" rtlCol="0">
            <a:spAutoFit/>
          </a:bodyPr>
          <a:lstStyle/>
          <a:p>
            <a:r>
              <a:rPr lang="en-US" sz="2000" dirty="0">
                <a:solidFill>
                  <a:schemeClr val="accent1">
                    <a:lumMod val="50000"/>
                  </a:schemeClr>
                </a:solidFill>
              </a:rPr>
              <a:t>The State Network for Air Quality Monitoring is led by the </a:t>
            </a:r>
            <a:r>
              <a:rPr lang="en-US" sz="2000" b="1" dirty="0">
                <a:solidFill>
                  <a:schemeClr val="accent1">
                    <a:lumMod val="50000"/>
                  </a:schemeClr>
                </a:solidFill>
              </a:rPr>
              <a:t>DCE (Centre for Energy and Environment</a:t>
            </a:r>
            <a:r>
              <a:rPr lang="en-US" sz="2000" b="1" dirty="0" smtClean="0">
                <a:solidFill>
                  <a:schemeClr val="accent1">
                    <a:lumMod val="50000"/>
                  </a:schemeClr>
                </a:solidFill>
              </a:rPr>
              <a:t>)</a:t>
            </a:r>
            <a:r>
              <a:rPr lang="en-US" sz="2000" dirty="0" smtClean="0">
                <a:solidFill>
                  <a:schemeClr val="accent1">
                    <a:lumMod val="50000"/>
                  </a:schemeClr>
                </a:solidFill>
              </a:rPr>
              <a:t>, </a:t>
            </a:r>
            <a:r>
              <a:rPr lang="en-US" sz="2000" dirty="0">
                <a:solidFill>
                  <a:schemeClr val="accent1">
                    <a:lumMod val="50000"/>
                  </a:schemeClr>
                </a:solidFill>
              </a:rPr>
              <a:t>in cooperation with the four largest cities </a:t>
            </a:r>
            <a:r>
              <a:rPr lang="en-US" sz="2000" b="1" dirty="0">
                <a:solidFill>
                  <a:schemeClr val="accent1">
                    <a:lumMod val="50000"/>
                  </a:schemeClr>
                </a:solidFill>
              </a:rPr>
              <a:t>(Copenhagen, Aarhus, Aalborg</a:t>
            </a:r>
            <a:r>
              <a:rPr lang="en-US" sz="2000" b="1" dirty="0" smtClean="0">
                <a:solidFill>
                  <a:schemeClr val="accent1">
                    <a:lumMod val="50000"/>
                  </a:schemeClr>
                </a:solidFill>
              </a:rPr>
              <a:t>,</a:t>
            </a:r>
            <a:r>
              <a:rPr lang="hr-HR" sz="2000" b="1" dirty="0" smtClean="0">
                <a:solidFill>
                  <a:schemeClr val="accent1">
                    <a:lumMod val="50000"/>
                  </a:schemeClr>
                </a:solidFill>
              </a:rPr>
              <a:t> </a:t>
            </a:r>
            <a:r>
              <a:rPr lang="en-US" sz="2000" b="1" dirty="0" smtClean="0">
                <a:solidFill>
                  <a:schemeClr val="accent1">
                    <a:lumMod val="50000"/>
                  </a:schemeClr>
                </a:solidFill>
              </a:rPr>
              <a:t>Odense</a:t>
            </a:r>
            <a:r>
              <a:rPr lang="hr-HR" sz="2000" b="1" dirty="0" smtClean="0">
                <a:solidFill>
                  <a:schemeClr val="accent1">
                    <a:lumMod val="50000"/>
                  </a:schemeClr>
                </a:solidFill>
              </a:rPr>
              <a:t>)</a:t>
            </a:r>
            <a:r>
              <a:rPr lang="hr-HR" sz="2000" dirty="0" smtClean="0">
                <a:solidFill>
                  <a:schemeClr val="accent1">
                    <a:lumMod val="50000"/>
                  </a:schemeClr>
                </a:solidFill>
              </a:rPr>
              <a:t>. </a:t>
            </a:r>
          </a:p>
          <a:p>
            <a:r>
              <a:rPr lang="en-US" sz="2000" dirty="0">
                <a:solidFill>
                  <a:schemeClr val="accent1">
                    <a:lumMod val="50000"/>
                  </a:schemeClr>
                </a:solidFill>
              </a:rPr>
              <a:t>DCE (formerly known as the National </a:t>
            </a:r>
            <a:r>
              <a:rPr lang="en-US" sz="2000" dirty="0" smtClean="0">
                <a:solidFill>
                  <a:schemeClr val="accent1">
                    <a:lumMod val="50000"/>
                  </a:schemeClr>
                </a:solidFill>
              </a:rPr>
              <a:t>Environmental Research</a:t>
            </a:r>
            <a:r>
              <a:rPr lang="hr-HR" sz="2000" dirty="0" smtClean="0">
                <a:solidFill>
                  <a:schemeClr val="accent1">
                    <a:lumMod val="50000"/>
                  </a:schemeClr>
                </a:solidFill>
              </a:rPr>
              <a:t> Institute</a:t>
            </a:r>
            <a:r>
              <a:rPr lang="en-US" sz="2000" dirty="0" smtClean="0">
                <a:solidFill>
                  <a:schemeClr val="accent1">
                    <a:lumMod val="50000"/>
                  </a:schemeClr>
                </a:solidFill>
              </a:rPr>
              <a:t>, </a:t>
            </a:r>
            <a:r>
              <a:rPr lang="en-US" sz="2000" dirty="0">
                <a:solidFill>
                  <a:schemeClr val="accent1">
                    <a:lumMod val="50000"/>
                  </a:schemeClr>
                </a:solidFill>
              </a:rPr>
              <a:t>NERI) is a university-based research institute by the Danish </a:t>
            </a:r>
            <a:r>
              <a:rPr lang="en-GB" sz="2000" b="1" dirty="0">
                <a:solidFill>
                  <a:schemeClr val="accent1">
                    <a:lumMod val="50000"/>
                  </a:schemeClr>
                </a:solidFill>
              </a:rPr>
              <a:t>Environment</a:t>
            </a:r>
            <a:r>
              <a:rPr lang="hr-HR" sz="2000" b="1" dirty="0">
                <a:solidFill>
                  <a:schemeClr val="accent1">
                    <a:lumMod val="50000"/>
                  </a:schemeClr>
                </a:solidFill>
              </a:rPr>
              <a:t>al </a:t>
            </a:r>
            <a:r>
              <a:rPr lang="en-GB" sz="2000" b="1" dirty="0">
                <a:solidFill>
                  <a:schemeClr val="accent1">
                    <a:lumMod val="50000"/>
                  </a:schemeClr>
                </a:solidFill>
              </a:rPr>
              <a:t>Protection </a:t>
            </a:r>
            <a:r>
              <a:rPr lang="en-GB" sz="2000" b="1" dirty="0" smtClean="0">
                <a:solidFill>
                  <a:schemeClr val="accent1">
                    <a:lumMod val="50000"/>
                  </a:schemeClr>
                </a:solidFill>
              </a:rPr>
              <a:t>Agency</a:t>
            </a:r>
            <a:r>
              <a:rPr lang="hr-HR" sz="2000" b="1" dirty="0" smtClean="0">
                <a:solidFill>
                  <a:schemeClr val="accent1">
                    <a:lumMod val="50000"/>
                  </a:schemeClr>
                </a:solidFill>
              </a:rPr>
              <a:t> </a:t>
            </a:r>
            <a:r>
              <a:rPr lang="en-US" sz="2000" b="1" dirty="0" smtClean="0">
                <a:solidFill>
                  <a:schemeClr val="accent1">
                    <a:lumMod val="50000"/>
                  </a:schemeClr>
                </a:solidFill>
              </a:rPr>
              <a:t>(EPA</a:t>
            </a:r>
            <a:r>
              <a:rPr lang="en-US" sz="2000" b="1" dirty="0">
                <a:solidFill>
                  <a:schemeClr val="accent1">
                    <a:lumMod val="50000"/>
                  </a:schemeClr>
                </a:solidFill>
              </a:rPr>
              <a:t>) </a:t>
            </a:r>
            <a:r>
              <a:rPr lang="en-US" sz="2000" dirty="0">
                <a:solidFill>
                  <a:schemeClr val="accent1">
                    <a:lumMod val="50000"/>
                  </a:schemeClr>
                </a:solidFill>
              </a:rPr>
              <a:t>appointed responsible for air quality monitoring and at the same time the </a:t>
            </a:r>
            <a:r>
              <a:rPr lang="en-US" sz="2000" b="1" dirty="0">
                <a:solidFill>
                  <a:schemeClr val="accent1">
                    <a:lumMod val="50000"/>
                  </a:schemeClr>
                </a:solidFill>
              </a:rPr>
              <a:t>national reference laboratory </a:t>
            </a:r>
            <a:r>
              <a:rPr lang="en-US" sz="2000" dirty="0">
                <a:solidFill>
                  <a:schemeClr val="accent1">
                    <a:lumMod val="50000"/>
                  </a:schemeClr>
                </a:solidFill>
              </a:rPr>
              <a:t>for air quality </a:t>
            </a:r>
            <a:r>
              <a:rPr lang="en-US" sz="2000" dirty="0" smtClean="0">
                <a:solidFill>
                  <a:schemeClr val="accent1">
                    <a:lumMod val="50000"/>
                  </a:schemeClr>
                </a:solidFill>
              </a:rPr>
              <a:t>monitoring</a:t>
            </a:r>
            <a:r>
              <a:rPr lang="hr-HR" sz="2000" dirty="0" smtClean="0">
                <a:solidFill>
                  <a:schemeClr val="accent1">
                    <a:lumMod val="50000"/>
                  </a:schemeClr>
                </a:solidFill>
              </a:rPr>
              <a:t>.</a:t>
            </a:r>
          </a:p>
          <a:p>
            <a:r>
              <a:rPr lang="hr-HR" sz="2000" dirty="0" smtClean="0">
                <a:solidFill>
                  <a:schemeClr val="accent1">
                    <a:lumMod val="50000"/>
                  </a:schemeClr>
                </a:solidFill>
              </a:rPr>
              <a:t> </a:t>
            </a:r>
          </a:p>
          <a:p>
            <a:r>
              <a:rPr lang="en-US" sz="2000" dirty="0">
                <a:solidFill>
                  <a:schemeClr val="accent1">
                    <a:lumMod val="50000"/>
                  </a:schemeClr>
                </a:solidFill>
              </a:rPr>
              <a:t>There are no other air quality monitoring networks in Denmark. In a few places citizens are conducting measurements with cheap </a:t>
            </a:r>
            <a:r>
              <a:rPr lang="en-US" sz="2000" dirty="0" smtClean="0">
                <a:solidFill>
                  <a:schemeClr val="accent1">
                    <a:lumMod val="50000"/>
                  </a:schemeClr>
                </a:solidFill>
              </a:rPr>
              <a:t>sensors</a:t>
            </a:r>
            <a:r>
              <a:rPr lang="hr-HR" sz="2000" dirty="0" smtClean="0">
                <a:solidFill>
                  <a:schemeClr val="accent1">
                    <a:lumMod val="50000"/>
                  </a:schemeClr>
                </a:solidFill>
              </a:rPr>
              <a:t>.</a:t>
            </a:r>
          </a:p>
          <a:p>
            <a:endParaRPr lang="hr-HR" sz="2000" dirty="0">
              <a:solidFill>
                <a:schemeClr val="accent1">
                  <a:lumMod val="50000"/>
                </a:schemeClr>
              </a:solidFill>
            </a:endParaRP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t/>
            </a:r>
            <a:br>
              <a:rPr lang="hr-HR" sz="2800" b="1" dirty="0" smtClean="0"/>
            </a:br>
            <a:r>
              <a:rPr lang="hr-HR" sz="2800" b="1" dirty="0">
                <a:solidFill>
                  <a:schemeClr val="accent1">
                    <a:lumMod val="50000"/>
                  </a:schemeClr>
                </a:solidFill>
              </a:rPr>
              <a:t>O6 </a:t>
            </a:r>
            <a:r>
              <a:rPr lang="en-US" sz="2800" b="1" dirty="0">
                <a:solidFill>
                  <a:schemeClr val="accent1">
                    <a:lumMod val="50000"/>
                  </a:schemeClr>
                </a:solidFill>
              </a:rPr>
              <a:t>AIR QUALITY MONITORING BY POLLUTERS</a:t>
            </a:r>
            <a:r>
              <a:rPr lang="hr-HR" sz="2800" dirty="0" smtClean="0">
                <a:solidFill>
                  <a:schemeClr val="accent1">
                    <a:lumMod val="50000"/>
                  </a:schemeClr>
                </a:solidFill>
              </a:rPr>
              <a:t/>
            </a:r>
            <a:br>
              <a:rPr lang="hr-HR" sz="2800" dirty="0" smtClean="0">
                <a:solidFill>
                  <a:schemeClr val="accent1">
                    <a:lumMod val="50000"/>
                  </a:schemeClr>
                </a:solidFill>
              </a:rPr>
            </a:br>
            <a:endParaRPr lang="hr-HR" sz="2800" b="1" dirty="0" smtClean="0">
              <a:solidFill>
                <a:schemeClr val="accent1">
                  <a:lumMod val="50000"/>
                </a:schemeClr>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0" name="TextBox 9"/>
          <p:cNvSpPr txBox="1"/>
          <p:nvPr/>
        </p:nvSpPr>
        <p:spPr>
          <a:xfrm>
            <a:off x="356050" y="1938970"/>
            <a:ext cx="8504729" cy="3477875"/>
          </a:xfrm>
          <a:prstGeom prst="rect">
            <a:avLst/>
          </a:prstGeom>
          <a:noFill/>
        </p:spPr>
        <p:txBody>
          <a:bodyPr wrap="square" rtlCol="0">
            <a:spAutoFit/>
          </a:bodyPr>
          <a:lstStyle/>
          <a:p>
            <a:r>
              <a:rPr lang="en-US" sz="2000" dirty="0">
                <a:solidFill>
                  <a:schemeClr val="accent1">
                    <a:lumMod val="50000"/>
                  </a:schemeClr>
                </a:solidFill>
              </a:rPr>
              <a:t>In Denmark, it is rare to monitor air quality by companies (polluters). The impacts on the air quality of certain pollutants are mainly determined by model </a:t>
            </a:r>
            <a:r>
              <a:rPr lang="en-US" sz="2000" dirty="0" smtClean="0">
                <a:solidFill>
                  <a:schemeClr val="accent1">
                    <a:lumMod val="50000"/>
                  </a:schemeClr>
                </a:solidFill>
              </a:rPr>
              <a:t>calculations</a:t>
            </a:r>
            <a:r>
              <a:rPr lang="hr-HR" sz="2000" dirty="0" smtClean="0">
                <a:solidFill>
                  <a:schemeClr val="accent1">
                    <a:lumMod val="50000"/>
                  </a:schemeClr>
                </a:solidFill>
              </a:rPr>
              <a:t>. </a:t>
            </a:r>
          </a:p>
          <a:p>
            <a:r>
              <a:rPr lang="en-US" sz="2000" dirty="0">
                <a:solidFill>
                  <a:schemeClr val="accent1">
                    <a:lumMod val="50000"/>
                  </a:schemeClr>
                </a:solidFill>
              </a:rPr>
              <a:t>Short measurement campaigns (including smell scales) are usually done only if there are complaints or some other problems. As usual, polluters pay such air quality monitoring.</a:t>
            </a:r>
          </a:p>
          <a:p>
            <a:r>
              <a:rPr lang="en-US" sz="2000" dirty="0">
                <a:solidFill>
                  <a:schemeClr val="accent1">
                    <a:lumMod val="50000"/>
                  </a:schemeClr>
                </a:solidFill>
              </a:rPr>
              <a:t>The environmental permit primarily regulates air pollution by determining the Best Available Techniques (BAT) and </a:t>
            </a:r>
            <a:r>
              <a:rPr lang="en-US" sz="2000" b="1" dirty="0">
                <a:solidFill>
                  <a:schemeClr val="accent1">
                    <a:lumMod val="50000"/>
                  </a:schemeClr>
                </a:solidFill>
              </a:rPr>
              <a:t>maximum permissible emission concentrations </a:t>
            </a:r>
            <a:r>
              <a:rPr lang="en-US" sz="2000" dirty="0">
                <a:solidFill>
                  <a:schemeClr val="accent1">
                    <a:lumMod val="50000"/>
                  </a:schemeClr>
                </a:solidFill>
              </a:rPr>
              <a:t>as well as discharge parameters (chimney height, </a:t>
            </a:r>
            <a:r>
              <a:rPr lang="en-US" sz="2000" dirty="0" smtClean="0">
                <a:solidFill>
                  <a:schemeClr val="accent1">
                    <a:lumMod val="50000"/>
                  </a:schemeClr>
                </a:solidFill>
              </a:rPr>
              <a:t>air</a:t>
            </a:r>
            <a:r>
              <a:rPr lang="hr-HR" sz="2000" dirty="0" smtClean="0">
                <a:solidFill>
                  <a:schemeClr val="accent1">
                    <a:lumMod val="50000"/>
                  </a:schemeClr>
                </a:solidFill>
              </a:rPr>
              <a:t> </a:t>
            </a:r>
            <a:r>
              <a:rPr lang="en-US" sz="2000" dirty="0" smtClean="0">
                <a:solidFill>
                  <a:schemeClr val="accent1">
                    <a:lumMod val="50000"/>
                  </a:schemeClr>
                </a:solidFill>
              </a:rPr>
              <a:t>flow, </a:t>
            </a:r>
            <a:r>
              <a:rPr lang="en-US" sz="2000" dirty="0">
                <a:solidFill>
                  <a:schemeClr val="accent1">
                    <a:lumMod val="50000"/>
                  </a:schemeClr>
                </a:solidFill>
              </a:rPr>
              <a:t>etc</a:t>
            </a:r>
            <a:r>
              <a:rPr lang="en-US" sz="2000" dirty="0" smtClean="0">
                <a:solidFill>
                  <a:schemeClr val="accent1">
                    <a:lumMod val="50000"/>
                  </a:schemeClr>
                </a:solidFill>
              </a:rPr>
              <a:t>.)</a:t>
            </a:r>
            <a:r>
              <a:rPr lang="hr-HR" sz="2000" dirty="0" smtClean="0">
                <a:solidFill>
                  <a:schemeClr val="accent1">
                    <a:lumMod val="50000"/>
                  </a:schemeClr>
                </a:solidFill>
              </a:rPr>
              <a:t> </a:t>
            </a:r>
            <a:r>
              <a:rPr lang="en-GB" sz="2000" u="sng" dirty="0" smtClean="0">
                <a:solidFill>
                  <a:schemeClr val="accent1">
                    <a:lumMod val="50000"/>
                  </a:schemeClr>
                </a:solidFill>
                <a:hlinkClick r:id="rId4"/>
              </a:rPr>
              <a:t>http://eng.mst.dk/trade/industry/industrial-air-pollution/</a:t>
            </a:r>
            <a:r>
              <a:rPr lang="hr-HR" sz="2000" dirty="0" smtClean="0">
                <a:solidFill>
                  <a:schemeClr val="accent1">
                    <a:lumMod val="50000"/>
                  </a:schemeClr>
                </a:solidFill>
              </a:rPr>
              <a:t>.</a:t>
            </a:r>
          </a:p>
          <a:p>
            <a:endParaRPr lang="hr-HR" sz="2000" dirty="0">
              <a:solidFill>
                <a:schemeClr val="accent1">
                  <a:lumMod val="50000"/>
                </a:schemeClr>
              </a:solidFill>
            </a:endParaRP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accent1">
                    <a:lumMod val="50000"/>
                  </a:schemeClr>
                </a:solidFill>
              </a:rPr>
              <a:t>O6 </a:t>
            </a:r>
            <a:r>
              <a:rPr lang="en-US" sz="2800" b="1" dirty="0">
                <a:solidFill>
                  <a:schemeClr val="accent1">
                    <a:lumMod val="50000"/>
                  </a:schemeClr>
                </a:solidFill>
              </a:rPr>
              <a:t>AIR QUALITY MONITORING BY POLLUTERS</a:t>
            </a:r>
            <a:r>
              <a:rPr lang="hr-HR" sz="2800" b="1" dirty="0" smtClean="0">
                <a:solidFill>
                  <a:schemeClr val="tx2"/>
                </a:solidFill>
                <a:effectLst>
                  <a:glow>
                    <a:srgbClr val="7F7F7F">
                      <a:alpha val="35000"/>
                    </a:srgbClr>
                  </a:glow>
                </a:effectLst>
              </a:rPr>
              <a:t>  </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0" name="TextBox 9"/>
          <p:cNvSpPr txBox="1"/>
          <p:nvPr/>
        </p:nvSpPr>
        <p:spPr>
          <a:xfrm>
            <a:off x="461246" y="1820708"/>
            <a:ext cx="8375257" cy="3477875"/>
          </a:xfrm>
          <a:prstGeom prst="rect">
            <a:avLst/>
          </a:prstGeom>
          <a:noFill/>
        </p:spPr>
        <p:txBody>
          <a:bodyPr wrap="square" rtlCol="0">
            <a:spAutoFit/>
          </a:bodyPr>
          <a:lstStyle/>
          <a:p>
            <a:r>
              <a:rPr lang="en-US" sz="2000" dirty="0">
                <a:solidFill>
                  <a:schemeClr val="accent1">
                    <a:lumMod val="50000"/>
                  </a:schemeClr>
                </a:solidFill>
              </a:rPr>
              <a:t>The ambient air quality concentrations are calculated during the </a:t>
            </a:r>
            <a:r>
              <a:rPr lang="hr-HR" sz="2000" dirty="0" err="1" smtClean="0">
                <a:solidFill>
                  <a:schemeClr val="accent1">
                    <a:lumMod val="50000"/>
                  </a:schemeClr>
                </a:solidFill>
              </a:rPr>
              <a:t>permits</a:t>
            </a:r>
            <a:r>
              <a:rPr lang="hr-HR" sz="2000" dirty="0" smtClean="0">
                <a:solidFill>
                  <a:schemeClr val="accent1">
                    <a:lumMod val="50000"/>
                  </a:schemeClr>
                </a:solidFill>
              </a:rPr>
              <a:t> </a:t>
            </a:r>
            <a:r>
              <a:rPr lang="en-US" sz="2000" dirty="0" smtClean="0">
                <a:solidFill>
                  <a:schemeClr val="accent1">
                    <a:lumMod val="50000"/>
                  </a:schemeClr>
                </a:solidFill>
              </a:rPr>
              <a:t>issuing, </a:t>
            </a:r>
            <a:r>
              <a:rPr lang="en-US" sz="2000" dirty="0">
                <a:solidFill>
                  <a:schemeClr val="accent1">
                    <a:lumMod val="50000"/>
                  </a:schemeClr>
                </a:solidFill>
              </a:rPr>
              <a:t>based on a standardized </a:t>
            </a:r>
            <a:r>
              <a:rPr lang="en-US" sz="2000" b="1" dirty="0">
                <a:solidFill>
                  <a:schemeClr val="accent1">
                    <a:lumMod val="50000"/>
                  </a:schemeClr>
                </a:solidFill>
              </a:rPr>
              <a:t>dispersion model </a:t>
            </a:r>
            <a:r>
              <a:rPr lang="en-US" sz="2000" dirty="0">
                <a:solidFill>
                  <a:schemeClr val="accent1">
                    <a:lumMod val="50000"/>
                  </a:schemeClr>
                </a:solidFill>
              </a:rPr>
              <a:t>using </a:t>
            </a:r>
            <a:r>
              <a:rPr lang="en-US" sz="2000" b="1" dirty="0">
                <a:solidFill>
                  <a:schemeClr val="accent1">
                    <a:lumMod val="50000"/>
                  </a:schemeClr>
                </a:solidFill>
              </a:rPr>
              <a:t>Danish OML dispersion </a:t>
            </a:r>
            <a:r>
              <a:rPr lang="en-US" sz="2000" b="1" dirty="0" smtClean="0">
                <a:solidFill>
                  <a:schemeClr val="accent1">
                    <a:lumMod val="50000"/>
                  </a:schemeClr>
                </a:solidFill>
              </a:rPr>
              <a:t>model</a:t>
            </a:r>
            <a:r>
              <a:rPr lang="en-US" sz="2000" dirty="0" smtClean="0">
                <a:solidFill>
                  <a:schemeClr val="accent1">
                    <a:lumMod val="50000"/>
                  </a:schemeClr>
                </a:solidFill>
              </a:rPr>
              <a:t>, </a:t>
            </a:r>
            <a:r>
              <a:rPr lang="en-US" sz="2000" dirty="0">
                <a:solidFill>
                  <a:schemeClr val="accent1">
                    <a:lumMod val="50000"/>
                  </a:schemeClr>
                </a:solidFill>
              </a:rPr>
              <a:t>taking into account the </a:t>
            </a:r>
            <a:r>
              <a:rPr lang="hr-HR" sz="2000" dirty="0" err="1" smtClean="0">
                <a:solidFill>
                  <a:schemeClr val="accent1">
                    <a:lumMod val="50000"/>
                  </a:schemeClr>
                </a:solidFill>
              </a:rPr>
              <a:t>highest</a:t>
            </a:r>
            <a:r>
              <a:rPr lang="hr-HR" sz="2000" dirty="0" smtClean="0">
                <a:solidFill>
                  <a:schemeClr val="accent1">
                    <a:lumMod val="50000"/>
                  </a:schemeClr>
                </a:solidFill>
              </a:rPr>
              <a:t> </a:t>
            </a:r>
            <a:r>
              <a:rPr lang="en-US" sz="2000" dirty="0" smtClean="0">
                <a:solidFill>
                  <a:schemeClr val="accent1">
                    <a:lumMod val="50000"/>
                  </a:schemeClr>
                </a:solidFill>
              </a:rPr>
              <a:t>maximum hourly </a:t>
            </a:r>
            <a:r>
              <a:rPr lang="en-US" sz="2000" dirty="0">
                <a:solidFill>
                  <a:schemeClr val="accent1">
                    <a:lumMod val="50000"/>
                  </a:schemeClr>
                </a:solidFill>
              </a:rPr>
              <a:t>emissions (worst-case</a:t>
            </a:r>
            <a:r>
              <a:rPr lang="en-US" sz="2000" dirty="0" smtClean="0">
                <a:solidFill>
                  <a:schemeClr val="accent1">
                    <a:lumMod val="50000"/>
                  </a:schemeClr>
                </a:solidFill>
              </a:rPr>
              <a:t>)</a:t>
            </a:r>
            <a:r>
              <a:rPr lang="hr-HR" sz="2000" dirty="0" smtClean="0">
                <a:solidFill>
                  <a:schemeClr val="accent1">
                    <a:lumMod val="50000"/>
                  </a:schemeClr>
                </a:solidFill>
              </a:rPr>
              <a:t>. </a:t>
            </a:r>
          </a:p>
          <a:p>
            <a:r>
              <a:rPr lang="en-US" sz="2000" dirty="0">
                <a:solidFill>
                  <a:schemeClr val="accent1">
                    <a:lumMod val="50000"/>
                  </a:schemeClr>
                </a:solidFill>
              </a:rPr>
              <a:t>The</a:t>
            </a:r>
            <a:r>
              <a:rPr lang="en-US" sz="2000" b="1" dirty="0">
                <a:solidFill>
                  <a:schemeClr val="accent1">
                    <a:lumMod val="50000"/>
                  </a:schemeClr>
                </a:solidFill>
              </a:rPr>
              <a:t> model results </a:t>
            </a:r>
            <a:r>
              <a:rPr lang="en-US" sz="2000" dirty="0">
                <a:solidFill>
                  <a:schemeClr val="accent1">
                    <a:lumMod val="50000"/>
                  </a:schemeClr>
                </a:solidFill>
              </a:rPr>
              <a:t>(maximum hourly concentrations, 99th percentile) are compared with the Danish </a:t>
            </a:r>
            <a:r>
              <a:rPr lang="hr-HR" sz="2000" b="1" dirty="0" err="1" smtClean="0">
                <a:solidFill>
                  <a:schemeClr val="accent1">
                    <a:lumMod val="50000"/>
                  </a:schemeClr>
                </a:solidFill>
              </a:rPr>
              <a:t>hourly</a:t>
            </a:r>
            <a:r>
              <a:rPr lang="hr-HR" sz="2000" b="1" dirty="0" smtClean="0">
                <a:solidFill>
                  <a:schemeClr val="accent1">
                    <a:lumMod val="50000"/>
                  </a:schemeClr>
                </a:solidFill>
              </a:rPr>
              <a:t> </a:t>
            </a:r>
            <a:r>
              <a:rPr lang="en-US" sz="2000" b="1" dirty="0" smtClean="0">
                <a:solidFill>
                  <a:schemeClr val="accent1">
                    <a:lumMod val="50000"/>
                  </a:schemeClr>
                </a:solidFill>
              </a:rPr>
              <a:t>limit </a:t>
            </a:r>
            <a:r>
              <a:rPr lang="en-US" sz="2000" b="1" dirty="0">
                <a:solidFill>
                  <a:schemeClr val="accent1">
                    <a:lumMod val="50000"/>
                  </a:schemeClr>
                </a:solidFill>
              </a:rPr>
              <a:t>values </a:t>
            </a:r>
            <a:r>
              <a:rPr lang="en-US" sz="2000" dirty="0">
                <a:solidFill>
                  <a:schemeClr val="accent1">
                    <a:lumMod val="50000"/>
                  </a:schemeClr>
                </a:solidFill>
              </a:rPr>
              <a:t>(given the impact on human health) as a contribution to the </a:t>
            </a:r>
            <a:r>
              <a:rPr lang="hr-HR" sz="2000" dirty="0" err="1" smtClean="0">
                <a:solidFill>
                  <a:schemeClr val="accent1">
                    <a:lumMod val="50000"/>
                  </a:schemeClr>
                </a:solidFill>
              </a:rPr>
              <a:t>air</a:t>
            </a:r>
            <a:r>
              <a:rPr lang="hr-HR" sz="2000" dirty="0" smtClean="0">
                <a:solidFill>
                  <a:schemeClr val="accent1">
                    <a:lumMod val="50000"/>
                  </a:schemeClr>
                </a:solidFill>
              </a:rPr>
              <a:t> </a:t>
            </a:r>
            <a:r>
              <a:rPr lang="en-US" sz="2000" dirty="0" smtClean="0">
                <a:solidFill>
                  <a:schemeClr val="accent1">
                    <a:lumMod val="50000"/>
                  </a:schemeClr>
                </a:solidFill>
              </a:rPr>
              <a:t>pollution of </a:t>
            </a:r>
            <a:r>
              <a:rPr lang="en-US" sz="2000" dirty="0">
                <a:solidFill>
                  <a:schemeClr val="accent1">
                    <a:lumMod val="50000"/>
                  </a:schemeClr>
                </a:solidFill>
              </a:rPr>
              <a:t>a particular polluter (known as </a:t>
            </a:r>
            <a:r>
              <a:rPr lang="en-US" sz="2000" dirty="0" smtClean="0">
                <a:solidFill>
                  <a:schemeClr val="accent1">
                    <a:lumMod val="50000"/>
                  </a:schemeClr>
                </a:solidFill>
              </a:rPr>
              <a:t>B</a:t>
            </a:r>
            <a:r>
              <a:rPr lang="hr-HR" sz="2000" dirty="0" smtClean="0">
                <a:solidFill>
                  <a:schemeClr val="accent1">
                    <a:lumMod val="50000"/>
                  </a:schemeClr>
                </a:solidFill>
              </a:rPr>
              <a:t>-</a:t>
            </a:r>
            <a:r>
              <a:rPr lang="en-US" sz="2000" dirty="0" smtClean="0">
                <a:solidFill>
                  <a:schemeClr val="accent1">
                    <a:lumMod val="50000"/>
                  </a:schemeClr>
                </a:solidFill>
              </a:rPr>
              <a:t>values </a:t>
            </a:r>
            <a:r>
              <a:rPr lang="en-US" sz="2000" dirty="0">
                <a:solidFill>
                  <a:schemeClr val="accent1">
                    <a:lumMod val="50000"/>
                  </a:schemeClr>
                </a:solidFill>
              </a:rPr>
              <a:t>in Denmark as a contribution to or increase in air pollution</a:t>
            </a:r>
            <a:r>
              <a:rPr lang="en-US" sz="2000" dirty="0" smtClean="0">
                <a:solidFill>
                  <a:schemeClr val="accent1">
                    <a:lumMod val="50000"/>
                  </a:schemeClr>
                </a:solidFill>
              </a:rPr>
              <a:t>)</a:t>
            </a:r>
            <a:r>
              <a:rPr lang="hr-HR" sz="2000" dirty="0" smtClean="0">
                <a:solidFill>
                  <a:schemeClr val="accent1">
                    <a:lumMod val="50000"/>
                  </a:schemeClr>
                </a:solidFill>
              </a:rPr>
              <a:t>. </a:t>
            </a:r>
          </a:p>
          <a:p>
            <a:r>
              <a:rPr lang="en-US" sz="2000" dirty="0" smtClean="0">
                <a:solidFill>
                  <a:schemeClr val="accent1">
                    <a:lumMod val="50000"/>
                  </a:schemeClr>
                </a:solidFill>
              </a:rPr>
              <a:t>B</a:t>
            </a:r>
            <a:r>
              <a:rPr lang="hr-HR" sz="2000" dirty="0" smtClean="0">
                <a:solidFill>
                  <a:schemeClr val="accent1">
                    <a:lumMod val="50000"/>
                  </a:schemeClr>
                </a:solidFill>
              </a:rPr>
              <a:t>-</a:t>
            </a:r>
            <a:r>
              <a:rPr lang="en-US" sz="2000" dirty="0" smtClean="0">
                <a:solidFill>
                  <a:schemeClr val="accent1">
                    <a:lumMod val="50000"/>
                  </a:schemeClr>
                </a:solidFill>
              </a:rPr>
              <a:t>values </a:t>
            </a:r>
            <a:r>
              <a:rPr lang="en-US" sz="2000" dirty="0">
                <a:solidFill>
                  <a:schemeClr val="accent1">
                    <a:lumMod val="50000"/>
                  </a:schemeClr>
                </a:solidFill>
              </a:rPr>
              <a:t>are more conservative </a:t>
            </a:r>
            <a:r>
              <a:rPr lang="en-US" sz="2000" dirty="0" smtClean="0">
                <a:solidFill>
                  <a:schemeClr val="accent1">
                    <a:lumMod val="50000"/>
                  </a:schemeClr>
                </a:solidFill>
              </a:rPr>
              <a:t>(</a:t>
            </a:r>
            <a:r>
              <a:rPr lang="en-US" sz="2000" b="1" dirty="0" smtClean="0">
                <a:solidFill>
                  <a:schemeClr val="accent1">
                    <a:lumMod val="50000"/>
                  </a:schemeClr>
                </a:solidFill>
              </a:rPr>
              <a:t>stricter</a:t>
            </a:r>
            <a:r>
              <a:rPr lang="en-US" sz="2000" dirty="0" smtClean="0">
                <a:solidFill>
                  <a:schemeClr val="accent1">
                    <a:lumMod val="50000"/>
                  </a:schemeClr>
                </a:solidFill>
              </a:rPr>
              <a:t>) </a:t>
            </a:r>
            <a:r>
              <a:rPr lang="en-US" sz="2000" dirty="0">
                <a:solidFill>
                  <a:schemeClr val="accent1">
                    <a:lumMod val="50000"/>
                  </a:schemeClr>
                </a:solidFill>
              </a:rPr>
              <a:t>than the EU limit values, so under normal conditions, industrial air pollution is below the limit values of </a:t>
            </a:r>
            <a:r>
              <a:rPr lang="en-US" sz="2000" dirty="0" smtClean="0">
                <a:solidFill>
                  <a:schemeClr val="accent1">
                    <a:lumMod val="50000"/>
                  </a:schemeClr>
                </a:solidFill>
              </a:rPr>
              <a:t>EU</a:t>
            </a:r>
            <a:r>
              <a:rPr lang="hr-HR" sz="2000" dirty="0" smtClean="0">
                <a:solidFill>
                  <a:schemeClr val="accent1">
                    <a:lumMod val="50000"/>
                  </a:schemeClr>
                </a:solidFill>
              </a:rPr>
              <a:t>.</a:t>
            </a:r>
          </a:p>
          <a:p>
            <a:endParaRPr lang="hr-HR" sz="2000" dirty="0">
              <a:solidFill>
                <a:schemeClr val="accent1">
                  <a:lumMod val="50000"/>
                </a:schemeClr>
              </a:solidFill>
            </a:endParaRP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9250</TotalTime>
  <Words>2705</Words>
  <Application>Microsoft Office PowerPoint</Application>
  <PresentationFormat>On-screen Show (4:3)</PresentationFormat>
  <Paragraphs>207</Paragraphs>
  <Slides>26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Arial Narrow</vt:lpstr>
      <vt:lpstr>Calibri</vt:lpstr>
      <vt:lpstr>Office Theme</vt:lpstr>
      <vt:lpstr>PowerPoint Presentation</vt:lpstr>
      <vt:lpstr>SUBJECT MATTERS IN THE QUESTIONNAIRE</vt:lpstr>
      <vt:lpstr>O6 AIR QUALITY MONITORING SYSTEM IN DENMARK</vt:lpstr>
      <vt:lpstr> O6 AIR QUALITY MONITORING SYSTEM IN DENMARK</vt:lpstr>
      <vt:lpstr>O6 AIR QUALITY MONITORING SYSTEM IN DENMARK</vt:lpstr>
      <vt:lpstr> O6 AIR QUALITY MONITORING SYSTEM IN DENMARK</vt:lpstr>
      <vt:lpstr>O6 STATE NETWORK</vt:lpstr>
      <vt:lpstr> O6 AIR QUALITY MONITORING BY POLLUTERS </vt:lpstr>
      <vt:lpstr> O6 AIR QUALITY MONITORING BY POLLUTERS  </vt:lpstr>
      <vt:lpstr>O6 AIR QUALITY MONITORING BY POLLUTERS </vt:lpstr>
      <vt:lpstr>O6 LABORATORIES FOR AIR QUALITY MONITORING</vt:lpstr>
      <vt:lpstr>O6 LABORATORIES FOR AIR QUALITY MONITORING</vt:lpstr>
      <vt:lpstr>    O6 INSPECTION OF LABORATORY FOR AIR QUALITY MONITORING</vt:lpstr>
      <vt:lpstr>O6 INSPECTION MONITORING OF POLLUTERS</vt:lpstr>
      <vt:lpstr> O6 INSPECTION MONITORING OF POLLUTERS</vt:lpstr>
      <vt:lpstr> O6 INSPECTION MONITORING OF POLLUTERS</vt:lpstr>
      <vt:lpstr>O6 INSPECTION MONITORING OF POLLUTERS</vt:lpstr>
      <vt:lpstr>O6 INSPECTION MONITORING OF POLLUTERS</vt:lpstr>
      <vt:lpstr> O6 EXTRAORDINARY INSPECTION MONITORING</vt:lpstr>
      <vt:lpstr>   O6 ROLE OF ENVIRONMENTAL INSPECTION IN ADOPTION OF LEGISLATION</vt:lpstr>
      <vt:lpstr> O6 COORDINATION AT INSTITUTIONAL LEVEL</vt:lpstr>
      <vt:lpstr>     O6 JUDICIAL PRACTICE IN THE AREA OF AQM </vt:lpstr>
      <vt:lpstr> O6 LEGAL PROTECTION OF THE INSPECTOR</vt:lpstr>
      <vt:lpstr>     O6 JUDICIAL PRACTICE IN THE AREA OF AQM </vt:lpstr>
      <vt:lpstr>     O6 JUDICIAL PRACTICE IN THE AREA OF AQM </vt:lpstr>
      <vt:lpstr>THANK YOU FOR YOUR ATTENTION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Berislav Markovic</dc:creator>
  <cp:lastModifiedBy>Idris Tonković</cp:lastModifiedBy>
  <cp:revision>652</cp:revision>
  <dcterms:created xsi:type="dcterms:W3CDTF">2011-04-14T13:56:18Z</dcterms:created>
  <dcterms:modified xsi:type="dcterms:W3CDTF">2018-05-21T11:01:59Z</dcterms:modified>
</cp:coreProperties>
</file>