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746" r:id="rId2"/>
    <p:sldId id="747" r:id="rId3"/>
    <p:sldId id="710" r:id="rId4"/>
    <p:sldId id="712" r:id="rId5"/>
    <p:sldId id="713" r:id="rId6"/>
    <p:sldId id="715" r:id="rId7"/>
    <p:sldId id="717" r:id="rId8"/>
    <p:sldId id="714" r:id="rId9"/>
    <p:sldId id="716" r:id="rId10"/>
    <p:sldId id="719" r:id="rId11"/>
    <p:sldId id="720" r:id="rId12"/>
    <p:sldId id="718" r:id="rId13"/>
    <p:sldId id="711" r:id="rId14"/>
    <p:sldId id="721" r:id="rId15"/>
    <p:sldId id="722" r:id="rId16"/>
    <p:sldId id="723" r:id="rId17"/>
    <p:sldId id="724" r:id="rId18"/>
    <p:sldId id="725" r:id="rId19"/>
    <p:sldId id="726" r:id="rId20"/>
    <p:sldId id="727" r:id="rId21"/>
    <p:sldId id="728" r:id="rId22"/>
    <p:sldId id="729" r:id="rId23"/>
    <p:sldId id="730" r:id="rId24"/>
    <p:sldId id="731" r:id="rId25"/>
    <p:sldId id="732" r:id="rId26"/>
    <p:sldId id="733" r:id="rId27"/>
    <p:sldId id="734" r:id="rId28"/>
    <p:sldId id="735" r:id="rId29"/>
    <p:sldId id="736" r:id="rId30"/>
    <p:sldId id="737" r:id="rId31"/>
    <p:sldId id="738" r:id="rId32"/>
    <p:sldId id="739" r:id="rId33"/>
    <p:sldId id="740" r:id="rId34"/>
    <p:sldId id="741" r:id="rId35"/>
    <p:sldId id="742" r:id="rId36"/>
    <p:sldId id="743" r:id="rId37"/>
    <p:sldId id="745" r:id="rId38"/>
    <p:sldId id="748" r:id="rId39"/>
  </p:sldIdLst>
  <p:sldSz cx="9144000" cy="6858000" type="screen4x3"/>
  <p:notesSz cx="6797675" cy="9928225"/>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3300"/>
    <a:srgbClr val="4F9751"/>
    <a:srgbClr val="1F497D"/>
    <a:srgbClr val="696969"/>
    <a:srgbClr val="B2B2B2"/>
    <a:srgbClr val="FFFF00"/>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Srednji stil 3 - Isticanj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2838BEF-8BB2-4498-84A7-C5851F593DF1}" styleName="Srednji stil 4 - Isticanj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3" autoAdjust="0"/>
    <p:restoredTop sz="94041" autoAdjust="0"/>
  </p:normalViewPr>
  <p:slideViewPr>
    <p:cSldViewPr snapToGrid="0">
      <p:cViewPr varScale="1">
        <p:scale>
          <a:sx n="108" d="100"/>
          <a:sy n="108" d="100"/>
        </p:scale>
        <p:origin x="171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hr-BA"/>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93552F7D-F668-40F4-A3F7-BD01974A0E9D}" type="datetimeFigureOut">
              <a:rPr lang="hr-BA" smtClean="0"/>
              <a:t>21.05.2018.</a:t>
            </a:fld>
            <a:endParaRPr lang="hr-BA"/>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hr-BA"/>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A59C745E-01D7-4B19-AF03-5A6D0FCA910D}" type="slidenum">
              <a:rPr lang="hr-BA" smtClean="0"/>
              <a:t>‹#›</a:t>
            </a:fld>
            <a:endParaRPr lang="hr-BA"/>
          </a:p>
        </p:txBody>
      </p:sp>
    </p:spTree>
    <p:extLst>
      <p:ext uri="{BB962C8B-B14F-4D97-AF65-F5344CB8AC3E}">
        <p14:creationId xmlns:p14="http://schemas.microsoft.com/office/powerpoint/2010/main" val="7766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770BD311-196A-45E2-A9B8-227934A99DF1}" type="datetimeFigureOut">
              <a:rPr lang="en-US" smtClean="0"/>
              <a:t>5/21/2018</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F0282F69-6CD6-4349-8579-1B7D032BC079}" type="slidenum">
              <a:rPr lang="en-US" smtClean="0"/>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8905BACC-D375-49FC-911B-EF24970D5446}" type="slidenum">
              <a:rPr lang="hr-HR" smtClean="0"/>
              <a:t>1</a:t>
            </a:fld>
            <a:endParaRPr lang="hr-HR"/>
          </a:p>
        </p:txBody>
      </p:sp>
    </p:spTree>
    <p:extLst>
      <p:ext uri="{BB962C8B-B14F-4D97-AF65-F5344CB8AC3E}">
        <p14:creationId xmlns:p14="http://schemas.microsoft.com/office/powerpoint/2010/main" val="149094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FA4E1E03-2D23-449B-8616-C14EE678BC82}"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ED98EF88-292B-4FD5-8834-A1687B7D05A1}"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6E85AE5B-885A-4E70-81C1-2BD9B9F994F9}"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E98EBB73-B78F-45DD-BF06-7B90B73175E1}"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A6E5114-5D7D-4AF6-9746-6B0DDD3425A9}"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3"/>
          <p:cNvSpPr>
            <a:spLocks noGrp="1"/>
          </p:cNvSpPr>
          <p:nvPr>
            <p:ph type="dt" sz="half" idx="10"/>
          </p:nvPr>
        </p:nvSpPr>
        <p:spPr/>
        <p:txBody>
          <a:bodyPr/>
          <a:lstStyle>
            <a:lvl1pPr>
              <a:defRPr/>
            </a:lvl1pPr>
          </a:lstStyle>
          <a:p>
            <a:pPr>
              <a:defRPr/>
            </a:pPr>
            <a:fld id="{A26E151B-80B0-4BD5-BC65-DEFB5EDEADBA}" type="datetimeFigureOut">
              <a:rPr lang="hr-HR"/>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3"/>
          <p:cNvSpPr>
            <a:spLocks noGrp="1"/>
          </p:cNvSpPr>
          <p:nvPr>
            <p:ph type="dt" sz="half" idx="10"/>
          </p:nvPr>
        </p:nvSpPr>
        <p:spPr/>
        <p:txBody>
          <a:bodyPr/>
          <a:lstStyle>
            <a:lvl1pPr>
              <a:defRPr/>
            </a:lvl1pPr>
          </a:lstStyle>
          <a:p>
            <a:pPr>
              <a:defRPr/>
            </a:pPr>
            <a:fld id="{3827BD7F-8C17-4B89-99E5-0D3D10127432}" type="datetimeFigureOut">
              <a:rPr lang="hr-HR"/>
              <a:pPr>
                <a:defRPr/>
              </a:pPr>
              <a:t>21.5.2018.</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06C881A7-652E-40C7-A902-F6437C6A621D}" type="datetimeFigureOut">
              <a:rPr lang="hr-HR"/>
              <a:pPr>
                <a:defRPr/>
              </a:pPr>
              <a:t>21.5.2018.</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097B010-949B-4A93-B10D-CED45F8A8D5C}" type="datetimeFigureOut">
              <a:rPr lang="hr-HR"/>
              <a:pPr>
                <a:defRPr/>
              </a:pPr>
              <a:t>21.5.2018.</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F5DFA54-26AC-4D19-BB51-46115E534C24}" type="datetimeFigureOut">
              <a:rPr lang="hr-HR"/>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5B8ECB-C1E4-4080-8F08-1C300240A8B7}" type="datetimeFigureOut">
              <a:rPr lang="hr-HR"/>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hr-HR"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53474D1-9081-497D-8274-ABA530FB002C}" type="datetimeFigureOut">
              <a:rPr lang="hr-HR"/>
              <a:pPr>
                <a:defRPr/>
              </a:pPr>
              <a:t>21.5.2018.</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www.akreditacija.hr/eupi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www.akreditacija.hr/registar"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sp>
        <p:nvSpPr>
          <p:cNvPr id="3" name="Podnaslov 2"/>
          <p:cNvSpPr>
            <a:spLocks noGrp="1"/>
          </p:cNvSpPr>
          <p:nvPr>
            <p:ph type="subTitle" idx="1"/>
          </p:nvPr>
        </p:nvSpPr>
        <p:spPr>
          <a:xfrm>
            <a:off x="283913" y="1401200"/>
            <a:ext cx="8686160" cy="3873731"/>
          </a:xfrm>
        </p:spPr>
        <p:txBody>
          <a:bodyPr>
            <a:normAutofit/>
          </a:bodyPr>
          <a:lstStyle/>
          <a:p>
            <a:endParaRPr lang="hr-HR" dirty="0" smtClean="0">
              <a:solidFill>
                <a:schemeClr val="bg1"/>
              </a:solidFill>
            </a:endParaRPr>
          </a:p>
          <a:p>
            <a:r>
              <a:rPr lang="en-US" dirty="0">
                <a:solidFill>
                  <a:schemeClr val="bg1"/>
                </a:solidFill>
              </a:rPr>
              <a:t>Enhanced environmental protection inspection for efficient control of air quality monitoring and of all entities under obligation within system of greenhouse gas emission allowance trading, in order to achieve better quality of air in Republic of </a:t>
            </a:r>
            <a:r>
              <a:rPr lang="en-US" dirty="0" smtClean="0">
                <a:solidFill>
                  <a:schemeClr val="bg1"/>
                </a:solidFill>
              </a:rPr>
              <a:t>Croatia</a:t>
            </a:r>
            <a:endParaRPr lang="hr-HR" dirty="0" smtClean="0">
              <a:solidFill>
                <a:schemeClr val="bg1"/>
              </a:solidFill>
            </a:endParaRPr>
          </a:p>
        </p:txBody>
      </p:sp>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sp>
        <p:nvSpPr>
          <p:cNvPr id="9" name="Podnaslov 2"/>
          <p:cNvSpPr txBox="1">
            <a:spLocks/>
          </p:cNvSpPr>
          <p:nvPr/>
        </p:nvSpPr>
        <p:spPr>
          <a:xfrm>
            <a:off x="6841375" y="6625760"/>
            <a:ext cx="2294631"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a:solidFill>
                  <a:schemeClr val="accent1">
                    <a:lumMod val="50000"/>
                  </a:schemeClr>
                </a:solidFill>
              </a:rPr>
              <a:t>This project is funded by the European Union</a:t>
            </a:r>
          </a:p>
          <a:p>
            <a:endParaRPr lang="hr-HR" sz="1000" dirty="0" smtClean="0">
              <a:solidFill>
                <a:schemeClr val="accent1">
                  <a:lumMod val="50000"/>
                </a:schemeClr>
              </a:solidFill>
            </a:endParaRPr>
          </a:p>
          <a:p>
            <a:endParaRPr lang="en-GB" sz="1000" dirty="0">
              <a:solidFill>
                <a:schemeClr val="accent1">
                  <a:lumMod val="50000"/>
                </a:schemeClr>
              </a:solidFill>
            </a:endParaRPr>
          </a:p>
        </p:txBody>
      </p:sp>
      <p:pic>
        <p:nvPicPr>
          <p:cNvPr id="10" name="Slika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85251" y="6029586"/>
            <a:ext cx="857019" cy="618958"/>
          </a:xfrm>
          <a:prstGeom prst="rect">
            <a:avLst/>
          </a:prstGeom>
        </p:spPr>
      </p:pic>
      <p:pic>
        <p:nvPicPr>
          <p:cNvPr id="11" name="Slika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29988" y="6039112"/>
            <a:ext cx="674471" cy="701599"/>
          </a:xfrm>
          <a:prstGeom prst="rect">
            <a:avLst/>
          </a:prstGeom>
        </p:spPr>
      </p:pic>
    </p:spTree>
    <p:extLst>
      <p:ext uri="{BB962C8B-B14F-4D97-AF65-F5344CB8AC3E}">
        <p14:creationId xmlns:p14="http://schemas.microsoft.com/office/powerpoint/2010/main" val="3303281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239697" y="1295400"/>
            <a:ext cx="8602692" cy="1508105"/>
          </a:xfrm>
          <a:prstGeom prst="rect">
            <a:avLst/>
          </a:prstGeom>
        </p:spPr>
        <p:txBody>
          <a:bodyPr wrap="square">
            <a:spAutoFit/>
          </a:bodyPr>
          <a:lstStyle/>
          <a:p>
            <a:pPr marL="0" lvl="1">
              <a:spcBef>
                <a:spcPct val="20000"/>
              </a:spcBef>
            </a:pPr>
            <a:r>
              <a:rPr lang="hr-BA" sz="2400" b="1" dirty="0">
                <a:solidFill>
                  <a:srgbClr val="1F497D"/>
                </a:solidFill>
              </a:rPr>
              <a:t>CROATIAN ACCREDITATION AGENCY</a:t>
            </a:r>
          </a:p>
          <a:p>
            <a:pPr marL="0" lvl="1">
              <a:spcBef>
                <a:spcPct val="20000"/>
              </a:spcBef>
            </a:pPr>
            <a:r>
              <a:rPr lang="en-US" sz="2000" dirty="0">
                <a:solidFill>
                  <a:srgbClr val="0070C0"/>
                </a:solidFill>
              </a:rPr>
              <a:t>The </a:t>
            </a:r>
            <a:r>
              <a:rPr lang="hr-HR" sz="2000" dirty="0" smtClean="0">
                <a:solidFill>
                  <a:srgbClr val="0070C0"/>
                </a:solidFill>
              </a:rPr>
              <a:t>C</a:t>
            </a:r>
            <a:r>
              <a:rPr lang="en-US" sz="2000" dirty="0" smtClean="0">
                <a:solidFill>
                  <a:srgbClr val="0070C0"/>
                </a:solidFill>
              </a:rPr>
              <a:t>AA </a:t>
            </a:r>
            <a:r>
              <a:rPr lang="en-US" sz="2000" dirty="0">
                <a:solidFill>
                  <a:srgbClr val="0070C0"/>
                </a:solidFill>
              </a:rPr>
              <a:t>performs accreditation and </a:t>
            </a:r>
            <a:r>
              <a:rPr lang="en-US" sz="2000" dirty="0" smtClean="0">
                <a:solidFill>
                  <a:srgbClr val="0070C0"/>
                </a:solidFill>
              </a:rPr>
              <a:t>accreditation</a:t>
            </a:r>
            <a:r>
              <a:rPr lang="hr-HR" sz="2000" dirty="0" smtClean="0">
                <a:solidFill>
                  <a:srgbClr val="0070C0"/>
                </a:solidFill>
              </a:rPr>
              <a:t> </a:t>
            </a:r>
            <a:r>
              <a:rPr lang="en-US" sz="2000" dirty="0">
                <a:solidFill>
                  <a:srgbClr val="0070C0"/>
                </a:solidFill>
              </a:rPr>
              <a:t> maintenance procedures</a:t>
            </a:r>
          </a:p>
          <a:p>
            <a:pPr marL="0" lvl="1">
              <a:spcBef>
                <a:spcPct val="20000"/>
              </a:spcBef>
            </a:pPr>
            <a:r>
              <a:rPr lang="en-US" sz="2000" dirty="0">
                <a:solidFill>
                  <a:srgbClr val="0070C0"/>
                </a:solidFill>
              </a:rPr>
              <a:t>determined by the following national, European and international norms and normative documents</a:t>
            </a:r>
            <a:r>
              <a:rPr lang="en-US" sz="2000" dirty="0" smtClean="0">
                <a:solidFill>
                  <a:srgbClr val="0070C0"/>
                </a:solidFill>
              </a:rPr>
              <a:t>:</a:t>
            </a:r>
            <a:endParaRPr lang="pl-PL" sz="2000" dirty="0" smtClean="0">
              <a:solidFill>
                <a:srgbClr val="0070C0"/>
              </a:solidFill>
            </a:endParaRPr>
          </a:p>
        </p:txBody>
      </p:sp>
      <p:graphicFrame>
        <p:nvGraphicFramePr>
          <p:cNvPr id="3" name="Tablica 2"/>
          <p:cNvGraphicFramePr>
            <a:graphicFrameLocks noGrp="1"/>
          </p:cNvGraphicFramePr>
          <p:nvPr>
            <p:extLst>
              <p:ext uri="{D42A27DB-BD31-4B8C-83A1-F6EECF244321}">
                <p14:modId xmlns:p14="http://schemas.microsoft.com/office/powerpoint/2010/main" val="1298780143"/>
              </p:ext>
            </p:extLst>
          </p:nvPr>
        </p:nvGraphicFramePr>
        <p:xfrm>
          <a:off x="546410" y="2768600"/>
          <a:ext cx="7660888" cy="3235960"/>
        </p:xfrm>
        <a:graphic>
          <a:graphicData uri="http://schemas.openxmlformats.org/drawingml/2006/table">
            <a:tbl>
              <a:tblPr firstRow="1" bandRow="1">
                <a:tableStyleId>{5C22544A-7EE6-4342-B048-85BDC9FD1C3A}</a:tableStyleId>
              </a:tblPr>
              <a:tblGrid>
                <a:gridCol w="4248614">
                  <a:extLst>
                    <a:ext uri="{9D8B030D-6E8A-4147-A177-3AD203B41FA5}">
                      <a16:colId xmlns:a16="http://schemas.microsoft.com/office/drawing/2014/main" val="3939056321"/>
                    </a:ext>
                  </a:extLst>
                </a:gridCol>
                <a:gridCol w="3412274">
                  <a:extLst>
                    <a:ext uri="{9D8B030D-6E8A-4147-A177-3AD203B41FA5}">
                      <a16:colId xmlns:a16="http://schemas.microsoft.com/office/drawing/2014/main" val="3069352157"/>
                    </a:ext>
                  </a:extLst>
                </a:gridCol>
              </a:tblGrid>
              <a:tr h="370840">
                <a:tc>
                  <a:txBody>
                    <a:bodyPr/>
                    <a:lstStyle/>
                    <a:p>
                      <a:pPr algn="ctr"/>
                      <a:r>
                        <a:rPr lang="hr-HR" dirty="0" err="1" smtClean="0"/>
                        <a:t>Scheme</a:t>
                      </a:r>
                      <a:endParaRPr lang="hr-HR" dirty="0"/>
                    </a:p>
                  </a:txBody>
                  <a:tcPr/>
                </a:tc>
                <a:tc>
                  <a:txBody>
                    <a:bodyPr/>
                    <a:lstStyle/>
                    <a:p>
                      <a:pPr algn="ctr"/>
                      <a:r>
                        <a:rPr lang="hr-HR" dirty="0" err="1" smtClean="0"/>
                        <a:t>Criteria</a:t>
                      </a:r>
                      <a:endParaRPr lang="hr-HR" dirty="0"/>
                    </a:p>
                  </a:txBody>
                  <a:tcPr/>
                </a:tc>
                <a:extLst>
                  <a:ext uri="{0D108BD9-81ED-4DB2-BD59-A6C34878D82A}">
                    <a16:rowId xmlns:a16="http://schemas.microsoft.com/office/drawing/2014/main" val="4009460929"/>
                  </a:ext>
                </a:extLst>
              </a:tr>
              <a:tr h="370840">
                <a:tc>
                  <a:txBody>
                    <a:bodyPr/>
                    <a:lstStyle/>
                    <a:p>
                      <a:r>
                        <a:rPr lang="hr-HR" dirty="0" err="1" smtClean="0"/>
                        <a:t>Testing</a:t>
                      </a:r>
                      <a:r>
                        <a:rPr lang="hr-HR" dirty="0" smtClean="0"/>
                        <a:t> </a:t>
                      </a:r>
                      <a:r>
                        <a:rPr lang="hr-HR" dirty="0" err="1" smtClean="0"/>
                        <a:t>laboratories</a:t>
                      </a:r>
                      <a:endParaRPr lang="hr-HR" dirty="0"/>
                    </a:p>
                  </a:txBody>
                  <a:tcPr/>
                </a:tc>
                <a:tc>
                  <a:txBody>
                    <a:bodyPr/>
                    <a:lstStyle/>
                    <a:p>
                      <a:r>
                        <a:rPr lang="hr-HR" dirty="0" smtClean="0"/>
                        <a:t>HRN EN ISO/IEC 17025</a:t>
                      </a:r>
                      <a:endParaRPr lang="hr-HR" dirty="0"/>
                    </a:p>
                  </a:txBody>
                  <a:tcPr/>
                </a:tc>
                <a:extLst>
                  <a:ext uri="{0D108BD9-81ED-4DB2-BD59-A6C34878D82A}">
                    <a16:rowId xmlns:a16="http://schemas.microsoft.com/office/drawing/2014/main" val="3789687139"/>
                  </a:ext>
                </a:extLst>
              </a:tr>
              <a:tr h="370840">
                <a:tc>
                  <a:txBody>
                    <a:bodyPr/>
                    <a:lstStyle/>
                    <a:p>
                      <a:r>
                        <a:rPr lang="hr-HR" dirty="0" err="1" smtClean="0"/>
                        <a:t>Calibration</a:t>
                      </a:r>
                      <a:r>
                        <a:rPr lang="hr-HR" baseline="0" dirty="0" smtClean="0"/>
                        <a:t> </a:t>
                      </a:r>
                      <a:r>
                        <a:rPr lang="hr-HR" baseline="0" dirty="0" err="1" smtClean="0"/>
                        <a:t>laboratories</a:t>
                      </a:r>
                      <a:endParaRPr lang="hr-HR" dirty="0"/>
                    </a:p>
                  </a:txBody>
                  <a:tcPr/>
                </a:tc>
                <a:tc>
                  <a:txBody>
                    <a:bodyPr/>
                    <a:lstStyle/>
                    <a:p>
                      <a:r>
                        <a:rPr lang="hr-HR" dirty="0" smtClean="0"/>
                        <a:t>HRN EN ISO/IEC 17025</a:t>
                      </a:r>
                      <a:endParaRPr lang="hr-HR" dirty="0"/>
                    </a:p>
                  </a:txBody>
                  <a:tcPr/>
                </a:tc>
                <a:extLst>
                  <a:ext uri="{0D108BD9-81ED-4DB2-BD59-A6C34878D82A}">
                    <a16:rowId xmlns:a16="http://schemas.microsoft.com/office/drawing/2014/main" val="2803444504"/>
                  </a:ext>
                </a:extLst>
              </a:tr>
              <a:tr h="370840">
                <a:tc>
                  <a:txBody>
                    <a:bodyPr/>
                    <a:lstStyle/>
                    <a:p>
                      <a:r>
                        <a:rPr lang="hr-HR" dirty="0" err="1" smtClean="0"/>
                        <a:t>Medical</a:t>
                      </a:r>
                      <a:r>
                        <a:rPr lang="hr-HR" dirty="0" smtClean="0"/>
                        <a:t> </a:t>
                      </a:r>
                      <a:r>
                        <a:rPr lang="hr-HR" dirty="0" err="1" smtClean="0"/>
                        <a:t>laboratories</a:t>
                      </a:r>
                      <a:endParaRPr lang="hr-HR" dirty="0"/>
                    </a:p>
                  </a:txBody>
                  <a:tcPr/>
                </a:tc>
                <a:tc>
                  <a:txBody>
                    <a:bodyPr/>
                    <a:lstStyle/>
                    <a:p>
                      <a:r>
                        <a:rPr lang="hr-HR" dirty="0" smtClean="0"/>
                        <a:t>HRN EN ISO 15189</a:t>
                      </a:r>
                      <a:endParaRPr lang="hr-HR" dirty="0"/>
                    </a:p>
                  </a:txBody>
                  <a:tcPr/>
                </a:tc>
                <a:extLst>
                  <a:ext uri="{0D108BD9-81ED-4DB2-BD59-A6C34878D82A}">
                    <a16:rowId xmlns:a16="http://schemas.microsoft.com/office/drawing/2014/main" val="3649534731"/>
                  </a:ext>
                </a:extLst>
              </a:tr>
              <a:tr h="370840">
                <a:tc>
                  <a:txBody>
                    <a:bodyPr/>
                    <a:lstStyle/>
                    <a:p>
                      <a:r>
                        <a:rPr lang="hr-HR" dirty="0" err="1" smtClean="0"/>
                        <a:t>Certification</a:t>
                      </a:r>
                      <a:r>
                        <a:rPr lang="hr-HR" dirty="0" smtClean="0"/>
                        <a:t> </a:t>
                      </a:r>
                      <a:r>
                        <a:rPr lang="hr-HR" dirty="0" err="1" smtClean="0"/>
                        <a:t>bodies</a:t>
                      </a:r>
                      <a:r>
                        <a:rPr lang="hr-HR" dirty="0" smtClean="0"/>
                        <a:t> for </a:t>
                      </a:r>
                      <a:r>
                        <a:rPr lang="hr-HR" dirty="0" err="1" smtClean="0"/>
                        <a:t>products</a:t>
                      </a:r>
                      <a:endParaRPr lang="hr-H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dirty="0" smtClean="0"/>
                        <a:t>HRN EN ISO/IEC 17065</a:t>
                      </a:r>
                    </a:p>
                  </a:txBody>
                  <a:tcPr/>
                </a:tc>
                <a:extLst>
                  <a:ext uri="{0D108BD9-81ED-4DB2-BD59-A6C34878D82A}">
                    <a16:rowId xmlns:a16="http://schemas.microsoft.com/office/drawing/2014/main" val="336405938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dirty="0" err="1" smtClean="0"/>
                        <a:t>Certification</a:t>
                      </a:r>
                      <a:r>
                        <a:rPr lang="hr-HR" dirty="0" smtClean="0"/>
                        <a:t> </a:t>
                      </a:r>
                      <a:r>
                        <a:rPr lang="hr-HR" dirty="0" err="1" smtClean="0"/>
                        <a:t>bodies</a:t>
                      </a:r>
                      <a:r>
                        <a:rPr lang="hr-HR" dirty="0" smtClean="0"/>
                        <a:t> for management</a:t>
                      </a:r>
                      <a:r>
                        <a:rPr lang="hr-HR" baseline="0" dirty="0" smtClean="0"/>
                        <a:t> </a:t>
                      </a:r>
                      <a:r>
                        <a:rPr lang="hr-HR" baseline="0" dirty="0" err="1" smtClean="0"/>
                        <a:t>systems</a:t>
                      </a:r>
                      <a:endParaRPr lang="hr-HR" dirty="0" smtClean="0"/>
                    </a:p>
                  </a:txBody>
                  <a:tcPr/>
                </a:tc>
                <a:tc>
                  <a:txBody>
                    <a:bodyPr/>
                    <a:lstStyle/>
                    <a:p>
                      <a:r>
                        <a:rPr lang="hr-HR" dirty="0" smtClean="0"/>
                        <a:t>HRN EN ISO/IEC 17021-1</a:t>
                      </a:r>
                      <a:endParaRPr lang="hr-HR" dirty="0"/>
                    </a:p>
                  </a:txBody>
                  <a:tcPr/>
                </a:tc>
                <a:extLst>
                  <a:ext uri="{0D108BD9-81ED-4DB2-BD59-A6C34878D82A}">
                    <a16:rowId xmlns:a16="http://schemas.microsoft.com/office/drawing/2014/main" val="34626820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dirty="0" err="1" smtClean="0"/>
                        <a:t>Certification</a:t>
                      </a:r>
                      <a:r>
                        <a:rPr lang="hr-HR" dirty="0" smtClean="0"/>
                        <a:t> </a:t>
                      </a:r>
                      <a:r>
                        <a:rPr lang="hr-HR" dirty="0" err="1" smtClean="0"/>
                        <a:t>bodies</a:t>
                      </a:r>
                      <a:r>
                        <a:rPr lang="hr-HR" baseline="0" dirty="0" smtClean="0"/>
                        <a:t> for </a:t>
                      </a:r>
                      <a:r>
                        <a:rPr lang="hr-HR" baseline="0" dirty="0" err="1" smtClean="0"/>
                        <a:t>staff</a:t>
                      </a:r>
                      <a:endParaRPr lang="hr-HR" dirty="0" smtClean="0"/>
                    </a:p>
                  </a:txBody>
                  <a:tcPr/>
                </a:tc>
                <a:tc>
                  <a:txBody>
                    <a:bodyPr/>
                    <a:lstStyle/>
                    <a:p>
                      <a:r>
                        <a:rPr lang="hr-HR" sz="1800" b="0" i="0" u="none" strike="noStrike" kern="1200" baseline="0" dirty="0" smtClean="0">
                          <a:solidFill>
                            <a:schemeClr val="dk1"/>
                          </a:solidFill>
                          <a:latin typeface="+mn-lt"/>
                          <a:ea typeface="+mn-ea"/>
                          <a:cs typeface="+mn-cs"/>
                        </a:rPr>
                        <a:t>HRN EN ISO/IEC 17024</a:t>
                      </a:r>
                      <a:endParaRPr lang="hr-HR" dirty="0"/>
                    </a:p>
                  </a:txBody>
                  <a:tcPr/>
                </a:tc>
                <a:extLst>
                  <a:ext uri="{0D108BD9-81ED-4DB2-BD59-A6C34878D82A}">
                    <a16:rowId xmlns:a16="http://schemas.microsoft.com/office/drawing/2014/main" val="2053994588"/>
                  </a:ext>
                </a:extLst>
              </a:tr>
              <a:tr h="370840">
                <a:tc>
                  <a:txBody>
                    <a:bodyPr/>
                    <a:lstStyle/>
                    <a:p>
                      <a:r>
                        <a:rPr lang="hr-HR" dirty="0" err="1" smtClean="0"/>
                        <a:t>Inspection</a:t>
                      </a:r>
                      <a:r>
                        <a:rPr lang="hr-HR" baseline="0" dirty="0" smtClean="0"/>
                        <a:t> </a:t>
                      </a:r>
                      <a:r>
                        <a:rPr lang="hr-HR" baseline="0" dirty="0" err="1" smtClean="0"/>
                        <a:t>bodies</a:t>
                      </a:r>
                      <a:endParaRPr lang="hr-H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1800" b="0" i="0" u="none" strike="noStrike" kern="1200" baseline="0" dirty="0" smtClean="0">
                          <a:solidFill>
                            <a:schemeClr val="dk1"/>
                          </a:solidFill>
                          <a:latin typeface="+mn-lt"/>
                          <a:ea typeface="+mn-ea"/>
                          <a:cs typeface="+mn-cs"/>
                        </a:rPr>
                        <a:t>HRN EN ISO/IEC 17020</a:t>
                      </a:r>
                      <a:endParaRPr lang="hr-HR" dirty="0" smtClean="0"/>
                    </a:p>
                  </a:txBody>
                  <a:tcPr/>
                </a:tc>
                <a:extLst>
                  <a:ext uri="{0D108BD9-81ED-4DB2-BD59-A6C34878D82A}">
                    <a16:rowId xmlns:a16="http://schemas.microsoft.com/office/drawing/2014/main" val="197741997"/>
                  </a:ext>
                </a:extLst>
              </a:tr>
            </a:tbl>
          </a:graphicData>
        </a:graphic>
      </p:graphicFrame>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4176746360"/>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830997"/>
          </a:xfrm>
          <a:prstGeom prst="rect">
            <a:avLst/>
          </a:prstGeom>
        </p:spPr>
        <p:txBody>
          <a:bodyPr wrap="square">
            <a:spAutoFit/>
          </a:bodyPr>
          <a:lstStyle/>
          <a:p>
            <a:pPr marL="0" lvl="1">
              <a:spcBef>
                <a:spcPct val="20000"/>
              </a:spcBef>
            </a:pPr>
            <a:r>
              <a:rPr lang="hr-BA" sz="2400" b="1" dirty="0">
                <a:solidFill>
                  <a:srgbClr val="1F497D"/>
                </a:solidFill>
              </a:rPr>
              <a:t>CROATIAN ACCREDITATION AGENCY</a:t>
            </a:r>
          </a:p>
          <a:p>
            <a:pPr marL="0" lvl="1">
              <a:spcBef>
                <a:spcPct val="20000"/>
              </a:spcBef>
            </a:pPr>
            <a:endParaRPr lang="pl-PL" sz="2000" dirty="0">
              <a:solidFill>
                <a:srgbClr val="0070C0"/>
              </a:solidFill>
            </a:endParaRPr>
          </a:p>
        </p:txBody>
      </p:sp>
      <p:graphicFrame>
        <p:nvGraphicFramePr>
          <p:cNvPr id="3" name="Tablica 2"/>
          <p:cNvGraphicFramePr>
            <a:graphicFrameLocks noGrp="1"/>
          </p:cNvGraphicFramePr>
          <p:nvPr>
            <p:extLst>
              <p:ext uri="{D42A27DB-BD31-4B8C-83A1-F6EECF244321}">
                <p14:modId xmlns:p14="http://schemas.microsoft.com/office/powerpoint/2010/main" val="3398013335"/>
              </p:ext>
            </p:extLst>
          </p:nvPr>
        </p:nvGraphicFramePr>
        <p:xfrm>
          <a:off x="657333" y="2242080"/>
          <a:ext cx="7660888" cy="2809422"/>
        </p:xfrm>
        <a:graphic>
          <a:graphicData uri="http://schemas.openxmlformats.org/drawingml/2006/table">
            <a:tbl>
              <a:tblPr firstRow="1" bandRow="1">
                <a:tableStyleId>{5C22544A-7EE6-4342-B048-85BDC9FD1C3A}</a:tableStyleId>
              </a:tblPr>
              <a:tblGrid>
                <a:gridCol w="4248614">
                  <a:extLst>
                    <a:ext uri="{9D8B030D-6E8A-4147-A177-3AD203B41FA5}">
                      <a16:colId xmlns:a16="http://schemas.microsoft.com/office/drawing/2014/main" val="3939056321"/>
                    </a:ext>
                  </a:extLst>
                </a:gridCol>
                <a:gridCol w="3412274">
                  <a:extLst>
                    <a:ext uri="{9D8B030D-6E8A-4147-A177-3AD203B41FA5}">
                      <a16:colId xmlns:a16="http://schemas.microsoft.com/office/drawing/2014/main" val="3069352157"/>
                    </a:ext>
                  </a:extLst>
                </a:gridCol>
              </a:tblGrid>
              <a:tr h="370840">
                <a:tc>
                  <a:txBody>
                    <a:bodyPr/>
                    <a:lstStyle/>
                    <a:p>
                      <a:pPr algn="l"/>
                      <a:r>
                        <a:rPr lang="hr-HR" dirty="0" err="1" smtClean="0"/>
                        <a:t>Scheme</a:t>
                      </a:r>
                      <a:endParaRPr lang="hr-HR" dirty="0"/>
                    </a:p>
                  </a:txBody>
                  <a:tcPr anchor="ctr"/>
                </a:tc>
                <a:tc>
                  <a:txBody>
                    <a:bodyPr/>
                    <a:lstStyle/>
                    <a:p>
                      <a:pPr algn="l"/>
                      <a:r>
                        <a:rPr lang="hr-HR" dirty="0" err="1" smtClean="0"/>
                        <a:t>Criteria</a:t>
                      </a:r>
                      <a:endParaRPr lang="hr-HR" dirty="0"/>
                    </a:p>
                  </a:txBody>
                  <a:tcPr anchor="ctr"/>
                </a:tc>
                <a:extLst>
                  <a:ext uri="{0D108BD9-81ED-4DB2-BD59-A6C34878D82A}">
                    <a16:rowId xmlns:a16="http://schemas.microsoft.com/office/drawing/2014/main" val="4009460929"/>
                  </a:ext>
                </a:extLst>
              </a:tr>
              <a:tr h="609782">
                <a:tc>
                  <a:txBody>
                    <a:bodyPr/>
                    <a:lstStyle/>
                    <a:p>
                      <a:pPr algn="l"/>
                      <a:r>
                        <a:rPr lang="hr-HR" dirty="0" err="1" smtClean="0"/>
                        <a:t>Organizers</a:t>
                      </a:r>
                      <a:r>
                        <a:rPr lang="hr-HR" dirty="0" smtClean="0"/>
                        <a:t> </a:t>
                      </a:r>
                      <a:r>
                        <a:rPr lang="hr-HR" dirty="0" err="1" smtClean="0"/>
                        <a:t>of</a:t>
                      </a:r>
                      <a:r>
                        <a:rPr lang="hr-HR" dirty="0" smtClean="0"/>
                        <a:t> </a:t>
                      </a:r>
                      <a:r>
                        <a:rPr lang="hr-HR" dirty="0" err="1" smtClean="0"/>
                        <a:t>Capability</a:t>
                      </a:r>
                      <a:r>
                        <a:rPr lang="hr-HR" dirty="0" smtClean="0"/>
                        <a:t> </a:t>
                      </a:r>
                      <a:r>
                        <a:rPr lang="hr-HR" dirty="0" err="1" smtClean="0"/>
                        <a:t>Testing</a:t>
                      </a:r>
                      <a:endParaRPr lang="hr-HR" dirty="0"/>
                    </a:p>
                  </a:txBody>
                  <a:tcPr anchor="ctr"/>
                </a:tc>
                <a:tc>
                  <a:txBody>
                    <a:bodyPr/>
                    <a:lstStyle/>
                    <a:p>
                      <a:pPr algn="l"/>
                      <a:r>
                        <a:rPr lang="hr-HR" dirty="0" smtClean="0"/>
                        <a:t>HRN EN ISO/IEC 17043</a:t>
                      </a:r>
                      <a:endParaRPr lang="hr-HR" dirty="0"/>
                    </a:p>
                  </a:txBody>
                  <a:tcPr anchor="ctr"/>
                </a:tc>
                <a:extLst>
                  <a:ext uri="{0D108BD9-81ED-4DB2-BD59-A6C34878D82A}">
                    <a16:rowId xmlns:a16="http://schemas.microsoft.com/office/drawing/2014/main" val="3789687139"/>
                  </a:ext>
                </a:extLst>
              </a:tr>
              <a:tr h="370840">
                <a:tc>
                  <a:txBody>
                    <a:bodyPr/>
                    <a:lstStyle/>
                    <a:p>
                      <a:r>
                        <a:rPr lang="en-US" sz="1800" b="0" i="0" u="none" strike="noStrike" kern="1200" baseline="0" dirty="0" smtClean="0">
                          <a:solidFill>
                            <a:schemeClr val="dk1"/>
                          </a:solidFill>
                          <a:latin typeface="+mn-lt"/>
                          <a:ea typeface="+mn-ea"/>
                          <a:cs typeface="+mn-cs"/>
                        </a:rPr>
                        <a:t>Verifiers of greenhouse gas emissions</a:t>
                      </a:r>
                      <a:endParaRPr lang="hr-HR" dirty="0"/>
                    </a:p>
                  </a:txBody>
                  <a:tcPr/>
                </a:tc>
                <a:tc>
                  <a:txBody>
                    <a:bodyPr/>
                    <a:lstStyle/>
                    <a:p>
                      <a:r>
                        <a:rPr lang="hr-HR" dirty="0" smtClean="0"/>
                        <a:t>HRN EN ISO 14065</a:t>
                      </a:r>
                    </a:p>
                    <a:p>
                      <a:r>
                        <a:rPr lang="hr-HR" dirty="0" err="1" smtClean="0"/>
                        <a:t>Regulation</a:t>
                      </a:r>
                      <a:r>
                        <a:rPr lang="hr-HR" baseline="0" dirty="0" smtClean="0"/>
                        <a:t> EC</a:t>
                      </a:r>
                      <a:r>
                        <a:rPr lang="hr-HR" dirty="0" smtClean="0"/>
                        <a:t>/600/2012</a:t>
                      </a:r>
                    </a:p>
                    <a:p>
                      <a:r>
                        <a:rPr lang="hr-HR" dirty="0" err="1" smtClean="0"/>
                        <a:t>Regulation</a:t>
                      </a:r>
                      <a:r>
                        <a:rPr lang="hr-HR" baseline="0" dirty="0" smtClean="0"/>
                        <a:t> EC </a:t>
                      </a:r>
                      <a:r>
                        <a:rPr lang="hr-HR" dirty="0" smtClean="0"/>
                        <a:t>//2016/2072</a:t>
                      </a:r>
                    </a:p>
                    <a:p>
                      <a:r>
                        <a:rPr lang="hr-HR" dirty="0" err="1" smtClean="0"/>
                        <a:t>Regulation</a:t>
                      </a:r>
                      <a:r>
                        <a:rPr lang="hr-HR" baseline="0" dirty="0" smtClean="0"/>
                        <a:t> EC </a:t>
                      </a:r>
                      <a:r>
                        <a:rPr lang="hr-HR" dirty="0" smtClean="0"/>
                        <a:t>//2015/757</a:t>
                      </a:r>
                      <a:endParaRPr lang="hr-HR" dirty="0"/>
                    </a:p>
                  </a:txBody>
                  <a:tcPr/>
                </a:tc>
                <a:extLst>
                  <a:ext uri="{0D108BD9-81ED-4DB2-BD59-A6C34878D82A}">
                    <a16:rowId xmlns:a16="http://schemas.microsoft.com/office/drawing/2014/main" val="2803444504"/>
                  </a:ext>
                </a:extLst>
              </a:tr>
              <a:tr h="370840">
                <a:tc>
                  <a:txBody>
                    <a:bodyPr/>
                    <a:lstStyle/>
                    <a:p>
                      <a:r>
                        <a:rPr lang="hr-HR" dirty="0" smtClean="0"/>
                        <a:t>EMAS </a:t>
                      </a:r>
                      <a:r>
                        <a:rPr lang="hr-HR" dirty="0" err="1" smtClean="0"/>
                        <a:t>verifiers</a:t>
                      </a:r>
                      <a:endParaRPr lang="hr-HR" dirty="0"/>
                    </a:p>
                  </a:txBody>
                  <a:tcPr/>
                </a:tc>
                <a:tc>
                  <a:txBody>
                    <a:bodyPr/>
                    <a:lstStyle/>
                    <a:p>
                      <a:r>
                        <a:rPr lang="hr-HR" sz="1800" b="0" i="0" u="none" strike="noStrike" kern="1200" baseline="0" dirty="0" smtClean="0">
                          <a:solidFill>
                            <a:schemeClr val="dk1"/>
                          </a:solidFill>
                          <a:latin typeface="+mn-lt"/>
                          <a:ea typeface="+mn-ea"/>
                          <a:cs typeface="+mn-cs"/>
                        </a:rPr>
                        <a:t>HRN EN ISO/IEC 17021-1</a:t>
                      </a:r>
                    </a:p>
                    <a:p>
                      <a:r>
                        <a:rPr lang="hr-HR" dirty="0" err="1" smtClean="0"/>
                        <a:t>Regulation</a:t>
                      </a:r>
                      <a:r>
                        <a:rPr lang="hr-HR" baseline="0" dirty="0" smtClean="0"/>
                        <a:t> (EC) </a:t>
                      </a:r>
                      <a:r>
                        <a:rPr lang="hr-HR" sz="1800" b="0" i="0" u="none" strike="noStrike" kern="1200" baseline="0" dirty="0" smtClean="0">
                          <a:solidFill>
                            <a:schemeClr val="dk1"/>
                          </a:solidFill>
                          <a:latin typeface="+mn-lt"/>
                          <a:ea typeface="+mn-ea"/>
                          <a:cs typeface="+mn-cs"/>
                        </a:rPr>
                        <a:t>1221/2009</a:t>
                      </a:r>
                      <a:endParaRPr lang="hr-HR" dirty="0"/>
                    </a:p>
                  </a:txBody>
                  <a:tcPr/>
                </a:tc>
                <a:extLst>
                  <a:ext uri="{0D108BD9-81ED-4DB2-BD59-A6C34878D82A}">
                    <a16:rowId xmlns:a16="http://schemas.microsoft.com/office/drawing/2014/main" val="3649534731"/>
                  </a:ext>
                </a:extLst>
              </a:tr>
            </a:tbl>
          </a:graphicData>
        </a:graphic>
      </p:graphicFrame>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583782492"/>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pic>
        <p:nvPicPr>
          <p:cNvPr id="3" name="Slika 2"/>
          <p:cNvPicPr>
            <a:picLocks noChangeAspect="1"/>
          </p:cNvPicPr>
          <p:nvPr/>
        </p:nvPicPr>
        <p:blipFill>
          <a:blip r:embed="rId4"/>
          <a:stretch>
            <a:fillRect/>
          </a:stretch>
        </p:blipFill>
        <p:spPr>
          <a:xfrm>
            <a:off x="3368857" y="1295400"/>
            <a:ext cx="3845982" cy="5008535"/>
          </a:xfrm>
          <a:prstGeom prst="rect">
            <a:avLst/>
          </a:prstGeom>
        </p:spPr>
      </p:pic>
      <p:sp>
        <p:nvSpPr>
          <p:cNvPr id="4" name="Pravokutnik 3"/>
          <p:cNvSpPr/>
          <p:nvPr/>
        </p:nvSpPr>
        <p:spPr>
          <a:xfrm>
            <a:off x="457200" y="1505559"/>
            <a:ext cx="4572000" cy="904863"/>
          </a:xfrm>
          <a:prstGeom prst="rect">
            <a:avLst/>
          </a:prstGeom>
        </p:spPr>
        <p:txBody>
          <a:bodyPr>
            <a:spAutoFit/>
          </a:bodyPr>
          <a:lstStyle/>
          <a:p>
            <a:pPr marL="0" lvl="1">
              <a:spcBef>
                <a:spcPct val="20000"/>
              </a:spcBef>
            </a:pPr>
            <a:r>
              <a:rPr lang="hr-BA" sz="2400" b="1" dirty="0" smtClean="0">
                <a:solidFill>
                  <a:srgbClr val="1F497D"/>
                </a:solidFill>
              </a:rPr>
              <a:t>ACCREDITATION </a:t>
            </a:r>
          </a:p>
          <a:p>
            <a:pPr marL="0" lvl="1">
              <a:spcBef>
                <a:spcPct val="20000"/>
              </a:spcBef>
            </a:pPr>
            <a:r>
              <a:rPr lang="hr-BA" sz="2400" b="1" dirty="0" smtClean="0">
                <a:solidFill>
                  <a:srgbClr val="1F497D"/>
                </a:solidFill>
              </a:rPr>
              <a:t>PROCEDURE</a:t>
            </a:r>
            <a:endParaRPr lang="hr-BA" sz="2400" b="1" dirty="0">
              <a:solidFill>
                <a:srgbClr val="1F497D"/>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268195531"/>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4647426"/>
          </a:xfrm>
          <a:prstGeom prst="rect">
            <a:avLst/>
          </a:prstGeom>
        </p:spPr>
        <p:txBody>
          <a:bodyPr wrap="square">
            <a:spAutoFit/>
          </a:bodyPr>
          <a:lstStyle/>
          <a:p>
            <a:pPr marL="0" lvl="1">
              <a:spcBef>
                <a:spcPct val="20000"/>
              </a:spcBef>
            </a:pPr>
            <a:r>
              <a:rPr lang="hr-BA" sz="2400" b="1" dirty="0" smtClean="0">
                <a:solidFill>
                  <a:srgbClr val="1F497D"/>
                </a:solidFill>
              </a:rPr>
              <a:t>PRE-APPLICATION ACTIVITIES</a:t>
            </a:r>
          </a:p>
          <a:p>
            <a:pPr marL="0" lvl="1">
              <a:spcBef>
                <a:spcPct val="20000"/>
              </a:spcBef>
            </a:pPr>
            <a:r>
              <a:rPr lang="en-US" sz="2000" dirty="0">
                <a:solidFill>
                  <a:srgbClr val="0070C0"/>
                </a:solidFill>
              </a:rPr>
              <a:t>An organization interested in obtaining accreditation by a national accreditation body, which is represented in the Republic of Croatia by the </a:t>
            </a:r>
            <a:r>
              <a:rPr lang="hr-HR" sz="2000" dirty="0" smtClean="0">
                <a:solidFill>
                  <a:srgbClr val="0070C0"/>
                </a:solidFill>
              </a:rPr>
              <a:t>C</a:t>
            </a:r>
            <a:r>
              <a:rPr lang="en-US" sz="2000" dirty="0" smtClean="0">
                <a:solidFill>
                  <a:srgbClr val="0070C0"/>
                </a:solidFill>
              </a:rPr>
              <a:t>AA</a:t>
            </a:r>
            <a:r>
              <a:rPr lang="en-US" sz="2000" dirty="0">
                <a:solidFill>
                  <a:srgbClr val="0070C0"/>
                </a:solidFill>
              </a:rPr>
              <a:t>, </a:t>
            </a:r>
            <a:r>
              <a:rPr lang="en-US" sz="2000" dirty="0" smtClean="0">
                <a:solidFill>
                  <a:srgbClr val="0070C0"/>
                </a:solidFill>
              </a:rPr>
              <a:t>should</a:t>
            </a:r>
            <a:r>
              <a:rPr lang="hr-HR" sz="2000" dirty="0">
                <a:solidFill>
                  <a:srgbClr val="0070C0"/>
                </a:solidFill>
              </a:rPr>
              <a:t> </a:t>
            </a:r>
            <a:r>
              <a:rPr lang="hr-HR" sz="2000" dirty="0" err="1" smtClean="0">
                <a:solidFill>
                  <a:srgbClr val="0070C0"/>
                </a:solidFill>
              </a:rPr>
              <a:t>send</a:t>
            </a:r>
            <a:r>
              <a:rPr lang="hr-HR" sz="2000" dirty="0" smtClean="0">
                <a:solidFill>
                  <a:srgbClr val="0070C0"/>
                </a:solidFill>
              </a:rPr>
              <a:t> a </a:t>
            </a:r>
            <a:r>
              <a:rPr lang="hr-HR" sz="2000" b="1" dirty="0" err="1" smtClean="0">
                <a:solidFill>
                  <a:srgbClr val="0070C0"/>
                </a:solidFill>
              </a:rPr>
              <a:t>request</a:t>
            </a:r>
            <a:r>
              <a:rPr lang="hr-HR" sz="2000" dirty="0" smtClean="0">
                <a:solidFill>
                  <a:srgbClr val="0070C0"/>
                </a:solidFill>
              </a:rPr>
              <a:t> to </a:t>
            </a:r>
            <a:r>
              <a:rPr lang="hr-HR" sz="2000" dirty="0" err="1" smtClean="0">
                <a:solidFill>
                  <a:srgbClr val="0070C0"/>
                </a:solidFill>
              </a:rPr>
              <a:t>the</a:t>
            </a:r>
            <a:r>
              <a:rPr lang="hr-HR" sz="2000" dirty="0" smtClean="0">
                <a:solidFill>
                  <a:srgbClr val="0070C0"/>
                </a:solidFill>
              </a:rPr>
              <a:t> </a:t>
            </a:r>
            <a:r>
              <a:rPr lang="hr-HR" sz="2000" dirty="0" err="1" smtClean="0">
                <a:solidFill>
                  <a:srgbClr val="0070C0"/>
                </a:solidFill>
              </a:rPr>
              <a:t>agency</a:t>
            </a:r>
            <a:r>
              <a:rPr lang="hr-HR" sz="2000" dirty="0" smtClean="0">
                <a:solidFill>
                  <a:srgbClr val="0070C0"/>
                </a:solidFill>
              </a:rPr>
              <a:t> </a:t>
            </a:r>
            <a:r>
              <a:rPr lang="hr-HR" sz="2000" dirty="0" err="1" smtClean="0">
                <a:solidFill>
                  <a:srgbClr val="0070C0"/>
                </a:solidFill>
              </a:rPr>
              <a:t>about</a:t>
            </a:r>
            <a:r>
              <a:rPr lang="hr-HR" sz="2000" dirty="0" smtClean="0">
                <a:solidFill>
                  <a:srgbClr val="0070C0"/>
                </a:solidFill>
              </a:rPr>
              <a:t> </a:t>
            </a:r>
            <a:r>
              <a:rPr lang="en-US" sz="2000" dirty="0" smtClean="0">
                <a:solidFill>
                  <a:srgbClr val="0070C0"/>
                </a:solidFill>
              </a:rPr>
              <a:t>the </a:t>
            </a:r>
            <a:r>
              <a:rPr lang="en-US" sz="2000" dirty="0">
                <a:solidFill>
                  <a:srgbClr val="0070C0"/>
                </a:solidFill>
              </a:rPr>
              <a:t>scheme and the area </a:t>
            </a:r>
            <a:r>
              <a:rPr lang="hr-HR" sz="2000" dirty="0" err="1" smtClean="0">
                <a:solidFill>
                  <a:srgbClr val="0070C0"/>
                </a:solidFill>
              </a:rPr>
              <a:t>in</a:t>
            </a:r>
            <a:r>
              <a:rPr lang="en-US" sz="2000" dirty="0" smtClean="0">
                <a:solidFill>
                  <a:srgbClr val="0070C0"/>
                </a:solidFill>
              </a:rPr>
              <a:t> </a:t>
            </a:r>
            <a:r>
              <a:rPr lang="en-US" sz="2000" dirty="0">
                <a:solidFill>
                  <a:srgbClr val="0070C0"/>
                </a:solidFill>
              </a:rPr>
              <a:t>which it </a:t>
            </a:r>
            <a:r>
              <a:rPr lang="en-US" sz="2000" dirty="0" smtClean="0">
                <a:solidFill>
                  <a:srgbClr val="0070C0"/>
                </a:solidFill>
              </a:rPr>
              <a:t>is</a:t>
            </a:r>
            <a:r>
              <a:rPr lang="hr-HR" sz="2000" dirty="0" smtClean="0">
                <a:solidFill>
                  <a:srgbClr val="0070C0"/>
                </a:solidFill>
              </a:rPr>
              <a:t> </a:t>
            </a:r>
            <a:r>
              <a:rPr lang="hr-HR" sz="2000" dirty="0" err="1" smtClean="0">
                <a:solidFill>
                  <a:srgbClr val="0070C0"/>
                </a:solidFill>
              </a:rPr>
              <a:t>interested</a:t>
            </a:r>
            <a:r>
              <a:rPr lang="pl-PL" sz="2000" dirty="0" smtClean="0">
                <a:solidFill>
                  <a:srgbClr val="0070C0"/>
                </a:solidFill>
              </a:rPr>
              <a:t>.</a:t>
            </a:r>
          </a:p>
          <a:p>
            <a:pPr marL="0" lvl="1">
              <a:spcBef>
                <a:spcPct val="20000"/>
              </a:spcBef>
            </a:pPr>
            <a:endParaRPr lang="pl-PL" sz="2000" dirty="0" smtClean="0">
              <a:solidFill>
                <a:srgbClr val="0070C0"/>
              </a:solidFill>
            </a:endParaRPr>
          </a:p>
          <a:p>
            <a:pPr marL="0" lvl="1">
              <a:spcBef>
                <a:spcPct val="20000"/>
              </a:spcBef>
            </a:pPr>
            <a:r>
              <a:rPr lang="hr-HR" sz="2000" dirty="0" smtClean="0">
                <a:solidFill>
                  <a:srgbClr val="0070C0"/>
                </a:solidFill>
              </a:rPr>
              <a:t>REQUEST</a:t>
            </a:r>
            <a:r>
              <a:rPr lang="en-US" sz="2000" dirty="0" smtClean="0">
                <a:solidFill>
                  <a:srgbClr val="0070C0"/>
                </a:solidFill>
              </a:rPr>
              <a:t> </a:t>
            </a:r>
            <a:r>
              <a:rPr lang="en-US" sz="2000" dirty="0">
                <a:solidFill>
                  <a:srgbClr val="0070C0"/>
                </a:solidFill>
              </a:rPr>
              <a:t>can be submitted</a:t>
            </a:r>
            <a:r>
              <a:rPr lang="en-US" sz="2000" dirty="0" smtClean="0">
                <a:solidFill>
                  <a:srgbClr val="0070C0"/>
                </a:solidFill>
              </a:rPr>
              <a:t>:</a:t>
            </a:r>
            <a:endParaRPr lang="pl-PL" sz="2000" dirty="0" smtClean="0">
              <a:solidFill>
                <a:srgbClr val="0070C0"/>
              </a:solidFill>
            </a:endParaRPr>
          </a:p>
          <a:p>
            <a:pPr marL="342900" lvl="1" indent="-342900">
              <a:spcBef>
                <a:spcPct val="20000"/>
              </a:spcBef>
              <a:buFontTx/>
              <a:buChar char="-"/>
            </a:pPr>
            <a:r>
              <a:rPr lang="en-US" sz="2000" dirty="0">
                <a:solidFill>
                  <a:srgbClr val="0070C0"/>
                </a:solidFill>
              </a:rPr>
              <a:t>via the </a:t>
            </a:r>
            <a:r>
              <a:rPr lang="hr-HR" sz="2000" dirty="0" smtClean="0">
                <a:solidFill>
                  <a:srgbClr val="0070C0"/>
                </a:solidFill>
              </a:rPr>
              <a:t>C</a:t>
            </a:r>
            <a:r>
              <a:rPr lang="en-US" sz="2000" dirty="0" smtClean="0">
                <a:solidFill>
                  <a:srgbClr val="0070C0"/>
                </a:solidFill>
              </a:rPr>
              <a:t>AA website</a:t>
            </a:r>
            <a:r>
              <a:rPr lang="hr-HR" sz="2000" dirty="0" smtClean="0">
                <a:solidFill>
                  <a:srgbClr val="0070C0"/>
                </a:solidFill>
              </a:rPr>
              <a:t> </a:t>
            </a:r>
            <a:r>
              <a:rPr lang="pl-PL" sz="2000" dirty="0" smtClean="0">
                <a:solidFill>
                  <a:srgbClr val="0070C0"/>
                </a:solidFill>
              </a:rPr>
              <a:t>(</a:t>
            </a:r>
            <a:r>
              <a:rPr lang="pl-PL" sz="2000" dirty="0" smtClean="0">
                <a:solidFill>
                  <a:srgbClr val="0070C0"/>
                </a:solidFill>
                <a:hlinkClick r:id="rId4"/>
              </a:rPr>
              <a:t>http</a:t>
            </a:r>
            <a:r>
              <a:rPr lang="pl-PL" sz="2000" dirty="0">
                <a:solidFill>
                  <a:srgbClr val="0070C0"/>
                </a:solidFill>
                <a:hlinkClick r:id="rId4"/>
              </a:rPr>
              <a:t>://www.akreditacija.hr/eupit</a:t>
            </a:r>
            <a:r>
              <a:rPr lang="pl-PL" sz="2000" dirty="0" smtClean="0">
                <a:solidFill>
                  <a:srgbClr val="0070C0"/>
                </a:solidFill>
              </a:rPr>
              <a:t>)</a:t>
            </a:r>
          </a:p>
          <a:p>
            <a:pPr marL="342900" lvl="1" indent="-342900">
              <a:spcBef>
                <a:spcPct val="20000"/>
              </a:spcBef>
              <a:buFontTx/>
              <a:buChar char="-"/>
            </a:pPr>
            <a:r>
              <a:rPr lang="en-US" sz="2000" dirty="0">
                <a:solidFill>
                  <a:srgbClr val="0070C0"/>
                </a:solidFill>
              </a:rPr>
              <a:t>via </a:t>
            </a:r>
            <a:r>
              <a:rPr lang="en-US" sz="2000" dirty="0" smtClean="0">
                <a:solidFill>
                  <a:srgbClr val="0070C0"/>
                </a:solidFill>
              </a:rPr>
              <a:t>e-mail</a:t>
            </a:r>
            <a:endParaRPr lang="hr-HR" sz="2000" dirty="0" smtClean="0">
              <a:solidFill>
                <a:srgbClr val="0070C0"/>
              </a:solidFill>
            </a:endParaRPr>
          </a:p>
          <a:p>
            <a:pPr marL="342900" lvl="1" indent="-342900">
              <a:spcBef>
                <a:spcPct val="20000"/>
              </a:spcBef>
              <a:buFontTx/>
              <a:buChar char="-"/>
            </a:pPr>
            <a:r>
              <a:rPr lang="en-US" sz="2000" dirty="0" smtClean="0">
                <a:solidFill>
                  <a:srgbClr val="0070C0"/>
                </a:solidFill>
              </a:rPr>
              <a:t> by telephone</a:t>
            </a:r>
            <a:endParaRPr lang="hr-HR" sz="2000" dirty="0" smtClean="0">
              <a:solidFill>
                <a:srgbClr val="0070C0"/>
              </a:solidFill>
            </a:endParaRPr>
          </a:p>
          <a:p>
            <a:pPr marL="342900" lvl="1" indent="-342900">
              <a:spcBef>
                <a:spcPct val="20000"/>
              </a:spcBef>
              <a:buFontTx/>
              <a:buChar char="-"/>
            </a:pPr>
            <a:r>
              <a:rPr lang="en-US" sz="2000" dirty="0">
                <a:solidFill>
                  <a:srgbClr val="0070C0"/>
                </a:solidFill>
              </a:rPr>
              <a:t>a personal visit to </a:t>
            </a:r>
            <a:r>
              <a:rPr lang="hr-HR" sz="2000" dirty="0" smtClean="0">
                <a:solidFill>
                  <a:srgbClr val="0070C0"/>
                </a:solidFill>
              </a:rPr>
              <a:t>C</a:t>
            </a:r>
            <a:r>
              <a:rPr lang="en-US" sz="2000" dirty="0" smtClean="0">
                <a:solidFill>
                  <a:srgbClr val="0070C0"/>
                </a:solidFill>
              </a:rPr>
              <a:t>AA</a:t>
            </a:r>
            <a:endParaRPr lang="en-US" sz="2000" dirty="0">
              <a:solidFill>
                <a:srgbClr val="0070C0"/>
              </a:solidFill>
            </a:endParaRPr>
          </a:p>
          <a:p>
            <a:pPr marL="0" lvl="1">
              <a:spcBef>
                <a:spcPct val="20000"/>
              </a:spcBef>
            </a:pPr>
            <a:r>
              <a:rPr lang="en-US" sz="2000" dirty="0">
                <a:solidFill>
                  <a:srgbClr val="0070C0"/>
                </a:solidFill>
              </a:rPr>
              <a:t>No later than one week after the receipt of the </a:t>
            </a:r>
            <a:r>
              <a:rPr lang="hr-HR" sz="2000" dirty="0" err="1" smtClean="0">
                <a:solidFill>
                  <a:srgbClr val="0070C0"/>
                </a:solidFill>
              </a:rPr>
              <a:t>request</a:t>
            </a:r>
            <a:r>
              <a:rPr lang="en-US" sz="2000" dirty="0" smtClean="0">
                <a:solidFill>
                  <a:srgbClr val="0070C0"/>
                </a:solidFill>
              </a:rPr>
              <a:t> </a:t>
            </a:r>
            <a:r>
              <a:rPr lang="en-US" sz="2000" dirty="0">
                <a:solidFill>
                  <a:srgbClr val="0070C0"/>
                </a:solidFill>
              </a:rPr>
              <a:t>and no matter how the </a:t>
            </a:r>
            <a:r>
              <a:rPr lang="hr-HR" sz="2000" dirty="0" err="1" smtClean="0">
                <a:solidFill>
                  <a:srgbClr val="0070C0"/>
                </a:solidFill>
              </a:rPr>
              <a:t>request</a:t>
            </a:r>
            <a:r>
              <a:rPr lang="hr-HR" sz="2000" dirty="0" smtClean="0">
                <a:solidFill>
                  <a:srgbClr val="0070C0"/>
                </a:solidFill>
              </a:rPr>
              <a:t> </a:t>
            </a:r>
            <a:r>
              <a:rPr lang="en-US" sz="2000" dirty="0" smtClean="0">
                <a:solidFill>
                  <a:srgbClr val="0070C0"/>
                </a:solidFill>
              </a:rPr>
              <a:t>submission </a:t>
            </a:r>
            <a:r>
              <a:rPr lang="en-US" sz="2000" dirty="0">
                <a:solidFill>
                  <a:srgbClr val="0070C0"/>
                </a:solidFill>
              </a:rPr>
              <a:t>is made, the </a:t>
            </a:r>
            <a:r>
              <a:rPr lang="hr-HR" sz="2000" dirty="0" smtClean="0">
                <a:solidFill>
                  <a:srgbClr val="0070C0"/>
                </a:solidFill>
              </a:rPr>
              <a:t>C</a:t>
            </a:r>
            <a:r>
              <a:rPr lang="en-US" sz="2000" dirty="0" smtClean="0">
                <a:solidFill>
                  <a:srgbClr val="0070C0"/>
                </a:solidFill>
              </a:rPr>
              <a:t>AA </a:t>
            </a:r>
            <a:r>
              <a:rPr lang="en-US" sz="2000" dirty="0">
                <a:solidFill>
                  <a:srgbClr val="0070C0"/>
                </a:solidFill>
              </a:rPr>
              <a:t>will </a:t>
            </a:r>
            <a:r>
              <a:rPr lang="en-US" sz="2000" dirty="0" smtClean="0">
                <a:solidFill>
                  <a:srgbClr val="0070C0"/>
                </a:solidFill>
              </a:rPr>
              <a:t>evaluate</a:t>
            </a:r>
            <a:r>
              <a:rPr lang="hr-HR" sz="2000" dirty="0" smtClean="0">
                <a:solidFill>
                  <a:srgbClr val="0070C0"/>
                </a:solidFill>
              </a:rPr>
              <a:t> </a:t>
            </a:r>
            <a:r>
              <a:rPr lang="hr-HR" sz="2000" dirty="0" err="1" smtClean="0">
                <a:solidFill>
                  <a:srgbClr val="0070C0"/>
                </a:solidFill>
              </a:rPr>
              <a:t>it</a:t>
            </a:r>
            <a:r>
              <a:rPr lang="en-US" sz="2000" dirty="0" smtClean="0">
                <a:solidFill>
                  <a:srgbClr val="0070C0"/>
                </a:solidFill>
              </a:rPr>
              <a:t> </a:t>
            </a:r>
            <a:r>
              <a:rPr lang="en-US" sz="2000" dirty="0">
                <a:solidFill>
                  <a:srgbClr val="0070C0"/>
                </a:solidFill>
              </a:rPr>
              <a:t>and submit the </a:t>
            </a:r>
            <a:r>
              <a:rPr lang="en-US" sz="2000" b="1" dirty="0">
                <a:solidFill>
                  <a:srgbClr val="0070C0"/>
                </a:solidFill>
              </a:rPr>
              <a:t>application and information documents</a:t>
            </a:r>
            <a:r>
              <a:rPr lang="en-US" sz="2000" dirty="0">
                <a:solidFill>
                  <a:srgbClr val="0070C0"/>
                </a:solidFill>
              </a:rPr>
              <a:t> to the </a:t>
            </a:r>
            <a:r>
              <a:rPr lang="en-US" sz="2000" dirty="0" smtClean="0">
                <a:solidFill>
                  <a:srgbClr val="0070C0"/>
                </a:solidFill>
              </a:rPr>
              <a:t>part</a:t>
            </a:r>
            <a:r>
              <a:rPr lang="hr-HR" sz="2000" dirty="0" smtClean="0">
                <a:solidFill>
                  <a:srgbClr val="0070C0"/>
                </a:solidFill>
              </a:rPr>
              <a:t>y</a:t>
            </a:r>
            <a:r>
              <a:rPr lang="en-US" sz="2000" dirty="0" smtClean="0">
                <a:solidFill>
                  <a:srgbClr val="0070C0"/>
                </a:solidFill>
              </a:rPr>
              <a:t>.</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236696876"/>
      </p:ext>
    </p:extLst>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4585871"/>
          </a:xfrm>
          <a:prstGeom prst="rect">
            <a:avLst/>
          </a:prstGeom>
        </p:spPr>
        <p:txBody>
          <a:bodyPr wrap="square">
            <a:spAutoFit/>
          </a:bodyPr>
          <a:lstStyle/>
          <a:p>
            <a:pPr marL="0" lvl="1">
              <a:spcBef>
                <a:spcPct val="20000"/>
              </a:spcBef>
            </a:pPr>
            <a:r>
              <a:rPr lang="hr-BA" sz="2400" b="1" dirty="0" smtClean="0">
                <a:solidFill>
                  <a:srgbClr val="1F497D"/>
                </a:solidFill>
              </a:rPr>
              <a:t>ACCREDITATION APPLICATION</a:t>
            </a:r>
          </a:p>
          <a:p>
            <a:pPr marL="0" lvl="1">
              <a:spcBef>
                <a:spcPct val="20000"/>
              </a:spcBef>
            </a:pPr>
            <a:endParaRPr lang="pl-PL" sz="2000" dirty="0" smtClean="0">
              <a:solidFill>
                <a:srgbClr val="0070C0"/>
              </a:solidFill>
            </a:endParaRPr>
          </a:p>
          <a:p>
            <a:pPr marL="0" lvl="1">
              <a:spcBef>
                <a:spcPct val="20000"/>
              </a:spcBef>
            </a:pPr>
            <a:r>
              <a:rPr lang="en-US" sz="2000" dirty="0" smtClean="0">
                <a:solidFill>
                  <a:srgbClr val="0070C0"/>
                </a:solidFill>
              </a:rPr>
              <a:t>As </a:t>
            </a:r>
            <a:r>
              <a:rPr lang="en-US" sz="2000" dirty="0">
                <a:solidFill>
                  <a:srgbClr val="0070C0"/>
                </a:solidFill>
              </a:rPr>
              <a:t>a rule, an accreditation application is submitted when a party can provide evidence that it has a </a:t>
            </a:r>
            <a:r>
              <a:rPr lang="en-US" sz="2000" b="1" dirty="0">
                <a:solidFill>
                  <a:srgbClr val="0070C0"/>
                </a:solidFill>
              </a:rPr>
              <a:t>documented, </a:t>
            </a:r>
            <a:r>
              <a:rPr lang="hr-HR" sz="2000" b="1" dirty="0" err="1" smtClean="0">
                <a:solidFill>
                  <a:srgbClr val="0070C0"/>
                </a:solidFill>
              </a:rPr>
              <a:t>implemented</a:t>
            </a:r>
            <a:r>
              <a:rPr lang="en-US" sz="2000" b="1" dirty="0" smtClean="0">
                <a:solidFill>
                  <a:srgbClr val="0070C0"/>
                </a:solidFill>
              </a:rPr>
              <a:t> </a:t>
            </a:r>
            <a:r>
              <a:rPr lang="en-US" sz="2000" b="1" dirty="0">
                <a:solidFill>
                  <a:srgbClr val="0070C0"/>
                </a:solidFill>
              </a:rPr>
              <a:t>and maintained </a:t>
            </a:r>
            <a:r>
              <a:rPr lang="en-US" sz="2000" dirty="0">
                <a:solidFill>
                  <a:srgbClr val="0070C0"/>
                </a:solidFill>
              </a:rPr>
              <a:t>management system based on the relevant standard and other </a:t>
            </a:r>
            <a:r>
              <a:rPr lang="hr-HR" sz="2000" dirty="0" err="1" smtClean="0">
                <a:solidFill>
                  <a:srgbClr val="0070C0"/>
                </a:solidFill>
              </a:rPr>
              <a:t>accompanying</a:t>
            </a:r>
            <a:r>
              <a:rPr lang="en-US" sz="2000" dirty="0" smtClean="0">
                <a:solidFill>
                  <a:srgbClr val="0070C0"/>
                </a:solidFill>
              </a:rPr>
              <a:t> </a:t>
            </a:r>
            <a:r>
              <a:rPr lang="en-US" sz="2000" dirty="0">
                <a:solidFill>
                  <a:srgbClr val="0070C0"/>
                </a:solidFill>
              </a:rPr>
              <a:t>documents, which means that it is prepared for </a:t>
            </a:r>
            <a:r>
              <a:rPr lang="hr-HR" sz="2000" dirty="0" err="1" smtClean="0">
                <a:solidFill>
                  <a:srgbClr val="0070C0"/>
                </a:solidFill>
              </a:rPr>
              <a:t>evaluation</a:t>
            </a:r>
            <a:r>
              <a:rPr lang="pl-PL" sz="2000" dirty="0" smtClean="0">
                <a:solidFill>
                  <a:srgbClr val="0070C0"/>
                </a:solidFill>
              </a:rPr>
              <a:t>.</a:t>
            </a:r>
          </a:p>
          <a:p>
            <a:pPr marL="0" lvl="1">
              <a:spcBef>
                <a:spcPct val="20000"/>
              </a:spcBef>
            </a:pPr>
            <a:endParaRPr lang="hr-HR" sz="2000" dirty="0" smtClean="0">
              <a:solidFill>
                <a:srgbClr val="0070C0"/>
              </a:solidFill>
            </a:endParaRPr>
          </a:p>
          <a:p>
            <a:pPr marL="0" lvl="1">
              <a:spcBef>
                <a:spcPct val="20000"/>
              </a:spcBef>
            </a:pPr>
            <a:r>
              <a:rPr lang="en-US" sz="2000" dirty="0" smtClean="0">
                <a:solidFill>
                  <a:srgbClr val="0070C0"/>
                </a:solidFill>
              </a:rPr>
              <a:t>The </a:t>
            </a:r>
            <a:r>
              <a:rPr lang="en-US" sz="2000" dirty="0">
                <a:solidFill>
                  <a:srgbClr val="0070C0"/>
                </a:solidFill>
              </a:rPr>
              <a:t>organization interested in accreditation submits the application documents to the </a:t>
            </a:r>
            <a:r>
              <a:rPr lang="hr-HR" sz="2000" b="1" dirty="0" smtClean="0">
                <a:solidFill>
                  <a:srgbClr val="0070C0"/>
                </a:solidFill>
              </a:rPr>
              <a:t>C</a:t>
            </a:r>
            <a:r>
              <a:rPr lang="en-US" sz="2000" b="1" dirty="0" smtClean="0">
                <a:solidFill>
                  <a:srgbClr val="0070C0"/>
                </a:solidFill>
              </a:rPr>
              <a:t>AA.</a:t>
            </a:r>
            <a:endParaRPr lang="hr-HR" sz="2000" b="1" dirty="0" smtClean="0">
              <a:solidFill>
                <a:srgbClr val="0070C0"/>
              </a:solidFill>
            </a:endParaRPr>
          </a:p>
          <a:p>
            <a:pPr marL="0" lvl="1">
              <a:spcBef>
                <a:spcPct val="20000"/>
              </a:spcBef>
            </a:pPr>
            <a:endParaRPr lang="en-US" sz="2000" b="1" dirty="0">
              <a:solidFill>
                <a:srgbClr val="0070C0"/>
              </a:solidFill>
            </a:endParaRPr>
          </a:p>
          <a:p>
            <a:pPr marL="0" lvl="1">
              <a:spcBef>
                <a:spcPct val="20000"/>
              </a:spcBef>
            </a:pPr>
            <a:r>
              <a:rPr lang="en-US" sz="2000" dirty="0" smtClean="0">
                <a:solidFill>
                  <a:srgbClr val="0070C0"/>
                </a:solidFill>
              </a:rPr>
              <a:t>The </a:t>
            </a:r>
            <a:r>
              <a:rPr lang="hr-HR" sz="2000" dirty="0" smtClean="0">
                <a:solidFill>
                  <a:srgbClr val="0070C0"/>
                </a:solidFill>
              </a:rPr>
              <a:t>C</a:t>
            </a:r>
            <a:r>
              <a:rPr lang="en-US" sz="2000" dirty="0" smtClean="0">
                <a:solidFill>
                  <a:srgbClr val="0070C0"/>
                </a:solidFill>
              </a:rPr>
              <a:t>AA </a:t>
            </a:r>
            <a:r>
              <a:rPr lang="en-US" sz="2000" dirty="0">
                <a:solidFill>
                  <a:srgbClr val="0070C0"/>
                </a:solidFill>
              </a:rPr>
              <a:t>initiates the accreditation procedure and contracting with the party after the application documents are complete and valid.</a:t>
            </a:r>
            <a:endParaRPr lang="pl-PL" sz="2000" dirty="0" smtClean="0">
              <a:solidFill>
                <a:srgbClr val="0070C0"/>
              </a:solidFill>
            </a:endParaRPr>
          </a:p>
          <a:p>
            <a:pPr marL="0" lvl="1">
              <a:spcBef>
                <a:spcPct val="20000"/>
              </a:spcBef>
            </a:pPr>
            <a:endParaRPr lang="pl-PL" sz="2000" dirty="0" smtClean="0">
              <a:solidFill>
                <a:srgbClr val="0070C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785200122"/>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4154984"/>
          </a:xfrm>
          <a:prstGeom prst="rect">
            <a:avLst/>
          </a:prstGeom>
        </p:spPr>
        <p:txBody>
          <a:bodyPr wrap="square">
            <a:spAutoFit/>
          </a:bodyPr>
          <a:lstStyle/>
          <a:p>
            <a:pPr marL="0" lvl="1">
              <a:spcBef>
                <a:spcPct val="20000"/>
              </a:spcBef>
            </a:pPr>
            <a:r>
              <a:rPr lang="hr-BA" sz="2400" b="1" dirty="0" smtClean="0">
                <a:solidFill>
                  <a:srgbClr val="1F497D"/>
                </a:solidFill>
              </a:rPr>
              <a:t>EVALUATION</a:t>
            </a:r>
          </a:p>
          <a:p>
            <a:pPr marL="0" lvl="1">
              <a:spcBef>
                <a:spcPct val="20000"/>
              </a:spcBef>
            </a:pPr>
            <a:endParaRPr lang="pl-PL" sz="2000" dirty="0" smtClean="0">
              <a:solidFill>
                <a:srgbClr val="0070C0"/>
              </a:solidFill>
            </a:endParaRPr>
          </a:p>
          <a:p>
            <a:pPr marL="0" lvl="1">
              <a:spcBef>
                <a:spcPct val="20000"/>
              </a:spcBef>
            </a:pPr>
            <a:r>
              <a:rPr lang="en-US" sz="2000" dirty="0">
                <a:solidFill>
                  <a:srgbClr val="0070C0"/>
                </a:solidFill>
              </a:rPr>
              <a:t>After the </a:t>
            </a:r>
            <a:r>
              <a:rPr lang="hr-HR" sz="2000" dirty="0">
                <a:solidFill>
                  <a:srgbClr val="0070C0"/>
                </a:solidFill>
              </a:rPr>
              <a:t>C</a:t>
            </a:r>
            <a:r>
              <a:rPr lang="en-US" sz="2000" dirty="0" smtClean="0">
                <a:solidFill>
                  <a:srgbClr val="0070C0"/>
                </a:solidFill>
              </a:rPr>
              <a:t>AA </a:t>
            </a:r>
            <a:r>
              <a:rPr lang="en-US" sz="2000" dirty="0">
                <a:solidFill>
                  <a:srgbClr val="0070C0"/>
                </a:solidFill>
              </a:rPr>
              <a:t>determines that the application is complete and valid, the accreditation process is </a:t>
            </a:r>
            <a:r>
              <a:rPr lang="en-US" sz="2000" dirty="0" smtClean="0">
                <a:solidFill>
                  <a:srgbClr val="0070C0"/>
                </a:solidFill>
              </a:rPr>
              <a:t>initiated</a:t>
            </a:r>
            <a:r>
              <a:rPr lang="hr-HR" sz="2000" dirty="0" smtClean="0">
                <a:solidFill>
                  <a:srgbClr val="0070C0"/>
                </a:solidFill>
              </a:rPr>
              <a:t>, </a:t>
            </a:r>
            <a:r>
              <a:rPr lang="hr-HR" sz="2000" dirty="0" err="1" smtClean="0">
                <a:solidFill>
                  <a:srgbClr val="0070C0"/>
                </a:solidFill>
              </a:rPr>
              <a:t>which</a:t>
            </a:r>
            <a:r>
              <a:rPr lang="hr-HR" sz="2000" dirty="0" smtClean="0">
                <a:solidFill>
                  <a:srgbClr val="0070C0"/>
                </a:solidFill>
              </a:rPr>
              <a:t> </a:t>
            </a:r>
            <a:r>
              <a:rPr lang="hr-HR" sz="2000" dirty="0" err="1" smtClean="0">
                <a:solidFill>
                  <a:srgbClr val="0070C0"/>
                </a:solidFill>
              </a:rPr>
              <a:t>in</a:t>
            </a:r>
            <a:r>
              <a:rPr lang="hr-HR" sz="2000" dirty="0" smtClean="0">
                <a:solidFill>
                  <a:srgbClr val="0070C0"/>
                </a:solidFill>
              </a:rPr>
              <a:t> </a:t>
            </a:r>
            <a:r>
              <a:rPr lang="hr-HR" sz="2000" dirty="0" err="1" smtClean="0">
                <a:solidFill>
                  <a:srgbClr val="0070C0"/>
                </a:solidFill>
              </a:rPr>
              <a:t>the</a:t>
            </a:r>
            <a:r>
              <a:rPr lang="hr-HR" sz="2000" dirty="0" smtClean="0">
                <a:solidFill>
                  <a:srgbClr val="0070C0"/>
                </a:solidFill>
              </a:rPr>
              <a:t> </a:t>
            </a:r>
            <a:r>
              <a:rPr lang="en-US" sz="2000" dirty="0" smtClean="0">
                <a:solidFill>
                  <a:srgbClr val="0070C0"/>
                </a:solidFill>
              </a:rPr>
              <a:t>first </a:t>
            </a:r>
            <a:r>
              <a:rPr lang="en-US" sz="2000" dirty="0">
                <a:solidFill>
                  <a:srgbClr val="0070C0"/>
                </a:solidFill>
              </a:rPr>
              <a:t>step after contracting requires the selection of an </a:t>
            </a:r>
            <a:r>
              <a:rPr lang="hr-HR" sz="2000" dirty="0" err="1" smtClean="0">
                <a:solidFill>
                  <a:srgbClr val="0070C0"/>
                </a:solidFill>
              </a:rPr>
              <a:t>evaluation</a:t>
            </a:r>
            <a:r>
              <a:rPr lang="en-US" sz="2000" dirty="0" smtClean="0">
                <a:solidFill>
                  <a:srgbClr val="0070C0"/>
                </a:solidFill>
              </a:rPr>
              <a:t> </a:t>
            </a:r>
            <a:r>
              <a:rPr lang="en-US" sz="2000" dirty="0">
                <a:solidFill>
                  <a:srgbClr val="0070C0"/>
                </a:solidFill>
              </a:rPr>
              <a:t>team.</a:t>
            </a:r>
            <a:endParaRPr lang="pl-PL" sz="2000" dirty="0" smtClean="0">
              <a:solidFill>
                <a:srgbClr val="0070C0"/>
              </a:solidFill>
            </a:endParaRPr>
          </a:p>
          <a:p>
            <a:pPr marL="0" lvl="1">
              <a:spcBef>
                <a:spcPct val="20000"/>
              </a:spcBef>
            </a:pPr>
            <a:r>
              <a:rPr lang="en-US" sz="2000" dirty="0">
                <a:solidFill>
                  <a:srgbClr val="0070C0"/>
                </a:solidFill>
              </a:rPr>
              <a:t>The </a:t>
            </a:r>
            <a:r>
              <a:rPr lang="hr-HR" sz="2000" dirty="0" err="1" smtClean="0">
                <a:solidFill>
                  <a:srgbClr val="0070C0"/>
                </a:solidFill>
              </a:rPr>
              <a:t>evalouation</a:t>
            </a:r>
            <a:r>
              <a:rPr lang="hr-HR" sz="2000" dirty="0" smtClean="0">
                <a:solidFill>
                  <a:srgbClr val="0070C0"/>
                </a:solidFill>
              </a:rPr>
              <a:t> </a:t>
            </a:r>
            <a:r>
              <a:rPr lang="en-US" sz="2000" dirty="0" smtClean="0">
                <a:solidFill>
                  <a:srgbClr val="0070C0"/>
                </a:solidFill>
              </a:rPr>
              <a:t>team </a:t>
            </a:r>
            <a:r>
              <a:rPr lang="hr-HR" sz="2000" dirty="0" err="1" smtClean="0">
                <a:solidFill>
                  <a:srgbClr val="0070C0"/>
                </a:solidFill>
              </a:rPr>
              <a:t>that</a:t>
            </a:r>
            <a:r>
              <a:rPr lang="hr-HR" sz="2000" dirty="0" smtClean="0">
                <a:solidFill>
                  <a:srgbClr val="0070C0"/>
                </a:solidFill>
              </a:rPr>
              <a:t> </a:t>
            </a:r>
            <a:r>
              <a:rPr lang="hr-HR" sz="2000" dirty="0" err="1" smtClean="0">
                <a:solidFill>
                  <a:srgbClr val="0070C0"/>
                </a:solidFill>
              </a:rPr>
              <a:t>conducts</a:t>
            </a:r>
            <a:r>
              <a:rPr lang="hr-HR" sz="2000" dirty="0" smtClean="0">
                <a:solidFill>
                  <a:srgbClr val="0070C0"/>
                </a:solidFill>
              </a:rPr>
              <a:t> </a:t>
            </a:r>
            <a:r>
              <a:rPr lang="hr-HR" sz="2000" dirty="0" err="1" smtClean="0">
                <a:solidFill>
                  <a:srgbClr val="0070C0"/>
                </a:solidFill>
              </a:rPr>
              <a:t>the</a:t>
            </a:r>
            <a:r>
              <a:rPr lang="hr-HR" sz="2000" dirty="0" smtClean="0">
                <a:solidFill>
                  <a:srgbClr val="0070C0"/>
                </a:solidFill>
              </a:rPr>
              <a:t> </a:t>
            </a:r>
            <a:r>
              <a:rPr lang="hr-HR" sz="2000" dirty="0" err="1" smtClean="0">
                <a:solidFill>
                  <a:srgbClr val="0070C0"/>
                </a:solidFill>
              </a:rPr>
              <a:t>evaluation</a:t>
            </a:r>
            <a:r>
              <a:rPr lang="hr-HR" sz="2000" dirty="0" smtClean="0">
                <a:solidFill>
                  <a:srgbClr val="0070C0"/>
                </a:solidFill>
              </a:rPr>
              <a:t> </a:t>
            </a:r>
            <a:r>
              <a:rPr lang="hr-HR" sz="2000" dirty="0" err="1" smtClean="0">
                <a:solidFill>
                  <a:srgbClr val="0070C0"/>
                </a:solidFill>
              </a:rPr>
              <a:t>consists</a:t>
            </a:r>
            <a:r>
              <a:rPr lang="hr-HR" sz="2000" dirty="0" smtClean="0">
                <a:solidFill>
                  <a:srgbClr val="0070C0"/>
                </a:solidFill>
              </a:rPr>
              <a:t> </a:t>
            </a:r>
            <a:r>
              <a:rPr lang="hr-HR" sz="2000" dirty="0" err="1" smtClean="0">
                <a:solidFill>
                  <a:srgbClr val="0070C0"/>
                </a:solidFill>
              </a:rPr>
              <a:t>of</a:t>
            </a:r>
            <a:r>
              <a:rPr lang="en-US" sz="2000" dirty="0" smtClean="0">
                <a:solidFill>
                  <a:srgbClr val="0070C0"/>
                </a:solidFill>
              </a:rPr>
              <a:t> </a:t>
            </a:r>
            <a:r>
              <a:rPr lang="en-US" sz="2000" dirty="0">
                <a:solidFill>
                  <a:srgbClr val="0070C0"/>
                </a:solidFill>
              </a:rPr>
              <a:t>a </a:t>
            </a:r>
            <a:r>
              <a:rPr lang="en-US" sz="2000" dirty="0" smtClean="0">
                <a:solidFill>
                  <a:srgbClr val="0070C0"/>
                </a:solidFill>
              </a:rPr>
              <a:t>lead </a:t>
            </a:r>
            <a:r>
              <a:rPr lang="hr-HR" sz="2000" dirty="0" err="1" smtClean="0">
                <a:solidFill>
                  <a:srgbClr val="0070C0"/>
                </a:solidFill>
              </a:rPr>
              <a:t>evaluator</a:t>
            </a:r>
            <a:r>
              <a:rPr lang="en-US" sz="2000" dirty="0" smtClean="0">
                <a:solidFill>
                  <a:srgbClr val="0070C0"/>
                </a:solidFill>
              </a:rPr>
              <a:t> </a:t>
            </a:r>
            <a:r>
              <a:rPr lang="en-US" sz="2000" dirty="0">
                <a:solidFill>
                  <a:srgbClr val="0070C0"/>
                </a:solidFill>
              </a:rPr>
              <a:t>and one or more </a:t>
            </a:r>
            <a:r>
              <a:rPr lang="hr-HR" sz="2000" dirty="0" err="1" smtClean="0">
                <a:solidFill>
                  <a:srgbClr val="0070C0"/>
                </a:solidFill>
              </a:rPr>
              <a:t>evaluators</a:t>
            </a:r>
            <a:r>
              <a:rPr lang="en-US" sz="2000" dirty="0" smtClean="0">
                <a:solidFill>
                  <a:srgbClr val="0070C0"/>
                </a:solidFill>
              </a:rPr>
              <a:t> </a:t>
            </a:r>
            <a:r>
              <a:rPr lang="en-US" sz="2000" dirty="0">
                <a:solidFill>
                  <a:srgbClr val="0070C0"/>
                </a:solidFill>
              </a:rPr>
              <a:t>and / or experts. The number of evaluators depends on the scope of the </a:t>
            </a:r>
            <a:r>
              <a:rPr lang="en-US" sz="2000" dirty="0" smtClean="0">
                <a:solidFill>
                  <a:srgbClr val="0070C0"/>
                </a:solidFill>
              </a:rPr>
              <a:t>area</a:t>
            </a:r>
            <a:r>
              <a:rPr lang="hr-HR" sz="2000" dirty="0" smtClean="0">
                <a:solidFill>
                  <a:srgbClr val="0070C0"/>
                </a:solidFill>
              </a:rPr>
              <a:t> </a:t>
            </a:r>
            <a:r>
              <a:rPr lang="hr-HR" sz="2000" dirty="0" err="1" smtClean="0">
                <a:solidFill>
                  <a:srgbClr val="0070C0"/>
                </a:solidFill>
              </a:rPr>
              <a:t>applied</a:t>
            </a:r>
            <a:r>
              <a:rPr lang="hr-HR" sz="2000" dirty="0" smtClean="0">
                <a:solidFill>
                  <a:srgbClr val="0070C0"/>
                </a:solidFill>
              </a:rPr>
              <a:t> for </a:t>
            </a:r>
            <a:r>
              <a:rPr lang="hr-HR" sz="2000" dirty="0" err="1" smtClean="0">
                <a:solidFill>
                  <a:srgbClr val="0070C0"/>
                </a:solidFill>
              </a:rPr>
              <a:t>accreditation</a:t>
            </a:r>
            <a:r>
              <a:rPr lang="hr-HR" sz="2000" dirty="0" smtClean="0">
                <a:solidFill>
                  <a:srgbClr val="0070C0"/>
                </a:solidFill>
              </a:rPr>
              <a:t>. </a:t>
            </a:r>
            <a:endParaRPr lang="en-US" sz="2000" dirty="0">
              <a:solidFill>
                <a:srgbClr val="0070C0"/>
              </a:solidFill>
            </a:endParaRPr>
          </a:p>
          <a:p>
            <a:pPr marL="0" lvl="1">
              <a:spcBef>
                <a:spcPct val="20000"/>
              </a:spcBef>
            </a:pPr>
            <a:r>
              <a:rPr lang="en-US" sz="2000" dirty="0">
                <a:solidFill>
                  <a:srgbClr val="0070C0"/>
                </a:solidFill>
              </a:rPr>
              <a:t>All members of the </a:t>
            </a:r>
            <a:r>
              <a:rPr lang="hr-HR" sz="2000" dirty="0" err="1" smtClean="0">
                <a:solidFill>
                  <a:srgbClr val="0070C0"/>
                </a:solidFill>
              </a:rPr>
              <a:t>evaluation</a:t>
            </a:r>
            <a:r>
              <a:rPr lang="hr-HR" sz="2000" dirty="0" smtClean="0">
                <a:solidFill>
                  <a:srgbClr val="0070C0"/>
                </a:solidFill>
              </a:rPr>
              <a:t> </a:t>
            </a:r>
            <a:r>
              <a:rPr lang="hr-HR" sz="2000" dirty="0" err="1" smtClean="0">
                <a:solidFill>
                  <a:srgbClr val="0070C0"/>
                </a:solidFill>
              </a:rPr>
              <a:t>team</a:t>
            </a:r>
            <a:r>
              <a:rPr lang="en-US" sz="2000" dirty="0" smtClean="0">
                <a:solidFill>
                  <a:srgbClr val="0070C0"/>
                </a:solidFill>
              </a:rPr>
              <a:t>, </a:t>
            </a:r>
            <a:r>
              <a:rPr lang="en-US" sz="2000" dirty="0">
                <a:solidFill>
                  <a:srgbClr val="0070C0"/>
                </a:solidFill>
              </a:rPr>
              <a:t>including experts and trainee </a:t>
            </a:r>
            <a:r>
              <a:rPr lang="hr-HR" sz="2000" dirty="0" err="1" smtClean="0">
                <a:solidFill>
                  <a:srgbClr val="0070C0"/>
                </a:solidFill>
              </a:rPr>
              <a:t>evaluators</a:t>
            </a:r>
            <a:r>
              <a:rPr lang="en-US" sz="2000" dirty="0" smtClean="0">
                <a:solidFill>
                  <a:srgbClr val="0070C0"/>
                </a:solidFill>
              </a:rPr>
              <a:t>, </a:t>
            </a:r>
            <a:r>
              <a:rPr lang="en-US" sz="2000" dirty="0">
                <a:solidFill>
                  <a:srgbClr val="0070C0"/>
                </a:solidFill>
              </a:rPr>
              <a:t>are required to meet the requirements of impartiality, independence and confidentiality of confidential documents and data.</a:t>
            </a:r>
            <a:endParaRPr lang="pl-PL" sz="2000" dirty="0">
              <a:solidFill>
                <a:srgbClr val="0070C0"/>
              </a:solidFill>
            </a:endParaRPr>
          </a:p>
          <a:p>
            <a:pPr marL="0" lvl="1">
              <a:spcBef>
                <a:spcPct val="20000"/>
              </a:spcBef>
            </a:pPr>
            <a:endParaRPr lang="pl-PL" sz="2000" dirty="0" smtClean="0">
              <a:solidFill>
                <a:srgbClr val="0070C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865657773"/>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4154984"/>
          </a:xfrm>
          <a:prstGeom prst="rect">
            <a:avLst/>
          </a:prstGeom>
        </p:spPr>
        <p:txBody>
          <a:bodyPr wrap="square">
            <a:spAutoFit/>
          </a:bodyPr>
          <a:lstStyle/>
          <a:p>
            <a:pPr marL="0" lvl="1">
              <a:spcBef>
                <a:spcPct val="20000"/>
              </a:spcBef>
            </a:pPr>
            <a:r>
              <a:rPr lang="hr-BA" sz="2400" b="1" dirty="0">
                <a:solidFill>
                  <a:srgbClr val="1F497D"/>
                </a:solidFill>
              </a:rPr>
              <a:t>EVALUATION</a:t>
            </a:r>
          </a:p>
          <a:p>
            <a:pPr marL="0" lvl="1">
              <a:spcBef>
                <a:spcPct val="20000"/>
              </a:spcBef>
            </a:pPr>
            <a:endParaRPr lang="pl-PL" sz="2000" dirty="0" smtClean="0">
              <a:solidFill>
                <a:srgbClr val="0070C0"/>
              </a:solidFill>
            </a:endParaRPr>
          </a:p>
          <a:p>
            <a:pPr marL="0" lvl="1">
              <a:spcBef>
                <a:spcPct val="20000"/>
              </a:spcBef>
            </a:pPr>
            <a:r>
              <a:rPr lang="pl-PL" sz="2000" dirty="0" smtClean="0">
                <a:solidFill>
                  <a:srgbClr val="0070C0"/>
                </a:solidFill>
              </a:rPr>
              <a:t>DOCUMENTATION EVALUATION</a:t>
            </a:r>
          </a:p>
          <a:p>
            <a:pPr marL="0" lvl="1">
              <a:spcBef>
                <a:spcPct val="20000"/>
              </a:spcBef>
            </a:pPr>
            <a:r>
              <a:rPr lang="en-US" sz="2000" dirty="0">
                <a:solidFill>
                  <a:srgbClr val="0070C0"/>
                </a:solidFill>
              </a:rPr>
              <a:t>The </a:t>
            </a:r>
            <a:r>
              <a:rPr lang="en-US" sz="2000" dirty="0" smtClean="0">
                <a:solidFill>
                  <a:srgbClr val="0070C0"/>
                </a:solidFill>
              </a:rPr>
              <a:t>documentation</a:t>
            </a:r>
            <a:r>
              <a:rPr lang="hr-HR" sz="2000" dirty="0" smtClean="0">
                <a:solidFill>
                  <a:srgbClr val="0070C0"/>
                </a:solidFill>
              </a:rPr>
              <a:t> </a:t>
            </a:r>
            <a:r>
              <a:rPr lang="hr-HR" sz="2000" dirty="0" err="1" smtClean="0">
                <a:solidFill>
                  <a:srgbClr val="0070C0"/>
                </a:solidFill>
              </a:rPr>
              <a:t>evaluation</a:t>
            </a:r>
            <a:r>
              <a:rPr lang="en-US" sz="2000" dirty="0" smtClean="0">
                <a:solidFill>
                  <a:srgbClr val="0070C0"/>
                </a:solidFill>
              </a:rPr>
              <a:t> </a:t>
            </a:r>
            <a:r>
              <a:rPr lang="en-US" sz="2000" dirty="0">
                <a:solidFill>
                  <a:srgbClr val="0070C0"/>
                </a:solidFill>
              </a:rPr>
              <a:t>of the organization management system shall specify the conformity of documents and records with the requirements of the relevant standard and </a:t>
            </a:r>
            <a:r>
              <a:rPr lang="hr-HR" sz="2000" dirty="0" err="1" smtClean="0">
                <a:solidFill>
                  <a:srgbClr val="0070C0"/>
                </a:solidFill>
              </a:rPr>
              <a:t>with</a:t>
            </a:r>
            <a:r>
              <a:rPr lang="hr-HR" sz="2000" dirty="0" smtClean="0">
                <a:solidFill>
                  <a:srgbClr val="0070C0"/>
                </a:solidFill>
              </a:rPr>
              <a:t> </a:t>
            </a:r>
            <a:r>
              <a:rPr lang="en-US" sz="2000" dirty="0" smtClean="0">
                <a:solidFill>
                  <a:srgbClr val="0070C0"/>
                </a:solidFill>
              </a:rPr>
              <a:t>the </a:t>
            </a:r>
            <a:r>
              <a:rPr lang="en-US" sz="2000" dirty="0">
                <a:solidFill>
                  <a:srgbClr val="0070C0"/>
                </a:solidFill>
              </a:rPr>
              <a:t>regulations and rules relating to the accreditation process.</a:t>
            </a:r>
          </a:p>
          <a:p>
            <a:pPr marL="0" lvl="1">
              <a:spcBef>
                <a:spcPct val="20000"/>
              </a:spcBef>
            </a:pPr>
            <a:r>
              <a:rPr lang="en-US" sz="2000" dirty="0">
                <a:solidFill>
                  <a:srgbClr val="0070C0"/>
                </a:solidFill>
              </a:rPr>
              <a:t>Further accreditation procedure runs after </a:t>
            </a:r>
            <a:r>
              <a:rPr lang="hr-HR" sz="2000" dirty="0" err="1" smtClean="0">
                <a:solidFill>
                  <a:srgbClr val="0070C0"/>
                </a:solidFill>
              </a:rPr>
              <a:t>elimination</a:t>
            </a:r>
            <a:r>
              <a:rPr lang="hr-HR" sz="2000" dirty="0" smtClean="0">
                <a:solidFill>
                  <a:srgbClr val="0070C0"/>
                </a:solidFill>
              </a:rPr>
              <a:t> </a:t>
            </a:r>
            <a:r>
              <a:rPr lang="hr-HR" sz="2000" dirty="0" err="1" smtClean="0">
                <a:solidFill>
                  <a:srgbClr val="0070C0"/>
                </a:solidFill>
              </a:rPr>
              <a:t>of</a:t>
            </a:r>
            <a:r>
              <a:rPr lang="hr-HR" sz="2000" dirty="0" smtClean="0">
                <a:solidFill>
                  <a:srgbClr val="0070C0"/>
                </a:solidFill>
              </a:rPr>
              <a:t> </a:t>
            </a:r>
            <a:r>
              <a:rPr lang="hr-HR" sz="2000" dirty="0" err="1" smtClean="0">
                <a:solidFill>
                  <a:srgbClr val="0070C0"/>
                </a:solidFill>
              </a:rPr>
              <a:t>non-compliances</a:t>
            </a:r>
            <a:r>
              <a:rPr lang="hr-HR" sz="2000" dirty="0" smtClean="0">
                <a:solidFill>
                  <a:srgbClr val="0070C0"/>
                </a:solidFill>
              </a:rPr>
              <a:t> </a:t>
            </a:r>
            <a:r>
              <a:rPr lang="hr-HR" sz="2000" dirty="0" err="1" smtClean="0">
                <a:solidFill>
                  <a:srgbClr val="0070C0"/>
                </a:solidFill>
              </a:rPr>
              <a:t>established</a:t>
            </a:r>
            <a:r>
              <a:rPr lang="en-US" sz="2000" dirty="0" smtClean="0">
                <a:solidFill>
                  <a:srgbClr val="0070C0"/>
                </a:solidFill>
              </a:rPr>
              <a:t> </a:t>
            </a:r>
            <a:r>
              <a:rPr lang="en-US" sz="2000" dirty="0">
                <a:solidFill>
                  <a:srgbClr val="0070C0"/>
                </a:solidFill>
              </a:rPr>
              <a:t>during </a:t>
            </a:r>
            <a:r>
              <a:rPr lang="en-US" sz="2000" dirty="0" smtClean="0">
                <a:solidFill>
                  <a:srgbClr val="0070C0"/>
                </a:solidFill>
              </a:rPr>
              <a:t>the documentation</a:t>
            </a:r>
            <a:r>
              <a:rPr lang="hr-HR" sz="2000" dirty="0" smtClean="0">
                <a:solidFill>
                  <a:srgbClr val="0070C0"/>
                </a:solidFill>
              </a:rPr>
              <a:t> </a:t>
            </a:r>
            <a:r>
              <a:rPr lang="hr-HR" sz="2000" dirty="0" err="1" smtClean="0">
                <a:solidFill>
                  <a:srgbClr val="0070C0"/>
                </a:solidFill>
              </a:rPr>
              <a:t>evaluation</a:t>
            </a:r>
            <a:r>
              <a:rPr lang="hr-HR" sz="2000" dirty="0" smtClean="0">
                <a:solidFill>
                  <a:srgbClr val="0070C0"/>
                </a:solidFill>
              </a:rPr>
              <a:t>.</a:t>
            </a:r>
          </a:p>
          <a:p>
            <a:pPr marL="0" lvl="1">
              <a:spcBef>
                <a:spcPct val="20000"/>
              </a:spcBef>
            </a:pPr>
            <a:r>
              <a:rPr lang="en-US" sz="2000" dirty="0">
                <a:solidFill>
                  <a:srgbClr val="0070C0"/>
                </a:solidFill>
              </a:rPr>
              <a:t>Only when the entire documentation </a:t>
            </a:r>
            <a:r>
              <a:rPr lang="hr-HR" sz="2000" dirty="0" err="1" smtClean="0">
                <a:solidFill>
                  <a:srgbClr val="0070C0"/>
                </a:solidFill>
              </a:rPr>
              <a:t>complies</a:t>
            </a:r>
            <a:r>
              <a:rPr lang="hr-HR" sz="2000" dirty="0" smtClean="0">
                <a:solidFill>
                  <a:srgbClr val="0070C0"/>
                </a:solidFill>
              </a:rPr>
              <a:t> </a:t>
            </a:r>
            <a:r>
              <a:rPr lang="en-US" sz="2000" dirty="0" smtClean="0">
                <a:solidFill>
                  <a:srgbClr val="0070C0"/>
                </a:solidFill>
              </a:rPr>
              <a:t>with </a:t>
            </a:r>
            <a:r>
              <a:rPr lang="en-US" sz="2000" dirty="0">
                <a:solidFill>
                  <a:srgbClr val="0070C0"/>
                </a:solidFill>
              </a:rPr>
              <a:t>the relevant criteria </a:t>
            </a:r>
            <a:r>
              <a:rPr lang="en-US" sz="2000" dirty="0" smtClean="0">
                <a:solidFill>
                  <a:srgbClr val="0070C0"/>
                </a:solidFill>
              </a:rPr>
              <a:t>(e.g. </a:t>
            </a:r>
            <a:r>
              <a:rPr lang="en-US" sz="2000" dirty="0">
                <a:solidFill>
                  <a:srgbClr val="0070C0"/>
                </a:solidFill>
              </a:rPr>
              <a:t>Laboratory Documentation according to HRN EN ISO / IEC 17025) </a:t>
            </a:r>
            <a:r>
              <a:rPr lang="hr-HR" sz="2000" dirty="0" err="1" smtClean="0">
                <a:solidFill>
                  <a:srgbClr val="0070C0"/>
                </a:solidFill>
              </a:rPr>
              <a:t>the</a:t>
            </a:r>
            <a:r>
              <a:rPr lang="hr-HR" sz="2000" dirty="0" smtClean="0">
                <a:solidFill>
                  <a:srgbClr val="0070C0"/>
                </a:solidFill>
              </a:rPr>
              <a:t> </a:t>
            </a:r>
            <a:r>
              <a:rPr lang="en-US" sz="2000" dirty="0" smtClean="0">
                <a:solidFill>
                  <a:srgbClr val="0070C0"/>
                </a:solidFill>
              </a:rPr>
              <a:t>evaluation</a:t>
            </a:r>
            <a:r>
              <a:rPr lang="hr-HR" sz="2000" dirty="0" smtClean="0">
                <a:solidFill>
                  <a:srgbClr val="0070C0"/>
                </a:solidFill>
              </a:rPr>
              <a:t> </a:t>
            </a:r>
            <a:r>
              <a:rPr lang="hr-HR" sz="2000" dirty="0" err="1" smtClean="0">
                <a:solidFill>
                  <a:srgbClr val="0070C0"/>
                </a:solidFill>
              </a:rPr>
              <a:t>shall</a:t>
            </a:r>
            <a:r>
              <a:rPr lang="hr-HR" sz="2000" dirty="0" smtClean="0">
                <a:solidFill>
                  <a:srgbClr val="0070C0"/>
                </a:solidFill>
              </a:rPr>
              <a:t> </a:t>
            </a:r>
            <a:r>
              <a:rPr lang="hr-HR" sz="2000" dirty="0" err="1" smtClean="0">
                <a:solidFill>
                  <a:srgbClr val="0070C0"/>
                </a:solidFill>
              </a:rPr>
              <a:t>commence</a:t>
            </a:r>
            <a:r>
              <a:rPr lang="hr-HR" sz="2000" dirty="0" smtClean="0">
                <a:solidFill>
                  <a:srgbClr val="0070C0"/>
                </a:solidFill>
              </a:rPr>
              <a:t> on site.</a:t>
            </a:r>
            <a:endParaRPr lang="pl-PL" sz="2000" dirty="0">
              <a:solidFill>
                <a:srgbClr val="0070C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941002288"/>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4339650"/>
          </a:xfrm>
          <a:prstGeom prst="rect">
            <a:avLst/>
          </a:prstGeom>
        </p:spPr>
        <p:txBody>
          <a:bodyPr wrap="square">
            <a:spAutoFit/>
          </a:bodyPr>
          <a:lstStyle/>
          <a:p>
            <a:pPr marL="0" lvl="1">
              <a:spcBef>
                <a:spcPct val="20000"/>
              </a:spcBef>
            </a:pPr>
            <a:r>
              <a:rPr lang="hr-BA" sz="2400" b="1" dirty="0">
                <a:solidFill>
                  <a:srgbClr val="1F497D"/>
                </a:solidFill>
              </a:rPr>
              <a:t>EVALUATION</a:t>
            </a:r>
          </a:p>
          <a:p>
            <a:pPr marL="0" lvl="1">
              <a:spcBef>
                <a:spcPct val="20000"/>
              </a:spcBef>
            </a:pPr>
            <a:endParaRPr lang="pl-PL" sz="2000" dirty="0" smtClean="0">
              <a:solidFill>
                <a:srgbClr val="0070C0"/>
              </a:solidFill>
            </a:endParaRPr>
          </a:p>
          <a:p>
            <a:pPr marL="0" lvl="1">
              <a:spcBef>
                <a:spcPct val="20000"/>
              </a:spcBef>
            </a:pPr>
            <a:r>
              <a:rPr lang="pl-PL" sz="2000" dirty="0" smtClean="0">
                <a:solidFill>
                  <a:srgbClr val="0070C0"/>
                </a:solidFill>
              </a:rPr>
              <a:t>ON-SITE EVALUATION </a:t>
            </a:r>
          </a:p>
          <a:p>
            <a:pPr marL="0" lvl="1">
              <a:spcBef>
                <a:spcPct val="20000"/>
              </a:spcBef>
            </a:pPr>
            <a:r>
              <a:rPr lang="en-US" sz="2000" dirty="0">
                <a:solidFill>
                  <a:srgbClr val="0070C0"/>
                </a:solidFill>
              </a:rPr>
              <a:t>On-site evaluation is a key part of the accreditation process.</a:t>
            </a:r>
          </a:p>
          <a:p>
            <a:pPr marL="0" lvl="1">
              <a:spcBef>
                <a:spcPct val="20000"/>
              </a:spcBef>
            </a:pPr>
            <a:r>
              <a:rPr lang="en-US" sz="2000" dirty="0">
                <a:solidFill>
                  <a:srgbClr val="0070C0"/>
                </a:solidFill>
              </a:rPr>
              <a:t>The assessment is carried out in the manner defined by the standard HRN EN ISO 19011, and consists of three basic phases:</a:t>
            </a:r>
          </a:p>
          <a:p>
            <a:pPr marL="0" lvl="1">
              <a:spcBef>
                <a:spcPct val="20000"/>
              </a:spcBef>
            </a:pPr>
            <a:r>
              <a:rPr lang="en-US" sz="2000" dirty="0">
                <a:solidFill>
                  <a:srgbClr val="0070C0"/>
                </a:solidFill>
              </a:rPr>
              <a:t>- an introductory meeting,</a:t>
            </a:r>
          </a:p>
          <a:p>
            <a:pPr marL="0" lvl="1">
              <a:spcBef>
                <a:spcPct val="20000"/>
              </a:spcBef>
            </a:pPr>
            <a:r>
              <a:rPr lang="en-US" sz="2000" dirty="0">
                <a:solidFill>
                  <a:srgbClr val="0070C0"/>
                </a:solidFill>
              </a:rPr>
              <a:t>- review and evaluation,</a:t>
            </a:r>
          </a:p>
          <a:p>
            <a:pPr marL="0" lvl="1">
              <a:spcBef>
                <a:spcPct val="20000"/>
              </a:spcBef>
            </a:pPr>
            <a:r>
              <a:rPr lang="en-US" sz="2000" dirty="0">
                <a:solidFill>
                  <a:srgbClr val="0070C0"/>
                </a:solidFill>
              </a:rPr>
              <a:t>- final meeting</a:t>
            </a:r>
            <a:r>
              <a:rPr lang="en-US" sz="2000" dirty="0" smtClean="0">
                <a:solidFill>
                  <a:srgbClr val="0070C0"/>
                </a:solidFill>
              </a:rPr>
              <a:t>.</a:t>
            </a:r>
            <a:endParaRPr lang="pl-PL" sz="2000" dirty="0">
              <a:solidFill>
                <a:srgbClr val="0070C0"/>
              </a:solidFill>
            </a:endParaRPr>
          </a:p>
          <a:p>
            <a:pPr marL="0" lvl="1">
              <a:spcBef>
                <a:spcPct val="20000"/>
              </a:spcBef>
            </a:pPr>
            <a:r>
              <a:rPr lang="en-US" sz="2000" i="1" dirty="0" smtClean="0">
                <a:solidFill>
                  <a:srgbClr val="0070C0"/>
                </a:solidFill>
              </a:rPr>
              <a:t>At </a:t>
            </a:r>
            <a:r>
              <a:rPr lang="en-US" sz="2000" i="1" dirty="0">
                <a:solidFill>
                  <a:srgbClr val="0070C0"/>
                </a:solidFill>
              </a:rPr>
              <a:t>the introductory meeting</a:t>
            </a:r>
            <a:r>
              <a:rPr lang="en-US" sz="2000" dirty="0">
                <a:solidFill>
                  <a:srgbClr val="0070C0"/>
                </a:solidFill>
              </a:rPr>
              <a:t>, before the start of the review and </a:t>
            </a:r>
            <a:r>
              <a:rPr lang="hr-HR" sz="2000" dirty="0" err="1" smtClean="0">
                <a:solidFill>
                  <a:srgbClr val="0070C0"/>
                </a:solidFill>
              </a:rPr>
              <a:t>evaluation</a:t>
            </a:r>
            <a:r>
              <a:rPr lang="en-US" sz="2000" dirty="0" smtClean="0">
                <a:solidFill>
                  <a:srgbClr val="0070C0"/>
                </a:solidFill>
              </a:rPr>
              <a:t>, </a:t>
            </a:r>
            <a:r>
              <a:rPr lang="en-US" sz="2000" dirty="0">
                <a:solidFill>
                  <a:srgbClr val="0070C0"/>
                </a:solidFill>
              </a:rPr>
              <a:t>the </a:t>
            </a:r>
            <a:r>
              <a:rPr lang="hr-HR" sz="2000" dirty="0" err="1" smtClean="0">
                <a:solidFill>
                  <a:srgbClr val="0070C0"/>
                </a:solidFill>
              </a:rPr>
              <a:t>evaluators</a:t>
            </a:r>
            <a:r>
              <a:rPr lang="en-US" sz="2000" dirty="0" smtClean="0">
                <a:solidFill>
                  <a:srgbClr val="0070C0"/>
                </a:solidFill>
              </a:rPr>
              <a:t> </a:t>
            </a:r>
            <a:r>
              <a:rPr lang="en-US" sz="2000" dirty="0">
                <a:solidFill>
                  <a:srgbClr val="0070C0"/>
                </a:solidFill>
              </a:rPr>
              <a:t>and representatives of the applicant confirm, inter alia, the </a:t>
            </a:r>
            <a:r>
              <a:rPr lang="hr-HR" sz="2000" dirty="0" err="1" smtClean="0">
                <a:solidFill>
                  <a:srgbClr val="0070C0"/>
                </a:solidFill>
              </a:rPr>
              <a:t>evaluation</a:t>
            </a:r>
            <a:r>
              <a:rPr lang="en-US" sz="2000" dirty="0" smtClean="0">
                <a:solidFill>
                  <a:srgbClr val="0070C0"/>
                </a:solidFill>
              </a:rPr>
              <a:t> </a:t>
            </a:r>
            <a:r>
              <a:rPr lang="en-US" sz="2000" dirty="0">
                <a:solidFill>
                  <a:srgbClr val="0070C0"/>
                </a:solidFill>
              </a:rPr>
              <a:t>plan </a:t>
            </a:r>
            <a:r>
              <a:rPr lang="en-US" sz="2000" dirty="0" smtClean="0">
                <a:solidFill>
                  <a:srgbClr val="0070C0"/>
                </a:solidFill>
              </a:rPr>
              <a:t>and</a:t>
            </a:r>
            <a:r>
              <a:rPr lang="hr-HR" sz="2000" dirty="0" smtClean="0">
                <a:solidFill>
                  <a:srgbClr val="0070C0"/>
                </a:solidFill>
              </a:rPr>
              <a:t> </a:t>
            </a:r>
            <a:r>
              <a:rPr lang="en-US" sz="2000" dirty="0" smtClean="0">
                <a:solidFill>
                  <a:srgbClr val="0070C0"/>
                </a:solidFill>
              </a:rPr>
              <a:t>the </a:t>
            </a:r>
            <a:r>
              <a:rPr lang="en-US" sz="2000" dirty="0">
                <a:solidFill>
                  <a:srgbClr val="0070C0"/>
                </a:solidFill>
              </a:rPr>
              <a:t>final assessment area that can no longer be changed afterwards</a:t>
            </a:r>
            <a:r>
              <a:rPr lang="en-US" sz="2000" dirty="0" smtClean="0">
                <a:solidFill>
                  <a:srgbClr val="0070C0"/>
                </a:solidFill>
              </a:rPr>
              <a:t>.</a:t>
            </a:r>
            <a:endParaRPr lang="pl-PL" sz="2000" dirty="0" smtClean="0">
              <a:solidFill>
                <a:srgbClr val="0070C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079084367"/>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4832092"/>
          </a:xfrm>
          <a:prstGeom prst="rect">
            <a:avLst/>
          </a:prstGeom>
        </p:spPr>
        <p:txBody>
          <a:bodyPr wrap="square">
            <a:spAutoFit/>
          </a:bodyPr>
          <a:lstStyle/>
          <a:p>
            <a:pPr marL="0" lvl="1">
              <a:spcBef>
                <a:spcPct val="20000"/>
              </a:spcBef>
            </a:pPr>
            <a:r>
              <a:rPr lang="hr-BA" sz="2400" b="1" dirty="0">
                <a:solidFill>
                  <a:srgbClr val="1F497D"/>
                </a:solidFill>
              </a:rPr>
              <a:t>EVALUATION</a:t>
            </a:r>
          </a:p>
          <a:p>
            <a:pPr marL="0" lvl="1">
              <a:spcBef>
                <a:spcPct val="20000"/>
              </a:spcBef>
            </a:pPr>
            <a:endParaRPr lang="pl-PL" sz="2000" dirty="0" smtClean="0">
              <a:solidFill>
                <a:srgbClr val="0070C0"/>
              </a:solidFill>
            </a:endParaRPr>
          </a:p>
          <a:p>
            <a:pPr marL="0" lvl="1">
              <a:spcBef>
                <a:spcPct val="20000"/>
              </a:spcBef>
            </a:pPr>
            <a:r>
              <a:rPr lang="pl-PL" sz="2000" dirty="0">
                <a:solidFill>
                  <a:srgbClr val="0070C0"/>
                </a:solidFill>
              </a:rPr>
              <a:t>ON-SITE EVALUATION </a:t>
            </a:r>
          </a:p>
          <a:p>
            <a:pPr marL="0" lvl="1">
              <a:spcBef>
                <a:spcPct val="20000"/>
              </a:spcBef>
            </a:pPr>
            <a:r>
              <a:rPr lang="en-US" sz="2000" i="1" dirty="0">
                <a:solidFill>
                  <a:srgbClr val="0070C0"/>
                </a:solidFill>
              </a:rPr>
              <a:t>The review and assessment </a:t>
            </a:r>
            <a:r>
              <a:rPr lang="en-US" sz="2000" dirty="0" smtClean="0">
                <a:solidFill>
                  <a:srgbClr val="0070C0"/>
                </a:solidFill>
              </a:rPr>
              <a:t>cover various </a:t>
            </a:r>
            <a:r>
              <a:rPr lang="hr-HR" sz="2000" dirty="0" err="1" smtClean="0">
                <a:solidFill>
                  <a:srgbClr val="0070C0"/>
                </a:solidFill>
              </a:rPr>
              <a:t>evaluation</a:t>
            </a:r>
            <a:r>
              <a:rPr lang="en-US" sz="2000" dirty="0" smtClean="0">
                <a:solidFill>
                  <a:srgbClr val="0070C0"/>
                </a:solidFill>
              </a:rPr>
              <a:t> </a:t>
            </a:r>
            <a:r>
              <a:rPr lang="en-US" sz="2000" dirty="0">
                <a:solidFill>
                  <a:srgbClr val="0070C0"/>
                </a:solidFill>
              </a:rPr>
              <a:t>methods and techniques by which </a:t>
            </a:r>
            <a:r>
              <a:rPr lang="en-US" sz="2000" dirty="0" smtClean="0">
                <a:solidFill>
                  <a:srgbClr val="0070C0"/>
                </a:solidFill>
              </a:rPr>
              <a:t>the</a:t>
            </a:r>
            <a:r>
              <a:rPr lang="hr-HR" sz="2000" dirty="0">
                <a:solidFill>
                  <a:srgbClr val="0070C0"/>
                </a:solidFill>
              </a:rPr>
              <a:t> </a:t>
            </a:r>
            <a:r>
              <a:rPr lang="hr-HR" sz="2000" dirty="0" smtClean="0">
                <a:solidFill>
                  <a:srgbClr val="0070C0"/>
                </a:solidFill>
              </a:rPr>
              <a:t>C</a:t>
            </a:r>
            <a:r>
              <a:rPr lang="en-US" sz="2000" dirty="0" smtClean="0">
                <a:solidFill>
                  <a:srgbClr val="0070C0"/>
                </a:solidFill>
              </a:rPr>
              <a:t>AA </a:t>
            </a:r>
            <a:r>
              <a:rPr lang="hr-HR" sz="2000" dirty="0" err="1" smtClean="0">
                <a:solidFill>
                  <a:srgbClr val="0070C0"/>
                </a:solidFill>
              </a:rPr>
              <a:t>evaluation</a:t>
            </a:r>
            <a:r>
              <a:rPr lang="hr-HR" sz="2000" dirty="0" smtClean="0">
                <a:solidFill>
                  <a:srgbClr val="0070C0"/>
                </a:solidFill>
              </a:rPr>
              <a:t> </a:t>
            </a:r>
            <a:r>
              <a:rPr lang="hr-HR" sz="2000" dirty="0" err="1" smtClean="0">
                <a:solidFill>
                  <a:srgbClr val="0070C0"/>
                </a:solidFill>
              </a:rPr>
              <a:t>group</a:t>
            </a:r>
            <a:r>
              <a:rPr lang="hr-HR" sz="2000" dirty="0" smtClean="0">
                <a:solidFill>
                  <a:srgbClr val="0070C0"/>
                </a:solidFill>
              </a:rPr>
              <a:t> </a:t>
            </a:r>
            <a:r>
              <a:rPr lang="en-US" sz="2000" dirty="0" smtClean="0">
                <a:solidFill>
                  <a:srgbClr val="0070C0"/>
                </a:solidFill>
              </a:rPr>
              <a:t>collects </a:t>
            </a:r>
            <a:r>
              <a:rPr lang="en-US" sz="2000" dirty="0">
                <a:solidFill>
                  <a:srgbClr val="0070C0"/>
                </a:solidFill>
              </a:rPr>
              <a:t>information on an organization's qualifications according to the relevant criterion </a:t>
            </a:r>
            <a:r>
              <a:rPr lang="en-US" sz="2000" dirty="0" smtClean="0">
                <a:solidFill>
                  <a:srgbClr val="0070C0"/>
                </a:solidFill>
              </a:rPr>
              <a:t>(e.g. </a:t>
            </a:r>
            <a:r>
              <a:rPr lang="en-US" sz="2000" dirty="0">
                <a:solidFill>
                  <a:srgbClr val="0070C0"/>
                </a:solidFill>
              </a:rPr>
              <a:t>HRN EN ISO / IEC 17025) in a defined area of accreditation </a:t>
            </a:r>
            <a:r>
              <a:rPr lang="en-US" sz="2000" dirty="0" smtClean="0">
                <a:solidFill>
                  <a:srgbClr val="0070C0"/>
                </a:solidFill>
              </a:rPr>
              <a:t>(e.g. </a:t>
            </a:r>
            <a:r>
              <a:rPr lang="en-US" sz="2000" dirty="0">
                <a:solidFill>
                  <a:srgbClr val="0070C0"/>
                </a:solidFill>
              </a:rPr>
              <a:t>Air Quality Test by </a:t>
            </a:r>
            <a:r>
              <a:rPr lang="hr-HR" sz="2000" dirty="0" smtClean="0">
                <a:solidFill>
                  <a:srgbClr val="0070C0"/>
                </a:solidFill>
              </a:rPr>
              <a:t>s</a:t>
            </a:r>
            <a:r>
              <a:rPr lang="en-US" sz="2000" dirty="0" err="1" smtClean="0">
                <a:solidFill>
                  <a:srgbClr val="0070C0"/>
                </a:solidFill>
              </a:rPr>
              <a:t>tandard</a:t>
            </a:r>
            <a:r>
              <a:rPr lang="en-US" sz="2000" dirty="0" smtClean="0">
                <a:solidFill>
                  <a:srgbClr val="0070C0"/>
                </a:solidFill>
              </a:rPr>
              <a:t> </a:t>
            </a:r>
            <a:r>
              <a:rPr lang="hr-HR" sz="2000" dirty="0" smtClean="0">
                <a:solidFill>
                  <a:srgbClr val="0070C0"/>
                </a:solidFill>
              </a:rPr>
              <a:t>t</a:t>
            </a:r>
            <a:r>
              <a:rPr lang="en-US" sz="2000" dirty="0" err="1" smtClean="0">
                <a:solidFill>
                  <a:srgbClr val="0070C0"/>
                </a:solidFill>
              </a:rPr>
              <a:t>est</a:t>
            </a:r>
            <a:r>
              <a:rPr lang="en-US" sz="2000" dirty="0" smtClean="0">
                <a:solidFill>
                  <a:srgbClr val="0070C0"/>
                </a:solidFill>
              </a:rPr>
              <a:t> </a:t>
            </a:r>
            <a:r>
              <a:rPr lang="hr-HR" sz="2000" dirty="0" smtClean="0">
                <a:solidFill>
                  <a:srgbClr val="0070C0"/>
                </a:solidFill>
              </a:rPr>
              <a:t>m</a:t>
            </a:r>
            <a:r>
              <a:rPr lang="en-US" sz="2000" dirty="0" err="1" smtClean="0">
                <a:solidFill>
                  <a:srgbClr val="0070C0"/>
                </a:solidFill>
              </a:rPr>
              <a:t>ethods</a:t>
            </a:r>
            <a:r>
              <a:rPr lang="en-US" sz="2000" dirty="0" smtClean="0">
                <a:solidFill>
                  <a:srgbClr val="0070C0"/>
                </a:solidFill>
              </a:rPr>
              <a:t>).</a:t>
            </a:r>
            <a:endParaRPr lang="hr-HR" sz="2000" dirty="0" smtClean="0">
              <a:solidFill>
                <a:srgbClr val="0070C0"/>
              </a:solidFill>
            </a:endParaRPr>
          </a:p>
          <a:p>
            <a:pPr marL="0" lvl="1">
              <a:spcBef>
                <a:spcPct val="20000"/>
              </a:spcBef>
            </a:pPr>
            <a:endParaRPr lang="pl-PL" sz="2000" dirty="0" smtClean="0">
              <a:solidFill>
                <a:srgbClr val="0070C0"/>
              </a:solidFill>
            </a:endParaRPr>
          </a:p>
          <a:p>
            <a:pPr marL="0" lvl="1">
              <a:spcBef>
                <a:spcPct val="20000"/>
              </a:spcBef>
            </a:pPr>
            <a:r>
              <a:rPr lang="en-US" sz="2000" i="1" dirty="0">
                <a:solidFill>
                  <a:srgbClr val="0070C0"/>
                </a:solidFill>
              </a:rPr>
              <a:t>The final meeting </a:t>
            </a:r>
            <a:r>
              <a:rPr lang="en-US" sz="2000" dirty="0">
                <a:solidFill>
                  <a:srgbClr val="0070C0"/>
                </a:solidFill>
              </a:rPr>
              <a:t>is the final step of the </a:t>
            </a:r>
            <a:r>
              <a:rPr lang="en-US" sz="2000" dirty="0" smtClean="0">
                <a:solidFill>
                  <a:srgbClr val="0070C0"/>
                </a:solidFill>
              </a:rPr>
              <a:t>on-</a:t>
            </a:r>
            <a:r>
              <a:rPr lang="hr-HR" sz="2000" dirty="0" smtClean="0">
                <a:solidFill>
                  <a:srgbClr val="0070C0"/>
                </a:solidFill>
              </a:rPr>
              <a:t>site</a:t>
            </a:r>
            <a:r>
              <a:rPr lang="en-US" sz="2000" dirty="0" smtClean="0">
                <a:solidFill>
                  <a:srgbClr val="0070C0"/>
                </a:solidFill>
              </a:rPr>
              <a:t> </a:t>
            </a:r>
            <a:r>
              <a:rPr lang="hr-HR" sz="2000" dirty="0" err="1" smtClean="0">
                <a:solidFill>
                  <a:srgbClr val="0070C0"/>
                </a:solidFill>
              </a:rPr>
              <a:t>evaluation</a:t>
            </a:r>
            <a:r>
              <a:rPr lang="en-US" sz="2000" dirty="0" smtClean="0">
                <a:solidFill>
                  <a:srgbClr val="0070C0"/>
                </a:solidFill>
              </a:rPr>
              <a:t> </a:t>
            </a:r>
            <a:r>
              <a:rPr lang="en-US" sz="2000" dirty="0">
                <a:solidFill>
                  <a:srgbClr val="0070C0"/>
                </a:solidFill>
              </a:rPr>
              <a:t>where a group of </a:t>
            </a:r>
            <a:r>
              <a:rPr lang="hr-HR" sz="2000" dirty="0" err="1" smtClean="0">
                <a:solidFill>
                  <a:srgbClr val="0070C0"/>
                </a:solidFill>
              </a:rPr>
              <a:t>evaluators</a:t>
            </a:r>
            <a:r>
              <a:rPr lang="hr-HR" sz="2000" dirty="0" smtClean="0">
                <a:solidFill>
                  <a:srgbClr val="0070C0"/>
                </a:solidFill>
              </a:rPr>
              <a:t> </a:t>
            </a:r>
            <a:r>
              <a:rPr lang="en-US" sz="2000" dirty="0" smtClean="0">
                <a:solidFill>
                  <a:srgbClr val="0070C0"/>
                </a:solidFill>
              </a:rPr>
              <a:t>notifies </a:t>
            </a:r>
            <a:r>
              <a:rPr lang="en-US" sz="2000" dirty="0">
                <a:solidFill>
                  <a:srgbClr val="0070C0"/>
                </a:solidFill>
              </a:rPr>
              <a:t>the applicants' representatives on the </a:t>
            </a:r>
            <a:r>
              <a:rPr lang="en-US" sz="2000" dirty="0" smtClean="0">
                <a:solidFill>
                  <a:srgbClr val="0070C0"/>
                </a:solidFill>
              </a:rPr>
              <a:t>results</a:t>
            </a:r>
            <a:r>
              <a:rPr lang="hr-HR" sz="2000" dirty="0" smtClean="0">
                <a:solidFill>
                  <a:srgbClr val="0070C0"/>
                </a:solidFill>
              </a:rPr>
              <a:t> </a:t>
            </a:r>
            <a:r>
              <a:rPr lang="en-US" sz="2000" dirty="0" smtClean="0">
                <a:solidFill>
                  <a:srgbClr val="0070C0"/>
                </a:solidFill>
              </a:rPr>
              <a:t>of </a:t>
            </a:r>
            <a:r>
              <a:rPr lang="en-US" sz="2000" dirty="0">
                <a:solidFill>
                  <a:srgbClr val="0070C0"/>
                </a:solidFill>
              </a:rPr>
              <a:t>the evaluation carried out (the recommendation </a:t>
            </a:r>
            <a:r>
              <a:rPr lang="hr-HR" sz="2000" dirty="0" err="1" smtClean="0">
                <a:solidFill>
                  <a:srgbClr val="0070C0"/>
                </a:solidFill>
              </a:rPr>
              <a:t>what</a:t>
            </a:r>
            <a:r>
              <a:rPr lang="hr-HR" sz="2000" dirty="0" smtClean="0">
                <a:solidFill>
                  <a:srgbClr val="0070C0"/>
                </a:solidFill>
              </a:rPr>
              <a:t> </a:t>
            </a:r>
            <a:r>
              <a:rPr lang="hr-HR" sz="2000" dirty="0" err="1" smtClean="0">
                <a:solidFill>
                  <a:srgbClr val="0070C0"/>
                </a:solidFill>
              </a:rPr>
              <a:t>is</a:t>
            </a:r>
            <a:r>
              <a:rPr lang="hr-HR" sz="2000" dirty="0" smtClean="0">
                <a:solidFill>
                  <a:srgbClr val="0070C0"/>
                </a:solidFill>
              </a:rPr>
              <a:t> </a:t>
            </a:r>
            <a:r>
              <a:rPr lang="en-US" sz="2000" dirty="0" smtClean="0">
                <a:solidFill>
                  <a:srgbClr val="0070C0"/>
                </a:solidFill>
              </a:rPr>
              <a:t>accepted </a:t>
            </a:r>
            <a:r>
              <a:rPr lang="en-US" sz="2000" dirty="0">
                <a:solidFill>
                  <a:srgbClr val="0070C0"/>
                </a:solidFill>
              </a:rPr>
              <a:t>in the accreditation, subject to the elimination of the </a:t>
            </a:r>
            <a:r>
              <a:rPr lang="en-US" sz="2000" dirty="0" err="1" smtClean="0">
                <a:solidFill>
                  <a:srgbClr val="0070C0"/>
                </a:solidFill>
              </a:rPr>
              <a:t>nonco</a:t>
            </a:r>
            <a:r>
              <a:rPr lang="hr-HR" sz="2000" dirty="0" err="1" smtClean="0">
                <a:solidFill>
                  <a:srgbClr val="0070C0"/>
                </a:solidFill>
              </a:rPr>
              <a:t>mpliances</a:t>
            </a:r>
            <a:r>
              <a:rPr lang="en-US" sz="2000" dirty="0" smtClean="0">
                <a:solidFill>
                  <a:srgbClr val="0070C0"/>
                </a:solidFill>
              </a:rPr>
              <a:t> </a:t>
            </a:r>
            <a:r>
              <a:rPr lang="en-US" sz="2000" dirty="0">
                <a:solidFill>
                  <a:srgbClr val="0070C0"/>
                </a:solidFill>
              </a:rPr>
              <a:t>that </a:t>
            </a:r>
            <a:r>
              <a:rPr lang="hr-HR" sz="2000" dirty="0" err="1" smtClean="0">
                <a:solidFill>
                  <a:srgbClr val="0070C0"/>
                </a:solidFill>
              </a:rPr>
              <a:t>have</a:t>
            </a:r>
            <a:r>
              <a:rPr lang="hr-HR" sz="2000" dirty="0" smtClean="0">
                <a:solidFill>
                  <a:srgbClr val="0070C0"/>
                </a:solidFill>
              </a:rPr>
              <a:t> </a:t>
            </a:r>
            <a:r>
              <a:rPr lang="hr-HR" sz="2000" dirty="0" err="1" smtClean="0">
                <a:solidFill>
                  <a:srgbClr val="0070C0"/>
                </a:solidFill>
              </a:rPr>
              <a:t>been</a:t>
            </a:r>
            <a:r>
              <a:rPr lang="hr-HR" sz="2000" dirty="0" smtClean="0">
                <a:solidFill>
                  <a:srgbClr val="0070C0"/>
                </a:solidFill>
              </a:rPr>
              <a:t> </a:t>
            </a:r>
            <a:r>
              <a:rPr lang="hr-HR" sz="2000" dirty="0" err="1" smtClean="0">
                <a:solidFill>
                  <a:srgbClr val="0070C0"/>
                </a:solidFill>
              </a:rPr>
              <a:t>established</a:t>
            </a:r>
            <a:r>
              <a:rPr lang="hr-HR" sz="2000" dirty="0" smtClean="0">
                <a:solidFill>
                  <a:srgbClr val="0070C0"/>
                </a:solidFill>
              </a:rPr>
              <a:t> </a:t>
            </a:r>
            <a:r>
              <a:rPr lang="en-US" sz="2000" dirty="0" smtClean="0">
                <a:solidFill>
                  <a:srgbClr val="0070C0"/>
                </a:solidFill>
              </a:rPr>
              <a:t>during </a:t>
            </a:r>
            <a:r>
              <a:rPr lang="en-US" sz="2000" dirty="0">
                <a:solidFill>
                  <a:srgbClr val="0070C0"/>
                </a:solidFill>
              </a:rPr>
              <a:t>the review).</a:t>
            </a:r>
            <a:endParaRPr lang="pl-PL" sz="2000" dirty="0" smtClean="0">
              <a:solidFill>
                <a:srgbClr val="0070C0"/>
              </a:solidFill>
            </a:endParaRPr>
          </a:p>
          <a:p>
            <a:pPr marL="0" lvl="1">
              <a:spcBef>
                <a:spcPct val="20000"/>
              </a:spcBef>
            </a:pPr>
            <a:endParaRPr lang="pl-PL" sz="2000" dirty="0" smtClean="0">
              <a:solidFill>
                <a:srgbClr val="0070C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771080250"/>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4278094"/>
          </a:xfrm>
          <a:prstGeom prst="rect">
            <a:avLst/>
          </a:prstGeom>
        </p:spPr>
        <p:txBody>
          <a:bodyPr wrap="square">
            <a:spAutoFit/>
          </a:bodyPr>
          <a:lstStyle/>
          <a:p>
            <a:pPr marL="0" lvl="1">
              <a:spcBef>
                <a:spcPct val="20000"/>
              </a:spcBef>
            </a:pPr>
            <a:r>
              <a:rPr lang="hr-BA" sz="2400" b="1" dirty="0">
                <a:solidFill>
                  <a:srgbClr val="1F497D"/>
                </a:solidFill>
              </a:rPr>
              <a:t>EVALUATION</a:t>
            </a:r>
          </a:p>
          <a:p>
            <a:pPr marL="0" lvl="1">
              <a:spcBef>
                <a:spcPct val="20000"/>
              </a:spcBef>
            </a:pPr>
            <a:endParaRPr lang="pl-PL" sz="2000" dirty="0" smtClean="0">
              <a:solidFill>
                <a:srgbClr val="0070C0"/>
              </a:solidFill>
            </a:endParaRPr>
          </a:p>
          <a:p>
            <a:pPr marL="0" lvl="1">
              <a:spcBef>
                <a:spcPct val="20000"/>
              </a:spcBef>
            </a:pPr>
            <a:r>
              <a:rPr lang="pl-PL" sz="2000" dirty="0" smtClean="0">
                <a:solidFill>
                  <a:srgbClr val="0070C0"/>
                </a:solidFill>
              </a:rPr>
              <a:t>DECISION ON ACCREDITATION</a:t>
            </a:r>
          </a:p>
          <a:p>
            <a:pPr marL="0" lvl="1">
              <a:spcBef>
                <a:spcPct val="20000"/>
              </a:spcBef>
            </a:pPr>
            <a:r>
              <a:rPr lang="en-US" sz="2000" dirty="0">
                <a:solidFill>
                  <a:srgbClr val="0070C0"/>
                </a:solidFill>
              </a:rPr>
              <a:t>Once all the deficiencies have been removed and the </a:t>
            </a:r>
            <a:r>
              <a:rPr lang="hr-HR" sz="2000" dirty="0" err="1" smtClean="0">
                <a:solidFill>
                  <a:srgbClr val="0070C0"/>
                </a:solidFill>
              </a:rPr>
              <a:t>evaluation</a:t>
            </a:r>
            <a:r>
              <a:rPr lang="en-US" sz="2000" dirty="0" smtClean="0">
                <a:solidFill>
                  <a:srgbClr val="0070C0"/>
                </a:solidFill>
              </a:rPr>
              <a:t> </a:t>
            </a:r>
            <a:r>
              <a:rPr lang="en-US" sz="2000" dirty="0">
                <a:solidFill>
                  <a:srgbClr val="0070C0"/>
                </a:solidFill>
              </a:rPr>
              <a:t>group </a:t>
            </a:r>
            <a:r>
              <a:rPr lang="en-US" sz="2000" dirty="0" smtClean="0">
                <a:solidFill>
                  <a:srgbClr val="0070C0"/>
                </a:solidFill>
              </a:rPr>
              <a:t>has</a:t>
            </a:r>
            <a:r>
              <a:rPr lang="hr-HR" sz="2000" dirty="0" smtClean="0">
                <a:solidFill>
                  <a:srgbClr val="0070C0"/>
                </a:solidFill>
              </a:rPr>
              <a:t> </a:t>
            </a:r>
            <a:r>
              <a:rPr lang="hr-HR" sz="2000" dirty="0" err="1" smtClean="0">
                <a:solidFill>
                  <a:srgbClr val="0070C0"/>
                </a:solidFill>
              </a:rPr>
              <a:t>agreed</a:t>
            </a:r>
            <a:r>
              <a:rPr lang="hr-HR" sz="2000" dirty="0" smtClean="0">
                <a:solidFill>
                  <a:srgbClr val="0070C0"/>
                </a:solidFill>
              </a:rPr>
              <a:t> on t</a:t>
            </a:r>
            <a:r>
              <a:rPr lang="en-US" sz="2000" dirty="0" smtClean="0">
                <a:solidFill>
                  <a:srgbClr val="0070C0"/>
                </a:solidFill>
              </a:rPr>
              <a:t>he </a:t>
            </a:r>
            <a:r>
              <a:rPr lang="hr-HR" sz="2000" dirty="0" err="1" smtClean="0">
                <a:solidFill>
                  <a:srgbClr val="0070C0"/>
                </a:solidFill>
              </a:rPr>
              <a:t>final</a:t>
            </a:r>
            <a:r>
              <a:rPr lang="hr-HR" sz="2000" dirty="0" smtClean="0">
                <a:solidFill>
                  <a:srgbClr val="0070C0"/>
                </a:solidFill>
              </a:rPr>
              <a:t> </a:t>
            </a:r>
            <a:r>
              <a:rPr lang="en-US" sz="2000" dirty="0" smtClean="0">
                <a:solidFill>
                  <a:srgbClr val="0070C0"/>
                </a:solidFill>
              </a:rPr>
              <a:t>accreditation </a:t>
            </a:r>
            <a:r>
              <a:rPr lang="en-US" sz="2000" dirty="0">
                <a:solidFill>
                  <a:srgbClr val="0070C0"/>
                </a:solidFill>
              </a:rPr>
              <a:t>area of an organization, all accreditation reports and records are submitted to the Accreditation Committee which reviews the entire accreditation process.</a:t>
            </a:r>
            <a:endParaRPr lang="pl-PL" sz="2000" dirty="0" smtClean="0">
              <a:solidFill>
                <a:srgbClr val="0070C0"/>
              </a:solidFill>
            </a:endParaRPr>
          </a:p>
          <a:p>
            <a:pPr marL="0" lvl="1">
              <a:spcBef>
                <a:spcPct val="20000"/>
              </a:spcBef>
            </a:pPr>
            <a:r>
              <a:rPr lang="en-US" sz="2000" dirty="0" smtClean="0">
                <a:solidFill>
                  <a:srgbClr val="0070C0"/>
                </a:solidFill>
              </a:rPr>
              <a:t>The </a:t>
            </a:r>
            <a:r>
              <a:rPr lang="en-US" sz="2000" dirty="0">
                <a:solidFill>
                  <a:srgbClr val="0070C0"/>
                </a:solidFill>
              </a:rPr>
              <a:t>Accreditation Board makes the final recommendation regarding accreditation.</a:t>
            </a:r>
          </a:p>
          <a:p>
            <a:pPr marL="0" lvl="1">
              <a:spcBef>
                <a:spcPct val="20000"/>
              </a:spcBef>
            </a:pPr>
            <a:r>
              <a:rPr lang="en-US" sz="2000" dirty="0" smtClean="0">
                <a:solidFill>
                  <a:srgbClr val="0070C0"/>
                </a:solidFill>
              </a:rPr>
              <a:t>Based </a:t>
            </a:r>
            <a:r>
              <a:rPr lang="en-US" sz="2000" dirty="0">
                <a:solidFill>
                  <a:srgbClr val="0070C0"/>
                </a:solidFill>
              </a:rPr>
              <a:t>on the recommendations of the Accreditation Board, the </a:t>
            </a:r>
            <a:r>
              <a:rPr lang="hr-HR" sz="2000" dirty="0" smtClean="0">
                <a:solidFill>
                  <a:srgbClr val="0070C0"/>
                </a:solidFill>
              </a:rPr>
              <a:t>C</a:t>
            </a:r>
            <a:r>
              <a:rPr lang="en-US" sz="2000" dirty="0" smtClean="0">
                <a:solidFill>
                  <a:srgbClr val="0070C0"/>
                </a:solidFill>
              </a:rPr>
              <a:t>AA </a:t>
            </a:r>
            <a:r>
              <a:rPr lang="en-US" sz="2000" dirty="0">
                <a:solidFill>
                  <a:srgbClr val="0070C0"/>
                </a:solidFill>
              </a:rPr>
              <a:t>Director makes a decision on accreditation.</a:t>
            </a:r>
          </a:p>
          <a:p>
            <a:pPr marL="0" lvl="1">
              <a:spcBef>
                <a:spcPct val="20000"/>
              </a:spcBef>
            </a:pPr>
            <a:r>
              <a:rPr lang="en-US" sz="2000" dirty="0">
                <a:solidFill>
                  <a:srgbClr val="0070C0"/>
                </a:solidFill>
              </a:rPr>
              <a:t>ACCREDITATION CERTIFICATE is </a:t>
            </a:r>
            <a:r>
              <a:rPr lang="en-US" sz="2000" dirty="0" smtClean="0">
                <a:solidFill>
                  <a:srgbClr val="0070C0"/>
                </a:solidFill>
              </a:rPr>
              <a:t>issued</a:t>
            </a:r>
            <a:r>
              <a:rPr lang="hr-HR" sz="2000" dirty="0" smtClean="0">
                <a:solidFill>
                  <a:srgbClr val="0070C0"/>
                </a:solidFill>
              </a:rPr>
              <a:t> </a:t>
            </a:r>
            <a:r>
              <a:rPr lang="hr-HR" sz="2000" dirty="0">
                <a:solidFill>
                  <a:srgbClr val="0070C0"/>
                </a:solidFill>
              </a:rPr>
              <a:t>a</a:t>
            </a:r>
            <a:r>
              <a:rPr lang="en-US" sz="2000" dirty="0" err="1" smtClean="0">
                <a:solidFill>
                  <a:srgbClr val="0070C0"/>
                </a:solidFill>
              </a:rPr>
              <a:t>fter</a:t>
            </a:r>
            <a:r>
              <a:rPr lang="en-US" sz="2000" dirty="0" smtClean="0">
                <a:solidFill>
                  <a:srgbClr val="0070C0"/>
                </a:solidFill>
              </a:rPr>
              <a:t> </a:t>
            </a:r>
            <a:r>
              <a:rPr lang="en-US" sz="2000" dirty="0">
                <a:solidFill>
                  <a:srgbClr val="0070C0"/>
                </a:solidFill>
              </a:rPr>
              <a:t>the positive decision on the </a:t>
            </a:r>
            <a:r>
              <a:rPr lang="en-US" sz="2000" dirty="0" smtClean="0">
                <a:solidFill>
                  <a:srgbClr val="0070C0"/>
                </a:solidFill>
              </a:rPr>
              <a:t>accreditation</a:t>
            </a:r>
            <a:r>
              <a:rPr lang="hr-HR" sz="2000" dirty="0" smtClean="0">
                <a:solidFill>
                  <a:srgbClr val="0070C0"/>
                </a:solidFill>
              </a:rPr>
              <a:t>.</a:t>
            </a:r>
            <a:endParaRPr lang="pl-PL" sz="2000" dirty="0" smtClean="0">
              <a:solidFill>
                <a:srgbClr val="0070C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68250137"/>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TOPIC 11: </a:t>
            </a:r>
            <a:r>
              <a:rPr lang="hr-HR" sz="3600" b="1" dirty="0" err="1" smtClean="0">
                <a:solidFill>
                  <a:schemeClr val="tx2"/>
                </a:solidFill>
                <a:effectLst>
                  <a:glow rad="228600">
                    <a:schemeClr val="bg1">
                      <a:lumMod val="50000"/>
                      <a:alpha val="20000"/>
                    </a:schemeClr>
                  </a:glow>
                </a:effectLst>
              </a:rPr>
              <a:t>Inspection</a:t>
            </a:r>
            <a:r>
              <a:rPr lang="hr-HR" sz="3600" b="1" dirty="0" smtClean="0">
                <a:solidFill>
                  <a:schemeClr val="tx2"/>
                </a:solidFill>
                <a:effectLst>
                  <a:glow rad="228600">
                    <a:schemeClr val="bg1">
                      <a:lumMod val="50000"/>
                      <a:alpha val="20000"/>
                    </a:schemeClr>
                  </a:glow>
                </a:effectLst>
              </a:rPr>
              <a:t> </a:t>
            </a:r>
            <a:r>
              <a:rPr lang="hr-HR" sz="3600" b="1" dirty="0" smtClean="0">
                <a:solidFill>
                  <a:schemeClr val="tx2"/>
                </a:solidFill>
                <a:effectLst>
                  <a:glow rad="228600">
                    <a:schemeClr val="bg1">
                      <a:lumMod val="50000"/>
                      <a:alpha val="20000"/>
                    </a:schemeClr>
                  </a:glow>
                </a:effectLst>
              </a:rPr>
              <a:t>monitoring</a:t>
            </a:r>
            <a:endParaRPr lang="hr-HR" sz="3600" b="1" dirty="0" smtClean="0">
              <a:solidFill>
                <a:srgbClr val="FF0000"/>
              </a:solidFill>
              <a:effectLst>
                <a:glow rad="228600">
                  <a:schemeClr val="bg1">
                    <a:lumMod val="50000"/>
                    <a:alpha val="20000"/>
                  </a:schemeClr>
                </a:glow>
              </a:effectLst>
            </a:endParaRPr>
          </a:p>
        </p:txBody>
      </p:sp>
      <p:grpSp>
        <p:nvGrpSpPr>
          <p:cNvPr id="12" name="Group 3"/>
          <p:cNvGrpSpPr>
            <a:grpSpLocks/>
          </p:cNvGrpSpPr>
          <p:nvPr/>
        </p:nvGrpSpPr>
        <p:grpSpPr bwMode="auto">
          <a:xfrm>
            <a:off x="1152525" y="882831"/>
            <a:ext cx="5463568" cy="664979"/>
            <a:chOff x="14858" y="6098313"/>
            <a:chExt cx="5463612" cy="637316"/>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3283297" cy="265476"/>
            </a:xfrm>
            <a:prstGeom prst="rect">
              <a:avLst/>
            </a:prstGeom>
          </p:spPr>
          <p:txBody>
            <a:bodyPr wrap="none">
              <a:spAutoFit/>
            </a:bodyPr>
            <a:lstStyle/>
            <a:p>
              <a:r>
                <a:rPr lang="hr-HR" sz="1200" dirty="0" smtClean="0">
                  <a:solidFill>
                    <a:srgbClr val="7F7F7F"/>
                  </a:solidFill>
                  <a:latin typeface="Arial Narrow" panose="020B0606020202030204" pitchFamily="34" charset="0"/>
                </a:rPr>
                <a:t>Energy </a:t>
              </a:r>
              <a:r>
                <a:rPr lang="hr-HR" sz="1200" dirty="0" err="1" smtClean="0">
                  <a:solidFill>
                    <a:srgbClr val="7F7F7F"/>
                  </a:solidFill>
                  <a:latin typeface="Arial Narrow" panose="020B0606020202030204" pitchFamily="34" charset="0"/>
                </a:rPr>
                <a:t>research</a:t>
              </a:r>
              <a:r>
                <a:rPr lang="hr-HR" sz="1200" dirty="0" smtClean="0">
                  <a:solidFill>
                    <a:srgbClr val="7F7F7F"/>
                  </a:solidFill>
                  <a:latin typeface="Arial Narrow" panose="020B0606020202030204" pitchFamily="34" charset="0"/>
                </a:rPr>
                <a:t> </a:t>
              </a:r>
              <a:r>
                <a:rPr lang="hr-HR" sz="1200" dirty="0" err="1" smtClean="0">
                  <a:solidFill>
                    <a:srgbClr val="7F7F7F"/>
                  </a:solidFill>
                  <a:latin typeface="Arial Narrow" panose="020B0606020202030204" pitchFamily="34" charset="0"/>
                </a:rPr>
                <a:t>and</a:t>
              </a:r>
              <a:r>
                <a:rPr lang="hr-HR" sz="1200" dirty="0" smtClean="0">
                  <a:solidFill>
                    <a:srgbClr val="7F7F7F"/>
                  </a:solidFill>
                  <a:latin typeface="Arial Narrow" panose="020B0606020202030204" pitchFamily="34" charset="0"/>
                </a:rPr>
                <a:t> </a:t>
              </a:r>
              <a:r>
                <a:rPr lang="hr-HR" sz="1200" dirty="0" err="1" smtClean="0">
                  <a:solidFill>
                    <a:srgbClr val="7F7F7F"/>
                  </a:solidFill>
                  <a:latin typeface="Arial Narrow" panose="020B0606020202030204" pitchFamily="34" charset="0"/>
                </a:rPr>
                <a:t>Environmental</a:t>
              </a:r>
              <a:r>
                <a:rPr lang="hr-HR" sz="1200" dirty="0" smtClean="0">
                  <a:solidFill>
                    <a:srgbClr val="7F7F7F"/>
                  </a:solidFill>
                  <a:latin typeface="Arial Narrow" panose="020B0606020202030204" pitchFamily="34" charset="0"/>
                </a:rPr>
                <a:t> Protection Institute</a:t>
              </a:r>
              <a:endParaRPr lang="hr-HR" sz="1200" dirty="0">
                <a:solidFill>
                  <a:srgbClr val="7F7F7F"/>
                </a:solidFill>
                <a:latin typeface="Arial Narrow" pitchFamily="34" charset="0"/>
              </a:endParaRPr>
            </a:p>
          </p:txBody>
        </p:sp>
      </p:grpSp>
      <p:pic>
        <p:nvPicPr>
          <p:cNvPr id="15" name="Picture 8" descr="Znak_1024x7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Tree>
    <p:extLst>
      <p:ext uri="{BB962C8B-B14F-4D97-AF65-F5344CB8AC3E}">
        <p14:creationId xmlns:p14="http://schemas.microsoft.com/office/powerpoint/2010/main" val="827045725"/>
      </p:ext>
    </p:extLst>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5139869"/>
          </a:xfrm>
          <a:prstGeom prst="rect">
            <a:avLst/>
          </a:prstGeom>
        </p:spPr>
        <p:txBody>
          <a:bodyPr wrap="square">
            <a:spAutoFit/>
          </a:bodyPr>
          <a:lstStyle/>
          <a:p>
            <a:pPr marL="0" lvl="1">
              <a:spcBef>
                <a:spcPct val="20000"/>
              </a:spcBef>
            </a:pPr>
            <a:r>
              <a:rPr lang="hr-BA" sz="2400" b="1" dirty="0" smtClean="0">
                <a:solidFill>
                  <a:srgbClr val="1F497D"/>
                </a:solidFill>
              </a:rPr>
              <a:t>ACCREDITATION</a:t>
            </a:r>
          </a:p>
          <a:p>
            <a:pPr marL="0" lvl="1">
              <a:spcBef>
                <a:spcPct val="20000"/>
              </a:spcBef>
            </a:pPr>
            <a:endParaRPr lang="pl-PL" sz="2000" dirty="0" smtClean="0">
              <a:solidFill>
                <a:srgbClr val="0070C0"/>
              </a:solidFill>
            </a:endParaRPr>
          </a:p>
          <a:p>
            <a:pPr marL="0" lvl="1">
              <a:spcBef>
                <a:spcPct val="20000"/>
              </a:spcBef>
            </a:pPr>
            <a:r>
              <a:rPr lang="en-US" sz="2000" dirty="0">
                <a:solidFill>
                  <a:srgbClr val="0070C0"/>
                </a:solidFill>
              </a:rPr>
              <a:t>A certificate of accreditation is a public document.</a:t>
            </a:r>
          </a:p>
          <a:p>
            <a:pPr marL="0" lvl="1">
              <a:spcBef>
                <a:spcPct val="20000"/>
              </a:spcBef>
            </a:pPr>
            <a:endParaRPr lang="en-US" sz="2000" dirty="0">
              <a:solidFill>
                <a:srgbClr val="0070C0"/>
              </a:solidFill>
            </a:endParaRPr>
          </a:p>
          <a:p>
            <a:pPr marL="0" lvl="1">
              <a:spcBef>
                <a:spcPct val="20000"/>
              </a:spcBef>
            </a:pPr>
            <a:r>
              <a:rPr lang="en-US" sz="2000" dirty="0">
                <a:solidFill>
                  <a:srgbClr val="0070C0"/>
                </a:solidFill>
              </a:rPr>
              <a:t>After obtaining the accreditation certificate, the organization that has acquired it can refer to the status of accreditation </a:t>
            </a:r>
            <a:r>
              <a:rPr lang="en-US" sz="2000" dirty="0" smtClean="0">
                <a:solidFill>
                  <a:srgbClr val="0070C0"/>
                </a:solidFill>
              </a:rPr>
              <a:t>– </a:t>
            </a:r>
            <a:r>
              <a:rPr lang="hr-HR" sz="2000" dirty="0" err="1" smtClean="0">
                <a:solidFill>
                  <a:srgbClr val="0070C0"/>
                </a:solidFill>
              </a:rPr>
              <a:t>by</a:t>
            </a:r>
            <a:r>
              <a:rPr lang="hr-HR" sz="2000" dirty="0" smtClean="0">
                <a:solidFill>
                  <a:srgbClr val="0070C0"/>
                </a:solidFill>
              </a:rPr>
              <a:t> </a:t>
            </a:r>
            <a:r>
              <a:rPr lang="en-US" sz="2000" dirty="0" smtClean="0">
                <a:solidFill>
                  <a:srgbClr val="0070C0"/>
                </a:solidFill>
              </a:rPr>
              <a:t>a </a:t>
            </a:r>
            <a:r>
              <a:rPr lang="en-US" sz="2000" dirty="0">
                <a:solidFill>
                  <a:srgbClr val="0070C0"/>
                </a:solidFill>
              </a:rPr>
              <a:t>statement or accreditation </a:t>
            </a:r>
            <a:r>
              <a:rPr lang="hr-HR" sz="2000" dirty="0" err="1" smtClean="0">
                <a:solidFill>
                  <a:srgbClr val="0070C0"/>
                </a:solidFill>
              </a:rPr>
              <a:t>symbol</a:t>
            </a:r>
            <a:r>
              <a:rPr lang="hr-HR" sz="2000" dirty="0" smtClean="0">
                <a:solidFill>
                  <a:srgbClr val="0070C0"/>
                </a:solidFill>
              </a:rPr>
              <a:t>.</a:t>
            </a:r>
            <a:endParaRPr lang="en-US" sz="2000" dirty="0">
              <a:solidFill>
                <a:srgbClr val="0070C0"/>
              </a:solidFill>
            </a:endParaRPr>
          </a:p>
          <a:p>
            <a:pPr marL="0" lvl="1">
              <a:spcBef>
                <a:spcPct val="20000"/>
              </a:spcBef>
            </a:pPr>
            <a:endParaRPr lang="pl-PL" sz="2000" dirty="0">
              <a:solidFill>
                <a:srgbClr val="0070C0"/>
              </a:solidFill>
            </a:endParaRPr>
          </a:p>
          <a:p>
            <a:pPr marL="0" lvl="1">
              <a:spcBef>
                <a:spcPct val="20000"/>
              </a:spcBef>
            </a:pPr>
            <a:r>
              <a:rPr lang="en-US" sz="2000" dirty="0">
                <a:solidFill>
                  <a:srgbClr val="0070C0"/>
                </a:solidFill>
              </a:rPr>
              <a:t>The Accreditation Register is publicly available </a:t>
            </a:r>
            <a:r>
              <a:rPr lang="en-US" sz="2000" dirty="0" smtClean="0">
                <a:solidFill>
                  <a:srgbClr val="0070C0"/>
                </a:solidFill>
              </a:rPr>
              <a:t>at</a:t>
            </a:r>
            <a:r>
              <a:rPr lang="hr-HR" sz="2000" dirty="0">
                <a:solidFill>
                  <a:srgbClr val="0070C0"/>
                </a:solidFill>
              </a:rPr>
              <a:t> </a:t>
            </a:r>
            <a:r>
              <a:rPr lang="pl-PL" sz="2000" dirty="0" smtClean="0">
                <a:solidFill>
                  <a:srgbClr val="0070C0"/>
                </a:solidFill>
                <a:hlinkClick r:id="rId4"/>
              </a:rPr>
              <a:t>http</a:t>
            </a:r>
            <a:r>
              <a:rPr lang="pl-PL" sz="2000" dirty="0">
                <a:solidFill>
                  <a:srgbClr val="0070C0"/>
                </a:solidFill>
                <a:hlinkClick r:id="rId4"/>
              </a:rPr>
              <a:t>://</a:t>
            </a:r>
            <a:r>
              <a:rPr lang="pl-PL" sz="2000" dirty="0" smtClean="0">
                <a:solidFill>
                  <a:srgbClr val="0070C0"/>
                </a:solidFill>
                <a:hlinkClick r:id="rId4"/>
              </a:rPr>
              <a:t>www.akreditacija.hr/registar</a:t>
            </a:r>
            <a:endParaRPr lang="pl-PL" sz="2000" dirty="0" smtClean="0">
              <a:solidFill>
                <a:srgbClr val="0070C0"/>
              </a:solidFill>
            </a:endParaRPr>
          </a:p>
          <a:p>
            <a:pPr marL="0" lvl="1">
              <a:spcBef>
                <a:spcPct val="20000"/>
              </a:spcBef>
            </a:pPr>
            <a:endParaRPr lang="pl-PL" sz="2000" dirty="0" smtClean="0">
              <a:solidFill>
                <a:srgbClr val="0070C0"/>
              </a:solidFill>
            </a:endParaRPr>
          </a:p>
          <a:p>
            <a:pPr marL="0" lvl="1">
              <a:spcBef>
                <a:spcPct val="20000"/>
              </a:spcBef>
            </a:pPr>
            <a:r>
              <a:rPr lang="en-US" sz="2000" dirty="0">
                <a:solidFill>
                  <a:srgbClr val="0070C0"/>
                </a:solidFill>
              </a:rPr>
              <a:t>It can be searched for status information and accreditation </a:t>
            </a:r>
            <a:r>
              <a:rPr lang="en-US" sz="2000" dirty="0" smtClean="0">
                <a:solidFill>
                  <a:srgbClr val="0070C0"/>
                </a:solidFill>
              </a:rPr>
              <a:t>area</a:t>
            </a:r>
            <a:r>
              <a:rPr lang="pl-PL" sz="2000" dirty="0" smtClean="0">
                <a:solidFill>
                  <a:srgbClr val="0070C0"/>
                </a:solidFill>
              </a:rPr>
              <a:t>.</a:t>
            </a:r>
          </a:p>
          <a:p>
            <a:pPr marL="0" lvl="1">
              <a:spcBef>
                <a:spcPct val="20000"/>
              </a:spcBef>
            </a:pPr>
            <a:endParaRPr lang="pl-PL" sz="2000" dirty="0">
              <a:solidFill>
                <a:srgbClr val="0070C0"/>
              </a:solidFill>
            </a:endParaRPr>
          </a:p>
          <a:p>
            <a:pPr marL="0" lvl="1">
              <a:spcBef>
                <a:spcPct val="20000"/>
              </a:spcBef>
            </a:pPr>
            <a:endParaRPr lang="pl-PL" sz="2000" dirty="0" smtClean="0">
              <a:solidFill>
                <a:srgbClr val="0070C0"/>
              </a:solidFill>
            </a:endParaRPr>
          </a:p>
          <a:p>
            <a:pPr marL="0" lvl="1">
              <a:spcBef>
                <a:spcPct val="20000"/>
              </a:spcBef>
            </a:pPr>
            <a:endParaRPr lang="pl-PL" sz="2000" dirty="0" smtClean="0">
              <a:solidFill>
                <a:srgbClr val="0070C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00730571"/>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306302" y="1528114"/>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1569660"/>
          </a:xfrm>
          <a:prstGeom prst="rect">
            <a:avLst/>
          </a:prstGeom>
        </p:spPr>
        <p:txBody>
          <a:bodyPr wrap="square">
            <a:spAutoFit/>
          </a:bodyPr>
          <a:lstStyle/>
          <a:p>
            <a:pPr marL="0" lvl="1">
              <a:spcBef>
                <a:spcPct val="20000"/>
              </a:spcBef>
            </a:pPr>
            <a:r>
              <a:rPr lang="hr-BA" sz="2400" b="1" dirty="0">
                <a:solidFill>
                  <a:srgbClr val="1F497D"/>
                </a:solidFill>
              </a:rPr>
              <a:t>ACCREDITATION</a:t>
            </a:r>
          </a:p>
          <a:p>
            <a:pPr marL="0" lvl="1">
              <a:spcBef>
                <a:spcPct val="20000"/>
              </a:spcBef>
            </a:pPr>
            <a:endParaRPr lang="pl-PL" sz="2000" dirty="0">
              <a:solidFill>
                <a:srgbClr val="0070C0"/>
              </a:solidFill>
            </a:endParaRPr>
          </a:p>
          <a:p>
            <a:pPr marL="0" lvl="1">
              <a:spcBef>
                <a:spcPct val="20000"/>
              </a:spcBef>
            </a:pPr>
            <a:endParaRPr lang="pl-PL" sz="2000" dirty="0" smtClean="0">
              <a:solidFill>
                <a:srgbClr val="0070C0"/>
              </a:solidFill>
            </a:endParaRPr>
          </a:p>
          <a:p>
            <a:pPr marL="0" lvl="1">
              <a:spcBef>
                <a:spcPct val="20000"/>
              </a:spcBef>
            </a:pPr>
            <a:endParaRPr lang="pl-PL" sz="2000" dirty="0" smtClean="0">
              <a:solidFill>
                <a:srgbClr val="0070C0"/>
              </a:solidFill>
            </a:endParaRPr>
          </a:p>
        </p:txBody>
      </p:sp>
      <p:pic>
        <p:nvPicPr>
          <p:cNvPr id="3" name="Slika 2"/>
          <p:cNvPicPr>
            <a:picLocks noChangeAspect="1"/>
          </p:cNvPicPr>
          <p:nvPr/>
        </p:nvPicPr>
        <p:blipFill>
          <a:blip r:embed="rId4"/>
          <a:stretch>
            <a:fillRect/>
          </a:stretch>
        </p:blipFill>
        <p:spPr>
          <a:xfrm>
            <a:off x="2287021" y="1548248"/>
            <a:ext cx="6533129" cy="4277835"/>
          </a:xfrm>
          <a:prstGeom prst="rect">
            <a:avLst/>
          </a:prstGeom>
        </p:spPr>
      </p:pic>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390091078"/>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06532" y="1209245"/>
            <a:ext cx="8735858" cy="1569660"/>
          </a:xfrm>
          <a:prstGeom prst="rect">
            <a:avLst/>
          </a:prstGeom>
        </p:spPr>
        <p:txBody>
          <a:bodyPr wrap="square">
            <a:spAutoFit/>
          </a:bodyPr>
          <a:lstStyle/>
          <a:p>
            <a:pPr marL="0" lvl="1">
              <a:spcBef>
                <a:spcPct val="20000"/>
              </a:spcBef>
            </a:pPr>
            <a:r>
              <a:rPr lang="hr-BA" sz="2400" b="1" dirty="0">
                <a:solidFill>
                  <a:srgbClr val="1F497D"/>
                </a:solidFill>
              </a:rPr>
              <a:t>ACCREDITATION</a:t>
            </a:r>
          </a:p>
          <a:p>
            <a:pPr marL="0" lvl="1">
              <a:spcBef>
                <a:spcPct val="20000"/>
              </a:spcBef>
            </a:pPr>
            <a:endParaRPr lang="pl-PL" sz="2000" dirty="0">
              <a:solidFill>
                <a:srgbClr val="0070C0"/>
              </a:solidFill>
            </a:endParaRPr>
          </a:p>
          <a:p>
            <a:pPr marL="0" lvl="1">
              <a:spcBef>
                <a:spcPct val="20000"/>
              </a:spcBef>
            </a:pPr>
            <a:endParaRPr lang="pl-PL" sz="2000" dirty="0" smtClean="0">
              <a:solidFill>
                <a:srgbClr val="0070C0"/>
              </a:solidFill>
            </a:endParaRPr>
          </a:p>
          <a:p>
            <a:pPr marL="0" lvl="1">
              <a:spcBef>
                <a:spcPct val="20000"/>
              </a:spcBef>
            </a:pPr>
            <a:endParaRPr lang="pl-PL" sz="2000" dirty="0" smtClean="0">
              <a:solidFill>
                <a:srgbClr val="0070C0"/>
              </a:solidFill>
            </a:endParaRPr>
          </a:p>
        </p:txBody>
      </p:sp>
      <p:pic>
        <p:nvPicPr>
          <p:cNvPr id="8" name="Slika 7"/>
          <p:cNvPicPr>
            <a:picLocks noChangeAspect="1"/>
          </p:cNvPicPr>
          <p:nvPr/>
        </p:nvPicPr>
        <p:blipFill>
          <a:blip r:embed="rId4"/>
          <a:stretch>
            <a:fillRect/>
          </a:stretch>
        </p:blipFill>
        <p:spPr>
          <a:xfrm>
            <a:off x="2123100" y="1332810"/>
            <a:ext cx="6545809" cy="4718135"/>
          </a:xfrm>
          <a:prstGeom prst="rect">
            <a:avLst/>
          </a:prstGeom>
        </p:spPr>
      </p:pic>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05589601"/>
      </p:ext>
    </p:extLst>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4813625"/>
          </a:xfrm>
          <a:prstGeom prst="rect">
            <a:avLst/>
          </a:prstGeom>
        </p:spPr>
        <p:txBody>
          <a:bodyPr wrap="square">
            <a:spAutoFit/>
          </a:bodyPr>
          <a:lstStyle/>
          <a:p>
            <a:pPr marL="0" lvl="1">
              <a:spcBef>
                <a:spcPct val="20000"/>
              </a:spcBef>
            </a:pPr>
            <a:r>
              <a:rPr lang="hr-BA" sz="2400" b="1" dirty="0" smtClean="0">
                <a:solidFill>
                  <a:srgbClr val="1F497D"/>
                </a:solidFill>
              </a:rPr>
              <a:t>INSPECTION</a:t>
            </a:r>
          </a:p>
          <a:p>
            <a:pPr marL="0" lvl="1">
              <a:spcBef>
                <a:spcPct val="20000"/>
              </a:spcBef>
            </a:pPr>
            <a:endParaRPr lang="pl-PL" sz="2000" dirty="0" smtClean="0">
              <a:solidFill>
                <a:srgbClr val="0070C0"/>
              </a:solidFill>
            </a:endParaRPr>
          </a:p>
          <a:p>
            <a:pPr marL="0" lvl="1">
              <a:spcBef>
                <a:spcPct val="20000"/>
              </a:spcBef>
            </a:pPr>
            <a:r>
              <a:rPr lang="en-US" sz="2000" dirty="0">
                <a:solidFill>
                  <a:srgbClr val="0070C0"/>
                </a:solidFill>
              </a:rPr>
              <a:t>The </a:t>
            </a:r>
            <a:r>
              <a:rPr lang="hr-HR" sz="2000" dirty="0" smtClean="0">
                <a:solidFill>
                  <a:srgbClr val="0070C0"/>
                </a:solidFill>
              </a:rPr>
              <a:t>C</a:t>
            </a:r>
            <a:r>
              <a:rPr lang="en-US" sz="2000" dirty="0" smtClean="0">
                <a:solidFill>
                  <a:srgbClr val="0070C0"/>
                </a:solidFill>
              </a:rPr>
              <a:t>AA </a:t>
            </a:r>
            <a:r>
              <a:rPr lang="en-US" sz="2000" dirty="0">
                <a:solidFill>
                  <a:srgbClr val="0070C0"/>
                </a:solidFill>
              </a:rPr>
              <a:t>carries out </a:t>
            </a:r>
            <a:r>
              <a:rPr lang="hr-HR" sz="2000" dirty="0" err="1" smtClean="0">
                <a:solidFill>
                  <a:srgbClr val="0070C0"/>
                </a:solidFill>
              </a:rPr>
              <a:t>inspection</a:t>
            </a:r>
            <a:r>
              <a:rPr lang="hr-HR" sz="2000" dirty="0" smtClean="0">
                <a:solidFill>
                  <a:srgbClr val="0070C0"/>
                </a:solidFill>
              </a:rPr>
              <a:t> </a:t>
            </a:r>
            <a:r>
              <a:rPr lang="en-US" sz="2000" dirty="0" smtClean="0">
                <a:solidFill>
                  <a:srgbClr val="0070C0"/>
                </a:solidFill>
              </a:rPr>
              <a:t>over </a:t>
            </a:r>
            <a:r>
              <a:rPr lang="en-US" sz="2000" dirty="0">
                <a:solidFill>
                  <a:srgbClr val="0070C0"/>
                </a:solidFill>
              </a:rPr>
              <a:t>the accredited bodies in order to </a:t>
            </a:r>
            <a:r>
              <a:rPr lang="en-US" sz="2000" b="1" dirty="0">
                <a:solidFill>
                  <a:srgbClr val="0070C0"/>
                </a:solidFill>
              </a:rPr>
              <a:t>ensure </a:t>
            </a:r>
            <a:r>
              <a:rPr lang="hr-HR" sz="2000" b="1" dirty="0" err="1" smtClean="0">
                <a:solidFill>
                  <a:srgbClr val="0070C0"/>
                </a:solidFill>
              </a:rPr>
              <a:t>constant</a:t>
            </a:r>
            <a:r>
              <a:rPr lang="hr-HR" sz="2000" b="1" dirty="0" smtClean="0">
                <a:solidFill>
                  <a:srgbClr val="0070C0"/>
                </a:solidFill>
              </a:rPr>
              <a:t> </a:t>
            </a:r>
            <a:r>
              <a:rPr lang="hr-HR" sz="2000" b="1" dirty="0" err="1" smtClean="0">
                <a:solidFill>
                  <a:srgbClr val="0070C0"/>
                </a:solidFill>
              </a:rPr>
              <a:t>compliance</a:t>
            </a:r>
            <a:r>
              <a:rPr lang="hr-HR" sz="2000" b="1" dirty="0" smtClean="0">
                <a:solidFill>
                  <a:srgbClr val="0070C0"/>
                </a:solidFill>
              </a:rPr>
              <a:t> </a:t>
            </a:r>
            <a:r>
              <a:rPr lang="hr-HR" sz="2000" b="1" dirty="0" err="1" smtClean="0">
                <a:solidFill>
                  <a:srgbClr val="0070C0"/>
                </a:solidFill>
              </a:rPr>
              <a:t>with</a:t>
            </a:r>
            <a:r>
              <a:rPr lang="en-US" sz="2000" b="1" dirty="0" smtClean="0">
                <a:solidFill>
                  <a:srgbClr val="0070C0"/>
                </a:solidFill>
              </a:rPr>
              <a:t> </a:t>
            </a:r>
            <a:r>
              <a:rPr lang="en-US" sz="2000" b="1" dirty="0">
                <a:solidFill>
                  <a:srgbClr val="0070C0"/>
                </a:solidFill>
              </a:rPr>
              <a:t>the </a:t>
            </a:r>
            <a:r>
              <a:rPr lang="hr-HR" sz="2000" b="1" dirty="0" err="1" smtClean="0">
                <a:solidFill>
                  <a:srgbClr val="0070C0"/>
                </a:solidFill>
              </a:rPr>
              <a:t>prescribed</a:t>
            </a:r>
            <a:r>
              <a:rPr lang="hr-HR" sz="2000" b="1" dirty="0" smtClean="0">
                <a:solidFill>
                  <a:srgbClr val="0070C0"/>
                </a:solidFill>
              </a:rPr>
              <a:t> </a:t>
            </a:r>
            <a:r>
              <a:rPr lang="en-US" sz="2000" b="1" dirty="0" smtClean="0">
                <a:solidFill>
                  <a:srgbClr val="0070C0"/>
                </a:solidFill>
              </a:rPr>
              <a:t>requirements</a:t>
            </a:r>
            <a:r>
              <a:rPr lang="en-US" sz="2000" dirty="0" smtClean="0">
                <a:solidFill>
                  <a:srgbClr val="0070C0"/>
                </a:solidFill>
              </a:rPr>
              <a:t> </a:t>
            </a:r>
            <a:r>
              <a:rPr lang="en-US" sz="2000" dirty="0">
                <a:solidFill>
                  <a:srgbClr val="0070C0"/>
                </a:solidFill>
              </a:rPr>
              <a:t>for performing the tasks for which accreditation </a:t>
            </a:r>
            <a:r>
              <a:rPr lang="hr-HR" sz="2000" dirty="0" err="1" smtClean="0">
                <a:solidFill>
                  <a:srgbClr val="0070C0"/>
                </a:solidFill>
              </a:rPr>
              <a:t>has</a:t>
            </a:r>
            <a:r>
              <a:rPr lang="hr-HR" sz="2000" dirty="0" smtClean="0">
                <a:solidFill>
                  <a:srgbClr val="0070C0"/>
                </a:solidFill>
              </a:rPr>
              <a:t> </a:t>
            </a:r>
            <a:r>
              <a:rPr lang="hr-HR" sz="2000" dirty="0" err="1" smtClean="0">
                <a:solidFill>
                  <a:srgbClr val="0070C0"/>
                </a:solidFill>
              </a:rPr>
              <a:t>been</a:t>
            </a:r>
            <a:r>
              <a:rPr lang="en-US" sz="2000" dirty="0" smtClean="0">
                <a:solidFill>
                  <a:srgbClr val="0070C0"/>
                </a:solidFill>
              </a:rPr>
              <a:t> granted.</a:t>
            </a:r>
            <a:endParaRPr lang="hr-HR" sz="2000" dirty="0" smtClean="0">
              <a:solidFill>
                <a:srgbClr val="0070C0"/>
              </a:solidFill>
            </a:endParaRPr>
          </a:p>
          <a:p>
            <a:pPr marL="0" lvl="1">
              <a:spcBef>
                <a:spcPct val="20000"/>
              </a:spcBef>
            </a:pPr>
            <a:r>
              <a:rPr lang="en-US" sz="2000" dirty="0">
                <a:solidFill>
                  <a:srgbClr val="0070C0"/>
                </a:solidFill>
              </a:rPr>
              <a:t>The condition for maintaining the accreditation certificate is the permanent and full </a:t>
            </a:r>
            <a:r>
              <a:rPr lang="hr-HR" sz="2000" dirty="0" err="1" smtClean="0">
                <a:solidFill>
                  <a:srgbClr val="0070C0"/>
                </a:solidFill>
              </a:rPr>
              <a:t>compliance</a:t>
            </a:r>
            <a:r>
              <a:rPr lang="hr-HR" sz="2000" dirty="0" smtClean="0">
                <a:solidFill>
                  <a:srgbClr val="0070C0"/>
                </a:solidFill>
              </a:rPr>
              <a:t> </a:t>
            </a:r>
            <a:r>
              <a:rPr lang="hr-HR" sz="2000" dirty="0" err="1" smtClean="0">
                <a:solidFill>
                  <a:srgbClr val="0070C0"/>
                </a:solidFill>
              </a:rPr>
              <a:t>with</a:t>
            </a:r>
            <a:r>
              <a:rPr lang="hr-HR" sz="2000" dirty="0" smtClean="0">
                <a:solidFill>
                  <a:srgbClr val="0070C0"/>
                </a:solidFill>
              </a:rPr>
              <a:t> </a:t>
            </a:r>
            <a:r>
              <a:rPr lang="en-US" sz="2000" dirty="0" smtClean="0">
                <a:solidFill>
                  <a:srgbClr val="0070C0"/>
                </a:solidFill>
              </a:rPr>
              <a:t>the </a:t>
            </a:r>
            <a:r>
              <a:rPr lang="en-US" sz="2000" dirty="0">
                <a:solidFill>
                  <a:srgbClr val="0070C0"/>
                </a:solidFill>
              </a:rPr>
              <a:t>accreditation criteria.</a:t>
            </a:r>
          </a:p>
          <a:p>
            <a:pPr marL="0" lvl="1">
              <a:spcBef>
                <a:spcPct val="20000"/>
              </a:spcBef>
            </a:pPr>
            <a:r>
              <a:rPr lang="hr-HR" sz="2000" dirty="0" err="1" smtClean="0">
                <a:solidFill>
                  <a:srgbClr val="0070C0"/>
                </a:solidFill>
              </a:rPr>
              <a:t>Inspection</a:t>
            </a:r>
            <a:r>
              <a:rPr lang="hr-HR" sz="2000" dirty="0" smtClean="0">
                <a:solidFill>
                  <a:srgbClr val="0070C0"/>
                </a:solidFill>
              </a:rPr>
              <a:t> </a:t>
            </a:r>
            <a:r>
              <a:rPr lang="en-US" sz="2000" dirty="0" smtClean="0">
                <a:solidFill>
                  <a:srgbClr val="0070C0"/>
                </a:solidFill>
              </a:rPr>
              <a:t>is </a:t>
            </a:r>
            <a:r>
              <a:rPr lang="en-US" sz="2000" dirty="0">
                <a:solidFill>
                  <a:srgbClr val="0070C0"/>
                </a:solidFill>
              </a:rPr>
              <a:t>carried out throughout the entire </a:t>
            </a:r>
            <a:r>
              <a:rPr lang="hr-HR" sz="2000" dirty="0" err="1" smtClean="0">
                <a:solidFill>
                  <a:srgbClr val="0070C0"/>
                </a:solidFill>
              </a:rPr>
              <a:t>inspection</a:t>
            </a:r>
            <a:r>
              <a:rPr lang="en-US" sz="2000" dirty="0" smtClean="0">
                <a:solidFill>
                  <a:srgbClr val="0070C0"/>
                </a:solidFill>
              </a:rPr>
              <a:t> </a:t>
            </a:r>
            <a:r>
              <a:rPr lang="en-US" sz="2000" dirty="0">
                <a:solidFill>
                  <a:srgbClr val="0070C0"/>
                </a:solidFill>
              </a:rPr>
              <a:t>period from the date of issue of the accreditation certificate until the expiry date of its validity (5 years).</a:t>
            </a:r>
            <a:endParaRPr lang="pl-PL" sz="2000" dirty="0" smtClean="0">
              <a:solidFill>
                <a:srgbClr val="0070C0"/>
              </a:solidFill>
            </a:endParaRPr>
          </a:p>
          <a:p>
            <a:pPr marL="0" lvl="1">
              <a:spcBef>
                <a:spcPct val="20000"/>
              </a:spcBef>
            </a:pPr>
            <a:endParaRPr lang="pl-PL" sz="900" dirty="0" smtClean="0">
              <a:solidFill>
                <a:srgbClr val="0070C0"/>
              </a:solidFill>
            </a:endParaRPr>
          </a:p>
          <a:p>
            <a:pPr marL="0" lvl="1">
              <a:spcBef>
                <a:spcPct val="20000"/>
              </a:spcBef>
            </a:pPr>
            <a:r>
              <a:rPr lang="en-US" sz="2000" dirty="0">
                <a:solidFill>
                  <a:srgbClr val="0070C0"/>
                </a:solidFill>
              </a:rPr>
              <a:t>The </a:t>
            </a:r>
            <a:r>
              <a:rPr lang="hr-HR" sz="2000" dirty="0">
                <a:solidFill>
                  <a:srgbClr val="0070C0"/>
                </a:solidFill>
              </a:rPr>
              <a:t>C</a:t>
            </a:r>
            <a:r>
              <a:rPr lang="en-US" sz="2000" dirty="0" smtClean="0">
                <a:solidFill>
                  <a:srgbClr val="0070C0"/>
                </a:solidFill>
              </a:rPr>
              <a:t>AA </a:t>
            </a:r>
            <a:r>
              <a:rPr lang="en-US" sz="2000" dirty="0">
                <a:solidFill>
                  <a:srgbClr val="0070C0"/>
                </a:solidFill>
              </a:rPr>
              <a:t>distinguishes between two types of </a:t>
            </a:r>
            <a:r>
              <a:rPr lang="hr-HR" sz="2000" dirty="0" err="1" smtClean="0">
                <a:solidFill>
                  <a:srgbClr val="0070C0"/>
                </a:solidFill>
              </a:rPr>
              <a:t>inspection</a:t>
            </a:r>
            <a:r>
              <a:rPr lang="en-US" sz="2000" dirty="0" smtClean="0">
                <a:solidFill>
                  <a:srgbClr val="0070C0"/>
                </a:solidFill>
              </a:rPr>
              <a:t> </a:t>
            </a:r>
            <a:r>
              <a:rPr lang="en-US" sz="2000" dirty="0">
                <a:solidFill>
                  <a:srgbClr val="0070C0"/>
                </a:solidFill>
              </a:rPr>
              <a:t>reviews:</a:t>
            </a:r>
          </a:p>
          <a:p>
            <a:pPr marL="0" lvl="1">
              <a:spcBef>
                <a:spcPct val="20000"/>
              </a:spcBef>
            </a:pPr>
            <a:r>
              <a:rPr lang="hr-HR" sz="2000" dirty="0" smtClean="0">
                <a:solidFill>
                  <a:srgbClr val="0070C0"/>
                </a:solidFill>
              </a:rPr>
              <a:t> - </a:t>
            </a:r>
            <a:r>
              <a:rPr lang="en-US" sz="2000" dirty="0" smtClean="0">
                <a:solidFill>
                  <a:srgbClr val="0070C0"/>
                </a:solidFill>
              </a:rPr>
              <a:t>regular </a:t>
            </a:r>
            <a:r>
              <a:rPr lang="hr-HR" sz="2000" dirty="0" err="1" smtClean="0">
                <a:solidFill>
                  <a:srgbClr val="0070C0"/>
                </a:solidFill>
              </a:rPr>
              <a:t>inspection</a:t>
            </a:r>
            <a:r>
              <a:rPr lang="en-US" sz="2000" dirty="0" smtClean="0">
                <a:solidFill>
                  <a:srgbClr val="0070C0"/>
                </a:solidFill>
              </a:rPr>
              <a:t> </a:t>
            </a:r>
            <a:r>
              <a:rPr lang="en-US" sz="2000" dirty="0">
                <a:solidFill>
                  <a:srgbClr val="0070C0"/>
                </a:solidFill>
              </a:rPr>
              <a:t>reviews and</a:t>
            </a:r>
          </a:p>
          <a:p>
            <a:pPr marL="0" lvl="1">
              <a:spcBef>
                <a:spcPct val="20000"/>
              </a:spcBef>
            </a:pPr>
            <a:r>
              <a:rPr lang="hr-HR" sz="2000" dirty="0">
                <a:solidFill>
                  <a:srgbClr val="0070C0"/>
                </a:solidFill>
              </a:rPr>
              <a:t> </a:t>
            </a:r>
            <a:r>
              <a:rPr lang="hr-HR" sz="2000" dirty="0" smtClean="0">
                <a:solidFill>
                  <a:srgbClr val="0070C0"/>
                </a:solidFill>
              </a:rPr>
              <a:t>- </a:t>
            </a:r>
            <a:r>
              <a:rPr lang="hr-HR" sz="2000" dirty="0" err="1" smtClean="0">
                <a:solidFill>
                  <a:srgbClr val="0070C0"/>
                </a:solidFill>
              </a:rPr>
              <a:t>special</a:t>
            </a:r>
            <a:r>
              <a:rPr lang="hr-HR" sz="2000" dirty="0" smtClean="0">
                <a:solidFill>
                  <a:srgbClr val="0070C0"/>
                </a:solidFill>
              </a:rPr>
              <a:t> </a:t>
            </a:r>
            <a:r>
              <a:rPr lang="hr-HR" sz="2000" dirty="0" err="1" smtClean="0">
                <a:solidFill>
                  <a:srgbClr val="0070C0"/>
                </a:solidFill>
              </a:rPr>
              <a:t>inspection</a:t>
            </a:r>
            <a:r>
              <a:rPr lang="en-US" sz="2000" dirty="0" smtClean="0">
                <a:solidFill>
                  <a:srgbClr val="0070C0"/>
                </a:solidFill>
              </a:rPr>
              <a:t>.</a:t>
            </a:r>
            <a:endParaRPr lang="pl-PL" sz="2000" dirty="0">
              <a:solidFill>
                <a:srgbClr val="0070C0"/>
              </a:solidFill>
            </a:endParaRPr>
          </a:p>
          <a:p>
            <a:pPr marL="0" lvl="1">
              <a:spcBef>
                <a:spcPct val="20000"/>
              </a:spcBef>
            </a:pPr>
            <a:endParaRPr lang="pl-PL" sz="2000" dirty="0" smtClean="0">
              <a:solidFill>
                <a:srgbClr val="0070C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939236656"/>
      </p:ext>
    </p:extLst>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4216539"/>
          </a:xfrm>
          <a:prstGeom prst="rect">
            <a:avLst/>
          </a:prstGeom>
        </p:spPr>
        <p:txBody>
          <a:bodyPr wrap="square">
            <a:spAutoFit/>
          </a:bodyPr>
          <a:lstStyle/>
          <a:p>
            <a:pPr marL="0" lvl="1">
              <a:spcBef>
                <a:spcPct val="20000"/>
              </a:spcBef>
            </a:pPr>
            <a:r>
              <a:rPr lang="hr-BA" sz="2400" b="1" dirty="0">
                <a:solidFill>
                  <a:srgbClr val="1F497D"/>
                </a:solidFill>
              </a:rPr>
              <a:t>INSPECTION</a:t>
            </a:r>
          </a:p>
          <a:p>
            <a:pPr marL="0" lvl="1">
              <a:spcBef>
                <a:spcPct val="20000"/>
              </a:spcBef>
            </a:pPr>
            <a:endParaRPr lang="pl-PL" sz="2000" dirty="0" smtClean="0">
              <a:solidFill>
                <a:srgbClr val="0070C0"/>
              </a:solidFill>
            </a:endParaRPr>
          </a:p>
          <a:p>
            <a:pPr marL="0" lvl="1">
              <a:spcBef>
                <a:spcPct val="20000"/>
              </a:spcBef>
            </a:pPr>
            <a:r>
              <a:rPr lang="en-US" sz="2000" dirty="0">
                <a:solidFill>
                  <a:srgbClr val="0070C0"/>
                </a:solidFill>
              </a:rPr>
              <a:t>The accreditation area may be changed during the validation of the accreditation certificate:</a:t>
            </a:r>
          </a:p>
          <a:p>
            <a:pPr marL="0" lvl="1">
              <a:spcBef>
                <a:spcPct val="20000"/>
              </a:spcBef>
            </a:pPr>
            <a:r>
              <a:rPr lang="hr-HR" sz="2000" dirty="0" smtClean="0">
                <a:solidFill>
                  <a:srgbClr val="0070C0"/>
                </a:solidFill>
              </a:rPr>
              <a:t> - </a:t>
            </a:r>
            <a:r>
              <a:rPr lang="en-US" sz="2000" dirty="0" smtClean="0">
                <a:solidFill>
                  <a:srgbClr val="0070C0"/>
                </a:solidFill>
              </a:rPr>
              <a:t>narrow</a:t>
            </a:r>
            <a:r>
              <a:rPr lang="hr-HR" sz="2000" dirty="0" smtClean="0">
                <a:solidFill>
                  <a:srgbClr val="0070C0"/>
                </a:solidFill>
              </a:rPr>
              <a:t> </a:t>
            </a:r>
            <a:r>
              <a:rPr lang="hr-HR" sz="2000" dirty="0" err="1" smtClean="0">
                <a:solidFill>
                  <a:srgbClr val="0070C0"/>
                </a:solidFill>
              </a:rPr>
              <a:t>down</a:t>
            </a:r>
            <a:endParaRPr lang="en-US" sz="2000" dirty="0">
              <a:solidFill>
                <a:srgbClr val="0070C0"/>
              </a:solidFill>
            </a:endParaRPr>
          </a:p>
          <a:p>
            <a:pPr marL="0" lvl="1">
              <a:spcBef>
                <a:spcPct val="20000"/>
              </a:spcBef>
            </a:pPr>
            <a:r>
              <a:rPr lang="hr-HR" sz="2000" dirty="0" smtClean="0">
                <a:solidFill>
                  <a:srgbClr val="0070C0"/>
                </a:solidFill>
              </a:rPr>
              <a:t> - </a:t>
            </a:r>
            <a:r>
              <a:rPr lang="en-US" sz="2000" dirty="0" smtClean="0">
                <a:solidFill>
                  <a:srgbClr val="0070C0"/>
                </a:solidFill>
              </a:rPr>
              <a:t>expand</a:t>
            </a:r>
            <a:r>
              <a:rPr lang="hr-HR" sz="2000" dirty="0" smtClean="0">
                <a:solidFill>
                  <a:srgbClr val="0070C0"/>
                </a:solidFill>
              </a:rPr>
              <a:t>.</a:t>
            </a:r>
            <a:endParaRPr lang="pl-PL" sz="2000" dirty="0" smtClean="0">
              <a:solidFill>
                <a:srgbClr val="0070C0"/>
              </a:solidFill>
            </a:endParaRPr>
          </a:p>
          <a:p>
            <a:pPr marL="0" lvl="1">
              <a:spcBef>
                <a:spcPct val="20000"/>
              </a:spcBef>
            </a:pPr>
            <a:r>
              <a:rPr lang="en-US" sz="2000" dirty="0">
                <a:solidFill>
                  <a:srgbClr val="0070C0"/>
                </a:solidFill>
              </a:rPr>
              <a:t>As part of </a:t>
            </a:r>
            <a:r>
              <a:rPr lang="hr-HR" sz="2000" dirty="0" err="1" smtClean="0">
                <a:solidFill>
                  <a:srgbClr val="0070C0"/>
                </a:solidFill>
              </a:rPr>
              <a:t>inspection</a:t>
            </a:r>
            <a:r>
              <a:rPr lang="en-US" sz="2000" dirty="0" smtClean="0">
                <a:solidFill>
                  <a:srgbClr val="0070C0"/>
                </a:solidFill>
              </a:rPr>
              <a:t> </a:t>
            </a:r>
            <a:r>
              <a:rPr lang="en-US" sz="2000" dirty="0">
                <a:solidFill>
                  <a:srgbClr val="0070C0"/>
                </a:solidFill>
              </a:rPr>
              <a:t>reviews, or irrespective of them, </a:t>
            </a:r>
            <a:r>
              <a:rPr lang="hr-HR" sz="2000" dirty="0" err="1" smtClean="0">
                <a:solidFill>
                  <a:srgbClr val="0070C0"/>
                </a:solidFill>
              </a:rPr>
              <a:t>competent</a:t>
            </a:r>
            <a:r>
              <a:rPr lang="hr-HR" sz="2000" dirty="0" smtClean="0">
                <a:solidFill>
                  <a:srgbClr val="0070C0"/>
                </a:solidFill>
              </a:rPr>
              <a:t> </a:t>
            </a:r>
            <a:r>
              <a:rPr lang="hr-HR" sz="2000" dirty="0" err="1" smtClean="0">
                <a:solidFill>
                  <a:srgbClr val="0070C0"/>
                </a:solidFill>
              </a:rPr>
              <a:t>authorities</a:t>
            </a:r>
            <a:r>
              <a:rPr lang="en-US" sz="2000" dirty="0" smtClean="0">
                <a:solidFill>
                  <a:srgbClr val="0070C0"/>
                </a:solidFill>
              </a:rPr>
              <a:t> </a:t>
            </a:r>
            <a:r>
              <a:rPr lang="en-US" sz="2000" dirty="0">
                <a:solidFill>
                  <a:srgbClr val="0070C0"/>
                </a:solidFill>
              </a:rPr>
              <a:t>can expand, narrow down or otherwise change the accreditation area </a:t>
            </a:r>
            <a:r>
              <a:rPr lang="en-US" sz="2000" dirty="0" smtClean="0">
                <a:solidFill>
                  <a:srgbClr val="0070C0"/>
                </a:solidFill>
              </a:rPr>
              <a:t>(e.g., </a:t>
            </a:r>
            <a:r>
              <a:rPr lang="en-US" sz="2000" dirty="0">
                <a:solidFill>
                  <a:srgbClr val="0070C0"/>
                </a:solidFill>
              </a:rPr>
              <a:t>adopt a </a:t>
            </a:r>
            <a:r>
              <a:rPr lang="en-US" sz="2000" dirty="0" smtClean="0">
                <a:solidFill>
                  <a:srgbClr val="0070C0"/>
                </a:solidFill>
              </a:rPr>
              <a:t>new</a:t>
            </a:r>
            <a:r>
              <a:rPr lang="hr-HR" sz="2000" dirty="0" smtClean="0">
                <a:solidFill>
                  <a:srgbClr val="0070C0"/>
                </a:solidFill>
              </a:rPr>
              <a:t> </a:t>
            </a:r>
            <a:r>
              <a:rPr lang="hr-HR" sz="2000" dirty="0" err="1" smtClean="0">
                <a:solidFill>
                  <a:srgbClr val="0070C0"/>
                </a:solidFill>
              </a:rPr>
              <a:t>issue</a:t>
            </a:r>
            <a:r>
              <a:rPr lang="hr-HR" sz="2000" dirty="0" smtClean="0">
                <a:solidFill>
                  <a:srgbClr val="0070C0"/>
                </a:solidFill>
              </a:rPr>
              <a:t> </a:t>
            </a:r>
            <a:r>
              <a:rPr lang="hr-HR" sz="2000" dirty="0" err="1" smtClean="0">
                <a:solidFill>
                  <a:srgbClr val="0070C0"/>
                </a:solidFill>
              </a:rPr>
              <a:t>of</a:t>
            </a:r>
            <a:r>
              <a:rPr lang="en-US" sz="2000" dirty="0" smtClean="0">
                <a:solidFill>
                  <a:srgbClr val="0070C0"/>
                </a:solidFill>
              </a:rPr>
              <a:t> </a:t>
            </a:r>
            <a:r>
              <a:rPr lang="en-US" sz="2000" dirty="0">
                <a:solidFill>
                  <a:srgbClr val="0070C0"/>
                </a:solidFill>
              </a:rPr>
              <a:t>test </a:t>
            </a:r>
            <a:r>
              <a:rPr lang="hr-HR" sz="2000" dirty="0" smtClean="0">
                <a:solidFill>
                  <a:srgbClr val="0070C0"/>
                </a:solidFill>
              </a:rPr>
              <a:t>standard</a:t>
            </a:r>
            <a:r>
              <a:rPr lang="en-US" sz="2000" dirty="0" smtClean="0">
                <a:solidFill>
                  <a:srgbClr val="0070C0"/>
                </a:solidFill>
              </a:rPr>
              <a:t>).</a:t>
            </a:r>
            <a:endParaRPr lang="en-US" sz="2000" dirty="0">
              <a:solidFill>
                <a:srgbClr val="0070C0"/>
              </a:solidFill>
            </a:endParaRPr>
          </a:p>
          <a:p>
            <a:pPr marL="0" lvl="1">
              <a:spcBef>
                <a:spcPct val="20000"/>
              </a:spcBef>
            </a:pPr>
            <a:r>
              <a:rPr lang="en-US" sz="2000" dirty="0" smtClean="0">
                <a:solidFill>
                  <a:srgbClr val="0070C0"/>
                </a:solidFill>
              </a:rPr>
              <a:t>The </a:t>
            </a:r>
            <a:r>
              <a:rPr lang="en-US" sz="2000" dirty="0">
                <a:solidFill>
                  <a:srgbClr val="0070C0"/>
                </a:solidFill>
              </a:rPr>
              <a:t>accreditation area is defined in the </a:t>
            </a:r>
            <a:r>
              <a:rPr lang="en-US" sz="2000" b="1" dirty="0">
                <a:solidFill>
                  <a:srgbClr val="0070C0"/>
                </a:solidFill>
              </a:rPr>
              <a:t>Attachment of the Accreditation Certificate</a:t>
            </a:r>
            <a:r>
              <a:rPr lang="en-US" sz="2000" dirty="0">
                <a:solidFill>
                  <a:srgbClr val="0070C0"/>
                </a:solidFill>
              </a:rPr>
              <a:t>, which clearly indicates what the body </a:t>
            </a:r>
            <a:r>
              <a:rPr lang="en-US" sz="2000" dirty="0" smtClean="0">
                <a:solidFill>
                  <a:srgbClr val="0070C0"/>
                </a:solidFill>
              </a:rPr>
              <a:t>is</a:t>
            </a:r>
            <a:r>
              <a:rPr lang="hr-HR" sz="2000" dirty="0" smtClean="0">
                <a:solidFill>
                  <a:srgbClr val="0070C0"/>
                </a:solidFill>
              </a:rPr>
              <a:t> </a:t>
            </a:r>
            <a:r>
              <a:rPr lang="hr-HR" sz="2000" dirty="0" err="1" smtClean="0">
                <a:solidFill>
                  <a:srgbClr val="0070C0"/>
                </a:solidFill>
              </a:rPr>
              <a:t>qualified</a:t>
            </a:r>
            <a:r>
              <a:rPr lang="hr-HR" sz="2000" dirty="0" smtClean="0">
                <a:solidFill>
                  <a:srgbClr val="0070C0"/>
                </a:solidFill>
              </a:rPr>
              <a:t> for </a:t>
            </a:r>
            <a:r>
              <a:rPr lang="en-US" sz="2000" dirty="0" smtClean="0">
                <a:solidFill>
                  <a:srgbClr val="0070C0"/>
                </a:solidFill>
              </a:rPr>
              <a:t>(e.g., </a:t>
            </a:r>
            <a:r>
              <a:rPr lang="en-US" sz="2000" dirty="0">
                <a:solidFill>
                  <a:srgbClr val="0070C0"/>
                </a:solidFill>
              </a:rPr>
              <a:t>specific test methods</a:t>
            </a:r>
            <a:r>
              <a:rPr lang="en-US" sz="2000" dirty="0" smtClean="0">
                <a:solidFill>
                  <a:srgbClr val="0070C0"/>
                </a:solidFill>
              </a:rPr>
              <a:t>).</a:t>
            </a:r>
            <a:endParaRPr lang="pl-PL" sz="2000" dirty="0" smtClean="0">
              <a:solidFill>
                <a:srgbClr val="0070C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450991735"/>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4339650"/>
          </a:xfrm>
          <a:prstGeom prst="rect">
            <a:avLst/>
          </a:prstGeom>
        </p:spPr>
        <p:txBody>
          <a:bodyPr wrap="square">
            <a:spAutoFit/>
          </a:bodyPr>
          <a:lstStyle/>
          <a:p>
            <a:pPr marL="0" lvl="1">
              <a:spcBef>
                <a:spcPct val="20000"/>
              </a:spcBef>
            </a:pPr>
            <a:r>
              <a:rPr lang="hr-BA" sz="2400" b="1" dirty="0" smtClean="0">
                <a:solidFill>
                  <a:srgbClr val="1F497D"/>
                </a:solidFill>
              </a:rPr>
              <a:t>EXAMPLE: LABORATORY EVALUATION</a:t>
            </a:r>
          </a:p>
          <a:p>
            <a:pPr marL="0" lvl="1">
              <a:spcBef>
                <a:spcPct val="20000"/>
              </a:spcBef>
            </a:pPr>
            <a:endParaRPr lang="pl-PL" sz="2000" dirty="0" smtClean="0">
              <a:solidFill>
                <a:srgbClr val="0070C0"/>
              </a:solidFill>
            </a:endParaRPr>
          </a:p>
          <a:p>
            <a:pPr marL="0" lvl="1">
              <a:spcBef>
                <a:spcPct val="20000"/>
              </a:spcBef>
            </a:pPr>
            <a:r>
              <a:rPr lang="en-US" sz="2000" dirty="0">
                <a:solidFill>
                  <a:srgbClr val="0070C0"/>
                </a:solidFill>
              </a:rPr>
              <a:t>Evaluation </a:t>
            </a:r>
            <a:r>
              <a:rPr lang="hr-HR" sz="2000" dirty="0" err="1" smtClean="0">
                <a:solidFill>
                  <a:srgbClr val="0070C0"/>
                </a:solidFill>
              </a:rPr>
              <a:t>is</a:t>
            </a:r>
            <a:r>
              <a:rPr lang="hr-HR" sz="2000" dirty="0" smtClean="0">
                <a:solidFill>
                  <a:srgbClr val="0070C0"/>
                </a:solidFill>
              </a:rPr>
              <a:t> </a:t>
            </a:r>
            <a:r>
              <a:rPr lang="hr-HR" sz="2000" dirty="0" err="1" smtClean="0">
                <a:solidFill>
                  <a:srgbClr val="0070C0"/>
                </a:solidFill>
              </a:rPr>
              <a:t>conducted</a:t>
            </a:r>
            <a:r>
              <a:rPr lang="hr-HR" sz="2000" dirty="0" smtClean="0">
                <a:solidFill>
                  <a:srgbClr val="0070C0"/>
                </a:solidFill>
              </a:rPr>
              <a:t> </a:t>
            </a:r>
            <a:r>
              <a:rPr lang="hr-HR" sz="2000" dirty="0" err="1" smtClean="0">
                <a:solidFill>
                  <a:srgbClr val="0070C0"/>
                </a:solidFill>
              </a:rPr>
              <a:t>by</a:t>
            </a:r>
            <a:r>
              <a:rPr lang="hr-HR" sz="2000" dirty="0" smtClean="0">
                <a:solidFill>
                  <a:srgbClr val="0070C0"/>
                </a:solidFill>
              </a:rPr>
              <a:t> </a:t>
            </a:r>
            <a:r>
              <a:rPr lang="en-US" sz="2000" dirty="0" smtClean="0">
                <a:solidFill>
                  <a:srgbClr val="0070C0"/>
                </a:solidFill>
              </a:rPr>
              <a:t>a </a:t>
            </a:r>
            <a:r>
              <a:rPr lang="en-US" sz="2000" dirty="0">
                <a:solidFill>
                  <a:srgbClr val="0070C0"/>
                </a:solidFill>
              </a:rPr>
              <a:t>group of </a:t>
            </a:r>
            <a:r>
              <a:rPr lang="hr-HR" sz="2000" dirty="0" err="1" smtClean="0">
                <a:solidFill>
                  <a:srgbClr val="0070C0"/>
                </a:solidFill>
              </a:rPr>
              <a:t>evaluators</a:t>
            </a:r>
            <a:r>
              <a:rPr lang="en-US" sz="2000" dirty="0" smtClean="0">
                <a:solidFill>
                  <a:srgbClr val="0070C0"/>
                </a:solidFill>
              </a:rPr>
              <a:t> </a:t>
            </a:r>
            <a:r>
              <a:rPr lang="hr-HR" sz="2000" dirty="0" err="1" smtClean="0">
                <a:solidFill>
                  <a:srgbClr val="0070C0"/>
                </a:solidFill>
              </a:rPr>
              <a:t>consisting</a:t>
            </a:r>
            <a:r>
              <a:rPr lang="hr-HR" sz="2000" dirty="0" smtClean="0">
                <a:solidFill>
                  <a:srgbClr val="0070C0"/>
                </a:solidFill>
              </a:rPr>
              <a:t> </a:t>
            </a:r>
            <a:r>
              <a:rPr lang="hr-HR" sz="2000" dirty="0" err="1" smtClean="0">
                <a:solidFill>
                  <a:srgbClr val="0070C0"/>
                </a:solidFill>
              </a:rPr>
              <a:t>of</a:t>
            </a:r>
            <a:r>
              <a:rPr lang="hr-HR" sz="2000" dirty="0" smtClean="0">
                <a:solidFill>
                  <a:srgbClr val="0070C0"/>
                </a:solidFill>
              </a:rPr>
              <a:t> </a:t>
            </a:r>
            <a:r>
              <a:rPr lang="en-US" sz="2000" b="1" dirty="0" smtClean="0">
                <a:solidFill>
                  <a:srgbClr val="0070C0"/>
                </a:solidFill>
              </a:rPr>
              <a:t>qualified</a:t>
            </a:r>
            <a:r>
              <a:rPr lang="en-US" sz="2000" dirty="0" smtClean="0">
                <a:solidFill>
                  <a:srgbClr val="0070C0"/>
                </a:solidFill>
              </a:rPr>
              <a:t> </a:t>
            </a:r>
            <a:r>
              <a:rPr lang="en-US" sz="2000" dirty="0">
                <a:solidFill>
                  <a:srgbClr val="0070C0"/>
                </a:solidFill>
              </a:rPr>
              <a:t>lead </a:t>
            </a:r>
            <a:r>
              <a:rPr lang="hr-HR" sz="2000" dirty="0" err="1" smtClean="0">
                <a:solidFill>
                  <a:srgbClr val="0070C0"/>
                </a:solidFill>
              </a:rPr>
              <a:t>evaluator</a:t>
            </a:r>
            <a:r>
              <a:rPr lang="hr-HR" sz="2000" dirty="0" smtClean="0">
                <a:solidFill>
                  <a:srgbClr val="0070C0"/>
                </a:solidFill>
              </a:rPr>
              <a:t> </a:t>
            </a:r>
            <a:r>
              <a:rPr lang="en-US" sz="2000" dirty="0" smtClean="0">
                <a:solidFill>
                  <a:srgbClr val="0070C0"/>
                </a:solidFill>
              </a:rPr>
              <a:t>and </a:t>
            </a:r>
            <a:r>
              <a:rPr lang="en-US" sz="2000" dirty="0">
                <a:solidFill>
                  <a:srgbClr val="0070C0"/>
                </a:solidFill>
              </a:rPr>
              <a:t>one or more </a:t>
            </a:r>
            <a:r>
              <a:rPr lang="hr-HR" sz="2000" dirty="0" err="1" smtClean="0">
                <a:solidFill>
                  <a:srgbClr val="0070C0"/>
                </a:solidFill>
              </a:rPr>
              <a:t>evaluators</a:t>
            </a:r>
            <a:r>
              <a:rPr lang="en-US" sz="2000" dirty="0" smtClean="0">
                <a:solidFill>
                  <a:srgbClr val="0070C0"/>
                </a:solidFill>
              </a:rPr>
              <a:t> </a:t>
            </a:r>
            <a:r>
              <a:rPr lang="en-US" sz="2000" dirty="0">
                <a:solidFill>
                  <a:srgbClr val="0070C0"/>
                </a:solidFill>
              </a:rPr>
              <a:t>and / or experts.</a:t>
            </a:r>
          </a:p>
          <a:p>
            <a:pPr marL="0" lvl="1">
              <a:spcBef>
                <a:spcPct val="20000"/>
              </a:spcBef>
            </a:pPr>
            <a:endParaRPr lang="hr-HR" sz="2000" dirty="0" smtClean="0">
              <a:solidFill>
                <a:srgbClr val="0070C0"/>
              </a:solidFill>
            </a:endParaRPr>
          </a:p>
          <a:p>
            <a:pPr marL="0" lvl="1">
              <a:spcBef>
                <a:spcPct val="20000"/>
              </a:spcBef>
            </a:pPr>
            <a:r>
              <a:rPr lang="en-US" sz="2000" dirty="0" smtClean="0">
                <a:solidFill>
                  <a:srgbClr val="0070C0"/>
                </a:solidFill>
              </a:rPr>
              <a:t>Evaluation </a:t>
            </a:r>
            <a:r>
              <a:rPr lang="en-US" sz="2000" dirty="0">
                <a:solidFill>
                  <a:srgbClr val="0070C0"/>
                </a:solidFill>
              </a:rPr>
              <a:t>of </a:t>
            </a:r>
            <a:r>
              <a:rPr lang="hr-HR" sz="2000" dirty="0">
                <a:solidFill>
                  <a:srgbClr val="0070C0"/>
                </a:solidFill>
              </a:rPr>
              <a:t>a</a:t>
            </a:r>
            <a:r>
              <a:rPr lang="en-US" sz="2000" dirty="0" smtClean="0">
                <a:solidFill>
                  <a:srgbClr val="0070C0"/>
                </a:solidFill>
              </a:rPr>
              <a:t> test</a:t>
            </a:r>
            <a:r>
              <a:rPr lang="hr-HR" sz="2000" dirty="0" err="1" smtClean="0">
                <a:solidFill>
                  <a:srgbClr val="0070C0"/>
                </a:solidFill>
              </a:rPr>
              <a:t>ing</a:t>
            </a:r>
            <a:r>
              <a:rPr lang="en-US" sz="2000" dirty="0" smtClean="0">
                <a:solidFill>
                  <a:srgbClr val="0070C0"/>
                </a:solidFill>
              </a:rPr>
              <a:t> </a:t>
            </a:r>
            <a:r>
              <a:rPr lang="en-US" sz="2000" dirty="0">
                <a:solidFill>
                  <a:srgbClr val="0070C0"/>
                </a:solidFill>
              </a:rPr>
              <a:t>laboratory is carried out in accordance with the requirements of HRN EN ISO / IEC 17025</a:t>
            </a:r>
            <a:r>
              <a:rPr lang="en-US" sz="2000" dirty="0" smtClean="0">
                <a:solidFill>
                  <a:srgbClr val="0070C0"/>
                </a:solidFill>
              </a:rPr>
              <a:t>.</a:t>
            </a:r>
            <a:endParaRPr lang="hr-HR" sz="2000" dirty="0" smtClean="0">
              <a:solidFill>
                <a:srgbClr val="0070C0"/>
              </a:solidFill>
            </a:endParaRPr>
          </a:p>
          <a:p>
            <a:pPr marL="0" lvl="1">
              <a:spcBef>
                <a:spcPct val="20000"/>
              </a:spcBef>
            </a:pPr>
            <a:endParaRPr lang="en-US" sz="2000" dirty="0">
              <a:solidFill>
                <a:srgbClr val="0070C0"/>
              </a:solidFill>
            </a:endParaRPr>
          </a:p>
          <a:p>
            <a:pPr marL="0" lvl="1">
              <a:spcBef>
                <a:spcPct val="20000"/>
              </a:spcBef>
            </a:pPr>
            <a:r>
              <a:rPr lang="en-US" sz="2000" dirty="0">
                <a:solidFill>
                  <a:srgbClr val="0070C0"/>
                </a:solidFill>
              </a:rPr>
              <a:t>The lead </a:t>
            </a:r>
            <a:r>
              <a:rPr lang="hr-HR" sz="2000" dirty="0" err="1" smtClean="0">
                <a:solidFill>
                  <a:srgbClr val="0070C0"/>
                </a:solidFill>
              </a:rPr>
              <a:t>evaluator</a:t>
            </a:r>
            <a:r>
              <a:rPr lang="en-US" sz="2000" dirty="0" smtClean="0">
                <a:solidFill>
                  <a:srgbClr val="0070C0"/>
                </a:solidFill>
              </a:rPr>
              <a:t> </a:t>
            </a:r>
            <a:r>
              <a:rPr lang="en-US" sz="2000" dirty="0">
                <a:solidFill>
                  <a:srgbClr val="0070C0"/>
                </a:solidFill>
              </a:rPr>
              <a:t>usually evaluates the laboratory management system and the </a:t>
            </a:r>
            <a:r>
              <a:rPr lang="hr-HR" sz="2000" dirty="0" err="1" smtClean="0">
                <a:solidFill>
                  <a:srgbClr val="0070C0"/>
                </a:solidFill>
              </a:rPr>
              <a:t>evaluators</a:t>
            </a:r>
            <a:r>
              <a:rPr lang="hr-HR" sz="2000" dirty="0" smtClean="0">
                <a:solidFill>
                  <a:srgbClr val="0070C0"/>
                </a:solidFill>
              </a:rPr>
              <a:t> </a:t>
            </a:r>
            <a:r>
              <a:rPr lang="hr-HR" sz="2000" dirty="0" err="1" smtClean="0">
                <a:solidFill>
                  <a:srgbClr val="0070C0"/>
                </a:solidFill>
              </a:rPr>
              <a:t>assess</a:t>
            </a:r>
            <a:r>
              <a:rPr lang="hr-HR" sz="2000" dirty="0" smtClean="0">
                <a:solidFill>
                  <a:srgbClr val="0070C0"/>
                </a:solidFill>
              </a:rPr>
              <a:t> </a:t>
            </a:r>
            <a:r>
              <a:rPr lang="en-US" sz="2000" dirty="0" smtClean="0">
                <a:solidFill>
                  <a:srgbClr val="0070C0"/>
                </a:solidFill>
              </a:rPr>
              <a:t>technical </a:t>
            </a:r>
            <a:r>
              <a:rPr lang="en-US" sz="2000" dirty="0">
                <a:solidFill>
                  <a:srgbClr val="0070C0"/>
                </a:solidFill>
              </a:rPr>
              <a:t>requirements and test methods.</a:t>
            </a:r>
          </a:p>
          <a:p>
            <a:pPr marL="0" lvl="1">
              <a:spcBef>
                <a:spcPct val="20000"/>
              </a:spcBef>
            </a:pPr>
            <a:r>
              <a:rPr lang="en-US" sz="2000" dirty="0">
                <a:solidFill>
                  <a:srgbClr val="0070C0"/>
                </a:solidFill>
              </a:rPr>
              <a:t>The experts evaluate the application of the test method.</a:t>
            </a:r>
            <a:endParaRPr lang="pl-PL" sz="2000" dirty="0">
              <a:solidFill>
                <a:srgbClr val="0070C0"/>
              </a:solidFill>
            </a:endParaRPr>
          </a:p>
          <a:p>
            <a:pPr marL="0" lvl="1">
              <a:spcBef>
                <a:spcPct val="20000"/>
              </a:spcBef>
            </a:pPr>
            <a:endParaRPr lang="pl-PL" sz="2000" dirty="0" smtClean="0">
              <a:solidFill>
                <a:srgbClr val="0070C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284972958"/>
      </p:ext>
    </p:extLst>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4524315"/>
          </a:xfrm>
          <a:prstGeom prst="rect">
            <a:avLst/>
          </a:prstGeom>
        </p:spPr>
        <p:txBody>
          <a:bodyPr wrap="square">
            <a:spAutoFit/>
          </a:bodyPr>
          <a:lstStyle/>
          <a:p>
            <a:pPr marL="0" lvl="1">
              <a:spcBef>
                <a:spcPct val="20000"/>
              </a:spcBef>
            </a:pPr>
            <a:r>
              <a:rPr lang="hr-BA" sz="2400" b="1" dirty="0">
                <a:solidFill>
                  <a:srgbClr val="1F497D"/>
                </a:solidFill>
              </a:rPr>
              <a:t>EXAMPLE: LABORATORY EVALUATION</a:t>
            </a:r>
          </a:p>
          <a:p>
            <a:pPr marL="0" lvl="1">
              <a:spcBef>
                <a:spcPct val="20000"/>
              </a:spcBef>
            </a:pPr>
            <a:endParaRPr lang="pl-PL" sz="2000" dirty="0" smtClean="0">
              <a:solidFill>
                <a:srgbClr val="0070C0"/>
              </a:solidFill>
            </a:endParaRPr>
          </a:p>
          <a:p>
            <a:pPr marL="0" lvl="1">
              <a:spcBef>
                <a:spcPct val="20000"/>
              </a:spcBef>
            </a:pPr>
            <a:r>
              <a:rPr lang="en-US" sz="2000" dirty="0">
                <a:solidFill>
                  <a:srgbClr val="0070C0"/>
                </a:solidFill>
              </a:rPr>
              <a:t>The </a:t>
            </a:r>
            <a:r>
              <a:rPr lang="en-US" sz="2000" dirty="0" smtClean="0">
                <a:solidFill>
                  <a:srgbClr val="0070C0"/>
                </a:solidFill>
              </a:rPr>
              <a:t>lead</a:t>
            </a:r>
            <a:r>
              <a:rPr lang="hr-HR" sz="2000" dirty="0" smtClean="0">
                <a:solidFill>
                  <a:srgbClr val="0070C0"/>
                </a:solidFill>
              </a:rPr>
              <a:t> </a:t>
            </a:r>
            <a:r>
              <a:rPr lang="hr-HR" sz="2000" dirty="0" err="1" smtClean="0">
                <a:solidFill>
                  <a:srgbClr val="0070C0"/>
                </a:solidFill>
              </a:rPr>
              <a:t>evaluator</a:t>
            </a:r>
            <a:r>
              <a:rPr lang="hr-HR" sz="2000" dirty="0" smtClean="0">
                <a:solidFill>
                  <a:srgbClr val="0070C0"/>
                </a:solidFill>
              </a:rPr>
              <a:t> </a:t>
            </a:r>
            <a:r>
              <a:rPr lang="hr-HR" sz="2000" dirty="0" err="1" smtClean="0">
                <a:solidFill>
                  <a:srgbClr val="0070C0"/>
                </a:solidFill>
              </a:rPr>
              <a:t>evaluates</a:t>
            </a:r>
            <a:r>
              <a:rPr lang="hr-HR" sz="2000" dirty="0">
                <a:solidFill>
                  <a:srgbClr val="0070C0"/>
                </a:solidFill>
              </a:rPr>
              <a:t> </a:t>
            </a:r>
            <a:r>
              <a:rPr lang="en-US" sz="2000" dirty="0" smtClean="0">
                <a:solidFill>
                  <a:srgbClr val="0070C0"/>
                </a:solidFill>
              </a:rPr>
              <a:t>according </a:t>
            </a:r>
            <a:r>
              <a:rPr lang="en-US" sz="2000" dirty="0">
                <a:solidFill>
                  <a:srgbClr val="0070C0"/>
                </a:solidFill>
              </a:rPr>
              <a:t>to HRN EN ISO / IEC 17025 </a:t>
            </a:r>
            <a:r>
              <a:rPr lang="hr-HR" sz="2000" dirty="0" err="1" smtClean="0">
                <a:solidFill>
                  <a:srgbClr val="0070C0"/>
                </a:solidFill>
              </a:rPr>
              <a:t>following</a:t>
            </a:r>
            <a:r>
              <a:rPr lang="en-US" sz="2000" dirty="0" smtClean="0">
                <a:solidFill>
                  <a:srgbClr val="0070C0"/>
                </a:solidFill>
              </a:rPr>
              <a:t>:</a:t>
            </a:r>
            <a:endParaRPr lang="pl-PL" sz="2000" dirty="0" smtClean="0">
              <a:solidFill>
                <a:srgbClr val="0070C0"/>
              </a:solidFill>
            </a:endParaRPr>
          </a:p>
          <a:p>
            <a:pPr marL="342900" lvl="1" indent="-342900">
              <a:spcBef>
                <a:spcPct val="20000"/>
              </a:spcBef>
              <a:buFontTx/>
              <a:buChar char="-"/>
            </a:pPr>
            <a:r>
              <a:rPr lang="pl-PL" sz="2000" dirty="0">
                <a:solidFill>
                  <a:srgbClr val="0070C0"/>
                </a:solidFill>
              </a:rPr>
              <a:t>l</a:t>
            </a:r>
            <a:r>
              <a:rPr lang="pl-PL" sz="2000" dirty="0" smtClean="0">
                <a:solidFill>
                  <a:srgbClr val="0070C0"/>
                </a:solidFill>
              </a:rPr>
              <a:t>aboratory organization</a:t>
            </a:r>
          </a:p>
          <a:p>
            <a:pPr marL="342900" lvl="1" indent="-342900">
              <a:spcBef>
                <a:spcPct val="20000"/>
              </a:spcBef>
              <a:buFontTx/>
              <a:buChar char="-"/>
            </a:pPr>
            <a:r>
              <a:rPr lang="pl-PL" sz="2000" dirty="0">
                <a:solidFill>
                  <a:srgbClr val="0070C0"/>
                </a:solidFill>
              </a:rPr>
              <a:t>laboratory management system</a:t>
            </a:r>
          </a:p>
          <a:p>
            <a:pPr marL="342900" lvl="1" indent="-342900">
              <a:spcBef>
                <a:spcPct val="20000"/>
              </a:spcBef>
              <a:buFontTx/>
              <a:buChar char="-"/>
            </a:pPr>
            <a:r>
              <a:rPr lang="pl-PL" sz="2000" dirty="0">
                <a:solidFill>
                  <a:srgbClr val="0070C0"/>
                </a:solidFill>
              </a:rPr>
              <a:t>managing documents and </a:t>
            </a:r>
            <a:r>
              <a:rPr lang="pl-PL" sz="2000" dirty="0" smtClean="0">
                <a:solidFill>
                  <a:srgbClr val="0070C0"/>
                </a:solidFill>
              </a:rPr>
              <a:t>records</a:t>
            </a:r>
          </a:p>
          <a:p>
            <a:pPr marL="342900" lvl="1" indent="-342900">
              <a:spcBef>
                <a:spcPct val="20000"/>
              </a:spcBef>
              <a:buFontTx/>
              <a:buChar char="-"/>
            </a:pPr>
            <a:r>
              <a:rPr lang="pl-PL" sz="2000" dirty="0" smtClean="0">
                <a:solidFill>
                  <a:srgbClr val="0070C0"/>
                </a:solidFill>
              </a:rPr>
              <a:t>Contracting, subcontracting and supply</a:t>
            </a:r>
          </a:p>
          <a:p>
            <a:pPr marL="342900" lvl="1" indent="-342900">
              <a:spcBef>
                <a:spcPct val="20000"/>
              </a:spcBef>
              <a:buFontTx/>
              <a:buChar char="-"/>
            </a:pPr>
            <a:r>
              <a:rPr lang="en-US" sz="2000" dirty="0">
                <a:solidFill>
                  <a:srgbClr val="0070C0"/>
                </a:solidFill>
              </a:rPr>
              <a:t>feedback and </a:t>
            </a:r>
            <a:r>
              <a:rPr lang="en-US" sz="2000" dirty="0" smtClean="0">
                <a:solidFill>
                  <a:srgbClr val="0070C0"/>
                </a:solidFill>
              </a:rPr>
              <a:t>complaints</a:t>
            </a:r>
            <a:endParaRPr lang="hr-HR" sz="2000" dirty="0" smtClean="0">
              <a:solidFill>
                <a:srgbClr val="0070C0"/>
              </a:solidFill>
            </a:endParaRPr>
          </a:p>
          <a:p>
            <a:pPr marL="342900" lvl="1" indent="-342900">
              <a:spcBef>
                <a:spcPct val="20000"/>
              </a:spcBef>
              <a:buFontTx/>
              <a:buChar char="-"/>
            </a:pPr>
            <a:r>
              <a:rPr lang="hr-HR" sz="2000" dirty="0" err="1">
                <a:solidFill>
                  <a:srgbClr val="0070C0"/>
                </a:solidFill>
              </a:rPr>
              <a:t>m</a:t>
            </a:r>
            <a:r>
              <a:rPr lang="hr-HR" sz="2000" dirty="0" err="1" smtClean="0">
                <a:solidFill>
                  <a:srgbClr val="0070C0"/>
                </a:solidFill>
              </a:rPr>
              <a:t>anaging</a:t>
            </a:r>
            <a:r>
              <a:rPr lang="hr-HR" sz="2000" dirty="0" smtClean="0">
                <a:solidFill>
                  <a:srgbClr val="0070C0"/>
                </a:solidFill>
              </a:rPr>
              <a:t> </a:t>
            </a:r>
            <a:r>
              <a:rPr lang="hr-HR" sz="2000" dirty="0" err="1" smtClean="0">
                <a:solidFill>
                  <a:srgbClr val="0070C0"/>
                </a:solidFill>
              </a:rPr>
              <a:t>non-compliance</a:t>
            </a:r>
            <a:endParaRPr lang="en-US" sz="2000" dirty="0">
              <a:solidFill>
                <a:srgbClr val="0070C0"/>
              </a:solidFill>
            </a:endParaRPr>
          </a:p>
          <a:p>
            <a:pPr marL="342900" lvl="1" indent="-342900">
              <a:spcBef>
                <a:spcPct val="20000"/>
              </a:spcBef>
              <a:buFontTx/>
              <a:buChar char="-"/>
            </a:pPr>
            <a:r>
              <a:rPr lang="en-US" sz="2000" dirty="0" smtClean="0">
                <a:solidFill>
                  <a:srgbClr val="0070C0"/>
                </a:solidFill>
              </a:rPr>
              <a:t>improvement</a:t>
            </a:r>
            <a:r>
              <a:rPr lang="hr-HR" sz="2000" dirty="0" smtClean="0">
                <a:solidFill>
                  <a:srgbClr val="0070C0"/>
                </a:solidFill>
              </a:rPr>
              <a:t>s</a:t>
            </a:r>
            <a:r>
              <a:rPr lang="en-US" sz="2000" dirty="0" smtClean="0">
                <a:solidFill>
                  <a:srgbClr val="0070C0"/>
                </a:solidFill>
              </a:rPr>
              <a:t>, </a:t>
            </a:r>
            <a:r>
              <a:rPr lang="en-US" sz="2000" dirty="0">
                <a:solidFill>
                  <a:srgbClr val="0070C0"/>
                </a:solidFill>
              </a:rPr>
              <a:t>corrective and preventive actions</a:t>
            </a:r>
          </a:p>
          <a:p>
            <a:pPr marL="342900" lvl="1" indent="-342900">
              <a:spcBef>
                <a:spcPct val="20000"/>
              </a:spcBef>
              <a:buFontTx/>
              <a:buChar char="-"/>
            </a:pPr>
            <a:r>
              <a:rPr lang="en-US" sz="2000" dirty="0">
                <a:solidFill>
                  <a:srgbClr val="0070C0"/>
                </a:solidFill>
              </a:rPr>
              <a:t>internal audit</a:t>
            </a:r>
          </a:p>
          <a:p>
            <a:pPr marL="342900" lvl="1" indent="-342900">
              <a:spcBef>
                <a:spcPct val="20000"/>
              </a:spcBef>
              <a:buFontTx/>
              <a:buChar char="-"/>
            </a:pPr>
            <a:r>
              <a:rPr lang="en-US" sz="2000" dirty="0">
                <a:solidFill>
                  <a:srgbClr val="0070C0"/>
                </a:solidFill>
              </a:rPr>
              <a:t>management review (administrative assessment</a:t>
            </a:r>
            <a:r>
              <a:rPr lang="en-US" sz="2000" dirty="0" smtClean="0">
                <a:solidFill>
                  <a:srgbClr val="0070C0"/>
                </a:solidFill>
              </a:rPr>
              <a:t>)</a:t>
            </a:r>
            <a:endParaRPr lang="pl-PL" sz="2000" dirty="0" smtClean="0">
              <a:solidFill>
                <a:srgbClr val="0070C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389846183"/>
      </p:ext>
    </p:extLst>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4893647"/>
          </a:xfrm>
          <a:prstGeom prst="rect">
            <a:avLst/>
          </a:prstGeom>
        </p:spPr>
        <p:txBody>
          <a:bodyPr wrap="square">
            <a:spAutoFit/>
          </a:bodyPr>
          <a:lstStyle/>
          <a:p>
            <a:pPr marL="0" lvl="1">
              <a:spcBef>
                <a:spcPct val="20000"/>
              </a:spcBef>
            </a:pPr>
            <a:r>
              <a:rPr lang="hr-BA" sz="2400" b="1" dirty="0">
                <a:solidFill>
                  <a:srgbClr val="1F497D"/>
                </a:solidFill>
              </a:rPr>
              <a:t>EXAMPLE: LABORATORY EVALUATION</a:t>
            </a:r>
          </a:p>
          <a:p>
            <a:pPr marL="0" lvl="1">
              <a:spcBef>
                <a:spcPct val="20000"/>
              </a:spcBef>
            </a:pPr>
            <a:endParaRPr lang="pl-PL" sz="2000" dirty="0" smtClean="0">
              <a:solidFill>
                <a:srgbClr val="0070C0"/>
              </a:solidFill>
            </a:endParaRPr>
          </a:p>
          <a:p>
            <a:pPr marL="0" lvl="1">
              <a:spcBef>
                <a:spcPct val="20000"/>
              </a:spcBef>
            </a:pPr>
            <a:r>
              <a:rPr lang="en-US" sz="2000" dirty="0" smtClean="0">
                <a:solidFill>
                  <a:srgbClr val="0070C0"/>
                </a:solidFill>
              </a:rPr>
              <a:t>Technical </a:t>
            </a:r>
            <a:r>
              <a:rPr lang="hr-HR" sz="2000" dirty="0" err="1" smtClean="0">
                <a:solidFill>
                  <a:srgbClr val="0070C0"/>
                </a:solidFill>
              </a:rPr>
              <a:t>evaluator</a:t>
            </a:r>
            <a:r>
              <a:rPr lang="en-US" sz="2000" dirty="0" smtClean="0">
                <a:solidFill>
                  <a:srgbClr val="0070C0"/>
                </a:solidFill>
              </a:rPr>
              <a:t> </a:t>
            </a:r>
            <a:r>
              <a:rPr lang="hr-HR" sz="2000" dirty="0" err="1" smtClean="0">
                <a:solidFill>
                  <a:srgbClr val="0070C0"/>
                </a:solidFill>
              </a:rPr>
              <a:t>evaluates</a:t>
            </a:r>
            <a:r>
              <a:rPr lang="hr-HR" sz="2000" dirty="0" smtClean="0">
                <a:solidFill>
                  <a:srgbClr val="0070C0"/>
                </a:solidFill>
              </a:rPr>
              <a:t> </a:t>
            </a:r>
            <a:r>
              <a:rPr lang="en-US" sz="2000" dirty="0" smtClean="0">
                <a:solidFill>
                  <a:srgbClr val="0070C0"/>
                </a:solidFill>
              </a:rPr>
              <a:t>according </a:t>
            </a:r>
            <a:r>
              <a:rPr lang="en-US" sz="2000" dirty="0">
                <a:solidFill>
                  <a:srgbClr val="0070C0"/>
                </a:solidFill>
              </a:rPr>
              <a:t>to HRN EN ISO / IEC 17025 </a:t>
            </a:r>
            <a:r>
              <a:rPr lang="hr-HR" sz="2000" dirty="0" err="1" smtClean="0">
                <a:solidFill>
                  <a:srgbClr val="0070C0"/>
                </a:solidFill>
              </a:rPr>
              <a:t>following</a:t>
            </a:r>
            <a:r>
              <a:rPr lang="en-US" sz="2000" dirty="0" smtClean="0">
                <a:solidFill>
                  <a:srgbClr val="0070C0"/>
                </a:solidFill>
              </a:rPr>
              <a:t>:</a:t>
            </a:r>
            <a:endParaRPr lang="en-US" sz="2000" dirty="0">
              <a:solidFill>
                <a:srgbClr val="0070C0"/>
              </a:solidFill>
            </a:endParaRPr>
          </a:p>
          <a:p>
            <a:pPr marL="0" lvl="1">
              <a:spcBef>
                <a:spcPct val="20000"/>
              </a:spcBef>
            </a:pPr>
            <a:r>
              <a:rPr lang="en-US" sz="2000" dirty="0">
                <a:solidFill>
                  <a:srgbClr val="0070C0"/>
                </a:solidFill>
              </a:rPr>
              <a:t>STAFF</a:t>
            </a:r>
          </a:p>
          <a:p>
            <a:pPr marL="0" lvl="1">
              <a:spcBef>
                <a:spcPct val="20000"/>
              </a:spcBef>
            </a:pPr>
            <a:r>
              <a:rPr lang="hr-HR" sz="2000" dirty="0" smtClean="0">
                <a:solidFill>
                  <a:srgbClr val="0070C0"/>
                </a:solidFill>
              </a:rPr>
              <a:t> - </a:t>
            </a:r>
            <a:r>
              <a:rPr lang="hr-HR" sz="2000" dirty="0" err="1" smtClean="0">
                <a:solidFill>
                  <a:srgbClr val="0070C0"/>
                </a:solidFill>
              </a:rPr>
              <a:t>if</a:t>
            </a:r>
            <a:r>
              <a:rPr lang="en-US" sz="2000" dirty="0" smtClean="0">
                <a:solidFill>
                  <a:srgbClr val="0070C0"/>
                </a:solidFill>
              </a:rPr>
              <a:t> </a:t>
            </a:r>
            <a:r>
              <a:rPr lang="hr-HR" sz="2000" dirty="0" smtClean="0">
                <a:solidFill>
                  <a:srgbClr val="0070C0"/>
                </a:solidFill>
              </a:rPr>
              <a:t>a</a:t>
            </a:r>
            <a:r>
              <a:rPr lang="en-US" sz="2000" dirty="0" smtClean="0">
                <a:solidFill>
                  <a:srgbClr val="0070C0"/>
                </a:solidFill>
              </a:rPr>
              <a:t> </a:t>
            </a:r>
            <a:r>
              <a:rPr lang="en-US" sz="2000" dirty="0">
                <a:solidFill>
                  <a:srgbClr val="0070C0"/>
                </a:solidFill>
              </a:rPr>
              <a:t>laboratory </a:t>
            </a:r>
            <a:r>
              <a:rPr lang="en-US" sz="2000" dirty="0" smtClean="0">
                <a:solidFill>
                  <a:srgbClr val="0070C0"/>
                </a:solidFill>
              </a:rPr>
              <a:t>ha</a:t>
            </a:r>
            <a:r>
              <a:rPr lang="hr-HR" sz="2000" dirty="0" smtClean="0">
                <a:solidFill>
                  <a:srgbClr val="0070C0"/>
                </a:solidFill>
              </a:rPr>
              <a:t>s</a:t>
            </a:r>
            <a:r>
              <a:rPr lang="en-US" sz="2000" dirty="0" smtClean="0">
                <a:solidFill>
                  <a:srgbClr val="0070C0"/>
                </a:solidFill>
              </a:rPr>
              <a:t> </a:t>
            </a:r>
            <a:r>
              <a:rPr lang="en-US" sz="2000" dirty="0">
                <a:solidFill>
                  <a:srgbClr val="0070C0"/>
                </a:solidFill>
              </a:rPr>
              <a:t>trained staff</a:t>
            </a:r>
          </a:p>
          <a:p>
            <a:pPr marL="0" lvl="1">
              <a:spcBef>
                <a:spcPct val="20000"/>
              </a:spcBef>
            </a:pPr>
            <a:r>
              <a:rPr lang="hr-HR" sz="2000" dirty="0" smtClean="0">
                <a:solidFill>
                  <a:srgbClr val="0070C0"/>
                </a:solidFill>
              </a:rPr>
              <a:t> - </a:t>
            </a:r>
            <a:r>
              <a:rPr lang="en-US" sz="2000" dirty="0" smtClean="0">
                <a:solidFill>
                  <a:srgbClr val="0070C0"/>
                </a:solidFill>
              </a:rPr>
              <a:t>how </a:t>
            </a:r>
            <a:r>
              <a:rPr lang="hr-HR" sz="2000" dirty="0" err="1" smtClean="0">
                <a:solidFill>
                  <a:srgbClr val="0070C0"/>
                </a:solidFill>
              </a:rPr>
              <a:t>qualifications</a:t>
            </a:r>
            <a:r>
              <a:rPr lang="hr-HR" sz="2000" dirty="0" smtClean="0">
                <a:solidFill>
                  <a:srgbClr val="0070C0"/>
                </a:solidFill>
              </a:rPr>
              <a:t> are </a:t>
            </a:r>
            <a:r>
              <a:rPr lang="hr-HR" sz="2000" dirty="0" err="1" smtClean="0">
                <a:solidFill>
                  <a:srgbClr val="0070C0"/>
                </a:solidFill>
              </a:rPr>
              <a:t>reflected</a:t>
            </a:r>
            <a:endParaRPr lang="en-US" sz="2000" dirty="0">
              <a:solidFill>
                <a:srgbClr val="0070C0"/>
              </a:solidFill>
            </a:endParaRPr>
          </a:p>
          <a:p>
            <a:pPr marL="0" lvl="1">
              <a:spcBef>
                <a:spcPct val="20000"/>
              </a:spcBef>
            </a:pPr>
            <a:r>
              <a:rPr lang="hr-HR" sz="2000" dirty="0" smtClean="0">
                <a:solidFill>
                  <a:srgbClr val="0070C0"/>
                </a:solidFill>
              </a:rPr>
              <a:t> - </a:t>
            </a:r>
            <a:r>
              <a:rPr lang="en-US" sz="2000" dirty="0" smtClean="0">
                <a:solidFill>
                  <a:srgbClr val="0070C0"/>
                </a:solidFill>
              </a:rPr>
              <a:t>proof </a:t>
            </a:r>
            <a:r>
              <a:rPr lang="en-US" sz="2000" dirty="0">
                <a:solidFill>
                  <a:srgbClr val="0070C0"/>
                </a:solidFill>
              </a:rPr>
              <a:t>of qualification</a:t>
            </a:r>
          </a:p>
          <a:p>
            <a:pPr marL="0" lvl="1">
              <a:spcBef>
                <a:spcPct val="20000"/>
              </a:spcBef>
            </a:pPr>
            <a:r>
              <a:rPr lang="hr-HR" sz="2000" dirty="0" smtClean="0">
                <a:solidFill>
                  <a:srgbClr val="0070C0"/>
                </a:solidFill>
              </a:rPr>
              <a:t> - </a:t>
            </a:r>
            <a:r>
              <a:rPr lang="en-US" sz="2000" dirty="0" smtClean="0">
                <a:solidFill>
                  <a:srgbClr val="0070C0"/>
                </a:solidFill>
              </a:rPr>
              <a:t>which </a:t>
            </a:r>
            <a:r>
              <a:rPr lang="en-US" sz="2000" dirty="0">
                <a:solidFill>
                  <a:srgbClr val="0070C0"/>
                </a:solidFill>
              </a:rPr>
              <a:t>are the authorizations, responsibilities and tasks of staff</a:t>
            </a:r>
          </a:p>
          <a:p>
            <a:pPr marL="0" lvl="1">
              <a:spcBef>
                <a:spcPct val="20000"/>
              </a:spcBef>
            </a:pPr>
            <a:r>
              <a:rPr lang="hr-HR" sz="2000" dirty="0" smtClean="0">
                <a:solidFill>
                  <a:srgbClr val="0070C0"/>
                </a:solidFill>
              </a:rPr>
              <a:t> - </a:t>
            </a:r>
            <a:r>
              <a:rPr lang="en-US" sz="2000" dirty="0" smtClean="0">
                <a:solidFill>
                  <a:srgbClr val="0070C0"/>
                </a:solidFill>
              </a:rPr>
              <a:t>how </a:t>
            </a:r>
            <a:r>
              <a:rPr lang="en-US" sz="2000" dirty="0">
                <a:solidFill>
                  <a:srgbClr val="0070C0"/>
                </a:solidFill>
              </a:rPr>
              <a:t>to handle </a:t>
            </a:r>
            <a:r>
              <a:rPr lang="en-US" sz="2000" dirty="0" smtClean="0">
                <a:solidFill>
                  <a:srgbClr val="0070C0"/>
                </a:solidFill>
              </a:rPr>
              <a:t>all </a:t>
            </a:r>
            <a:r>
              <a:rPr lang="en-US" sz="2000" dirty="0">
                <a:solidFill>
                  <a:srgbClr val="0070C0"/>
                </a:solidFill>
              </a:rPr>
              <a:t>necessary records</a:t>
            </a:r>
          </a:p>
          <a:p>
            <a:pPr marL="0" lvl="1">
              <a:spcBef>
                <a:spcPct val="20000"/>
              </a:spcBef>
            </a:pPr>
            <a:r>
              <a:rPr lang="hr-HR" sz="2000" dirty="0" smtClean="0">
                <a:solidFill>
                  <a:srgbClr val="0070C0"/>
                </a:solidFill>
              </a:rPr>
              <a:t> - </a:t>
            </a:r>
            <a:r>
              <a:rPr lang="en-US" sz="2000" dirty="0" smtClean="0">
                <a:solidFill>
                  <a:srgbClr val="0070C0"/>
                </a:solidFill>
              </a:rPr>
              <a:t>how </a:t>
            </a:r>
            <a:r>
              <a:rPr lang="en-US" sz="2000" dirty="0">
                <a:solidFill>
                  <a:srgbClr val="0070C0"/>
                </a:solidFill>
              </a:rPr>
              <a:t>the needs for training are determined and how the training is carried out</a:t>
            </a:r>
          </a:p>
          <a:p>
            <a:pPr marL="0" lvl="1">
              <a:spcBef>
                <a:spcPct val="20000"/>
              </a:spcBef>
            </a:pPr>
            <a:r>
              <a:rPr lang="hr-HR" sz="2000" dirty="0" smtClean="0">
                <a:solidFill>
                  <a:srgbClr val="0070C0"/>
                </a:solidFill>
              </a:rPr>
              <a:t> - </a:t>
            </a:r>
            <a:r>
              <a:rPr lang="en-US" sz="2000" dirty="0" smtClean="0">
                <a:solidFill>
                  <a:srgbClr val="0070C0"/>
                </a:solidFill>
              </a:rPr>
              <a:t>how </a:t>
            </a:r>
            <a:r>
              <a:rPr lang="en-US" sz="2000" dirty="0">
                <a:solidFill>
                  <a:srgbClr val="0070C0"/>
                </a:solidFill>
              </a:rPr>
              <a:t>to evaluate staff training ...</a:t>
            </a:r>
            <a:endParaRPr lang="pl-PL" sz="2000" dirty="0" smtClean="0">
              <a:solidFill>
                <a:srgbClr val="0070C0"/>
              </a:solidFill>
            </a:endParaRPr>
          </a:p>
          <a:p>
            <a:pPr marL="342900" lvl="1" indent="-342900">
              <a:spcBef>
                <a:spcPct val="20000"/>
              </a:spcBef>
              <a:buFontTx/>
              <a:buChar char="-"/>
            </a:pPr>
            <a:endParaRPr lang="pl-PL" sz="2000" dirty="0" smtClean="0">
              <a:solidFill>
                <a:srgbClr val="0070C0"/>
              </a:solidFill>
            </a:endParaRPr>
          </a:p>
          <a:p>
            <a:pPr marL="0" lvl="1">
              <a:spcBef>
                <a:spcPct val="20000"/>
              </a:spcBef>
            </a:pPr>
            <a:endParaRPr lang="pl-PL" sz="2000" dirty="0" smtClean="0">
              <a:solidFill>
                <a:srgbClr val="0070C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4284302744"/>
      </p:ext>
    </p:extLst>
  </p:cSld>
  <p:clrMapOvr>
    <a:masterClrMapping/>
  </p:clrMapOvr>
  <p:transition spd="med">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3724096"/>
          </a:xfrm>
          <a:prstGeom prst="rect">
            <a:avLst/>
          </a:prstGeom>
        </p:spPr>
        <p:txBody>
          <a:bodyPr wrap="square">
            <a:spAutoFit/>
          </a:bodyPr>
          <a:lstStyle/>
          <a:p>
            <a:pPr marL="0" lvl="1">
              <a:spcBef>
                <a:spcPct val="20000"/>
              </a:spcBef>
            </a:pPr>
            <a:r>
              <a:rPr lang="hr-BA" sz="2400" b="1" dirty="0">
                <a:solidFill>
                  <a:srgbClr val="1F497D"/>
                </a:solidFill>
              </a:rPr>
              <a:t>EXAMPLE: LABORATORY EVALUATION</a:t>
            </a:r>
          </a:p>
          <a:p>
            <a:pPr marL="0" lvl="1">
              <a:spcBef>
                <a:spcPct val="20000"/>
              </a:spcBef>
            </a:pPr>
            <a:endParaRPr lang="pl-PL" sz="2000" dirty="0" smtClean="0">
              <a:solidFill>
                <a:srgbClr val="0070C0"/>
              </a:solidFill>
            </a:endParaRPr>
          </a:p>
          <a:p>
            <a:pPr marL="0" lvl="1">
              <a:spcBef>
                <a:spcPct val="20000"/>
              </a:spcBef>
            </a:pPr>
            <a:r>
              <a:rPr lang="en-US" sz="2000" dirty="0" smtClean="0">
                <a:solidFill>
                  <a:srgbClr val="0070C0"/>
                </a:solidFill>
              </a:rPr>
              <a:t>Technical </a:t>
            </a:r>
            <a:r>
              <a:rPr lang="hr-HR" sz="2000" dirty="0" err="1" smtClean="0">
                <a:solidFill>
                  <a:srgbClr val="0070C0"/>
                </a:solidFill>
              </a:rPr>
              <a:t>evaluator</a:t>
            </a:r>
            <a:r>
              <a:rPr lang="hr-HR" sz="2000" dirty="0" smtClean="0">
                <a:solidFill>
                  <a:srgbClr val="0070C0"/>
                </a:solidFill>
              </a:rPr>
              <a:t> </a:t>
            </a:r>
            <a:r>
              <a:rPr lang="hr-HR" sz="2000" dirty="0" err="1" smtClean="0">
                <a:solidFill>
                  <a:srgbClr val="0070C0"/>
                </a:solidFill>
              </a:rPr>
              <a:t>evaluates</a:t>
            </a:r>
            <a:r>
              <a:rPr lang="en-US" sz="2000" dirty="0" smtClean="0">
                <a:solidFill>
                  <a:srgbClr val="0070C0"/>
                </a:solidFill>
              </a:rPr>
              <a:t> </a:t>
            </a:r>
            <a:r>
              <a:rPr lang="en-US" sz="2000" dirty="0">
                <a:solidFill>
                  <a:srgbClr val="0070C0"/>
                </a:solidFill>
              </a:rPr>
              <a:t>according to HRN EN ISO / IEC 17025 </a:t>
            </a:r>
            <a:r>
              <a:rPr lang="hr-HR" sz="2000" dirty="0" err="1" smtClean="0">
                <a:solidFill>
                  <a:srgbClr val="0070C0"/>
                </a:solidFill>
              </a:rPr>
              <a:t>following</a:t>
            </a:r>
            <a:r>
              <a:rPr lang="en-US" sz="2000" dirty="0" smtClean="0">
                <a:solidFill>
                  <a:srgbClr val="0070C0"/>
                </a:solidFill>
              </a:rPr>
              <a:t>:</a:t>
            </a:r>
            <a:endParaRPr lang="en-US" sz="2000" dirty="0">
              <a:solidFill>
                <a:srgbClr val="0070C0"/>
              </a:solidFill>
            </a:endParaRPr>
          </a:p>
          <a:p>
            <a:pPr marL="0" lvl="1">
              <a:spcBef>
                <a:spcPct val="20000"/>
              </a:spcBef>
            </a:pPr>
            <a:r>
              <a:rPr lang="en-US" sz="2000" dirty="0">
                <a:solidFill>
                  <a:srgbClr val="0070C0"/>
                </a:solidFill>
              </a:rPr>
              <a:t>ACCOMMODATION AND ENVIRONMENTAL CONDITIONS</a:t>
            </a:r>
          </a:p>
          <a:p>
            <a:pPr marL="0" lvl="1">
              <a:spcBef>
                <a:spcPct val="20000"/>
              </a:spcBef>
            </a:pPr>
            <a:r>
              <a:rPr lang="hr-HR" sz="2000" dirty="0" smtClean="0">
                <a:solidFill>
                  <a:srgbClr val="0070C0"/>
                </a:solidFill>
              </a:rPr>
              <a:t> - </a:t>
            </a:r>
            <a:r>
              <a:rPr lang="hr-HR" sz="2000" dirty="0" err="1" smtClean="0">
                <a:solidFill>
                  <a:srgbClr val="0070C0"/>
                </a:solidFill>
              </a:rPr>
              <a:t>if</a:t>
            </a:r>
            <a:r>
              <a:rPr lang="en-US" sz="2000" dirty="0" smtClean="0">
                <a:solidFill>
                  <a:srgbClr val="0070C0"/>
                </a:solidFill>
              </a:rPr>
              <a:t> </a:t>
            </a:r>
            <a:r>
              <a:rPr lang="hr-HR" sz="2000" dirty="0" smtClean="0">
                <a:solidFill>
                  <a:srgbClr val="0070C0"/>
                </a:solidFill>
              </a:rPr>
              <a:t>a</a:t>
            </a:r>
            <a:r>
              <a:rPr lang="en-US" sz="2000" dirty="0" smtClean="0">
                <a:solidFill>
                  <a:srgbClr val="0070C0"/>
                </a:solidFill>
              </a:rPr>
              <a:t> </a:t>
            </a:r>
            <a:r>
              <a:rPr lang="en-US" sz="2000" dirty="0">
                <a:solidFill>
                  <a:srgbClr val="0070C0"/>
                </a:solidFill>
              </a:rPr>
              <a:t>laboratory </a:t>
            </a:r>
            <a:r>
              <a:rPr lang="hr-HR" sz="2000" dirty="0" err="1" smtClean="0">
                <a:solidFill>
                  <a:srgbClr val="0070C0"/>
                </a:solidFill>
              </a:rPr>
              <a:t>has</a:t>
            </a:r>
            <a:r>
              <a:rPr lang="en-US" sz="2000" dirty="0" smtClean="0">
                <a:solidFill>
                  <a:srgbClr val="0070C0"/>
                </a:solidFill>
              </a:rPr>
              <a:t> </a:t>
            </a:r>
            <a:r>
              <a:rPr lang="en-US" sz="2000" dirty="0">
                <a:solidFill>
                  <a:srgbClr val="0070C0"/>
                </a:solidFill>
              </a:rPr>
              <a:t>the </a:t>
            </a:r>
            <a:r>
              <a:rPr lang="hr-HR" sz="2000" dirty="0" err="1" smtClean="0">
                <a:solidFill>
                  <a:srgbClr val="0070C0"/>
                </a:solidFill>
              </a:rPr>
              <a:t>required</a:t>
            </a:r>
            <a:r>
              <a:rPr lang="hr-HR" sz="2000" dirty="0" smtClean="0">
                <a:solidFill>
                  <a:srgbClr val="0070C0"/>
                </a:solidFill>
              </a:rPr>
              <a:t> </a:t>
            </a:r>
            <a:r>
              <a:rPr lang="en-US" sz="2000" dirty="0" smtClean="0">
                <a:solidFill>
                  <a:srgbClr val="0070C0"/>
                </a:solidFill>
              </a:rPr>
              <a:t>infrastructure</a:t>
            </a:r>
            <a:r>
              <a:rPr lang="en-US" sz="2000" dirty="0">
                <a:solidFill>
                  <a:srgbClr val="0070C0"/>
                </a:solidFill>
              </a:rPr>
              <a:t>?</a:t>
            </a:r>
          </a:p>
          <a:p>
            <a:pPr marL="0" lvl="1">
              <a:spcBef>
                <a:spcPct val="20000"/>
              </a:spcBef>
            </a:pPr>
            <a:r>
              <a:rPr lang="hr-HR" sz="2000" dirty="0">
                <a:solidFill>
                  <a:srgbClr val="0070C0"/>
                </a:solidFill>
              </a:rPr>
              <a:t> </a:t>
            </a:r>
            <a:r>
              <a:rPr lang="hr-HR" sz="2000" dirty="0" smtClean="0">
                <a:solidFill>
                  <a:srgbClr val="0070C0"/>
                </a:solidFill>
              </a:rPr>
              <a:t>- </a:t>
            </a:r>
            <a:r>
              <a:rPr lang="hr-HR" sz="2000" dirty="0" err="1" smtClean="0">
                <a:solidFill>
                  <a:srgbClr val="0070C0"/>
                </a:solidFill>
              </a:rPr>
              <a:t>if</a:t>
            </a:r>
            <a:r>
              <a:rPr lang="hr-HR" sz="2000" dirty="0" smtClean="0">
                <a:solidFill>
                  <a:srgbClr val="0070C0"/>
                </a:solidFill>
              </a:rPr>
              <a:t> a </a:t>
            </a:r>
            <a:r>
              <a:rPr lang="en-US" sz="2000" dirty="0" smtClean="0">
                <a:solidFill>
                  <a:srgbClr val="0070C0"/>
                </a:solidFill>
              </a:rPr>
              <a:t>laboratory conduct</a:t>
            </a:r>
            <a:r>
              <a:rPr lang="hr-HR" sz="2000" dirty="0" smtClean="0">
                <a:solidFill>
                  <a:srgbClr val="0070C0"/>
                </a:solidFill>
              </a:rPr>
              <a:t>s</a:t>
            </a:r>
            <a:r>
              <a:rPr lang="en-US" sz="2000" dirty="0" smtClean="0">
                <a:solidFill>
                  <a:srgbClr val="0070C0"/>
                </a:solidFill>
              </a:rPr>
              <a:t> </a:t>
            </a:r>
            <a:r>
              <a:rPr lang="en-US" sz="2000" dirty="0">
                <a:solidFill>
                  <a:srgbClr val="0070C0"/>
                </a:solidFill>
              </a:rPr>
              <a:t>its activities in satisfactory conditions</a:t>
            </a:r>
          </a:p>
          <a:p>
            <a:pPr marL="0" lvl="1">
              <a:spcBef>
                <a:spcPct val="20000"/>
              </a:spcBef>
            </a:pPr>
            <a:r>
              <a:rPr lang="hr-HR" sz="2000" dirty="0" smtClean="0">
                <a:solidFill>
                  <a:srgbClr val="0070C0"/>
                </a:solidFill>
              </a:rPr>
              <a:t> - </a:t>
            </a:r>
            <a:r>
              <a:rPr lang="en-US" sz="2000" dirty="0" smtClean="0">
                <a:solidFill>
                  <a:srgbClr val="0070C0"/>
                </a:solidFill>
              </a:rPr>
              <a:t>whether </a:t>
            </a:r>
            <a:r>
              <a:rPr lang="en-US" sz="2000" dirty="0">
                <a:solidFill>
                  <a:srgbClr val="0070C0"/>
                </a:solidFill>
              </a:rPr>
              <a:t>environmental conditions are being recorded</a:t>
            </a:r>
          </a:p>
          <a:p>
            <a:pPr marL="0" lvl="1">
              <a:spcBef>
                <a:spcPct val="20000"/>
              </a:spcBef>
            </a:pPr>
            <a:r>
              <a:rPr lang="hr-HR" sz="2000" dirty="0" smtClean="0">
                <a:solidFill>
                  <a:srgbClr val="0070C0"/>
                </a:solidFill>
              </a:rPr>
              <a:t> - </a:t>
            </a:r>
            <a:r>
              <a:rPr lang="hr-HR" sz="2000" dirty="0" err="1" smtClean="0">
                <a:solidFill>
                  <a:srgbClr val="0070C0"/>
                </a:solidFill>
              </a:rPr>
              <a:t>if</a:t>
            </a:r>
            <a:r>
              <a:rPr lang="hr-HR" sz="2000" dirty="0" smtClean="0">
                <a:solidFill>
                  <a:srgbClr val="0070C0"/>
                </a:solidFill>
              </a:rPr>
              <a:t> </a:t>
            </a:r>
            <a:r>
              <a:rPr lang="hr-HR" sz="2000" dirty="0" err="1" smtClean="0">
                <a:solidFill>
                  <a:srgbClr val="0070C0"/>
                </a:solidFill>
              </a:rPr>
              <a:t>an</a:t>
            </a:r>
            <a:r>
              <a:rPr lang="hr-HR" sz="2000" dirty="0" smtClean="0">
                <a:solidFill>
                  <a:srgbClr val="0070C0"/>
                </a:solidFill>
              </a:rPr>
              <a:t> </a:t>
            </a:r>
            <a:r>
              <a:rPr lang="hr-HR" sz="2000" dirty="0" err="1" smtClean="0">
                <a:solidFill>
                  <a:srgbClr val="0070C0"/>
                </a:solidFill>
              </a:rPr>
              <a:t>account</a:t>
            </a:r>
            <a:r>
              <a:rPr lang="hr-HR" sz="2000" dirty="0" smtClean="0">
                <a:solidFill>
                  <a:srgbClr val="0070C0"/>
                </a:solidFill>
              </a:rPr>
              <a:t> </a:t>
            </a:r>
            <a:r>
              <a:rPr lang="hr-HR" sz="2000" dirty="0" err="1" smtClean="0">
                <a:solidFill>
                  <a:srgbClr val="0070C0"/>
                </a:solidFill>
              </a:rPr>
              <a:t>is</a:t>
            </a:r>
            <a:r>
              <a:rPr lang="hr-HR" sz="2000" dirty="0" smtClean="0">
                <a:solidFill>
                  <a:srgbClr val="0070C0"/>
                </a:solidFill>
              </a:rPr>
              <a:t> </a:t>
            </a:r>
            <a:r>
              <a:rPr lang="hr-HR" sz="2000" dirty="0" err="1" smtClean="0">
                <a:solidFill>
                  <a:srgbClr val="0070C0"/>
                </a:solidFill>
              </a:rPr>
              <a:t>taken</a:t>
            </a:r>
            <a:r>
              <a:rPr lang="hr-HR" sz="2000" dirty="0" smtClean="0">
                <a:solidFill>
                  <a:srgbClr val="0070C0"/>
                </a:solidFill>
              </a:rPr>
              <a:t> </a:t>
            </a:r>
            <a:r>
              <a:rPr lang="hr-HR" sz="2000" dirty="0" err="1" smtClean="0">
                <a:solidFill>
                  <a:srgbClr val="0070C0"/>
                </a:solidFill>
              </a:rPr>
              <a:t>that</a:t>
            </a:r>
            <a:r>
              <a:rPr lang="hr-HR" sz="2000" dirty="0" smtClean="0">
                <a:solidFill>
                  <a:srgbClr val="0070C0"/>
                </a:solidFill>
              </a:rPr>
              <a:t> </a:t>
            </a:r>
            <a:r>
              <a:rPr lang="hr-HR" sz="2000" dirty="0" err="1" smtClean="0">
                <a:solidFill>
                  <a:srgbClr val="0070C0"/>
                </a:solidFill>
              </a:rPr>
              <a:t>there</a:t>
            </a:r>
            <a:r>
              <a:rPr lang="hr-HR" sz="2000" dirty="0" smtClean="0">
                <a:solidFill>
                  <a:srgbClr val="0070C0"/>
                </a:solidFill>
              </a:rPr>
              <a:t> are </a:t>
            </a:r>
            <a:r>
              <a:rPr lang="en-US" sz="2000" dirty="0" smtClean="0">
                <a:solidFill>
                  <a:srgbClr val="0070C0"/>
                </a:solidFill>
              </a:rPr>
              <a:t>no </a:t>
            </a:r>
            <a:r>
              <a:rPr lang="hr-HR" sz="2000" dirty="0" err="1" smtClean="0">
                <a:solidFill>
                  <a:srgbClr val="0070C0"/>
                </a:solidFill>
              </a:rPr>
              <a:t>disruptions</a:t>
            </a:r>
            <a:r>
              <a:rPr lang="en-US" sz="2000" dirty="0" smtClean="0">
                <a:solidFill>
                  <a:srgbClr val="0070C0"/>
                </a:solidFill>
              </a:rPr>
              <a:t> </a:t>
            </a:r>
            <a:r>
              <a:rPr lang="en-US" sz="2000" dirty="0">
                <a:solidFill>
                  <a:srgbClr val="0070C0"/>
                </a:solidFill>
              </a:rPr>
              <a:t>that will lead to doubt </a:t>
            </a:r>
            <a:r>
              <a:rPr lang="en-US" sz="2000" dirty="0" smtClean="0">
                <a:solidFill>
                  <a:srgbClr val="0070C0"/>
                </a:solidFill>
              </a:rPr>
              <a:t>the </a:t>
            </a:r>
            <a:r>
              <a:rPr lang="en-US" sz="2000" dirty="0">
                <a:solidFill>
                  <a:srgbClr val="0070C0"/>
                </a:solidFill>
              </a:rPr>
              <a:t>validity of the test results ...</a:t>
            </a:r>
            <a:endParaRPr lang="pl-PL" sz="2000" dirty="0" smtClean="0">
              <a:solidFill>
                <a:srgbClr val="0070C0"/>
              </a:solidFill>
            </a:endParaRPr>
          </a:p>
          <a:p>
            <a:pPr marL="0" lvl="1">
              <a:spcBef>
                <a:spcPct val="20000"/>
              </a:spcBef>
            </a:pPr>
            <a:endParaRPr lang="pl-PL" sz="2000" dirty="0">
              <a:solidFill>
                <a:srgbClr val="0070C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378438653"/>
      </p:ext>
    </p:extLst>
  </p:cSld>
  <p:clrMapOvr>
    <a:masterClrMapping/>
  </p:clrMapOvr>
  <p:transition spd="med">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5878532"/>
          </a:xfrm>
          <a:prstGeom prst="rect">
            <a:avLst/>
          </a:prstGeom>
        </p:spPr>
        <p:txBody>
          <a:bodyPr wrap="square">
            <a:spAutoFit/>
          </a:bodyPr>
          <a:lstStyle/>
          <a:p>
            <a:pPr marL="0" lvl="1">
              <a:spcBef>
                <a:spcPct val="20000"/>
              </a:spcBef>
            </a:pPr>
            <a:r>
              <a:rPr lang="hr-BA" sz="2400" b="1" dirty="0">
                <a:solidFill>
                  <a:srgbClr val="1F497D"/>
                </a:solidFill>
              </a:rPr>
              <a:t>EXAMPLE: LABORATORY EVALUATION</a:t>
            </a:r>
          </a:p>
          <a:p>
            <a:pPr marL="0" lvl="1">
              <a:spcBef>
                <a:spcPct val="20000"/>
              </a:spcBef>
            </a:pPr>
            <a:endParaRPr lang="pl-PL" sz="2000" dirty="0" smtClean="0">
              <a:solidFill>
                <a:srgbClr val="0070C0"/>
              </a:solidFill>
            </a:endParaRPr>
          </a:p>
          <a:p>
            <a:pPr marL="0" lvl="1">
              <a:spcBef>
                <a:spcPct val="20000"/>
              </a:spcBef>
            </a:pPr>
            <a:r>
              <a:rPr lang="en-US" sz="2000" dirty="0" smtClean="0">
                <a:solidFill>
                  <a:srgbClr val="0070C0"/>
                </a:solidFill>
              </a:rPr>
              <a:t>T</a:t>
            </a:r>
            <a:r>
              <a:rPr lang="hr-HR" sz="2000" dirty="0" err="1" smtClean="0">
                <a:solidFill>
                  <a:srgbClr val="0070C0"/>
                </a:solidFill>
              </a:rPr>
              <a:t>echnical</a:t>
            </a:r>
            <a:r>
              <a:rPr lang="hr-HR" sz="2000" dirty="0" smtClean="0">
                <a:solidFill>
                  <a:srgbClr val="0070C0"/>
                </a:solidFill>
              </a:rPr>
              <a:t> </a:t>
            </a:r>
            <a:r>
              <a:rPr lang="hr-HR" sz="2000" dirty="0" err="1" smtClean="0">
                <a:solidFill>
                  <a:srgbClr val="0070C0"/>
                </a:solidFill>
              </a:rPr>
              <a:t>evaluator</a:t>
            </a:r>
            <a:r>
              <a:rPr lang="hr-HR" sz="2000" dirty="0" smtClean="0">
                <a:solidFill>
                  <a:srgbClr val="0070C0"/>
                </a:solidFill>
              </a:rPr>
              <a:t> </a:t>
            </a:r>
            <a:r>
              <a:rPr lang="hr-HR" sz="2000" dirty="0" err="1" smtClean="0">
                <a:solidFill>
                  <a:srgbClr val="0070C0"/>
                </a:solidFill>
              </a:rPr>
              <a:t>evaluates</a:t>
            </a:r>
            <a:r>
              <a:rPr lang="hr-HR" sz="2000" dirty="0" smtClean="0">
                <a:solidFill>
                  <a:srgbClr val="0070C0"/>
                </a:solidFill>
              </a:rPr>
              <a:t> </a:t>
            </a:r>
            <a:r>
              <a:rPr lang="en-US" sz="2000" dirty="0" smtClean="0">
                <a:solidFill>
                  <a:srgbClr val="0070C0"/>
                </a:solidFill>
              </a:rPr>
              <a:t>according </a:t>
            </a:r>
            <a:r>
              <a:rPr lang="en-US" sz="2000" dirty="0">
                <a:solidFill>
                  <a:srgbClr val="0070C0"/>
                </a:solidFill>
              </a:rPr>
              <a:t>to HRN EN ISO / IEC 17025 </a:t>
            </a:r>
            <a:r>
              <a:rPr lang="hr-HR" sz="2000" dirty="0" err="1" smtClean="0">
                <a:solidFill>
                  <a:srgbClr val="0070C0"/>
                </a:solidFill>
              </a:rPr>
              <a:t>following</a:t>
            </a:r>
            <a:r>
              <a:rPr lang="en-US" sz="2000" dirty="0" smtClean="0">
                <a:solidFill>
                  <a:srgbClr val="0070C0"/>
                </a:solidFill>
              </a:rPr>
              <a:t>:</a:t>
            </a:r>
            <a:endParaRPr lang="en-US" sz="2000" dirty="0">
              <a:solidFill>
                <a:srgbClr val="0070C0"/>
              </a:solidFill>
            </a:endParaRPr>
          </a:p>
          <a:p>
            <a:pPr marL="0" lvl="1">
              <a:spcBef>
                <a:spcPct val="20000"/>
              </a:spcBef>
            </a:pPr>
            <a:r>
              <a:rPr lang="en-US" sz="2000" dirty="0">
                <a:solidFill>
                  <a:srgbClr val="0070C0"/>
                </a:solidFill>
              </a:rPr>
              <a:t>METHODS OF EXAMINATION</a:t>
            </a:r>
          </a:p>
          <a:p>
            <a:pPr marL="0" lvl="1">
              <a:spcBef>
                <a:spcPct val="20000"/>
              </a:spcBef>
            </a:pPr>
            <a:r>
              <a:rPr lang="hr-HR" sz="2000" dirty="0" smtClean="0">
                <a:solidFill>
                  <a:srgbClr val="0070C0"/>
                </a:solidFill>
              </a:rPr>
              <a:t> - </a:t>
            </a:r>
            <a:r>
              <a:rPr lang="en-US" sz="2000" dirty="0" smtClean="0">
                <a:solidFill>
                  <a:srgbClr val="0070C0"/>
                </a:solidFill>
              </a:rPr>
              <a:t>whether </a:t>
            </a:r>
            <a:r>
              <a:rPr lang="en-US" sz="2000" dirty="0">
                <a:solidFill>
                  <a:srgbClr val="0070C0"/>
                </a:solidFill>
              </a:rPr>
              <a:t>the tests are conducted in accordance with the </a:t>
            </a:r>
            <a:r>
              <a:rPr lang="en-US" sz="2000" dirty="0" smtClean="0">
                <a:solidFill>
                  <a:srgbClr val="0070C0"/>
                </a:solidFill>
              </a:rPr>
              <a:t>test</a:t>
            </a:r>
            <a:r>
              <a:rPr lang="hr-HR" sz="2000" dirty="0" err="1" smtClean="0">
                <a:solidFill>
                  <a:srgbClr val="0070C0"/>
                </a:solidFill>
              </a:rPr>
              <a:t>ing</a:t>
            </a:r>
            <a:r>
              <a:rPr lang="en-US" sz="2000" dirty="0" smtClean="0">
                <a:solidFill>
                  <a:srgbClr val="0070C0"/>
                </a:solidFill>
              </a:rPr>
              <a:t> </a:t>
            </a:r>
            <a:r>
              <a:rPr lang="en-US" sz="2000" dirty="0">
                <a:solidFill>
                  <a:srgbClr val="0070C0"/>
                </a:solidFill>
              </a:rPr>
              <a:t>standards</a:t>
            </a:r>
          </a:p>
          <a:p>
            <a:pPr marL="0" lvl="1">
              <a:spcBef>
                <a:spcPct val="20000"/>
              </a:spcBef>
            </a:pPr>
            <a:r>
              <a:rPr lang="hr-HR" sz="2000" dirty="0" smtClean="0">
                <a:solidFill>
                  <a:srgbClr val="0070C0"/>
                </a:solidFill>
              </a:rPr>
              <a:t> - </a:t>
            </a:r>
            <a:r>
              <a:rPr lang="en-US" sz="2000" dirty="0" smtClean="0">
                <a:solidFill>
                  <a:srgbClr val="0070C0"/>
                </a:solidFill>
              </a:rPr>
              <a:t>whether </a:t>
            </a:r>
            <a:r>
              <a:rPr lang="en-US" sz="2000" dirty="0">
                <a:solidFill>
                  <a:srgbClr val="0070C0"/>
                </a:solidFill>
              </a:rPr>
              <a:t>the changes in test standards are being followed and whether they are </a:t>
            </a:r>
            <a:r>
              <a:rPr lang="en-US" sz="2000" dirty="0" smtClean="0">
                <a:solidFill>
                  <a:srgbClr val="0070C0"/>
                </a:solidFill>
              </a:rPr>
              <a:t>adhered to</a:t>
            </a:r>
            <a:endParaRPr lang="en-US" sz="2000" dirty="0">
              <a:solidFill>
                <a:srgbClr val="0070C0"/>
              </a:solidFill>
            </a:endParaRPr>
          </a:p>
          <a:p>
            <a:pPr marL="0" lvl="1">
              <a:spcBef>
                <a:spcPct val="20000"/>
              </a:spcBef>
            </a:pPr>
            <a:r>
              <a:rPr lang="hr-HR" sz="2000" dirty="0" smtClean="0">
                <a:solidFill>
                  <a:srgbClr val="0070C0"/>
                </a:solidFill>
              </a:rPr>
              <a:t> - </a:t>
            </a:r>
            <a:r>
              <a:rPr lang="en-US" sz="2000" dirty="0" smtClean="0">
                <a:solidFill>
                  <a:srgbClr val="0070C0"/>
                </a:solidFill>
              </a:rPr>
              <a:t>whether </a:t>
            </a:r>
            <a:r>
              <a:rPr lang="en-US" sz="2000" dirty="0">
                <a:solidFill>
                  <a:srgbClr val="0070C0"/>
                </a:solidFill>
              </a:rPr>
              <a:t>all the criteria that the test standards require are met</a:t>
            </a:r>
          </a:p>
          <a:p>
            <a:pPr marL="0" lvl="1">
              <a:spcBef>
                <a:spcPct val="20000"/>
              </a:spcBef>
            </a:pPr>
            <a:r>
              <a:rPr lang="hr-HR" sz="2000" dirty="0" smtClean="0">
                <a:solidFill>
                  <a:srgbClr val="0070C0"/>
                </a:solidFill>
              </a:rPr>
              <a:t> - </a:t>
            </a:r>
            <a:r>
              <a:rPr lang="en-US" sz="2000" dirty="0" smtClean="0">
                <a:solidFill>
                  <a:srgbClr val="0070C0"/>
                </a:solidFill>
              </a:rPr>
              <a:t>verification </a:t>
            </a:r>
            <a:r>
              <a:rPr lang="en-US" sz="2000" dirty="0">
                <a:solidFill>
                  <a:srgbClr val="0070C0"/>
                </a:solidFill>
              </a:rPr>
              <a:t>of the implementation of the </a:t>
            </a:r>
            <a:r>
              <a:rPr lang="en-US" sz="2000" dirty="0" smtClean="0">
                <a:solidFill>
                  <a:srgbClr val="0070C0"/>
                </a:solidFill>
              </a:rPr>
              <a:t>test</a:t>
            </a:r>
            <a:r>
              <a:rPr lang="hr-HR" sz="2000" dirty="0" err="1" smtClean="0">
                <a:solidFill>
                  <a:srgbClr val="0070C0"/>
                </a:solidFill>
              </a:rPr>
              <a:t>ing</a:t>
            </a:r>
            <a:r>
              <a:rPr lang="en-US" sz="2000" dirty="0" smtClean="0">
                <a:solidFill>
                  <a:srgbClr val="0070C0"/>
                </a:solidFill>
              </a:rPr>
              <a:t> </a:t>
            </a:r>
            <a:r>
              <a:rPr lang="en-US" sz="2000" dirty="0">
                <a:solidFill>
                  <a:srgbClr val="0070C0"/>
                </a:solidFill>
              </a:rPr>
              <a:t>method through the demonstration:</a:t>
            </a:r>
          </a:p>
          <a:p>
            <a:pPr marL="0" lvl="1">
              <a:spcBef>
                <a:spcPct val="20000"/>
              </a:spcBef>
            </a:pPr>
            <a:r>
              <a:rPr lang="hr-HR" sz="2000" dirty="0" smtClean="0">
                <a:solidFill>
                  <a:srgbClr val="0070C0"/>
                </a:solidFill>
              </a:rPr>
              <a:t> </a:t>
            </a:r>
            <a:r>
              <a:rPr lang="en-US" sz="2000" dirty="0" smtClean="0">
                <a:solidFill>
                  <a:srgbClr val="0070C0"/>
                </a:solidFill>
              </a:rPr>
              <a:t>- </a:t>
            </a:r>
            <a:r>
              <a:rPr lang="en-US" sz="2000" dirty="0">
                <a:solidFill>
                  <a:srgbClr val="0070C0"/>
                </a:solidFill>
              </a:rPr>
              <a:t>field testing</a:t>
            </a:r>
          </a:p>
          <a:p>
            <a:pPr marL="0" lvl="1">
              <a:spcBef>
                <a:spcPct val="20000"/>
              </a:spcBef>
            </a:pPr>
            <a:r>
              <a:rPr lang="hr-HR" sz="2000" dirty="0">
                <a:solidFill>
                  <a:srgbClr val="0070C0"/>
                </a:solidFill>
              </a:rPr>
              <a:t> </a:t>
            </a:r>
            <a:r>
              <a:rPr lang="hr-HR" sz="2000" dirty="0" smtClean="0">
                <a:solidFill>
                  <a:srgbClr val="0070C0"/>
                </a:solidFill>
              </a:rPr>
              <a:t>- </a:t>
            </a:r>
            <a:r>
              <a:rPr lang="hr-HR" sz="2000" dirty="0" err="1" smtClean="0">
                <a:solidFill>
                  <a:srgbClr val="0070C0"/>
                </a:solidFill>
              </a:rPr>
              <a:t>verification</a:t>
            </a:r>
            <a:r>
              <a:rPr lang="en-US" sz="2000" dirty="0" smtClean="0">
                <a:solidFill>
                  <a:srgbClr val="0070C0"/>
                </a:solidFill>
              </a:rPr>
              <a:t> </a:t>
            </a:r>
            <a:r>
              <a:rPr lang="en-US" sz="2000" dirty="0">
                <a:solidFill>
                  <a:srgbClr val="0070C0"/>
                </a:solidFill>
              </a:rPr>
              <a:t>of lab </a:t>
            </a:r>
            <a:r>
              <a:rPr lang="en-US" sz="2000" dirty="0" smtClean="0">
                <a:solidFill>
                  <a:srgbClr val="0070C0"/>
                </a:solidFill>
              </a:rPr>
              <a:t>test</a:t>
            </a:r>
            <a:r>
              <a:rPr lang="hr-HR" sz="2000" dirty="0" err="1" smtClean="0">
                <a:solidFill>
                  <a:srgbClr val="0070C0"/>
                </a:solidFill>
              </a:rPr>
              <a:t>ing</a:t>
            </a:r>
            <a:endParaRPr lang="en-US" sz="2000" dirty="0">
              <a:solidFill>
                <a:srgbClr val="0070C0"/>
              </a:solidFill>
            </a:endParaRPr>
          </a:p>
          <a:p>
            <a:pPr marL="0" lvl="1">
              <a:spcBef>
                <a:spcPct val="20000"/>
              </a:spcBef>
            </a:pPr>
            <a:r>
              <a:rPr lang="hr-HR" sz="2000" dirty="0" smtClean="0">
                <a:solidFill>
                  <a:srgbClr val="0070C0"/>
                </a:solidFill>
              </a:rPr>
              <a:t> </a:t>
            </a:r>
            <a:r>
              <a:rPr lang="en-US" sz="2000" dirty="0" smtClean="0">
                <a:solidFill>
                  <a:srgbClr val="0070C0"/>
                </a:solidFill>
              </a:rPr>
              <a:t>- </a:t>
            </a:r>
            <a:r>
              <a:rPr lang="hr-HR" sz="2000" dirty="0" err="1" smtClean="0">
                <a:solidFill>
                  <a:srgbClr val="0070C0"/>
                </a:solidFill>
              </a:rPr>
              <a:t>verification</a:t>
            </a:r>
            <a:r>
              <a:rPr lang="hr-HR" sz="2000" dirty="0" smtClean="0">
                <a:solidFill>
                  <a:srgbClr val="0070C0"/>
                </a:solidFill>
              </a:rPr>
              <a:t> </a:t>
            </a:r>
            <a:r>
              <a:rPr lang="hr-HR" sz="2000" dirty="0" err="1" smtClean="0">
                <a:solidFill>
                  <a:srgbClr val="0070C0"/>
                </a:solidFill>
              </a:rPr>
              <a:t>of</a:t>
            </a:r>
            <a:r>
              <a:rPr lang="en-US" sz="2000" dirty="0" smtClean="0">
                <a:solidFill>
                  <a:srgbClr val="0070C0"/>
                </a:solidFill>
              </a:rPr>
              <a:t> </a:t>
            </a:r>
            <a:r>
              <a:rPr lang="en-US" sz="2000" dirty="0">
                <a:solidFill>
                  <a:srgbClr val="0070C0"/>
                </a:solidFill>
              </a:rPr>
              <a:t>records and reports</a:t>
            </a:r>
          </a:p>
          <a:p>
            <a:pPr marL="0" lvl="1">
              <a:spcBef>
                <a:spcPct val="20000"/>
              </a:spcBef>
            </a:pPr>
            <a:r>
              <a:rPr lang="hr-HR" sz="2000" dirty="0" smtClean="0">
                <a:solidFill>
                  <a:srgbClr val="0070C0"/>
                </a:solidFill>
              </a:rPr>
              <a:t> </a:t>
            </a:r>
            <a:r>
              <a:rPr lang="en-US" sz="2000" dirty="0" smtClean="0">
                <a:solidFill>
                  <a:srgbClr val="0070C0"/>
                </a:solidFill>
              </a:rPr>
              <a:t>- </a:t>
            </a:r>
            <a:r>
              <a:rPr lang="hr-HR" sz="2000" dirty="0" err="1" smtClean="0">
                <a:solidFill>
                  <a:srgbClr val="0070C0"/>
                </a:solidFill>
              </a:rPr>
              <a:t>verification</a:t>
            </a:r>
            <a:r>
              <a:rPr lang="hr-HR" sz="2000" dirty="0" smtClean="0">
                <a:solidFill>
                  <a:srgbClr val="0070C0"/>
                </a:solidFill>
              </a:rPr>
              <a:t> </a:t>
            </a:r>
            <a:r>
              <a:rPr lang="hr-HR" sz="2000" dirty="0" err="1" smtClean="0">
                <a:solidFill>
                  <a:srgbClr val="0070C0"/>
                </a:solidFill>
              </a:rPr>
              <a:t>of</a:t>
            </a:r>
            <a:r>
              <a:rPr lang="en-US" sz="2000" dirty="0" smtClean="0">
                <a:solidFill>
                  <a:srgbClr val="0070C0"/>
                </a:solidFill>
              </a:rPr>
              <a:t> budget </a:t>
            </a:r>
            <a:r>
              <a:rPr lang="en-US" sz="2000" dirty="0">
                <a:solidFill>
                  <a:srgbClr val="0070C0"/>
                </a:solidFill>
              </a:rPr>
              <a:t>and </a:t>
            </a:r>
            <a:r>
              <a:rPr lang="en-US" sz="2000" dirty="0" smtClean="0">
                <a:solidFill>
                  <a:srgbClr val="0070C0"/>
                </a:solidFill>
              </a:rPr>
              <a:t>result</a:t>
            </a:r>
            <a:r>
              <a:rPr lang="hr-HR" sz="2000" dirty="0" smtClean="0">
                <a:solidFill>
                  <a:srgbClr val="0070C0"/>
                </a:solidFill>
              </a:rPr>
              <a:t>s </a:t>
            </a:r>
            <a:r>
              <a:rPr lang="hr-HR" sz="2000" dirty="0" err="1" smtClean="0">
                <a:solidFill>
                  <a:srgbClr val="0070C0"/>
                </a:solidFill>
              </a:rPr>
              <a:t>reporting</a:t>
            </a:r>
            <a:r>
              <a:rPr lang="en-US" sz="2000" dirty="0" smtClean="0">
                <a:solidFill>
                  <a:srgbClr val="0070C0"/>
                </a:solidFill>
              </a:rPr>
              <a:t> </a:t>
            </a:r>
            <a:r>
              <a:rPr lang="en-US" sz="2000" dirty="0">
                <a:solidFill>
                  <a:srgbClr val="0070C0"/>
                </a:solidFill>
              </a:rPr>
              <a:t>...</a:t>
            </a:r>
            <a:endParaRPr lang="pl-PL" sz="2000" dirty="0" smtClean="0">
              <a:solidFill>
                <a:srgbClr val="0070C0"/>
              </a:solidFill>
            </a:endParaRPr>
          </a:p>
          <a:p>
            <a:pPr marL="0" lvl="1">
              <a:spcBef>
                <a:spcPct val="20000"/>
              </a:spcBef>
            </a:pPr>
            <a:endParaRPr lang="pl-PL" sz="2000" dirty="0" smtClean="0">
              <a:solidFill>
                <a:srgbClr val="0070C0"/>
              </a:solidFill>
            </a:endParaRPr>
          </a:p>
          <a:p>
            <a:pPr marL="0" lvl="1">
              <a:spcBef>
                <a:spcPct val="20000"/>
              </a:spcBef>
            </a:pPr>
            <a:r>
              <a:rPr lang="pl-PL" sz="2000" dirty="0" smtClean="0">
                <a:solidFill>
                  <a:srgbClr val="0070C0"/>
                </a:solidFill>
              </a:rPr>
              <a:t>	</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956235292"/>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smtClean="0">
                <a:solidFill>
                  <a:schemeClr val="tx2"/>
                </a:solidFill>
                <a:effectLst>
                  <a:glow>
                    <a:srgbClr val="7F7F7F">
                      <a:alpha val="35000"/>
                    </a:srgbClr>
                  </a:glow>
                </a:effectLst>
              </a:rPr>
              <a:t>CAA’s</a:t>
            </a:r>
            <a:r>
              <a:rPr lang="hr-HR" sz="2800" b="1" dirty="0" smtClean="0">
                <a:solidFill>
                  <a:schemeClr val="tx2"/>
                </a:solidFill>
                <a:effectLst>
                  <a:glow>
                    <a:srgbClr val="7F7F7F">
                      <a:alpha val="35000"/>
                    </a:srgbClr>
                  </a:glow>
                </a:effectLst>
              </a:rPr>
              <a:t> role </a:t>
            </a:r>
            <a:r>
              <a:rPr lang="hr-HR" sz="2800" b="1" dirty="0" err="1" smtClean="0">
                <a:solidFill>
                  <a:schemeClr val="tx2"/>
                </a:solidFill>
                <a:effectLst>
                  <a:glow>
                    <a:srgbClr val="7F7F7F">
                      <a:alpha val="35000"/>
                    </a:srgbClr>
                  </a:glow>
                </a:effectLst>
              </a:rPr>
              <a:t>in</a:t>
            </a:r>
            <a:r>
              <a:rPr lang="hr-HR" sz="2800" b="1" dirty="0" smtClean="0">
                <a:solidFill>
                  <a:schemeClr val="tx2"/>
                </a:solidFill>
                <a:effectLst>
                  <a:glow>
                    <a:srgbClr val="7F7F7F">
                      <a:alpha val="35000"/>
                    </a:srgbClr>
                  </a:glow>
                </a:effectLst>
              </a:rPr>
              <a:t> </a:t>
            </a:r>
            <a:r>
              <a:rPr lang="hr-HR" sz="2800" b="1" dirty="0" err="1" smtClean="0">
                <a:solidFill>
                  <a:schemeClr val="tx2"/>
                </a:solidFill>
                <a:effectLst>
                  <a:glow>
                    <a:srgbClr val="7F7F7F">
                      <a:alpha val="35000"/>
                    </a:srgbClr>
                  </a:glow>
                </a:effectLst>
              </a:rPr>
              <a:t>planning</a:t>
            </a:r>
            <a:r>
              <a:rPr lang="hr-HR" sz="2800" b="1" dirty="0" smtClean="0">
                <a:solidFill>
                  <a:schemeClr val="tx2"/>
                </a:solidFill>
                <a:effectLst>
                  <a:glow>
                    <a:srgbClr val="7F7F7F">
                      <a:alpha val="35000"/>
                    </a:srgbClr>
                  </a:glow>
                </a:effectLst>
              </a:rPr>
              <a:t> </a:t>
            </a:r>
            <a:r>
              <a:rPr lang="hr-HR" sz="2800" b="1" dirty="0" err="1" smtClean="0">
                <a:solidFill>
                  <a:schemeClr val="tx2"/>
                </a:solidFill>
                <a:effectLst>
                  <a:glow>
                    <a:srgbClr val="7F7F7F">
                      <a:alpha val="35000"/>
                    </a:srgbClr>
                  </a:glow>
                </a:effectLst>
              </a:rPr>
              <a:t>and</a:t>
            </a:r>
            <a:r>
              <a:rPr lang="hr-HR" sz="2800" b="1" dirty="0" smtClean="0">
                <a:solidFill>
                  <a:schemeClr val="tx2"/>
                </a:solidFill>
                <a:effectLst>
                  <a:glow>
                    <a:srgbClr val="7F7F7F">
                      <a:alpha val="35000"/>
                    </a:srgbClr>
                  </a:glow>
                </a:effectLst>
              </a:rPr>
              <a:t> </a:t>
            </a:r>
            <a:r>
              <a:rPr lang="hr-HR" sz="2800" b="1" dirty="0" err="1" smtClean="0">
                <a:solidFill>
                  <a:schemeClr val="tx2"/>
                </a:solidFill>
                <a:effectLst>
                  <a:glow>
                    <a:srgbClr val="7F7F7F">
                      <a:alpha val="35000"/>
                    </a:srgbClr>
                  </a:glow>
                </a:effectLst>
              </a:rPr>
              <a:t>implementation</a:t>
            </a:r>
            <a:r>
              <a:rPr lang="hr-HR" sz="2800" b="1" dirty="0" smtClean="0">
                <a:solidFill>
                  <a:schemeClr val="tx2"/>
                </a:solidFill>
                <a:effectLst>
                  <a:glow>
                    <a:srgbClr val="7F7F7F">
                      <a:alpha val="35000"/>
                    </a:srgbClr>
                  </a:glow>
                </a:effectLst>
              </a:rPr>
              <a:t> </a:t>
            </a:r>
            <a:r>
              <a:rPr lang="hr-HR" sz="2800" b="1" dirty="0" err="1" smtClean="0">
                <a:solidFill>
                  <a:schemeClr val="tx2"/>
                </a:solidFill>
                <a:effectLst>
                  <a:glow>
                    <a:srgbClr val="7F7F7F">
                      <a:alpha val="35000"/>
                    </a:srgbClr>
                  </a:glow>
                </a:effectLst>
              </a:rPr>
              <a:t>of</a:t>
            </a:r>
            <a:r>
              <a:rPr lang="hr-HR" sz="2800" b="1" dirty="0" smtClean="0">
                <a:solidFill>
                  <a:schemeClr val="tx2"/>
                </a:solidFill>
                <a:effectLst>
                  <a:glow>
                    <a:srgbClr val="7F7F7F">
                      <a:alpha val="35000"/>
                    </a:srgbClr>
                  </a:glow>
                </a:effectLst>
              </a:rPr>
              <a:t> </a:t>
            </a:r>
            <a:r>
              <a:rPr lang="hr-HR" sz="2800" b="1" dirty="0" err="1" smtClean="0">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4093428"/>
          </a:xfrm>
          <a:prstGeom prst="rect">
            <a:avLst/>
          </a:prstGeom>
        </p:spPr>
        <p:txBody>
          <a:bodyPr wrap="square">
            <a:spAutoFit/>
          </a:bodyPr>
          <a:lstStyle/>
          <a:p>
            <a:pPr marL="0" lvl="1">
              <a:spcBef>
                <a:spcPct val="20000"/>
              </a:spcBef>
            </a:pPr>
            <a:r>
              <a:rPr lang="hr-BA" sz="2400" b="1" dirty="0" smtClean="0">
                <a:solidFill>
                  <a:srgbClr val="1F497D"/>
                </a:solidFill>
              </a:rPr>
              <a:t>CROATIAN ACCREDITATION AGENCY</a:t>
            </a:r>
          </a:p>
          <a:p>
            <a:pPr marL="0" lvl="1">
              <a:spcBef>
                <a:spcPct val="20000"/>
              </a:spcBef>
            </a:pPr>
            <a:endParaRPr lang="pl-PL" sz="2000" dirty="0" smtClean="0">
              <a:solidFill>
                <a:srgbClr val="0070C0"/>
              </a:solidFill>
            </a:endParaRPr>
          </a:p>
          <a:p>
            <a:pPr marL="0" lvl="1">
              <a:spcBef>
                <a:spcPct val="20000"/>
              </a:spcBef>
            </a:pPr>
            <a:r>
              <a:rPr lang="en-US" sz="2000" dirty="0">
                <a:solidFill>
                  <a:srgbClr val="0070C0"/>
                </a:solidFill>
              </a:rPr>
              <a:t>Accreditation is a measure of </a:t>
            </a:r>
            <a:r>
              <a:rPr lang="hr-HR" sz="2000" dirty="0" err="1" smtClean="0">
                <a:solidFill>
                  <a:srgbClr val="0070C0"/>
                </a:solidFill>
              </a:rPr>
              <a:t>establishing</a:t>
            </a:r>
            <a:r>
              <a:rPr lang="hr-HR" sz="2000" dirty="0" smtClean="0">
                <a:solidFill>
                  <a:srgbClr val="0070C0"/>
                </a:solidFill>
              </a:rPr>
              <a:t> </a:t>
            </a:r>
            <a:r>
              <a:rPr lang="en-US" sz="2000" dirty="0" smtClean="0">
                <a:solidFill>
                  <a:srgbClr val="0070C0"/>
                </a:solidFill>
              </a:rPr>
              <a:t>trust </a:t>
            </a:r>
            <a:r>
              <a:rPr lang="en-US" sz="2000" dirty="0">
                <a:solidFill>
                  <a:srgbClr val="0070C0"/>
                </a:solidFill>
              </a:rPr>
              <a:t>in the product and service market, as it means an independent and impartial assessment of the qualifications of bodies that perform calibration, testing, certification of products, processes and services, management systems</a:t>
            </a:r>
            <a:r>
              <a:rPr lang="en-US" sz="2000" dirty="0" smtClean="0">
                <a:solidFill>
                  <a:srgbClr val="0070C0"/>
                </a:solidFill>
              </a:rPr>
              <a:t>,</a:t>
            </a:r>
            <a:r>
              <a:rPr lang="hr-HR" sz="2000" dirty="0" smtClean="0">
                <a:solidFill>
                  <a:srgbClr val="0070C0"/>
                </a:solidFill>
              </a:rPr>
              <a:t> </a:t>
            </a:r>
            <a:r>
              <a:rPr lang="hr-HR" sz="2000" dirty="0" err="1" smtClean="0">
                <a:solidFill>
                  <a:srgbClr val="0070C0"/>
                </a:solidFill>
              </a:rPr>
              <a:t>staff</a:t>
            </a:r>
            <a:r>
              <a:rPr lang="hr-HR" sz="2000" dirty="0" smtClean="0">
                <a:solidFill>
                  <a:srgbClr val="0070C0"/>
                </a:solidFill>
              </a:rPr>
              <a:t>, </a:t>
            </a:r>
            <a:r>
              <a:rPr lang="en-US" sz="2000" dirty="0" smtClean="0">
                <a:solidFill>
                  <a:srgbClr val="0070C0"/>
                </a:solidFill>
              </a:rPr>
              <a:t>inspection</a:t>
            </a:r>
            <a:r>
              <a:rPr lang="en-US" sz="2000" dirty="0">
                <a:solidFill>
                  <a:srgbClr val="0070C0"/>
                </a:solidFill>
              </a:rPr>
              <a:t>, organization of capacity testing, verification of greenhouse gas emissions and verification in </a:t>
            </a:r>
            <a:r>
              <a:rPr lang="hr-HR" sz="2000" dirty="0" err="1" smtClean="0">
                <a:solidFill>
                  <a:srgbClr val="0070C0"/>
                </a:solidFill>
              </a:rPr>
              <a:t>the</a:t>
            </a:r>
            <a:r>
              <a:rPr lang="hr-HR" sz="2000" dirty="0" smtClean="0">
                <a:solidFill>
                  <a:srgbClr val="0070C0"/>
                </a:solidFill>
              </a:rPr>
              <a:t> </a:t>
            </a:r>
            <a:r>
              <a:rPr lang="en-US" sz="2000" dirty="0" smtClean="0">
                <a:solidFill>
                  <a:srgbClr val="0070C0"/>
                </a:solidFill>
              </a:rPr>
              <a:t>EMAS</a:t>
            </a:r>
            <a:r>
              <a:rPr lang="hr-HR" sz="2000" dirty="0" smtClean="0">
                <a:solidFill>
                  <a:srgbClr val="0070C0"/>
                </a:solidFill>
              </a:rPr>
              <a:t> system</a:t>
            </a:r>
            <a:r>
              <a:rPr lang="pl-PL" sz="2000" dirty="0" smtClean="0">
                <a:solidFill>
                  <a:srgbClr val="0070C0"/>
                </a:solidFill>
              </a:rPr>
              <a:t>.</a:t>
            </a:r>
          </a:p>
          <a:p>
            <a:pPr marL="0" lvl="1">
              <a:spcBef>
                <a:spcPct val="20000"/>
              </a:spcBef>
            </a:pPr>
            <a:r>
              <a:rPr lang="en-US" sz="2000" dirty="0">
                <a:solidFill>
                  <a:srgbClr val="0070C0"/>
                </a:solidFill>
              </a:rPr>
              <a:t>Accreditation activities in the Republic of Croatia are carried out by the Croatian Accreditation Agency </a:t>
            </a:r>
            <a:r>
              <a:rPr lang="en-US" sz="2000" dirty="0" smtClean="0">
                <a:solidFill>
                  <a:srgbClr val="0070C0"/>
                </a:solidFill>
              </a:rPr>
              <a:t>(</a:t>
            </a:r>
            <a:r>
              <a:rPr lang="hr-HR" sz="2000" dirty="0" smtClean="0">
                <a:solidFill>
                  <a:srgbClr val="0070C0"/>
                </a:solidFill>
              </a:rPr>
              <a:t>C</a:t>
            </a:r>
            <a:r>
              <a:rPr lang="en-US" sz="2000" dirty="0" smtClean="0">
                <a:solidFill>
                  <a:srgbClr val="0070C0"/>
                </a:solidFill>
              </a:rPr>
              <a:t>AA</a:t>
            </a:r>
            <a:r>
              <a:rPr lang="en-US" sz="2000" dirty="0">
                <a:solidFill>
                  <a:srgbClr val="0070C0"/>
                </a:solidFill>
              </a:rPr>
              <a:t>).</a:t>
            </a:r>
          </a:p>
          <a:p>
            <a:pPr marL="0" lvl="1">
              <a:spcBef>
                <a:spcPct val="20000"/>
              </a:spcBef>
            </a:pPr>
            <a:r>
              <a:rPr lang="en-US" sz="2000" dirty="0" smtClean="0">
                <a:solidFill>
                  <a:srgbClr val="0070C0"/>
                </a:solidFill>
              </a:rPr>
              <a:t>The </a:t>
            </a:r>
            <a:r>
              <a:rPr lang="en-US" sz="2000" dirty="0">
                <a:solidFill>
                  <a:srgbClr val="0070C0"/>
                </a:solidFill>
              </a:rPr>
              <a:t>Croatian Accreditation Agency is a public non-profit institution operating under the Accreditation Act (Official Gazette No. 158/03 and Official Gazette No. 75/09, 56/13</a:t>
            </a:r>
            <a:r>
              <a:rPr lang="en-US" sz="2000" dirty="0" smtClean="0">
                <a:solidFill>
                  <a:srgbClr val="0070C0"/>
                </a:solidFill>
              </a:rPr>
              <a:t>).</a:t>
            </a:r>
            <a:endParaRPr lang="pl-PL" sz="2000" dirty="0">
              <a:solidFill>
                <a:srgbClr val="0070C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522820879"/>
      </p:ext>
    </p:extLst>
  </p:cSld>
  <p:clrMapOvr>
    <a:masterClrMapping/>
  </p:clrMapOvr>
  <p:transition spd="med">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4893647"/>
          </a:xfrm>
          <a:prstGeom prst="rect">
            <a:avLst/>
          </a:prstGeom>
        </p:spPr>
        <p:txBody>
          <a:bodyPr wrap="square">
            <a:spAutoFit/>
          </a:bodyPr>
          <a:lstStyle/>
          <a:p>
            <a:pPr marL="0" lvl="1">
              <a:spcBef>
                <a:spcPct val="20000"/>
              </a:spcBef>
            </a:pPr>
            <a:r>
              <a:rPr lang="hr-BA" sz="2400" b="1" dirty="0">
                <a:solidFill>
                  <a:srgbClr val="1F497D"/>
                </a:solidFill>
              </a:rPr>
              <a:t>EXAMPLE: LABORATORY EVALUATION</a:t>
            </a:r>
          </a:p>
          <a:p>
            <a:pPr marL="0" lvl="1">
              <a:spcBef>
                <a:spcPct val="20000"/>
              </a:spcBef>
            </a:pPr>
            <a:endParaRPr lang="pl-PL" sz="2000" dirty="0" smtClean="0">
              <a:solidFill>
                <a:srgbClr val="0070C0"/>
              </a:solidFill>
            </a:endParaRPr>
          </a:p>
          <a:p>
            <a:pPr marL="0" lvl="1">
              <a:spcBef>
                <a:spcPct val="20000"/>
              </a:spcBef>
            </a:pPr>
            <a:r>
              <a:rPr lang="en-US" sz="2000" dirty="0" smtClean="0">
                <a:solidFill>
                  <a:srgbClr val="0070C0"/>
                </a:solidFill>
              </a:rPr>
              <a:t>Technical </a:t>
            </a:r>
            <a:r>
              <a:rPr lang="hr-HR" sz="2000" dirty="0" err="1" smtClean="0">
                <a:solidFill>
                  <a:srgbClr val="0070C0"/>
                </a:solidFill>
              </a:rPr>
              <a:t>evaluator</a:t>
            </a:r>
            <a:r>
              <a:rPr lang="en-US" sz="2000" dirty="0" smtClean="0">
                <a:solidFill>
                  <a:srgbClr val="0070C0"/>
                </a:solidFill>
              </a:rPr>
              <a:t> </a:t>
            </a:r>
            <a:r>
              <a:rPr lang="hr-HR" sz="2000" dirty="0" err="1" smtClean="0">
                <a:solidFill>
                  <a:srgbClr val="0070C0"/>
                </a:solidFill>
              </a:rPr>
              <a:t>evaluates</a:t>
            </a:r>
            <a:r>
              <a:rPr lang="hr-HR" sz="2000" dirty="0" smtClean="0">
                <a:solidFill>
                  <a:srgbClr val="0070C0"/>
                </a:solidFill>
              </a:rPr>
              <a:t> </a:t>
            </a:r>
            <a:r>
              <a:rPr lang="en-US" sz="2000" dirty="0" smtClean="0">
                <a:solidFill>
                  <a:srgbClr val="0070C0"/>
                </a:solidFill>
              </a:rPr>
              <a:t>according </a:t>
            </a:r>
            <a:r>
              <a:rPr lang="en-US" sz="2000" dirty="0">
                <a:solidFill>
                  <a:srgbClr val="0070C0"/>
                </a:solidFill>
              </a:rPr>
              <a:t>to HRN EN ISO / IEC 17025 </a:t>
            </a:r>
            <a:r>
              <a:rPr lang="hr-HR" sz="2000" dirty="0" err="1" smtClean="0">
                <a:solidFill>
                  <a:srgbClr val="0070C0"/>
                </a:solidFill>
              </a:rPr>
              <a:t>following</a:t>
            </a:r>
            <a:r>
              <a:rPr lang="en-US" sz="2000" dirty="0" smtClean="0">
                <a:solidFill>
                  <a:srgbClr val="0070C0"/>
                </a:solidFill>
              </a:rPr>
              <a:t>:</a:t>
            </a:r>
            <a:endParaRPr lang="en-US" sz="2000" dirty="0">
              <a:solidFill>
                <a:srgbClr val="0070C0"/>
              </a:solidFill>
            </a:endParaRPr>
          </a:p>
          <a:p>
            <a:pPr marL="0" lvl="1">
              <a:spcBef>
                <a:spcPct val="20000"/>
              </a:spcBef>
            </a:pPr>
            <a:r>
              <a:rPr lang="en-US" sz="2000" dirty="0">
                <a:solidFill>
                  <a:srgbClr val="0070C0"/>
                </a:solidFill>
              </a:rPr>
              <a:t>EQUIPMENT</a:t>
            </a:r>
          </a:p>
          <a:p>
            <a:pPr marL="0" lvl="1">
              <a:spcBef>
                <a:spcPct val="20000"/>
              </a:spcBef>
            </a:pPr>
            <a:r>
              <a:rPr lang="hr-HR" sz="2000" dirty="0" smtClean="0">
                <a:solidFill>
                  <a:srgbClr val="0070C0"/>
                </a:solidFill>
              </a:rPr>
              <a:t> - </a:t>
            </a:r>
            <a:r>
              <a:rPr lang="hr-HR" sz="2000" dirty="0" err="1" smtClean="0">
                <a:solidFill>
                  <a:srgbClr val="0070C0"/>
                </a:solidFill>
              </a:rPr>
              <a:t>whether</a:t>
            </a:r>
            <a:r>
              <a:rPr lang="hr-HR" sz="2000" dirty="0" smtClean="0">
                <a:solidFill>
                  <a:srgbClr val="0070C0"/>
                </a:solidFill>
              </a:rPr>
              <a:t> a</a:t>
            </a:r>
            <a:r>
              <a:rPr lang="en-US" sz="2000" dirty="0" smtClean="0">
                <a:solidFill>
                  <a:srgbClr val="0070C0"/>
                </a:solidFill>
              </a:rPr>
              <a:t> </a:t>
            </a:r>
            <a:r>
              <a:rPr lang="en-US" sz="2000" dirty="0">
                <a:solidFill>
                  <a:srgbClr val="0070C0"/>
                </a:solidFill>
              </a:rPr>
              <a:t>laboratory </a:t>
            </a:r>
            <a:r>
              <a:rPr lang="en-US" sz="2000" dirty="0" smtClean="0">
                <a:solidFill>
                  <a:srgbClr val="0070C0"/>
                </a:solidFill>
              </a:rPr>
              <a:t>ha</a:t>
            </a:r>
            <a:r>
              <a:rPr lang="hr-HR" sz="2000" dirty="0" smtClean="0">
                <a:solidFill>
                  <a:srgbClr val="0070C0"/>
                </a:solidFill>
              </a:rPr>
              <a:t>s</a:t>
            </a:r>
            <a:r>
              <a:rPr lang="en-US" sz="2000" dirty="0" smtClean="0">
                <a:solidFill>
                  <a:srgbClr val="0070C0"/>
                </a:solidFill>
              </a:rPr>
              <a:t> </a:t>
            </a:r>
            <a:r>
              <a:rPr lang="en-US" sz="2000" dirty="0">
                <a:solidFill>
                  <a:srgbClr val="0070C0"/>
                </a:solidFill>
              </a:rPr>
              <a:t>all </a:t>
            </a:r>
            <a:r>
              <a:rPr lang="en-US" sz="2000" dirty="0" smtClean="0">
                <a:solidFill>
                  <a:srgbClr val="0070C0"/>
                </a:solidFill>
              </a:rPr>
              <a:t>necessary </a:t>
            </a:r>
            <a:r>
              <a:rPr lang="en-US" sz="2000" dirty="0">
                <a:solidFill>
                  <a:srgbClr val="0070C0"/>
                </a:solidFill>
              </a:rPr>
              <a:t>equipment?</a:t>
            </a:r>
          </a:p>
          <a:p>
            <a:pPr marL="0" lvl="1">
              <a:spcBef>
                <a:spcPct val="20000"/>
              </a:spcBef>
            </a:pPr>
            <a:r>
              <a:rPr lang="hr-HR" sz="2000" dirty="0" smtClean="0">
                <a:solidFill>
                  <a:srgbClr val="0070C0"/>
                </a:solidFill>
              </a:rPr>
              <a:t> - </a:t>
            </a:r>
            <a:r>
              <a:rPr lang="en-US" sz="2000" dirty="0" smtClean="0">
                <a:solidFill>
                  <a:srgbClr val="0070C0"/>
                </a:solidFill>
              </a:rPr>
              <a:t>whether </a:t>
            </a:r>
            <a:r>
              <a:rPr lang="en-US" sz="2000" dirty="0">
                <a:solidFill>
                  <a:srgbClr val="0070C0"/>
                </a:solidFill>
              </a:rPr>
              <a:t>the equipment meets the required criteria</a:t>
            </a:r>
          </a:p>
          <a:p>
            <a:pPr marL="0" lvl="1">
              <a:spcBef>
                <a:spcPct val="20000"/>
              </a:spcBef>
            </a:pPr>
            <a:r>
              <a:rPr lang="hr-HR" sz="2000" dirty="0" smtClean="0">
                <a:solidFill>
                  <a:srgbClr val="0070C0"/>
                </a:solidFill>
              </a:rPr>
              <a:t> - </a:t>
            </a:r>
            <a:r>
              <a:rPr lang="en-US" sz="2000" dirty="0" smtClean="0">
                <a:solidFill>
                  <a:srgbClr val="0070C0"/>
                </a:solidFill>
              </a:rPr>
              <a:t>if </a:t>
            </a:r>
            <a:r>
              <a:rPr lang="en-US" sz="2000" dirty="0">
                <a:solidFill>
                  <a:srgbClr val="0070C0"/>
                </a:solidFill>
              </a:rPr>
              <a:t>the equipment records are kept</a:t>
            </a:r>
          </a:p>
          <a:p>
            <a:pPr marL="0" lvl="1">
              <a:spcBef>
                <a:spcPct val="20000"/>
              </a:spcBef>
            </a:pPr>
            <a:r>
              <a:rPr lang="hr-HR" sz="2000" dirty="0" smtClean="0">
                <a:solidFill>
                  <a:srgbClr val="0070C0"/>
                </a:solidFill>
              </a:rPr>
              <a:t> - </a:t>
            </a:r>
            <a:r>
              <a:rPr lang="en-US" sz="2000" dirty="0" smtClean="0">
                <a:solidFill>
                  <a:srgbClr val="0070C0"/>
                </a:solidFill>
              </a:rPr>
              <a:t>whether </a:t>
            </a:r>
            <a:r>
              <a:rPr lang="en-US" sz="2000" dirty="0">
                <a:solidFill>
                  <a:srgbClr val="0070C0"/>
                </a:solidFill>
              </a:rPr>
              <a:t>the equipment is maintained</a:t>
            </a:r>
          </a:p>
          <a:p>
            <a:pPr marL="0" lvl="1">
              <a:spcBef>
                <a:spcPct val="20000"/>
              </a:spcBef>
            </a:pPr>
            <a:r>
              <a:rPr lang="hr-HR" sz="2000" dirty="0" smtClean="0">
                <a:solidFill>
                  <a:srgbClr val="0070C0"/>
                </a:solidFill>
              </a:rPr>
              <a:t> - </a:t>
            </a:r>
            <a:r>
              <a:rPr lang="en-US" sz="2000" dirty="0" smtClean="0">
                <a:solidFill>
                  <a:srgbClr val="0070C0"/>
                </a:solidFill>
              </a:rPr>
              <a:t>whether </a:t>
            </a:r>
            <a:r>
              <a:rPr lang="en-US" sz="2000" dirty="0">
                <a:solidFill>
                  <a:srgbClr val="0070C0"/>
                </a:solidFill>
              </a:rPr>
              <a:t>the equipment is calibrated</a:t>
            </a:r>
          </a:p>
          <a:p>
            <a:pPr marL="0" lvl="1">
              <a:spcBef>
                <a:spcPct val="20000"/>
              </a:spcBef>
            </a:pPr>
            <a:r>
              <a:rPr lang="hr-HR" sz="2000" dirty="0" smtClean="0">
                <a:solidFill>
                  <a:srgbClr val="0070C0"/>
                </a:solidFill>
              </a:rPr>
              <a:t> - </a:t>
            </a:r>
            <a:r>
              <a:rPr lang="en-US" sz="2000" dirty="0" smtClean="0">
                <a:solidFill>
                  <a:srgbClr val="0070C0"/>
                </a:solidFill>
              </a:rPr>
              <a:t>whether </a:t>
            </a:r>
            <a:r>
              <a:rPr lang="en-US" sz="2000" dirty="0">
                <a:solidFill>
                  <a:srgbClr val="0070C0"/>
                </a:solidFill>
              </a:rPr>
              <a:t>the equipment is unambiguously </a:t>
            </a:r>
            <a:r>
              <a:rPr lang="hr-HR" sz="2000" dirty="0" err="1" smtClean="0">
                <a:solidFill>
                  <a:srgbClr val="0070C0"/>
                </a:solidFill>
              </a:rPr>
              <a:t>labelled</a:t>
            </a:r>
            <a:endParaRPr lang="en-US" sz="2000" dirty="0">
              <a:solidFill>
                <a:srgbClr val="0070C0"/>
              </a:solidFill>
            </a:endParaRPr>
          </a:p>
          <a:p>
            <a:pPr marL="0" lvl="1">
              <a:spcBef>
                <a:spcPct val="20000"/>
              </a:spcBef>
            </a:pPr>
            <a:r>
              <a:rPr lang="hr-HR" sz="2000" dirty="0" smtClean="0">
                <a:solidFill>
                  <a:srgbClr val="0070C0"/>
                </a:solidFill>
              </a:rPr>
              <a:t> - </a:t>
            </a:r>
            <a:r>
              <a:rPr lang="en-US" sz="2000" dirty="0" smtClean="0">
                <a:solidFill>
                  <a:srgbClr val="0070C0"/>
                </a:solidFill>
              </a:rPr>
              <a:t>whether </a:t>
            </a:r>
            <a:r>
              <a:rPr lang="en-US" sz="2000" dirty="0">
                <a:solidFill>
                  <a:srgbClr val="0070C0"/>
                </a:solidFill>
              </a:rPr>
              <a:t>its calibration condition is marked</a:t>
            </a:r>
          </a:p>
          <a:p>
            <a:pPr marL="0" lvl="1">
              <a:spcBef>
                <a:spcPct val="20000"/>
              </a:spcBef>
            </a:pPr>
            <a:r>
              <a:rPr lang="hr-HR" sz="2000" dirty="0" smtClean="0">
                <a:solidFill>
                  <a:srgbClr val="0070C0"/>
                </a:solidFill>
              </a:rPr>
              <a:t> - </a:t>
            </a:r>
            <a:r>
              <a:rPr lang="en-US" sz="2000" dirty="0" smtClean="0">
                <a:solidFill>
                  <a:srgbClr val="0070C0"/>
                </a:solidFill>
              </a:rPr>
              <a:t>which </a:t>
            </a:r>
            <a:r>
              <a:rPr lang="en-US" sz="2000" dirty="0">
                <a:solidFill>
                  <a:srgbClr val="0070C0"/>
                </a:solidFill>
              </a:rPr>
              <a:t>equipment </a:t>
            </a:r>
            <a:r>
              <a:rPr lang="hr-HR" sz="2000" dirty="0" err="1" smtClean="0">
                <a:solidFill>
                  <a:srgbClr val="0070C0"/>
                </a:solidFill>
              </a:rPr>
              <a:t>is</a:t>
            </a:r>
            <a:r>
              <a:rPr lang="hr-HR" sz="2000" dirty="0" smtClean="0">
                <a:solidFill>
                  <a:srgbClr val="0070C0"/>
                </a:solidFill>
              </a:rPr>
              <a:t> </a:t>
            </a:r>
            <a:r>
              <a:rPr lang="hr-HR" sz="2000" dirty="0" err="1" smtClean="0">
                <a:solidFill>
                  <a:srgbClr val="0070C0"/>
                </a:solidFill>
              </a:rPr>
              <a:t>used</a:t>
            </a:r>
            <a:r>
              <a:rPr lang="hr-HR" sz="2000" dirty="0" smtClean="0">
                <a:solidFill>
                  <a:srgbClr val="0070C0"/>
                </a:solidFill>
              </a:rPr>
              <a:t> to </a:t>
            </a:r>
            <a:r>
              <a:rPr lang="hr-HR" sz="2000" dirty="0" err="1" smtClean="0">
                <a:solidFill>
                  <a:srgbClr val="0070C0"/>
                </a:solidFill>
              </a:rPr>
              <a:t>carry</a:t>
            </a:r>
            <a:r>
              <a:rPr lang="hr-HR" sz="2000" dirty="0" smtClean="0">
                <a:solidFill>
                  <a:srgbClr val="0070C0"/>
                </a:solidFill>
              </a:rPr>
              <a:t> </a:t>
            </a:r>
            <a:r>
              <a:rPr lang="hr-HR" sz="2000" dirty="0" err="1" smtClean="0">
                <a:solidFill>
                  <a:srgbClr val="0070C0"/>
                </a:solidFill>
              </a:rPr>
              <a:t>out</a:t>
            </a:r>
            <a:r>
              <a:rPr lang="hr-HR" sz="2000" dirty="0" smtClean="0">
                <a:solidFill>
                  <a:srgbClr val="0070C0"/>
                </a:solidFill>
              </a:rPr>
              <a:t> </a:t>
            </a:r>
            <a:r>
              <a:rPr lang="hr-HR" sz="2000" dirty="0" err="1" smtClean="0">
                <a:solidFill>
                  <a:srgbClr val="0070C0"/>
                </a:solidFill>
              </a:rPr>
              <a:t>which</a:t>
            </a:r>
            <a:r>
              <a:rPr lang="hr-HR" sz="2000" dirty="0" smtClean="0">
                <a:solidFill>
                  <a:srgbClr val="0070C0"/>
                </a:solidFill>
              </a:rPr>
              <a:t> </a:t>
            </a:r>
            <a:r>
              <a:rPr lang="hr-HR" sz="2000" dirty="0" err="1" smtClean="0">
                <a:solidFill>
                  <a:srgbClr val="0070C0"/>
                </a:solidFill>
              </a:rPr>
              <a:t>tests</a:t>
            </a:r>
            <a:endParaRPr lang="en-US" sz="2000" dirty="0">
              <a:solidFill>
                <a:srgbClr val="0070C0"/>
              </a:solidFill>
            </a:endParaRPr>
          </a:p>
          <a:p>
            <a:pPr marL="0" lvl="1">
              <a:spcBef>
                <a:spcPct val="20000"/>
              </a:spcBef>
            </a:pPr>
            <a:r>
              <a:rPr lang="hr-HR" sz="2000" dirty="0" smtClean="0">
                <a:solidFill>
                  <a:srgbClr val="0070C0"/>
                </a:solidFill>
              </a:rPr>
              <a:t> - </a:t>
            </a:r>
            <a:r>
              <a:rPr lang="en-US" sz="2000" dirty="0" smtClean="0">
                <a:solidFill>
                  <a:srgbClr val="0070C0"/>
                </a:solidFill>
              </a:rPr>
              <a:t>how defective </a:t>
            </a:r>
            <a:r>
              <a:rPr lang="en-US" sz="2000" dirty="0">
                <a:solidFill>
                  <a:srgbClr val="0070C0"/>
                </a:solidFill>
              </a:rPr>
              <a:t>equipment </a:t>
            </a:r>
            <a:r>
              <a:rPr lang="hr-HR" sz="2000" dirty="0" err="1" smtClean="0">
                <a:solidFill>
                  <a:srgbClr val="0070C0"/>
                </a:solidFill>
              </a:rPr>
              <a:t>is</a:t>
            </a:r>
            <a:r>
              <a:rPr lang="hr-HR" sz="2000" dirty="0" smtClean="0">
                <a:solidFill>
                  <a:srgbClr val="0070C0"/>
                </a:solidFill>
              </a:rPr>
              <a:t> </a:t>
            </a:r>
            <a:r>
              <a:rPr lang="hr-HR" sz="2000" dirty="0" err="1" smtClean="0">
                <a:solidFill>
                  <a:srgbClr val="0070C0"/>
                </a:solidFill>
              </a:rPr>
              <a:t>dealt</a:t>
            </a:r>
            <a:r>
              <a:rPr lang="hr-HR" sz="2000" dirty="0" smtClean="0">
                <a:solidFill>
                  <a:srgbClr val="0070C0"/>
                </a:solidFill>
              </a:rPr>
              <a:t> </a:t>
            </a:r>
            <a:r>
              <a:rPr lang="hr-HR" sz="2000" dirty="0" err="1" smtClean="0">
                <a:solidFill>
                  <a:srgbClr val="0070C0"/>
                </a:solidFill>
              </a:rPr>
              <a:t>with</a:t>
            </a:r>
            <a:r>
              <a:rPr lang="hr-HR" sz="2000" dirty="0" smtClean="0">
                <a:solidFill>
                  <a:srgbClr val="0070C0"/>
                </a:solidFill>
              </a:rPr>
              <a:t>…</a:t>
            </a:r>
            <a:r>
              <a:rPr lang="pl-PL" sz="2000" dirty="0" smtClean="0">
                <a:solidFill>
                  <a:srgbClr val="0070C0"/>
                </a:solidFill>
              </a:rPr>
              <a:t>	</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739136251"/>
      </p:ext>
    </p:extLst>
  </p:cSld>
  <p:clrMapOvr>
    <a:masterClrMapping/>
  </p:clrMapOvr>
  <p:transition spd="med">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4093428"/>
          </a:xfrm>
          <a:prstGeom prst="rect">
            <a:avLst/>
          </a:prstGeom>
        </p:spPr>
        <p:txBody>
          <a:bodyPr wrap="square">
            <a:spAutoFit/>
          </a:bodyPr>
          <a:lstStyle/>
          <a:p>
            <a:pPr marL="0" lvl="1">
              <a:spcBef>
                <a:spcPct val="20000"/>
              </a:spcBef>
            </a:pPr>
            <a:r>
              <a:rPr lang="hr-BA" sz="2400" b="1" dirty="0">
                <a:solidFill>
                  <a:srgbClr val="1F497D"/>
                </a:solidFill>
              </a:rPr>
              <a:t>EXAMPLE: LABORATORY EVALUATION</a:t>
            </a:r>
          </a:p>
          <a:p>
            <a:pPr marL="0" lvl="1">
              <a:spcBef>
                <a:spcPct val="20000"/>
              </a:spcBef>
            </a:pPr>
            <a:r>
              <a:rPr lang="en-US" sz="2000" dirty="0" smtClean="0">
                <a:solidFill>
                  <a:srgbClr val="0070C0"/>
                </a:solidFill>
              </a:rPr>
              <a:t>Technical </a:t>
            </a:r>
            <a:r>
              <a:rPr lang="hr-HR" sz="2000" dirty="0" err="1" smtClean="0">
                <a:solidFill>
                  <a:srgbClr val="0070C0"/>
                </a:solidFill>
              </a:rPr>
              <a:t>evaluator</a:t>
            </a:r>
            <a:r>
              <a:rPr lang="hr-HR" sz="2000" dirty="0" smtClean="0">
                <a:solidFill>
                  <a:srgbClr val="0070C0"/>
                </a:solidFill>
              </a:rPr>
              <a:t> </a:t>
            </a:r>
            <a:r>
              <a:rPr lang="hr-HR" sz="2000" dirty="0" err="1" smtClean="0">
                <a:solidFill>
                  <a:srgbClr val="0070C0"/>
                </a:solidFill>
              </a:rPr>
              <a:t>evaluates</a:t>
            </a:r>
            <a:r>
              <a:rPr lang="en-US" sz="2000" dirty="0" smtClean="0">
                <a:solidFill>
                  <a:srgbClr val="0070C0"/>
                </a:solidFill>
              </a:rPr>
              <a:t> </a:t>
            </a:r>
            <a:r>
              <a:rPr lang="en-US" sz="2000" dirty="0">
                <a:solidFill>
                  <a:srgbClr val="0070C0"/>
                </a:solidFill>
              </a:rPr>
              <a:t>according to HRN EN ISO / IEC 17025 </a:t>
            </a:r>
            <a:r>
              <a:rPr lang="hr-HR" sz="2000" dirty="0" err="1" smtClean="0">
                <a:solidFill>
                  <a:srgbClr val="0070C0"/>
                </a:solidFill>
              </a:rPr>
              <a:t>following</a:t>
            </a:r>
            <a:r>
              <a:rPr lang="en-US" sz="2000" dirty="0" smtClean="0">
                <a:solidFill>
                  <a:srgbClr val="0070C0"/>
                </a:solidFill>
              </a:rPr>
              <a:t>:</a:t>
            </a:r>
            <a:endParaRPr lang="en-US" sz="2000" dirty="0">
              <a:solidFill>
                <a:srgbClr val="0070C0"/>
              </a:solidFill>
            </a:endParaRPr>
          </a:p>
          <a:p>
            <a:pPr marL="0" lvl="1">
              <a:spcBef>
                <a:spcPct val="20000"/>
              </a:spcBef>
            </a:pPr>
            <a:r>
              <a:rPr lang="en-US" sz="2000" dirty="0">
                <a:solidFill>
                  <a:srgbClr val="FF0000"/>
                </a:solidFill>
              </a:rPr>
              <a:t>MEASURE </a:t>
            </a:r>
            <a:r>
              <a:rPr lang="hr-HR" sz="2000" dirty="0" smtClean="0">
                <a:solidFill>
                  <a:srgbClr val="FF0000"/>
                </a:solidFill>
              </a:rPr>
              <a:t>TRACEABILITY </a:t>
            </a:r>
            <a:endParaRPr lang="en-US" sz="2000" dirty="0">
              <a:solidFill>
                <a:srgbClr val="FF0000"/>
              </a:solidFill>
            </a:endParaRPr>
          </a:p>
          <a:p>
            <a:pPr marL="0" lvl="1">
              <a:spcBef>
                <a:spcPct val="20000"/>
              </a:spcBef>
            </a:pPr>
            <a:r>
              <a:rPr lang="hr-HR" sz="2000" dirty="0" smtClean="0">
                <a:solidFill>
                  <a:srgbClr val="0070C0"/>
                </a:solidFill>
              </a:rPr>
              <a:t> - </a:t>
            </a:r>
            <a:r>
              <a:rPr lang="hr-HR" sz="2000" dirty="0" err="1" smtClean="0">
                <a:solidFill>
                  <a:srgbClr val="0070C0"/>
                </a:solidFill>
              </a:rPr>
              <a:t>whether</a:t>
            </a:r>
            <a:r>
              <a:rPr lang="hr-HR" sz="2000" dirty="0" smtClean="0">
                <a:solidFill>
                  <a:srgbClr val="0070C0"/>
                </a:solidFill>
              </a:rPr>
              <a:t> </a:t>
            </a:r>
            <a:r>
              <a:rPr lang="en-US" sz="2000" dirty="0" smtClean="0">
                <a:solidFill>
                  <a:srgbClr val="0070C0"/>
                </a:solidFill>
              </a:rPr>
              <a:t>the </a:t>
            </a:r>
            <a:r>
              <a:rPr lang="en-US" sz="2000" dirty="0">
                <a:solidFill>
                  <a:srgbClr val="0070C0"/>
                </a:solidFill>
              </a:rPr>
              <a:t>equipment </a:t>
            </a:r>
            <a:r>
              <a:rPr lang="hr-HR" sz="2000" dirty="0" err="1" smtClean="0">
                <a:solidFill>
                  <a:srgbClr val="0070C0"/>
                </a:solidFill>
              </a:rPr>
              <a:t>is</a:t>
            </a:r>
            <a:r>
              <a:rPr lang="hr-HR" sz="2000" dirty="0" smtClean="0">
                <a:solidFill>
                  <a:srgbClr val="0070C0"/>
                </a:solidFill>
              </a:rPr>
              <a:t> </a:t>
            </a:r>
            <a:r>
              <a:rPr lang="hr-HR" sz="2000" dirty="0" err="1" smtClean="0">
                <a:solidFill>
                  <a:srgbClr val="0070C0"/>
                </a:solidFill>
              </a:rPr>
              <a:t>metrologically</a:t>
            </a:r>
            <a:r>
              <a:rPr lang="en-US" sz="2000" dirty="0" smtClean="0">
                <a:solidFill>
                  <a:srgbClr val="0070C0"/>
                </a:solidFill>
              </a:rPr>
              <a:t> </a:t>
            </a:r>
            <a:r>
              <a:rPr lang="en-US" sz="2000" dirty="0">
                <a:solidFill>
                  <a:srgbClr val="0070C0"/>
                </a:solidFill>
              </a:rPr>
              <a:t>traceable</a:t>
            </a:r>
          </a:p>
          <a:p>
            <a:pPr marL="0" lvl="1">
              <a:spcBef>
                <a:spcPct val="20000"/>
              </a:spcBef>
            </a:pPr>
            <a:r>
              <a:rPr lang="hr-HR" sz="2000" dirty="0" smtClean="0">
                <a:solidFill>
                  <a:srgbClr val="0070C0"/>
                </a:solidFill>
              </a:rPr>
              <a:t> - </a:t>
            </a:r>
            <a:r>
              <a:rPr lang="hr-HR" sz="2000" dirty="0" err="1" smtClean="0">
                <a:solidFill>
                  <a:srgbClr val="0070C0"/>
                </a:solidFill>
              </a:rPr>
              <a:t>if</a:t>
            </a:r>
            <a:r>
              <a:rPr lang="hr-HR" sz="2000" dirty="0" smtClean="0">
                <a:solidFill>
                  <a:srgbClr val="0070C0"/>
                </a:solidFill>
              </a:rPr>
              <a:t> </a:t>
            </a:r>
            <a:r>
              <a:rPr lang="en-US" sz="2000" dirty="0" smtClean="0">
                <a:solidFill>
                  <a:srgbClr val="0070C0"/>
                </a:solidFill>
              </a:rPr>
              <a:t>there </a:t>
            </a:r>
            <a:r>
              <a:rPr lang="en-US" sz="2000" dirty="0">
                <a:solidFill>
                  <a:srgbClr val="0070C0"/>
                </a:solidFill>
              </a:rPr>
              <a:t>is a calibration program</a:t>
            </a:r>
          </a:p>
          <a:p>
            <a:pPr marL="0" lvl="1">
              <a:spcBef>
                <a:spcPct val="20000"/>
              </a:spcBef>
            </a:pPr>
            <a:r>
              <a:rPr lang="hr-HR" sz="2000" dirty="0" smtClean="0">
                <a:solidFill>
                  <a:srgbClr val="0070C0"/>
                </a:solidFill>
              </a:rPr>
              <a:t> - </a:t>
            </a:r>
            <a:r>
              <a:rPr lang="en-US" sz="2000" dirty="0" smtClean="0">
                <a:solidFill>
                  <a:srgbClr val="0070C0"/>
                </a:solidFill>
              </a:rPr>
              <a:t>whether </a:t>
            </a:r>
            <a:r>
              <a:rPr lang="en-US" sz="2000" dirty="0">
                <a:solidFill>
                  <a:srgbClr val="0070C0"/>
                </a:solidFill>
              </a:rPr>
              <a:t>the calibration frequency is satisfactory</a:t>
            </a:r>
          </a:p>
          <a:p>
            <a:pPr marL="0" lvl="1">
              <a:spcBef>
                <a:spcPct val="20000"/>
              </a:spcBef>
            </a:pPr>
            <a:r>
              <a:rPr lang="hr-HR" sz="2000" dirty="0" smtClean="0">
                <a:solidFill>
                  <a:srgbClr val="0070C0"/>
                </a:solidFill>
              </a:rPr>
              <a:t> - </a:t>
            </a:r>
            <a:r>
              <a:rPr lang="en-US" sz="2000" dirty="0" smtClean="0">
                <a:solidFill>
                  <a:srgbClr val="0070C0"/>
                </a:solidFill>
              </a:rPr>
              <a:t>whether </a:t>
            </a:r>
            <a:r>
              <a:rPr lang="en-US" sz="2000" dirty="0">
                <a:solidFill>
                  <a:srgbClr val="0070C0"/>
                </a:solidFill>
              </a:rPr>
              <a:t>the equipment is maintained</a:t>
            </a:r>
          </a:p>
          <a:p>
            <a:pPr marL="0" lvl="1">
              <a:spcBef>
                <a:spcPct val="20000"/>
              </a:spcBef>
            </a:pPr>
            <a:r>
              <a:rPr lang="hr-HR" sz="2000" dirty="0" smtClean="0">
                <a:solidFill>
                  <a:srgbClr val="0070C0"/>
                </a:solidFill>
              </a:rPr>
              <a:t> - </a:t>
            </a:r>
            <a:r>
              <a:rPr lang="en-US" sz="2000" dirty="0" smtClean="0">
                <a:solidFill>
                  <a:srgbClr val="0070C0"/>
                </a:solidFill>
              </a:rPr>
              <a:t>whether </a:t>
            </a:r>
            <a:r>
              <a:rPr lang="en-US" sz="2000" dirty="0">
                <a:solidFill>
                  <a:srgbClr val="0070C0"/>
                </a:solidFill>
              </a:rPr>
              <a:t>the equipment is calibrated</a:t>
            </a:r>
          </a:p>
          <a:p>
            <a:pPr marL="0" lvl="1">
              <a:spcBef>
                <a:spcPct val="20000"/>
              </a:spcBef>
            </a:pPr>
            <a:r>
              <a:rPr lang="hr-HR" sz="2000" dirty="0" smtClean="0">
                <a:solidFill>
                  <a:srgbClr val="0070C0"/>
                </a:solidFill>
              </a:rPr>
              <a:t> - </a:t>
            </a:r>
            <a:r>
              <a:rPr lang="hr-HR" sz="2000" dirty="0" err="1" smtClean="0">
                <a:solidFill>
                  <a:srgbClr val="0070C0"/>
                </a:solidFill>
              </a:rPr>
              <a:t>whether</a:t>
            </a:r>
            <a:r>
              <a:rPr lang="en-US" sz="2000" dirty="0" smtClean="0">
                <a:solidFill>
                  <a:srgbClr val="0070C0"/>
                </a:solidFill>
              </a:rPr>
              <a:t> </a:t>
            </a:r>
            <a:r>
              <a:rPr lang="en-US" sz="2000" dirty="0">
                <a:solidFill>
                  <a:srgbClr val="0070C0"/>
                </a:solidFill>
              </a:rPr>
              <a:t>the calibration </a:t>
            </a:r>
            <a:r>
              <a:rPr lang="en-US" sz="2000" dirty="0" smtClean="0">
                <a:solidFill>
                  <a:srgbClr val="0070C0"/>
                </a:solidFill>
              </a:rPr>
              <a:t>certificate</a:t>
            </a:r>
            <a:r>
              <a:rPr lang="hr-HR" sz="2000" dirty="0" smtClean="0">
                <a:solidFill>
                  <a:srgbClr val="0070C0"/>
                </a:solidFill>
              </a:rPr>
              <a:t> </a:t>
            </a:r>
            <a:r>
              <a:rPr lang="hr-HR" sz="2000" dirty="0" err="1" smtClean="0">
                <a:solidFill>
                  <a:srgbClr val="0070C0"/>
                </a:solidFill>
              </a:rPr>
              <a:t>is</a:t>
            </a:r>
            <a:r>
              <a:rPr lang="hr-HR" sz="2000" dirty="0" smtClean="0">
                <a:solidFill>
                  <a:srgbClr val="0070C0"/>
                </a:solidFill>
              </a:rPr>
              <a:t> </a:t>
            </a:r>
            <a:r>
              <a:rPr lang="hr-HR" sz="2000" dirty="0" err="1" smtClean="0">
                <a:solidFill>
                  <a:srgbClr val="0070C0"/>
                </a:solidFill>
              </a:rPr>
              <a:t>traceable</a:t>
            </a:r>
            <a:r>
              <a:rPr lang="en-US" sz="2000" dirty="0" smtClean="0">
                <a:solidFill>
                  <a:srgbClr val="0070C0"/>
                </a:solidFill>
              </a:rPr>
              <a:t> </a:t>
            </a:r>
            <a:r>
              <a:rPr lang="en-US" sz="2000" dirty="0">
                <a:solidFill>
                  <a:srgbClr val="0070C0"/>
                </a:solidFill>
              </a:rPr>
              <a:t>(issued by an accredited </a:t>
            </a:r>
            <a:r>
              <a:rPr lang="hr-HR" sz="2000" dirty="0" err="1" smtClean="0">
                <a:solidFill>
                  <a:srgbClr val="0070C0"/>
                </a:solidFill>
              </a:rPr>
              <a:t>calibration</a:t>
            </a:r>
            <a:r>
              <a:rPr lang="hr-HR" sz="2000" dirty="0" smtClean="0">
                <a:solidFill>
                  <a:srgbClr val="0070C0"/>
                </a:solidFill>
              </a:rPr>
              <a:t> l</a:t>
            </a:r>
            <a:r>
              <a:rPr lang="en-US" sz="2000" dirty="0" err="1" smtClean="0">
                <a:solidFill>
                  <a:srgbClr val="0070C0"/>
                </a:solidFill>
              </a:rPr>
              <a:t>aboratory</a:t>
            </a:r>
            <a:r>
              <a:rPr lang="en-US" sz="2000" dirty="0">
                <a:solidFill>
                  <a:srgbClr val="0070C0"/>
                </a:solidFill>
              </a:rPr>
              <a:t>)</a:t>
            </a:r>
          </a:p>
          <a:p>
            <a:pPr marL="0" lvl="1">
              <a:spcBef>
                <a:spcPct val="20000"/>
              </a:spcBef>
            </a:pPr>
            <a:r>
              <a:rPr lang="hr-HR" sz="2000" dirty="0" smtClean="0">
                <a:solidFill>
                  <a:srgbClr val="0070C0"/>
                </a:solidFill>
              </a:rPr>
              <a:t> - </a:t>
            </a:r>
            <a:r>
              <a:rPr lang="en-US" sz="2000" dirty="0" smtClean="0">
                <a:solidFill>
                  <a:srgbClr val="0070C0"/>
                </a:solidFill>
              </a:rPr>
              <a:t>how </a:t>
            </a:r>
            <a:r>
              <a:rPr lang="en-US" sz="2000" dirty="0">
                <a:solidFill>
                  <a:srgbClr val="0070C0"/>
                </a:solidFill>
              </a:rPr>
              <a:t>to deal with reference standards and materials </a:t>
            </a:r>
            <a:r>
              <a:rPr lang="en-US" sz="2000" dirty="0" smtClean="0">
                <a:solidFill>
                  <a:srgbClr val="0070C0"/>
                </a:solidFill>
              </a:rPr>
              <a:t>...</a:t>
            </a:r>
            <a:endParaRPr lang="en-US" sz="2000" dirty="0">
              <a:solidFill>
                <a:srgbClr val="0070C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400040428"/>
      </p:ext>
    </p:extLst>
  </p:cSld>
  <p:clrMapOvr>
    <a:masterClrMapping/>
  </p:clrMapOvr>
  <p:transition spd="med">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3059299"/>
          </a:xfrm>
          <a:prstGeom prst="rect">
            <a:avLst/>
          </a:prstGeom>
        </p:spPr>
        <p:txBody>
          <a:bodyPr wrap="square">
            <a:spAutoFit/>
          </a:bodyPr>
          <a:lstStyle/>
          <a:p>
            <a:pPr marL="0" lvl="1">
              <a:spcBef>
                <a:spcPct val="20000"/>
              </a:spcBef>
            </a:pPr>
            <a:r>
              <a:rPr lang="hr-BA" sz="2400" b="1" dirty="0">
                <a:solidFill>
                  <a:srgbClr val="1F497D"/>
                </a:solidFill>
              </a:rPr>
              <a:t>EXAMPLE: LABORATORY </a:t>
            </a:r>
            <a:r>
              <a:rPr lang="hr-BA" sz="2400" b="1" dirty="0" smtClean="0">
                <a:solidFill>
                  <a:srgbClr val="1F497D"/>
                </a:solidFill>
              </a:rPr>
              <a:t>EVALUATION</a:t>
            </a:r>
          </a:p>
          <a:p>
            <a:pPr marL="0" lvl="1">
              <a:spcBef>
                <a:spcPct val="20000"/>
              </a:spcBef>
            </a:pPr>
            <a:endParaRPr lang="hr-BA" sz="2400" b="1" dirty="0">
              <a:solidFill>
                <a:srgbClr val="1F497D"/>
              </a:solidFill>
            </a:endParaRPr>
          </a:p>
          <a:p>
            <a:pPr marL="0" lvl="1">
              <a:spcBef>
                <a:spcPct val="20000"/>
              </a:spcBef>
            </a:pPr>
            <a:r>
              <a:rPr lang="en-US" sz="2000" dirty="0" smtClean="0">
                <a:solidFill>
                  <a:srgbClr val="0070C0"/>
                </a:solidFill>
              </a:rPr>
              <a:t>Technical </a:t>
            </a:r>
            <a:r>
              <a:rPr lang="hr-HR" sz="2000" dirty="0" err="1" smtClean="0">
                <a:solidFill>
                  <a:srgbClr val="0070C0"/>
                </a:solidFill>
              </a:rPr>
              <a:t>evaluator</a:t>
            </a:r>
            <a:r>
              <a:rPr lang="hr-HR" sz="2000" dirty="0" smtClean="0">
                <a:solidFill>
                  <a:srgbClr val="0070C0"/>
                </a:solidFill>
              </a:rPr>
              <a:t> </a:t>
            </a:r>
            <a:r>
              <a:rPr lang="hr-HR" sz="2000" dirty="0" err="1" smtClean="0">
                <a:solidFill>
                  <a:srgbClr val="0070C0"/>
                </a:solidFill>
              </a:rPr>
              <a:t>evaluates</a:t>
            </a:r>
            <a:r>
              <a:rPr lang="en-US" sz="2000" dirty="0" smtClean="0">
                <a:solidFill>
                  <a:srgbClr val="0070C0"/>
                </a:solidFill>
              </a:rPr>
              <a:t> </a:t>
            </a:r>
            <a:r>
              <a:rPr lang="en-US" sz="2000" dirty="0">
                <a:solidFill>
                  <a:srgbClr val="0070C0"/>
                </a:solidFill>
              </a:rPr>
              <a:t>according to HRN EN ISO / IEC 17025 </a:t>
            </a:r>
            <a:r>
              <a:rPr lang="hr-HR" sz="2000" dirty="0" err="1" smtClean="0">
                <a:solidFill>
                  <a:srgbClr val="0070C0"/>
                </a:solidFill>
              </a:rPr>
              <a:t>following</a:t>
            </a:r>
            <a:r>
              <a:rPr lang="en-US" sz="2000" dirty="0" smtClean="0">
                <a:solidFill>
                  <a:srgbClr val="0070C0"/>
                </a:solidFill>
              </a:rPr>
              <a:t>:</a:t>
            </a:r>
            <a:endParaRPr lang="en-US" sz="2000" dirty="0">
              <a:solidFill>
                <a:srgbClr val="0070C0"/>
              </a:solidFill>
            </a:endParaRPr>
          </a:p>
          <a:p>
            <a:pPr marL="0" lvl="1">
              <a:spcBef>
                <a:spcPct val="20000"/>
              </a:spcBef>
            </a:pPr>
            <a:r>
              <a:rPr lang="en-US" sz="2000" dirty="0">
                <a:solidFill>
                  <a:srgbClr val="0070C0"/>
                </a:solidFill>
              </a:rPr>
              <a:t>HANDLING WITH TESTING SUBJECTS</a:t>
            </a:r>
          </a:p>
          <a:p>
            <a:pPr marL="0" lvl="1">
              <a:spcBef>
                <a:spcPct val="20000"/>
              </a:spcBef>
            </a:pPr>
            <a:r>
              <a:rPr lang="hr-HR" sz="2000" dirty="0" smtClean="0">
                <a:solidFill>
                  <a:srgbClr val="0070C0"/>
                </a:solidFill>
              </a:rPr>
              <a:t> - </a:t>
            </a:r>
            <a:r>
              <a:rPr lang="en-US" sz="2000" dirty="0" smtClean="0">
                <a:solidFill>
                  <a:srgbClr val="0070C0"/>
                </a:solidFill>
              </a:rPr>
              <a:t>how </a:t>
            </a:r>
            <a:r>
              <a:rPr lang="hr-HR" sz="2000" dirty="0" err="1" smtClean="0">
                <a:solidFill>
                  <a:srgbClr val="0070C0"/>
                </a:solidFill>
              </a:rPr>
              <a:t>objects</a:t>
            </a:r>
            <a:r>
              <a:rPr lang="hr-HR" sz="2000" dirty="0" smtClean="0">
                <a:solidFill>
                  <a:srgbClr val="0070C0"/>
                </a:solidFill>
              </a:rPr>
              <a:t> to </a:t>
            </a:r>
            <a:r>
              <a:rPr lang="hr-HR" sz="2000" dirty="0" err="1" smtClean="0">
                <a:solidFill>
                  <a:srgbClr val="0070C0"/>
                </a:solidFill>
              </a:rPr>
              <a:t>be</a:t>
            </a:r>
            <a:r>
              <a:rPr lang="hr-HR" sz="2000" dirty="0" smtClean="0">
                <a:solidFill>
                  <a:srgbClr val="0070C0"/>
                </a:solidFill>
              </a:rPr>
              <a:t> </a:t>
            </a:r>
            <a:r>
              <a:rPr lang="hr-HR" sz="2000" dirty="0" err="1" smtClean="0">
                <a:solidFill>
                  <a:srgbClr val="0070C0"/>
                </a:solidFill>
              </a:rPr>
              <a:t>tested</a:t>
            </a:r>
            <a:r>
              <a:rPr lang="hr-HR" sz="2000" dirty="0" smtClean="0">
                <a:solidFill>
                  <a:srgbClr val="0070C0"/>
                </a:solidFill>
              </a:rPr>
              <a:t> are </a:t>
            </a:r>
            <a:r>
              <a:rPr lang="hr-HR" sz="2000" dirty="0" err="1" smtClean="0">
                <a:solidFill>
                  <a:srgbClr val="0070C0"/>
                </a:solidFill>
              </a:rPr>
              <a:t>handled</a:t>
            </a:r>
            <a:r>
              <a:rPr lang="hr-HR" sz="2000" dirty="0" smtClean="0">
                <a:solidFill>
                  <a:srgbClr val="0070C0"/>
                </a:solidFill>
              </a:rPr>
              <a:t> </a:t>
            </a:r>
            <a:endParaRPr lang="en-US" sz="2000" dirty="0">
              <a:solidFill>
                <a:srgbClr val="0070C0"/>
              </a:solidFill>
            </a:endParaRPr>
          </a:p>
          <a:p>
            <a:pPr marL="0" lvl="1">
              <a:spcBef>
                <a:spcPct val="20000"/>
              </a:spcBef>
            </a:pPr>
            <a:r>
              <a:rPr lang="hr-HR" sz="2000" dirty="0" smtClean="0">
                <a:solidFill>
                  <a:srgbClr val="0070C0"/>
                </a:solidFill>
              </a:rPr>
              <a:t> - </a:t>
            </a:r>
            <a:r>
              <a:rPr lang="hr-HR" sz="2000" dirty="0" err="1" smtClean="0">
                <a:solidFill>
                  <a:srgbClr val="0070C0"/>
                </a:solidFill>
              </a:rPr>
              <a:t>whether</a:t>
            </a:r>
            <a:r>
              <a:rPr lang="hr-HR" sz="2000" dirty="0" smtClean="0">
                <a:solidFill>
                  <a:srgbClr val="0070C0"/>
                </a:solidFill>
              </a:rPr>
              <a:t> </a:t>
            </a:r>
            <a:r>
              <a:rPr lang="hr-HR" sz="2000" dirty="0" err="1" smtClean="0">
                <a:solidFill>
                  <a:srgbClr val="0070C0"/>
                </a:solidFill>
              </a:rPr>
              <a:t>it</a:t>
            </a:r>
            <a:r>
              <a:rPr lang="hr-HR" sz="2000" dirty="0" smtClean="0">
                <a:solidFill>
                  <a:srgbClr val="0070C0"/>
                </a:solidFill>
              </a:rPr>
              <a:t> </a:t>
            </a:r>
            <a:r>
              <a:rPr lang="hr-HR" sz="2000" dirty="0" err="1" smtClean="0">
                <a:solidFill>
                  <a:srgbClr val="0070C0"/>
                </a:solidFill>
              </a:rPr>
              <a:t>is</a:t>
            </a:r>
            <a:r>
              <a:rPr lang="hr-HR" sz="2000" dirty="0" smtClean="0">
                <a:solidFill>
                  <a:srgbClr val="0070C0"/>
                </a:solidFill>
              </a:rPr>
              <a:t> </a:t>
            </a:r>
            <a:r>
              <a:rPr lang="hr-HR" sz="2000" dirty="0" err="1" smtClean="0">
                <a:solidFill>
                  <a:srgbClr val="0070C0"/>
                </a:solidFill>
              </a:rPr>
              <a:t>ensured</a:t>
            </a:r>
            <a:r>
              <a:rPr lang="hr-HR" sz="2000" dirty="0" smtClean="0">
                <a:solidFill>
                  <a:srgbClr val="0070C0"/>
                </a:solidFill>
              </a:rPr>
              <a:t> </a:t>
            </a:r>
            <a:r>
              <a:rPr lang="hr-HR" sz="2000" dirty="0" err="1" smtClean="0">
                <a:solidFill>
                  <a:srgbClr val="0070C0"/>
                </a:solidFill>
              </a:rPr>
              <a:t>that</a:t>
            </a:r>
            <a:r>
              <a:rPr lang="hr-HR" sz="2000" dirty="0" smtClean="0">
                <a:solidFill>
                  <a:srgbClr val="0070C0"/>
                </a:solidFill>
              </a:rPr>
              <a:t> </a:t>
            </a:r>
            <a:r>
              <a:rPr lang="en-US" sz="2000" dirty="0" smtClean="0">
                <a:solidFill>
                  <a:srgbClr val="0070C0"/>
                </a:solidFill>
              </a:rPr>
              <a:t>traceability </a:t>
            </a:r>
            <a:r>
              <a:rPr lang="en-US" sz="2000" dirty="0">
                <a:solidFill>
                  <a:srgbClr val="0070C0"/>
                </a:solidFill>
              </a:rPr>
              <a:t>does not result in mixing or confusion</a:t>
            </a:r>
          </a:p>
          <a:p>
            <a:pPr marL="0" lvl="1">
              <a:spcBef>
                <a:spcPct val="20000"/>
              </a:spcBef>
            </a:pPr>
            <a:r>
              <a:rPr lang="hr-HR" sz="2000" dirty="0" smtClean="0">
                <a:solidFill>
                  <a:srgbClr val="0070C0"/>
                </a:solidFill>
              </a:rPr>
              <a:t> - </a:t>
            </a:r>
            <a:r>
              <a:rPr lang="hr-HR" sz="2000" dirty="0" err="1" smtClean="0">
                <a:solidFill>
                  <a:srgbClr val="0070C0"/>
                </a:solidFill>
              </a:rPr>
              <a:t>whether</a:t>
            </a:r>
            <a:r>
              <a:rPr lang="hr-HR" sz="2000" dirty="0" smtClean="0">
                <a:solidFill>
                  <a:srgbClr val="0070C0"/>
                </a:solidFill>
              </a:rPr>
              <a:t> </a:t>
            </a:r>
            <a:r>
              <a:rPr lang="hr-HR" sz="2000" dirty="0" err="1" smtClean="0">
                <a:solidFill>
                  <a:srgbClr val="0070C0"/>
                </a:solidFill>
              </a:rPr>
              <a:t>objects</a:t>
            </a:r>
            <a:r>
              <a:rPr lang="hr-HR" sz="2000" dirty="0" smtClean="0">
                <a:solidFill>
                  <a:srgbClr val="0070C0"/>
                </a:solidFill>
              </a:rPr>
              <a:t> are </a:t>
            </a:r>
            <a:r>
              <a:rPr lang="hr-HR" sz="2000" dirty="0" err="1" smtClean="0">
                <a:solidFill>
                  <a:srgbClr val="0070C0"/>
                </a:solidFill>
              </a:rPr>
              <a:t>handled</a:t>
            </a:r>
            <a:r>
              <a:rPr lang="hr-HR" sz="2000" dirty="0" smtClean="0">
                <a:solidFill>
                  <a:srgbClr val="0070C0"/>
                </a:solidFill>
              </a:rPr>
              <a:t> </a:t>
            </a:r>
            <a:r>
              <a:rPr lang="en-US" sz="2000" dirty="0" smtClean="0">
                <a:solidFill>
                  <a:srgbClr val="0070C0"/>
                </a:solidFill>
              </a:rPr>
              <a:t>correctly </a:t>
            </a:r>
            <a:r>
              <a:rPr lang="en-US" sz="2000" dirty="0">
                <a:solidFill>
                  <a:srgbClr val="0070C0"/>
                </a:solidFill>
              </a:rPr>
              <a:t>to get the </a:t>
            </a:r>
            <a:r>
              <a:rPr lang="hr-HR" sz="2000" dirty="0" err="1" smtClean="0">
                <a:solidFill>
                  <a:srgbClr val="0070C0"/>
                </a:solidFill>
              </a:rPr>
              <a:t>right</a:t>
            </a:r>
            <a:r>
              <a:rPr lang="en-US" sz="2000" dirty="0" smtClean="0">
                <a:solidFill>
                  <a:srgbClr val="0070C0"/>
                </a:solidFill>
              </a:rPr>
              <a:t> </a:t>
            </a:r>
            <a:r>
              <a:rPr lang="en-US" sz="2000" dirty="0">
                <a:solidFill>
                  <a:srgbClr val="0070C0"/>
                </a:solidFill>
              </a:rPr>
              <a:t>information </a:t>
            </a:r>
            <a:r>
              <a:rPr lang="hr-HR" sz="2000" dirty="0" err="1" smtClean="0">
                <a:solidFill>
                  <a:srgbClr val="0070C0"/>
                </a:solidFill>
              </a:rPr>
              <a:t>during</a:t>
            </a:r>
            <a:r>
              <a:rPr lang="hr-HR" sz="2000" dirty="0" smtClean="0">
                <a:solidFill>
                  <a:srgbClr val="0070C0"/>
                </a:solidFill>
              </a:rPr>
              <a:t> </a:t>
            </a:r>
            <a:r>
              <a:rPr lang="en-US" sz="2000" dirty="0" smtClean="0">
                <a:solidFill>
                  <a:srgbClr val="0070C0"/>
                </a:solidFill>
              </a:rPr>
              <a:t>testing ...</a:t>
            </a:r>
            <a:endParaRPr lang="en-US" sz="2000" dirty="0">
              <a:solidFill>
                <a:srgbClr val="0070C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522232845"/>
      </p:ext>
    </p:extLst>
  </p:cSld>
  <p:clrMapOvr>
    <a:masterClrMapping/>
  </p:clrMapOvr>
  <p:transition spd="med">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4462760"/>
          </a:xfrm>
          <a:prstGeom prst="rect">
            <a:avLst/>
          </a:prstGeom>
        </p:spPr>
        <p:txBody>
          <a:bodyPr wrap="square">
            <a:spAutoFit/>
          </a:bodyPr>
          <a:lstStyle/>
          <a:p>
            <a:pPr marL="0" lvl="1">
              <a:spcBef>
                <a:spcPct val="20000"/>
              </a:spcBef>
            </a:pPr>
            <a:r>
              <a:rPr lang="hr-BA" sz="2400" b="1" dirty="0">
                <a:solidFill>
                  <a:srgbClr val="1F497D"/>
                </a:solidFill>
              </a:rPr>
              <a:t>EXAMPLE: LABORATORY EVALUATION</a:t>
            </a:r>
          </a:p>
          <a:p>
            <a:pPr marL="0" lvl="1">
              <a:spcBef>
                <a:spcPct val="20000"/>
              </a:spcBef>
            </a:pPr>
            <a:endParaRPr lang="pl-PL" sz="2000" dirty="0" smtClean="0">
              <a:solidFill>
                <a:srgbClr val="0070C0"/>
              </a:solidFill>
            </a:endParaRPr>
          </a:p>
          <a:p>
            <a:pPr marL="0" lvl="1">
              <a:spcBef>
                <a:spcPct val="20000"/>
              </a:spcBef>
            </a:pPr>
            <a:r>
              <a:rPr lang="en-US" sz="2000" dirty="0" smtClean="0">
                <a:solidFill>
                  <a:srgbClr val="0070C0"/>
                </a:solidFill>
              </a:rPr>
              <a:t>Technical </a:t>
            </a:r>
            <a:r>
              <a:rPr lang="hr-HR" sz="2000" dirty="0" err="1" smtClean="0">
                <a:solidFill>
                  <a:srgbClr val="0070C0"/>
                </a:solidFill>
              </a:rPr>
              <a:t>evaluator</a:t>
            </a:r>
            <a:r>
              <a:rPr lang="hr-HR" sz="2000" dirty="0" smtClean="0">
                <a:solidFill>
                  <a:srgbClr val="0070C0"/>
                </a:solidFill>
              </a:rPr>
              <a:t> </a:t>
            </a:r>
            <a:r>
              <a:rPr lang="hr-HR" sz="2000" dirty="0" err="1" smtClean="0">
                <a:solidFill>
                  <a:srgbClr val="0070C0"/>
                </a:solidFill>
              </a:rPr>
              <a:t>evaluates</a:t>
            </a:r>
            <a:r>
              <a:rPr lang="en-US" sz="2000" dirty="0" smtClean="0">
                <a:solidFill>
                  <a:srgbClr val="0070C0"/>
                </a:solidFill>
              </a:rPr>
              <a:t> </a:t>
            </a:r>
            <a:r>
              <a:rPr lang="en-US" sz="2000" dirty="0">
                <a:solidFill>
                  <a:srgbClr val="0070C0"/>
                </a:solidFill>
              </a:rPr>
              <a:t>according to HRN EN ISO / IEC 17025 </a:t>
            </a:r>
            <a:r>
              <a:rPr lang="hr-HR" sz="2000" dirty="0" err="1" smtClean="0">
                <a:solidFill>
                  <a:srgbClr val="0070C0"/>
                </a:solidFill>
              </a:rPr>
              <a:t>following</a:t>
            </a:r>
            <a:r>
              <a:rPr lang="en-US" sz="2000" dirty="0" smtClean="0">
                <a:solidFill>
                  <a:srgbClr val="0070C0"/>
                </a:solidFill>
              </a:rPr>
              <a:t>:</a:t>
            </a:r>
            <a:endParaRPr lang="en-US" sz="2000" dirty="0">
              <a:solidFill>
                <a:srgbClr val="0070C0"/>
              </a:solidFill>
            </a:endParaRPr>
          </a:p>
          <a:p>
            <a:pPr marL="0" lvl="1">
              <a:spcBef>
                <a:spcPct val="20000"/>
              </a:spcBef>
            </a:pPr>
            <a:r>
              <a:rPr lang="en-US" sz="2000" dirty="0">
                <a:solidFill>
                  <a:srgbClr val="0070C0"/>
                </a:solidFill>
              </a:rPr>
              <a:t>QUALITY ASSURANCE OF RESULTS</a:t>
            </a:r>
          </a:p>
          <a:p>
            <a:pPr marL="0" lvl="1">
              <a:spcBef>
                <a:spcPct val="20000"/>
              </a:spcBef>
            </a:pPr>
            <a:r>
              <a:rPr lang="hr-HR" sz="2000" dirty="0" smtClean="0">
                <a:solidFill>
                  <a:srgbClr val="0070C0"/>
                </a:solidFill>
              </a:rPr>
              <a:t> - </a:t>
            </a:r>
            <a:r>
              <a:rPr lang="en-US" sz="2000" dirty="0" smtClean="0">
                <a:solidFill>
                  <a:srgbClr val="0070C0"/>
                </a:solidFill>
              </a:rPr>
              <a:t>whether </a:t>
            </a:r>
            <a:r>
              <a:rPr lang="en-US" sz="2000" dirty="0">
                <a:solidFill>
                  <a:srgbClr val="0070C0"/>
                </a:solidFill>
              </a:rPr>
              <a:t>internal quality control measures are being implemented</a:t>
            </a:r>
          </a:p>
          <a:p>
            <a:pPr marL="0" lvl="1">
              <a:spcBef>
                <a:spcPct val="20000"/>
              </a:spcBef>
            </a:pPr>
            <a:r>
              <a:rPr lang="hr-HR" sz="2000" dirty="0" smtClean="0">
                <a:solidFill>
                  <a:srgbClr val="0070C0"/>
                </a:solidFill>
              </a:rPr>
              <a:t> - </a:t>
            </a:r>
            <a:r>
              <a:rPr lang="en-US" sz="2000" dirty="0" smtClean="0">
                <a:solidFill>
                  <a:srgbClr val="0070C0"/>
                </a:solidFill>
              </a:rPr>
              <a:t>what </a:t>
            </a:r>
            <a:r>
              <a:rPr lang="en-US" sz="2000" dirty="0">
                <a:solidFill>
                  <a:srgbClr val="0070C0"/>
                </a:solidFill>
              </a:rPr>
              <a:t>are the results of the internal quality</a:t>
            </a:r>
          </a:p>
          <a:p>
            <a:pPr marL="0" lvl="1">
              <a:spcBef>
                <a:spcPct val="20000"/>
              </a:spcBef>
            </a:pPr>
            <a:r>
              <a:rPr lang="hr-HR" sz="2000" dirty="0" smtClean="0">
                <a:solidFill>
                  <a:srgbClr val="0070C0"/>
                </a:solidFill>
              </a:rPr>
              <a:t> - </a:t>
            </a:r>
            <a:r>
              <a:rPr lang="en-US" sz="2000" dirty="0" smtClean="0">
                <a:solidFill>
                  <a:srgbClr val="0070C0"/>
                </a:solidFill>
              </a:rPr>
              <a:t>what </a:t>
            </a:r>
            <a:r>
              <a:rPr lang="en-US" sz="2000" dirty="0">
                <a:solidFill>
                  <a:srgbClr val="0070C0"/>
                </a:solidFill>
              </a:rPr>
              <a:t>is being done in case of bad results</a:t>
            </a:r>
          </a:p>
          <a:p>
            <a:pPr marL="0" lvl="1">
              <a:spcBef>
                <a:spcPct val="20000"/>
              </a:spcBef>
            </a:pPr>
            <a:r>
              <a:rPr lang="hr-HR" sz="2000" dirty="0" smtClean="0">
                <a:solidFill>
                  <a:srgbClr val="0070C0"/>
                </a:solidFill>
              </a:rPr>
              <a:t> -  </a:t>
            </a:r>
            <a:r>
              <a:rPr lang="en-US" sz="2000" dirty="0" smtClean="0">
                <a:solidFill>
                  <a:srgbClr val="0070C0"/>
                </a:solidFill>
              </a:rPr>
              <a:t>whether </a:t>
            </a:r>
            <a:r>
              <a:rPr lang="en-US" sz="2000" dirty="0">
                <a:solidFill>
                  <a:srgbClr val="0070C0"/>
                </a:solidFill>
              </a:rPr>
              <a:t>the laboratory participates in </a:t>
            </a:r>
            <a:r>
              <a:rPr lang="en-US" sz="2000" dirty="0" err="1">
                <a:solidFill>
                  <a:srgbClr val="0070C0"/>
                </a:solidFill>
              </a:rPr>
              <a:t>interlaboratory</a:t>
            </a:r>
            <a:r>
              <a:rPr lang="en-US" sz="2000" dirty="0">
                <a:solidFill>
                  <a:srgbClr val="0070C0"/>
                </a:solidFill>
              </a:rPr>
              <a:t> comparisons and </a:t>
            </a:r>
            <a:r>
              <a:rPr lang="hr-HR" sz="2000" dirty="0" err="1" smtClean="0">
                <a:solidFill>
                  <a:srgbClr val="0070C0"/>
                </a:solidFill>
              </a:rPr>
              <a:t>capability</a:t>
            </a:r>
            <a:r>
              <a:rPr lang="hr-HR" sz="2000" dirty="0" smtClean="0">
                <a:solidFill>
                  <a:srgbClr val="0070C0"/>
                </a:solidFill>
              </a:rPr>
              <a:t> </a:t>
            </a:r>
            <a:r>
              <a:rPr lang="en-US" sz="2000" dirty="0" smtClean="0">
                <a:solidFill>
                  <a:srgbClr val="0070C0"/>
                </a:solidFill>
              </a:rPr>
              <a:t>testing</a:t>
            </a:r>
            <a:endParaRPr lang="en-US" sz="2000" dirty="0">
              <a:solidFill>
                <a:srgbClr val="0070C0"/>
              </a:solidFill>
            </a:endParaRPr>
          </a:p>
          <a:p>
            <a:pPr marL="0" lvl="1">
              <a:spcBef>
                <a:spcPct val="20000"/>
              </a:spcBef>
            </a:pPr>
            <a:r>
              <a:rPr lang="hr-HR" sz="2000" dirty="0" smtClean="0">
                <a:solidFill>
                  <a:srgbClr val="0070C0"/>
                </a:solidFill>
              </a:rPr>
              <a:t> - </a:t>
            </a:r>
            <a:r>
              <a:rPr lang="en-US" sz="2000" dirty="0" smtClean="0">
                <a:solidFill>
                  <a:srgbClr val="0070C0"/>
                </a:solidFill>
              </a:rPr>
              <a:t>which </a:t>
            </a:r>
            <a:r>
              <a:rPr lang="en-US" sz="2000" dirty="0">
                <a:solidFill>
                  <a:srgbClr val="0070C0"/>
                </a:solidFill>
              </a:rPr>
              <a:t>is the frequency of participation</a:t>
            </a:r>
          </a:p>
          <a:p>
            <a:pPr marL="0" lvl="1">
              <a:spcBef>
                <a:spcPct val="20000"/>
              </a:spcBef>
            </a:pPr>
            <a:r>
              <a:rPr lang="hr-HR" sz="2000" dirty="0" smtClean="0">
                <a:solidFill>
                  <a:srgbClr val="0070C0"/>
                </a:solidFill>
              </a:rPr>
              <a:t> - </a:t>
            </a:r>
            <a:r>
              <a:rPr lang="en-US" sz="2000" dirty="0" smtClean="0">
                <a:solidFill>
                  <a:srgbClr val="0070C0"/>
                </a:solidFill>
              </a:rPr>
              <a:t>whether </a:t>
            </a:r>
            <a:r>
              <a:rPr lang="en-US" sz="2000" dirty="0">
                <a:solidFill>
                  <a:srgbClr val="0070C0"/>
                </a:solidFill>
              </a:rPr>
              <a:t>the results of the participation are evaluated</a:t>
            </a:r>
          </a:p>
          <a:p>
            <a:pPr marL="0" lvl="1">
              <a:spcBef>
                <a:spcPct val="20000"/>
              </a:spcBef>
            </a:pPr>
            <a:r>
              <a:rPr lang="hr-HR" sz="2000" dirty="0" smtClean="0">
                <a:solidFill>
                  <a:srgbClr val="0070C0"/>
                </a:solidFill>
              </a:rPr>
              <a:t> - </a:t>
            </a:r>
            <a:r>
              <a:rPr lang="en-US" sz="2000" dirty="0" smtClean="0">
                <a:solidFill>
                  <a:srgbClr val="0070C0"/>
                </a:solidFill>
              </a:rPr>
              <a:t>how </a:t>
            </a:r>
            <a:r>
              <a:rPr lang="en-US" sz="2000" dirty="0">
                <a:solidFill>
                  <a:srgbClr val="0070C0"/>
                </a:solidFill>
              </a:rPr>
              <a:t>to use quality assurance results in laboratory work </a:t>
            </a:r>
            <a:r>
              <a:rPr lang="pl-PL" sz="2000" dirty="0" smtClean="0">
                <a:solidFill>
                  <a:srgbClr val="0070C0"/>
                </a:solidFill>
              </a:rPr>
              <a:t>...</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4228876804"/>
      </p:ext>
    </p:extLst>
  </p:cSld>
  <p:clrMapOvr>
    <a:masterClrMapping/>
  </p:clrMapOvr>
  <p:transition spd="med">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4893647"/>
          </a:xfrm>
          <a:prstGeom prst="rect">
            <a:avLst/>
          </a:prstGeom>
        </p:spPr>
        <p:txBody>
          <a:bodyPr wrap="square">
            <a:spAutoFit/>
          </a:bodyPr>
          <a:lstStyle/>
          <a:p>
            <a:pPr marL="0" lvl="1">
              <a:spcBef>
                <a:spcPct val="20000"/>
              </a:spcBef>
            </a:pPr>
            <a:r>
              <a:rPr lang="hr-BA" sz="2400" b="1" dirty="0">
                <a:solidFill>
                  <a:srgbClr val="1F497D"/>
                </a:solidFill>
              </a:rPr>
              <a:t>EXAMPLE: LABORATORY EVALUATION</a:t>
            </a:r>
          </a:p>
          <a:p>
            <a:pPr marL="0" lvl="1">
              <a:spcBef>
                <a:spcPct val="20000"/>
              </a:spcBef>
            </a:pPr>
            <a:endParaRPr lang="pl-PL" sz="2000" dirty="0" smtClean="0">
              <a:solidFill>
                <a:srgbClr val="0070C0"/>
              </a:solidFill>
            </a:endParaRPr>
          </a:p>
          <a:p>
            <a:pPr marL="0" lvl="1">
              <a:spcBef>
                <a:spcPct val="20000"/>
              </a:spcBef>
            </a:pPr>
            <a:r>
              <a:rPr lang="en-US" sz="2000" dirty="0" smtClean="0">
                <a:solidFill>
                  <a:srgbClr val="0070C0"/>
                </a:solidFill>
              </a:rPr>
              <a:t>Technical </a:t>
            </a:r>
            <a:r>
              <a:rPr lang="hr-HR" sz="2000" dirty="0" err="1" smtClean="0">
                <a:solidFill>
                  <a:srgbClr val="0070C0"/>
                </a:solidFill>
              </a:rPr>
              <a:t>evaluator</a:t>
            </a:r>
            <a:r>
              <a:rPr lang="hr-HR" sz="2000" dirty="0" smtClean="0">
                <a:solidFill>
                  <a:srgbClr val="0070C0"/>
                </a:solidFill>
              </a:rPr>
              <a:t> </a:t>
            </a:r>
            <a:r>
              <a:rPr lang="hr-HR" sz="2000" dirty="0" err="1" smtClean="0">
                <a:solidFill>
                  <a:srgbClr val="0070C0"/>
                </a:solidFill>
              </a:rPr>
              <a:t>evaluates</a:t>
            </a:r>
            <a:r>
              <a:rPr lang="en-US" sz="2000" dirty="0" smtClean="0">
                <a:solidFill>
                  <a:srgbClr val="0070C0"/>
                </a:solidFill>
              </a:rPr>
              <a:t> </a:t>
            </a:r>
            <a:r>
              <a:rPr lang="en-US" sz="2000" dirty="0">
                <a:solidFill>
                  <a:srgbClr val="0070C0"/>
                </a:solidFill>
              </a:rPr>
              <a:t>according to HRN EN ISO / IEC 17025 </a:t>
            </a:r>
            <a:r>
              <a:rPr lang="hr-HR" sz="2000" dirty="0" err="1" smtClean="0">
                <a:solidFill>
                  <a:srgbClr val="0070C0"/>
                </a:solidFill>
              </a:rPr>
              <a:t>following</a:t>
            </a:r>
            <a:r>
              <a:rPr lang="en-US" sz="2000" dirty="0" smtClean="0">
                <a:solidFill>
                  <a:srgbClr val="0070C0"/>
                </a:solidFill>
              </a:rPr>
              <a:t>:</a:t>
            </a:r>
            <a:endParaRPr lang="en-US" sz="2000" dirty="0">
              <a:solidFill>
                <a:srgbClr val="0070C0"/>
              </a:solidFill>
            </a:endParaRPr>
          </a:p>
          <a:p>
            <a:pPr marL="0" lvl="1">
              <a:spcBef>
                <a:spcPct val="20000"/>
              </a:spcBef>
            </a:pPr>
            <a:r>
              <a:rPr lang="en-US" sz="2000" dirty="0">
                <a:solidFill>
                  <a:srgbClr val="0070C0"/>
                </a:solidFill>
              </a:rPr>
              <a:t>RESULTS </a:t>
            </a:r>
            <a:r>
              <a:rPr lang="hr-HR" sz="2000" dirty="0" smtClean="0">
                <a:solidFill>
                  <a:srgbClr val="0070C0"/>
                </a:solidFill>
              </a:rPr>
              <a:t>PRESENTATION</a:t>
            </a:r>
            <a:endParaRPr lang="en-US" sz="2000" dirty="0">
              <a:solidFill>
                <a:srgbClr val="0070C0"/>
              </a:solidFill>
            </a:endParaRPr>
          </a:p>
          <a:p>
            <a:pPr marL="0" lvl="1">
              <a:spcBef>
                <a:spcPct val="20000"/>
              </a:spcBef>
            </a:pPr>
            <a:r>
              <a:rPr lang="hr-HR" sz="2000" dirty="0" smtClean="0">
                <a:solidFill>
                  <a:srgbClr val="0070C0"/>
                </a:solidFill>
              </a:rPr>
              <a:t> - </a:t>
            </a:r>
            <a:r>
              <a:rPr lang="en-US" sz="2000" dirty="0" smtClean="0">
                <a:solidFill>
                  <a:srgbClr val="0070C0"/>
                </a:solidFill>
              </a:rPr>
              <a:t>whether </a:t>
            </a:r>
            <a:r>
              <a:rPr lang="en-US" sz="2000" dirty="0">
                <a:solidFill>
                  <a:srgbClr val="0070C0"/>
                </a:solidFill>
              </a:rPr>
              <a:t>test reports contain all </a:t>
            </a:r>
            <a:r>
              <a:rPr lang="en-US" sz="2000" dirty="0" smtClean="0">
                <a:solidFill>
                  <a:srgbClr val="0070C0"/>
                </a:solidFill>
              </a:rPr>
              <a:t>necessary </a:t>
            </a:r>
            <a:r>
              <a:rPr lang="en-US" sz="2000" dirty="0">
                <a:solidFill>
                  <a:srgbClr val="0070C0"/>
                </a:solidFill>
              </a:rPr>
              <a:t>information</a:t>
            </a:r>
          </a:p>
          <a:p>
            <a:pPr marL="0" lvl="1">
              <a:spcBef>
                <a:spcPct val="20000"/>
              </a:spcBef>
            </a:pPr>
            <a:r>
              <a:rPr lang="hr-HR" sz="2000" dirty="0" smtClean="0">
                <a:solidFill>
                  <a:srgbClr val="0070C0"/>
                </a:solidFill>
              </a:rPr>
              <a:t> - </a:t>
            </a:r>
            <a:r>
              <a:rPr lang="en-US" sz="2000" dirty="0" smtClean="0">
                <a:solidFill>
                  <a:srgbClr val="0070C0"/>
                </a:solidFill>
              </a:rPr>
              <a:t>whether calculations </a:t>
            </a:r>
            <a:r>
              <a:rPr lang="en-US" sz="2000" dirty="0">
                <a:solidFill>
                  <a:srgbClr val="0070C0"/>
                </a:solidFill>
              </a:rPr>
              <a:t>are correct</a:t>
            </a:r>
          </a:p>
          <a:p>
            <a:pPr marL="0" lvl="1">
              <a:spcBef>
                <a:spcPct val="20000"/>
              </a:spcBef>
            </a:pPr>
            <a:r>
              <a:rPr lang="hr-HR" sz="2000" dirty="0" smtClean="0">
                <a:solidFill>
                  <a:srgbClr val="0070C0"/>
                </a:solidFill>
              </a:rPr>
              <a:t> - </a:t>
            </a:r>
            <a:r>
              <a:rPr lang="hr-HR" sz="2000" dirty="0" err="1" smtClean="0">
                <a:solidFill>
                  <a:srgbClr val="0070C0"/>
                </a:solidFill>
              </a:rPr>
              <a:t>whether</a:t>
            </a:r>
            <a:r>
              <a:rPr lang="hr-HR" sz="2000" dirty="0" smtClean="0">
                <a:solidFill>
                  <a:srgbClr val="0070C0"/>
                </a:solidFill>
              </a:rPr>
              <a:t> </a:t>
            </a:r>
            <a:r>
              <a:rPr lang="en-US" sz="2000" dirty="0" smtClean="0">
                <a:solidFill>
                  <a:srgbClr val="0070C0"/>
                </a:solidFill>
              </a:rPr>
              <a:t>there </a:t>
            </a:r>
            <a:r>
              <a:rPr lang="en-US" sz="2000" dirty="0">
                <a:solidFill>
                  <a:srgbClr val="0070C0"/>
                </a:solidFill>
              </a:rPr>
              <a:t>is traceability from raw data to </a:t>
            </a:r>
            <a:r>
              <a:rPr lang="en-US" sz="2000" dirty="0" smtClean="0">
                <a:solidFill>
                  <a:srgbClr val="0070C0"/>
                </a:solidFill>
              </a:rPr>
              <a:t>report</a:t>
            </a:r>
            <a:r>
              <a:rPr lang="hr-HR" sz="2000" dirty="0" smtClean="0">
                <a:solidFill>
                  <a:srgbClr val="0070C0"/>
                </a:solidFill>
              </a:rPr>
              <a:t>s</a:t>
            </a:r>
            <a:endParaRPr lang="en-US" sz="2000" dirty="0">
              <a:solidFill>
                <a:srgbClr val="0070C0"/>
              </a:solidFill>
            </a:endParaRPr>
          </a:p>
          <a:p>
            <a:pPr marL="0" lvl="1">
              <a:spcBef>
                <a:spcPct val="20000"/>
              </a:spcBef>
            </a:pPr>
            <a:r>
              <a:rPr lang="hr-HR" sz="2000" dirty="0" smtClean="0">
                <a:solidFill>
                  <a:srgbClr val="0070C0"/>
                </a:solidFill>
              </a:rPr>
              <a:t> - </a:t>
            </a:r>
            <a:r>
              <a:rPr lang="en-US" sz="2000" dirty="0" smtClean="0">
                <a:solidFill>
                  <a:srgbClr val="0070C0"/>
                </a:solidFill>
              </a:rPr>
              <a:t>whether  </a:t>
            </a:r>
            <a:r>
              <a:rPr lang="en-US" sz="2000" dirty="0">
                <a:solidFill>
                  <a:srgbClr val="0070C0"/>
                </a:solidFill>
              </a:rPr>
              <a:t>test methods and possible deviations are </a:t>
            </a:r>
            <a:r>
              <a:rPr lang="hr-HR" sz="2000" dirty="0" err="1" smtClean="0">
                <a:solidFill>
                  <a:srgbClr val="0070C0"/>
                </a:solidFill>
              </a:rPr>
              <a:t>precisely</a:t>
            </a:r>
            <a:r>
              <a:rPr lang="hr-HR" sz="2000" dirty="0" smtClean="0">
                <a:solidFill>
                  <a:srgbClr val="0070C0"/>
                </a:solidFill>
              </a:rPr>
              <a:t> </a:t>
            </a:r>
            <a:r>
              <a:rPr lang="hr-HR" sz="2000" dirty="0" err="1" smtClean="0">
                <a:solidFill>
                  <a:srgbClr val="0070C0"/>
                </a:solidFill>
              </a:rPr>
              <a:t>stated</a:t>
            </a:r>
            <a:endParaRPr lang="en-US" sz="2000" dirty="0">
              <a:solidFill>
                <a:srgbClr val="0070C0"/>
              </a:solidFill>
            </a:endParaRPr>
          </a:p>
          <a:p>
            <a:pPr marL="0" lvl="1">
              <a:spcBef>
                <a:spcPct val="20000"/>
              </a:spcBef>
            </a:pPr>
            <a:r>
              <a:rPr lang="hr-HR" sz="2000" dirty="0" smtClean="0">
                <a:solidFill>
                  <a:srgbClr val="0070C0"/>
                </a:solidFill>
              </a:rPr>
              <a:t> - </a:t>
            </a:r>
            <a:r>
              <a:rPr lang="hr-HR" sz="2000" dirty="0" err="1" smtClean="0">
                <a:solidFill>
                  <a:srgbClr val="0070C0"/>
                </a:solidFill>
              </a:rPr>
              <a:t>whether</a:t>
            </a:r>
            <a:r>
              <a:rPr lang="en-US" sz="2000" dirty="0" smtClean="0">
                <a:solidFill>
                  <a:srgbClr val="0070C0"/>
                </a:solidFill>
              </a:rPr>
              <a:t> </a:t>
            </a:r>
            <a:r>
              <a:rPr lang="hr-HR" sz="2000" dirty="0" smtClean="0">
                <a:solidFill>
                  <a:srgbClr val="0070C0"/>
                </a:solidFill>
              </a:rPr>
              <a:t>a </a:t>
            </a:r>
            <a:r>
              <a:rPr lang="hr-HR" sz="2000" dirty="0" err="1" smtClean="0">
                <a:solidFill>
                  <a:srgbClr val="0070C0"/>
                </a:solidFill>
              </a:rPr>
              <a:t>report</a:t>
            </a:r>
            <a:r>
              <a:rPr lang="hr-HR" sz="2000" dirty="0" smtClean="0">
                <a:solidFill>
                  <a:srgbClr val="0070C0"/>
                </a:solidFill>
              </a:rPr>
              <a:t> </a:t>
            </a:r>
            <a:r>
              <a:rPr lang="hr-HR" sz="2000" dirty="0" err="1" smtClean="0">
                <a:solidFill>
                  <a:srgbClr val="0070C0"/>
                </a:solidFill>
              </a:rPr>
              <a:t>contains</a:t>
            </a:r>
            <a:r>
              <a:rPr lang="hr-HR" sz="2000" dirty="0" smtClean="0">
                <a:solidFill>
                  <a:srgbClr val="0070C0"/>
                </a:solidFill>
              </a:rPr>
              <a:t> </a:t>
            </a:r>
            <a:r>
              <a:rPr lang="en-US" sz="2000" dirty="0" smtClean="0">
                <a:solidFill>
                  <a:srgbClr val="0070C0"/>
                </a:solidFill>
              </a:rPr>
              <a:t>all relevant </a:t>
            </a:r>
            <a:r>
              <a:rPr lang="en-US" sz="2000" dirty="0">
                <a:solidFill>
                  <a:srgbClr val="0070C0"/>
                </a:solidFill>
              </a:rPr>
              <a:t>information specified by the test standard</a:t>
            </a:r>
          </a:p>
          <a:p>
            <a:pPr marL="0" lvl="1">
              <a:spcBef>
                <a:spcPct val="20000"/>
              </a:spcBef>
            </a:pPr>
            <a:r>
              <a:rPr lang="hr-HR" sz="2000" dirty="0" smtClean="0">
                <a:solidFill>
                  <a:srgbClr val="0070C0"/>
                </a:solidFill>
              </a:rPr>
              <a:t> - </a:t>
            </a:r>
            <a:r>
              <a:rPr lang="en-US" sz="2000" dirty="0" smtClean="0">
                <a:solidFill>
                  <a:srgbClr val="0070C0"/>
                </a:solidFill>
              </a:rPr>
              <a:t>who </a:t>
            </a:r>
            <a:r>
              <a:rPr lang="en-US" sz="2000" dirty="0">
                <a:solidFill>
                  <a:srgbClr val="0070C0"/>
                </a:solidFill>
              </a:rPr>
              <a:t>makes </a:t>
            </a:r>
            <a:r>
              <a:rPr lang="hr-HR" sz="2000" dirty="0" err="1" smtClean="0">
                <a:solidFill>
                  <a:srgbClr val="0070C0"/>
                </a:solidFill>
              </a:rPr>
              <a:t>and</a:t>
            </a:r>
            <a:r>
              <a:rPr lang="hr-HR" sz="2000" dirty="0" smtClean="0">
                <a:solidFill>
                  <a:srgbClr val="0070C0"/>
                </a:solidFill>
              </a:rPr>
              <a:t> </a:t>
            </a:r>
            <a:r>
              <a:rPr lang="en-US" sz="2000" dirty="0" smtClean="0">
                <a:solidFill>
                  <a:srgbClr val="0070C0"/>
                </a:solidFill>
              </a:rPr>
              <a:t>who approves </a:t>
            </a:r>
            <a:r>
              <a:rPr lang="en-US" sz="2000" dirty="0">
                <a:solidFill>
                  <a:srgbClr val="0070C0"/>
                </a:solidFill>
              </a:rPr>
              <a:t>reports</a:t>
            </a:r>
          </a:p>
          <a:p>
            <a:pPr marL="0" lvl="1">
              <a:spcBef>
                <a:spcPct val="20000"/>
              </a:spcBef>
            </a:pPr>
            <a:r>
              <a:rPr lang="hr-HR" sz="2000" dirty="0" smtClean="0">
                <a:solidFill>
                  <a:srgbClr val="0070C0"/>
                </a:solidFill>
              </a:rPr>
              <a:t> - </a:t>
            </a:r>
            <a:r>
              <a:rPr lang="en-US" sz="2000" dirty="0" smtClean="0">
                <a:solidFill>
                  <a:srgbClr val="0070C0"/>
                </a:solidFill>
              </a:rPr>
              <a:t>how reports </a:t>
            </a:r>
            <a:r>
              <a:rPr lang="en-US" sz="2000" dirty="0">
                <a:solidFill>
                  <a:srgbClr val="0070C0"/>
                </a:solidFill>
              </a:rPr>
              <a:t>are delivered to the buyer</a:t>
            </a:r>
          </a:p>
          <a:p>
            <a:pPr marL="0" lvl="1">
              <a:spcBef>
                <a:spcPct val="20000"/>
              </a:spcBef>
            </a:pPr>
            <a:r>
              <a:rPr lang="hr-HR" sz="2000" dirty="0" smtClean="0">
                <a:solidFill>
                  <a:srgbClr val="0070C0"/>
                </a:solidFill>
              </a:rPr>
              <a:t> - </a:t>
            </a:r>
            <a:r>
              <a:rPr lang="hr-HR" sz="2000" dirty="0">
                <a:solidFill>
                  <a:srgbClr val="0070C0"/>
                </a:solidFill>
              </a:rPr>
              <a:t>h</a:t>
            </a:r>
            <a:r>
              <a:rPr lang="en-US" sz="2000" dirty="0" smtClean="0">
                <a:solidFill>
                  <a:srgbClr val="0070C0"/>
                </a:solidFill>
              </a:rPr>
              <a:t>ow </a:t>
            </a:r>
            <a:r>
              <a:rPr lang="en-US" sz="2000" dirty="0">
                <a:solidFill>
                  <a:srgbClr val="0070C0"/>
                </a:solidFill>
              </a:rPr>
              <a:t>to deal with reporting errors </a:t>
            </a:r>
            <a:r>
              <a:rPr lang="en-US" sz="2000" dirty="0" smtClean="0">
                <a:solidFill>
                  <a:srgbClr val="0070C0"/>
                </a:solidFill>
              </a:rPr>
              <a:t>...</a:t>
            </a:r>
            <a:endParaRPr lang="pl-PL" sz="2000" dirty="0" smtClean="0">
              <a:solidFill>
                <a:srgbClr val="0070C0"/>
              </a:solidFill>
            </a:endParaRPr>
          </a:p>
          <a:p>
            <a:pPr marL="0" lvl="1">
              <a:spcBef>
                <a:spcPct val="20000"/>
              </a:spcBef>
            </a:pPr>
            <a:endParaRPr lang="pl-PL" sz="2000" dirty="0" smtClean="0">
              <a:solidFill>
                <a:srgbClr val="0070C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609873355"/>
      </p:ext>
    </p:extLst>
  </p:cSld>
  <p:clrMapOvr>
    <a:masterClrMapping/>
  </p:clrMapOvr>
  <p:transition spd="med">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461665"/>
          </a:xfrm>
          <a:prstGeom prst="rect">
            <a:avLst/>
          </a:prstGeom>
        </p:spPr>
        <p:txBody>
          <a:bodyPr wrap="square">
            <a:spAutoFit/>
          </a:bodyPr>
          <a:lstStyle/>
          <a:p>
            <a:pPr marL="0" lvl="1">
              <a:spcBef>
                <a:spcPct val="20000"/>
              </a:spcBef>
            </a:pPr>
            <a:r>
              <a:rPr lang="hr-BA" sz="2400" b="1" dirty="0" smtClean="0">
                <a:solidFill>
                  <a:srgbClr val="1F497D"/>
                </a:solidFill>
              </a:rPr>
              <a:t>ACCREDITATION CERTIFICATE</a:t>
            </a:r>
          </a:p>
        </p:txBody>
      </p:sp>
      <p:pic>
        <p:nvPicPr>
          <p:cNvPr id="3" name="Slika 2"/>
          <p:cNvPicPr>
            <a:picLocks noChangeAspect="1"/>
          </p:cNvPicPr>
          <p:nvPr/>
        </p:nvPicPr>
        <p:blipFill>
          <a:blip r:embed="rId4"/>
          <a:stretch>
            <a:fillRect/>
          </a:stretch>
        </p:blipFill>
        <p:spPr>
          <a:xfrm>
            <a:off x="3806102" y="1362234"/>
            <a:ext cx="3664371" cy="4730247"/>
          </a:xfrm>
          <a:prstGeom prst="rect">
            <a:avLst/>
          </a:prstGeom>
        </p:spPr>
      </p:pic>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153976330"/>
      </p:ext>
    </p:extLst>
  </p:cSld>
  <p:clrMapOvr>
    <a:masterClrMapping/>
  </p:clrMapOvr>
  <p:transition spd="med">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 y="1276905"/>
            <a:ext cx="8842390" cy="904863"/>
          </a:xfrm>
          <a:prstGeom prst="rect">
            <a:avLst/>
          </a:prstGeom>
        </p:spPr>
        <p:txBody>
          <a:bodyPr wrap="square">
            <a:spAutoFit/>
          </a:bodyPr>
          <a:lstStyle/>
          <a:p>
            <a:pPr marL="0" lvl="1">
              <a:spcBef>
                <a:spcPct val="20000"/>
              </a:spcBef>
            </a:pPr>
            <a:r>
              <a:rPr lang="hr-BA" sz="2400" b="1" dirty="0" smtClean="0">
                <a:solidFill>
                  <a:srgbClr val="1F497D"/>
                </a:solidFill>
              </a:rPr>
              <a:t>APPENDIX TO ACCREDITATION</a:t>
            </a:r>
          </a:p>
          <a:p>
            <a:pPr marL="0" lvl="1">
              <a:spcBef>
                <a:spcPct val="20000"/>
              </a:spcBef>
            </a:pPr>
            <a:r>
              <a:rPr lang="hr-BA" sz="2400" b="1" dirty="0" smtClean="0">
                <a:solidFill>
                  <a:srgbClr val="1F497D"/>
                </a:solidFill>
              </a:rPr>
              <a:t>CERTIFICATE</a:t>
            </a:r>
          </a:p>
        </p:txBody>
      </p:sp>
      <p:pic>
        <p:nvPicPr>
          <p:cNvPr id="10" name="Slika 9"/>
          <p:cNvPicPr>
            <a:picLocks noChangeAspect="1"/>
          </p:cNvPicPr>
          <p:nvPr/>
        </p:nvPicPr>
        <p:blipFill>
          <a:blip r:embed="rId4"/>
          <a:stretch>
            <a:fillRect/>
          </a:stretch>
        </p:blipFill>
        <p:spPr>
          <a:xfrm>
            <a:off x="3300184" y="1624614"/>
            <a:ext cx="4421376" cy="4523683"/>
          </a:xfrm>
          <a:prstGeom prst="rect">
            <a:avLst/>
          </a:prstGeom>
        </p:spPr>
      </p:pic>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192821925"/>
      </p:ext>
    </p:extLst>
  </p:cSld>
  <p:clrMapOvr>
    <a:masterClrMapping/>
  </p:clrMapOvr>
  <p:transition spd="med">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904863"/>
          </a:xfrm>
          <a:prstGeom prst="rect">
            <a:avLst/>
          </a:prstGeom>
        </p:spPr>
        <p:txBody>
          <a:bodyPr wrap="square">
            <a:spAutoFit/>
          </a:bodyPr>
          <a:lstStyle/>
          <a:p>
            <a:pPr marL="0" lvl="1">
              <a:spcBef>
                <a:spcPct val="20000"/>
              </a:spcBef>
            </a:pPr>
            <a:r>
              <a:rPr lang="hr-BA" sz="2400" b="1" dirty="0">
                <a:solidFill>
                  <a:srgbClr val="1F497D"/>
                </a:solidFill>
              </a:rPr>
              <a:t>APPENDIX TO ACCREDITATION</a:t>
            </a:r>
          </a:p>
          <a:p>
            <a:pPr marL="0" lvl="1">
              <a:spcBef>
                <a:spcPct val="20000"/>
              </a:spcBef>
            </a:pPr>
            <a:r>
              <a:rPr lang="hr-BA" sz="2400" b="1" dirty="0">
                <a:solidFill>
                  <a:srgbClr val="1F497D"/>
                </a:solidFill>
              </a:rPr>
              <a:t>CERTIFICATE</a:t>
            </a:r>
          </a:p>
        </p:txBody>
      </p:sp>
      <p:pic>
        <p:nvPicPr>
          <p:cNvPr id="8" name="Slika 7"/>
          <p:cNvPicPr>
            <a:picLocks noChangeAspect="1"/>
          </p:cNvPicPr>
          <p:nvPr/>
        </p:nvPicPr>
        <p:blipFill>
          <a:blip r:embed="rId4"/>
          <a:stretch>
            <a:fillRect/>
          </a:stretch>
        </p:blipFill>
        <p:spPr>
          <a:xfrm>
            <a:off x="2910119" y="1347400"/>
            <a:ext cx="5286375" cy="4867275"/>
          </a:xfrm>
          <a:prstGeom prst="rect">
            <a:avLst/>
          </a:prstGeom>
        </p:spPr>
      </p:pic>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974215013"/>
      </p:ext>
    </p:extLst>
  </p:cSld>
  <p:clrMapOvr>
    <a:masterClrMapping/>
  </p:clrMapOvr>
  <p:transition spd="med">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THANK YOU FOR YOUR ATTENTION</a:t>
            </a:r>
          </a:p>
        </p:txBody>
      </p:sp>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882831"/>
            <a:ext cx="5463568" cy="664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descr="Znak_1024x7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8" name="Content Placeholder 8"/>
          <p:cNvSpPr>
            <a:spLocks/>
          </p:cNvSpPr>
          <p:nvPr/>
        </p:nvSpPr>
        <p:spPr bwMode="auto">
          <a:xfrm>
            <a:off x="324464" y="4387645"/>
            <a:ext cx="8229601" cy="92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1" indent="0" algn="just" defTabSz="914400" rtl="0" eaLnBrk="1" fontAlgn="base" latinLnBrk="0" hangingPunct="1">
              <a:lnSpc>
                <a:spcPct val="100000"/>
              </a:lnSpc>
              <a:spcBef>
                <a:spcPct val="20000"/>
              </a:spcBef>
              <a:spcAft>
                <a:spcPct val="0"/>
              </a:spcAft>
              <a:buClrTx/>
              <a:buSzTx/>
              <a:buFontTx/>
              <a:buNone/>
              <a:tabLst/>
              <a:defRPr/>
            </a:pPr>
            <a:r>
              <a:rPr kumimoji="0" lang="en-US" sz="1600" b="1" i="1" u="sng" strike="noStrike" kern="1200" cap="none" spc="0" normalizeH="0" baseline="0" noProof="0" dirty="0">
                <a:ln>
                  <a:noFill/>
                </a:ln>
                <a:solidFill>
                  <a:srgbClr val="1F497D"/>
                </a:solidFill>
                <a:effectLst/>
                <a:uLnTx/>
                <a:uFillTx/>
                <a:latin typeface="Calibri" pitchFamily="34" charset="0"/>
                <a:ea typeface="+mn-ea"/>
                <a:cs typeface="Arial" charset="0"/>
              </a:rPr>
              <a:t>Disclaimer:</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 The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content</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s</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of this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publication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are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the</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sole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responsibility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of EKONERG </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Energy</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Research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and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Environmental</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Protection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Institute</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Ltd.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and</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can in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no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way be taken </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t</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o reflect the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views of the European Union</a:t>
            </a:r>
            <a:endParaRPr kumimoji="0" lang="hr-HR" sz="1600" b="1" i="1" u="none" strike="noStrike" kern="1200" cap="none" spc="0" normalizeH="0" baseline="0" noProof="0" dirty="0">
              <a:ln>
                <a:noFill/>
              </a:ln>
              <a:solidFill>
                <a:srgbClr val="1F497D"/>
              </a:solidFill>
              <a:effectLst/>
              <a:uLnTx/>
              <a:uFillTx/>
              <a:latin typeface="Calibri" pitchFamily="34" charset="0"/>
              <a:ea typeface="+mn-ea"/>
              <a:cs typeface="Arial" charset="0"/>
            </a:endParaRPr>
          </a:p>
        </p:txBody>
      </p:sp>
      <p:sp>
        <p:nvSpPr>
          <p:cNvPr id="16" name="Podnaslov 2"/>
          <p:cNvSpPr txBox="1">
            <a:spLocks/>
          </p:cNvSpPr>
          <p:nvPr/>
        </p:nvSpPr>
        <p:spPr>
          <a:xfrm>
            <a:off x="3421626" y="6263557"/>
            <a:ext cx="2448231"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4F81BD">
                    <a:lumMod val="50000"/>
                  </a:srgbClr>
                </a:solidFill>
                <a:effectLst/>
                <a:uLnTx/>
                <a:uFillTx/>
                <a:latin typeface="Calibri"/>
                <a:ea typeface="+mn-ea"/>
                <a:cs typeface="+mn-cs"/>
              </a:rPr>
              <a:t>This project is funded by the European Union</a:t>
            </a:r>
            <a:endParaRPr kumimoji="0" lang="en-GB" sz="1000" b="0" i="0" u="none" strike="noStrike" kern="1200" cap="none" spc="0" normalizeH="0" baseline="0" noProof="0" dirty="0">
              <a:ln>
                <a:noFill/>
              </a:ln>
              <a:solidFill>
                <a:srgbClr val="4F81BD">
                  <a:lumMod val="50000"/>
                </a:srgbClr>
              </a:solidFill>
              <a:effectLst/>
              <a:uLnTx/>
              <a:uFillTx/>
              <a:latin typeface="Calibri"/>
              <a:ea typeface="+mn-ea"/>
              <a:cs typeface="+mn-cs"/>
            </a:endParaRPr>
          </a:p>
        </p:txBody>
      </p:sp>
      <p:pic>
        <p:nvPicPr>
          <p:cNvPr id="17" name="Slika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5359" y="5557402"/>
            <a:ext cx="857019" cy="618958"/>
          </a:xfrm>
          <a:prstGeom prst="rect">
            <a:avLst/>
          </a:prstGeom>
        </p:spPr>
      </p:pic>
      <p:sp>
        <p:nvSpPr>
          <p:cNvPr id="19" name="Rectangle 18"/>
          <p:cNvSpPr/>
          <p:nvPr/>
        </p:nvSpPr>
        <p:spPr bwMode="auto">
          <a:xfrm>
            <a:off x="3049588" y="920931"/>
            <a:ext cx="3332964" cy="276999"/>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Energy </a:t>
            </a:r>
            <a:r>
              <a:rPr kumimoji="0" lang="hr-HR"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R</a:t>
            </a:r>
            <a:r>
              <a:rPr kumimoji="0" lang="en-US" sz="1200" b="0" i="0" u="none" strike="noStrike" kern="1200" cap="none" spc="0" normalizeH="0" baseline="0" noProof="0" dirty="0" err="1" smtClean="0">
                <a:ln>
                  <a:noFill/>
                </a:ln>
                <a:solidFill>
                  <a:srgbClr val="7F7F7F"/>
                </a:solidFill>
                <a:effectLst/>
                <a:uLnTx/>
                <a:uFillTx/>
                <a:latin typeface="Arial Narrow" panose="020B0606020202030204" pitchFamily="34" charset="0"/>
                <a:ea typeface="+mn-ea"/>
                <a:cs typeface="Arial" charset="0"/>
              </a:rPr>
              <a:t>esearch</a:t>
            </a:r>
            <a:r>
              <a:rPr kumimoji="0" lang="en-US"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 and Environmental Protection Institute</a:t>
            </a:r>
            <a:endParaRPr kumimoji="0" lang="en-US" sz="1200" b="0" i="0" u="none" strike="noStrike" kern="1200" cap="none" spc="0" normalizeH="0" baseline="0" noProof="0" dirty="0">
              <a:ln>
                <a:noFill/>
              </a:ln>
              <a:solidFill>
                <a:srgbClr val="7F7F7F"/>
              </a:solidFill>
              <a:effectLst/>
              <a:uLnTx/>
              <a:uFillTx/>
              <a:latin typeface="Arial Narrow" pitchFamily="34" charset="0"/>
              <a:ea typeface="+mn-ea"/>
              <a:cs typeface="Arial" charset="0"/>
            </a:endParaRPr>
          </a:p>
        </p:txBody>
      </p:sp>
    </p:spTree>
    <p:extLst>
      <p:ext uri="{BB962C8B-B14F-4D97-AF65-F5344CB8AC3E}">
        <p14:creationId xmlns:p14="http://schemas.microsoft.com/office/powerpoint/2010/main" val="1056657312"/>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4278094"/>
          </a:xfrm>
          <a:prstGeom prst="rect">
            <a:avLst/>
          </a:prstGeom>
        </p:spPr>
        <p:txBody>
          <a:bodyPr wrap="square">
            <a:spAutoFit/>
          </a:bodyPr>
          <a:lstStyle/>
          <a:p>
            <a:pPr marL="0" lvl="1">
              <a:spcBef>
                <a:spcPct val="20000"/>
              </a:spcBef>
            </a:pPr>
            <a:r>
              <a:rPr lang="hr-BA" sz="2400" b="1" dirty="0">
                <a:solidFill>
                  <a:srgbClr val="1F497D"/>
                </a:solidFill>
              </a:rPr>
              <a:t>CROATIAN ACCREDITATION AGENCY</a:t>
            </a:r>
          </a:p>
          <a:p>
            <a:pPr marL="0" lvl="1">
              <a:spcBef>
                <a:spcPct val="20000"/>
              </a:spcBef>
            </a:pPr>
            <a:r>
              <a:rPr lang="en-US" sz="2000" dirty="0" smtClean="0">
                <a:solidFill>
                  <a:srgbClr val="0070C0"/>
                </a:solidFill>
              </a:rPr>
              <a:t>The </a:t>
            </a:r>
            <a:r>
              <a:rPr lang="hr-HR" sz="2000" dirty="0" smtClean="0">
                <a:solidFill>
                  <a:srgbClr val="0070C0"/>
                </a:solidFill>
              </a:rPr>
              <a:t>C</a:t>
            </a:r>
            <a:r>
              <a:rPr lang="en-US" sz="2000" dirty="0" smtClean="0">
                <a:solidFill>
                  <a:srgbClr val="0070C0"/>
                </a:solidFill>
              </a:rPr>
              <a:t>AA </a:t>
            </a:r>
            <a:r>
              <a:rPr lang="en-US" sz="2000" dirty="0">
                <a:solidFill>
                  <a:srgbClr val="0070C0"/>
                </a:solidFill>
              </a:rPr>
              <a:t>was established for the implementation of Croatian technical legislation, which is in line with the acquis </a:t>
            </a:r>
            <a:r>
              <a:rPr lang="en-US" sz="2000" dirty="0" err="1" smtClean="0">
                <a:solidFill>
                  <a:srgbClr val="0070C0"/>
                </a:solidFill>
              </a:rPr>
              <a:t>communautaire</a:t>
            </a:r>
            <a:r>
              <a:rPr lang="hr-HR" sz="2000" dirty="0" smtClean="0">
                <a:solidFill>
                  <a:srgbClr val="0070C0"/>
                </a:solidFill>
              </a:rPr>
              <a:t> </a:t>
            </a:r>
            <a:r>
              <a:rPr lang="hr-HR" sz="2000" dirty="0" err="1" smtClean="0">
                <a:solidFill>
                  <a:srgbClr val="0070C0"/>
                </a:solidFill>
              </a:rPr>
              <a:t>of</a:t>
            </a:r>
            <a:r>
              <a:rPr lang="hr-HR" sz="2000" dirty="0" smtClean="0">
                <a:solidFill>
                  <a:srgbClr val="0070C0"/>
                </a:solidFill>
              </a:rPr>
              <a:t> </a:t>
            </a:r>
            <a:r>
              <a:rPr lang="hr-HR" sz="2000" dirty="0" err="1" smtClean="0">
                <a:solidFill>
                  <a:srgbClr val="0070C0"/>
                </a:solidFill>
              </a:rPr>
              <a:t>the</a:t>
            </a:r>
            <a:r>
              <a:rPr lang="hr-HR" sz="2000" dirty="0" smtClean="0">
                <a:solidFill>
                  <a:srgbClr val="0070C0"/>
                </a:solidFill>
              </a:rPr>
              <a:t> EU</a:t>
            </a:r>
            <a:r>
              <a:rPr lang="en-US" sz="2000" dirty="0" smtClean="0">
                <a:solidFill>
                  <a:srgbClr val="0070C0"/>
                </a:solidFill>
              </a:rPr>
              <a:t>. </a:t>
            </a:r>
            <a:r>
              <a:rPr lang="en-US" sz="2000" dirty="0">
                <a:solidFill>
                  <a:srgbClr val="0070C0"/>
                </a:solidFill>
              </a:rPr>
              <a:t>Technical regulations regulate product safety and freedom of movement in the internal market, the protection of citizens' health, consumer protection, environmental protection and other areas of public </a:t>
            </a:r>
            <a:r>
              <a:rPr lang="en-US" sz="2000" dirty="0" smtClean="0">
                <a:solidFill>
                  <a:srgbClr val="0070C0"/>
                </a:solidFill>
              </a:rPr>
              <a:t>interest</a:t>
            </a:r>
            <a:r>
              <a:rPr lang="pl-PL" sz="2000" dirty="0" smtClean="0">
                <a:solidFill>
                  <a:srgbClr val="0070C0"/>
                </a:solidFill>
              </a:rPr>
              <a:t>. </a:t>
            </a:r>
          </a:p>
          <a:p>
            <a:pPr marL="0" lvl="1">
              <a:spcBef>
                <a:spcPct val="20000"/>
              </a:spcBef>
            </a:pPr>
            <a:r>
              <a:rPr lang="en-US" sz="2000" dirty="0">
                <a:solidFill>
                  <a:srgbClr val="0070C0"/>
                </a:solidFill>
              </a:rPr>
              <a:t>The </a:t>
            </a:r>
            <a:r>
              <a:rPr lang="hr-HR" sz="2000" dirty="0" smtClean="0">
                <a:solidFill>
                  <a:srgbClr val="0070C0"/>
                </a:solidFill>
              </a:rPr>
              <a:t>CAA</a:t>
            </a:r>
            <a:r>
              <a:rPr lang="en-US" sz="2000" dirty="0" smtClean="0">
                <a:solidFill>
                  <a:srgbClr val="0070C0"/>
                </a:solidFill>
              </a:rPr>
              <a:t> </a:t>
            </a:r>
            <a:r>
              <a:rPr lang="en-US" sz="2000" dirty="0">
                <a:solidFill>
                  <a:srgbClr val="0070C0"/>
                </a:solidFill>
              </a:rPr>
              <a:t>is an independent, non-profit and non-commercial national accreditation institution and meets all international and European standards for accreditation bodies </a:t>
            </a:r>
            <a:r>
              <a:rPr lang="hr-HR" sz="2000" dirty="0" err="1" smtClean="0">
                <a:solidFill>
                  <a:srgbClr val="0070C0"/>
                </a:solidFill>
              </a:rPr>
              <a:t>and</a:t>
            </a:r>
            <a:r>
              <a:rPr lang="hr-HR" sz="2000" dirty="0" smtClean="0">
                <a:solidFill>
                  <a:srgbClr val="0070C0"/>
                </a:solidFill>
              </a:rPr>
              <a:t> </a:t>
            </a:r>
            <a:r>
              <a:rPr lang="hr-HR" sz="2000" dirty="0" err="1" smtClean="0">
                <a:solidFill>
                  <a:srgbClr val="0070C0"/>
                </a:solidFill>
              </a:rPr>
              <a:t>is</a:t>
            </a:r>
            <a:r>
              <a:rPr lang="hr-HR" sz="2000" dirty="0" smtClean="0">
                <a:solidFill>
                  <a:srgbClr val="0070C0"/>
                </a:solidFill>
              </a:rPr>
              <a:t> </a:t>
            </a:r>
            <a:r>
              <a:rPr lang="en-US" sz="2000" dirty="0" smtClean="0">
                <a:solidFill>
                  <a:srgbClr val="0070C0"/>
                </a:solidFill>
              </a:rPr>
              <a:t>accepted </a:t>
            </a:r>
            <a:r>
              <a:rPr lang="en-US" sz="2000" dirty="0">
                <a:solidFill>
                  <a:srgbClr val="0070C0"/>
                </a:solidFill>
              </a:rPr>
              <a:t>in the Republic of Croatia as the Croatian standard HRN EN ISO / IEC 17011: 2005 and the requirements of Regulation (EC) No. 765/2008 of the European Parliament and of the Council of 9 July 2008 on the establishment of applications for the accreditation and supervision of markets in respect of </a:t>
            </a:r>
            <a:r>
              <a:rPr lang="hr-HR" sz="2000" dirty="0" err="1" smtClean="0">
                <a:solidFill>
                  <a:srgbClr val="0070C0"/>
                </a:solidFill>
              </a:rPr>
              <a:t>product</a:t>
            </a:r>
            <a:r>
              <a:rPr lang="hr-HR" sz="2000" dirty="0" smtClean="0">
                <a:solidFill>
                  <a:srgbClr val="0070C0"/>
                </a:solidFill>
              </a:rPr>
              <a:t> </a:t>
            </a:r>
            <a:r>
              <a:rPr lang="en-US" sz="2000" dirty="0" smtClean="0">
                <a:solidFill>
                  <a:srgbClr val="0070C0"/>
                </a:solidFill>
              </a:rPr>
              <a:t>placing </a:t>
            </a:r>
            <a:r>
              <a:rPr lang="en-US" sz="2000" dirty="0">
                <a:solidFill>
                  <a:srgbClr val="0070C0"/>
                </a:solidFill>
              </a:rPr>
              <a:t>on the </a:t>
            </a:r>
            <a:r>
              <a:rPr lang="en-US" sz="2000" dirty="0" smtClean="0">
                <a:solidFill>
                  <a:srgbClr val="0070C0"/>
                </a:solidFill>
              </a:rPr>
              <a:t>market.</a:t>
            </a:r>
            <a:endParaRPr lang="pl-PL" sz="2000" dirty="0">
              <a:solidFill>
                <a:srgbClr val="0070C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621101841"/>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5201424"/>
          </a:xfrm>
          <a:prstGeom prst="rect">
            <a:avLst/>
          </a:prstGeom>
        </p:spPr>
        <p:txBody>
          <a:bodyPr wrap="square">
            <a:spAutoFit/>
          </a:bodyPr>
          <a:lstStyle/>
          <a:p>
            <a:pPr marL="0" lvl="1">
              <a:spcBef>
                <a:spcPct val="20000"/>
              </a:spcBef>
            </a:pPr>
            <a:r>
              <a:rPr lang="hr-BA" sz="2400" b="1" dirty="0">
                <a:solidFill>
                  <a:srgbClr val="1F497D"/>
                </a:solidFill>
              </a:rPr>
              <a:t>CROATIAN ACCREDITATION AGENCY</a:t>
            </a:r>
          </a:p>
          <a:p>
            <a:pPr marL="0" lvl="1">
              <a:spcBef>
                <a:spcPct val="20000"/>
              </a:spcBef>
            </a:pPr>
            <a:endParaRPr lang="pl-PL" sz="2000" dirty="0" smtClean="0">
              <a:solidFill>
                <a:srgbClr val="0070C0"/>
              </a:solidFill>
            </a:endParaRPr>
          </a:p>
          <a:p>
            <a:pPr marL="0" lvl="1">
              <a:spcBef>
                <a:spcPct val="20000"/>
              </a:spcBef>
            </a:pPr>
            <a:r>
              <a:rPr lang="hr-HR" sz="2000" dirty="0" err="1" smtClean="0">
                <a:solidFill>
                  <a:srgbClr val="0070C0"/>
                </a:solidFill>
              </a:rPr>
              <a:t>The</a:t>
            </a:r>
            <a:r>
              <a:rPr lang="hr-HR" sz="2000" dirty="0" smtClean="0">
                <a:solidFill>
                  <a:srgbClr val="0070C0"/>
                </a:solidFill>
              </a:rPr>
              <a:t> C</a:t>
            </a:r>
            <a:r>
              <a:rPr lang="en-US" sz="2000" dirty="0" smtClean="0">
                <a:solidFill>
                  <a:srgbClr val="0070C0"/>
                </a:solidFill>
              </a:rPr>
              <a:t>AA </a:t>
            </a:r>
            <a:r>
              <a:rPr lang="en-US" sz="2000" dirty="0">
                <a:solidFill>
                  <a:srgbClr val="0070C0"/>
                </a:solidFill>
              </a:rPr>
              <a:t>represents the Republic of Croatia in European and international accreditation organizations and participates in their work.</a:t>
            </a:r>
          </a:p>
          <a:p>
            <a:pPr marL="0" lvl="1">
              <a:spcBef>
                <a:spcPct val="20000"/>
              </a:spcBef>
            </a:pPr>
            <a:endParaRPr lang="en-US" sz="2000" dirty="0">
              <a:solidFill>
                <a:srgbClr val="0070C0"/>
              </a:solidFill>
            </a:endParaRPr>
          </a:p>
          <a:p>
            <a:pPr marL="0" lvl="1">
              <a:spcBef>
                <a:spcPct val="20000"/>
              </a:spcBef>
            </a:pPr>
            <a:r>
              <a:rPr lang="en-US" sz="2000" dirty="0">
                <a:solidFill>
                  <a:srgbClr val="0070C0"/>
                </a:solidFill>
              </a:rPr>
              <a:t>The </a:t>
            </a:r>
            <a:r>
              <a:rPr lang="hr-HR" sz="2000" dirty="0" smtClean="0">
                <a:solidFill>
                  <a:srgbClr val="0070C0"/>
                </a:solidFill>
              </a:rPr>
              <a:t>C</a:t>
            </a:r>
            <a:r>
              <a:rPr lang="en-US" sz="2000" dirty="0" smtClean="0">
                <a:solidFill>
                  <a:srgbClr val="0070C0"/>
                </a:solidFill>
              </a:rPr>
              <a:t>AA </a:t>
            </a:r>
            <a:r>
              <a:rPr lang="en-US" sz="2000" dirty="0">
                <a:solidFill>
                  <a:srgbClr val="0070C0"/>
                </a:solidFill>
              </a:rPr>
              <a:t>is a full member of </a:t>
            </a:r>
            <a:r>
              <a:rPr lang="hr-HR" sz="2000" dirty="0" smtClean="0">
                <a:solidFill>
                  <a:srgbClr val="0070C0"/>
                </a:solidFill>
              </a:rPr>
              <a:t> </a:t>
            </a:r>
            <a:r>
              <a:rPr lang="en-US" sz="2000" b="1" dirty="0" smtClean="0">
                <a:solidFill>
                  <a:srgbClr val="0070C0"/>
                </a:solidFill>
              </a:rPr>
              <a:t>EA</a:t>
            </a:r>
            <a:r>
              <a:rPr lang="en-US" sz="2000" dirty="0" smtClean="0">
                <a:solidFill>
                  <a:srgbClr val="0070C0"/>
                </a:solidFill>
              </a:rPr>
              <a:t> </a:t>
            </a:r>
            <a:r>
              <a:rPr lang="en-US" sz="2000" dirty="0">
                <a:solidFill>
                  <a:srgbClr val="0070C0"/>
                </a:solidFill>
              </a:rPr>
              <a:t>and a signatory of EA MLA (</a:t>
            </a:r>
            <a:r>
              <a:rPr lang="en-US" sz="2000" u="sng" dirty="0">
                <a:solidFill>
                  <a:srgbClr val="0070C0"/>
                </a:solidFill>
              </a:rPr>
              <a:t>European </a:t>
            </a:r>
            <a:r>
              <a:rPr lang="en-US" sz="2000" dirty="0">
                <a:solidFill>
                  <a:srgbClr val="0070C0"/>
                </a:solidFill>
              </a:rPr>
              <a:t>Accreditation Cooperation).</a:t>
            </a:r>
          </a:p>
          <a:p>
            <a:pPr marL="0" lvl="1">
              <a:spcBef>
                <a:spcPct val="20000"/>
              </a:spcBef>
            </a:pPr>
            <a:endParaRPr lang="en-US" sz="2000" dirty="0">
              <a:solidFill>
                <a:srgbClr val="0070C0"/>
              </a:solidFill>
            </a:endParaRPr>
          </a:p>
          <a:p>
            <a:pPr marL="0" lvl="1">
              <a:spcBef>
                <a:spcPct val="20000"/>
              </a:spcBef>
            </a:pPr>
            <a:r>
              <a:rPr lang="en-US" sz="2000" dirty="0">
                <a:solidFill>
                  <a:srgbClr val="0070C0"/>
                </a:solidFill>
              </a:rPr>
              <a:t>The </a:t>
            </a:r>
            <a:r>
              <a:rPr lang="hr-HR" sz="2000" dirty="0">
                <a:solidFill>
                  <a:srgbClr val="0070C0"/>
                </a:solidFill>
              </a:rPr>
              <a:t>C</a:t>
            </a:r>
            <a:r>
              <a:rPr lang="en-US" sz="2000" dirty="0" smtClean="0">
                <a:solidFill>
                  <a:srgbClr val="0070C0"/>
                </a:solidFill>
              </a:rPr>
              <a:t>AA </a:t>
            </a:r>
            <a:r>
              <a:rPr lang="en-US" sz="2000" dirty="0">
                <a:solidFill>
                  <a:srgbClr val="0070C0"/>
                </a:solidFill>
              </a:rPr>
              <a:t>is a full member of </a:t>
            </a:r>
            <a:r>
              <a:rPr lang="en-US" sz="2000" b="1" dirty="0">
                <a:solidFill>
                  <a:srgbClr val="0070C0"/>
                </a:solidFill>
              </a:rPr>
              <a:t>ILAC</a:t>
            </a:r>
            <a:r>
              <a:rPr lang="en-US" sz="2000" dirty="0">
                <a:solidFill>
                  <a:srgbClr val="0070C0"/>
                </a:solidFill>
              </a:rPr>
              <a:t> and a signatory of ILAC MRA (</a:t>
            </a:r>
            <a:r>
              <a:rPr lang="en-US" sz="2000" u="sng" dirty="0">
                <a:solidFill>
                  <a:srgbClr val="0070C0"/>
                </a:solidFill>
              </a:rPr>
              <a:t>International </a:t>
            </a:r>
            <a:r>
              <a:rPr lang="en-US" sz="2000" dirty="0">
                <a:solidFill>
                  <a:srgbClr val="0070C0"/>
                </a:solidFill>
              </a:rPr>
              <a:t>Organization for Laboratory Accreditation</a:t>
            </a:r>
            <a:r>
              <a:rPr lang="en-US" sz="2000" dirty="0" smtClean="0">
                <a:solidFill>
                  <a:srgbClr val="0070C0"/>
                </a:solidFill>
              </a:rPr>
              <a:t>).</a:t>
            </a:r>
            <a:endParaRPr lang="pl-PL" sz="2000" dirty="0">
              <a:solidFill>
                <a:srgbClr val="0070C0"/>
              </a:solidFill>
            </a:endParaRPr>
          </a:p>
          <a:p>
            <a:pPr marL="0" lvl="1">
              <a:spcBef>
                <a:spcPct val="20000"/>
              </a:spcBef>
            </a:pPr>
            <a:r>
              <a:rPr lang="en-US" sz="2000" dirty="0">
                <a:solidFill>
                  <a:srgbClr val="0070C0"/>
                </a:solidFill>
              </a:rPr>
              <a:t>The </a:t>
            </a:r>
            <a:r>
              <a:rPr lang="hr-HR" sz="2000" dirty="0">
                <a:solidFill>
                  <a:srgbClr val="0070C0"/>
                </a:solidFill>
              </a:rPr>
              <a:t>C</a:t>
            </a:r>
            <a:r>
              <a:rPr lang="en-US" sz="2000" dirty="0" smtClean="0">
                <a:solidFill>
                  <a:srgbClr val="0070C0"/>
                </a:solidFill>
              </a:rPr>
              <a:t>AA </a:t>
            </a:r>
            <a:r>
              <a:rPr lang="en-US" sz="2000" dirty="0">
                <a:solidFill>
                  <a:srgbClr val="0070C0"/>
                </a:solidFill>
              </a:rPr>
              <a:t>signed the Multilateral Agreement on </a:t>
            </a:r>
            <a:r>
              <a:rPr lang="hr-HR" sz="2000" dirty="0" err="1" smtClean="0">
                <a:solidFill>
                  <a:srgbClr val="0070C0"/>
                </a:solidFill>
              </a:rPr>
              <a:t>recognition</a:t>
            </a:r>
            <a:r>
              <a:rPr lang="hr-HR" sz="2000" dirty="0" smtClean="0">
                <a:solidFill>
                  <a:srgbClr val="0070C0"/>
                </a:solidFill>
              </a:rPr>
              <a:t> </a:t>
            </a:r>
            <a:r>
              <a:rPr lang="hr-HR" sz="2000" dirty="0" err="1" smtClean="0">
                <a:solidFill>
                  <a:srgbClr val="0070C0"/>
                </a:solidFill>
              </a:rPr>
              <a:t>of</a:t>
            </a:r>
            <a:r>
              <a:rPr lang="en-US" sz="2000" dirty="0">
                <a:solidFill>
                  <a:srgbClr val="0070C0"/>
                </a:solidFill>
              </a:rPr>
              <a:t> </a:t>
            </a:r>
            <a:r>
              <a:rPr lang="hr-HR" sz="2000" dirty="0">
                <a:solidFill>
                  <a:srgbClr val="0070C0"/>
                </a:solidFill>
              </a:rPr>
              <a:t>a</a:t>
            </a:r>
            <a:r>
              <a:rPr lang="en-US" sz="2000" dirty="0" err="1" smtClean="0">
                <a:solidFill>
                  <a:srgbClr val="0070C0"/>
                </a:solidFill>
              </a:rPr>
              <a:t>ccreditation</a:t>
            </a:r>
            <a:r>
              <a:rPr lang="hr-HR" sz="2000" dirty="0" smtClean="0">
                <a:solidFill>
                  <a:srgbClr val="0070C0"/>
                </a:solidFill>
              </a:rPr>
              <a:t> </a:t>
            </a:r>
            <a:r>
              <a:rPr lang="en-US" sz="2000" dirty="0" smtClean="0">
                <a:solidFill>
                  <a:srgbClr val="0070C0"/>
                </a:solidFill>
              </a:rPr>
              <a:t>equality</a:t>
            </a:r>
            <a:r>
              <a:rPr lang="hr-HR" sz="2000" dirty="0" smtClean="0">
                <a:solidFill>
                  <a:srgbClr val="0070C0"/>
                </a:solidFill>
              </a:rPr>
              <a:t> </a:t>
            </a:r>
            <a:r>
              <a:rPr lang="en-US" sz="2000" dirty="0" smtClean="0">
                <a:solidFill>
                  <a:srgbClr val="0070C0"/>
                </a:solidFill>
              </a:rPr>
              <a:t> </a:t>
            </a:r>
            <a:r>
              <a:rPr lang="hr-HR" sz="2000" dirty="0" err="1" smtClean="0">
                <a:solidFill>
                  <a:srgbClr val="0070C0"/>
                </a:solidFill>
              </a:rPr>
              <a:t>with</a:t>
            </a:r>
            <a:r>
              <a:rPr lang="en-US" sz="2000" dirty="0" smtClean="0">
                <a:solidFill>
                  <a:srgbClr val="0070C0"/>
                </a:solidFill>
              </a:rPr>
              <a:t> </a:t>
            </a:r>
            <a:r>
              <a:rPr lang="en-US" sz="2000" dirty="0">
                <a:solidFill>
                  <a:srgbClr val="0070C0"/>
                </a:solidFill>
              </a:rPr>
              <a:t>EA - </a:t>
            </a:r>
            <a:r>
              <a:rPr lang="en-US" sz="2000" b="1" dirty="0">
                <a:solidFill>
                  <a:srgbClr val="0070C0"/>
                </a:solidFill>
              </a:rPr>
              <a:t>EA MLA </a:t>
            </a:r>
            <a:r>
              <a:rPr lang="en-US" sz="2000" dirty="0">
                <a:solidFill>
                  <a:srgbClr val="0070C0"/>
                </a:solidFill>
              </a:rPr>
              <a:t>- </a:t>
            </a:r>
            <a:r>
              <a:rPr lang="en-US" sz="2000" b="1" dirty="0">
                <a:solidFill>
                  <a:srgbClr val="0070C0"/>
                </a:solidFill>
              </a:rPr>
              <a:t>for 6 Accreditation Schemes of 29 April 2010 </a:t>
            </a:r>
            <a:r>
              <a:rPr lang="en-US" sz="2000" dirty="0">
                <a:solidFill>
                  <a:srgbClr val="0070C0"/>
                </a:solidFill>
              </a:rPr>
              <a:t>and for the </a:t>
            </a:r>
            <a:r>
              <a:rPr lang="hr-HR" sz="2000" dirty="0" smtClean="0">
                <a:solidFill>
                  <a:srgbClr val="0070C0"/>
                </a:solidFill>
              </a:rPr>
              <a:t>a</a:t>
            </a:r>
            <a:r>
              <a:rPr lang="en-US" sz="2000" dirty="0" err="1" smtClean="0">
                <a:solidFill>
                  <a:srgbClr val="0070C0"/>
                </a:solidFill>
              </a:rPr>
              <a:t>ccreditation</a:t>
            </a:r>
            <a:r>
              <a:rPr lang="en-US" sz="2000" dirty="0" smtClean="0">
                <a:solidFill>
                  <a:srgbClr val="0070C0"/>
                </a:solidFill>
              </a:rPr>
              <a:t> </a:t>
            </a:r>
            <a:r>
              <a:rPr lang="hr-HR" sz="2000" dirty="0" err="1" smtClean="0">
                <a:solidFill>
                  <a:srgbClr val="0070C0"/>
                </a:solidFill>
              </a:rPr>
              <a:t>area</a:t>
            </a:r>
            <a:r>
              <a:rPr lang="en-US" sz="2000" dirty="0" smtClean="0">
                <a:solidFill>
                  <a:srgbClr val="0070C0"/>
                </a:solidFill>
              </a:rPr>
              <a:t> </a:t>
            </a:r>
            <a:r>
              <a:rPr lang="en-US" sz="2000" dirty="0">
                <a:solidFill>
                  <a:srgbClr val="0070C0"/>
                </a:solidFill>
              </a:rPr>
              <a:t>of </a:t>
            </a:r>
            <a:r>
              <a:rPr lang="hr-HR" sz="2000" dirty="0">
                <a:solidFill>
                  <a:srgbClr val="0070C0"/>
                </a:solidFill>
              </a:rPr>
              <a:t>g</a:t>
            </a:r>
            <a:r>
              <a:rPr lang="en-US" sz="2000" dirty="0" err="1" smtClean="0">
                <a:solidFill>
                  <a:srgbClr val="0070C0"/>
                </a:solidFill>
              </a:rPr>
              <a:t>reenhouse</a:t>
            </a:r>
            <a:r>
              <a:rPr lang="en-US" sz="2000" dirty="0" smtClean="0">
                <a:solidFill>
                  <a:srgbClr val="0070C0"/>
                </a:solidFill>
              </a:rPr>
              <a:t> </a:t>
            </a:r>
            <a:r>
              <a:rPr lang="hr-HR" sz="2000" dirty="0" smtClean="0">
                <a:solidFill>
                  <a:srgbClr val="0070C0"/>
                </a:solidFill>
              </a:rPr>
              <a:t>g</a:t>
            </a:r>
            <a:r>
              <a:rPr lang="en-US" sz="2000" dirty="0" err="1" smtClean="0">
                <a:solidFill>
                  <a:srgbClr val="0070C0"/>
                </a:solidFill>
              </a:rPr>
              <a:t>ases</a:t>
            </a:r>
            <a:r>
              <a:rPr lang="hr-HR" sz="2000" dirty="0" smtClean="0">
                <a:solidFill>
                  <a:srgbClr val="0070C0"/>
                </a:solidFill>
              </a:rPr>
              <a:t> </a:t>
            </a:r>
            <a:r>
              <a:rPr lang="hr-HR" sz="2000" dirty="0" err="1" smtClean="0">
                <a:solidFill>
                  <a:srgbClr val="0070C0"/>
                </a:solidFill>
              </a:rPr>
              <a:t>verifiers</a:t>
            </a:r>
            <a:r>
              <a:rPr lang="en-US" sz="2000" dirty="0" smtClean="0">
                <a:solidFill>
                  <a:srgbClr val="0070C0"/>
                </a:solidFill>
              </a:rPr>
              <a:t> </a:t>
            </a:r>
            <a:r>
              <a:rPr lang="en-US" sz="2000" dirty="0">
                <a:solidFill>
                  <a:srgbClr val="0070C0"/>
                </a:solidFill>
              </a:rPr>
              <a:t>on 3 October 2014 and </a:t>
            </a:r>
            <a:r>
              <a:rPr lang="hr-HR" sz="2000" dirty="0" err="1" smtClean="0">
                <a:solidFill>
                  <a:srgbClr val="0070C0"/>
                </a:solidFill>
              </a:rPr>
              <a:t>with</a:t>
            </a:r>
            <a:r>
              <a:rPr lang="hr-HR" sz="2000" dirty="0" smtClean="0">
                <a:solidFill>
                  <a:srgbClr val="0070C0"/>
                </a:solidFill>
              </a:rPr>
              <a:t> </a:t>
            </a:r>
            <a:r>
              <a:rPr lang="en-US" sz="2000" dirty="0" smtClean="0">
                <a:solidFill>
                  <a:srgbClr val="0070C0"/>
                </a:solidFill>
              </a:rPr>
              <a:t>ILAC </a:t>
            </a:r>
            <a:r>
              <a:rPr lang="en-US" sz="2000" dirty="0">
                <a:solidFill>
                  <a:srgbClr val="0070C0"/>
                </a:solidFill>
              </a:rPr>
              <a:t>(ILAC MRA) </a:t>
            </a:r>
            <a:r>
              <a:rPr lang="hr-HR" sz="2000" dirty="0" err="1" smtClean="0">
                <a:solidFill>
                  <a:srgbClr val="0070C0"/>
                </a:solidFill>
              </a:rPr>
              <a:t>it</a:t>
            </a:r>
            <a:r>
              <a:rPr lang="hr-HR" sz="2000" dirty="0" smtClean="0">
                <a:solidFill>
                  <a:srgbClr val="0070C0"/>
                </a:solidFill>
              </a:rPr>
              <a:t> </a:t>
            </a:r>
            <a:r>
              <a:rPr lang="hr-HR" sz="2000" dirty="0" err="1" smtClean="0">
                <a:solidFill>
                  <a:srgbClr val="0070C0"/>
                </a:solidFill>
              </a:rPr>
              <a:t>signed</a:t>
            </a:r>
            <a:r>
              <a:rPr lang="hr-HR" sz="2000" dirty="0" smtClean="0">
                <a:solidFill>
                  <a:srgbClr val="0070C0"/>
                </a:solidFill>
              </a:rPr>
              <a:t> </a:t>
            </a:r>
            <a:r>
              <a:rPr lang="hr-HR" sz="2000" dirty="0" err="1" smtClean="0">
                <a:solidFill>
                  <a:srgbClr val="0070C0"/>
                </a:solidFill>
              </a:rPr>
              <a:t>the</a:t>
            </a:r>
            <a:r>
              <a:rPr lang="hr-HR" sz="2000" dirty="0" smtClean="0">
                <a:solidFill>
                  <a:srgbClr val="0070C0"/>
                </a:solidFill>
              </a:rPr>
              <a:t> A</a:t>
            </a:r>
            <a:r>
              <a:rPr lang="en-US" sz="2000" dirty="0" err="1" smtClean="0">
                <a:solidFill>
                  <a:srgbClr val="0070C0"/>
                </a:solidFill>
              </a:rPr>
              <a:t>greement</a:t>
            </a:r>
            <a:r>
              <a:rPr lang="en-US" sz="2000" dirty="0" smtClean="0">
                <a:solidFill>
                  <a:srgbClr val="0070C0"/>
                </a:solidFill>
              </a:rPr>
              <a:t> </a:t>
            </a:r>
            <a:r>
              <a:rPr lang="en-US" sz="2000" dirty="0">
                <a:solidFill>
                  <a:srgbClr val="0070C0"/>
                </a:solidFill>
              </a:rPr>
              <a:t>on Mutual Recognition of Laboratory Accreditation </a:t>
            </a:r>
            <a:r>
              <a:rPr lang="hr-HR" sz="2000" dirty="0" smtClean="0">
                <a:solidFill>
                  <a:srgbClr val="0070C0"/>
                </a:solidFill>
              </a:rPr>
              <a:t>on </a:t>
            </a:r>
            <a:r>
              <a:rPr lang="en-US" sz="2000" dirty="0" smtClean="0">
                <a:solidFill>
                  <a:srgbClr val="0070C0"/>
                </a:solidFill>
              </a:rPr>
              <a:t>April </a:t>
            </a:r>
            <a:r>
              <a:rPr lang="en-US" sz="2000" dirty="0">
                <a:solidFill>
                  <a:srgbClr val="0070C0"/>
                </a:solidFill>
              </a:rPr>
              <a:t>29, 2010 and for </a:t>
            </a:r>
            <a:r>
              <a:rPr lang="en-US" sz="2000" dirty="0" err="1" smtClean="0">
                <a:solidFill>
                  <a:srgbClr val="0070C0"/>
                </a:solidFill>
              </a:rPr>
              <a:t>th</a:t>
            </a:r>
            <a:r>
              <a:rPr lang="hr-HR" sz="2000" dirty="0" smtClean="0">
                <a:solidFill>
                  <a:srgbClr val="0070C0"/>
                </a:solidFill>
              </a:rPr>
              <a:t>e</a:t>
            </a:r>
            <a:r>
              <a:rPr lang="en-US" sz="2000" dirty="0" smtClean="0">
                <a:solidFill>
                  <a:srgbClr val="0070C0"/>
                </a:solidFill>
              </a:rPr>
              <a:t> </a:t>
            </a:r>
            <a:r>
              <a:rPr lang="hr-HR" sz="2000" dirty="0" smtClean="0">
                <a:solidFill>
                  <a:srgbClr val="0070C0"/>
                </a:solidFill>
              </a:rPr>
              <a:t>i</a:t>
            </a:r>
            <a:r>
              <a:rPr lang="en-US" sz="2000" dirty="0" err="1" smtClean="0">
                <a:solidFill>
                  <a:srgbClr val="0070C0"/>
                </a:solidFill>
              </a:rPr>
              <a:t>nspection</a:t>
            </a:r>
            <a:r>
              <a:rPr lang="en-US" sz="2000" dirty="0" smtClean="0">
                <a:solidFill>
                  <a:srgbClr val="0070C0"/>
                </a:solidFill>
              </a:rPr>
              <a:t> </a:t>
            </a:r>
            <a:r>
              <a:rPr lang="hr-HR" sz="2000" dirty="0" smtClean="0">
                <a:solidFill>
                  <a:srgbClr val="0070C0"/>
                </a:solidFill>
              </a:rPr>
              <a:t>a</a:t>
            </a:r>
            <a:r>
              <a:rPr lang="en-US" sz="2000" dirty="0" smtClean="0">
                <a:solidFill>
                  <a:srgbClr val="0070C0"/>
                </a:solidFill>
              </a:rPr>
              <a:t>rea</a:t>
            </a:r>
            <a:r>
              <a:rPr lang="hr-HR" sz="2000" dirty="0" smtClean="0">
                <a:solidFill>
                  <a:srgbClr val="0070C0"/>
                </a:solidFill>
              </a:rPr>
              <a:t> </a:t>
            </a:r>
            <a:r>
              <a:rPr lang="hr-HR" sz="2000" dirty="0" err="1" smtClean="0">
                <a:solidFill>
                  <a:srgbClr val="0070C0"/>
                </a:solidFill>
              </a:rPr>
              <a:t>in</a:t>
            </a:r>
            <a:r>
              <a:rPr lang="hr-HR" sz="2000" dirty="0" smtClean="0">
                <a:solidFill>
                  <a:srgbClr val="0070C0"/>
                </a:solidFill>
              </a:rPr>
              <a:t> 2012.</a:t>
            </a:r>
            <a:endParaRPr lang="pl-PL" sz="2000" dirty="0">
              <a:solidFill>
                <a:srgbClr val="0070C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899275235"/>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pic>
        <p:nvPicPr>
          <p:cNvPr id="2" name="Slika 1"/>
          <p:cNvPicPr>
            <a:picLocks noChangeAspect="1"/>
          </p:cNvPicPr>
          <p:nvPr/>
        </p:nvPicPr>
        <p:blipFill>
          <a:blip r:embed="rId4"/>
          <a:stretch>
            <a:fillRect/>
          </a:stretch>
        </p:blipFill>
        <p:spPr>
          <a:xfrm>
            <a:off x="2743200" y="1323386"/>
            <a:ext cx="3790950" cy="5105400"/>
          </a:xfrm>
          <a:prstGeom prst="rect">
            <a:avLst/>
          </a:prstGeom>
        </p:spPr>
      </p:pic>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034883593"/>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33165" y="1276905"/>
            <a:ext cx="8709225" cy="4216539"/>
          </a:xfrm>
          <a:prstGeom prst="rect">
            <a:avLst/>
          </a:prstGeom>
        </p:spPr>
        <p:txBody>
          <a:bodyPr wrap="square">
            <a:spAutoFit/>
          </a:bodyPr>
          <a:lstStyle/>
          <a:p>
            <a:pPr marL="0" lvl="1">
              <a:spcBef>
                <a:spcPct val="20000"/>
              </a:spcBef>
            </a:pPr>
            <a:r>
              <a:rPr lang="hr-BA" sz="2400" b="1" dirty="0">
                <a:solidFill>
                  <a:srgbClr val="1F497D"/>
                </a:solidFill>
              </a:rPr>
              <a:t>CROATIAN ACCREDITATION AGENCY</a:t>
            </a:r>
          </a:p>
          <a:p>
            <a:pPr marL="0" lvl="1">
              <a:spcBef>
                <a:spcPct val="20000"/>
              </a:spcBef>
            </a:pPr>
            <a:endParaRPr lang="pl-PL" sz="2000" dirty="0" smtClean="0">
              <a:solidFill>
                <a:srgbClr val="0070C0"/>
              </a:solidFill>
            </a:endParaRPr>
          </a:p>
          <a:p>
            <a:pPr marL="0" lvl="1">
              <a:spcBef>
                <a:spcPct val="20000"/>
              </a:spcBef>
            </a:pPr>
            <a:r>
              <a:rPr lang="en-US" sz="2000" dirty="0">
                <a:solidFill>
                  <a:srgbClr val="0070C0"/>
                </a:solidFill>
              </a:rPr>
              <a:t>The conformity assessment of products, processes and services with technical regulations and standards is carried out by professionally and technically trained laboratories, certification bodies, inspection bodies and other </a:t>
            </a:r>
            <a:r>
              <a:rPr lang="en-US" sz="2000" dirty="0" smtClean="0">
                <a:solidFill>
                  <a:srgbClr val="0070C0"/>
                </a:solidFill>
              </a:rPr>
              <a:t>bodies</a:t>
            </a:r>
            <a:r>
              <a:rPr lang="pl-PL" sz="2000" dirty="0" smtClean="0">
                <a:solidFill>
                  <a:srgbClr val="0070C0"/>
                </a:solidFill>
              </a:rPr>
              <a:t>. </a:t>
            </a:r>
          </a:p>
          <a:p>
            <a:pPr marL="0" lvl="1">
              <a:spcBef>
                <a:spcPct val="20000"/>
              </a:spcBef>
            </a:pPr>
            <a:endParaRPr lang="hr-HR" sz="2000" dirty="0" smtClean="0">
              <a:solidFill>
                <a:srgbClr val="0070C0"/>
              </a:solidFill>
            </a:endParaRPr>
          </a:p>
          <a:p>
            <a:pPr marL="0" lvl="1">
              <a:spcBef>
                <a:spcPct val="20000"/>
              </a:spcBef>
            </a:pPr>
            <a:r>
              <a:rPr lang="en-US" sz="2000" dirty="0" smtClean="0">
                <a:solidFill>
                  <a:srgbClr val="0070C0"/>
                </a:solidFill>
              </a:rPr>
              <a:t>The </a:t>
            </a:r>
            <a:r>
              <a:rPr lang="en-US" sz="2000" dirty="0">
                <a:solidFill>
                  <a:srgbClr val="0070C0"/>
                </a:solidFill>
              </a:rPr>
              <a:t>internationally accredited way of demonstrating qualification for assessment is accreditation</a:t>
            </a:r>
            <a:r>
              <a:rPr lang="en-US" sz="2000" dirty="0" smtClean="0">
                <a:solidFill>
                  <a:srgbClr val="0070C0"/>
                </a:solidFill>
              </a:rPr>
              <a:t>.</a:t>
            </a:r>
            <a:endParaRPr lang="hr-HR" sz="2000" dirty="0" smtClean="0">
              <a:solidFill>
                <a:srgbClr val="0070C0"/>
              </a:solidFill>
            </a:endParaRPr>
          </a:p>
          <a:p>
            <a:pPr marL="0" lvl="1">
              <a:spcBef>
                <a:spcPct val="20000"/>
              </a:spcBef>
            </a:pPr>
            <a:endParaRPr lang="en-US" sz="2000" dirty="0">
              <a:solidFill>
                <a:srgbClr val="0070C0"/>
              </a:solidFill>
            </a:endParaRPr>
          </a:p>
          <a:p>
            <a:pPr marL="0" lvl="1">
              <a:spcBef>
                <a:spcPct val="20000"/>
              </a:spcBef>
            </a:pPr>
            <a:r>
              <a:rPr lang="en-US" sz="2000" dirty="0">
                <a:solidFill>
                  <a:srgbClr val="0070C0"/>
                </a:solidFill>
              </a:rPr>
              <a:t>Accredited bodies </a:t>
            </a:r>
            <a:r>
              <a:rPr lang="hr-HR" sz="2000" dirty="0" smtClean="0">
                <a:solidFill>
                  <a:srgbClr val="0070C0"/>
                </a:solidFill>
              </a:rPr>
              <a:t>trust </a:t>
            </a:r>
            <a:r>
              <a:rPr lang="en-US" sz="2000" dirty="0" smtClean="0">
                <a:solidFill>
                  <a:srgbClr val="0070C0"/>
                </a:solidFill>
              </a:rPr>
              <a:t>the </a:t>
            </a:r>
            <a:r>
              <a:rPr lang="en-US" sz="2000" dirty="0">
                <a:solidFill>
                  <a:srgbClr val="0070C0"/>
                </a:solidFill>
              </a:rPr>
              <a:t>services of testing, certification, inspection, calibration, </a:t>
            </a:r>
            <a:r>
              <a:rPr lang="hr-HR" sz="2000" dirty="0" smtClean="0">
                <a:solidFill>
                  <a:srgbClr val="0070C0"/>
                </a:solidFill>
              </a:rPr>
              <a:t>cap</a:t>
            </a:r>
            <a:r>
              <a:rPr lang="en-US" sz="2000" dirty="0" smtClean="0">
                <a:solidFill>
                  <a:srgbClr val="0070C0"/>
                </a:solidFill>
              </a:rPr>
              <a:t>ability </a:t>
            </a:r>
            <a:r>
              <a:rPr lang="en-US" sz="2000" dirty="0">
                <a:solidFill>
                  <a:srgbClr val="0070C0"/>
                </a:solidFill>
              </a:rPr>
              <a:t>testing, </a:t>
            </a:r>
            <a:r>
              <a:rPr lang="en-US" sz="2000" dirty="0" smtClean="0">
                <a:solidFill>
                  <a:srgbClr val="0070C0"/>
                </a:solidFill>
              </a:rPr>
              <a:t>verification</a:t>
            </a:r>
            <a:r>
              <a:rPr lang="hr-HR" sz="2000" dirty="0" smtClean="0">
                <a:solidFill>
                  <a:srgbClr val="0070C0"/>
                </a:solidFill>
              </a:rPr>
              <a:t> </a:t>
            </a:r>
            <a:r>
              <a:rPr lang="hr-HR" sz="2000" dirty="0" err="1" smtClean="0">
                <a:solidFill>
                  <a:srgbClr val="0070C0"/>
                </a:solidFill>
              </a:rPr>
              <a:t>regardless</a:t>
            </a:r>
            <a:r>
              <a:rPr lang="en-US" sz="2000" dirty="0" smtClean="0">
                <a:solidFill>
                  <a:srgbClr val="0070C0"/>
                </a:solidFill>
              </a:rPr>
              <a:t> </a:t>
            </a:r>
            <a:r>
              <a:rPr lang="en-US" sz="2000" dirty="0">
                <a:solidFill>
                  <a:srgbClr val="0070C0"/>
                </a:solidFill>
              </a:rPr>
              <a:t>whether it is a legally regulated area or in a voluntary field</a:t>
            </a:r>
            <a:r>
              <a:rPr lang="en-US" sz="2000" dirty="0" smtClean="0">
                <a:solidFill>
                  <a:srgbClr val="0070C0"/>
                </a:solidFill>
              </a:rPr>
              <a:t>.</a:t>
            </a:r>
            <a:endParaRPr lang="pl-PL" sz="2000" dirty="0">
              <a:solidFill>
                <a:srgbClr val="0070C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40321240"/>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pic>
        <p:nvPicPr>
          <p:cNvPr id="3" name="Slika 2"/>
          <p:cNvPicPr>
            <a:picLocks noChangeAspect="1"/>
          </p:cNvPicPr>
          <p:nvPr/>
        </p:nvPicPr>
        <p:blipFill>
          <a:blip r:embed="rId4"/>
          <a:stretch>
            <a:fillRect/>
          </a:stretch>
        </p:blipFill>
        <p:spPr>
          <a:xfrm>
            <a:off x="1610188" y="1334248"/>
            <a:ext cx="5876925" cy="4505325"/>
          </a:xfrm>
          <a:prstGeom prst="rect">
            <a:avLst/>
          </a:prstGeom>
        </p:spPr>
      </p:pic>
      <p:sp>
        <p:nvSpPr>
          <p:cNvPr id="4" name="Pravokutnik 3"/>
          <p:cNvSpPr/>
          <p:nvPr/>
        </p:nvSpPr>
        <p:spPr>
          <a:xfrm>
            <a:off x="648069" y="5513032"/>
            <a:ext cx="7859263" cy="707886"/>
          </a:xfrm>
          <a:prstGeom prst="rect">
            <a:avLst/>
          </a:prstGeom>
        </p:spPr>
        <p:txBody>
          <a:bodyPr wrap="square">
            <a:spAutoFit/>
          </a:bodyPr>
          <a:lstStyle/>
          <a:p>
            <a:pPr marL="0" lvl="1">
              <a:spcBef>
                <a:spcPct val="20000"/>
              </a:spcBef>
            </a:pPr>
            <a:r>
              <a:rPr lang="hr-HR" sz="2000" dirty="0" smtClean="0">
                <a:solidFill>
                  <a:srgbClr val="0070C0"/>
                </a:solidFill>
              </a:rPr>
              <a:t>C</a:t>
            </a:r>
            <a:r>
              <a:rPr lang="en-US" sz="2000" dirty="0" smtClean="0">
                <a:solidFill>
                  <a:srgbClr val="0070C0"/>
                </a:solidFill>
              </a:rPr>
              <a:t>AA </a:t>
            </a:r>
            <a:r>
              <a:rPr lang="en-US" sz="2000" dirty="0">
                <a:solidFill>
                  <a:srgbClr val="0070C0"/>
                </a:solidFill>
              </a:rPr>
              <a:t>accreditation is used in various branches of the economy, environmental protection, health protection and consumer protection</a:t>
            </a:r>
            <a:r>
              <a:rPr lang="en-US" sz="2000" dirty="0" smtClean="0">
                <a:solidFill>
                  <a:srgbClr val="0070C0"/>
                </a:solidFill>
              </a:rPr>
              <a:t>.</a:t>
            </a:r>
            <a:endParaRPr lang="pl-PL" sz="2000" dirty="0">
              <a:solidFill>
                <a:srgbClr val="0070C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388566510"/>
      </p:ext>
    </p:extLst>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11.7 </a:t>
            </a:r>
            <a:r>
              <a:rPr lang="hr-HR" sz="2800" b="1" dirty="0" err="1">
                <a:solidFill>
                  <a:schemeClr val="tx2"/>
                </a:solidFill>
                <a:effectLst>
                  <a:glow>
                    <a:srgbClr val="7F7F7F">
                      <a:alpha val="35000"/>
                    </a:srgbClr>
                  </a:glow>
                </a:effectLst>
              </a:rPr>
              <a:t>CAA’s</a:t>
            </a:r>
            <a:r>
              <a:rPr lang="hr-HR" sz="2800" b="1" dirty="0">
                <a:solidFill>
                  <a:schemeClr val="tx2"/>
                </a:solidFill>
                <a:effectLst>
                  <a:glow>
                    <a:srgbClr val="7F7F7F">
                      <a:alpha val="35000"/>
                    </a:srgbClr>
                  </a:glow>
                </a:effectLst>
              </a:rPr>
              <a:t> role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533545"/>
            <a:ext cx="8362950" cy="48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ct val="20000"/>
              </a:spcBef>
              <a:buFont typeface="Arial" charset="0"/>
              <a:buChar char="•"/>
            </a:pPr>
            <a:endParaRPr lang="hr-BA"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pic>
        <p:nvPicPr>
          <p:cNvPr id="2" name="Slika 1"/>
          <p:cNvPicPr>
            <a:picLocks noChangeAspect="1"/>
          </p:cNvPicPr>
          <p:nvPr/>
        </p:nvPicPr>
        <p:blipFill>
          <a:blip r:embed="rId4"/>
          <a:stretch>
            <a:fillRect/>
          </a:stretch>
        </p:blipFill>
        <p:spPr>
          <a:xfrm>
            <a:off x="2422424" y="1347400"/>
            <a:ext cx="4756351" cy="4654653"/>
          </a:xfrm>
          <a:prstGeom prst="rect">
            <a:avLst/>
          </a:prstGeom>
        </p:spPr>
      </p:pic>
      <p:sp>
        <p:nvSpPr>
          <p:cNvPr id="12" name="Pravokutnik 11"/>
          <p:cNvSpPr/>
          <p:nvPr/>
        </p:nvSpPr>
        <p:spPr>
          <a:xfrm>
            <a:off x="515414" y="5452173"/>
            <a:ext cx="7917366" cy="1138773"/>
          </a:xfrm>
          <a:prstGeom prst="rect">
            <a:avLst/>
          </a:prstGeom>
        </p:spPr>
        <p:txBody>
          <a:bodyPr wrap="square">
            <a:spAutoFit/>
          </a:bodyPr>
          <a:lstStyle/>
          <a:p>
            <a:pPr marL="0" lvl="1">
              <a:spcBef>
                <a:spcPct val="20000"/>
              </a:spcBef>
            </a:pPr>
            <a:endParaRPr lang="pl-PL" sz="2000" dirty="0">
              <a:solidFill>
                <a:srgbClr val="0070C0"/>
              </a:solidFill>
            </a:endParaRPr>
          </a:p>
          <a:p>
            <a:pPr marL="0" lvl="1" algn="ctr">
              <a:spcBef>
                <a:spcPct val="20000"/>
              </a:spcBef>
            </a:pPr>
            <a:r>
              <a:rPr lang="pl-PL" sz="2000" dirty="0" smtClean="0">
                <a:solidFill>
                  <a:srgbClr val="0070C0"/>
                </a:solidFill>
              </a:rPr>
              <a:t>CAA’s role in international exchange of goods and services</a:t>
            </a:r>
          </a:p>
          <a:p>
            <a:pPr marL="0" lvl="1" algn="ctr">
              <a:spcBef>
                <a:spcPct val="20000"/>
              </a:spcBef>
            </a:pPr>
            <a:endParaRPr lang="pl-PL" sz="2000" dirty="0">
              <a:solidFill>
                <a:srgbClr val="0070C0"/>
              </a:solidFill>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636638695"/>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40430</TotalTime>
  <Words>3534</Words>
  <Application>Microsoft Office PowerPoint</Application>
  <PresentationFormat>On-screen Show (4:3)</PresentationFormat>
  <Paragraphs>400</Paragraphs>
  <Slides>38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Arial Narrow</vt:lpstr>
      <vt:lpstr>Calibri</vt:lpstr>
      <vt:lpstr>Office Theme</vt:lpstr>
      <vt:lpstr>PowerPoint Presentation</vt:lpstr>
      <vt:lpstr>TOPIC 11: Inspection monitoring</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 11.7 CAA’s role in planning and implementation of inspection</vt:lpstr>
      <vt:lpstr>THANK YOU FOR YOUR ATTENTION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Idris Tonković</cp:lastModifiedBy>
  <cp:revision>1230</cp:revision>
  <cp:lastPrinted>2017-11-17T07:50:58Z</cp:lastPrinted>
  <dcterms:created xsi:type="dcterms:W3CDTF">2011-04-14T13:56:18Z</dcterms:created>
  <dcterms:modified xsi:type="dcterms:W3CDTF">2018-05-21T08:05:34Z</dcterms:modified>
</cp:coreProperties>
</file>