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67" r:id="rId2"/>
    <p:sldId id="368" r:id="rId3"/>
    <p:sldId id="357" r:id="rId4"/>
    <p:sldId id="329" r:id="rId5"/>
    <p:sldId id="342" r:id="rId6"/>
    <p:sldId id="339" r:id="rId7"/>
    <p:sldId id="356" r:id="rId8"/>
    <p:sldId id="340" r:id="rId9"/>
    <p:sldId id="341" r:id="rId10"/>
    <p:sldId id="343" r:id="rId11"/>
    <p:sldId id="344" r:id="rId12"/>
    <p:sldId id="358" r:id="rId13"/>
    <p:sldId id="345" r:id="rId14"/>
    <p:sldId id="359" r:id="rId15"/>
    <p:sldId id="360" r:id="rId16"/>
    <p:sldId id="348" r:id="rId17"/>
    <p:sldId id="347" r:id="rId18"/>
    <p:sldId id="350" r:id="rId19"/>
    <p:sldId id="361" r:id="rId20"/>
    <p:sldId id="349" r:id="rId21"/>
    <p:sldId id="362" r:id="rId22"/>
    <p:sldId id="364" r:id="rId23"/>
    <p:sldId id="365" r:id="rId24"/>
    <p:sldId id="363" r:id="rId25"/>
    <p:sldId id="352" r:id="rId26"/>
    <p:sldId id="353" r:id="rId27"/>
    <p:sldId id="354" r:id="rId28"/>
    <p:sldId id="366" r:id="rId29"/>
    <p:sldId id="369" r:id="rId30"/>
  </p:sldIdLst>
  <p:sldSz cx="9144000" cy="6858000" type="screen4x3"/>
  <p:notesSz cx="6797675" cy="9928225"/>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70BD311-196A-45E2-A9B8-227934A99DF1}" type="datetimeFigureOut">
              <a:rPr lang="en-US" smtClean="0"/>
              <a:t>5/21/2018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0282F69-6CD6-4349-8579-1B7D032BC079}" type="slidenum">
              <a:rPr lang="en-US" smtClean="0"/>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t>1</a:t>
            </a:fld>
            <a:endParaRPr lang="hr-HR"/>
          </a:p>
        </p:txBody>
      </p:sp>
    </p:spTree>
    <p:extLst>
      <p:ext uri="{BB962C8B-B14F-4D97-AF65-F5344CB8AC3E}">
        <p14:creationId xmlns:p14="http://schemas.microsoft.com/office/powerpoint/2010/main" val="97220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F0282F69-6CD6-4349-8579-1B7D032BC079}" type="slidenum">
              <a:rPr lang="en-US" smtClean="0"/>
              <a:t>11</a:t>
            </a:fld>
            <a:endParaRPr lang="en-US"/>
          </a:p>
        </p:txBody>
      </p:sp>
    </p:spTree>
    <p:extLst>
      <p:ext uri="{BB962C8B-B14F-4D97-AF65-F5344CB8AC3E}">
        <p14:creationId xmlns:p14="http://schemas.microsoft.com/office/powerpoint/2010/main" val="278257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smtClean="0">
              <a:solidFill>
                <a:schemeClr val="bg1"/>
              </a:solidFill>
            </a:endParaRPr>
          </a:p>
          <a:p>
            <a:r>
              <a:rPr lang="en-US" dirty="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a:t>
            </a:r>
            <a:r>
              <a:rPr lang="en-US" dirty="0" smtClean="0">
                <a:solidFill>
                  <a:schemeClr val="bg1"/>
                </a:solidFill>
              </a:rPr>
              <a:t>Croatia</a:t>
            </a:r>
            <a:endParaRPr lang="hr-HR" dirty="0" smtClean="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41375" y="6625760"/>
            <a:ext cx="22946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p>
          <a:p>
            <a:endParaRPr lang="hr-HR" sz="1000" dirty="0" smtClean="0">
              <a:solidFill>
                <a:schemeClr val="accent1">
                  <a:lumMod val="50000"/>
                </a:schemeClr>
              </a:solidFill>
            </a:endParaRPr>
          </a:p>
          <a:p>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2084946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11.6 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362234"/>
            <a:ext cx="8443911" cy="479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Organizing</a:t>
            </a:r>
            <a:r>
              <a:rPr lang="hr-HR" sz="2400" b="1" dirty="0">
                <a:solidFill>
                  <a:schemeClr val="tx2"/>
                </a:solidFill>
              </a:rPr>
              <a:t> </a:t>
            </a:r>
            <a:r>
              <a:rPr lang="hr-HR" sz="2400" b="1" dirty="0" err="1">
                <a:solidFill>
                  <a:schemeClr val="tx2"/>
                </a:solidFill>
              </a:rPr>
              <a:t>Environmental</a:t>
            </a:r>
            <a:r>
              <a:rPr lang="hr-HR" sz="2400" b="1" dirty="0">
                <a:solidFill>
                  <a:schemeClr val="tx2"/>
                </a:solidFill>
              </a:rPr>
              <a:t> </a:t>
            </a:r>
            <a:r>
              <a:rPr lang="hr-HR" sz="2400" b="1" dirty="0" err="1" smtClean="0">
                <a:solidFill>
                  <a:schemeClr val="tx2"/>
                </a:solidFill>
              </a:rPr>
              <a:t>Inspection</a:t>
            </a:r>
            <a:endParaRPr lang="hr-HR" sz="2400" b="1" dirty="0" smtClean="0">
              <a:solidFill>
                <a:schemeClr val="tx2"/>
              </a:solidFill>
            </a:endParaRPr>
          </a:p>
          <a:p>
            <a:pPr lvl="1">
              <a:spcBef>
                <a:spcPct val="20000"/>
              </a:spcBef>
            </a:pPr>
            <a:endParaRPr lang="hr-HR" sz="2000" dirty="0" smtClean="0">
              <a:solidFill>
                <a:srgbClr val="0070C0"/>
              </a:solidFill>
            </a:endParaRPr>
          </a:p>
          <a:p>
            <a:pPr lvl="1">
              <a:spcBef>
                <a:spcPct val="20000"/>
              </a:spcBef>
            </a:pPr>
            <a:r>
              <a:rPr lang="en-US" sz="2000" dirty="0">
                <a:solidFill>
                  <a:srgbClr val="0070C0"/>
                </a:solidFill>
              </a:rPr>
              <a:t>Each Member State shall ensure that an environmental inspection </a:t>
            </a:r>
            <a:r>
              <a:rPr lang="hr-HR" sz="2000" dirty="0" err="1" smtClean="0">
                <a:solidFill>
                  <a:srgbClr val="0070C0"/>
                </a:solidFill>
              </a:rPr>
              <a:t>provides</a:t>
            </a:r>
            <a:r>
              <a:rPr lang="en-US" sz="2000" dirty="0" smtClean="0">
                <a:solidFill>
                  <a:srgbClr val="0070C0"/>
                </a:solidFill>
              </a:rPr>
              <a:t> </a:t>
            </a:r>
            <a:r>
              <a:rPr lang="en-US" sz="2000" dirty="0">
                <a:solidFill>
                  <a:srgbClr val="0070C0"/>
                </a:solidFill>
              </a:rPr>
              <a:t>a high level of environmental protection and that </a:t>
            </a:r>
            <a:r>
              <a:rPr lang="hr-HR" sz="2000" dirty="0" smtClean="0">
                <a:solidFill>
                  <a:srgbClr val="0070C0"/>
                </a:solidFill>
              </a:rPr>
              <a:t>monitoring </a:t>
            </a:r>
            <a:r>
              <a:rPr lang="en-US" sz="2000" dirty="0" smtClean="0">
                <a:solidFill>
                  <a:srgbClr val="0070C0"/>
                </a:solidFill>
              </a:rPr>
              <a:t>of </a:t>
            </a:r>
            <a:r>
              <a:rPr lang="en-US" sz="2000" dirty="0">
                <a:solidFill>
                  <a:srgbClr val="0070C0"/>
                </a:solidFill>
              </a:rPr>
              <a:t>controlled facilities is organized and conducted in accordance with the same criteria and that the monitoring reports contain relevant information in accordance with the </a:t>
            </a:r>
            <a:r>
              <a:rPr lang="en-US" sz="2000" dirty="0" smtClean="0">
                <a:solidFill>
                  <a:srgbClr val="0070C0"/>
                </a:solidFill>
              </a:rPr>
              <a:t>recommendations</a:t>
            </a:r>
            <a:r>
              <a:rPr lang="hr-HR" sz="2000" dirty="0" smtClean="0">
                <a:solidFill>
                  <a:srgbClr val="0070C0"/>
                </a:solidFill>
              </a:rPr>
              <a:t>.  </a:t>
            </a:r>
          </a:p>
          <a:p>
            <a:pPr lvl="1">
              <a:spcBef>
                <a:spcPct val="20000"/>
              </a:spcBef>
            </a:pPr>
            <a:r>
              <a:rPr lang="en-US" b="1" dirty="0" smtClean="0">
                <a:solidFill>
                  <a:srgbClr val="0070C0"/>
                </a:solidFill>
              </a:rPr>
              <a:t>ANNUAL </a:t>
            </a:r>
            <a:r>
              <a:rPr lang="en-US" b="1" dirty="0">
                <a:solidFill>
                  <a:srgbClr val="0070C0"/>
                </a:solidFill>
              </a:rPr>
              <a:t>REPORT ON THE WORK OF </a:t>
            </a:r>
            <a:r>
              <a:rPr lang="en-US" b="1" dirty="0" smtClean="0">
                <a:solidFill>
                  <a:srgbClr val="0070C0"/>
                </a:solidFill>
              </a:rPr>
              <a:t>ENVIRONMENTAL PROTECTION</a:t>
            </a:r>
            <a:r>
              <a:rPr lang="hr-HR" b="1" dirty="0" smtClean="0">
                <a:solidFill>
                  <a:srgbClr val="0070C0"/>
                </a:solidFill>
              </a:rPr>
              <a:t> INSPECTION</a:t>
            </a:r>
            <a:r>
              <a:rPr lang="en-US" b="1" dirty="0" smtClean="0">
                <a:solidFill>
                  <a:srgbClr val="0070C0"/>
                </a:solidFill>
              </a:rPr>
              <a:t> </a:t>
            </a:r>
            <a:r>
              <a:rPr lang="en-US" b="1" dirty="0">
                <a:solidFill>
                  <a:srgbClr val="0070C0"/>
                </a:solidFill>
              </a:rPr>
              <a:t>for 2016</a:t>
            </a:r>
          </a:p>
          <a:p>
            <a:pPr lvl="1">
              <a:spcBef>
                <a:spcPct val="20000"/>
              </a:spcBef>
            </a:pPr>
            <a:endParaRPr lang="pl-PL" sz="1100" b="1" dirty="0" smtClean="0">
              <a:solidFill>
                <a:srgbClr val="0070C0"/>
              </a:solidFill>
            </a:endParaRPr>
          </a:p>
          <a:p>
            <a:pPr lvl="1">
              <a:spcBef>
                <a:spcPct val="20000"/>
              </a:spcBef>
            </a:pPr>
            <a:r>
              <a:rPr lang="hr-HR" i="1" dirty="0">
                <a:solidFill>
                  <a:srgbClr val="0070C0"/>
                </a:solidFill>
              </a:rPr>
              <a:t>2. </a:t>
            </a:r>
            <a:r>
              <a:rPr lang="en-US" i="1" dirty="0">
                <a:solidFill>
                  <a:srgbClr val="0070C0"/>
                </a:solidFill>
              </a:rPr>
              <a:t>GENERAL DATA ON INSPECTION OF ENVIRONMENTAL PROTECTION </a:t>
            </a:r>
            <a:r>
              <a:rPr lang="hr-HR" i="1" dirty="0" smtClean="0">
                <a:solidFill>
                  <a:srgbClr val="0070C0"/>
                </a:solidFill>
              </a:rPr>
              <a:t>4</a:t>
            </a:r>
            <a:endParaRPr lang="hr-HR" i="1" dirty="0">
              <a:solidFill>
                <a:srgbClr val="0070C0"/>
              </a:solidFill>
            </a:endParaRPr>
          </a:p>
          <a:p>
            <a:pPr lvl="1">
              <a:spcBef>
                <a:spcPct val="20000"/>
              </a:spcBef>
            </a:pPr>
            <a:r>
              <a:rPr lang="hr-HR" i="1" dirty="0">
                <a:solidFill>
                  <a:srgbClr val="0070C0"/>
                </a:solidFill>
              </a:rPr>
              <a:t>2.1. </a:t>
            </a:r>
            <a:r>
              <a:rPr lang="hr-HR" i="1" dirty="0" err="1" smtClean="0">
                <a:solidFill>
                  <a:srgbClr val="0070C0"/>
                </a:solidFill>
              </a:rPr>
              <a:t>Competence</a:t>
            </a:r>
            <a:endParaRPr lang="hr-HR" i="1" dirty="0">
              <a:solidFill>
                <a:srgbClr val="0070C0"/>
              </a:solidFill>
            </a:endParaRPr>
          </a:p>
          <a:p>
            <a:pPr lvl="1">
              <a:spcBef>
                <a:spcPct val="20000"/>
              </a:spcBef>
            </a:pPr>
            <a:r>
              <a:rPr lang="hr-HR" i="1" dirty="0">
                <a:solidFill>
                  <a:srgbClr val="0070C0"/>
                </a:solidFill>
              </a:rPr>
              <a:t>2.2. </a:t>
            </a:r>
            <a:r>
              <a:rPr lang="hr-HR" i="1" dirty="0" err="1" smtClean="0">
                <a:solidFill>
                  <a:srgbClr val="0070C0"/>
                </a:solidFill>
              </a:rPr>
              <a:t>Goals</a:t>
            </a:r>
            <a:r>
              <a:rPr lang="hr-HR" i="1" dirty="0" smtClean="0">
                <a:solidFill>
                  <a:srgbClr val="0070C0"/>
                </a:solidFill>
              </a:rPr>
              <a:t> </a:t>
            </a:r>
            <a:r>
              <a:rPr lang="hr-HR" i="1" dirty="0" err="1" smtClean="0">
                <a:solidFill>
                  <a:srgbClr val="0070C0"/>
                </a:solidFill>
              </a:rPr>
              <a:t>and</a:t>
            </a:r>
            <a:r>
              <a:rPr lang="hr-HR" i="1" dirty="0" smtClean="0">
                <a:solidFill>
                  <a:srgbClr val="0070C0"/>
                </a:solidFill>
              </a:rPr>
              <a:t> </a:t>
            </a:r>
            <a:r>
              <a:rPr lang="hr-HR" i="1" dirty="0" err="1" smtClean="0">
                <a:solidFill>
                  <a:srgbClr val="0070C0"/>
                </a:solidFill>
              </a:rPr>
              <a:t>prorities</a:t>
            </a:r>
            <a:endParaRPr lang="hr-HR" i="1" dirty="0">
              <a:solidFill>
                <a:srgbClr val="0070C0"/>
              </a:solidFill>
            </a:endParaRPr>
          </a:p>
          <a:p>
            <a:pPr lvl="1">
              <a:spcBef>
                <a:spcPct val="20000"/>
              </a:spcBef>
            </a:pPr>
            <a:r>
              <a:rPr lang="hr-HR" i="1" dirty="0">
                <a:solidFill>
                  <a:srgbClr val="0070C0"/>
                </a:solidFill>
              </a:rPr>
              <a:t>2.3. </a:t>
            </a:r>
            <a:r>
              <a:rPr lang="hr-HR" i="1" dirty="0" err="1" smtClean="0">
                <a:solidFill>
                  <a:srgbClr val="0070C0"/>
                </a:solidFill>
              </a:rPr>
              <a:t>Structure</a:t>
            </a:r>
            <a:endParaRPr lang="hr-HR" i="1" dirty="0">
              <a:solidFill>
                <a:srgbClr val="0070C0"/>
              </a:solidFill>
            </a:endParaRPr>
          </a:p>
          <a:p>
            <a:pPr lvl="1">
              <a:spcBef>
                <a:spcPct val="20000"/>
              </a:spcBef>
            </a:pPr>
            <a:r>
              <a:rPr lang="hr-HR" i="1" dirty="0">
                <a:solidFill>
                  <a:srgbClr val="0070C0"/>
                </a:solidFill>
              </a:rPr>
              <a:t>2.4. </a:t>
            </a:r>
            <a:r>
              <a:rPr lang="hr-HR" i="1" dirty="0" err="1" smtClean="0">
                <a:solidFill>
                  <a:srgbClr val="0070C0"/>
                </a:solidFill>
              </a:rPr>
              <a:t>Administrative</a:t>
            </a:r>
            <a:r>
              <a:rPr lang="hr-HR" i="1" dirty="0" smtClean="0">
                <a:solidFill>
                  <a:srgbClr val="0070C0"/>
                </a:solidFill>
              </a:rPr>
              <a:t> </a:t>
            </a:r>
            <a:r>
              <a:rPr lang="hr-HR" i="1" dirty="0" err="1" smtClean="0">
                <a:solidFill>
                  <a:srgbClr val="0070C0"/>
                </a:solidFill>
              </a:rPr>
              <a:t>capacities</a:t>
            </a:r>
            <a:endParaRPr lang="hr-HR" i="1"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698154550"/>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smtClean="0">
                <a:solidFill>
                  <a:schemeClr val="tx2"/>
                </a:solidFill>
                <a:effectLst>
                  <a:glow>
                    <a:srgbClr val="7F7F7F">
                      <a:alpha val="35000"/>
                    </a:srgbClr>
                  </a:glow>
                </a:effectLst>
              </a:rPr>
              <a:t>planning</a:t>
            </a: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074198"/>
            <a:ext cx="8443911" cy="508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smtClean="0">
                <a:solidFill>
                  <a:schemeClr val="tx2"/>
                </a:solidFill>
              </a:rPr>
              <a:t>Plans</a:t>
            </a:r>
            <a:r>
              <a:rPr lang="hr-HR" sz="2400" b="1" dirty="0" smtClean="0">
                <a:solidFill>
                  <a:schemeClr val="tx2"/>
                </a:solidFill>
              </a:rPr>
              <a:t> for </a:t>
            </a:r>
            <a:r>
              <a:rPr lang="hr-HR" sz="2400" b="1" dirty="0" err="1" smtClean="0">
                <a:solidFill>
                  <a:schemeClr val="tx2"/>
                </a:solidFill>
              </a:rPr>
              <a:t>inspection</a:t>
            </a:r>
            <a:r>
              <a:rPr lang="hr-HR" sz="2400" b="1" dirty="0" smtClean="0">
                <a:solidFill>
                  <a:schemeClr val="tx2"/>
                </a:solidFill>
              </a:rPr>
              <a:t> </a:t>
            </a:r>
            <a:r>
              <a:rPr lang="hr-HR" sz="2400" b="1" dirty="0" err="1" smtClean="0">
                <a:solidFill>
                  <a:schemeClr val="tx2"/>
                </a:solidFill>
              </a:rPr>
              <a:t>in</a:t>
            </a:r>
            <a:r>
              <a:rPr lang="hr-HR" sz="2400" b="1" dirty="0" smtClean="0">
                <a:solidFill>
                  <a:schemeClr val="tx2"/>
                </a:solidFill>
              </a:rPr>
              <a:t> </a:t>
            </a:r>
            <a:r>
              <a:rPr lang="hr-HR" sz="2400" b="1" dirty="0" err="1" smtClean="0">
                <a:solidFill>
                  <a:schemeClr val="tx2"/>
                </a:solidFill>
              </a:rPr>
              <a:t>environmental</a:t>
            </a:r>
            <a:r>
              <a:rPr lang="hr-HR" sz="2400" b="1" dirty="0" smtClean="0">
                <a:solidFill>
                  <a:schemeClr val="tx2"/>
                </a:solidFill>
              </a:rPr>
              <a:t> </a:t>
            </a:r>
            <a:r>
              <a:rPr lang="hr-HR" sz="2400" b="1" dirty="0" err="1" smtClean="0">
                <a:solidFill>
                  <a:schemeClr val="tx2"/>
                </a:solidFill>
              </a:rPr>
              <a:t>protection</a:t>
            </a:r>
            <a:r>
              <a:rPr lang="hr-HR" sz="2400" b="1" dirty="0" smtClean="0">
                <a:solidFill>
                  <a:schemeClr val="tx2"/>
                </a:solidFill>
              </a:rPr>
              <a:t> </a:t>
            </a:r>
            <a:endParaRPr lang="hr-HR" sz="2400" b="1" dirty="0">
              <a:solidFill>
                <a:schemeClr val="tx2"/>
              </a:solidFill>
            </a:endParaRPr>
          </a:p>
          <a:p>
            <a:pPr lvl="1">
              <a:spcBef>
                <a:spcPct val="20000"/>
              </a:spcBef>
            </a:pPr>
            <a:endParaRPr lang="hr-HR" sz="2000" dirty="0" smtClean="0">
              <a:solidFill>
                <a:srgbClr val="0070C0"/>
              </a:solidFill>
            </a:endParaRPr>
          </a:p>
          <a:p>
            <a:pPr lvl="1">
              <a:spcBef>
                <a:spcPct val="20000"/>
              </a:spcBef>
            </a:pPr>
            <a:r>
              <a:rPr lang="en-US" sz="2000" dirty="0">
                <a:solidFill>
                  <a:srgbClr val="0070C0"/>
                </a:solidFill>
              </a:rPr>
              <a:t>Each Member State shall ensure that the environmental inspection is planned in advance and that such plans cover </a:t>
            </a:r>
            <a:r>
              <a:rPr lang="hr-HR" sz="2000" dirty="0" smtClean="0">
                <a:solidFill>
                  <a:srgbClr val="0070C0"/>
                </a:solidFill>
              </a:rPr>
              <a:t>monitoring </a:t>
            </a:r>
            <a:r>
              <a:rPr lang="en-US" sz="2000" dirty="0" smtClean="0">
                <a:solidFill>
                  <a:srgbClr val="0070C0"/>
                </a:solidFill>
              </a:rPr>
              <a:t>of </a:t>
            </a:r>
            <a:r>
              <a:rPr lang="en-US" sz="2000" dirty="0">
                <a:solidFill>
                  <a:srgbClr val="0070C0"/>
                </a:solidFill>
              </a:rPr>
              <a:t>controlled installations throughout the territory of the Member State and that all inspection bodies carry out </a:t>
            </a:r>
            <a:r>
              <a:rPr lang="hr-HR" sz="2000" dirty="0" smtClean="0">
                <a:solidFill>
                  <a:srgbClr val="0070C0"/>
                </a:solidFill>
              </a:rPr>
              <a:t>monitoring</a:t>
            </a:r>
            <a:r>
              <a:rPr lang="en-US" sz="2000" dirty="0" smtClean="0">
                <a:solidFill>
                  <a:srgbClr val="0070C0"/>
                </a:solidFill>
              </a:rPr>
              <a:t> </a:t>
            </a:r>
            <a:r>
              <a:rPr lang="en-US" sz="2000" dirty="0">
                <a:solidFill>
                  <a:srgbClr val="0070C0"/>
                </a:solidFill>
              </a:rPr>
              <a:t>in the same way.</a:t>
            </a:r>
          </a:p>
          <a:p>
            <a:pPr lvl="1">
              <a:spcBef>
                <a:spcPct val="20000"/>
              </a:spcBef>
            </a:pPr>
            <a:endParaRPr lang="hr-HR" sz="2000" i="1" dirty="0" smtClean="0">
              <a:solidFill>
                <a:srgbClr val="0070C0"/>
              </a:solidFill>
            </a:endParaRPr>
          </a:p>
          <a:p>
            <a:pPr lvl="1">
              <a:spcBef>
                <a:spcPct val="20000"/>
              </a:spcBef>
            </a:pPr>
            <a:r>
              <a:rPr lang="en-US" sz="2000" i="1" dirty="0" smtClean="0">
                <a:solidFill>
                  <a:srgbClr val="0070C0"/>
                </a:solidFill>
              </a:rPr>
              <a:t>Inspection</a:t>
            </a:r>
            <a:r>
              <a:rPr lang="hr-HR" sz="2000" i="1" dirty="0" smtClean="0">
                <a:solidFill>
                  <a:srgbClr val="0070C0"/>
                </a:solidFill>
              </a:rPr>
              <a:t>s</a:t>
            </a:r>
            <a:r>
              <a:rPr lang="en-US" sz="2000" i="1" dirty="0" smtClean="0">
                <a:solidFill>
                  <a:srgbClr val="0070C0"/>
                </a:solidFill>
              </a:rPr>
              <a:t> </a:t>
            </a:r>
            <a:r>
              <a:rPr lang="en-US" sz="2000" i="1" dirty="0">
                <a:solidFill>
                  <a:srgbClr val="0070C0"/>
                </a:solidFill>
              </a:rPr>
              <a:t>in the area of the environment </a:t>
            </a:r>
            <a:r>
              <a:rPr lang="hr-HR" sz="2000" i="1" dirty="0" smtClean="0">
                <a:solidFill>
                  <a:srgbClr val="0070C0"/>
                </a:solidFill>
              </a:rPr>
              <a:t>are </a:t>
            </a:r>
            <a:r>
              <a:rPr lang="en-US" sz="2000" i="1" dirty="0" smtClean="0">
                <a:solidFill>
                  <a:srgbClr val="0070C0"/>
                </a:solidFill>
              </a:rPr>
              <a:t>carried </a:t>
            </a:r>
            <a:r>
              <a:rPr lang="en-US" sz="2000" i="1" dirty="0">
                <a:solidFill>
                  <a:srgbClr val="0070C0"/>
                </a:solidFill>
              </a:rPr>
              <a:t>out in accordance with the annual plan and work program of the </a:t>
            </a:r>
            <a:r>
              <a:rPr lang="hr-HR" sz="2000" i="1" dirty="0" err="1" smtClean="0">
                <a:solidFill>
                  <a:srgbClr val="0070C0"/>
                </a:solidFill>
              </a:rPr>
              <a:t>Environment</a:t>
            </a:r>
            <a:r>
              <a:rPr lang="hr-HR" sz="2000" i="1" dirty="0" smtClean="0">
                <a:solidFill>
                  <a:srgbClr val="0070C0"/>
                </a:solidFill>
              </a:rPr>
              <a:t> Protection </a:t>
            </a:r>
            <a:r>
              <a:rPr lang="hr-HR" sz="2000" i="1" dirty="0" err="1" smtClean="0">
                <a:solidFill>
                  <a:srgbClr val="0070C0"/>
                </a:solidFill>
              </a:rPr>
              <a:t>Inspection</a:t>
            </a:r>
            <a:r>
              <a:rPr lang="en-US" sz="2000" i="1" dirty="0" smtClean="0">
                <a:solidFill>
                  <a:srgbClr val="0070C0"/>
                </a:solidFill>
              </a:rPr>
              <a:t> </a:t>
            </a:r>
            <a:r>
              <a:rPr lang="en-US" sz="2000" i="1" dirty="0">
                <a:solidFill>
                  <a:srgbClr val="0070C0"/>
                </a:solidFill>
              </a:rPr>
              <a:t>prepared pursuant to </a:t>
            </a:r>
            <a:r>
              <a:rPr lang="en-US" sz="2000" i="1" u="sng" dirty="0">
                <a:solidFill>
                  <a:srgbClr val="0070C0"/>
                </a:solidFill>
              </a:rPr>
              <a:t>Article 227 of the Environmental Protection </a:t>
            </a:r>
            <a:r>
              <a:rPr lang="en-US" sz="2000" i="1" u="sng" dirty="0" smtClean="0">
                <a:solidFill>
                  <a:srgbClr val="0070C0"/>
                </a:solidFill>
              </a:rPr>
              <a:t>Act</a:t>
            </a:r>
            <a:r>
              <a:rPr lang="vi-VN" sz="2000" i="1" dirty="0" smtClean="0">
                <a:solidFill>
                  <a:srgbClr val="0070C0"/>
                </a:solidFill>
              </a:rPr>
              <a:t>. </a:t>
            </a:r>
            <a:endParaRPr lang="hr-HR" sz="2000" i="1" dirty="0" smtClean="0">
              <a:solidFill>
                <a:srgbClr val="0070C0"/>
              </a:solidFill>
            </a:endParaRPr>
          </a:p>
          <a:p>
            <a:pPr lvl="1">
              <a:spcBef>
                <a:spcPct val="20000"/>
              </a:spcBef>
            </a:pPr>
            <a:r>
              <a:rPr lang="en-US" sz="2000" i="1" dirty="0">
                <a:solidFill>
                  <a:srgbClr val="0070C0"/>
                </a:solidFill>
              </a:rPr>
              <a:t>In order to perform coordinated </a:t>
            </a:r>
            <a:r>
              <a:rPr lang="hr-HR" sz="2000" i="1" dirty="0" smtClean="0">
                <a:solidFill>
                  <a:srgbClr val="0070C0"/>
                </a:solidFill>
              </a:rPr>
              <a:t>monitoring</a:t>
            </a:r>
            <a:r>
              <a:rPr lang="en-US" sz="2000" i="1" dirty="0" smtClean="0">
                <a:solidFill>
                  <a:srgbClr val="0070C0"/>
                </a:solidFill>
              </a:rPr>
              <a:t>, </a:t>
            </a:r>
            <a:r>
              <a:rPr lang="en-US" sz="2000" i="1" dirty="0">
                <a:solidFill>
                  <a:srgbClr val="0070C0"/>
                </a:solidFill>
              </a:rPr>
              <a:t>the annual plan and program is aligned with the annual plans and </a:t>
            </a:r>
            <a:r>
              <a:rPr lang="en-US" sz="2000" i="1" dirty="0" smtClean="0">
                <a:solidFill>
                  <a:srgbClr val="0070C0"/>
                </a:solidFill>
              </a:rPr>
              <a:t>programs </a:t>
            </a:r>
            <a:r>
              <a:rPr lang="en-US" sz="2000" i="1" dirty="0">
                <a:solidFill>
                  <a:srgbClr val="0070C0"/>
                </a:solidFill>
              </a:rPr>
              <a:t>of other inspections</a:t>
            </a:r>
            <a:r>
              <a:rPr lang="en-US" sz="2000" i="1" dirty="0" smtClean="0">
                <a:solidFill>
                  <a:srgbClr val="0070C0"/>
                </a:solidFill>
              </a:rPr>
              <a:t>.</a:t>
            </a:r>
            <a:endParaRPr lang="hr-HR" sz="2000" dirty="0" smtClean="0">
              <a:solidFill>
                <a:srgbClr val="0070C0"/>
              </a:solidFill>
            </a:endParaRPr>
          </a:p>
          <a:p>
            <a:pPr marL="742950" lvl="1" indent="-285750">
              <a:spcBef>
                <a:spcPct val="20000"/>
              </a:spcBef>
              <a:buFont typeface="Arial" charset="0"/>
              <a:buChar char="–"/>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54296247"/>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What</a:t>
            </a:r>
            <a:r>
              <a:rPr lang="hr-HR" sz="2400" b="1" dirty="0" smtClean="0">
                <a:solidFill>
                  <a:schemeClr val="tx2"/>
                </a:solidFill>
              </a:rPr>
              <a:t> </a:t>
            </a:r>
            <a:r>
              <a:rPr lang="hr-HR" sz="2400" b="1" dirty="0" err="1" smtClean="0">
                <a:solidFill>
                  <a:schemeClr val="tx2"/>
                </a:solidFill>
              </a:rPr>
              <a:t>should</a:t>
            </a:r>
            <a:r>
              <a:rPr lang="hr-HR" sz="2400" b="1" dirty="0" smtClean="0">
                <a:solidFill>
                  <a:schemeClr val="tx2"/>
                </a:solidFill>
              </a:rPr>
              <a:t> </a:t>
            </a:r>
            <a:r>
              <a:rPr lang="hr-HR" sz="2400" b="1" dirty="0" err="1" smtClean="0">
                <a:solidFill>
                  <a:schemeClr val="tx2"/>
                </a:solidFill>
              </a:rPr>
              <a:t>plans</a:t>
            </a:r>
            <a:r>
              <a:rPr lang="hr-HR" sz="2400" b="1" dirty="0" smtClean="0">
                <a:solidFill>
                  <a:schemeClr val="tx2"/>
                </a:solidFill>
              </a:rPr>
              <a:t> </a:t>
            </a:r>
            <a:r>
              <a:rPr lang="hr-HR" sz="2400" b="1" dirty="0" err="1" smtClean="0">
                <a:solidFill>
                  <a:schemeClr val="tx2"/>
                </a:solidFill>
              </a:rPr>
              <a:t>be</a:t>
            </a:r>
            <a:r>
              <a:rPr lang="hr-HR" sz="2400" b="1" dirty="0" smtClean="0">
                <a:solidFill>
                  <a:schemeClr val="tx2"/>
                </a:solidFill>
              </a:rPr>
              <a:t> </a:t>
            </a:r>
            <a:r>
              <a:rPr lang="hr-HR" sz="2400" b="1" dirty="0" err="1" smtClean="0">
                <a:solidFill>
                  <a:schemeClr val="tx2"/>
                </a:solidFill>
              </a:rPr>
              <a:t>based</a:t>
            </a:r>
            <a:r>
              <a:rPr lang="hr-HR" sz="2400" b="1" dirty="0" smtClean="0">
                <a:solidFill>
                  <a:schemeClr val="tx2"/>
                </a:solidFill>
              </a:rPr>
              <a:t> on?</a:t>
            </a:r>
            <a:endParaRPr lang="hr-HR" sz="2400" b="1" dirty="0">
              <a:solidFill>
                <a:schemeClr val="tx2"/>
              </a:solidFill>
            </a:endParaRPr>
          </a:p>
          <a:p>
            <a:pPr marL="800100" lvl="1" indent="-342900">
              <a:spcBef>
                <a:spcPct val="20000"/>
              </a:spcBef>
              <a:buFontTx/>
              <a:buChar char="-"/>
            </a:pPr>
            <a:r>
              <a:rPr lang="en-US" sz="2000" dirty="0">
                <a:solidFill>
                  <a:srgbClr val="0070C0"/>
                </a:solidFill>
              </a:rPr>
              <a:t>EU regulations to be applied</a:t>
            </a:r>
          </a:p>
          <a:p>
            <a:pPr marL="800100" lvl="1" indent="-342900">
              <a:spcBef>
                <a:spcPct val="20000"/>
              </a:spcBef>
              <a:buFontTx/>
              <a:buChar char="-"/>
            </a:pPr>
            <a:r>
              <a:rPr lang="en-US" sz="2000" dirty="0">
                <a:solidFill>
                  <a:srgbClr val="0070C0"/>
                </a:solidFill>
              </a:rPr>
              <a:t>the register of controlled installations and their compliance with EU environmental standards</a:t>
            </a:r>
          </a:p>
          <a:p>
            <a:pPr marL="800100" lvl="1" indent="-342900">
              <a:spcBef>
                <a:spcPct val="20000"/>
              </a:spcBef>
              <a:buFontTx/>
              <a:buChar char="-"/>
            </a:pPr>
            <a:r>
              <a:rPr lang="en-US" sz="2000" dirty="0">
                <a:solidFill>
                  <a:srgbClr val="0070C0"/>
                </a:solidFill>
              </a:rPr>
              <a:t>assessment of major environmental threats</a:t>
            </a:r>
          </a:p>
          <a:p>
            <a:pPr marL="800100" lvl="1" indent="-342900">
              <a:spcBef>
                <a:spcPct val="20000"/>
              </a:spcBef>
              <a:buFontTx/>
              <a:buChar char="-"/>
            </a:pPr>
            <a:r>
              <a:rPr lang="en-US" sz="2000" dirty="0">
                <a:solidFill>
                  <a:srgbClr val="0070C0"/>
                </a:solidFill>
              </a:rPr>
              <a:t>data on previous </a:t>
            </a:r>
            <a:r>
              <a:rPr lang="hr-HR" sz="2000" dirty="0" smtClean="0">
                <a:solidFill>
                  <a:srgbClr val="0070C0"/>
                </a:solidFill>
              </a:rPr>
              <a:t>monitoring</a:t>
            </a:r>
          </a:p>
          <a:p>
            <a:pPr marL="800100" lvl="1" indent="-342900">
              <a:spcBef>
                <a:spcPct val="20000"/>
              </a:spcBef>
              <a:buFontTx/>
              <a:buChar char="-"/>
            </a:pPr>
            <a:endParaRPr lang="hr-HR" sz="2000" dirty="0">
              <a:solidFill>
                <a:srgbClr val="0070C0"/>
              </a:solidFill>
            </a:endParaRPr>
          </a:p>
          <a:p>
            <a:pPr lvl="1">
              <a:spcBef>
                <a:spcPct val="20000"/>
              </a:spcBef>
            </a:pPr>
            <a:endParaRPr lang="hr-HR" sz="2000" dirty="0" smtClean="0">
              <a:solidFill>
                <a:srgbClr val="0070C0"/>
              </a:solidFill>
            </a:endParaRPr>
          </a:p>
          <a:p>
            <a:pPr lvl="1">
              <a:spcBef>
                <a:spcPct val="20000"/>
              </a:spcBef>
            </a:pPr>
            <a:endParaRPr lang="hr-HR" sz="2000" dirty="0">
              <a:solidFill>
                <a:srgbClr val="0070C0"/>
              </a:solidFill>
            </a:endParaRPr>
          </a:p>
          <a:p>
            <a:pPr marL="800100" lvl="1" indent="-342900">
              <a:spcBef>
                <a:spcPct val="20000"/>
              </a:spcBef>
              <a:buFontTx/>
              <a:buChar char="-"/>
            </a:pPr>
            <a:endParaRPr lang="hr-HR" sz="2000" dirty="0" smtClean="0">
              <a:solidFill>
                <a:srgbClr val="0070C0"/>
              </a:solidFill>
            </a:endParaRPr>
          </a:p>
          <a:p>
            <a:pPr marL="742950" lvl="1" indent="-285750">
              <a:spcBef>
                <a:spcPct val="20000"/>
              </a:spcBef>
              <a:buFont typeface="Arial" charset="0"/>
              <a:buChar char="–"/>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64538017"/>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180730"/>
            <a:ext cx="8443911" cy="497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smtClean="0">
                <a:solidFill>
                  <a:schemeClr val="tx2"/>
                </a:solidFill>
              </a:rPr>
              <a:t>Plan for </a:t>
            </a:r>
            <a:r>
              <a:rPr lang="hr-HR" sz="2400" b="1" dirty="0" err="1" smtClean="0">
                <a:solidFill>
                  <a:schemeClr val="tx2"/>
                </a:solidFill>
              </a:rPr>
              <a:t>environmental</a:t>
            </a:r>
            <a:r>
              <a:rPr lang="hr-HR" sz="2400" b="1" dirty="0" smtClean="0">
                <a:solidFill>
                  <a:schemeClr val="tx2"/>
                </a:solidFill>
              </a:rPr>
              <a:t> </a:t>
            </a:r>
            <a:r>
              <a:rPr lang="hr-HR" sz="2400" b="1" dirty="0" err="1" smtClean="0">
                <a:solidFill>
                  <a:schemeClr val="tx2"/>
                </a:solidFill>
              </a:rPr>
              <a:t>protection</a:t>
            </a:r>
            <a:r>
              <a:rPr lang="hr-HR" sz="2400" b="1" dirty="0" smtClean="0">
                <a:solidFill>
                  <a:schemeClr val="tx2"/>
                </a:solidFill>
              </a:rPr>
              <a:t> </a:t>
            </a:r>
            <a:r>
              <a:rPr lang="hr-HR" sz="2400" b="1" dirty="0" err="1" smtClean="0">
                <a:solidFill>
                  <a:schemeClr val="tx2"/>
                </a:solidFill>
              </a:rPr>
              <a:t>inspection</a:t>
            </a:r>
            <a:r>
              <a:rPr lang="hr-HR" sz="2400" b="1" dirty="0" smtClean="0">
                <a:solidFill>
                  <a:schemeClr val="tx2"/>
                </a:solidFill>
              </a:rPr>
              <a:t> </a:t>
            </a:r>
            <a:r>
              <a:rPr lang="hr-HR" sz="2400" b="1" dirty="0" err="1" smtClean="0">
                <a:solidFill>
                  <a:schemeClr val="tx2"/>
                </a:solidFill>
              </a:rPr>
              <a:t>should</a:t>
            </a:r>
            <a:r>
              <a:rPr lang="hr-HR" sz="2400" b="1" dirty="0" smtClean="0">
                <a:solidFill>
                  <a:schemeClr val="tx2"/>
                </a:solidFill>
              </a:rPr>
              <a:t> </a:t>
            </a:r>
            <a:r>
              <a:rPr lang="hr-HR" sz="2400" b="1" dirty="0" err="1" smtClean="0">
                <a:solidFill>
                  <a:schemeClr val="tx2"/>
                </a:solidFill>
              </a:rPr>
              <a:t>contain</a:t>
            </a:r>
            <a:r>
              <a:rPr lang="hr-HR" sz="2400" b="1" dirty="0" smtClean="0">
                <a:solidFill>
                  <a:schemeClr val="tx2"/>
                </a:solidFill>
              </a:rPr>
              <a:t> at </a:t>
            </a:r>
            <a:r>
              <a:rPr lang="hr-HR" sz="2400" b="1" dirty="0" err="1" smtClean="0">
                <a:solidFill>
                  <a:schemeClr val="tx2"/>
                </a:solidFill>
              </a:rPr>
              <a:t>least</a:t>
            </a:r>
            <a:r>
              <a:rPr lang="hr-HR" sz="2400" b="1" dirty="0" smtClean="0">
                <a:solidFill>
                  <a:schemeClr val="tx2"/>
                </a:solidFill>
              </a:rPr>
              <a:t> </a:t>
            </a:r>
            <a:r>
              <a:rPr lang="hr-HR" sz="2400" b="1" dirty="0" err="1" smtClean="0">
                <a:solidFill>
                  <a:schemeClr val="tx2"/>
                </a:solidFill>
              </a:rPr>
              <a:t>following</a:t>
            </a:r>
            <a:endParaRPr lang="hr-HR" sz="2400" b="1" dirty="0" smtClean="0">
              <a:solidFill>
                <a:schemeClr val="tx2"/>
              </a:solidFill>
            </a:endParaRPr>
          </a:p>
          <a:p>
            <a:pPr marL="800100" lvl="1" indent="-342900">
              <a:spcBef>
                <a:spcPct val="20000"/>
              </a:spcBef>
              <a:buFontTx/>
              <a:buChar char="-"/>
            </a:pPr>
            <a:endParaRPr lang="hr-HR" sz="2000" dirty="0" smtClean="0">
              <a:solidFill>
                <a:srgbClr val="0070C0"/>
              </a:solidFill>
            </a:endParaRPr>
          </a:p>
          <a:p>
            <a:pPr marL="800100" lvl="1" indent="-342900">
              <a:spcBef>
                <a:spcPct val="20000"/>
              </a:spcBef>
              <a:buFontTx/>
              <a:buChar char="-"/>
            </a:pPr>
            <a:r>
              <a:rPr lang="en-US" sz="2000" dirty="0">
                <a:solidFill>
                  <a:srgbClr val="0070C0"/>
                </a:solidFill>
              </a:rPr>
              <a:t>geographic area it covers</a:t>
            </a:r>
          </a:p>
          <a:p>
            <a:pPr marL="800100" lvl="1" indent="-342900">
              <a:spcBef>
                <a:spcPct val="20000"/>
              </a:spcBef>
              <a:buFontTx/>
              <a:buChar char="-"/>
            </a:pPr>
            <a:r>
              <a:rPr lang="en-US" sz="2000" dirty="0" smtClean="0">
                <a:solidFill>
                  <a:srgbClr val="0070C0"/>
                </a:solidFill>
              </a:rPr>
              <a:t>the </a:t>
            </a:r>
            <a:r>
              <a:rPr lang="en-US" sz="2000" dirty="0">
                <a:solidFill>
                  <a:srgbClr val="0070C0"/>
                </a:solidFill>
              </a:rPr>
              <a:t>time it covers</a:t>
            </a:r>
          </a:p>
          <a:p>
            <a:pPr marL="800100" lvl="1" indent="-342900">
              <a:spcBef>
                <a:spcPct val="20000"/>
              </a:spcBef>
              <a:buFontTx/>
              <a:buChar char="-"/>
            </a:pPr>
            <a:r>
              <a:rPr lang="hr-HR" sz="2000" dirty="0" smtClean="0">
                <a:solidFill>
                  <a:srgbClr val="0070C0"/>
                </a:solidFill>
              </a:rPr>
              <a:t>i</a:t>
            </a:r>
            <a:r>
              <a:rPr lang="en-US" sz="2000" dirty="0" err="1" smtClean="0">
                <a:solidFill>
                  <a:srgbClr val="0070C0"/>
                </a:solidFill>
              </a:rPr>
              <a:t>nclude</a:t>
            </a:r>
            <a:r>
              <a:rPr lang="en-US" sz="2000" dirty="0" smtClean="0">
                <a:solidFill>
                  <a:srgbClr val="0070C0"/>
                </a:solidFill>
              </a:rPr>
              <a:t> </a:t>
            </a:r>
            <a:r>
              <a:rPr lang="en-US" sz="2000" dirty="0">
                <a:solidFill>
                  <a:srgbClr val="0070C0"/>
                </a:solidFill>
              </a:rPr>
              <a:t>special audit requirements</a:t>
            </a:r>
          </a:p>
          <a:p>
            <a:pPr marL="800100" lvl="1" indent="-342900">
              <a:spcBef>
                <a:spcPct val="20000"/>
              </a:spcBef>
              <a:buFontTx/>
              <a:buChar char="-"/>
            </a:pPr>
            <a:r>
              <a:rPr lang="hr-HR" sz="2000" dirty="0" err="1">
                <a:solidFill>
                  <a:srgbClr val="0070C0"/>
                </a:solidFill>
              </a:rPr>
              <a:t>i</a:t>
            </a:r>
            <a:r>
              <a:rPr lang="en-US" sz="2000" dirty="0" err="1" smtClean="0">
                <a:solidFill>
                  <a:srgbClr val="0070C0"/>
                </a:solidFill>
              </a:rPr>
              <a:t>dentif</a:t>
            </a:r>
            <a:r>
              <a:rPr lang="hr-HR" sz="2000" dirty="0" err="1" smtClean="0">
                <a:solidFill>
                  <a:srgbClr val="0070C0"/>
                </a:solidFill>
              </a:rPr>
              <a:t>ication</a:t>
            </a:r>
            <a:r>
              <a:rPr lang="hr-HR" sz="2000" dirty="0" smtClean="0">
                <a:solidFill>
                  <a:srgbClr val="0070C0"/>
                </a:solidFill>
              </a:rPr>
              <a:t> </a:t>
            </a:r>
            <a:r>
              <a:rPr lang="hr-HR" sz="2000" dirty="0" err="1" smtClean="0">
                <a:solidFill>
                  <a:srgbClr val="0070C0"/>
                </a:solidFill>
              </a:rPr>
              <a:t>of</a:t>
            </a:r>
            <a:r>
              <a:rPr lang="en-US" sz="2000" dirty="0" smtClean="0">
                <a:solidFill>
                  <a:srgbClr val="0070C0"/>
                </a:solidFill>
              </a:rPr>
              <a:t> </a:t>
            </a:r>
            <a:r>
              <a:rPr lang="en-US" sz="2000" dirty="0">
                <a:solidFill>
                  <a:srgbClr val="0070C0"/>
                </a:solidFill>
              </a:rPr>
              <a:t>location or types of controlled installations, including the frequency of monitoring by type or location</a:t>
            </a:r>
          </a:p>
          <a:p>
            <a:pPr marL="800100" lvl="1" indent="-342900">
              <a:spcBef>
                <a:spcPct val="20000"/>
              </a:spcBef>
              <a:buFontTx/>
              <a:buChar char="-"/>
            </a:pPr>
            <a:r>
              <a:rPr lang="en-US" sz="2000" dirty="0">
                <a:solidFill>
                  <a:srgbClr val="0070C0"/>
                </a:solidFill>
              </a:rPr>
              <a:t>routine monitoring programs with regard to the form of environmental threat</a:t>
            </a:r>
          </a:p>
          <a:p>
            <a:pPr marL="800100" lvl="1" indent="-342900">
              <a:spcBef>
                <a:spcPct val="20000"/>
              </a:spcBef>
              <a:buFontTx/>
              <a:buChar char="-"/>
            </a:pPr>
            <a:r>
              <a:rPr lang="en-US" sz="2000" dirty="0">
                <a:solidFill>
                  <a:srgbClr val="0070C0"/>
                </a:solidFill>
              </a:rPr>
              <a:t>to provide framework procedures for non-planned controls in the case of complaints of citizens, accidents, cases of non-compliance or issuance of permits</a:t>
            </a:r>
          </a:p>
          <a:p>
            <a:pPr marL="800100" lvl="1" indent="-342900">
              <a:spcBef>
                <a:spcPct val="20000"/>
              </a:spcBef>
              <a:buFontTx/>
              <a:buChar char="-"/>
            </a:pPr>
            <a:r>
              <a:rPr lang="en-US" sz="2000" dirty="0">
                <a:solidFill>
                  <a:srgbClr val="0070C0"/>
                </a:solidFill>
              </a:rPr>
              <a:t>to ensure coordination between the various inspection bodies if they </a:t>
            </a:r>
            <a:r>
              <a:rPr lang="en-US" sz="2000" dirty="0" smtClean="0">
                <a:solidFill>
                  <a:srgbClr val="0070C0"/>
                </a:solidFill>
              </a:rPr>
              <a:t>exist</a:t>
            </a:r>
            <a:endParaRPr lang="hr-HR" sz="2400" b="1" dirty="0" smtClean="0">
              <a:solidFill>
                <a:srgbClr val="00B050"/>
              </a:solidFill>
            </a:endParaRPr>
          </a:p>
          <a:p>
            <a:pPr marL="800100" lvl="1" indent="-342900">
              <a:spcBef>
                <a:spcPct val="20000"/>
              </a:spcBef>
              <a:buFontTx/>
              <a:buChar char="-"/>
            </a:pPr>
            <a:endParaRPr lang="hr-HR" sz="2000" dirty="0">
              <a:solidFill>
                <a:srgbClr val="0070C0"/>
              </a:solidFill>
            </a:endParaRPr>
          </a:p>
          <a:p>
            <a:pPr marL="800100" lvl="1" indent="-342900">
              <a:spcBef>
                <a:spcPct val="20000"/>
              </a:spcBef>
              <a:buFontTx/>
              <a:buChar char="-"/>
            </a:pPr>
            <a:endParaRPr lang="hr-HR" sz="2000" dirty="0" smtClean="0">
              <a:solidFill>
                <a:srgbClr val="0070C0"/>
              </a:solidFill>
            </a:endParaRPr>
          </a:p>
          <a:p>
            <a:pPr marL="742950" lvl="1" indent="-285750">
              <a:spcBef>
                <a:spcPct val="20000"/>
              </a:spcBef>
              <a:buFont typeface="Arial" charset="0"/>
              <a:buChar char="–"/>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933456123"/>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a:solidFill>
                  <a:schemeClr val="tx2"/>
                </a:solidFill>
                <a:effectLst>
                  <a:glow>
                    <a:srgbClr val="7F7F7F">
                      <a:alpha val="35000"/>
                    </a:srgbClr>
                  </a:glow>
                </a:effectLst>
              </a:rPr>
              <a:t>planning</a:t>
            </a:r>
            <a:r>
              <a:rPr lang="hr-HR" sz="2800" b="1" dirty="0">
                <a:solidFill>
                  <a:schemeClr val="tx2"/>
                </a:solidFill>
                <a:effectLst>
                  <a:glow>
                    <a:srgbClr val="7F7F7F">
                      <a:alpha val="35000"/>
                    </a:srgbClr>
                  </a:glow>
                </a:effectLst>
              </a:rPr>
              <a:t>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491448"/>
            <a:ext cx="8443911" cy="466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ct val="20000"/>
              </a:spcBef>
            </a:pPr>
            <a:endParaRPr lang="hr-HR" sz="2000" dirty="0" smtClean="0">
              <a:solidFill>
                <a:srgbClr val="0070C0"/>
              </a:solidFill>
            </a:endParaRPr>
          </a:p>
          <a:p>
            <a:pPr lvl="1">
              <a:spcBef>
                <a:spcPct val="20000"/>
              </a:spcBef>
            </a:pPr>
            <a:r>
              <a:rPr lang="en-US" sz="2000" i="1" dirty="0">
                <a:solidFill>
                  <a:srgbClr val="0070C0"/>
                </a:solidFill>
              </a:rPr>
              <a:t>The plan is based on </a:t>
            </a:r>
            <a:r>
              <a:rPr lang="en-US" sz="2000" b="1" i="1" dirty="0">
                <a:solidFill>
                  <a:srgbClr val="0070C0"/>
                </a:solidFill>
              </a:rPr>
              <a:t>strategic environmental protection documents</a:t>
            </a:r>
            <a:r>
              <a:rPr lang="en-US" sz="2000" i="1" dirty="0">
                <a:solidFill>
                  <a:srgbClr val="0070C0"/>
                </a:solidFill>
              </a:rPr>
              <a:t>, the </a:t>
            </a:r>
            <a:r>
              <a:rPr lang="en-US" sz="2000" b="1" i="1" dirty="0">
                <a:solidFill>
                  <a:srgbClr val="0070C0"/>
                </a:solidFill>
              </a:rPr>
              <a:t>problems identified </a:t>
            </a:r>
            <a:r>
              <a:rPr lang="en-US" sz="2000" i="1" dirty="0">
                <a:solidFill>
                  <a:srgbClr val="0070C0"/>
                </a:solidFill>
              </a:rPr>
              <a:t>in the previous </a:t>
            </a:r>
            <a:r>
              <a:rPr lang="en-US" sz="2000" b="1" i="1" dirty="0">
                <a:solidFill>
                  <a:srgbClr val="0070C0"/>
                </a:solidFill>
              </a:rPr>
              <a:t>annual reports </a:t>
            </a:r>
            <a:r>
              <a:rPr lang="en-US" sz="2000" i="1" dirty="0">
                <a:solidFill>
                  <a:srgbClr val="0070C0"/>
                </a:solidFill>
              </a:rPr>
              <a:t>on the work of the </a:t>
            </a:r>
            <a:r>
              <a:rPr lang="hr-HR" sz="2000" i="1" dirty="0" err="1" smtClean="0">
                <a:solidFill>
                  <a:srgbClr val="0070C0"/>
                </a:solidFill>
              </a:rPr>
              <a:t>environmental</a:t>
            </a:r>
            <a:r>
              <a:rPr lang="hr-HR" sz="2000" i="1" dirty="0" smtClean="0">
                <a:solidFill>
                  <a:srgbClr val="0070C0"/>
                </a:solidFill>
              </a:rPr>
              <a:t> </a:t>
            </a:r>
            <a:r>
              <a:rPr lang="hr-HR" sz="2000" i="1" dirty="0" err="1" smtClean="0">
                <a:solidFill>
                  <a:srgbClr val="0070C0"/>
                </a:solidFill>
              </a:rPr>
              <a:t>protection</a:t>
            </a:r>
            <a:r>
              <a:rPr lang="hr-HR" sz="2000" i="1" dirty="0" smtClean="0">
                <a:solidFill>
                  <a:srgbClr val="0070C0"/>
                </a:solidFill>
              </a:rPr>
              <a:t> </a:t>
            </a:r>
            <a:r>
              <a:rPr lang="hr-HR" sz="2000" i="1" dirty="0" err="1" smtClean="0">
                <a:solidFill>
                  <a:srgbClr val="0070C0"/>
                </a:solidFill>
              </a:rPr>
              <a:t>inspection</a:t>
            </a:r>
            <a:r>
              <a:rPr lang="en-US" sz="2000" i="1" dirty="0" smtClean="0">
                <a:solidFill>
                  <a:srgbClr val="0070C0"/>
                </a:solidFill>
              </a:rPr>
              <a:t>, </a:t>
            </a:r>
            <a:r>
              <a:rPr lang="en-US" sz="2000" i="1" dirty="0">
                <a:solidFill>
                  <a:srgbClr val="0070C0"/>
                </a:solidFill>
              </a:rPr>
              <a:t>the data from the Environmental Pollution Register and the UIP databases and other sources (Croatian Chamber of Commerce, Croatian </a:t>
            </a:r>
            <a:r>
              <a:rPr lang="en-US" sz="2000" i="1" dirty="0" smtClean="0">
                <a:solidFill>
                  <a:srgbClr val="0070C0"/>
                </a:solidFill>
              </a:rPr>
              <a:t>Crafts</a:t>
            </a:r>
            <a:r>
              <a:rPr lang="hr-HR" sz="2000" i="1" dirty="0" smtClean="0">
                <a:solidFill>
                  <a:srgbClr val="0070C0"/>
                </a:solidFill>
              </a:rPr>
              <a:t> </a:t>
            </a:r>
            <a:r>
              <a:rPr lang="hr-HR" sz="2000" i="1" dirty="0">
                <a:solidFill>
                  <a:srgbClr val="0070C0"/>
                </a:solidFill>
              </a:rPr>
              <a:t>C</a:t>
            </a:r>
            <a:r>
              <a:rPr lang="en-US" sz="2000" i="1" dirty="0" err="1" smtClean="0">
                <a:solidFill>
                  <a:srgbClr val="0070C0"/>
                </a:solidFill>
              </a:rPr>
              <a:t>hamber</a:t>
            </a:r>
            <a:r>
              <a:rPr lang="en-US" sz="2000" i="1" dirty="0">
                <a:solidFill>
                  <a:srgbClr val="0070C0"/>
                </a:solidFill>
              </a:rPr>
              <a:t>, the Central Bureau of Statistics</a:t>
            </a:r>
            <a:r>
              <a:rPr lang="en-US" sz="2000" i="1" dirty="0" smtClean="0">
                <a:solidFill>
                  <a:srgbClr val="0070C0"/>
                </a:solidFill>
              </a:rPr>
              <a:t>)</a:t>
            </a:r>
            <a:r>
              <a:rPr lang="hr-HR" sz="2000" i="1" dirty="0" smtClean="0">
                <a:solidFill>
                  <a:srgbClr val="0070C0"/>
                </a:solidFill>
              </a:rPr>
              <a:t> </a:t>
            </a:r>
            <a:r>
              <a:rPr lang="en-US" sz="2000" i="1" dirty="0">
                <a:solidFill>
                  <a:srgbClr val="0070C0"/>
                </a:solidFill>
              </a:rPr>
              <a:t>at the national level. In determining priorities for the planning of inspection, </a:t>
            </a:r>
            <a:r>
              <a:rPr lang="en-US" sz="2000" b="1" i="1" dirty="0">
                <a:solidFill>
                  <a:srgbClr val="0070C0"/>
                </a:solidFill>
              </a:rPr>
              <a:t>the risk and the environmental impact </a:t>
            </a:r>
            <a:r>
              <a:rPr lang="en-US" sz="2000" i="1" dirty="0">
                <a:solidFill>
                  <a:srgbClr val="0070C0"/>
                </a:solidFill>
              </a:rPr>
              <a:t>of the operator's </a:t>
            </a:r>
            <a:r>
              <a:rPr lang="en-US" sz="2000" b="1" i="1" dirty="0">
                <a:solidFill>
                  <a:srgbClr val="0070C0"/>
                </a:solidFill>
              </a:rPr>
              <a:t>activities</a:t>
            </a:r>
            <a:r>
              <a:rPr lang="en-US" sz="2000" i="1" dirty="0">
                <a:solidFill>
                  <a:srgbClr val="0070C0"/>
                </a:solidFill>
              </a:rPr>
              <a:t> </a:t>
            </a:r>
            <a:r>
              <a:rPr lang="hr-HR" sz="2000" i="1" dirty="0" smtClean="0">
                <a:solidFill>
                  <a:srgbClr val="0070C0"/>
                </a:solidFill>
              </a:rPr>
              <a:t>are </a:t>
            </a:r>
            <a:r>
              <a:rPr lang="hr-HR" sz="2000" i="1" dirty="0" err="1" smtClean="0">
                <a:solidFill>
                  <a:srgbClr val="0070C0"/>
                </a:solidFill>
              </a:rPr>
              <a:t>first</a:t>
            </a:r>
            <a:r>
              <a:rPr lang="hr-HR" sz="2000" i="1" dirty="0" smtClean="0">
                <a:solidFill>
                  <a:srgbClr val="0070C0"/>
                </a:solidFill>
              </a:rPr>
              <a:t> </a:t>
            </a:r>
            <a:r>
              <a:rPr lang="hr-HR" sz="2000" i="1" dirty="0" err="1" smtClean="0">
                <a:solidFill>
                  <a:srgbClr val="0070C0"/>
                </a:solidFill>
              </a:rPr>
              <a:t>considered</a:t>
            </a:r>
            <a:r>
              <a:rPr lang="hr-HR" sz="2000" i="1" dirty="0" smtClean="0">
                <a:solidFill>
                  <a:srgbClr val="0070C0"/>
                </a:solidFill>
              </a:rPr>
              <a:t> </a:t>
            </a:r>
            <a:r>
              <a:rPr lang="en-US" sz="2000" i="1" dirty="0" smtClean="0">
                <a:solidFill>
                  <a:srgbClr val="0070C0"/>
                </a:solidFill>
              </a:rPr>
              <a:t>in </a:t>
            </a:r>
            <a:r>
              <a:rPr lang="en-US" sz="2000" i="1" dirty="0">
                <a:solidFill>
                  <a:srgbClr val="0070C0"/>
                </a:solidFill>
              </a:rPr>
              <a:t>relation to air pollution and waste production, production capacity, complexity of the technological process, </a:t>
            </a:r>
            <a:r>
              <a:rPr lang="en-US" sz="2000" b="1" i="1" dirty="0">
                <a:solidFill>
                  <a:srgbClr val="0070C0"/>
                </a:solidFill>
              </a:rPr>
              <a:t>possible risk of using or storing hazardous substances, prior compliance of the operator with the provisions </a:t>
            </a:r>
            <a:r>
              <a:rPr lang="hr-HR" sz="2000" b="1" i="1" dirty="0" err="1" smtClean="0">
                <a:solidFill>
                  <a:srgbClr val="0070C0"/>
                </a:solidFill>
              </a:rPr>
              <a:t>of</a:t>
            </a:r>
            <a:r>
              <a:rPr lang="hr-HR" sz="2000" b="1" i="1" dirty="0" smtClean="0">
                <a:solidFill>
                  <a:srgbClr val="0070C0"/>
                </a:solidFill>
              </a:rPr>
              <a:t> </a:t>
            </a:r>
            <a:r>
              <a:rPr lang="en-US" sz="2000" b="1" i="1" dirty="0" smtClean="0">
                <a:solidFill>
                  <a:srgbClr val="0070C0"/>
                </a:solidFill>
              </a:rPr>
              <a:t>regulations</a:t>
            </a:r>
            <a:r>
              <a:rPr lang="en-US" sz="2000" i="1" dirty="0">
                <a:solidFill>
                  <a:srgbClr val="0070C0"/>
                </a:solidFill>
              </a:rPr>
              <a:t>, and the need to implement new </a:t>
            </a:r>
            <a:r>
              <a:rPr lang="en-US" sz="2000" i="1" dirty="0" smtClean="0">
                <a:solidFill>
                  <a:srgbClr val="0070C0"/>
                </a:solidFill>
              </a:rPr>
              <a:t>regulations</a:t>
            </a:r>
            <a:endParaRPr lang="hr-HR" sz="2000" dirty="0">
              <a:solidFill>
                <a:srgbClr val="0070C0"/>
              </a:solidFill>
            </a:endParaRPr>
          </a:p>
          <a:p>
            <a:pPr marL="800100" lvl="1" indent="-342900">
              <a:spcBef>
                <a:spcPct val="20000"/>
              </a:spcBef>
              <a:buFontTx/>
              <a:buChar char="-"/>
            </a:pPr>
            <a:endParaRPr lang="hr-HR" sz="2000" dirty="0" smtClean="0">
              <a:solidFill>
                <a:srgbClr val="0070C0"/>
              </a:solidFill>
            </a:endParaRPr>
          </a:p>
          <a:p>
            <a:pPr marL="742950" lvl="1" indent="-285750">
              <a:spcBef>
                <a:spcPct val="20000"/>
              </a:spcBef>
              <a:buFont typeface="Arial" charset="0"/>
              <a:buChar char="–"/>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45779284"/>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3304" y="324209"/>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smtClean="0">
                <a:solidFill>
                  <a:schemeClr val="tx2"/>
                </a:solidFill>
                <a:effectLst>
                  <a:glow>
                    <a:srgbClr val="7F7F7F">
                      <a:alpha val="35000"/>
                    </a:srgbClr>
                  </a:glow>
                </a:effectLst>
              </a:rPr>
              <a:t>planning</a:t>
            </a:r>
            <a:endParaRPr lang="hr-HR" sz="2800" b="1" dirty="0" smtClean="0">
              <a:solidFill>
                <a:schemeClr val="tx2"/>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09710"/>
            <a:ext cx="4510256" cy="574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256" y="1233507"/>
            <a:ext cx="4551100" cy="445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376239" y="6446863"/>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638742097"/>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monitoring </a:t>
            </a:r>
            <a:r>
              <a:rPr lang="hr-HR" sz="2800" b="1" dirty="0">
                <a:solidFill>
                  <a:schemeClr val="tx2"/>
                </a:solidFill>
                <a:effectLst>
                  <a:glow>
                    <a:srgbClr val="7F7F7F">
                      <a:alpha val="35000"/>
                    </a:srgbClr>
                  </a:glow>
                </a:effectLst>
              </a:rPr>
              <a:t>-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57452" y="1362234"/>
            <a:ext cx="8562698" cy="479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smtClean="0">
                <a:solidFill>
                  <a:schemeClr val="tx2"/>
                </a:solidFill>
              </a:rPr>
              <a:t>On-site monitoring</a:t>
            </a:r>
            <a:endParaRPr lang="hr-HR" sz="2000" dirty="0">
              <a:solidFill>
                <a:srgbClr val="0070C0"/>
              </a:solidFill>
            </a:endParaRPr>
          </a:p>
          <a:p>
            <a:pPr marL="0" lvl="1">
              <a:spcBef>
                <a:spcPct val="20000"/>
              </a:spcBef>
            </a:pPr>
            <a:r>
              <a:rPr lang="en-US" sz="2000" dirty="0">
                <a:solidFill>
                  <a:srgbClr val="0070C0"/>
                </a:solidFill>
              </a:rPr>
              <a:t>Each Member State should ensure that the following criteria are always applied in all </a:t>
            </a:r>
            <a:r>
              <a:rPr lang="en-US" sz="2000" dirty="0" smtClean="0">
                <a:solidFill>
                  <a:srgbClr val="0070C0"/>
                </a:solidFill>
              </a:rPr>
              <a:t>inspections</a:t>
            </a:r>
            <a:r>
              <a:rPr lang="hr-HR" sz="2000" dirty="0" smtClean="0">
                <a:solidFill>
                  <a:srgbClr val="0070C0"/>
                </a:solidFill>
              </a:rPr>
              <a:t> </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to always check the EU regulations relevant to the </a:t>
            </a:r>
            <a:r>
              <a:rPr lang="hr-HR" sz="2000" dirty="0" err="1" smtClean="0">
                <a:solidFill>
                  <a:srgbClr val="0070C0"/>
                </a:solidFill>
              </a:rPr>
              <a:t>given</a:t>
            </a:r>
            <a:r>
              <a:rPr lang="en-US" sz="2000" dirty="0" smtClean="0">
                <a:solidFill>
                  <a:srgbClr val="0070C0"/>
                </a:solidFill>
              </a:rPr>
              <a:t> </a:t>
            </a:r>
            <a:r>
              <a:rPr lang="en-US" sz="2000" dirty="0">
                <a:solidFill>
                  <a:srgbClr val="0070C0"/>
                </a:solidFill>
              </a:rPr>
              <a:t>monitoring</a:t>
            </a:r>
          </a:p>
          <a:p>
            <a:pPr marL="742950" lvl="1" indent="-285750">
              <a:spcBef>
                <a:spcPct val="20000"/>
              </a:spcBef>
              <a:buFont typeface="Arial" charset="0"/>
              <a:buChar char="–"/>
            </a:pPr>
            <a:r>
              <a:rPr lang="en-US" sz="2000" dirty="0">
                <a:solidFill>
                  <a:srgbClr val="0070C0"/>
                </a:solidFill>
              </a:rPr>
              <a:t>If more inspectors </a:t>
            </a:r>
            <a:r>
              <a:rPr lang="hr-HR" sz="2000" dirty="0" err="1" smtClean="0">
                <a:solidFill>
                  <a:srgbClr val="0070C0"/>
                </a:solidFill>
              </a:rPr>
              <a:t>conduct</a:t>
            </a:r>
            <a:r>
              <a:rPr lang="hr-HR" sz="2000" dirty="0" smtClean="0">
                <a:solidFill>
                  <a:srgbClr val="0070C0"/>
                </a:solidFill>
              </a:rPr>
              <a:t> monitoring</a:t>
            </a:r>
            <a:r>
              <a:rPr lang="en-US" sz="2000" dirty="0" smtClean="0">
                <a:solidFill>
                  <a:srgbClr val="0070C0"/>
                </a:solidFill>
              </a:rPr>
              <a:t>, </a:t>
            </a:r>
            <a:r>
              <a:rPr lang="en-US" sz="2000" dirty="0">
                <a:solidFill>
                  <a:srgbClr val="0070C0"/>
                </a:solidFill>
              </a:rPr>
              <a:t>they share all relevant information both </a:t>
            </a:r>
            <a:r>
              <a:rPr lang="hr-HR" sz="2000" dirty="0" err="1" smtClean="0">
                <a:solidFill>
                  <a:srgbClr val="0070C0"/>
                </a:solidFill>
              </a:rPr>
              <a:t>from</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field</a:t>
            </a:r>
            <a:r>
              <a:rPr lang="hr-HR" sz="2000" dirty="0" smtClean="0">
                <a:solidFill>
                  <a:srgbClr val="0070C0"/>
                </a:solidFill>
              </a:rPr>
              <a:t> </a:t>
            </a:r>
            <a:r>
              <a:rPr lang="en-US" sz="2000" dirty="0" smtClean="0">
                <a:solidFill>
                  <a:srgbClr val="0070C0"/>
                </a:solidFill>
              </a:rPr>
              <a:t>and </a:t>
            </a:r>
            <a:r>
              <a:rPr lang="en-US" sz="2000" dirty="0">
                <a:solidFill>
                  <a:srgbClr val="0070C0"/>
                </a:solidFill>
              </a:rPr>
              <a:t>other information</a:t>
            </a:r>
          </a:p>
          <a:p>
            <a:pPr marL="742950" lvl="1" indent="-285750">
              <a:spcBef>
                <a:spcPct val="20000"/>
              </a:spcBef>
              <a:buFont typeface="Arial" charset="0"/>
              <a:buChar char="–"/>
            </a:pPr>
            <a:r>
              <a:rPr lang="en-US" sz="2000" dirty="0">
                <a:solidFill>
                  <a:srgbClr val="0070C0"/>
                </a:solidFill>
              </a:rPr>
              <a:t>that </a:t>
            </a:r>
            <a:r>
              <a:rPr lang="hr-HR" sz="2000" dirty="0" err="1" smtClean="0">
                <a:solidFill>
                  <a:srgbClr val="0070C0"/>
                </a:solidFill>
              </a:rPr>
              <a:t>reports</a:t>
            </a:r>
            <a:r>
              <a:rPr lang="hr-HR" sz="2000" dirty="0" smtClean="0">
                <a:solidFill>
                  <a:srgbClr val="0070C0"/>
                </a:solidFill>
              </a:rPr>
              <a:t> are </a:t>
            </a:r>
            <a:r>
              <a:rPr lang="hr-HR" sz="2000" dirty="0" err="1" smtClean="0">
                <a:solidFill>
                  <a:srgbClr val="0070C0"/>
                </a:solidFill>
              </a:rPr>
              <a:t>made</a:t>
            </a:r>
            <a:r>
              <a:rPr lang="hr-HR" sz="2000" dirty="0" smtClean="0">
                <a:solidFill>
                  <a:srgbClr val="0070C0"/>
                </a:solidFill>
              </a:rPr>
              <a:t> </a:t>
            </a:r>
            <a:r>
              <a:rPr lang="hr-HR" sz="2000" dirty="0" err="1" smtClean="0">
                <a:solidFill>
                  <a:srgbClr val="0070C0"/>
                </a:solidFill>
              </a:rPr>
              <a:t>about</a:t>
            </a:r>
            <a:r>
              <a:rPr lang="hr-HR" sz="2000" dirty="0" smtClean="0">
                <a:solidFill>
                  <a:srgbClr val="0070C0"/>
                </a:solidFill>
              </a:rPr>
              <a:t> </a:t>
            </a:r>
            <a:r>
              <a:rPr lang="en-US" sz="2000" dirty="0" smtClean="0">
                <a:solidFill>
                  <a:srgbClr val="0070C0"/>
                </a:solidFill>
              </a:rPr>
              <a:t>the </a:t>
            </a:r>
            <a:r>
              <a:rPr lang="en-US" sz="2000" dirty="0">
                <a:solidFill>
                  <a:srgbClr val="0070C0"/>
                </a:solidFill>
              </a:rPr>
              <a:t>findings of inspection </a:t>
            </a:r>
            <a:r>
              <a:rPr lang="en-US" sz="2000" dirty="0" smtClean="0">
                <a:solidFill>
                  <a:srgbClr val="0070C0"/>
                </a:solidFill>
              </a:rPr>
              <a:t>on </a:t>
            </a:r>
            <a:r>
              <a:rPr lang="en-US" sz="2000" dirty="0">
                <a:solidFill>
                  <a:srgbClr val="0070C0"/>
                </a:solidFill>
              </a:rPr>
              <a:t>the basis of the criteria described in the RMCEI and that they are available to all competent authorities in the </a:t>
            </a:r>
            <a:r>
              <a:rPr lang="hr-HR" sz="2000" dirty="0" err="1" smtClean="0">
                <a:solidFill>
                  <a:srgbClr val="0070C0"/>
                </a:solidFill>
              </a:rPr>
              <a:t>territory</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en-US" sz="2000" dirty="0" smtClean="0">
                <a:solidFill>
                  <a:srgbClr val="0070C0"/>
                </a:solidFill>
              </a:rPr>
              <a:t>Member </a:t>
            </a:r>
            <a:r>
              <a:rPr lang="en-US" sz="2000" dirty="0">
                <a:solidFill>
                  <a:srgbClr val="0070C0"/>
                </a:solidFill>
              </a:rPr>
              <a:t>State</a:t>
            </a:r>
          </a:p>
          <a:p>
            <a:pPr marL="742950" lvl="1" indent="-285750">
              <a:spcBef>
                <a:spcPct val="20000"/>
              </a:spcBef>
              <a:buFont typeface="Arial" charset="0"/>
              <a:buChar char="–"/>
            </a:pPr>
            <a:r>
              <a:rPr lang="en-US" sz="2000" dirty="0">
                <a:solidFill>
                  <a:srgbClr val="0070C0"/>
                </a:solidFill>
              </a:rPr>
              <a:t>that inspectors have the legal basis to </a:t>
            </a:r>
            <a:r>
              <a:rPr lang="hr-HR" sz="2000" dirty="0" err="1" smtClean="0">
                <a:solidFill>
                  <a:srgbClr val="0070C0"/>
                </a:solidFill>
              </a:rPr>
              <a:t>be</a:t>
            </a:r>
            <a:r>
              <a:rPr lang="hr-HR" sz="2000" dirty="0" smtClean="0">
                <a:solidFill>
                  <a:srgbClr val="0070C0"/>
                </a:solidFill>
              </a:rPr>
              <a:t> </a:t>
            </a:r>
            <a:r>
              <a:rPr lang="en-US" sz="2000" dirty="0" smtClean="0">
                <a:solidFill>
                  <a:srgbClr val="0070C0"/>
                </a:solidFill>
              </a:rPr>
              <a:t>provide</a:t>
            </a:r>
            <a:r>
              <a:rPr lang="hr-HR" sz="2000" dirty="0" smtClean="0">
                <a:solidFill>
                  <a:srgbClr val="0070C0"/>
                </a:solidFill>
              </a:rPr>
              <a:t>d </a:t>
            </a:r>
            <a:r>
              <a:rPr lang="hr-HR" sz="2000" dirty="0" err="1" smtClean="0">
                <a:solidFill>
                  <a:srgbClr val="0070C0"/>
                </a:solidFill>
              </a:rPr>
              <a:t>with</a:t>
            </a:r>
            <a:r>
              <a:rPr lang="en-US" sz="2000" dirty="0" smtClean="0">
                <a:solidFill>
                  <a:srgbClr val="0070C0"/>
                </a:solidFill>
              </a:rPr>
              <a:t> </a:t>
            </a:r>
            <a:r>
              <a:rPr lang="en-US" sz="2000" dirty="0">
                <a:solidFill>
                  <a:srgbClr val="0070C0"/>
                </a:solidFill>
              </a:rPr>
              <a:t>access to the </a:t>
            </a:r>
            <a:r>
              <a:rPr lang="hr-HR" sz="2000" dirty="0" err="1" smtClean="0">
                <a:solidFill>
                  <a:srgbClr val="0070C0"/>
                </a:solidFill>
              </a:rPr>
              <a:t>monitored</a:t>
            </a:r>
            <a:r>
              <a:rPr lang="en-US" sz="2000" dirty="0" smtClean="0">
                <a:solidFill>
                  <a:srgbClr val="0070C0"/>
                </a:solidFill>
              </a:rPr>
              <a:t> </a:t>
            </a:r>
            <a:r>
              <a:rPr lang="en-US" sz="2000" dirty="0">
                <a:solidFill>
                  <a:srgbClr val="0070C0"/>
                </a:solidFill>
              </a:rPr>
              <a:t>operator and to all relevant information</a:t>
            </a:r>
          </a:p>
          <a:p>
            <a:pPr marL="742950" lvl="1" indent="-285750">
              <a:spcBef>
                <a:spcPct val="20000"/>
              </a:spcBef>
              <a:buFont typeface="Arial" charset="0"/>
              <a:buChar char="–"/>
            </a:pPr>
            <a:r>
              <a:rPr lang="en-US" sz="2000" dirty="0">
                <a:solidFill>
                  <a:srgbClr val="0070C0"/>
                </a:solidFill>
              </a:rPr>
              <a:t>due to </a:t>
            </a:r>
            <a:r>
              <a:rPr lang="hr-HR" sz="2000" dirty="0" err="1" smtClean="0">
                <a:solidFill>
                  <a:srgbClr val="0070C0"/>
                </a:solidFill>
              </a:rPr>
              <a:t>non-compliance</a:t>
            </a:r>
            <a:r>
              <a:rPr lang="en-US" sz="2000" dirty="0" smtClean="0">
                <a:solidFill>
                  <a:srgbClr val="0070C0"/>
                </a:solidFill>
              </a:rPr>
              <a:t>/ </a:t>
            </a:r>
            <a:r>
              <a:rPr lang="en-US" sz="2000" dirty="0" err="1" smtClean="0">
                <a:solidFill>
                  <a:srgbClr val="0070C0"/>
                </a:solidFill>
              </a:rPr>
              <a:t>irregularit</a:t>
            </a:r>
            <a:r>
              <a:rPr lang="hr-HR" sz="2000" dirty="0" smtClean="0">
                <a:solidFill>
                  <a:srgbClr val="0070C0"/>
                </a:solidFill>
              </a:rPr>
              <a:t>y</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777696837"/>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What</a:t>
            </a:r>
            <a:r>
              <a:rPr lang="hr-HR" sz="2400" b="1" dirty="0" smtClean="0">
                <a:solidFill>
                  <a:schemeClr val="tx2"/>
                </a:solidFill>
              </a:rPr>
              <a:t> are </a:t>
            </a:r>
            <a:r>
              <a:rPr lang="hr-HR" sz="2400" b="1" dirty="0" err="1" smtClean="0">
                <a:solidFill>
                  <a:schemeClr val="tx2"/>
                </a:solidFill>
              </a:rPr>
              <a:t>the</a:t>
            </a:r>
            <a:r>
              <a:rPr lang="hr-HR" sz="2400" b="1" dirty="0" smtClean="0">
                <a:solidFill>
                  <a:schemeClr val="tx2"/>
                </a:solidFill>
              </a:rPr>
              <a:t> </a:t>
            </a:r>
            <a:r>
              <a:rPr lang="hr-HR" sz="2400" b="1" dirty="0" err="1" smtClean="0">
                <a:solidFill>
                  <a:schemeClr val="tx2"/>
                </a:solidFill>
              </a:rPr>
              <a:t>types</a:t>
            </a:r>
            <a:r>
              <a:rPr lang="hr-HR" sz="2400" b="1" dirty="0" smtClean="0">
                <a:solidFill>
                  <a:schemeClr val="tx2"/>
                </a:solidFill>
              </a:rPr>
              <a:t> </a:t>
            </a:r>
            <a:r>
              <a:rPr lang="hr-HR" sz="2400" b="1" dirty="0" err="1" smtClean="0">
                <a:solidFill>
                  <a:schemeClr val="tx2"/>
                </a:solidFill>
              </a:rPr>
              <a:t>of</a:t>
            </a:r>
            <a:r>
              <a:rPr lang="hr-HR" sz="2400" b="1" dirty="0" smtClean="0">
                <a:solidFill>
                  <a:schemeClr val="tx2"/>
                </a:solidFill>
              </a:rPr>
              <a:t> </a:t>
            </a:r>
            <a:r>
              <a:rPr lang="hr-HR" sz="2400" b="1" dirty="0" err="1" smtClean="0">
                <a:solidFill>
                  <a:schemeClr val="tx2"/>
                </a:solidFill>
              </a:rPr>
              <a:t>inspection</a:t>
            </a:r>
            <a:r>
              <a:rPr lang="hr-HR" sz="2400" b="1" dirty="0" smtClean="0">
                <a:solidFill>
                  <a:schemeClr val="tx2"/>
                </a:solidFill>
              </a:rPr>
              <a:t>? </a:t>
            </a:r>
          </a:p>
          <a:p>
            <a:pPr marL="0" lvl="1">
              <a:spcBef>
                <a:spcPct val="20000"/>
              </a:spcBef>
            </a:pPr>
            <a:endParaRPr lang="hr-HR" sz="2000" dirty="0" smtClean="0">
              <a:solidFill>
                <a:srgbClr val="0070C0"/>
              </a:solidFill>
            </a:endParaRPr>
          </a:p>
          <a:p>
            <a:pPr lvl="1">
              <a:spcBef>
                <a:spcPct val="20000"/>
              </a:spcBef>
            </a:pPr>
            <a:r>
              <a:rPr lang="hr-HR" sz="2000" dirty="0" err="1" smtClean="0">
                <a:solidFill>
                  <a:srgbClr val="0070C0"/>
                </a:solidFill>
              </a:rPr>
              <a:t>Routine</a:t>
            </a:r>
            <a:r>
              <a:rPr lang="hr-HR" sz="2000" dirty="0" smtClean="0">
                <a:solidFill>
                  <a:srgbClr val="0070C0"/>
                </a:solidFill>
              </a:rPr>
              <a:t> </a:t>
            </a:r>
            <a:r>
              <a:rPr lang="hr-HR" sz="2000" dirty="0">
                <a:solidFill>
                  <a:srgbClr val="0070C0"/>
                </a:solidFill>
              </a:rPr>
              <a:t>- </a:t>
            </a:r>
            <a:r>
              <a:rPr lang="hr-HR" sz="2000" dirty="0" err="1" smtClean="0">
                <a:solidFill>
                  <a:srgbClr val="0070C0"/>
                </a:solidFill>
              </a:rPr>
              <a:t>planned</a:t>
            </a:r>
            <a:endParaRPr lang="hr-HR" sz="2000" dirty="0">
              <a:solidFill>
                <a:srgbClr val="0070C0"/>
              </a:solidFill>
            </a:endParaRPr>
          </a:p>
          <a:p>
            <a:pPr lvl="1">
              <a:spcBef>
                <a:spcPct val="20000"/>
              </a:spcBef>
            </a:pPr>
            <a:endParaRPr lang="hr-HR" sz="2000" dirty="0" smtClean="0">
              <a:solidFill>
                <a:srgbClr val="0070C0"/>
              </a:solidFill>
            </a:endParaRPr>
          </a:p>
          <a:p>
            <a:pPr lvl="1">
              <a:spcBef>
                <a:spcPct val="20000"/>
              </a:spcBef>
            </a:pPr>
            <a:r>
              <a:rPr lang="hr-HR" sz="2000" dirty="0" err="1" smtClean="0">
                <a:solidFill>
                  <a:srgbClr val="0070C0"/>
                </a:solidFill>
              </a:rPr>
              <a:t>Unplanned</a:t>
            </a:r>
            <a:endParaRPr lang="hr-HR" sz="2000" dirty="0">
              <a:solidFill>
                <a:srgbClr val="0070C0"/>
              </a:solidFill>
            </a:endParaRPr>
          </a:p>
          <a:p>
            <a:pPr marL="742950" lvl="1" indent="-285750">
              <a:spcBef>
                <a:spcPct val="20000"/>
              </a:spcBef>
              <a:buFont typeface="Arial" charset="0"/>
              <a:buChar char="–"/>
            </a:pPr>
            <a:r>
              <a:rPr lang="hr-HR" sz="2000" dirty="0" err="1">
                <a:solidFill>
                  <a:srgbClr val="0070C0"/>
                </a:solidFill>
              </a:rPr>
              <a:t>d</a:t>
            </a:r>
            <a:r>
              <a:rPr lang="hr-HR" sz="2000" dirty="0" err="1" smtClean="0">
                <a:solidFill>
                  <a:srgbClr val="0070C0"/>
                </a:solidFill>
              </a:rPr>
              <a:t>ue</a:t>
            </a:r>
            <a:r>
              <a:rPr lang="hr-HR" sz="2000" dirty="0" smtClean="0">
                <a:solidFill>
                  <a:srgbClr val="0070C0"/>
                </a:solidFill>
              </a:rPr>
              <a:t> to </a:t>
            </a:r>
            <a:r>
              <a:rPr lang="hr-HR" sz="2000" dirty="0" err="1" smtClean="0">
                <a:solidFill>
                  <a:srgbClr val="0070C0"/>
                </a:solidFill>
              </a:rPr>
              <a:t>complaints</a:t>
            </a:r>
            <a:endParaRPr lang="hr-HR" sz="2000" dirty="0">
              <a:solidFill>
                <a:srgbClr val="0070C0"/>
              </a:solidFill>
            </a:endParaRPr>
          </a:p>
          <a:p>
            <a:pPr marL="742950" lvl="1" indent="-285750">
              <a:spcBef>
                <a:spcPct val="20000"/>
              </a:spcBef>
              <a:buFont typeface="Arial" charset="0"/>
              <a:buChar char="–"/>
            </a:pPr>
            <a:r>
              <a:rPr lang="hr-HR" sz="2000" dirty="0" err="1">
                <a:solidFill>
                  <a:srgbClr val="0070C0"/>
                </a:solidFill>
              </a:rPr>
              <a:t>d</a:t>
            </a:r>
            <a:r>
              <a:rPr lang="hr-HR" sz="2000" dirty="0" err="1" smtClean="0">
                <a:solidFill>
                  <a:srgbClr val="0070C0"/>
                </a:solidFill>
              </a:rPr>
              <a:t>ue</a:t>
            </a:r>
            <a:r>
              <a:rPr lang="hr-HR" sz="2000" dirty="0" smtClean="0">
                <a:solidFill>
                  <a:srgbClr val="0070C0"/>
                </a:solidFill>
              </a:rPr>
              <a:t> to </a:t>
            </a:r>
            <a:r>
              <a:rPr lang="hr-HR" sz="2000" dirty="0" err="1" smtClean="0">
                <a:solidFill>
                  <a:srgbClr val="0070C0"/>
                </a:solidFill>
              </a:rPr>
              <a:t>accidents</a:t>
            </a:r>
            <a:endParaRPr lang="hr-HR" sz="2000" dirty="0">
              <a:solidFill>
                <a:srgbClr val="0070C0"/>
              </a:solidFill>
            </a:endParaRPr>
          </a:p>
          <a:p>
            <a:pPr marL="742950" lvl="1" indent="-285750">
              <a:spcBef>
                <a:spcPct val="20000"/>
              </a:spcBef>
              <a:buFont typeface="Arial" charset="0"/>
              <a:buChar char="–"/>
            </a:pPr>
            <a:r>
              <a:rPr lang="hr-HR" sz="2000" dirty="0" err="1" smtClean="0">
                <a:solidFill>
                  <a:srgbClr val="0070C0"/>
                </a:solidFill>
              </a:rPr>
              <a:t>Due</a:t>
            </a:r>
            <a:r>
              <a:rPr lang="hr-HR" sz="2000" dirty="0" smtClean="0">
                <a:solidFill>
                  <a:srgbClr val="0070C0"/>
                </a:solidFill>
              </a:rPr>
              <a:t> to </a:t>
            </a:r>
            <a:r>
              <a:rPr lang="hr-HR" sz="2000" dirty="0" err="1" smtClean="0">
                <a:solidFill>
                  <a:srgbClr val="0070C0"/>
                </a:solidFill>
              </a:rPr>
              <a:t>non-compliance</a:t>
            </a:r>
            <a:r>
              <a:rPr lang="hr-HR" sz="2000" dirty="0" smtClean="0">
                <a:solidFill>
                  <a:srgbClr val="0070C0"/>
                </a:solidFill>
              </a:rPr>
              <a:t>/ </a:t>
            </a:r>
            <a:r>
              <a:rPr lang="hr-HR" sz="2000" dirty="0" err="1" smtClean="0">
                <a:solidFill>
                  <a:srgbClr val="0070C0"/>
                </a:solidFill>
              </a:rPr>
              <a:t>irregularity</a:t>
            </a: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658762248"/>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334248"/>
            <a:ext cx="8443911" cy="482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Planned</a:t>
            </a:r>
            <a:r>
              <a:rPr lang="hr-HR" sz="2400" b="1" dirty="0" smtClean="0">
                <a:solidFill>
                  <a:schemeClr val="tx2"/>
                </a:solidFill>
              </a:rPr>
              <a:t> – </a:t>
            </a:r>
            <a:r>
              <a:rPr lang="hr-HR" sz="2400" b="1" dirty="0" err="1" smtClean="0">
                <a:solidFill>
                  <a:schemeClr val="tx2"/>
                </a:solidFill>
              </a:rPr>
              <a:t>routine</a:t>
            </a:r>
            <a:r>
              <a:rPr lang="hr-HR" sz="2400" b="1" dirty="0" smtClean="0">
                <a:solidFill>
                  <a:schemeClr val="tx2"/>
                </a:solidFill>
              </a:rPr>
              <a:t> on-site monitoring</a:t>
            </a:r>
            <a:endParaRPr lang="hr-HR" sz="2000" dirty="0">
              <a:solidFill>
                <a:srgbClr val="0070C0"/>
              </a:solidFill>
            </a:endParaRPr>
          </a:p>
          <a:p>
            <a:pPr marL="0" lvl="1">
              <a:spcBef>
                <a:spcPct val="20000"/>
              </a:spcBef>
            </a:pPr>
            <a:r>
              <a:rPr lang="en-US" sz="2000" dirty="0">
                <a:solidFill>
                  <a:srgbClr val="0070C0"/>
                </a:solidFill>
              </a:rPr>
              <a:t>Each Member State should ensure that inspections of controlled plants are regularly carried out as part of routine environmental monitoring and that the following criteria are always applied</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during routine monitoring, to re-examine the entire impact of the </a:t>
            </a:r>
            <a:r>
              <a:rPr lang="hr-HR" sz="2000" dirty="0" err="1" smtClean="0">
                <a:solidFill>
                  <a:srgbClr val="0070C0"/>
                </a:solidFill>
              </a:rPr>
              <a:t>monitored</a:t>
            </a:r>
            <a:r>
              <a:rPr lang="en-US" sz="2000" dirty="0" smtClean="0">
                <a:solidFill>
                  <a:srgbClr val="0070C0"/>
                </a:solidFill>
              </a:rPr>
              <a:t> </a:t>
            </a:r>
            <a:r>
              <a:rPr lang="hr-HR" sz="2000" dirty="0" err="1" smtClean="0">
                <a:solidFill>
                  <a:srgbClr val="0070C0"/>
                </a:solidFill>
              </a:rPr>
              <a:t>facility</a:t>
            </a:r>
            <a:r>
              <a:rPr lang="en-US" sz="2000" dirty="0" smtClean="0">
                <a:solidFill>
                  <a:srgbClr val="0070C0"/>
                </a:solidFill>
              </a:rPr>
              <a:t> </a:t>
            </a:r>
            <a:r>
              <a:rPr lang="en-US" sz="2000" dirty="0">
                <a:solidFill>
                  <a:srgbClr val="0070C0"/>
                </a:solidFill>
              </a:rPr>
              <a:t>on the environment in the context of the relevant regulation, monitoring programs and in accordance with the organizational aspects of the inspection body</a:t>
            </a:r>
          </a:p>
          <a:p>
            <a:pPr marL="742950" lvl="1" indent="-285750">
              <a:spcBef>
                <a:spcPct val="20000"/>
              </a:spcBef>
              <a:buFont typeface="Arial" charset="0"/>
              <a:buChar char="–"/>
            </a:pPr>
            <a:r>
              <a:rPr lang="en-US" sz="2000" dirty="0">
                <a:solidFill>
                  <a:srgbClr val="0070C0"/>
                </a:solidFill>
              </a:rPr>
              <a:t>that such </a:t>
            </a:r>
            <a:r>
              <a:rPr lang="hr-HR" sz="2000" dirty="0" smtClean="0">
                <a:solidFill>
                  <a:srgbClr val="0070C0"/>
                </a:solidFill>
              </a:rPr>
              <a:t>monitoring</a:t>
            </a:r>
            <a:r>
              <a:rPr lang="en-US" sz="2000" dirty="0" smtClean="0">
                <a:solidFill>
                  <a:srgbClr val="0070C0"/>
                </a:solidFill>
              </a:rPr>
              <a:t> </a:t>
            </a:r>
            <a:r>
              <a:rPr lang="en-US" sz="2000" dirty="0">
                <a:solidFill>
                  <a:srgbClr val="0070C0"/>
                </a:solidFill>
              </a:rPr>
              <a:t>promotes and enhances the knowledge of operators in this area</a:t>
            </a:r>
          </a:p>
          <a:p>
            <a:pPr marL="742950" lvl="1" indent="-285750">
              <a:spcBef>
                <a:spcPct val="20000"/>
              </a:spcBef>
              <a:buFont typeface="Arial" charset="0"/>
              <a:buChar char="–"/>
            </a:pPr>
            <a:r>
              <a:rPr lang="en-US" sz="2000" dirty="0">
                <a:solidFill>
                  <a:srgbClr val="0070C0"/>
                </a:solidFill>
              </a:rPr>
              <a:t>to assess the effectiveness of the existing permit of the </a:t>
            </a:r>
            <a:r>
              <a:rPr lang="hr-HR" sz="2000" dirty="0" err="1" smtClean="0">
                <a:solidFill>
                  <a:srgbClr val="0070C0"/>
                </a:solidFill>
              </a:rPr>
              <a:t>monitored</a:t>
            </a:r>
            <a:r>
              <a:rPr lang="hr-HR" sz="2000" dirty="0" smtClean="0">
                <a:solidFill>
                  <a:srgbClr val="0070C0"/>
                </a:solidFill>
              </a:rPr>
              <a:t> </a:t>
            </a:r>
            <a:r>
              <a:rPr lang="hr-HR" sz="2000" dirty="0" err="1" smtClean="0">
                <a:solidFill>
                  <a:srgbClr val="0070C0"/>
                </a:solidFill>
              </a:rPr>
              <a:t>facility</a:t>
            </a:r>
            <a:r>
              <a:rPr lang="en-US" sz="2000" dirty="0" smtClean="0">
                <a:solidFill>
                  <a:srgbClr val="0070C0"/>
                </a:solidFill>
              </a:rPr>
              <a:t> </a:t>
            </a:r>
            <a:r>
              <a:rPr lang="en-US" sz="2000" dirty="0">
                <a:solidFill>
                  <a:srgbClr val="0070C0"/>
                </a:solidFill>
              </a:rPr>
              <a:t>in view of its environmental impact and to consider the need to change the permit in the sense of its </a:t>
            </a:r>
            <a:r>
              <a:rPr lang="en-US" sz="2000" dirty="0" smtClean="0">
                <a:solidFill>
                  <a:srgbClr val="0070C0"/>
                </a:solidFill>
              </a:rPr>
              <a:t>improvement</a:t>
            </a: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785771026"/>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76239" y="1118586"/>
            <a:ext cx="8429065" cy="521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Planned</a:t>
            </a:r>
            <a:r>
              <a:rPr lang="hr-HR" sz="2400" b="1" dirty="0" smtClean="0">
                <a:solidFill>
                  <a:schemeClr val="tx2"/>
                </a:solidFill>
              </a:rPr>
              <a:t> - </a:t>
            </a:r>
            <a:r>
              <a:rPr lang="hr-HR" sz="2400" b="1" dirty="0" err="1">
                <a:solidFill>
                  <a:schemeClr val="tx2"/>
                </a:solidFill>
              </a:rPr>
              <a:t>routine</a:t>
            </a:r>
            <a:r>
              <a:rPr lang="hr-HR" sz="2400" b="1" dirty="0">
                <a:solidFill>
                  <a:schemeClr val="tx2"/>
                </a:solidFill>
              </a:rPr>
              <a:t> on-site monitoring</a:t>
            </a:r>
          </a:p>
          <a:p>
            <a:pPr marL="0" lvl="1">
              <a:spcBef>
                <a:spcPct val="20000"/>
              </a:spcBef>
            </a:pPr>
            <a:r>
              <a:rPr lang="vi-VN" sz="2000" b="1" i="1" dirty="0">
                <a:solidFill>
                  <a:srgbClr val="0070C0"/>
                </a:solidFill>
              </a:rPr>
              <a:t>4.1.6. </a:t>
            </a:r>
            <a:r>
              <a:rPr lang="en-US" sz="2000" b="1" i="1" dirty="0">
                <a:solidFill>
                  <a:srgbClr val="0070C0"/>
                </a:solidFill>
              </a:rPr>
              <a:t>Supervision of counties and major cities related to air quality monitoring</a:t>
            </a:r>
          </a:p>
          <a:p>
            <a:pPr marL="0" lvl="1">
              <a:spcBef>
                <a:spcPct val="20000"/>
              </a:spcBef>
            </a:pPr>
            <a:r>
              <a:rPr lang="en-US" sz="2000" i="1" dirty="0">
                <a:solidFill>
                  <a:srgbClr val="0070C0"/>
                </a:solidFill>
              </a:rPr>
              <a:t>The purpose of the monitoring was to determine the fulfillment of </a:t>
            </a:r>
            <a:r>
              <a:rPr lang="hr-HR" sz="2000" i="1" dirty="0" err="1" smtClean="0">
                <a:solidFill>
                  <a:srgbClr val="0070C0"/>
                </a:solidFill>
              </a:rPr>
              <a:t>obligations</a:t>
            </a:r>
            <a:r>
              <a:rPr lang="hr-HR" sz="2000" i="1" dirty="0" smtClean="0">
                <a:solidFill>
                  <a:srgbClr val="0070C0"/>
                </a:solidFill>
              </a:rPr>
              <a:t> </a:t>
            </a:r>
            <a:r>
              <a:rPr lang="hr-HR" sz="2000" i="1" dirty="0" err="1" smtClean="0">
                <a:solidFill>
                  <a:srgbClr val="0070C0"/>
                </a:solidFill>
              </a:rPr>
              <a:t>related</a:t>
            </a:r>
            <a:r>
              <a:rPr lang="hr-HR" sz="2000" i="1" dirty="0" smtClean="0">
                <a:solidFill>
                  <a:srgbClr val="0070C0"/>
                </a:solidFill>
              </a:rPr>
              <a:t> to </a:t>
            </a:r>
            <a:r>
              <a:rPr lang="en-US" sz="2000" i="1" dirty="0" smtClean="0">
                <a:solidFill>
                  <a:srgbClr val="0070C0"/>
                </a:solidFill>
              </a:rPr>
              <a:t>air </a:t>
            </a:r>
            <a:r>
              <a:rPr lang="en-US" sz="2000" i="1" dirty="0">
                <a:solidFill>
                  <a:srgbClr val="0070C0"/>
                </a:solidFill>
              </a:rPr>
              <a:t>quality </a:t>
            </a:r>
            <a:r>
              <a:rPr lang="hr-HR" sz="2000" i="1" dirty="0" smtClean="0">
                <a:solidFill>
                  <a:srgbClr val="0070C0"/>
                </a:solidFill>
              </a:rPr>
              <a:t>monitoring</a:t>
            </a:r>
            <a:r>
              <a:rPr lang="en-US" sz="2000" i="1" dirty="0" smtClean="0">
                <a:solidFill>
                  <a:srgbClr val="0070C0"/>
                </a:solidFill>
              </a:rPr>
              <a:t> </a:t>
            </a:r>
            <a:r>
              <a:rPr lang="en-US" sz="2000" i="1" dirty="0">
                <a:solidFill>
                  <a:srgbClr val="0070C0"/>
                </a:solidFill>
              </a:rPr>
              <a:t>prescribed by the Air Protection Act.</a:t>
            </a:r>
          </a:p>
          <a:p>
            <a:pPr marL="0" lvl="1">
              <a:spcBef>
                <a:spcPct val="20000"/>
              </a:spcBef>
            </a:pPr>
            <a:r>
              <a:rPr lang="en-US" sz="2000" i="1" dirty="0">
                <a:solidFill>
                  <a:srgbClr val="0070C0"/>
                </a:solidFill>
              </a:rPr>
              <a:t>The work plan envisages </a:t>
            </a:r>
            <a:r>
              <a:rPr lang="hr-HR" sz="2000" i="1" dirty="0" smtClean="0">
                <a:solidFill>
                  <a:srgbClr val="0070C0"/>
                </a:solidFill>
              </a:rPr>
              <a:t>monitoring</a:t>
            </a:r>
            <a:r>
              <a:rPr lang="en-US" sz="2000" i="1" dirty="0" smtClean="0">
                <a:solidFill>
                  <a:srgbClr val="0070C0"/>
                </a:solidFill>
              </a:rPr>
              <a:t> </a:t>
            </a:r>
            <a:r>
              <a:rPr lang="en-US" sz="2000" i="1" dirty="0">
                <a:solidFill>
                  <a:srgbClr val="0070C0"/>
                </a:solidFill>
              </a:rPr>
              <a:t>of all counties, the City of Zagreb, 16 major cities and the city of </a:t>
            </a:r>
            <a:r>
              <a:rPr lang="en-US" sz="2000" i="1" dirty="0" err="1">
                <a:solidFill>
                  <a:srgbClr val="0070C0"/>
                </a:solidFill>
              </a:rPr>
              <a:t>Kutina</a:t>
            </a:r>
            <a:r>
              <a:rPr lang="en-US" sz="2000" i="1" dirty="0">
                <a:solidFill>
                  <a:srgbClr val="0070C0"/>
                </a:solidFill>
              </a:rPr>
              <a:t>, and a total of 38 </a:t>
            </a:r>
            <a:r>
              <a:rPr lang="en-US" sz="2000" i="1" dirty="0" smtClean="0">
                <a:solidFill>
                  <a:srgbClr val="0070C0"/>
                </a:solidFill>
              </a:rPr>
              <a:t>inspection</a:t>
            </a:r>
            <a:r>
              <a:rPr lang="hr-HR" sz="2000" i="1" dirty="0" smtClean="0">
                <a:solidFill>
                  <a:srgbClr val="0070C0"/>
                </a:solidFill>
              </a:rPr>
              <a:t>s </a:t>
            </a:r>
            <a:r>
              <a:rPr lang="en-US" sz="2000" i="1" dirty="0" smtClean="0">
                <a:solidFill>
                  <a:srgbClr val="0070C0"/>
                </a:solidFill>
              </a:rPr>
              <a:t>were </a:t>
            </a:r>
            <a:r>
              <a:rPr lang="en-US" sz="2000" i="1" dirty="0">
                <a:solidFill>
                  <a:srgbClr val="0070C0"/>
                </a:solidFill>
              </a:rPr>
              <a:t>carried out, </a:t>
            </a:r>
            <a:r>
              <a:rPr lang="en-US" sz="2000" i="1" dirty="0" smtClean="0">
                <a:solidFill>
                  <a:srgbClr val="0070C0"/>
                </a:solidFill>
              </a:rPr>
              <a:t>i.e. </a:t>
            </a:r>
            <a:r>
              <a:rPr lang="en-US" sz="2000" i="1" dirty="0">
                <a:solidFill>
                  <a:srgbClr val="0070C0"/>
                </a:solidFill>
              </a:rPr>
              <a:t>all planned </a:t>
            </a:r>
            <a:r>
              <a:rPr lang="hr-HR" sz="2000" i="1" dirty="0" err="1" smtClean="0">
                <a:solidFill>
                  <a:srgbClr val="0070C0"/>
                </a:solidFill>
              </a:rPr>
              <a:t>inspections</a:t>
            </a:r>
            <a:r>
              <a:rPr lang="en-US" sz="2000" i="1" dirty="0" smtClean="0">
                <a:solidFill>
                  <a:srgbClr val="0070C0"/>
                </a:solidFill>
              </a:rPr>
              <a:t>.</a:t>
            </a:r>
            <a:endParaRPr lang="hr-HR" sz="2000" i="1" dirty="0" smtClean="0">
              <a:solidFill>
                <a:srgbClr val="0070C0"/>
              </a:solidFill>
            </a:endParaRPr>
          </a:p>
          <a:p>
            <a:pPr marL="0" lvl="1">
              <a:spcBef>
                <a:spcPct val="20000"/>
              </a:spcBef>
            </a:pPr>
            <a:r>
              <a:rPr lang="en-US" sz="2000" i="1" dirty="0">
                <a:solidFill>
                  <a:srgbClr val="0070C0"/>
                </a:solidFill>
              </a:rPr>
              <a:t>In order to overcome the identified irregularities, a total of 25 measures have been given to the record for the elimination of </a:t>
            </a:r>
            <a:r>
              <a:rPr lang="hr-HR" sz="2000" i="1" dirty="0" err="1" smtClean="0">
                <a:solidFill>
                  <a:srgbClr val="0070C0"/>
                </a:solidFill>
              </a:rPr>
              <a:t>non-compliances</a:t>
            </a:r>
            <a:r>
              <a:rPr lang="en-US" sz="2000" i="1" dirty="0" smtClean="0">
                <a:solidFill>
                  <a:srgbClr val="0070C0"/>
                </a:solidFill>
              </a:rPr>
              <a:t> </a:t>
            </a:r>
            <a:r>
              <a:rPr lang="en-US" sz="2000" i="1" dirty="0">
                <a:solidFill>
                  <a:srgbClr val="0070C0"/>
                </a:solidFill>
              </a:rPr>
              <a:t>related to the </a:t>
            </a:r>
            <a:r>
              <a:rPr lang="hr-HR" sz="2000" i="1" dirty="0" smtClean="0">
                <a:solidFill>
                  <a:srgbClr val="0070C0"/>
                </a:solidFill>
              </a:rPr>
              <a:t>development </a:t>
            </a:r>
            <a:r>
              <a:rPr lang="hr-HR" sz="2000" i="1" dirty="0" err="1" smtClean="0">
                <a:solidFill>
                  <a:srgbClr val="0070C0"/>
                </a:solidFill>
              </a:rPr>
              <a:t>of</a:t>
            </a:r>
            <a:r>
              <a:rPr lang="hr-HR" sz="2000" i="1" dirty="0" smtClean="0">
                <a:solidFill>
                  <a:srgbClr val="0070C0"/>
                </a:solidFill>
              </a:rPr>
              <a:t> program for</a:t>
            </a:r>
            <a:r>
              <a:rPr lang="en-US" sz="2000" i="1" dirty="0" smtClean="0">
                <a:solidFill>
                  <a:srgbClr val="0070C0"/>
                </a:solidFill>
              </a:rPr>
              <a:t> air</a:t>
            </a:r>
            <a:r>
              <a:rPr lang="hr-HR" sz="2000" i="1" dirty="0" smtClean="0">
                <a:solidFill>
                  <a:srgbClr val="0070C0"/>
                </a:solidFill>
              </a:rPr>
              <a:t> </a:t>
            </a:r>
            <a:r>
              <a:rPr lang="hr-HR" sz="2000" i="1" dirty="0" err="1" smtClean="0">
                <a:solidFill>
                  <a:srgbClr val="0070C0"/>
                </a:solidFill>
              </a:rPr>
              <a:t>and</a:t>
            </a:r>
            <a:r>
              <a:rPr lang="hr-HR" sz="2000" i="1" dirty="0" smtClean="0">
                <a:solidFill>
                  <a:srgbClr val="0070C0"/>
                </a:solidFill>
              </a:rPr>
              <a:t> </a:t>
            </a:r>
            <a:r>
              <a:rPr lang="en-US" sz="2000" i="1" dirty="0" smtClean="0">
                <a:solidFill>
                  <a:srgbClr val="0070C0"/>
                </a:solidFill>
              </a:rPr>
              <a:t>ozone layer</a:t>
            </a:r>
            <a:r>
              <a:rPr lang="hr-HR" sz="2000" i="1" dirty="0" smtClean="0">
                <a:solidFill>
                  <a:srgbClr val="0070C0"/>
                </a:solidFill>
              </a:rPr>
              <a:t> </a:t>
            </a:r>
            <a:r>
              <a:rPr lang="hr-HR" sz="2000" i="1" dirty="0" err="1" smtClean="0">
                <a:solidFill>
                  <a:srgbClr val="0070C0"/>
                </a:solidFill>
              </a:rPr>
              <a:t>protection</a:t>
            </a:r>
            <a:r>
              <a:rPr lang="en-US" sz="2000" i="1" dirty="0" smtClean="0">
                <a:solidFill>
                  <a:srgbClr val="0070C0"/>
                </a:solidFill>
              </a:rPr>
              <a:t>, </a:t>
            </a:r>
            <a:r>
              <a:rPr lang="en-US" sz="2000" i="1" dirty="0">
                <a:solidFill>
                  <a:srgbClr val="0070C0"/>
                </a:solidFill>
              </a:rPr>
              <a:t>climate change mitigation and adaptation to climate change, which is an integral part of the environmental protection program. A total of 8 measures were executed, while others did not expire </a:t>
            </a:r>
            <a:r>
              <a:rPr lang="hr-HR" sz="2000" i="1" dirty="0" err="1" smtClean="0">
                <a:solidFill>
                  <a:srgbClr val="0070C0"/>
                </a:solidFill>
              </a:rPr>
              <a:t>in</a:t>
            </a:r>
            <a:r>
              <a:rPr lang="hr-HR" sz="2000" i="1" dirty="0" smtClean="0">
                <a:solidFill>
                  <a:srgbClr val="0070C0"/>
                </a:solidFill>
              </a:rPr>
              <a:t> </a:t>
            </a:r>
            <a:r>
              <a:rPr lang="hr-HR" sz="2000" i="1" dirty="0" err="1" smtClean="0">
                <a:solidFill>
                  <a:srgbClr val="0070C0"/>
                </a:solidFill>
              </a:rPr>
              <a:t>terms</a:t>
            </a:r>
            <a:r>
              <a:rPr lang="hr-HR" sz="2000" i="1" dirty="0" smtClean="0">
                <a:solidFill>
                  <a:srgbClr val="0070C0"/>
                </a:solidFill>
              </a:rPr>
              <a:t> </a:t>
            </a:r>
            <a:r>
              <a:rPr lang="hr-HR" sz="2000" i="1" dirty="0" err="1" smtClean="0">
                <a:solidFill>
                  <a:srgbClr val="0070C0"/>
                </a:solidFill>
              </a:rPr>
              <a:t>of</a:t>
            </a:r>
            <a:r>
              <a:rPr lang="hr-HR" sz="2000" i="1" dirty="0" smtClean="0">
                <a:solidFill>
                  <a:srgbClr val="0070C0"/>
                </a:solidFill>
              </a:rPr>
              <a:t> </a:t>
            </a:r>
            <a:r>
              <a:rPr lang="hr-HR" sz="2000" i="1" dirty="0" err="1" smtClean="0">
                <a:solidFill>
                  <a:srgbClr val="0070C0"/>
                </a:solidFill>
              </a:rPr>
              <a:t>their</a:t>
            </a:r>
            <a:r>
              <a:rPr lang="en-US" sz="2000" i="1" dirty="0" smtClean="0">
                <a:solidFill>
                  <a:srgbClr val="0070C0"/>
                </a:solidFill>
              </a:rPr>
              <a:t> deadline </a:t>
            </a:r>
            <a:r>
              <a:rPr lang="en-US" sz="2000" i="1" dirty="0">
                <a:solidFill>
                  <a:srgbClr val="0070C0"/>
                </a:solidFill>
              </a:rPr>
              <a:t>for execution.</a:t>
            </a:r>
          </a:p>
          <a:p>
            <a:pPr marL="0" lvl="1">
              <a:spcBef>
                <a:spcPct val="20000"/>
              </a:spcBef>
            </a:pPr>
            <a:r>
              <a:rPr lang="en-US" sz="2000" i="1" dirty="0">
                <a:solidFill>
                  <a:srgbClr val="0070C0"/>
                </a:solidFill>
              </a:rPr>
              <a:t>expiration date expired.</a:t>
            </a:r>
            <a:endParaRPr lang="hr-HR" sz="2000" i="1" dirty="0" smtClean="0">
              <a:solidFill>
                <a:srgbClr val="0070C0"/>
              </a:solidFill>
            </a:endParaRPr>
          </a:p>
          <a:p>
            <a:pPr marL="0" lvl="1">
              <a:spcBef>
                <a:spcPct val="20000"/>
              </a:spcBef>
            </a:pPr>
            <a:endParaRPr lang="hr-HR" sz="2000" i="1"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07466208"/>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11</a:t>
            </a:r>
            <a:r>
              <a:rPr lang="hr-HR" sz="3600" b="1" smtClean="0">
                <a:solidFill>
                  <a:schemeClr val="tx2"/>
                </a:solidFill>
                <a:effectLst>
                  <a:glow rad="228600">
                    <a:schemeClr val="bg1">
                      <a:lumMod val="50000"/>
                      <a:alpha val="20000"/>
                    </a:schemeClr>
                  </a:glow>
                </a:effectLst>
              </a:rPr>
              <a:t>: </a:t>
            </a:r>
            <a:r>
              <a:rPr lang="hr-HR" sz="3600" b="1" smtClean="0">
                <a:solidFill>
                  <a:schemeClr val="tx2"/>
                </a:solidFill>
                <a:effectLst>
                  <a:glow rad="228600">
                    <a:schemeClr val="bg1">
                      <a:lumMod val="50000"/>
                      <a:alpha val="20000"/>
                    </a:schemeClr>
                  </a:glow>
                </a:effectLst>
              </a:rPr>
              <a:t>INSPECTION MONITORING</a:t>
            </a:r>
            <a:endParaRPr lang="hr-HR" sz="3600" b="1" dirty="0" smtClean="0">
              <a:solidFill>
                <a:srgbClr val="FF0000"/>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hr-HR" sz="1200" dirty="0" smtClean="0">
                  <a:solidFill>
                    <a:srgbClr val="7F7F7F"/>
                  </a:solidFill>
                  <a:latin typeface="Arial Narrow" panose="020B0606020202030204" pitchFamily="34" charset="0"/>
                </a:rPr>
                <a:t>Energy </a:t>
              </a:r>
              <a:r>
                <a:rPr lang="hr-HR" sz="1200" dirty="0" err="1" smtClean="0">
                  <a:solidFill>
                    <a:srgbClr val="7F7F7F"/>
                  </a:solidFill>
                  <a:latin typeface="Arial Narrow" panose="020B0606020202030204" pitchFamily="34" charset="0"/>
                </a:rPr>
                <a:t>research</a:t>
              </a:r>
              <a:r>
                <a:rPr lang="hr-HR" sz="1200" dirty="0" smtClean="0">
                  <a:solidFill>
                    <a:srgbClr val="7F7F7F"/>
                  </a:solidFill>
                  <a:latin typeface="Arial Narrow" panose="020B0606020202030204" pitchFamily="34" charset="0"/>
                </a:rPr>
                <a:t> </a:t>
              </a:r>
              <a:r>
                <a:rPr lang="hr-HR" sz="1200" dirty="0" err="1" smtClean="0">
                  <a:solidFill>
                    <a:srgbClr val="7F7F7F"/>
                  </a:solidFill>
                  <a:latin typeface="Arial Narrow" panose="020B0606020202030204" pitchFamily="34" charset="0"/>
                </a:rPr>
                <a:t>and</a:t>
              </a:r>
              <a:r>
                <a:rPr lang="hr-HR" sz="1200" dirty="0" smtClean="0">
                  <a:solidFill>
                    <a:srgbClr val="7F7F7F"/>
                  </a:solidFill>
                  <a:latin typeface="Arial Narrow" panose="020B0606020202030204" pitchFamily="34" charset="0"/>
                </a:rPr>
                <a:t> </a:t>
              </a:r>
              <a:r>
                <a:rPr lang="hr-HR" sz="1200" dirty="0" err="1" smtClean="0">
                  <a:solidFill>
                    <a:srgbClr val="7F7F7F"/>
                  </a:solidFill>
                  <a:latin typeface="Arial Narrow" panose="020B0606020202030204" pitchFamily="34" charset="0"/>
                </a:rPr>
                <a:t>Environmental</a:t>
              </a:r>
              <a:r>
                <a:rPr lang="hr-HR" sz="1200" dirty="0" smtClean="0">
                  <a:solidFill>
                    <a:srgbClr val="7F7F7F"/>
                  </a:solidFill>
                  <a:latin typeface="Arial Narrow" panose="020B0606020202030204" pitchFamily="34" charset="0"/>
                </a:rPr>
                <a:t> Protection Institute</a:t>
              </a:r>
              <a:endParaRPr lang="hr-HR" sz="1200" dirty="0">
                <a:solidFill>
                  <a:srgbClr val="7F7F7F"/>
                </a:solidFill>
                <a:latin typeface="Arial Narrow" pitchFamily="34" charset="0"/>
              </a:endParaRPr>
            </a:p>
          </p:txBody>
        </p:sp>
      </p:grpSp>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293026924"/>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Unplanned</a:t>
            </a:r>
            <a:r>
              <a:rPr lang="hr-HR" sz="2400" b="1" dirty="0" smtClean="0">
                <a:solidFill>
                  <a:schemeClr val="tx2"/>
                </a:solidFill>
              </a:rPr>
              <a:t> on-site monitoring</a:t>
            </a:r>
            <a:endParaRPr lang="hr-HR" sz="2000" dirty="0">
              <a:solidFill>
                <a:srgbClr val="0070C0"/>
              </a:solidFill>
            </a:endParaRPr>
          </a:p>
          <a:p>
            <a:pPr marL="0" lvl="1">
              <a:spcBef>
                <a:spcPct val="20000"/>
              </a:spcBef>
            </a:pPr>
            <a:r>
              <a:rPr lang="en-US" sz="2000" dirty="0">
                <a:solidFill>
                  <a:srgbClr val="0070C0"/>
                </a:solidFill>
              </a:rPr>
              <a:t>Each Member State should ensure that </a:t>
            </a:r>
            <a:r>
              <a:rPr lang="hr-HR" sz="2000" dirty="0" err="1" smtClean="0">
                <a:solidFill>
                  <a:srgbClr val="0070C0"/>
                </a:solidFill>
              </a:rPr>
              <a:t>un</a:t>
            </a:r>
            <a:r>
              <a:rPr lang="en-US" sz="2000" dirty="0" smtClean="0">
                <a:solidFill>
                  <a:srgbClr val="0070C0"/>
                </a:solidFill>
              </a:rPr>
              <a:t>planned </a:t>
            </a:r>
            <a:r>
              <a:rPr lang="en-US" sz="2000" dirty="0">
                <a:solidFill>
                  <a:srgbClr val="0070C0"/>
                </a:solidFill>
              </a:rPr>
              <a:t>inspections </a:t>
            </a:r>
            <a:r>
              <a:rPr lang="en-US" sz="2000" dirty="0" smtClean="0">
                <a:solidFill>
                  <a:srgbClr val="0070C0"/>
                </a:solidFill>
              </a:rPr>
              <a:t>are </a:t>
            </a:r>
            <a:r>
              <a:rPr lang="en-US" sz="2000" dirty="0">
                <a:solidFill>
                  <a:srgbClr val="0070C0"/>
                </a:solidFill>
              </a:rPr>
              <a:t>carried out in the following cases</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in serious environmental complaints and as soon as possible after receiving </a:t>
            </a:r>
            <a:r>
              <a:rPr lang="hr-HR" sz="2000" dirty="0" err="1" smtClean="0">
                <a:solidFill>
                  <a:srgbClr val="0070C0"/>
                </a:solidFill>
              </a:rPr>
              <a:t>such</a:t>
            </a:r>
            <a:r>
              <a:rPr lang="en-US" sz="2000" dirty="0" smtClean="0">
                <a:solidFill>
                  <a:srgbClr val="0070C0"/>
                </a:solidFill>
              </a:rPr>
              <a:t> </a:t>
            </a:r>
            <a:r>
              <a:rPr lang="en-US" sz="2000" dirty="0">
                <a:solidFill>
                  <a:srgbClr val="0070C0"/>
                </a:solidFill>
              </a:rPr>
              <a:t>complaints</a:t>
            </a:r>
          </a:p>
          <a:p>
            <a:pPr marL="742950" lvl="1" indent="-285750">
              <a:spcBef>
                <a:spcPct val="20000"/>
              </a:spcBef>
              <a:buFont typeface="Arial" charset="0"/>
              <a:buChar char="–"/>
            </a:pPr>
            <a:r>
              <a:rPr lang="en-US" sz="2000" dirty="0">
                <a:solidFill>
                  <a:srgbClr val="0070C0"/>
                </a:solidFill>
              </a:rPr>
              <a:t>in the case of serious accidents and incidents as well as serious inconsistencies with EU regulations, and as soon as possible after such information reaches the inspection body</a:t>
            </a:r>
            <a:endParaRPr lang="hr-HR" sz="2000" dirty="0" smtClean="0">
              <a:solidFill>
                <a:srgbClr val="0070C0"/>
              </a:solidFill>
            </a:endParaRPr>
          </a:p>
          <a:p>
            <a:pPr marL="742950" lvl="1" indent="-285750">
              <a:spcBef>
                <a:spcPct val="20000"/>
              </a:spcBef>
              <a:buFont typeface="Arial" charset="0"/>
              <a:buChar char="–"/>
            </a:pPr>
            <a:r>
              <a:rPr lang="en-US" sz="2000" dirty="0">
                <a:solidFill>
                  <a:srgbClr val="0070C0"/>
                </a:solidFill>
              </a:rPr>
              <a:t>prior to the commencement of the work of the </a:t>
            </a:r>
            <a:r>
              <a:rPr lang="hr-HR" sz="2000" dirty="0" err="1" smtClean="0">
                <a:solidFill>
                  <a:srgbClr val="0070C0"/>
                </a:solidFill>
              </a:rPr>
              <a:t>monitored</a:t>
            </a:r>
            <a:r>
              <a:rPr lang="hr-HR" sz="2000" dirty="0" smtClean="0">
                <a:solidFill>
                  <a:srgbClr val="0070C0"/>
                </a:solidFill>
              </a:rPr>
              <a:t> </a:t>
            </a:r>
            <a:r>
              <a:rPr lang="en-US" sz="2000" dirty="0" smtClean="0">
                <a:solidFill>
                  <a:srgbClr val="0070C0"/>
                </a:solidFill>
              </a:rPr>
              <a:t>facility </a:t>
            </a:r>
            <a:r>
              <a:rPr lang="en-US" sz="2000" dirty="0">
                <a:solidFill>
                  <a:srgbClr val="0070C0"/>
                </a:solidFill>
              </a:rPr>
              <a:t>and after issuing a permit </a:t>
            </a:r>
            <a:r>
              <a:rPr lang="hr-HR" sz="2000" dirty="0" err="1" smtClean="0">
                <a:solidFill>
                  <a:srgbClr val="0070C0"/>
                </a:solidFill>
              </a:rPr>
              <a:t>therefor</a:t>
            </a:r>
            <a:r>
              <a:rPr lang="hr-HR" sz="2000" dirty="0" smtClean="0">
                <a:solidFill>
                  <a:srgbClr val="0070C0"/>
                </a:solidFill>
              </a:rPr>
              <a:t> </a:t>
            </a:r>
            <a:r>
              <a:rPr lang="en-US" sz="2000" dirty="0" smtClean="0">
                <a:solidFill>
                  <a:srgbClr val="0070C0"/>
                </a:solidFill>
              </a:rPr>
              <a:t>to </a:t>
            </a:r>
            <a:r>
              <a:rPr lang="en-US" sz="2000" dirty="0">
                <a:solidFill>
                  <a:srgbClr val="0070C0"/>
                </a:solidFill>
              </a:rPr>
              <a:t>determine whether the operations of the operator comply with the measures and requirements of the permit</a:t>
            </a:r>
            <a:endParaRPr lang="hr-HR" sz="2000" dirty="0">
              <a:solidFill>
                <a:srgbClr val="0070C0"/>
              </a:solidFill>
            </a:endParaRPr>
          </a:p>
          <a:p>
            <a:pPr marL="742950" lvl="1" indent="-285750">
              <a:spcBef>
                <a:spcPct val="20000"/>
              </a:spcBef>
              <a:buFont typeface="Arial" charset="0"/>
              <a:buChar char="–"/>
            </a:pPr>
            <a:r>
              <a:rPr lang="en-US" sz="2000" dirty="0">
                <a:solidFill>
                  <a:srgbClr val="0070C0"/>
                </a:solidFill>
              </a:rPr>
              <a:t>for the same reasons when changing the license to </a:t>
            </a:r>
            <a:r>
              <a:rPr lang="en-US" sz="2000" dirty="0" smtClean="0">
                <a:solidFill>
                  <a:srgbClr val="0070C0"/>
                </a:solidFill>
              </a:rPr>
              <a:t>a</a:t>
            </a:r>
            <a:r>
              <a:rPr lang="hr-HR" sz="2000" dirty="0" smtClean="0">
                <a:solidFill>
                  <a:srgbClr val="0070C0"/>
                </a:solidFill>
              </a:rPr>
              <a:t> </a:t>
            </a:r>
            <a:r>
              <a:rPr lang="hr-HR" sz="2000" dirty="0" err="1" smtClean="0">
                <a:solidFill>
                  <a:srgbClr val="0070C0"/>
                </a:solidFill>
              </a:rPr>
              <a:t>monitored</a:t>
            </a:r>
            <a:r>
              <a:rPr lang="hr-HR" sz="2000" dirty="0" smtClean="0">
                <a:solidFill>
                  <a:srgbClr val="0070C0"/>
                </a:solidFill>
              </a:rPr>
              <a:t> </a:t>
            </a:r>
            <a:r>
              <a:rPr lang="hr-HR" sz="2000" dirty="0" err="1" smtClean="0">
                <a:solidFill>
                  <a:srgbClr val="0070C0"/>
                </a:solidFill>
              </a:rPr>
              <a:t>facility</a:t>
            </a: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40565669"/>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310719" y="1334248"/>
            <a:ext cx="8441366" cy="448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on-site monitoring</a:t>
            </a:r>
            <a:endParaRPr lang="hr-HR" sz="2000" dirty="0">
              <a:solidFill>
                <a:srgbClr val="0070C0"/>
              </a:solidFill>
            </a:endParaRPr>
          </a:p>
          <a:p>
            <a:pPr marL="0" lvl="1">
              <a:spcBef>
                <a:spcPct val="20000"/>
              </a:spcBef>
            </a:pPr>
            <a:r>
              <a:rPr lang="hr-HR" sz="2000" dirty="0" err="1" smtClean="0">
                <a:solidFill>
                  <a:srgbClr val="0070C0"/>
                </a:solidFill>
              </a:rPr>
              <a:t>Citizens</a:t>
            </a:r>
            <a:r>
              <a:rPr lang="hr-HR" sz="2000" dirty="0" smtClean="0">
                <a:solidFill>
                  <a:srgbClr val="0070C0"/>
                </a:solidFill>
              </a:rPr>
              <a:t>’ </a:t>
            </a:r>
            <a:r>
              <a:rPr lang="hr-HR" sz="2000" dirty="0" err="1" smtClean="0">
                <a:solidFill>
                  <a:srgbClr val="0070C0"/>
                </a:solidFill>
              </a:rPr>
              <a:t>complaints</a:t>
            </a:r>
            <a:endParaRPr lang="hr-HR" sz="2000" dirty="0" smtClean="0">
              <a:solidFill>
                <a:srgbClr val="FF0000"/>
              </a:solidFill>
            </a:endParaRPr>
          </a:p>
          <a:p>
            <a:pPr marL="0" lvl="1">
              <a:spcBef>
                <a:spcPct val="20000"/>
              </a:spcBef>
            </a:pPr>
            <a:r>
              <a:rPr lang="en-US" sz="2000" i="1" dirty="0">
                <a:solidFill>
                  <a:srgbClr val="0070C0"/>
                </a:solidFill>
              </a:rPr>
              <a:t>During the year 2016, the </a:t>
            </a:r>
            <a:r>
              <a:rPr lang="hr-HR" sz="2000" i="1" dirty="0" err="1" smtClean="0">
                <a:solidFill>
                  <a:srgbClr val="0070C0"/>
                </a:solidFill>
              </a:rPr>
              <a:t>Environmental</a:t>
            </a:r>
            <a:r>
              <a:rPr lang="hr-HR" sz="2000" i="1" dirty="0" smtClean="0">
                <a:solidFill>
                  <a:srgbClr val="0070C0"/>
                </a:solidFill>
              </a:rPr>
              <a:t> </a:t>
            </a:r>
            <a:r>
              <a:rPr lang="hr-HR" sz="2000" i="1" dirty="0" err="1" smtClean="0">
                <a:solidFill>
                  <a:srgbClr val="0070C0"/>
                </a:solidFill>
              </a:rPr>
              <a:t>Inspection</a:t>
            </a:r>
            <a:r>
              <a:rPr lang="en-US" sz="2000" i="1" dirty="0" smtClean="0">
                <a:solidFill>
                  <a:srgbClr val="0070C0"/>
                </a:solidFill>
              </a:rPr>
              <a:t> </a:t>
            </a:r>
            <a:r>
              <a:rPr lang="en-US" sz="2000" i="1" dirty="0">
                <a:solidFill>
                  <a:srgbClr val="0070C0"/>
                </a:solidFill>
              </a:rPr>
              <a:t>received </a:t>
            </a:r>
            <a:r>
              <a:rPr lang="en-US" sz="2000" i="1" dirty="0" smtClean="0">
                <a:solidFill>
                  <a:srgbClr val="0070C0"/>
                </a:solidFill>
              </a:rPr>
              <a:t>106</a:t>
            </a:r>
            <a:r>
              <a:rPr lang="hr-HR" sz="2000" i="1" dirty="0" smtClean="0">
                <a:solidFill>
                  <a:srgbClr val="0070C0"/>
                </a:solidFill>
              </a:rPr>
              <a:t>7 </a:t>
            </a:r>
            <a:r>
              <a:rPr lang="hr-HR" sz="2000" i="1" dirty="0" err="1" smtClean="0">
                <a:solidFill>
                  <a:srgbClr val="0070C0"/>
                </a:solidFill>
              </a:rPr>
              <a:t>complaints</a:t>
            </a:r>
            <a:r>
              <a:rPr lang="en-US" sz="2000" i="1" dirty="0" smtClean="0">
                <a:solidFill>
                  <a:srgbClr val="0070C0"/>
                </a:solidFill>
              </a:rPr>
              <a:t>, </a:t>
            </a:r>
            <a:r>
              <a:rPr lang="hr-HR" sz="2000" i="1" dirty="0" err="1" smtClean="0">
                <a:solidFill>
                  <a:srgbClr val="0070C0"/>
                </a:solidFill>
              </a:rPr>
              <a:t>of</a:t>
            </a:r>
            <a:r>
              <a:rPr lang="hr-HR" sz="2000" i="1" dirty="0" smtClean="0">
                <a:solidFill>
                  <a:srgbClr val="0070C0"/>
                </a:solidFill>
              </a:rPr>
              <a:t> </a:t>
            </a:r>
            <a:r>
              <a:rPr lang="hr-HR" sz="2000" i="1" dirty="0" err="1" smtClean="0">
                <a:solidFill>
                  <a:srgbClr val="0070C0"/>
                </a:solidFill>
              </a:rPr>
              <a:t>which</a:t>
            </a:r>
            <a:r>
              <a:rPr lang="hr-HR" sz="2000" i="1" dirty="0" smtClean="0">
                <a:solidFill>
                  <a:srgbClr val="0070C0"/>
                </a:solidFill>
              </a:rPr>
              <a:t>, </a:t>
            </a:r>
            <a:r>
              <a:rPr lang="hr-HR" sz="2000" i="1" dirty="0" err="1" smtClean="0">
                <a:solidFill>
                  <a:srgbClr val="0070C0"/>
                </a:solidFill>
              </a:rPr>
              <a:t>according</a:t>
            </a:r>
            <a:r>
              <a:rPr lang="hr-HR" sz="2000" i="1" dirty="0" smtClean="0">
                <a:solidFill>
                  <a:srgbClr val="0070C0"/>
                </a:solidFill>
              </a:rPr>
              <a:t> to </a:t>
            </a:r>
            <a:r>
              <a:rPr lang="en-US" sz="2000" i="1" dirty="0" smtClean="0">
                <a:solidFill>
                  <a:srgbClr val="0070C0"/>
                </a:solidFill>
              </a:rPr>
              <a:t>the</a:t>
            </a:r>
            <a:r>
              <a:rPr lang="hr-HR" sz="2000" i="1" dirty="0" smtClean="0">
                <a:solidFill>
                  <a:srgbClr val="0070C0"/>
                </a:solidFill>
              </a:rPr>
              <a:t> </a:t>
            </a:r>
            <a:r>
              <a:rPr lang="hr-HR" sz="2000" i="1" dirty="0" err="1" smtClean="0">
                <a:solidFill>
                  <a:srgbClr val="0070C0"/>
                </a:solidFill>
              </a:rPr>
              <a:t>sender’s</a:t>
            </a:r>
            <a:r>
              <a:rPr lang="hr-HR" sz="2000" i="1" dirty="0" smtClean="0">
                <a:solidFill>
                  <a:srgbClr val="0070C0"/>
                </a:solidFill>
              </a:rPr>
              <a:t> </a:t>
            </a:r>
            <a:r>
              <a:rPr lang="hr-HR" sz="2000" i="1" dirty="0" err="1" smtClean="0">
                <a:solidFill>
                  <a:srgbClr val="0070C0"/>
                </a:solidFill>
              </a:rPr>
              <a:t>structure</a:t>
            </a:r>
            <a:r>
              <a:rPr lang="hr-HR" sz="2000" i="1" dirty="0" smtClean="0">
                <a:solidFill>
                  <a:srgbClr val="0070C0"/>
                </a:solidFill>
              </a:rPr>
              <a:t>, </a:t>
            </a:r>
            <a:r>
              <a:rPr lang="hr-HR" sz="2000" i="1" dirty="0" err="1" smtClean="0">
                <a:solidFill>
                  <a:srgbClr val="0070C0"/>
                </a:solidFill>
              </a:rPr>
              <a:t>the</a:t>
            </a:r>
            <a:r>
              <a:rPr lang="hr-HR" sz="2000" i="1" dirty="0" smtClean="0">
                <a:solidFill>
                  <a:srgbClr val="0070C0"/>
                </a:solidFill>
              </a:rPr>
              <a:t> </a:t>
            </a:r>
            <a:r>
              <a:rPr lang="en-US" sz="2000" i="1" dirty="0" smtClean="0">
                <a:solidFill>
                  <a:srgbClr val="0070C0"/>
                </a:solidFill>
              </a:rPr>
              <a:t>largest </a:t>
            </a:r>
            <a:r>
              <a:rPr lang="en-US" sz="2000" i="1" dirty="0">
                <a:solidFill>
                  <a:srgbClr val="0070C0"/>
                </a:solidFill>
              </a:rPr>
              <a:t>number </a:t>
            </a:r>
            <a:r>
              <a:rPr lang="hr-HR" sz="2000" i="1" dirty="0" err="1" smtClean="0">
                <a:solidFill>
                  <a:srgbClr val="0070C0"/>
                </a:solidFill>
              </a:rPr>
              <a:t>were</a:t>
            </a:r>
            <a:r>
              <a:rPr lang="hr-HR" sz="2000" i="1" dirty="0" smtClean="0">
                <a:solidFill>
                  <a:srgbClr val="0070C0"/>
                </a:solidFill>
              </a:rPr>
              <a:t> </a:t>
            </a:r>
            <a:r>
              <a:rPr lang="hr-HR" sz="2000" i="1" dirty="0" err="1" smtClean="0">
                <a:solidFill>
                  <a:srgbClr val="0070C0"/>
                </a:solidFill>
              </a:rPr>
              <a:t>those</a:t>
            </a:r>
            <a:r>
              <a:rPr lang="hr-HR" sz="2000" i="1" dirty="0" smtClean="0">
                <a:solidFill>
                  <a:srgbClr val="0070C0"/>
                </a:solidFill>
              </a:rPr>
              <a:t> </a:t>
            </a:r>
            <a:r>
              <a:rPr lang="hr-HR" sz="2000" i="1" dirty="0" err="1" smtClean="0">
                <a:solidFill>
                  <a:srgbClr val="0070C0"/>
                </a:solidFill>
              </a:rPr>
              <a:t>coming</a:t>
            </a:r>
            <a:r>
              <a:rPr lang="hr-HR" sz="2000" i="1" dirty="0" smtClean="0">
                <a:solidFill>
                  <a:srgbClr val="0070C0"/>
                </a:solidFill>
              </a:rPr>
              <a:t> </a:t>
            </a:r>
            <a:r>
              <a:rPr lang="hr-HR" sz="2000" i="1" dirty="0" err="1" smtClean="0">
                <a:solidFill>
                  <a:srgbClr val="0070C0"/>
                </a:solidFill>
              </a:rPr>
              <a:t>from</a:t>
            </a:r>
            <a:r>
              <a:rPr lang="en-US" sz="2000" i="1" dirty="0" smtClean="0">
                <a:solidFill>
                  <a:srgbClr val="0070C0"/>
                </a:solidFill>
              </a:rPr>
              <a:t> </a:t>
            </a:r>
            <a:r>
              <a:rPr lang="hr-HR" sz="2000" i="1" dirty="0" err="1" smtClean="0">
                <a:solidFill>
                  <a:srgbClr val="0070C0"/>
                </a:solidFill>
              </a:rPr>
              <a:t>citizens</a:t>
            </a:r>
            <a:r>
              <a:rPr lang="hr-HR" sz="2000" i="1" dirty="0" smtClean="0">
                <a:solidFill>
                  <a:srgbClr val="0070C0"/>
                </a:solidFill>
              </a:rPr>
              <a:t> </a:t>
            </a:r>
            <a:r>
              <a:rPr lang="en-US" sz="2000" i="1" dirty="0" smtClean="0">
                <a:solidFill>
                  <a:srgbClr val="0070C0"/>
                </a:solidFill>
              </a:rPr>
              <a:t>and </a:t>
            </a:r>
            <a:r>
              <a:rPr lang="en-US" sz="2000" i="1" dirty="0">
                <a:solidFill>
                  <a:srgbClr val="0070C0"/>
                </a:solidFill>
              </a:rPr>
              <a:t>anonymous </a:t>
            </a:r>
            <a:r>
              <a:rPr lang="hr-HR" sz="2000" i="1" dirty="0" err="1" smtClean="0">
                <a:solidFill>
                  <a:srgbClr val="0070C0"/>
                </a:solidFill>
              </a:rPr>
              <a:t>claimants</a:t>
            </a:r>
            <a:r>
              <a:rPr lang="en-US" sz="2000" i="1" dirty="0" smtClean="0">
                <a:solidFill>
                  <a:srgbClr val="0070C0"/>
                </a:solidFill>
              </a:rPr>
              <a:t>.</a:t>
            </a:r>
            <a:endParaRPr lang="en-US" sz="2000" i="1" dirty="0">
              <a:solidFill>
                <a:srgbClr val="0070C0"/>
              </a:solidFill>
            </a:endParaRPr>
          </a:p>
          <a:p>
            <a:pPr marL="0" lvl="1">
              <a:spcBef>
                <a:spcPct val="20000"/>
              </a:spcBef>
            </a:pPr>
            <a:r>
              <a:rPr lang="en-US" sz="2000" i="1" dirty="0">
                <a:solidFill>
                  <a:srgbClr val="0070C0"/>
                </a:solidFill>
              </a:rPr>
              <a:t>Also received were applications from various state bodies, institutions and associations: the Ministry of the </a:t>
            </a:r>
            <a:r>
              <a:rPr lang="en-US" sz="2000" i="1" dirty="0" smtClean="0">
                <a:solidFill>
                  <a:srgbClr val="0070C0"/>
                </a:solidFill>
              </a:rPr>
              <a:t>Interior</a:t>
            </a:r>
            <a:r>
              <a:rPr lang="hr-HR" sz="2000" i="1" dirty="0" smtClean="0">
                <a:solidFill>
                  <a:srgbClr val="0070C0"/>
                </a:solidFill>
              </a:rPr>
              <a:t>, </a:t>
            </a:r>
            <a:r>
              <a:rPr lang="hr-HR" sz="2000" i="1" dirty="0" err="1" smtClean="0">
                <a:solidFill>
                  <a:srgbClr val="0070C0"/>
                </a:solidFill>
              </a:rPr>
              <a:t>local</a:t>
            </a:r>
            <a:r>
              <a:rPr lang="hr-HR" sz="2000" i="1" dirty="0" smtClean="0">
                <a:solidFill>
                  <a:srgbClr val="0070C0"/>
                </a:solidFill>
              </a:rPr>
              <a:t> </a:t>
            </a:r>
            <a:r>
              <a:rPr lang="hr-HR" sz="2000" i="1" dirty="0" err="1" smtClean="0">
                <a:solidFill>
                  <a:srgbClr val="0070C0"/>
                </a:solidFill>
              </a:rPr>
              <a:t>authority</a:t>
            </a:r>
            <a:r>
              <a:rPr lang="hr-HR" sz="2000" i="1" dirty="0" smtClean="0">
                <a:solidFill>
                  <a:srgbClr val="0070C0"/>
                </a:solidFill>
              </a:rPr>
              <a:t> </a:t>
            </a:r>
            <a:r>
              <a:rPr lang="hr-HR" sz="2000" i="1" dirty="0" err="1" smtClean="0">
                <a:solidFill>
                  <a:srgbClr val="0070C0"/>
                </a:solidFill>
              </a:rPr>
              <a:t>units</a:t>
            </a:r>
            <a:r>
              <a:rPr lang="hr-HR" sz="2000" i="1" dirty="0" smtClean="0">
                <a:solidFill>
                  <a:srgbClr val="0070C0"/>
                </a:solidFill>
              </a:rPr>
              <a:t>,</a:t>
            </a:r>
            <a:r>
              <a:rPr lang="en-US" sz="2000" i="1" dirty="0" smtClean="0">
                <a:solidFill>
                  <a:srgbClr val="0070C0"/>
                </a:solidFill>
              </a:rPr>
              <a:t> </a:t>
            </a:r>
            <a:r>
              <a:rPr lang="en-US" sz="2000" i="1" dirty="0">
                <a:solidFill>
                  <a:srgbClr val="0070C0"/>
                </a:solidFill>
              </a:rPr>
              <a:t>other inspections, non-governmental organizations, </a:t>
            </a:r>
            <a:r>
              <a:rPr lang="hr-HR" sz="2000" i="1" dirty="0" err="1" smtClean="0">
                <a:solidFill>
                  <a:srgbClr val="0070C0"/>
                </a:solidFill>
              </a:rPr>
              <a:t>People’s</a:t>
            </a:r>
            <a:r>
              <a:rPr lang="hr-HR" sz="2000" i="1" dirty="0" smtClean="0">
                <a:solidFill>
                  <a:srgbClr val="0070C0"/>
                </a:solidFill>
              </a:rPr>
              <a:t> O</a:t>
            </a:r>
            <a:r>
              <a:rPr lang="en-US" sz="2000" i="1" dirty="0" err="1" smtClean="0">
                <a:solidFill>
                  <a:srgbClr val="0070C0"/>
                </a:solidFill>
              </a:rPr>
              <a:t>mbudsman</a:t>
            </a:r>
            <a:r>
              <a:rPr lang="en-US" sz="2000" i="1" dirty="0">
                <a:solidFill>
                  <a:srgbClr val="0070C0"/>
                </a:solidFill>
              </a:rPr>
              <a:t>, the State Attorney's Office, the Office of the President of the Republic of Croatia, the Government of the Republic of Croatia and the Croatian Parliament</a:t>
            </a:r>
            <a:r>
              <a:rPr lang="en-US" sz="2000" i="1" dirty="0" smtClean="0">
                <a:solidFill>
                  <a:srgbClr val="0070C0"/>
                </a:solidFill>
              </a:rPr>
              <a:t>.</a:t>
            </a:r>
            <a:endParaRPr lang="hr-HR" sz="2000" i="1" dirty="0" smtClean="0">
              <a:solidFill>
                <a:srgbClr val="0070C0"/>
              </a:solidFill>
            </a:endParaRPr>
          </a:p>
          <a:p>
            <a:pPr marL="0" lvl="1">
              <a:spcBef>
                <a:spcPct val="20000"/>
              </a:spcBef>
            </a:pPr>
            <a:r>
              <a:rPr lang="hr-HR" sz="2000" i="1" dirty="0" err="1" smtClean="0">
                <a:solidFill>
                  <a:srgbClr val="0070C0"/>
                </a:solidFill>
              </a:rPr>
              <a:t>Environmental</a:t>
            </a:r>
            <a:r>
              <a:rPr lang="hr-HR" sz="2000" i="1" dirty="0" smtClean="0">
                <a:solidFill>
                  <a:srgbClr val="0070C0"/>
                </a:solidFill>
              </a:rPr>
              <a:t> </a:t>
            </a:r>
            <a:r>
              <a:rPr lang="hr-HR" sz="2000" i="1" dirty="0" err="1" smtClean="0">
                <a:solidFill>
                  <a:srgbClr val="0070C0"/>
                </a:solidFill>
              </a:rPr>
              <a:t>inspection</a:t>
            </a:r>
            <a:r>
              <a:rPr lang="hr-HR" sz="2000" i="1" dirty="0" smtClean="0">
                <a:solidFill>
                  <a:srgbClr val="0070C0"/>
                </a:solidFill>
              </a:rPr>
              <a:t> </a:t>
            </a:r>
            <a:r>
              <a:rPr lang="en-US" sz="2000" i="1" dirty="0" smtClean="0">
                <a:solidFill>
                  <a:srgbClr val="0070C0"/>
                </a:solidFill>
              </a:rPr>
              <a:t>has </a:t>
            </a:r>
            <a:r>
              <a:rPr lang="en-US" sz="2000" i="1" dirty="0">
                <a:solidFill>
                  <a:srgbClr val="0070C0"/>
                </a:solidFill>
              </a:rPr>
              <a:t>acted and implemented the appropriate procedures according to the 911 </a:t>
            </a:r>
            <a:r>
              <a:rPr lang="hr-HR" sz="2000" i="1" dirty="0" err="1" smtClean="0">
                <a:solidFill>
                  <a:srgbClr val="0070C0"/>
                </a:solidFill>
              </a:rPr>
              <a:t>complaints</a:t>
            </a:r>
            <a:r>
              <a:rPr lang="hr-HR" sz="2000" i="1" dirty="0" smtClean="0">
                <a:solidFill>
                  <a:srgbClr val="0070C0"/>
                </a:solidFill>
              </a:rPr>
              <a:t> </a:t>
            </a:r>
            <a:r>
              <a:rPr lang="en-US" sz="2000" i="1" dirty="0" smtClean="0">
                <a:solidFill>
                  <a:srgbClr val="0070C0"/>
                </a:solidFill>
              </a:rPr>
              <a:t>received</a:t>
            </a:r>
            <a:r>
              <a:rPr lang="en-US" sz="2000" i="1" dirty="0">
                <a:solidFill>
                  <a:srgbClr val="0070C0"/>
                </a:solidFill>
              </a:rPr>
              <a:t>, of which 200 were forwarded to other inspection bodies. There were 18 </a:t>
            </a:r>
            <a:r>
              <a:rPr lang="hr-HR" sz="2000" i="1" dirty="0" err="1" smtClean="0">
                <a:solidFill>
                  <a:srgbClr val="0070C0"/>
                </a:solidFill>
              </a:rPr>
              <a:t>anonymous</a:t>
            </a:r>
            <a:r>
              <a:rPr lang="hr-HR" sz="2000" i="1" dirty="0" smtClean="0">
                <a:solidFill>
                  <a:srgbClr val="0070C0"/>
                </a:solidFill>
              </a:rPr>
              <a:t> </a:t>
            </a:r>
            <a:r>
              <a:rPr lang="hr-HR" sz="2000" i="1" dirty="0" err="1" smtClean="0">
                <a:solidFill>
                  <a:srgbClr val="0070C0"/>
                </a:solidFill>
              </a:rPr>
              <a:t>incomprehensible</a:t>
            </a:r>
            <a:r>
              <a:rPr lang="en-US" sz="2000" i="1" dirty="0" smtClean="0">
                <a:solidFill>
                  <a:srgbClr val="0070C0"/>
                </a:solidFill>
              </a:rPr>
              <a:t> </a:t>
            </a:r>
            <a:r>
              <a:rPr lang="en-US" sz="2000" i="1" dirty="0">
                <a:solidFill>
                  <a:srgbClr val="0070C0"/>
                </a:solidFill>
              </a:rPr>
              <a:t>and unclear </a:t>
            </a:r>
            <a:r>
              <a:rPr lang="hr-HR" sz="2000" i="1" dirty="0" err="1" smtClean="0">
                <a:solidFill>
                  <a:srgbClr val="0070C0"/>
                </a:solidFill>
              </a:rPr>
              <a:t>complaints</a:t>
            </a:r>
            <a:r>
              <a:rPr lang="hr-HR" sz="2000" i="1" dirty="0" smtClean="0">
                <a:solidFill>
                  <a:srgbClr val="0070C0"/>
                </a:solidFill>
              </a:rPr>
              <a:t> </a:t>
            </a:r>
            <a:r>
              <a:rPr lang="en-US" sz="2000" i="1" dirty="0" smtClean="0">
                <a:solidFill>
                  <a:srgbClr val="0070C0"/>
                </a:solidFill>
              </a:rPr>
              <a:t>that </a:t>
            </a:r>
            <a:r>
              <a:rPr lang="en-US" sz="2000" i="1" dirty="0">
                <a:solidFill>
                  <a:srgbClr val="0070C0"/>
                </a:solidFill>
              </a:rPr>
              <a:t>could not be further </a:t>
            </a:r>
            <a:r>
              <a:rPr lang="en-US" sz="2000" i="1" dirty="0" smtClean="0">
                <a:solidFill>
                  <a:srgbClr val="0070C0"/>
                </a:solidFill>
              </a:rPr>
              <a:t>processed</a:t>
            </a:r>
            <a:r>
              <a:rPr lang="vi-VN" sz="2000" i="1" dirty="0" smtClean="0">
                <a:solidFill>
                  <a:srgbClr val="0070C0"/>
                </a:solidFill>
              </a:rPr>
              <a:t>.</a:t>
            </a:r>
            <a:endParaRPr lang="vi-VN" sz="2000" i="1" dirty="0">
              <a:solidFill>
                <a:srgbClr val="0070C0"/>
              </a:solidFill>
            </a:endParaRPr>
          </a:p>
          <a:p>
            <a:pPr marL="0" lvl="1">
              <a:spcBef>
                <a:spcPct val="20000"/>
              </a:spcBef>
            </a:pPr>
            <a:endParaRPr lang="vi-VN" sz="2000" dirty="0">
              <a:solidFill>
                <a:srgbClr val="0070C0"/>
              </a:solidFill>
            </a:endParaRPr>
          </a:p>
          <a:p>
            <a:pPr marL="0" lvl="1">
              <a:spcBef>
                <a:spcPct val="20000"/>
              </a:spcBef>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026084056"/>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79440" y="1628775"/>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on-site monitoring</a:t>
            </a:r>
            <a:endParaRPr lang="hr-HR" sz="2000" dirty="0">
              <a:solidFill>
                <a:srgbClr val="0070C0"/>
              </a:solidFill>
            </a:endParaRPr>
          </a:p>
          <a:p>
            <a:pPr marL="0" lvl="1">
              <a:spcBef>
                <a:spcPct val="20000"/>
              </a:spcBef>
            </a:pPr>
            <a:r>
              <a:rPr lang="hr-HR" sz="2000" b="1" dirty="0" err="1" smtClean="0">
                <a:solidFill>
                  <a:srgbClr val="0070C0"/>
                </a:solidFill>
              </a:rPr>
              <a:t>Exceptional</a:t>
            </a:r>
            <a:r>
              <a:rPr lang="hr-HR" sz="2000" b="1" dirty="0" smtClean="0">
                <a:solidFill>
                  <a:srgbClr val="0070C0"/>
                </a:solidFill>
              </a:rPr>
              <a:t> </a:t>
            </a:r>
            <a:r>
              <a:rPr lang="hr-HR" sz="2000" b="1" dirty="0" err="1" smtClean="0">
                <a:solidFill>
                  <a:srgbClr val="0070C0"/>
                </a:solidFill>
              </a:rPr>
              <a:t>circumstances</a:t>
            </a:r>
            <a:endParaRPr lang="vi-VN" sz="2000" b="1" dirty="0">
              <a:solidFill>
                <a:srgbClr val="0070C0"/>
              </a:solidFill>
            </a:endParaRPr>
          </a:p>
          <a:p>
            <a:pPr marL="0" lvl="1">
              <a:spcBef>
                <a:spcPct val="20000"/>
              </a:spcBef>
            </a:pPr>
            <a:r>
              <a:rPr lang="en-US" sz="2000" dirty="0" smtClean="0">
                <a:solidFill>
                  <a:srgbClr val="0070C0"/>
                </a:solidFill>
              </a:rPr>
              <a:t>A </a:t>
            </a:r>
            <a:r>
              <a:rPr lang="en-US" sz="2000" dirty="0">
                <a:solidFill>
                  <a:srgbClr val="0070C0"/>
                </a:solidFill>
              </a:rPr>
              <a:t>special group of unplanned </a:t>
            </a:r>
            <a:r>
              <a:rPr lang="hr-HR" sz="2000" dirty="0" smtClean="0">
                <a:solidFill>
                  <a:srgbClr val="0070C0"/>
                </a:solidFill>
              </a:rPr>
              <a:t>monitoring </a:t>
            </a:r>
            <a:r>
              <a:rPr lang="en-US" sz="2000" dirty="0" smtClean="0">
                <a:solidFill>
                  <a:srgbClr val="0070C0"/>
                </a:solidFill>
              </a:rPr>
              <a:t>of </a:t>
            </a:r>
            <a:r>
              <a:rPr lang="hr-HR" sz="2000" dirty="0" err="1" smtClean="0">
                <a:solidFill>
                  <a:srgbClr val="0070C0"/>
                </a:solidFill>
              </a:rPr>
              <a:t>environmental</a:t>
            </a:r>
            <a:r>
              <a:rPr lang="hr-HR" sz="2000" dirty="0" smtClean="0">
                <a:solidFill>
                  <a:srgbClr val="0070C0"/>
                </a:solidFill>
              </a:rPr>
              <a:t> </a:t>
            </a:r>
            <a:r>
              <a:rPr lang="hr-HR" sz="2000" dirty="0" err="1" smtClean="0">
                <a:solidFill>
                  <a:srgbClr val="0070C0"/>
                </a:solidFill>
              </a:rPr>
              <a:t>inspection</a:t>
            </a:r>
            <a:r>
              <a:rPr lang="hr-HR" sz="2000" dirty="0" smtClean="0">
                <a:solidFill>
                  <a:srgbClr val="0070C0"/>
                </a:solidFill>
              </a:rPr>
              <a:t> </a:t>
            </a:r>
            <a:r>
              <a:rPr lang="hr-HR" sz="2000" dirty="0" err="1" smtClean="0">
                <a:solidFill>
                  <a:srgbClr val="0070C0"/>
                </a:solidFill>
              </a:rPr>
              <a:t>consists</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en-US" sz="2000" dirty="0" smtClean="0">
                <a:solidFill>
                  <a:srgbClr val="0070C0"/>
                </a:solidFill>
              </a:rPr>
              <a:t>extraordinary </a:t>
            </a:r>
            <a:r>
              <a:rPr lang="en-US" sz="2000" dirty="0">
                <a:solidFill>
                  <a:srgbClr val="0070C0"/>
                </a:solidFill>
              </a:rPr>
              <a:t>events. </a:t>
            </a:r>
            <a:r>
              <a:rPr lang="hr-HR" sz="2000" dirty="0" err="1" smtClean="0">
                <a:solidFill>
                  <a:srgbClr val="0070C0"/>
                </a:solidFill>
              </a:rPr>
              <a:t>Reports</a:t>
            </a:r>
            <a:r>
              <a:rPr lang="hr-HR" sz="2000" dirty="0" smtClean="0">
                <a:solidFill>
                  <a:srgbClr val="0070C0"/>
                </a:solidFill>
              </a:rPr>
              <a:t> on </a:t>
            </a:r>
            <a:r>
              <a:rPr lang="hr-HR" sz="2000" dirty="0">
                <a:solidFill>
                  <a:srgbClr val="0070C0"/>
                </a:solidFill>
              </a:rPr>
              <a:t>e</a:t>
            </a:r>
            <a:r>
              <a:rPr lang="en-US" sz="2000" dirty="0" err="1" smtClean="0">
                <a:solidFill>
                  <a:srgbClr val="0070C0"/>
                </a:solidFill>
              </a:rPr>
              <a:t>mergency</a:t>
            </a:r>
            <a:r>
              <a:rPr lang="en-US" sz="2000" dirty="0" smtClean="0">
                <a:solidFill>
                  <a:srgbClr val="0070C0"/>
                </a:solidFill>
              </a:rPr>
              <a:t> </a:t>
            </a:r>
            <a:r>
              <a:rPr lang="en-US" sz="2000" dirty="0">
                <a:solidFill>
                  <a:srgbClr val="0070C0"/>
                </a:solidFill>
              </a:rPr>
              <a:t>incidents are received through the State Office for Protection and Rescue - Center 112, information from other competent authorities such as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Ministry</a:t>
            </a:r>
            <a:r>
              <a:rPr lang="hr-HR" sz="2000" dirty="0" smtClean="0">
                <a:solidFill>
                  <a:srgbClr val="0070C0"/>
                </a:solidFill>
              </a:rPr>
              <a:t> </a:t>
            </a:r>
            <a:r>
              <a:rPr lang="hr-HR" sz="2000" dirty="0" err="1" smtClean="0">
                <a:solidFill>
                  <a:srgbClr val="0070C0"/>
                </a:solidFill>
              </a:rPr>
              <a:t>of</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a:t>
            </a:r>
            <a:r>
              <a:rPr lang="hr-HR" sz="2000" dirty="0" err="1" smtClean="0">
                <a:solidFill>
                  <a:srgbClr val="0070C0"/>
                </a:solidFill>
              </a:rPr>
              <a:t>Interior</a:t>
            </a:r>
            <a:r>
              <a:rPr lang="hr-HR" sz="2000" dirty="0" smtClean="0">
                <a:solidFill>
                  <a:srgbClr val="0070C0"/>
                </a:solidFill>
              </a:rPr>
              <a:t> </a:t>
            </a:r>
            <a:r>
              <a:rPr lang="en-US" sz="2000" dirty="0" smtClean="0">
                <a:solidFill>
                  <a:srgbClr val="0070C0"/>
                </a:solidFill>
              </a:rPr>
              <a:t>or </a:t>
            </a:r>
            <a:r>
              <a:rPr lang="en-US" sz="2000" dirty="0">
                <a:solidFill>
                  <a:srgbClr val="0070C0"/>
                </a:solidFill>
              </a:rPr>
              <a:t>the Customs Administration of the Ministry of Finance and by the direct notification of the operator who, under the provisions of the Environmental Protection Act, has a duty to notify the competent authorities without delay on all relevant aspects and measures taken to prevent damage to the environment caused by the performance of their activities or their </a:t>
            </a:r>
            <a:r>
              <a:rPr lang="hr-HR" sz="2000" dirty="0" err="1" smtClean="0">
                <a:solidFill>
                  <a:srgbClr val="0070C0"/>
                </a:solidFill>
              </a:rPr>
              <a:t>reduction</a:t>
            </a:r>
            <a:r>
              <a:rPr lang="en-US" sz="2000" dirty="0" smtClean="0">
                <a:solidFill>
                  <a:srgbClr val="0070C0"/>
                </a:solidFill>
              </a:rPr>
              <a:t> </a:t>
            </a:r>
            <a:r>
              <a:rPr lang="en-US" sz="2000" dirty="0">
                <a:solidFill>
                  <a:srgbClr val="0070C0"/>
                </a:solidFill>
              </a:rPr>
              <a:t>to the least extent possible.</a:t>
            </a:r>
            <a:endParaRPr lang="hr-HR" sz="2000" dirty="0">
              <a:solidFill>
                <a:srgbClr val="0070C0"/>
              </a:solidFill>
            </a:endParaRPr>
          </a:p>
          <a:p>
            <a:pPr marL="0" lvl="1">
              <a:spcBef>
                <a:spcPct val="20000"/>
              </a:spcBef>
            </a:pPr>
            <a:endParaRPr lang="vi-VN" sz="2000" dirty="0">
              <a:solidFill>
                <a:srgbClr val="0070C0"/>
              </a:solidFill>
            </a:endParaRPr>
          </a:p>
          <a:p>
            <a:pPr marL="0" lvl="1">
              <a:spcBef>
                <a:spcPct val="20000"/>
              </a:spcBef>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44240160"/>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79440" y="1628775"/>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on-site monitoring</a:t>
            </a:r>
            <a:endParaRPr lang="hr-HR" sz="2000" dirty="0">
              <a:solidFill>
                <a:srgbClr val="0070C0"/>
              </a:solidFill>
            </a:endParaRPr>
          </a:p>
          <a:p>
            <a:pPr marL="0" lvl="1">
              <a:spcBef>
                <a:spcPct val="20000"/>
              </a:spcBef>
            </a:pPr>
            <a:r>
              <a:rPr lang="hr-HR" sz="2000" b="1" dirty="0" err="1">
                <a:solidFill>
                  <a:srgbClr val="0070C0"/>
                </a:solidFill>
              </a:rPr>
              <a:t>Exceptional</a:t>
            </a:r>
            <a:r>
              <a:rPr lang="hr-HR" sz="2000" b="1" dirty="0">
                <a:solidFill>
                  <a:srgbClr val="0070C0"/>
                </a:solidFill>
              </a:rPr>
              <a:t> </a:t>
            </a:r>
            <a:r>
              <a:rPr lang="hr-HR" sz="2000" b="1" dirty="0" err="1" smtClean="0">
                <a:solidFill>
                  <a:srgbClr val="0070C0"/>
                </a:solidFill>
              </a:rPr>
              <a:t>circumstances</a:t>
            </a:r>
            <a:endParaRPr lang="vi-VN" sz="2000" b="1" dirty="0">
              <a:solidFill>
                <a:srgbClr val="0070C0"/>
              </a:solidFill>
            </a:endParaRPr>
          </a:p>
          <a:p>
            <a:pPr marL="0" lvl="1">
              <a:spcBef>
                <a:spcPct val="20000"/>
              </a:spcBef>
            </a:pPr>
            <a:r>
              <a:rPr lang="en-US" sz="2000" i="1" dirty="0">
                <a:solidFill>
                  <a:srgbClr val="0070C0"/>
                </a:solidFill>
              </a:rPr>
              <a:t>During the year 2016, 37 reports of </a:t>
            </a:r>
            <a:r>
              <a:rPr lang="en-US" sz="2000" i="1" dirty="0" smtClean="0">
                <a:solidFill>
                  <a:srgbClr val="0070C0"/>
                </a:solidFill>
              </a:rPr>
              <a:t>ex</a:t>
            </a:r>
            <a:r>
              <a:rPr lang="hr-HR" sz="2000" i="1" dirty="0" err="1" smtClean="0">
                <a:solidFill>
                  <a:srgbClr val="0070C0"/>
                </a:solidFill>
              </a:rPr>
              <a:t>ceptional</a:t>
            </a:r>
            <a:r>
              <a:rPr lang="hr-HR" sz="2000" i="1" dirty="0" smtClean="0">
                <a:solidFill>
                  <a:srgbClr val="0070C0"/>
                </a:solidFill>
              </a:rPr>
              <a:t> </a:t>
            </a:r>
            <a:r>
              <a:rPr lang="hr-HR" sz="2000" i="1" dirty="0" err="1" smtClean="0">
                <a:solidFill>
                  <a:srgbClr val="0070C0"/>
                </a:solidFill>
              </a:rPr>
              <a:t>circumstances</a:t>
            </a:r>
            <a:r>
              <a:rPr lang="en-US" sz="2000" i="1" dirty="0" smtClean="0">
                <a:solidFill>
                  <a:srgbClr val="0070C0"/>
                </a:solidFill>
              </a:rPr>
              <a:t> </a:t>
            </a:r>
            <a:r>
              <a:rPr lang="en-US" sz="2000" i="1" dirty="0">
                <a:solidFill>
                  <a:srgbClr val="0070C0"/>
                </a:solidFill>
              </a:rPr>
              <a:t>events were </a:t>
            </a:r>
            <a:r>
              <a:rPr lang="hr-HR" sz="2000" i="1" dirty="0" err="1" smtClean="0">
                <a:solidFill>
                  <a:srgbClr val="0070C0"/>
                </a:solidFill>
              </a:rPr>
              <a:t>received</a:t>
            </a:r>
            <a:r>
              <a:rPr lang="hr-HR" sz="2000" i="1" dirty="0" smtClean="0">
                <a:solidFill>
                  <a:srgbClr val="0070C0"/>
                </a:solidFill>
              </a:rPr>
              <a:t> </a:t>
            </a:r>
            <a:r>
              <a:rPr lang="en-US" sz="2000" i="1" dirty="0" smtClean="0">
                <a:solidFill>
                  <a:srgbClr val="0070C0"/>
                </a:solidFill>
              </a:rPr>
              <a:t>on </a:t>
            </a:r>
            <a:r>
              <a:rPr lang="en-US" sz="2000" i="1" dirty="0">
                <a:solidFill>
                  <a:srgbClr val="0070C0"/>
                </a:solidFill>
              </a:rPr>
              <a:t>the basis of which 44 </a:t>
            </a:r>
            <a:r>
              <a:rPr lang="hr-HR" sz="2000" i="1" dirty="0" err="1" smtClean="0">
                <a:solidFill>
                  <a:srgbClr val="0070C0"/>
                </a:solidFill>
              </a:rPr>
              <a:t>inspections</a:t>
            </a:r>
            <a:r>
              <a:rPr lang="hr-HR" sz="2000" i="1" dirty="0" smtClean="0">
                <a:solidFill>
                  <a:srgbClr val="0070C0"/>
                </a:solidFill>
              </a:rPr>
              <a:t> </a:t>
            </a:r>
            <a:r>
              <a:rPr lang="hr-HR" sz="2000" i="1" dirty="0" err="1" smtClean="0">
                <a:solidFill>
                  <a:srgbClr val="0070C0"/>
                </a:solidFill>
              </a:rPr>
              <a:t>were</a:t>
            </a:r>
            <a:r>
              <a:rPr lang="hr-HR" sz="2000" i="1" dirty="0" smtClean="0">
                <a:solidFill>
                  <a:srgbClr val="0070C0"/>
                </a:solidFill>
              </a:rPr>
              <a:t> </a:t>
            </a:r>
            <a:r>
              <a:rPr lang="en-US" sz="2000" i="1" dirty="0" smtClean="0">
                <a:solidFill>
                  <a:srgbClr val="0070C0"/>
                </a:solidFill>
              </a:rPr>
              <a:t>carried </a:t>
            </a:r>
            <a:r>
              <a:rPr lang="en-US" sz="2000" i="1" dirty="0" err="1" smtClean="0">
                <a:solidFill>
                  <a:srgbClr val="0070C0"/>
                </a:solidFill>
              </a:rPr>
              <a:t>ou</a:t>
            </a:r>
            <a:r>
              <a:rPr lang="hr-HR" sz="2000" i="1" dirty="0" smtClean="0">
                <a:solidFill>
                  <a:srgbClr val="0070C0"/>
                </a:solidFill>
              </a:rPr>
              <a:t>t </a:t>
            </a:r>
            <a:r>
              <a:rPr lang="hr-HR" sz="2000" i="1" dirty="0" err="1" smtClean="0">
                <a:solidFill>
                  <a:srgbClr val="0070C0"/>
                </a:solidFill>
              </a:rPr>
              <a:t>by</a:t>
            </a:r>
            <a:r>
              <a:rPr lang="hr-HR" sz="2000" i="1" dirty="0" smtClean="0">
                <a:solidFill>
                  <a:srgbClr val="0070C0"/>
                </a:solidFill>
              </a:rPr>
              <a:t> </a:t>
            </a:r>
            <a:r>
              <a:rPr lang="hr-HR" sz="2000" i="1" dirty="0" err="1" smtClean="0">
                <a:solidFill>
                  <a:srgbClr val="0070C0"/>
                </a:solidFill>
              </a:rPr>
              <a:t>environmental</a:t>
            </a:r>
            <a:r>
              <a:rPr lang="hr-HR" sz="2000" i="1" dirty="0" smtClean="0">
                <a:solidFill>
                  <a:srgbClr val="0070C0"/>
                </a:solidFill>
              </a:rPr>
              <a:t> </a:t>
            </a:r>
            <a:r>
              <a:rPr lang="hr-HR" sz="2000" i="1" dirty="0" err="1" smtClean="0">
                <a:solidFill>
                  <a:srgbClr val="0070C0"/>
                </a:solidFill>
              </a:rPr>
              <a:t>inspectors</a:t>
            </a:r>
            <a:r>
              <a:rPr lang="en-US" sz="2000" i="1" dirty="0" smtClean="0">
                <a:solidFill>
                  <a:srgbClr val="0070C0"/>
                </a:solidFill>
              </a:rPr>
              <a:t>. </a:t>
            </a:r>
            <a:r>
              <a:rPr lang="en-US" sz="2000" i="1" dirty="0">
                <a:solidFill>
                  <a:srgbClr val="0070C0"/>
                </a:solidFill>
              </a:rPr>
              <a:t>Of the total of 37 </a:t>
            </a:r>
            <a:r>
              <a:rPr lang="en-US" sz="2000" i="1" dirty="0" smtClean="0">
                <a:solidFill>
                  <a:srgbClr val="0070C0"/>
                </a:solidFill>
              </a:rPr>
              <a:t>alarms</a:t>
            </a:r>
            <a:r>
              <a:rPr lang="hr-HR" sz="2000" i="1" dirty="0" smtClean="0">
                <a:solidFill>
                  <a:srgbClr val="0070C0"/>
                </a:solidFill>
              </a:rPr>
              <a:t>,</a:t>
            </a:r>
            <a:r>
              <a:rPr lang="en-US" sz="2000" i="1" dirty="0" smtClean="0">
                <a:solidFill>
                  <a:srgbClr val="0070C0"/>
                </a:solidFill>
              </a:rPr>
              <a:t> </a:t>
            </a:r>
            <a:r>
              <a:rPr lang="en-US" sz="2000" i="1" dirty="0">
                <a:solidFill>
                  <a:srgbClr val="0070C0"/>
                </a:solidFill>
              </a:rPr>
              <a:t>two </a:t>
            </a:r>
            <a:r>
              <a:rPr lang="en-US" sz="2000" i="1" dirty="0" smtClean="0">
                <a:solidFill>
                  <a:srgbClr val="0070C0"/>
                </a:solidFill>
              </a:rPr>
              <a:t>alarms</a:t>
            </a:r>
            <a:r>
              <a:rPr lang="hr-HR" sz="2000" i="1" dirty="0" smtClean="0">
                <a:solidFill>
                  <a:srgbClr val="0070C0"/>
                </a:solidFill>
              </a:rPr>
              <a:t> had</a:t>
            </a:r>
            <a:r>
              <a:rPr lang="en-US" sz="2000" i="1" dirty="0" smtClean="0">
                <a:solidFill>
                  <a:srgbClr val="0070C0"/>
                </a:solidFill>
              </a:rPr>
              <a:t> </a:t>
            </a:r>
            <a:r>
              <a:rPr lang="en-US" sz="2000" i="1" dirty="0">
                <a:solidFill>
                  <a:srgbClr val="0070C0"/>
                </a:solidFill>
              </a:rPr>
              <a:t>no environmental </a:t>
            </a:r>
            <a:r>
              <a:rPr lang="hr-HR" sz="2000" i="1" dirty="0" err="1" smtClean="0">
                <a:solidFill>
                  <a:srgbClr val="0070C0"/>
                </a:solidFill>
              </a:rPr>
              <a:t>pollution</a:t>
            </a:r>
            <a:r>
              <a:rPr lang="en-US" sz="2000" i="1" dirty="0" smtClean="0">
                <a:solidFill>
                  <a:srgbClr val="0070C0"/>
                </a:solidFill>
              </a:rPr>
              <a:t> detected</a:t>
            </a:r>
            <a:r>
              <a:rPr lang="en-US" sz="2000" i="1" dirty="0">
                <a:solidFill>
                  <a:srgbClr val="0070C0"/>
                </a:solidFill>
              </a:rPr>
              <a:t>. There was only one unjustified </a:t>
            </a:r>
            <a:r>
              <a:rPr lang="hr-HR" sz="2000" i="1" dirty="0" smtClean="0">
                <a:solidFill>
                  <a:srgbClr val="0070C0"/>
                </a:solidFill>
              </a:rPr>
              <a:t>alarm</a:t>
            </a:r>
            <a:r>
              <a:rPr lang="en-US" sz="2000" i="1" dirty="0" smtClean="0">
                <a:solidFill>
                  <a:srgbClr val="0070C0"/>
                </a:solidFill>
              </a:rPr>
              <a:t>. </a:t>
            </a:r>
            <a:r>
              <a:rPr lang="hr-HR" sz="2000" i="1" dirty="0" err="1" smtClean="0">
                <a:solidFill>
                  <a:srgbClr val="0070C0"/>
                </a:solidFill>
              </a:rPr>
              <a:t>Of</a:t>
            </a:r>
            <a:r>
              <a:rPr lang="en-US" sz="2000" i="1" dirty="0" smtClean="0">
                <a:solidFill>
                  <a:srgbClr val="0070C0"/>
                </a:solidFill>
              </a:rPr>
              <a:t> </a:t>
            </a:r>
            <a:r>
              <a:rPr lang="en-US" sz="2000" i="1" dirty="0">
                <a:solidFill>
                  <a:srgbClr val="0070C0"/>
                </a:solidFill>
              </a:rPr>
              <a:t>the remaining 34 warnings, </a:t>
            </a:r>
            <a:r>
              <a:rPr lang="en-US" sz="2000" i="1" dirty="0" smtClean="0">
                <a:solidFill>
                  <a:srgbClr val="0070C0"/>
                </a:solidFill>
              </a:rPr>
              <a:t>30 </a:t>
            </a:r>
            <a:r>
              <a:rPr lang="en-US" sz="2000" i="1" dirty="0">
                <a:solidFill>
                  <a:srgbClr val="0070C0"/>
                </a:solidFill>
              </a:rPr>
              <a:t>cases </a:t>
            </a:r>
            <a:r>
              <a:rPr lang="hr-HR" sz="2000" i="1" dirty="0" err="1" smtClean="0">
                <a:solidFill>
                  <a:srgbClr val="0070C0"/>
                </a:solidFill>
              </a:rPr>
              <a:t>have</a:t>
            </a:r>
            <a:r>
              <a:rPr lang="hr-HR" sz="2000" i="1" dirty="0" smtClean="0">
                <a:solidFill>
                  <a:srgbClr val="0070C0"/>
                </a:solidFill>
              </a:rPr>
              <a:t> </a:t>
            </a:r>
            <a:r>
              <a:rPr lang="hr-HR" sz="2000" i="1" dirty="0" err="1" smtClean="0">
                <a:solidFill>
                  <a:srgbClr val="0070C0"/>
                </a:solidFill>
              </a:rPr>
              <a:t>an</a:t>
            </a:r>
            <a:r>
              <a:rPr lang="hr-HR" sz="2000" i="1" dirty="0" smtClean="0">
                <a:solidFill>
                  <a:srgbClr val="0070C0"/>
                </a:solidFill>
              </a:rPr>
              <a:t> </a:t>
            </a:r>
            <a:r>
              <a:rPr lang="hr-HR" sz="2000" i="1" dirty="0" err="1" smtClean="0">
                <a:solidFill>
                  <a:srgbClr val="0070C0"/>
                </a:solidFill>
              </a:rPr>
              <a:t>unknown</a:t>
            </a:r>
            <a:r>
              <a:rPr lang="hr-HR" sz="2000" i="1" dirty="0" smtClean="0">
                <a:solidFill>
                  <a:srgbClr val="0070C0"/>
                </a:solidFill>
              </a:rPr>
              <a:t> </a:t>
            </a:r>
            <a:r>
              <a:rPr lang="hr-HR" sz="2000" i="1" dirty="0" err="1" smtClean="0">
                <a:solidFill>
                  <a:srgbClr val="0070C0"/>
                </a:solidFill>
              </a:rPr>
              <a:t>pollutant</a:t>
            </a:r>
            <a:r>
              <a:rPr lang="vi-VN" sz="2000" i="1" dirty="0" smtClean="0">
                <a:solidFill>
                  <a:srgbClr val="0070C0"/>
                </a:solidFill>
              </a:rPr>
              <a:t>.</a:t>
            </a:r>
            <a:endParaRPr lang="vi-VN" sz="2000" i="1" dirty="0">
              <a:solidFill>
                <a:srgbClr val="0070C0"/>
              </a:solidFill>
            </a:endParaRPr>
          </a:p>
          <a:p>
            <a:pPr marL="0" lvl="1">
              <a:spcBef>
                <a:spcPct val="20000"/>
              </a:spcBef>
            </a:pPr>
            <a:endParaRPr lang="vi-VN" sz="2000" dirty="0">
              <a:solidFill>
                <a:srgbClr val="0070C0"/>
              </a:solidFill>
            </a:endParaRPr>
          </a:p>
          <a:p>
            <a:pPr marL="0" lvl="1">
              <a:spcBef>
                <a:spcPct val="20000"/>
              </a:spcBef>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15221809"/>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monitoring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79440" y="1628775"/>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on-site monitoring</a:t>
            </a:r>
            <a:endParaRPr lang="hr-HR" sz="2000" dirty="0">
              <a:solidFill>
                <a:srgbClr val="0070C0"/>
              </a:solidFill>
            </a:endParaRPr>
          </a:p>
          <a:p>
            <a:pPr marL="0" lvl="1">
              <a:spcBef>
                <a:spcPct val="20000"/>
              </a:spcBef>
            </a:pPr>
            <a:endParaRPr lang="vi-VN" sz="2000" dirty="0">
              <a:solidFill>
                <a:srgbClr val="0070C0"/>
              </a:solidFill>
            </a:endParaRPr>
          </a:p>
          <a:p>
            <a:pPr marL="0" lvl="1">
              <a:spcBef>
                <a:spcPct val="20000"/>
              </a:spcBef>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3" y="2185989"/>
            <a:ext cx="3549985" cy="179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102" y="3891756"/>
            <a:ext cx="4181475" cy="2083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6801537"/>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reporting</a:t>
            </a:r>
            <a:r>
              <a:rPr lang="hr-HR" sz="2800" b="1" dirty="0" smtClean="0">
                <a:solidFill>
                  <a:schemeClr val="tx2"/>
                </a:solidFill>
                <a:effectLst>
                  <a:glow>
                    <a:srgbClr val="7F7F7F">
                      <a:alpha val="35000"/>
                    </a:srgbClr>
                  </a:glow>
                </a:effectLst>
              </a:rPr>
              <a:t> on </a:t>
            </a:r>
            <a:r>
              <a:rPr lang="hr-HR" sz="2800" b="1" dirty="0">
                <a:solidFill>
                  <a:schemeClr val="tx2"/>
                </a:solidFill>
                <a:effectLst>
                  <a:glow>
                    <a:srgbClr val="7F7F7F">
                      <a:alpha val="35000"/>
                    </a:srgbClr>
                  </a:glow>
                </a:effectLst>
              </a:rPr>
              <a:t>monitoring-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Reports</a:t>
            </a:r>
            <a:r>
              <a:rPr lang="hr-HR" sz="2400" b="1" dirty="0" smtClean="0">
                <a:solidFill>
                  <a:schemeClr val="tx2"/>
                </a:solidFill>
              </a:rPr>
              <a:t> </a:t>
            </a:r>
            <a:r>
              <a:rPr lang="hr-HR" sz="2400" b="1" dirty="0" err="1" smtClean="0">
                <a:solidFill>
                  <a:schemeClr val="tx2"/>
                </a:solidFill>
              </a:rPr>
              <a:t>and</a:t>
            </a:r>
            <a:r>
              <a:rPr lang="hr-HR" sz="2400" b="1" dirty="0" smtClean="0">
                <a:solidFill>
                  <a:schemeClr val="tx2"/>
                </a:solidFill>
              </a:rPr>
              <a:t> </a:t>
            </a:r>
            <a:r>
              <a:rPr lang="hr-HR" sz="2400" b="1" dirty="0" err="1" smtClean="0">
                <a:solidFill>
                  <a:schemeClr val="tx2"/>
                </a:solidFill>
              </a:rPr>
              <a:t>conclusions</a:t>
            </a:r>
            <a:r>
              <a:rPr lang="hr-HR" sz="2400" b="1" dirty="0" smtClean="0">
                <a:solidFill>
                  <a:schemeClr val="tx2"/>
                </a:solidFill>
              </a:rPr>
              <a:t> </a:t>
            </a:r>
            <a:r>
              <a:rPr lang="hr-HR" sz="2400" b="1" dirty="0" err="1" smtClean="0">
                <a:solidFill>
                  <a:schemeClr val="tx2"/>
                </a:solidFill>
              </a:rPr>
              <a:t>after</a:t>
            </a:r>
            <a:r>
              <a:rPr lang="hr-HR" sz="2400" b="1" dirty="0" smtClean="0">
                <a:solidFill>
                  <a:schemeClr val="tx2"/>
                </a:solidFill>
              </a:rPr>
              <a:t> on-site monitoring</a:t>
            </a:r>
            <a:endParaRPr lang="hr-HR" sz="2000" dirty="0">
              <a:solidFill>
                <a:srgbClr val="0070C0"/>
              </a:solidFill>
            </a:endParaRPr>
          </a:p>
          <a:p>
            <a:pPr marL="0" lvl="1">
              <a:spcBef>
                <a:spcPct val="20000"/>
              </a:spcBef>
            </a:pPr>
            <a:r>
              <a:rPr lang="en-US" sz="2000" dirty="0">
                <a:solidFill>
                  <a:srgbClr val="0070C0"/>
                </a:solidFill>
              </a:rPr>
              <a:t>Each Member State should ensure that, after each </a:t>
            </a:r>
            <a:r>
              <a:rPr lang="en-US" sz="2000" dirty="0" err="1" smtClean="0">
                <a:solidFill>
                  <a:srgbClr val="0070C0"/>
                </a:solidFill>
              </a:rPr>
              <a:t>inspectio</a:t>
            </a:r>
            <a:r>
              <a:rPr lang="hr-HR" sz="2000" dirty="0" smtClean="0">
                <a:solidFill>
                  <a:srgbClr val="0070C0"/>
                </a:solidFill>
              </a:rPr>
              <a:t>n on monitoring </a:t>
            </a:r>
            <a:r>
              <a:rPr lang="en-US" sz="2000" dirty="0" smtClean="0">
                <a:solidFill>
                  <a:srgbClr val="0070C0"/>
                </a:solidFill>
              </a:rPr>
              <a:t>and </a:t>
            </a:r>
            <a:r>
              <a:rPr lang="en-US" sz="2000" dirty="0">
                <a:solidFill>
                  <a:srgbClr val="0070C0"/>
                </a:solidFill>
              </a:rPr>
              <a:t>the conclusions adopted </a:t>
            </a:r>
            <a:r>
              <a:rPr lang="hr-HR" sz="2000" dirty="0" err="1" smtClean="0">
                <a:solidFill>
                  <a:srgbClr val="0070C0"/>
                </a:solidFill>
              </a:rPr>
              <a:t>subsequently</a:t>
            </a:r>
            <a:r>
              <a:rPr lang="en-US" sz="2000" dirty="0" smtClean="0">
                <a:solidFill>
                  <a:srgbClr val="0070C0"/>
                </a:solidFill>
              </a:rPr>
              <a:t>, a report</a:t>
            </a:r>
            <a:r>
              <a:rPr lang="hr-HR" sz="2000" dirty="0" smtClean="0">
                <a:solidFill>
                  <a:srgbClr val="0070C0"/>
                </a:solidFill>
              </a:rPr>
              <a:t> </a:t>
            </a:r>
            <a:r>
              <a:rPr lang="hr-HR" sz="2000" dirty="0" err="1" smtClean="0">
                <a:solidFill>
                  <a:srgbClr val="0070C0"/>
                </a:solidFill>
              </a:rPr>
              <a:t>is</a:t>
            </a:r>
            <a:r>
              <a:rPr lang="hr-HR" sz="2000" dirty="0" smtClean="0">
                <a:solidFill>
                  <a:srgbClr val="0070C0"/>
                </a:solidFill>
              </a:rPr>
              <a:t> </a:t>
            </a:r>
            <a:r>
              <a:rPr lang="hr-HR" sz="2000" dirty="0" err="1" smtClean="0">
                <a:solidFill>
                  <a:srgbClr val="0070C0"/>
                </a:solidFill>
              </a:rPr>
              <a:t>compiled</a:t>
            </a:r>
            <a:r>
              <a:rPr lang="en-US" sz="2000" dirty="0" smtClean="0">
                <a:solidFill>
                  <a:srgbClr val="0070C0"/>
                </a:solidFill>
              </a:rPr>
              <a:t> </a:t>
            </a:r>
            <a:r>
              <a:rPr lang="en-US" sz="2000" dirty="0">
                <a:solidFill>
                  <a:srgbClr val="0070C0"/>
                </a:solidFill>
              </a:rPr>
              <a:t>that will be uniquely labeled and </a:t>
            </a:r>
            <a:r>
              <a:rPr lang="en-US" sz="2000" dirty="0" smtClean="0">
                <a:solidFill>
                  <a:srgbClr val="0070C0"/>
                </a:solidFill>
              </a:rPr>
              <a:t>recognizable</a:t>
            </a:r>
            <a:r>
              <a:rPr lang="hr-HR" sz="2000" dirty="0" smtClean="0">
                <a:solidFill>
                  <a:srgbClr val="0070C0"/>
                </a:solidFill>
              </a:rPr>
              <a:t>. </a:t>
            </a:r>
          </a:p>
          <a:p>
            <a:pPr marL="0" lvl="1">
              <a:spcBef>
                <a:spcPct val="20000"/>
              </a:spcBef>
            </a:pPr>
            <a:r>
              <a:rPr lang="en-US" sz="2000" dirty="0">
                <a:solidFill>
                  <a:srgbClr val="0070C0"/>
                </a:solidFill>
              </a:rPr>
              <a:t>The report should contain findings on compliance with the EU </a:t>
            </a:r>
            <a:r>
              <a:rPr lang="en-US" sz="2000" dirty="0" smtClean="0">
                <a:solidFill>
                  <a:srgbClr val="0070C0"/>
                </a:solidFill>
              </a:rPr>
              <a:t>regulations</a:t>
            </a:r>
            <a:r>
              <a:rPr lang="hr-HR" sz="2000" dirty="0" smtClean="0">
                <a:solidFill>
                  <a:srgbClr val="0070C0"/>
                </a:solidFill>
              </a:rPr>
              <a:t> for a </a:t>
            </a:r>
            <a:r>
              <a:rPr lang="hr-HR" sz="2000" dirty="0" err="1" smtClean="0">
                <a:solidFill>
                  <a:srgbClr val="0070C0"/>
                </a:solidFill>
              </a:rPr>
              <a:t>monitored</a:t>
            </a:r>
            <a:r>
              <a:rPr lang="hr-HR" sz="2000" dirty="0" smtClean="0">
                <a:solidFill>
                  <a:srgbClr val="0070C0"/>
                </a:solidFill>
              </a:rPr>
              <a:t> </a:t>
            </a:r>
            <a:r>
              <a:rPr lang="hr-HR" sz="2000" dirty="0" err="1" smtClean="0">
                <a:solidFill>
                  <a:srgbClr val="0070C0"/>
                </a:solidFill>
              </a:rPr>
              <a:t>facility</a:t>
            </a:r>
            <a:r>
              <a:rPr lang="en-US" sz="2000" dirty="0" smtClean="0">
                <a:solidFill>
                  <a:srgbClr val="0070C0"/>
                </a:solidFill>
              </a:rPr>
              <a:t>, </a:t>
            </a:r>
            <a:r>
              <a:rPr lang="en-US" sz="2000" dirty="0">
                <a:solidFill>
                  <a:srgbClr val="0070C0"/>
                </a:solidFill>
              </a:rPr>
              <a:t>assessment and conclusions on the need to undertake further procedures </a:t>
            </a:r>
            <a:r>
              <a:rPr lang="en-US" sz="2000" dirty="0" smtClean="0">
                <a:solidFill>
                  <a:srgbClr val="0070C0"/>
                </a:solidFill>
              </a:rPr>
              <a:t>(measure</a:t>
            </a:r>
            <a:r>
              <a:rPr lang="hr-HR" sz="2000" dirty="0" smtClean="0">
                <a:solidFill>
                  <a:srgbClr val="0070C0"/>
                </a:solidFill>
              </a:rPr>
              <a:t>s</a:t>
            </a:r>
            <a:r>
              <a:rPr lang="en-US" sz="2000" dirty="0" smtClean="0">
                <a:solidFill>
                  <a:srgbClr val="0070C0"/>
                </a:solidFill>
              </a:rPr>
              <a:t> </a:t>
            </a:r>
            <a:r>
              <a:rPr lang="en-US" sz="2000" dirty="0">
                <a:solidFill>
                  <a:srgbClr val="0070C0"/>
                </a:solidFill>
              </a:rPr>
              <a:t>to address deficiencies, initiate misdemeanor or criminal proceedings, modify the permit).</a:t>
            </a:r>
            <a:endParaRPr lang="hr-HR" sz="2000" dirty="0" smtClean="0">
              <a:solidFill>
                <a:srgbClr val="0070C0"/>
              </a:solidFill>
            </a:endParaRPr>
          </a:p>
          <a:p>
            <a:pPr marL="0" lvl="1">
              <a:spcBef>
                <a:spcPct val="20000"/>
              </a:spcBef>
            </a:pPr>
            <a:r>
              <a:rPr lang="en-US" sz="2000" dirty="0">
                <a:solidFill>
                  <a:srgbClr val="0070C0"/>
                </a:solidFill>
              </a:rPr>
              <a:t>It should also contain information on whether there is a need for subsequent inspection.</a:t>
            </a:r>
          </a:p>
          <a:p>
            <a:pPr marL="0" lvl="1">
              <a:spcBef>
                <a:spcPct val="20000"/>
              </a:spcBef>
            </a:pPr>
            <a:r>
              <a:rPr lang="hr-HR" sz="2000" dirty="0" err="1" smtClean="0">
                <a:solidFill>
                  <a:srgbClr val="0070C0"/>
                </a:solidFill>
              </a:rPr>
              <a:t>The</a:t>
            </a:r>
            <a:r>
              <a:rPr lang="hr-HR" sz="2000" dirty="0" smtClean="0">
                <a:solidFill>
                  <a:srgbClr val="0070C0"/>
                </a:solidFill>
              </a:rPr>
              <a:t> </a:t>
            </a:r>
            <a:r>
              <a:rPr lang="en-US" sz="2000" dirty="0" smtClean="0">
                <a:solidFill>
                  <a:srgbClr val="0070C0"/>
                </a:solidFill>
              </a:rPr>
              <a:t>report</a:t>
            </a:r>
            <a:r>
              <a:rPr lang="hr-HR" sz="2000" dirty="0" smtClean="0">
                <a:solidFill>
                  <a:srgbClr val="0070C0"/>
                </a:solidFill>
              </a:rPr>
              <a:t> </a:t>
            </a:r>
            <a:r>
              <a:rPr lang="hr-HR" sz="2000" dirty="0" err="1" smtClean="0">
                <a:solidFill>
                  <a:srgbClr val="0070C0"/>
                </a:solidFill>
              </a:rPr>
              <a:t>shall</a:t>
            </a:r>
            <a:r>
              <a:rPr lang="hr-HR" sz="2000" dirty="0" smtClean="0">
                <a:solidFill>
                  <a:srgbClr val="0070C0"/>
                </a:solidFill>
              </a:rPr>
              <a:t> </a:t>
            </a:r>
            <a:r>
              <a:rPr lang="hr-HR" sz="2000" dirty="0" err="1" smtClean="0">
                <a:solidFill>
                  <a:srgbClr val="0070C0"/>
                </a:solidFill>
              </a:rPr>
              <a:t>be</a:t>
            </a:r>
            <a:r>
              <a:rPr lang="hr-HR" sz="2000" dirty="0" smtClean="0">
                <a:solidFill>
                  <a:srgbClr val="0070C0"/>
                </a:solidFill>
              </a:rPr>
              <a:t> </a:t>
            </a:r>
            <a:r>
              <a:rPr lang="hr-HR" sz="2000" dirty="0" err="1" smtClean="0">
                <a:solidFill>
                  <a:srgbClr val="0070C0"/>
                </a:solidFill>
              </a:rPr>
              <a:t>made</a:t>
            </a:r>
            <a:r>
              <a:rPr lang="en-US" sz="2000" dirty="0" smtClean="0">
                <a:solidFill>
                  <a:srgbClr val="0070C0"/>
                </a:solidFill>
              </a:rPr>
              <a:t> </a:t>
            </a:r>
            <a:r>
              <a:rPr lang="en-US" sz="2000" dirty="0">
                <a:solidFill>
                  <a:srgbClr val="0070C0"/>
                </a:solidFill>
              </a:rPr>
              <a:t>as soon as possible after </a:t>
            </a:r>
            <a:r>
              <a:rPr lang="hr-HR" sz="2000" dirty="0" smtClean="0">
                <a:solidFill>
                  <a:srgbClr val="0070C0"/>
                </a:solidFill>
              </a:rPr>
              <a:t>monitoring </a:t>
            </a:r>
            <a:r>
              <a:rPr lang="en-US" sz="2000" dirty="0" smtClean="0">
                <a:solidFill>
                  <a:srgbClr val="0070C0"/>
                </a:solidFill>
              </a:rPr>
              <a:t>is </a:t>
            </a:r>
            <a:r>
              <a:rPr lang="en-US" sz="2000" dirty="0">
                <a:solidFill>
                  <a:srgbClr val="0070C0"/>
                </a:solidFill>
              </a:rPr>
              <a:t>completed</a:t>
            </a:r>
            <a:r>
              <a:rPr lang="en-US" sz="2000" dirty="0" smtClean="0">
                <a:solidFill>
                  <a:srgbClr val="0070C0"/>
                </a:solidFill>
              </a:rPr>
              <a:t>.</a:t>
            </a: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196079242"/>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577049"/>
            <a:ext cx="8686800" cy="71835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a:solidFill>
                  <a:schemeClr val="tx2"/>
                </a:solidFill>
                <a:effectLst>
                  <a:glow>
                    <a:srgbClr val="7F7F7F">
                      <a:alpha val="35000"/>
                    </a:srgbClr>
                  </a:glow>
                </a:effectLst>
              </a:rPr>
              <a:t>reporting</a:t>
            </a:r>
            <a:r>
              <a:rPr lang="hr-HR" sz="2800" b="1" dirty="0">
                <a:solidFill>
                  <a:schemeClr val="tx2"/>
                </a:solidFill>
                <a:effectLst>
                  <a:glow>
                    <a:srgbClr val="7F7F7F">
                      <a:alpha val="35000"/>
                    </a:srgbClr>
                  </a:glow>
                </a:effectLst>
              </a:rPr>
              <a:t> on monitoring-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a:solidFill>
                  <a:schemeClr val="tx2"/>
                </a:solidFill>
              </a:rPr>
              <a:t>Reports</a:t>
            </a:r>
            <a:r>
              <a:rPr lang="hr-HR" sz="2400" b="1" dirty="0">
                <a:solidFill>
                  <a:schemeClr val="tx2"/>
                </a:solidFill>
              </a:rPr>
              <a:t> </a:t>
            </a:r>
            <a:r>
              <a:rPr lang="hr-HR" sz="2400" b="1" dirty="0" err="1">
                <a:solidFill>
                  <a:schemeClr val="tx2"/>
                </a:solidFill>
              </a:rPr>
              <a:t>and</a:t>
            </a:r>
            <a:r>
              <a:rPr lang="hr-HR" sz="2400" b="1" dirty="0">
                <a:solidFill>
                  <a:schemeClr val="tx2"/>
                </a:solidFill>
              </a:rPr>
              <a:t> </a:t>
            </a:r>
            <a:r>
              <a:rPr lang="hr-HR" sz="2400" b="1" dirty="0" err="1">
                <a:solidFill>
                  <a:schemeClr val="tx2"/>
                </a:solidFill>
              </a:rPr>
              <a:t>conclusions</a:t>
            </a:r>
            <a:r>
              <a:rPr lang="hr-HR" sz="2400" b="1" dirty="0">
                <a:solidFill>
                  <a:schemeClr val="tx2"/>
                </a:solidFill>
              </a:rPr>
              <a:t> </a:t>
            </a:r>
            <a:r>
              <a:rPr lang="hr-HR" sz="2400" b="1" dirty="0" err="1">
                <a:solidFill>
                  <a:schemeClr val="tx2"/>
                </a:solidFill>
              </a:rPr>
              <a:t>after</a:t>
            </a:r>
            <a:r>
              <a:rPr lang="hr-HR" sz="2400" b="1" dirty="0">
                <a:solidFill>
                  <a:schemeClr val="tx2"/>
                </a:solidFill>
              </a:rPr>
              <a:t> on-site monitoring</a:t>
            </a:r>
            <a:endParaRPr lang="hr-HR" sz="2000" dirty="0">
              <a:solidFill>
                <a:srgbClr val="0070C0"/>
              </a:solidFill>
            </a:endParaRPr>
          </a:p>
          <a:p>
            <a:pPr marL="0" lvl="1">
              <a:spcBef>
                <a:spcPct val="20000"/>
              </a:spcBef>
            </a:pPr>
            <a:endParaRPr lang="hr-HR" sz="2000" dirty="0" smtClean="0">
              <a:solidFill>
                <a:srgbClr val="0070C0"/>
              </a:solidFill>
            </a:endParaRPr>
          </a:p>
          <a:p>
            <a:pPr marL="0" lvl="1">
              <a:spcBef>
                <a:spcPct val="20000"/>
              </a:spcBef>
            </a:pPr>
            <a:r>
              <a:rPr lang="en-US" sz="2000" dirty="0">
                <a:solidFill>
                  <a:srgbClr val="0070C0"/>
                </a:solidFill>
              </a:rPr>
              <a:t>Once written, each report should be kept in the available database.</a:t>
            </a:r>
          </a:p>
          <a:p>
            <a:pPr marL="0" lvl="1">
              <a:spcBef>
                <a:spcPct val="20000"/>
              </a:spcBef>
            </a:pPr>
            <a:r>
              <a:rPr lang="en-US" sz="2000" dirty="0">
                <a:solidFill>
                  <a:srgbClr val="0070C0"/>
                </a:solidFill>
              </a:rPr>
              <a:t>The full report or, if </a:t>
            </a:r>
            <a:r>
              <a:rPr lang="hr-HR" sz="2000" dirty="0" err="1" smtClean="0">
                <a:solidFill>
                  <a:srgbClr val="0070C0"/>
                </a:solidFill>
              </a:rPr>
              <a:t>it</a:t>
            </a:r>
            <a:r>
              <a:rPr lang="hr-HR" sz="2000" dirty="0" smtClean="0">
                <a:solidFill>
                  <a:srgbClr val="0070C0"/>
                </a:solidFill>
              </a:rPr>
              <a:t> </a:t>
            </a:r>
            <a:r>
              <a:rPr lang="en-US" sz="2000" dirty="0" smtClean="0">
                <a:solidFill>
                  <a:srgbClr val="0070C0"/>
                </a:solidFill>
              </a:rPr>
              <a:t>is </a:t>
            </a:r>
            <a:r>
              <a:rPr lang="en-US" sz="2000" dirty="0">
                <a:solidFill>
                  <a:srgbClr val="0070C0"/>
                </a:solidFill>
              </a:rPr>
              <a:t>not </a:t>
            </a:r>
            <a:r>
              <a:rPr lang="en-US" sz="2000" dirty="0" smtClean="0">
                <a:solidFill>
                  <a:srgbClr val="0070C0"/>
                </a:solidFill>
              </a:rPr>
              <a:t>practical</a:t>
            </a:r>
            <a:r>
              <a:rPr lang="hr-HR" sz="2000" dirty="0" smtClean="0">
                <a:solidFill>
                  <a:srgbClr val="0070C0"/>
                </a:solidFill>
              </a:rPr>
              <a:t>, </a:t>
            </a:r>
            <a:r>
              <a:rPr lang="hr-HR" sz="2000" dirty="0" err="1" smtClean="0">
                <a:solidFill>
                  <a:srgbClr val="0070C0"/>
                </a:solidFill>
              </a:rPr>
              <a:t>its</a:t>
            </a:r>
            <a:r>
              <a:rPr lang="en-US" sz="2000" dirty="0" smtClean="0">
                <a:solidFill>
                  <a:srgbClr val="0070C0"/>
                </a:solidFill>
              </a:rPr>
              <a:t> conclusions, </a:t>
            </a:r>
            <a:r>
              <a:rPr lang="en-US" sz="2000" dirty="0">
                <a:solidFill>
                  <a:srgbClr val="0070C0"/>
                </a:solidFill>
              </a:rPr>
              <a:t>should be </a:t>
            </a:r>
            <a:r>
              <a:rPr lang="hr-HR" sz="2000" dirty="0" err="1" smtClean="0">
                <a:solidFill>
                  <a:srgbClr val="0070C0"/>
                </a:solidFill>
              </a:rPr>
              <a:t>delivered</a:t>
            </a:r>
            <a:r>
              <a:rPr lang="hr-HR" sz="2000" dirty="0" smtClean="0">
                <a:solidFill>
                  <a:srgbClr val="0070C0"/>
                </a:solidFill>
              </a:rPr>
              <a:t> </a:t>
            </a:r>
            <a:r>
              <a:rPr lang="en-US" sz="2000" dirty="0" smtClean="0">
                <a:solidFill>
                  <a:srgbClr val="0070C0"/>
                </a:solidFill>
              </a:rPr>
              <a:t>to </a:t>
            </a:r>
            <a:r>
              <a:rPr lang="en-US" sz="2000" dirty="0">
                <a:solidFill>
                  <a:srgbClr val="0070C0"/>
                </a:solidFill>
              </a:rPr>
              <a:t>the operator of the supervised plant in accordance with Directive 90/313 / EEC.</a:t>
            </a:r>
          </a:p>
          <a:p>
            <a:pPr marL="0" lvl="1">
              <a:spcBef>
                <a:spcPct val="20000"/>
              </a:spcBef>
            </a:pPr>
            <a:r>
              <a:rPr lang="en-US" sz="2000" dirty="0">
                <a:solidFill>
                  <a:srgbClr val="0070C0"/>
                </a:solidFill>
              </a:rPr>
              <a:t>The report should be available to the public for up to two months </a:t>
            </a:r>
            <a:r>
              <a:rPr lang="hr-HR" sz="2000" dirty="0" err="1" smtClean="0">
                <a:solidFill>
                  <a:srgbClr val="0070C0"/>
                </a:solidFill>
              </a:rPr>
              <a:t>after</a:t>
            </a:r>
            <a:r>
              <a:rPr lang="hr-HR" sz="2000" dirty="0" smtClean="0">
                <a:solidFill>
                  <a:srgbClr val="0070C0"/>
                </a:solidFill>
              </a:rPr>
              <a:t> </a:t>
            </a:r>
            <a:r>
              <a:rPr lang="hr-HR" sz="2000" dirty="0" err="1" smtClean="0">
                <a:solidFill>
                  <a:srgbClr val="0070C0"/>
                </a:solidFill>
              </a:rPr>
              <a:t>inspection</a:t>
            </a:r>
            <a:r>
              <a:rPr lang="hr-HR" sz="2000" dirty="0" smtClean="0">
                <a:solidFill>
                  <a:srgbClr val="0070C0"/>
                </a:solidFill>
              </a:rPr>
              <a:t>. </a:t>
            </a: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0626018"/>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a:t>
            </a:r>
            <a:r>
              <a:rPr lang="hr-HR" sz="2800" b="1" dirty="0">
                <a:solidFill>
                  <a:schemeClr val="tx2"/>
                </a:solidFill>
                <a:effectLst>
                  <a:glow>
                    <a:srgbClr val="7F7F7F">
                      <a:alpha val="35000"/>
                    </a:srgbClr>
                  </a:glow>
                </a:effectLst>
              </a:rPr>
              <a:t>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75207" y="1295399"/>
            <a:ext cx="8544943" cy="485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Font typeface="Arial" charset="0"/>
              <a:buChar char="•"/>
            </a:pPr>
            <a:r>
              <a:rPr lang="hr-HR" sz="2400" b="1" dirty="0" err="1" smtClean="0">
                <a:solidFill>
                  <a:schemeClr val="tx2"/>
                </a:solidFill>
              </a:rPr>
              <a:t>Investigation</a:t>
            </a:r>
            <a:r>
              <a:rPr lang="hr-HR" sz="2400" b="1" dirty="0" smtClean="0">
                <a:solidFill>
                  <a:schemeClr val="tx2"/>
                </a:solidFill>
              </a:rPr>
              <a:t> (</a:t>
            </a:r>
            <a:r>
              <a:rPr lang="hr-HR" sz="2400" b="1" dirty="0" err="1" smtClean="0">
                <a:solidFill>
                  <a:schemeClr val="tx2"/>
                </a:solidFill>
              </a:rPr>
              <a:t>inspection</a:t>
            </a:r>
            <a:r>
              <a:rPr lang="hr-HR" sz="2400" b="1" dirty="0" smtClean="0">
                <a:solidFill>
                  <a:schemeClr val="tx2"/>
                </a:solidFill>
              </a:rPr>
              <a:t>) </a:t>
            </a:r>
            <a:r>
              <a:rPr lang="hr-HR" sz="2400" b="1" dirty="0" err="1" smtClean="0">
                <a:solidFill>
                  <a:schemeClr val="tx2"/>
                </a:solidFill>
              </a:rPr>
              <a:t>in</a:t>
            </a:r>
            <a:r>
              <a:rPr lang="hr-HR" sz="2400" b="1" dirty="0" smtClean="0">
                <a:solidFill>
                  <a:schemeClr val="tx2"/>
                </a:solidFill>
              </a:rPr>
              <a:t> </a:t>
            </a:r>
            <a:r>
              <a:rPr lang="hr-HR" sz="2400" b="1" dirty="0" err="1" smtClean="0">
                <a:solidFill>
                  <a:schemeClr val="tx2"/>
                </a:solidFill>
              </a:rPr>
              <a:t>cases</a:t>
            </a:r>
            <a:r>
              <a:rPr lang="hr-HR" sz="2400" b="1" dirty="0" smtClean="0">
                <a:solidFill>
                  <a:schemeClr val="tx2"/>
                </a:solidFill>
              </a:rPr>
              <a:t> </a:t>
            </a:r>
            <a:r>
              <a:rPr lang="hr-HR" sz="2400" b="1" dirty="0" err="1" smtClean="0">
                <a:solidFill>
                  <a:schemeClr val="tx2"/>
                </a:solidFill>
              </a:rPr>
              <a:t>of</a:t>
            </a:r>
            <a:r>
              <a:rPr lang="hr-HR" sz="2400" b="1" dirty="0" smtClean="0">
                <a:solidFill>
                  <a:schemeClr val="tx2"/>
                </a:solidFill>
              </a:rPr>
              <a:t> </a:t>
            </a:r>
            <a:r>
              <a:rPr lang="hr-HR" sz="2400" b="1" dirty="0" err="1" smtClean="0">
                <a:solidFill>
                  <a:schemeClr val="tx2"/>
                </a:solidFill>
              </a:rPr>
              <a:t>serious</a:t>
            </a:r>
            <a:r>
              <a:rPr lang="hr-HR" sz="2400" b="1" dirty="0" smtClean="0">
                <a:solidFill>
                  <a:schemeClr val="tx2"/>
                </a:solidFill>
              </a:rPr>
              <a:t> </a:t>
            </a:r>
            <a:r>
              <a:rPr lang="hr-HR" sz="2400" b="1" dirty="0" err="1" smtClean="0">
                <a:solidFill>
                  <a:schemeClr val="tx2"/>
                </a:solidFill>
              </a:rPr>
              <a:t>accidents</a:t>
            </a:r>
            <a:r>
              <a:rPr lang="hr-HR" sz="2400" b="1" dirty="0" smtClean="0">
                <a:solidFill>
                  <a:schemeClr val="tx2"/>
                </a:solidFill>
              </a:rPr>
              <a:t>, </a:t>
            </a:r>
            <a:r>
              <a:rPr lang="hr-HR" sz="2400" b="1" dirty="0" err="1" smtClean="0">
                <a:solidFill>
                  <a:schemeClr val="tx2"/>
                </a:solidFill>
              </a:rPr>
              <a:t>incidents</a:t>
            </a:r>
            <a:r>
              <a:rPr lang="hr-HR" sz="2400" b="1" dirty="0" smtClean="0">
                <a:solidFill>
                  <a:schemeClr val="tx2"/>
                </a:solidFill>
              </a:rPr>
              <a:t> </a:t>
            </a:r>
            <a:r>
              <a:rPr lang="hr-HR" sz="2400" b="1" dirty="0" err="1" smtClean="0">
                <a:solidFill>
                  <a:schemeClr val="tx2"/>
                </a:solidFill>
              </a:rPr>
              <a:t>and</a:t>
            </a:r>
            <a:r>
              <a:rPr lang="hr-HR" sz="2400" b="1" dirty="0" smtClean="0">
                <a:solidFill>
                  <a:schemeClr val="tx2"/>
                </a:solidFill>
              </a:rPr>
              <a:t> </a:t>
            </a:r>
            <a:r>
              <a:rPr lang="hr-HR" sz="2400" b="1" dirty="0" err="1" smtClean="0">
                <a:solidFill>
                  <a:schemeClr val="tx2"/>
                </a:solidFill>
              </a:rPr>
              <a:t>non-compliances</a:t>
            </a:r>
            <a:endParaRPr lang="hr-HR" sz="2400" b="1" dirty="0" smtClean="0">
              <a:solidFill>
                <a:schemeClr val="tx2"/>
              </a:solidFill>
            </a:endParaRPr>
          </a:p>
          <a:p>
            <a:pPr marL="0" lvl="1">
              <a:spcBef>
                <a:spcPct val="20000"/>
              </a:spcBef>
            </a:pPr>
            <a:r>
              <a:rPr lang="en-US" sz="2000" dirty="0" smtClean="0">
                <a:solidFill>
                  <a:srgbClr val="0070C0"/>
                </a:solidFill>
              </a:rPr>
              <a:t>Each </a:t>
            </a:r>
            <a:r>
              <a:rPr lang="en-US" sz="2000" dirty="0">
                <a:solidFill>
                  <a:srgbClr val="0070C0"/>
                </a:solidFill>
              </a:rPr>
              <a:t>Member State should ensure that </a:t>
            </a:r>
            <a:r>
              <a:rPr lang="en-US" sz="2000" dirty="0" smtClean="0">
                <a:solidFill>
                  <a:srgbClr val="0070C0"/>
                </a:solidFill>
              </a:rPr>
              <a:t>investigation (</a:t>
            </a:r>
            <a:r>
              <a:rPr lang="hr-HR" sz="2000" dirty="0" smtClean="0">
                <a:solidFill>
                  <a:srgbClr val="0070C0"/>
                </a:solidFill>
              </a:rPr>
              <a:t>monitoring</a:t>
            </a:r>
            <a:r>
              <a:rPr lang="en-US" sz="2000" dirty="0" smtClean="0">
                <a:solidFill>
                  <a:srgbClr val="0070C0"/>
                </a:solidFill>
              </a:rPr>
              <a:t>) </a:t>
            </a:r>
            <a:r>
              <a:rPr lang="hr-HR" sz="2000" dirty="0" err="1" smtClean="0">
                <a:solidFill>
                  <a:srgbClr val="0070C0"/>
                </a:solidFill>
              </a:rPr>
              <a:t>is</a:t>
            </a:r>
            <a:r>
              <a:rPr lang="en-US" sz="2000" dirty="0" smtClean="0">
                <a:solidFill>
                  <a:srgbClr val="0070C0"/>
                </a:solidFill>
              </a:rPr>
              <a:t> </a:t>
            </a:r>
            <a:r>
              <a:rPr lang="en-US" sz="2000" dirty="0">
                <a:solidFill>
                  <a:srgbClr val="0070C0"/>
                </a:solidFill>
              </a:rPr>
              <a:t>carried out by the competent authority in the event of serious accidents, incidents and </a:t>
            </a:r>
            <a:r>
              <a:rPr lang="en-US" sz="2000" dirty="0" smtClean="0">
                <a:solidFill>
                  <a:srgbClr val="0070C0"/>
                </a:solidFill>
              </a:rPr>
              <a:t>non-compliance</a:t>
            </a:r>
            <a:r>
              <a:rPr lang="hr-HR" sz="2000" dirty="0" smtClean="0">
                <a:solidFill>
                  <a:srgbClr val="0070C0"/>
                </a:solidFill>
              </a:rPr>
              <a:t>s</a:t>
            </a:r>
            <a:r>
              <a:rPr lang="en-US" sz="2000" dirty="0" smtClean="0">
                <a:solidFill>
                  <a:srgbClr val="0070C0"/>
                </a:solidFill>
              </a:rPr>
              <a:t> </a:t>
            </a:r>
            <a:r>
              <a:rPr lang="en-US" sz="2000" dirty="0">
                <a:solidFill>
                  <a:srgbClr val="0070C0"/>
                </a:solidFill>
              </a:rPr>
              <a:t>with EU regulations for the purpose</a:t>
            </a:r>
            <a:endParaRPr lang="hr-HR" sz="2000" dirty="0" smtClean="0">
              <a:solidFill>
                <a:srgbClr val="0070C0"/>
              </a:solidFill>
            </a:endParaRPr>
          </a:p>
          <a:p>
            <a:pPr marL="342900" lvl="1" indent="-342900">
              <a:spcBef>
                <a:spcPct val="20000"/>
              </a:spcBef>
              <a:buFontTx/>
              <a:buChar char="-"/>
            </a:pPr>
            <a:r>
              <a:rPr lang="en-US" sz="2000" dirty="0">
                <a:solidFill>
                  <a:srgbClr val="0070C0"/>
                </a:solidFill>
              </a:rPr>
              <a:t>to determine the cause of the event and, if possible, </a:t>
            </a:r>
            <a:r>
              <a:rPr lang="hr-HR" sz="2000" dirty="0" err="1" smtClean="0">
                <a:solidFill>
                  <a:srgbClr val="0070C0"/>
                </a:solidFill>
              </a:rPr>
              <a:t>responsibility</a:t>
            </a:r>
            <a:r>
              <a:rPr lang="hr-HR" sz="2000" dirty="0" smtClean="0">
                <a:solidFill>
                  <a:srgbClr val="0070C0"/>
                </a:solidFill>
              </a:rPr>
              <a:t> </a:t>
            </a:r>
            <a:r>
              <a:rPr lang="en-US" sz="2000" dirty="0" smtClean="0">
                <a:solidFill>
                  <a:srgbClr val="0070C0"/>
                </a:solidFill>
              </a:rPr>
              <a:t>for </a:t>
            </a:r>
            <a:r>
              <a:rPr lang="en-US" sz="2000" dirty="0">
                <a:solidFill>
                  <a:srgbClr val="0070C0"/>
                </a:solidFill>
              </a:rPr>
              <a:t>the event and to report to the competent authorities (the State Attorney's Office) if </a:t>
            </a:r>
            <a:r>
              <a:rPr lang="en-US" sz="2000" dirty="0" smtClean="0">
                <a:solidFill>
                  <a:srgbClr val="0070C0"/>
                </a:solidFill>
              </a:rPr>
              <a:t>necessary</a:t>
            </a:r>
            <a:endParaRPr lang="hr-HR" sz="2000" dirty="0" smtClean="0">
              <a:solidFill>
                <a:srgbClr val="0070C0"/>
              </a:solidFill>
            </a:endParaRPr>
          </a:p>
          <a:p>
            <a:pPr marL="342900" lvl="1" indent="-342900">
              <a:spcBef>
                <a:spcPct val="20000"/>
              </a:spcBef>
              <a:buFontTx/>
              <a:buChar char="-"/>
            </a:pPr>
            <a:r>
              <a:rPr lang="en-US" sz="2000" dirty="0">
                <a:solidFill>
                  <a:srgbClr val="0070C0"/>
                </a:solidFill>
              </a:rPr>
              <a:t>reduce or if possible mitigate the impact of an event on the environment through the determination of measures to be taken by operators or competent </a:t>
            </a:r>
            <a:r>
              <a:rPr lang="en-US" sz="2000" dirty="0" smtClean="0">
                <a:solidFill>
                  <a:srgbClr val="0070C0"/>
                </a:solidFill>
              </a:rPr>
              <a:t>bodies</a:t>
            </a:r>
            <a:endParaRPr lang="hr-HR" sz="2000" dirty="0" smtClean="0">
              <a:solidFill>
                <a:srgbClr val="0070C0"/>
              </a:solidFill>
            </a:endParaRPr>
          </a:p>
          <a:p>
            <a:pPr marL="342900" lvl="1" indent="-342900">
              <a:spcBef>
                <a:spcPct val="20000"/>
              </a:spcBef>
              <a:buFontTx/>
              <a:buChar char="-"/>
            </a:pPr>
            <a:r>
              <a:rPr lang="en-US" sz="2000" dirty="0">
                <a:solidFill>
                  <a:srgbClr val="0070C0"/>
                </a:solidFill>
              </a:rPr>
              <a:t>to establish measures to prevent the event from developing further in the negative direction</a:t>
            </a:r>
            <a:endParaRPr lang="hr-HR" sz="2000" dirty="0" smtClean="0">
              <a:solidFill>
                <a:srgbClr val="0070C0"/>
              </a:solidFill>
            </a:endParaRPr>
          </a:p>
          <a:p>
            <a:pPr marL="342900" lvl="1" indent="-342900">
              <a:spcBef>
                <a:spcPct val="20000"/>
              </a:spcBef>
              <a:buFontTx/>
              <a:buChar char="-"/>
            </a:pPr>
            <a:r>
              <a:rPr lang="en-US" sz="2000" dirty="0">
                <a:solidFill>
                  <a:srgbClr val="0070C0"/>
                </a:solidFill>
              </a:rPr>
              <a:t>to initiate a misdemeanor or criminal procedure if necessary as well as to ensure that the operator takes appropriate </a:t>
            </a:r>
            <a:r>
              <a:rPr lang="en-US" sz="2000" dirty="0" smtClean="0">
                <a:solidFill>
                  <a:srgbClr val="0070C0"/>
                </a:solidFill>
              </a:rPr>
              <a:t>action</a:t>
            </a: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655459932"/>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48576"/>
            <a:ext cx="8686800" cy="1046826"/>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10.5 RMCEI - </a:t>
            </a:r>
            <a:r>
              <a:rPr lang="hr-HR" sz="2800" b="1" dirty="0" err="1">
                <a:solidFill>
                  <a:schemeClr val="tx2"/>
                </a:solidFill>
                <a:effectLst>
                  <a:glow>
                    <a:srgbClr val="7F7F7F">
                      <a:alpha val="35000"/>
                    </a:srgbClr>
                  </a:glow>
                </a:effectLst>
              </a:rPr>
              <a:t>reporting</a:t>
            </a:r>
            <a:r>
              <a:rPr lang="hr-HR" sz="2800" b="1" dirty="0">
                <a:solidFill>
                  <a:schemeClr val="tx2"/>
                </a:solidFill>
                <a:effectLst>
                  <a:glow>
                    <a:srgbClr val="7F7F7F">
                      <a:alpha val="35000"/>
                    </a:srgbClr>
                  </a:glow>
                </a:effectLst>
              </a:rPr>
              <a:t> on monitoring- EXAMPLES FROM PRACTICE</a:t>
            </a:r>
            <a:endParaRPr lang="hr-HR" sz="2800" b="1" dirty="0" smtClean="0">
              <a:solidFill>
                <a:schemeClr val="tx2"/>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381125"/>
            <a:ext cx="4081682"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757" y="1181868"/>
            <a:ext cx="4649847" cy="535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odnaslov 2"/>
          <p:cNvSpPr txBox="1">
            <a:spLocks/>
          </p:cNvSpPr>
          <p:nvPr/>
        </p:nvSpPr>
        <p:spPr>
          <a:xfrm>
            <a:off x="0" y="0"/>
            <a:ext cx="9131086" cy="4323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145010174"/>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134094441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11.6 RMCEI – EXAMPLES FROM PRACTICE</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224" y="1310934"/>
            <a:ext cx="2580215" cy="3823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811" y="1403884"/>
            <a:ext cx="2250868" cy="3294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50768" y="3096467"/>
            <a:ext cx="2436451" cy="3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007317716"/>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11.6 RMCEI - </a:t>
            </a:r>
            <a:r>
              <a:rPr lang="hr-HR" sz="2800" b="1" dirty="0">
                <a:solidFill>
                  <a:schemeClr val="tx2"/>
                </a:solidFill>
                <a:effectLst>
                  <a:glow>
                    <a:srgbClr val="7F7F7F">
                      <a:alpha val="35000"/>
                    </a:srgbClr>
                  </a:glow>
                </a:effectLst>
              </a:rPr>
              <a:t>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smtClean="0">
                <a:solidFill>
                  <a:schemeClr val="tx2"/>
                </a:solidFill>
              </a:rPr>
              <a:t>What</a:t>
            </a:r>
            <a:r>
              <a:rPr lang="hr-HR" sz="2400" b="1" dirty="0" smtClean="0">
                <a:solidFill>
                  <a:schemeClr val="tx2"/>
                </a:solidFill>
              </a:rPr>
              <a:t> </a:t>
            </a:r>
            <a:r>
              <a:rPr lang="hr-HR" sz="2400" b="1" dirty="0" err="1" smtClean="0">
                <a:solidFill>
                  <a:schemeClr val="tx2"/>
                </a:solidFill>
              </a:rPr>
              <a:t>is</a:t>
            </a:r>
            <a:r>
              <a:rPr lang="hr-HR" sz="2400" b="1" dirty="0" smtClean="0">
                <a:solidFill>
                  <a:schemeClr val="tx2"/>
                </a:solidFill>
              </a:rPr>
              <a:t> „</a:t>
            </a:r>
            <a:r>
              <a:rPr lang="en-US" sz="2400" b="1" dirty="0" smtClean="0">
                <a:solidFill>
                  <a:schemeClr val="tx2"/>
                </a:solidFill>
              </a:rPr>
              <a:t>RECOMMENDATION </a:t>
            </a:r>
            <a:r>
              <a:rPr lang="en-US" sz="2400" b="1" dirty="0">
                <a:solidFill>
                  <a:schemeClr val="tx2"/>
                </a:solidFill>
              </a:rPr>
              <a:t>OF THE EUROPEAN PARLIAMENT AND OF THE COUNCIL</a:t>
            </a:r>
            <a:r>
              <a:rPr lang="hr-HR" sz="2400" b="1" dirty="0">
                <a:solidFill>
                  <a:schemeClr val="tx2"/>
                </a:solidFill>
              </a:rPr>
              <a:t> </a:t>
            </a:r>
            <a:r>
              <a:rPr lang="en-US" sz="2400" b="1" dirty="0">
                <a:solidFill>
                  <a:schemeClr val="tx2"/>
                </a:solidFill>
              </a:rPr>
              <a:t>of 4 April 2001</a:t>
            </a:r>
            <a:r>
              <a:rPr lang="hr-HR" sz="2400" b="1" dirty="0">
                <a:solidFill>
                  <a:schemeClr val="tx2"/>
                </a:solidFill>
              </a:rPr>
              <a:t> </a:t>
            </a:r>
            <a:r>
              <a:rPr lang="en-US" sz="2400" b="1" dirty="0">
                <a:solidFill>
                  <a:schemeClr val="tx2"/>
                </a:solidFill>
              </a:rPr>
              <a:t>providing for minimum criteria for environmental inspections in the Member </a:t>
            </a:r>
            <a:r>
              <a:rPr lang="en-US" sz="2400" b="1" dirty="0" smtClean="0">
                <a:solidFill>
                  <a:schemeClr val="tx2"/>
                </a:solidFill>
              </a:rPr>
              <a:t>States</a:t>
            </a:r>
            <a:r>
              <a:rPr lang="hr-HR" sz="2400" b="1" dirty="0" smtClean="0">
                <a:solidFill>
                  <a:schemeClr val="tx2"/>
                </a:solidFill>
              </a:rPr>
              <a:t>”</a:t>
            </a:r>
            <a:endParaRPr lang="hr-HR" sz="2000" dirty="0" smtClean="0">
              <a:solidFill>
                <a:srgbClr val="0070C0"/>
              </a:solidFill>
            </a:endParaRPr>
          </a:p>
          <a:p>
            <a:pPr lvl="1">
              <a:spcBef>
                <a:spcPct val="20000"/>
              </a:spcBef>
            </a:pPr>
            <a:endParaRPr lang="hr-HR" sz="2000" dirty="0" smtClean="0">
              <a:solidFill>
                <a:srgbClr val="0070C0"/>
              </a:solidFill>
            </a:endParaRPr>
          </a:p>
          <a:p>
            <a:pPr lvl="1">
              <a:spcBef>
                <a:spcPct val="20000"/>
              </a:spcBef>
            </a:pPr>
            <a:r>
              <a:rPr lang="en-US" sz="2000" dirty="0">
                <a:solidFill>
                  <a:srgbClr val="0070C0"/>
                </a:solidFill>
              </a:rPr>
              <a:t>These are recommendations that prescribe the harmonization of environmental inspections (ENVIRONMENTAL INSPECTION) in the EU Member States based on experience and knowledge of the European Union network for the implementation </a:t>
            </a:r>
            <a:r>
              <a:rPr lang="hr-HR" sz="2000" dirty="0" err="1" smtClean="0">
                <a:solidFill>
                  <a:srgbClr val="0070C0"/>
                </a:solidFill>
              </a:rPr>
              <a:t>and</a:t>
            </a:r>
            <a:r>
              <a:rPr lang="hr-HR" sz="2000" dirty="0" smtClean="0">
                <a:solidFill>
                  <a:srgbClr val="0070C0"/>
                </a:solidFill>
              </a:rPr>
              <a:t> </a:t>
            </a:r>
            <a:r>
              <a:rPr lang="hr-HR" sz="2000" dirty="0" err="1" smtClean="0">
                <a:solidFill>
                  <a:srgbClr val="0070C0"/>
                </a:solidFill>
              </a:rPr>
              <a:t>enforcement</a:t>
            </a:r>
            <a:r>
              <a:rPr lang="hr-HR" sz="2000" dirty="0" smtClean="0">
                <a:solidFill>
                  <a:srgbClr val="0070C0"/>
                </a:solidFill>
              </a:rPr>
              <a:t> </a:t>
            </a:r>
            <a:r>
              <a:rPr lang="en-US" sz="2000" dirty="0" smtClean="0">
                <a:solidFill>
                  <a:srgbClr val="0070C0"/>
                </a:solidFill>
              </a:rPr>
              <a:t>of </a:t>
            </a:r>
            <a:r>
              <a:rPr lang="hr-HR" sz="2000" dirty="0" err="1" smtClean="0">
                <a:solidFill>
                  <a:srgbClr val="0070C0"/>
                </a:solidFill>
              </a:rPr>
              <a:t>environmental</a:t>
            </a:r>
            <a:r>
              <a:rPr lang="hr-HR" sz="2000" dirty="0" smtClean="0">
                <a:solidFill>
                  <a:srgbClr val="0070C0"/>
                </a:solidFill>
              </a:rPr>
              <a:t> </a:t>
            </a:r>
            <a:r>
              <a:rPr lang="hr-HR" sz="2000" dirty="0" err="1" smtClean="0">
                <a:solidFill>
                  <a:srgbClr val="0070C0"/>
                </a:solidFill>
              </a:rPr>
              <a:t>law</a:t>
            </a:r>
            <a:r>
              <a:rPr lang="en-US" sz="2000" dirty="0" smtClean="0">
                <a:solidFill>
                  <a:srgbClr val="0070C0"/>
                </a:solidFill>
              </a:rPr>
              <a:t> </a:t>
            </a:r>
            <a:r>
              <a:rPr lang="en-US" sz="2000" dirty="0">
                <a:solidFill>
                  <a:srgbClr val="0070C0"/>
                </a:solidFill>
              </a:rPr>
              <a:t>(IMPEL).</a:t>
            </a:r>
          </a:p>
          <a:p>
            <a:pPr lvl="1">
              <a:spcBef>
                <a:spcPct val="20000"/>
              </a:spcBef>
            </a:pPr>
            <a:r>
              <a:rPr lang="en-US" sz="2000" dirty="0">
                <a:solidFill>
                  <a:srgbClr val="0070C0"/>
                </a:solidFill>
              </a:rPr>
              <a:t>These recommendations are also incorporated into the Environmental Protection Act.</a:t>
            </a:r>
            <a:endParaRPr lang="hr-HR" sz="2000" dirty="0" smtClean="0">
              <a:solidFill>
                <a:srgbClr val="0070C0"/>
              </a:solidFill>
            </a:endParaRPr>
          </a:p>
          <a:p>
            <a:pPr lvl="1">
              <a:spcBef>
                <a:spcPct val="20000"/>
              </a:spcBef>
            </a:pPr>
            <a:endParaRPr lang="hr-HR" sz="2000" dirty="0" smtClean="0">
              <a:solidFill>
                <a:srgbClr val="0070C0"/>
              </a:solidFill>
            </a:endParaRPr>
          </a:p>
          <a:p>
            <a:pPr lvl="1">
              <a:spcBef>
                <a:spcPct val="20000"/>
              </a:spcBef>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11.6 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smtClean="0">
                <a:solidFill>
                  <a:schemeClr val="tx2"/>
                </a:solidFill>
              </a:rPr>
              <a:t>Why</a:t>
            </a:r>
            <a:r>
              <a:rPr lang="hr-HR" sz="2400" b="1" dirty="0" smtClean="0">
                <a:solidFill>
                  <a:schemeClr val="tx2"/>
                </a:solidFill>
              </a:rPr>
              <a:t> </a:t>
            </a:r>
            <a:r>
              <a:rPr lang="hr-HR" sz="2400" b="1" dirty="0" err="1" smtClean="0">
                <a:solidFill>
                  <a:schemeClr val="tx2"/>
                </a:solidFill>
              </a:rPr>
              <a:t>were</a:t>
            </a:r>
            <a:r>
              <a:rPr lang="hr-HR" sz="2400" b="1" dirty="0" smtClean="0">
                <a:solidFill>
                  <a:schemeClr val="tx2"/>
                </a:solidFill>
              </a:rPr>
              <a:t> </a:t>
            </a:r>
            <a:r>
              <a:rPr lang="hr-HR" sz="2400" b="1" dirty="0" err="1" smtClean="0">
                <a:solidFill>
                  <a:schemeClr val="tx2"/>
                </a:solidFill>
              </a:rPr>
              <a:t>they</a:t>
            </a:r>
            <a:r>
              <a:rPr lang="hr-HR" sz="2400" b="1" dirty="0" smtClean="0">
                <a:solidFill>
                  <a:schemeClr val="tx2"/>
                </a:solidFill>
              </a:rPr>
              <a:t> </a:t>
            </a:r>
            <a:r>
              <a:rPr lang="hr-HR" sz="2400" b="1" dirty="0" err="1" smtClean="0">
                <a:solidFill>
                  <a:schemeClr val="tx2"/>
                </a:solidFill>
              </a:rPr>
              <a:t>adopted</a:t>
            </a:r>
            <a:r>
              <a:rPr lang="hr-HR" sz="2400" b="1" dirty="0" smtClean="0">
                <a:solidFill>
                  <a:schemeClr val="tx2"/>
                </a:solidFill>
              </a:rPr>
              <a:t>?</a:t>
            </a:r>
            <a:endParaRPr lang="hr-HR" sz="2400" b="1" dirty="0">
              <a:solidFill>
                <a:schemeClr val="tx2"/>
              </a:solidFill>
            </a:endParaRPr>
          </a:p>
          <a:p>
            <a:pPr lvl="1">
              <a:spcBef>
                <a:spcPct val="20000"/>
              </a:spcBef>
            </a:pPr>
            <a:endParaRPr lang="hr-HR" sz="2000" dirty="0" smtClean="0">
              <a:solidFill>
                <a:srgbClr val="0070C0"/>
              </a:solidFill>
            </a:endParaRPr>
          </a:p>
          <a:p>
            <a:pPr lvl="1">
              <a:spcBef>
                <a:spcPct val="20000"/>
              </a:spcBef>
            </a:pPr>
            <a:r>
              <a:rPr lang="en-US" sz="2000" dirty="0">
                <a:solidFill>
                  <a:srgbClr val="0070C0"/>
                </a:solidFill>
              </a:rPr>
              <a:t>To ensure the best implementation of environmental regulations and to achieve minimum criteria for inspection in the EU</a:t>
            </a:r>
            <a:r>
              <a:rPr lang="en-US" sz="2000" dirty="0" smtClean="0">
                <a:solidFill>
                  <a:srgbClr val="0070C0"/>
                </a:solidFill>
              </a:rPr>
              <a:t>.</a:t>
            </a: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12856237"/>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11.6 RMCEI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smtClean="0">
                <a:solidFill>
                  <a:schemeClr val="tx2"/>
                </a:solidFill>
              </a:rPr>
              <a:t>What</a:t>
            </a:r>
            <a:r>
              <a:rPr lang="hr-HR" sz="2400" b="1" dirty="0" smtClean="0">
                <a:solidFill>
                  <a:schemeClr val="tx2"/>
                </a:solidFill>
              </a:rPr>
              <a:t> </a:t>
            </a:r>
            <a:r>
              <a:rPr lang="hr-HR" sz="2400" b="1" dirty="0" err="1" smtClean="0">
                <a:solidFill>
                  <a:schemeClr val="tx2"/>
                </a:solidFill>
              </a:rPr>
              <a:t>is„ENVIRONMENTAL</a:t>
            </a:r>
            <a:r>
              <a:rPr lang="hr-HR" sz="2400" b="1" dirty="0" smtClean="0">
                <a:solidFill>
                  <a:schemeClr val="tx2"/>
                </a:solidFill>
              </a:rPr>
              <a:t> INSPECTION” -  </a:t>
            </a:r>
            <a:r>
              <a:rPr lang="hr-HR" sz="2400" b="1" dirty="0" err="1" smtClean="0">
                <a:solidFill>
                  <a:schemeClr val="tx2"/>
                </a:solidFill>
              </a:rPr>
              <a:t>inspection</a:t>
            </a:r>
            <a:r>
              <a:rPr lang="hr-HR" sz="2400" b="1" dirty="0" smtClean="0">
                <a:solidFill>
                  <a:schemeClr val="tx2"/>
                </a:solidFill>
              </a:rPr>
              <a:t> </a:t>
            </a:r>
            <a:r>
              <a:rPr lang="hr-HR" sz="2400" b="1" dirty="0" err="1" smtClean="0">
                <a:solidFill>
                  <a:schemeClr val="tx2"/>
                </a:solidFill>
              </a:rPr>
              <a:t>in</a:t>
            </a:r>
            <a:r>
              <a:rPr lang="hr-HR" sz="2400" b="1" dirty="0" smtClean="0">
                <a:solidFill>
                  <a:schemeClr val="tx2"/>
                </a:solidFill>
              </a:rPr>
              <a:t> </a:t>
            </a:r>
            <a:r>
              <a:rPr lang="hr-HR" sz="2400" b="1" dirty="0" err="1" smtClean="0">
                <a:solidFill>
                  <a:schemeClr val="tx2"/>
                </a:solidFill>
              </a:rPr>
              <a:t>environmental</a:t>
            </a:r>
            <a:r>
              <a:rPr lang="hr-HR" sz="2400" b="1" dirty="0" smtClean="0">
                <a:solidFill>
                  <a:schemeClr val="tx2"/>
                </a:solidFill>
              </a:rPr>
              <a:t> </a:t>
            </a:r>
            <a:r>
              <a:rPr lang="hr-HR" sz="2400" b="1" dirty="0" err="1" smtClean="0">
                <a:solidFill>
                  <a:schemeClr val="tx2"/>
                </a:solidFill>
              </a:rPr>
              <a:t>protection</a:t>
            </a:r>
            <a:r>
              <a:rPr lang="hr-HR" sz="2400" b="1" dirty="0" smtClean="0">
                <a:solidFill>
                  <a:schemeClr val="tx2"/>
                </a:solidFill>
              </a:rPr>
              <a:t>?</a:t>
            </a:r>
          </a:p>
          <a:p>
            <a:pPr marL="342900" indent="-342900">
              <a:spcBef>
                <a:spcPct val="20000"/>
              </a:spcBef>
              <a:buFont typeface="Arial" charset="0"/>
              <a:buChar char="•"/>
            </a:pPr>
            <a:endParaRPr lang="hr-HR" sz="2400" b="1" dirty="0" smtClean="0">
              <a:solidFill>
                <a:schemeClr val="tx2"/>
              </a:solidFill>
            </a:endParaRPr>
          </a:p>
          <a:p>
            <a:pPr marL="342900" indent="-342900">
              <a:spcBef>
                <a:spcPct val="20000"/>
              </a:spcBef>
              <a:buFontTx/>
              <a:buChar char="-"/>
            </a:pPr>
            <a:r>
              <a:rPr lang="en-US" sz="2000" dirty="0">
                <a:solidFill>
                  <a:srgbClr val="0070C0"/>
                </a:solidFill>
              </a:rPr>
              <a:t>These are all activities that involve </a:t>
            </a:r>
            <a:r>
              <a:rPr lang="hr-HR" sz="2000" dirty="0" err="1" smtClean="0">
                <a:solidFill>
                  <a:srgbClr val="0070C0"/>
                </a:solidFill>
              </a:rPr>
              <a:t>compliance</a:t>
            </a:r>
            <a:r>
              <a:rPr lang="hr-HR" sz="2000" dirty="0" smtClean="0">
                <a:solidFill>
                  <a:srgbClr val="0070C0"/>
                </a:solidFill>
              </a:rPr>
              <a:t> </a:t>
            </a:r>
            <a:r>
              <a:rPr lang="hr-HR" sz="2000" dirty="0" err="1" smtClean="0">
                <a:solidFill>
                  <a:srgbClr val="0070C0"/>
                </a:solidFill>
              </a:rPr>
              <a:t>verification</a:t>
            </a:r>
            <a:r>
              <a:rPr lang="hr-HR" sz="2000" dirty="0" smtClean="0">
                <a:solidFill>
                  <a:srgbClr val="0070C0"/>
                </a:solidFill>
              </a:rPr>
              <a:t> </a:t>
            </a:r>
            <a:r>
              <a:rPr lang="en-US" sz="2000" dirty="0" smtClean="0">
                <a:solidFill>
                  <a:srgbClr val="0070C0"/>
                </a:solidFill>
              </a:rPr>
              <a:t>of </a:t>
            </a:r>
            <a:r>
              <a:rPr lang="en-US" sz="2000" dirty="0">
                <a:solidFill>
                  <a:srgbClr val="0070C0"/>
                </a:solidFill>
              </a:rPr>
              <a:t>EU regulations and / or regulations of the member states </a:t>
            </a:r>
            <a:r>
              <a:rPr lang="hr-HR" sz="2000" dirty="0" err="1" smtClean="0">
                <a:solidFill>
                  <a:srgbClr val="0070C0"/>
                </a:solidFill>
              </a:rPr>
              <a:t>that</a:t>
            </a:r>
            <a:r>
              <a:rPr lang="hr-HR" sz="2000" dirty="0" smtClean="0">
                <a:solidFill>
                  <a:srgbClr val="0070C0"/>
                </a:solidFill>
              </a:rPr>
              <a:t> </a:t>
            </a:r>
            <a:r>
              <a:rPr lang="hr-HR" sz="2000" dirty="0" err="1" smtClean="0">
                <a:solidFill>
                  <a:srgbClr val="0070C0"/>
                </a:solidFill>
              </a:rPr>
              <a:t>was</a:t>
            </a:r>
            <a:r>
              <a:rPr lang="hr-HR" sz="2000" dirty="0" smtClean="0">
                <a:solidFill>
                  <a:srgbClr val="0070C0"/>
                </a:solidFill>
              </a:rPr>
              <a:t> </a:t>
            </a:r>
            <a:r>
              <a:rPr lang="en-US" sz="2000" dirty="0" smtClean="0">
                <a:solidFill>
                  <a:srgbClr val="0070C0"/>
                </a:solidFill>
              </a:rPr>
              <a:t>transposed </a:t>
            </a:r>
            <a:r>
              <a:rPr lang="hr-HR" sz="2000" dirty="0" err="1" smtClean="0">
                <a:solidFill>
                  <a:srgbClr val="0070C0"/>
                </a:solidFill>
              </a:rPr>
              <a:t>from</a:t>
            </a:r>
            <a:r>
              <a:rPr lang="en-US" sz="2000" dirty="0" smtClean="0">
                <a:solidFill>
                  <a:srgbClr val="0070C0"/>
                </a:solidFill>
              </a:rPr>
              <a:t> </a:t>
            </a:r>
            <a:r>
              <a:rPr lang="en-US" sz="2000" dirty="0">
                <a:solidFill>
                  <a:srgbClr val="0070C0"/>
                </a:solidFill>
              </a:rPr>
              <a:t>EU legal </a:t>
            </a:r>
            <a:r>
              <a:rPr lang="en-US" sz="2000" dirty="0" err="1" smtClean="0">
                <a:solidFill>
                  <a:srgbClr val="0070C0"/>
                </a:solidFill>
              </a:rPr>
              <a:t>requiremenets</a:t>
            </a:r>
            <a:r>
              <a:rPr lang="en-US" sz="2000" dirty="0" smtClean="0">
                <a:solidFill>
                  <a:srgbClr val="0070C0"/>
                </a:solidFill>
              </a:rPr>
              <a:t> </a:t>
            </a:r>
            <a:r>
              <a:rPr lang="en-US" sz="2000" dirty="0">
                <a:solidFill>
                  <a:srgbClr val="0070C0"/>
                </a:solidFill>
              </a:rPr>
              <a:t>in the field of environmental protection</a:t>
            </a:r>
          </a:p>
          <a:p>
            <a:pPr marL="342900" indent="-342900">
              <a:spcBef>
                <a:spcPct val="20000"/>
              </a:spcBef>
              <a:buFontTx/>
              <a:buChar char="-"/>
            </a:pPr>
            <a:r>
              <a:rPr lang="en-US" sz="2000" dirty="0">
                <a:solidFill>
                  <a:srgbClr val="0070C0"/>
                </a:solidFill>
              </a:rPr>
              <a:t>Monitoring the </a:t>
            </a:r>
            <a:r>
              <a:rPr lang="hr-HR" sz="2000" dirty="0" smtClean="0">
                <a:solidFill>
                  <a:srgbClr val="0070C0"/>
                </a:solidFill>
              </a:rPr>
              <a:t>i</a:t>
            </a:r>
            <a:r>
              <a:rPr lang="en-US" sz="2000" dirty="0" err="1" smtClean="0">
                <a:solidFill>
                  <a:srgbClr val="0070C0"/>
                </a:solidFill>
              </a:rPr>
              <a:t>mpact</a:t>
            </a:r>
            <a:r>
              <a:rPr lang="en-US" sz="2000" dirty="0" smtClean="0">
                <a:solidFill>
                  <a:srgbClr val="0070C0"/>
                </a:solidFill>
              </a:rPr>
              <a:t> </a:t>
            </a:r>
            <a:r>
              <a:rPr lang="en-US" sz="2000" dirty="0">
                <a:solidFill>
                  <a:srgbClr val="0070C0"/>
                </a:solidFill>
              </a:rPr>
              <a:t>of </a:t>
            </a:r>
            <a:r>
              <a:rPr lang="hr-HR" sz="2000" dirty="0" smtClean="0">
                <a:solidFill>
                  <a:srgbClr val="0070C0"/>
                </a:solidFill>
              </a:rPr>
              <a:t>c</a:t>
            </a:r>
            <a:r>
              <a:rPr lang="en-US" sz="2000" dirty="0" err="1" smtClean="0">
                <a:solidFill>
                  <a:srgbClr val="0070C0"/>
                </a:solidFill>
              </a:rPr>
              <a:t>ontrolled</a:t>
            </a:r>
            <a:r>
              <a:rPr lang="en-US" sz="2000" dirty="0" smtClean="0">
                <a:solidFill>
                  <a:srgbClr val="0070C0"/>
                </a:solidFill>
              </a:rPr>
              <a:t> </a:t>
            </a:r>
            <a:r>
              <a:rPr lang="hr-HR" sz="2000" dirty="0" smtClean="0">
                <a:solidFill>
                  <a:srgbClr val="0070C0"/>
                </a:solidFill>
              </a:rPr>
              <a:t>i</a:t>
            </a:r>
            <a:r>
              <a:rPr lang="en-US" sz="2000" dirty="0" err="1" smtClean="0">
                <a:solidFill>
                  <a:srgbClr val="0070C0"/>
                </a:solidFill>
              </a:rPr>
              <a:t>nstallations</a:t>
            </a:r>
            <a:r>
              <a:rPr lang="en-US" sz="2000" dirty="0" smtClean="0">
                <a:solidFill>
                  <a:srgbClr val="0070C0"/>
                </a:solidFill>
              </a:rPr>
              <a:t> </a:t>
            </a:r>
            <a:r>
              <a:rPr lang="en-US" sz="2000" dirty="0">
                <a:solidFill>
                  <a:srgbClr val="0070C0"/>
                </a:solidFill>
              </a:rPr>
              <a:t>on the </a:t>
            </a:r>
            <a:r>
              <a:rPr lang="hr-HR" sz="2000" dirty="0" smtClean="0">
                <a:solidFill>
                  <a:srgbClr val="0070C0"/>
                </a:solidFill>
              </a:rPr>
              <a:t>e</a:t>
            </a:r>
            <a:r>
              <a:rPr lang="en-US" sz="2000" dirty="0" err="1" smtClean="0">
                <a:solidFill>
                  <a:srgbClr val="0070C0"/>
                </a:solidFill>
              </a:rPr>
              <a:t>nvironment</a:t>
            </a:r>
            <a:r>
              <a:rPr lang="en-US" sz="2000" dirty="0" smtClean="0">
                <a:solidFill>
                  <a:srgbClr val="0070C0"/>
                </a:solidFill>
              </a:rPr>
              <a:t> </a:t>
            </a:r>
            <a:r>
              <a:rPr lang="en-US" sz="2000" dirty="0">
                <a:solidFill>
                  <a:srgbClr val="0070C0"/>
                </a:solidFill>
              </a:rPr>
              <a:t>to </a:t>
            </a:r>
            <a:r>
              <a:rPr lang="hr-HR" sz="2000" dirty="0" smtClean="0">
                <a:solidFill>
                  <a:srgbClr val="0070C0"/>
                </a:solidFill>
              </a:rPr>
              <a:t>d</a:t>
            </a:r>
            <a:r>
              <a:rPr lang="en-US" sz="2000" dirty="0" err="1" smtClean="0">
                <a:solidFill>
                  <a:srgbClr val="0070C0"/>
                </a:solidFill>
              </a:rPr>
              <a:t>etermine</a:t>
            </a:r>
            <a:r>
              <a:rPr lang="en-US" sz="2000" dirty="0" smtClean="0">
                <a:solidFill>
                  <a:srgbClr val="0070C0"/>
                </a:solidFill>
              </a:rPr>
              <a:t> </a:t>
            </a:r>
            <a:r>
              <a:rPr lang="en-US" sz="2000" dirty="0">
                <a:solidFill>
                  <a:srgbClr val="0070C0"/>
                </a:solidFill>
              </a:rPr>
              <a:t>whether further action is required</a:t>
            </a:r>
          </a:p>
          <a:p>
            <a:pPr marL="342900" indent="-342900">
              <a:spcBef>
                <a:spcPct val="20000"/>
              </a:spcBef>
              <a:buFontTx/>
              <a:buChar char="-"/>
            </a:pPr>
            <a:r>
              <a:rPr lang="en-US" sz="2000" dirty="0">
                <a:solidFill>
                  <a:srgbClr val="0070C0"/>
                </a:solidFill>
              </a:rPr>
              <a:t>Monitoring EU standards, checking documentation, and site space</a:t>
            </a:r>
            <a:endParaRPr lang="hr-HR" sz="2000" dirty="0" smtClean="0">
              <a:solidFill>
                <a:srgbClr val="0070C0"/>
              </a:solidFill>
            </a:endParaRPr>
          </a:p>
          <a:p>
            <a:pPr>
              <a:spcBef>
                <a:spcPct val="20000"/>
              </a:spcBef>
            </a:pPr>
            <a:endParaRPr lang="hr-HR" sz="2000" dirty="0">
              <a:solidFill>
                <a:srgbClr val="0070C0"/>
              </a:solidFill>
            </a:endParaRPr>
          </a:p>
          <a:p>
            <a:pPr marL="342900" indent="-342900">
              <a:spcBef>
                <a:spcPct val="20000"/>
              </a:spcBef>
              <a:buFontTx/>
              <a:buChar char="-"/>
            </a:pP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60964151"/>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11.6 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What</a:t>
            </a:r>
            <a:r>
              <a:rPr lang="hr-HR" sz="2400" b="1" dirty="0">
                <a:solidFill>
                  <a:schemeClr val="tx2"/>
                </a:solidFill>
              </a:rPr>
              <a:t> </a:t>
            </a:r>
            <a:r>
              <a:rPr lang="hr-HR" sz="2400" b="1" dirty="0" err="1">
                <a:solidFill>
                  <a:schemeClr val="tx2"/>
                </a:solidFill>
              </a:rPr>
              <a:t>is„ENVIRONMENTAL</a:t>
            </a:r>
            <a:r>
              <a:rPr lang="hr-HR" sz="2400" b="1" dirty="0">
                <a:solidFill>
                  <a:schemeClr val="tx2"/>
                </a:solidFill>
              </a:rPr>
              <a:t> INSPECTION” -  </a:t>
            </a:r>
            <a:r>
              <a:rPr lang="hr-HR" sz="2400" b="1" dirty="0" err="1">
                <a:solidFill>
                  <a:schemeClr val="tx2"/>
                </a:solidFill>
              </a:rPr>
              <a:t>inspection</a:t>
            </a:r>
            <a:r>
              <a:rPr lang="hr-HR" sz="2400" b="1" dirty="0">
                <a:solidFill>
                  <a:schemeClr val="tx2"/>
                </a:solidFill>
              </a:rPr>
              <a:t> </a:t>
            </a:r>
            <a:r>
              <a:rPr lang="hr-HR" sz="2400" b="1" dirty="0" err="1">
                <a:solidFill>
                  <a:schemeClr val="tx2"/>
                </a:solidFill>
              </a:rPr>
              <a:t>in</a:t>
            </a:r>
            <a:r>
              <a:rPr lang="hr-HR" sz="2400" b="1" dirty="0">
                <a:solidFill>
                  <a:schemeClr val="tx2"/>
                </a:solidFill>
              </a:rPr>
              <a:t> </a:t>
            </a:r>
            <a:r>
              <a:rPr lang="hr-HR" sz="2400" b="1" dirty="0" err="1">
                <a:solidFill>
                  <a:schemeClr val="tx2"/>
                </a:solidFill>
              </a:rPr>
              <a:t>environmental</a:t>
            </a:r>
            <a:r>
              <a:rPr lang="hr-HR" sz="2400" b="1" dirty="0">
                <a:solidFill>
                  <a:schemeClr val="tx2"/>
                </a:solidFill>
              </a:rPr>
              <a:t> </a:t>
            </a:r>
            <a:r>
              <a:rPr lang="hr-HR" sz="2400" b="1" dirty="0" err="1">
                <a:solidFill>
                  <a:schemeClr val="tx2"/>
                </a:solidFill>
              </a:rPr>
              <a:t>protection</a:t>
            </a:r>
            <a:r>
              <a:rPr lang="hr-HR" sz="2400" b="1" dirty="0">
                <a:solidFill>
                  <a:schemeClr val="tx2"/>
                </a:solidFill>
              </a:rPr>
              <a:t>?</a:t>
            </a:r>
          </a:p>
          <a:p>
            <a:pPr>
              <a:spcBef>
                <a:spcPct val="20000"/>
              </a:spcBef>
            </a:pPr>
            <a:endParaRPr lang="hr-HR" sz="2000" dirty="0" smtClean="0">
              <a:solidFill>
                <a:srgbClr val="0070C0"/>
              </a:solidFill>
            </a:endParaRPr>
          </a:p>
          <a:p>
            <a:pPr>
              <a:spcBef>
                <a:spcPct val="20000"/>
              </a:spcBef>
            </a:pPr>
            <a:r>
              <a:rPr lang="en-US" sz="2000" dirty="0">
                <a:solidFill>
                  <a:srgbClr val="0070C0"/>
                </a:solidFill>
              </a:rPr>
              <a:t>Application in Croatia</a:t>
            </a:r>
          </a:p>
          <a:p>
            <a:pPr>
              <a:spcBef>
                <a:spcPct val="20000"/>
              </a:spcBef>
            </a:pPr>
            <a:r>
              <a:rPr lang="en-US" sz="2000" i="1" dirty="0">
                <a:solidFill>
                  <a:srgbClr val="0070C0"/>
                </a:solidFill>
              </a:rPr>
              <a:t>Inspection of environmental protection within its competencies carries out inspection </a:t>
            </a:r>
            <a:r>
              <a:rPr lang="en-US" sz="2000" i="1" dirty="0" smtClean="0">
                <a:solidFill>
                  <a:srgbClr val="0070C0"/>
                </a:solidFill>
              </a:rPr>
              <a:t>of </a:t>
            </a:r>
            <a:r>
              <a:rPr lang="en-US" sz="2000" i="1" dirty="0">
                <a:solidFill>
                  <a:srgbClr val="0070C0"/>
                </a:solidFill>
              </a:rPr>
              <a:t>legal and natural persons over the</a:t>
            </a:r>
            <a:r>
              <a:rPr lang="en-US" sz="2000" b="1" i="1" dirty="0">
                <a:solidFill>
                  <a:srgbClr val="0070C0"/>
                </a:solidFill>
              </a:rPr>
              <a:t> </a:t>
            </a:r>
            <a:r>
              <a:rPr lang="hr-HR" sz="2000" b="1" i="1" dirty="0" err="1" smtClean="0">
                <a:solidFill>
                  <a:srgbClr val="0070C0"/>
                </a:solidFill>
              </a:rPr>
              <a:t>application</a:t>
            </a:r>
            <a:r>
              <a:rPr lang="en-US" sz="2000" b="1" i="1" dirty="0" smtClean="0">
                <a:solidFill>
                  <a:srgbClr val="0070C0"/>
                </a:solidFill>
              </a:rPr>
              <a:t> </a:t>
            </a:r>
            <a:r>
              <a:rPr lang="en-US" sz="2000" i="1" dirty="0">
                <a:solidFill>
                  <a:srgbClr val="0070C0"/>
                </a:solidFill>
              </a:rPr>
              <a:t>of the Environmental Protection Act, the Law on Air Protection, the Law on Sustainable Waste Management and the Act on the Protection of Light Pollution, and regulations passed under these laws regulating general environmental issues, air protection, waste and hazardous waste management, and light pollution </a:t>
            </a:r>
            <a:r>
              <a:rPr lang="en-US" sz="2000" i="1" dirty="0" err="1" smtClean="0">
                <a:solidFill>
                  <a:srgbClr val="0070C0"/>
                </a:solidFill>
              </a:rPr>
              <a:t>pr</a:t>
            </a:r>
            <a:r>
              <a:rPr lang="hr-HR" sz="2000" i="1" dirty="0" err="1" smtClean="0">
                <a:solidFill>
                  <a:srgbClr val="0070C0"/>
                </a:solidFill>
              </a:rPr>
              <a:t>otection</a:t>
            </a:r>
            <a:r>
              <a:rPr lang="en-US" sz="2000" i="1" dirty="0" smtClean="0">
                <a:solidFill>
                  <a:srgbClr val="0070C0"/>
                </a:solidFill>
              </a:rPr>
              <a:t>. </a:t>
            </a:r>
            <a:r>
              <a:rPr lang="hr-HR" sz="1400" b="1" dirty="0" smtClean="0">
                <a:solidFill>
                  <a:srgbClr val="0070C0"/>
                </a:solidFill>
              </a:rPr>
              <a:t>(</a:t>
            </a:r>
            <a:r>
              <a:rPr lang="en-US" sz="1400" b="1" dirty="0">
                <a:solidFill>
                  <a:srgbClr val="0070C0"/>
                </a:solidFill>
              </a:rPr>
              <a:t>ANNUAL REPORT ON THE WORK OF THE ENVIRONMENTAL INSPECTION </a:t>
            </a:r>
            <a:r>
              <a:rPr lang="hr-HR" sz="1400" b="1" dirty="0" smtClean="0">
                <a:solidFill>
                  <a:srgbClr val="0070C0"/>
                </a:solidFill>
              </a:rPr>
              <a:t>FOR</a:t>
            </a:r>
            <a:r>
              <a:rPr lang="en-US" sz="1400" b="1" dirty="0" smtClean="0">
                <a:solidFill>
                  <a:srgbClr val="0070C0"/>
                </a:solidFill>
              </a:rPr>
              <a:t> 2016</a:t>
            </a:r>
            <a:r>
              <a:rPr lang="pl-PL" sz="1400" b="1" dirty="0" smtClean="0">
                <a:solidFill>
                  <a:srgbClr val="0070C0"/>
                </a:solidFill>
              </a:rPr>
              <a:t>)</a:t>
            </a:r>
            <a:endParaRPr lang="pl-PL" sz="1400" b="1" dirty="0">
              <a:solidFill>
                <a:srgbClr val="0070C0"/>
              </a:solidFill>
            </a:endParaRPr>
          </a:p>
          <a:p>
            <a:pPr marL="342900" indent="-342900">
              <a:spcBef>
                <a:spcPct val="20000"/>
              </a:spcBef>
              <a:buFontTx/>
              <a:buChar char="-"/>
            </a:pPr>
            <a:endParaRPr lang="hr-HR" sz="2000" dirty="0" smtClean="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19386700"/>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a:solidFill>
                  <a:schemeClr val="tx2"/>
                </a:solidFill>
                <a:effectLst>
                  <a:glow>
                    <a:srgbClr val="7F7F7F">
                      <a:alpha val="35000"/>
                    </a:srgbClr>
                  </a:glow>
                </a:effectLst>
              </a:rPr>
              <a:t> 11.6 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230819" y="1295400"/>
            <a:ext cx="8589331" cy="485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smtClean="0">
                <a:solidFill>
                  <a:schemeClr val="tx2"/>
                </a:solidFill>
              </a:rPr>
              <a:t>Inspection</a:t>
            </a:r>
            <a:r>
              <a:rPr lang="hr-HR" sz="2400" b="1" dirty="0" smtClean="0">
                <a:solidFill>
                  <a:schemeClr val="tx2"/>
                </a:solidFill>
              </a:rPr>
              <a:t> </a:t>
            </a:r>
            <a:r>
              <a:rPr lang="hr-HR" sz="2400" b="1" dirty="0" err="1" smtClean="0">
                <a:solidFill>
                  <a:schemeClr val="tx2"/>
                </a:solidFill>
              </a:rPr>
              <a:t>of</a:t>
            </a:r>
            <a:r>
              <a:rPr lang="hr-HR" sz="2400" b="1" dirty="0" smtClean="0">
                <a:solidFill>
                  <a:schemeClr val="tx2"/>
                </a:solidFill>
              </a:rPr>
              <a:t> </a:t>
            </a:r>
            <a:r>
              <a:rPr lang="hr-HR" sz="2400" b="1" dirty="0" err="1" smtClean="0">
                <a:solidFill>
                  <a:schemeClr val="tx2"/>
                </a:solidFill>
              </a:rPr>
              <a:t>whom</a:t>
            </a:r>
            <a:r>
              <a:rPr lang="hr-HR" sz="2400" b="1" dirty="0" smtClean="0">
                <a:solidFill>
                  <a:schemeClr val="tx2"/>
                </a:solidFill>
              </a:rPr>
              <a:t>?</a:t>
            </a:r>
            <a:endParaRPr lang="hr-HR" sz="2400" b="1" dirty="0">
              <a:solidFill>
                <a:schemeClr val="tx2"/>
              </a:solidFill>
            </a:endParaRPr>
          </a:p>
          <a:p>
            <a:pPr lvl="1">
              <a:spcBef>
                <a:spcPct val="20000"/>
              </a:spcBef>
            </a:pPr>
            <a:r>
              <a:rPr lang="en-US" sz="2000" dirty="0">
                <a:solidFill>
                  <a:srgbClr val="0070C0"/>
                </a:solidFill>
              </a:rPr>
              <a:t>All those who have emissions </a:t>
            </a:r>
            <a:r>
              <a:rPr lang="hr-HR" sz="2000" dirty="0" err="1" smtClean="0">
                <a:solidFill>
                  <a:srgbClr val="0070C0"/>
                </a:solidFill>
              </a:rPr>
              <a:t>into</a:t>
            </a:r>
            <a:r>
              <a:rPr lang="en-US" sz="2000" dirty="0" smtClean="0">
                <a:solidFill>
                  <a:srgbClr val="0070C0"/>
                </a:solidFill>
              </a:rPr>
              <a:t> </a:t>
            </a:r>
            <a:r>
              <a:rPr lang="en-US" sz="2000" dirty="0">
                <a:solidFill>
                  <a:srgbClr val="0070C0"/>
                </a:solidFill>
              </a:rPr>
              <a:t>the environment (water, air, soil) and who need to be licensed under EU regulations for their work - we call them "</a:t>
            </a:r>
            <a:r>
              <a:rPr lang="en-US" sz="2000" dirty="0" smtClean="0">
                <a:solidFill>
                  <a:srgbClr val="0070C0"/>
                </a:solidFill>
              </a:rPr>
              <a:t>CONTROL</a:t>
            </a:r>
            <a:r>
              <a:rPr lang="hr-HR" sz="2000" dirty="0" smtClean="0">
                <a:solidFill>
                  <a:srgbClr val="0070C0"/>
                </a:solidFill>
              </a:rPr>
              <a:t>L</a:t>
            </a:r>
            <a:r>
              <a:rPr lang="en-US" sz="2000" dirty="0" smtClean="0">
                <a:solidFill>
                  <a:srgbClr val="0070C0"/>
                </a:solidFill>
              </a:rPr>
              <a:t>ED INSTAL</a:t>
            </a:r>
            <a:r>
              <a:rPr lang="hr-HR" sz="2000" dirty="0" smtClean="0">
                <a:solidFill>
                  <a:srgbClr val="0070C0"/>
                </a:solidFill>
              </a:rPr>
              <a:t>L</a:t>
            </a:r>
            <a:r>
              <a:rPr lang="en-US" sz="2000" dirty="0" smtClean="0">
                <a:solidFill>
                  <a:srgbClr val="0070C0"/>
                </a:solidFill>
              </a:rPr>
              <a:t>ATIONS</a:t>
            </a:r>
            <a:r>
              <a:rPr lang="en-US" sz="2000" dirty="0">
                <a:solidFill>
                  <a:srgbClr val="0070C0"/>
                </a:solidFill>
              </a:rPr>
              <a:t>" </a:t>
            </a:r>
            <a:endParaRPr lang="hr-HR" sz="2000" dirty="0" smtClean="0">
              <a:solidFill>
                <a:srgbClr val="0070C0"/>
              </a:solidFill>
            </a:endParaRPr>
          </a:p>
          <a:p>
            <a:pPr marL="0" lvl="1">
              <a:spcBef>
                <a:spcPct val="20000"/>
              </a:spcBef>
            </a:pPr>
            <a:r>
              <a:rPr lang="hr-HR" sz="2000" dirty="0" err="1" smtClean="0">
                <a:solidFill>
                  <a:srgbClr val="0070C0"/>
                </a:solidFill>
              </a:rPr>
              <a:t>Application</a:t>
            </a:r>
            <a:r>
              <a:rPr lang="hr-HR" sz="2000" dirty="0" smtClean="0">
                <a:solidFill>
                  <a:srgbClr val="0070C0"/>
                </a:solidFill>
              </a:rPr>
              <a:t> </a:t>
            </a:r>
            <a:r>
              <a:rPr lang="hr-HR" sz="2000" dirty="0" err="1" smtClean="0">
                <a:solidFill>
                  <a:srgbClr val="0070C0"/>
                </a:solidFill>
              </a:rPr>
              <a:t>in</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Republic </a:t>
            </a:r>
            <a:r>
              <a:rPr lang="hr-HR" sz="2000" dirty="0" err="1" smtClean="0">
                <a:solidFill>
                  <a:srgbClr val="0070C0"/>
                </a:solidFill>
              </a:rPr>
              <a:t>of</a:t>
            </a:r>
            <a:r>
              <a:rPr lang="hr-HR" sz="2000" dirty="0" smtClean="0">
                <a:solidFill>
                  <a:srgbClr val="0070C0"/>
                </a:solidFill>
              </a:rPr>
              <a:t> Croatia </a:t>
            </a:r>
          </a:p>
          <a:p>
            <a:pPr marL="0" lvl="1">
              <a:spcBef>
                <a:spcPct val="20000"/>
              </a:spcBef>
            </a:pPr>
            <a:r>
              <a:rPr lang="en-US" sz="2000" i="1" dirty="0" smtClean="0">
                <a:solidFill>
                  <a:srgbClr val="0070C0"/>
                </a:solidFill>
              </a:rPr>
              <a:t>IZO</a:t>
            </a:r>
            <a:r>
              <a:rPr lang="hr-HR" sz="2000" i="1" dirty="0" smtClean="0">
                <a:solidFill>
                  <a:srgbClr val="0070C0"/>
                </a:solidFill>
              </a:rPr>
              <a:t> (</a:t>
            </a:r>
            <a:r>
              <a:rPr lang="hr-HR" sz="2000" i="1" dirty="0" err="1" smtClean="0">
                <a:solidFill>
                  <a:srgbClr val="0070C0"/>
                </a:solidFill>
              </a:rPr>
              <a:t>Inspection</a:t>
            </a:r>
            <a:r>
              <a:rPr lang="hr-HR" sz="2000" i="1" dirty="0" smtClean="0">
                <a:solidFill>
                  <a:srgbClr val="0070C0"/>
                </a:solidFill>
              </a:rPr>
              <a:t> </a:t>
            </a:r>
            <a:r>
              <a:rPr lang="hr-HR" sz="2000" i="1" dirty="0" err="1" smtClean="0">
                <a:solidFill>
                  <a:srgbClr val="0070C0"/>
                </a:solidFill>
              </a:rPr>
              <a:t>in</a:t>
            </a:r>
            <a:r>
              <a:rPr lang="hr-HR" sz="2000" i="1" dirty="0" smtClean="0">
                <a:solidFill>
                  <a:srgbClr val="0070C0"/>
                </a:solidFill>
              </a:rPr>
              <a:t> </a:t>
            </a:r>
            <a:r>
              <a:rPr lang="hr-HR" sz="2000" i="1" dirty="0" err="1" smtClean="0">
                <a:solidFill>
                  <a:srgbClr val="0070C0"/>
                </a:solidFill>
              </a:rPr>
              <a:t>environmental</a:t>
            </a:r>
            <a:r>
              <a:rPr lang="hr-HR" sz="2000" i="1" dirty="0" smtClean="0">
                <a:solidFill>
                  <a:srgbClr val="0070C0"/>
                </a:solidFill>
              </a:rPr>
              <a:t> </a:t>
            </a:r>
            <a:r>
              <a:rPr lang="hr-HR" sz="2000" i="1" dirty="0" err="1" smtClean="0">
                <a:solidFill>
                  <a:srgbClr val="0070C0"/>
                </a:solidFill>
              </a:rPr>
              <a:t>protection</a:t>
            </a:r>
            <a:r>
              <a:rPr lang="hr-HR" sz="2000" i="1" dirty="0" smtClean="0">
                <a:solidFill>
                  <a:srgbClr val="0070C0"/>
                </a:solidFill>
              </a:rPr>
              <a:t>)</a:t>
            </a:r>
            <a:r>
              <a:rPr lang="en-US" sz="2000" i="1" dirty="0" smtClean="0">
                <a:solidFill>
                  <a:srgbClr val="0070C0"/>
                </a:solidFill>
              </a:rPr>
              <a:t>, </a:t>
            </a:r>
            <a:r>
              <a:rPr lang="en-US" sz="2000" i="1" dirty="0">
                <a:solidFill>
                  <a:srgbClr val="0070C0"/>
                </a:solidFill>
              </a:rPr>
              <a:t>within its scope of competence, </a:t>
            </a:r>
            <a:r>
              <a:rPr lang="hr-HR" sz="2000" i="1" dirty="0" err="1" smtClean="0">
                <a:solidFill>
                  <a:srgbClr val="0070C0"/>
                </a:solidFill>
              </a:rPr>
              <a:t>monitors</a:t>
            </a:r>
            <a:r>
              <a:rPr lang="en-US" sz="2000" i="1" dirty="0" smtClean="0">
                <a:solidFill>
                  <a:srgbClr val="0070C0"/>
                </a:solidFill>
              </a:rPr>
              <a:t> </a:t>
            </a:r>
            <a:r>
              <a:rPr lang="en-US" sz="2000" i="1" dirty="0">
                <a:solidFill>
                  <a:srgbClr val="0070C0"/>
                </a:solidFill>
              </a:rPr>
              <a:t>the obligation of </a:t>
            </a:r>
            <a:r>
              <a:rPr lang="en-US" sz="2000" i="1" u="sng" dirty="0">
                <a:solidFill>
                  <a:srgbClr val="0070C0"/>
                </a:solidFill>
              </a:rPr>
              <a:t>legal and natural persons</a:t>
            </a:r>
            <a:r>
              <a:rPr lang="en-US" sz="2000" i="1" dirty="0">
                <a:solidFill>
                  <a:srgbClr val="0070C0"/>
                </a:solidFill>
              </a:rPr>
              <a:t> </a:t>
            </a:r>
            <a:r>
              <a:rPr lang="hr-HR" sz="2000" i="1" dirty="0" err="1" smtClean="0">
                <a:solidFill>
                  <a:srgbClr val="0070C0"/>
                </a:solidFill>
              </a:rPr>
              <a:t>in</a:t>
            </a:r>
            <a:r>
              <a:rPr lang="en-US" sz="2000" i="1" dirty="0" smtClean="0">
                <a:solidFill>
                  <a:srgbClr val="0070C0"/>
                </a:solidFill>
              </a:rPr>
              <a:t> carry</a:t>
            </a:r>
            <a:r>
              <a:rPr lang="hr-HR" sz="2000" i="1" dirty="0" err="1" smtClean="0">
                <a:solidFill>
                  <a:srgbClr val="0070C0"/>
                </a:solidFill>
              </a:rPr>
              <a:t>ing</a:t>
            </a:r>
            <a:r>
              <a:rPr lang="en-US" sz="2000" i="1" dirty="0" smtClean="0">
                <a:solidFill>
                  <a:srgbClr val="0070C0"/>
                </a:solidFill>
              </a:rPr>
              <a:t> </a:t>
            </a:r>
            <a:r>
              <a:rPr lang="en-US" sz="2000" i="1" dirty="0">
                <a:solidFill>
                  <a:srgbClr val="0070C0"/>
                </a:solidFill>
              </a:rPr>
              <a:t>out environmental permit measures, solutions to integrated environmental conditions and environmental impact assessment, </a:t>
            </a:r>
            <a:r>
              <a:rPr lang="hr-HR" sz="2000" i="1" dirty="0" err="1" smtClean="0">
                <a:solidFill>
                  <a:srgbClr val="0070C0"/>
                </a:solidFill>
              </a:rPr>
              <a:t>monitors</a:t>
            </a:r>
            <a:r>
              <a:rPr lang="hr-HR" sz="2000" i="1" dirty="0" smtClean="0">
                <a:solidFill>
                  <a:srgbClr val="0070C0"/>
                </a:solidFill>
              </a:rPr>
              <a:t> </a:t>
            </a:r>
            <a:r>
              <a:rPr lang="en-US" sz="2000" i="1" dirty="0" smtClean="0">
                <a:solidFill>
                  <a:srgbClr val="0070C0"/>
                </a:solidFill>
              </a:rPr>
              <a:t>emission </a:t>
            </a:r>
            <a:r>
              <a:rPr lang="en-US" sz="2000" i="1" dirty="0">
                <a:solidFill>
                  <a:srgbClr val="0070C0"/>
                </a:solidFill>
              </a:rPr>
              <a:t>sources of </a:t>
            </a:r>
            <a:r>
              <a:rPr lang="hr-HR" sz="2000" i="1" dirty="0" err="1" smtClean="0">
                <a:solidFill>
                  <a:srgbClr val="0070C0"/>
                </a:solidFill>
              </a:rPr>
              <a:t>air</a:t>
            </a:r>
            <a:r>
              <a:rPr lang="hr-HR" sz="2000" i="1" dirty="0" smtClean="0">
                <a:solidFill>
                  <a:srgbClr val="0070C0"/>
                </a:solidFill>
              </a:rPr>
              <a:t> </a:t>
            </a:r>
            <a:r>
              <a:rPr lang="en-US" sz="2000" i="1" dirty="0" smtClean="0">
                <a:solidFill>
                  <a:srgbClr val="0070C0"/>
                </a:solidFill>
              </a:rPr>
              <a:t>pollutants, </a:t>
            </a:r>
            <a:r>
              <a:rPr lang="en-US" sz="2000" i="1" dirty="0">
                <a:solidFill>
                  <a:srgbClr val="0070C0"/>
                </a:solidFill>
              </a:rPr>
              <a:t>air quality and waste management, takes measures to remove adverse effects on the environment due to extraordinary events, </a:t>
            </a:r>
            <a:r>
              <a:rPr lang="en-US" sz="2000" i="1" dirty="0" smtClean="0">
                <a:solidFill>
                  <a:srgbClr val="0070C0"/>
                </a:solidFill>
              </a:rPr>
              <a:t>monitor</a:t>
            </a:r>
            <a:r>
              <a:rPr lang="hr-HR" sz="2000" i="1" dirty="0" smtClean="0">
                <a:solidFill>
                  <a:srgbClr val="0070C0"/>
                </a:solidFill>
              </a:rPr>
              <a:t>s</a:t>
            </a:r>
            <a:r>
              <a:rPr lang="en-US" sz="2000" i="1" dirty="0" smtClean="0">
                <a:solidFill>
                  <a:srgbClr val="0070C0"/>
                </a:solidFill>
              </a:rPr>
              <a:t> </a:t>
            </a:r>
            <a:r>
              <a:rPr lang="en-US" sz="2000" i="1" dirty="0">
                <a:solidFill>
                  <a:srgbClr val="0070C0"/>
                </a:solidFill>
              </a:rPr>
              <a:t>the quality of bathing water on the beaches, cross-border waste transport, treatment </a:t>
            </a:r>
            <a:r>
              <a:rPr lang="hr-HR" sz="2000" i="1" dirty="0" err="1" smtClean="0">
                <a:solidFill>
                  <a:srgbClr val="0070C0"/>
                </a:solidFill>
              </a:rPr>
              <a:t>of</a:t>
            </a:r>
            <a:r>
              <a:rPr lang="en-US" sz="2000" i="1" dirty="0" smtClean="0">
                <a:solidFill>
                  <a:srgbClr val="0070C0"/>
                </a:solidFill>
              </a:rPr>
              <a:t> </a:t>
            </a:r>
            <a:r>
              <a:rPr lang="en-US" sz="2000" i="1" dirty="0">
                <a:solidFill>
                  <a:srgbClr val="0070C0"/>
                </a:solidFill>
              </a:rPr>
              <a:t>substances that damage the ozone layer, the implementation of ratified international agreements and </a:t>
            </a:r>
            <a:r>
              <a:rPr lang="hr-HR" sz="2000" i="1" dirty="0" err="1" smtClean="0">
                <a:solidFill>
                  <a:srgbClr val="0070C0"/>
                </a:solidFill>
              </a:rPr>
              <a:t>other</a:t>
            </a:r>
            <a:r>
              <a:rPr lang="hr-HR" sz="2000" i="1" dirty="0" smtClean="0">
                <a:solidFill>
                  <a:srgbClr val="0070C0"/>
                </a:solidFill>
              </a:rPr>
              <a:t> </a:t>
            </a:r>
            <a:r>
              <a:rPr lang="hr-HR" sz="2000" i="1" dirty="0" err="1" smtClean="0">
                <a:solidFill>
                  <a:srgbClr val="0070C0"/>
                </a:solidFill>
              </a:rPr>
              <a:t>matters</a:t>
            </a:r>
            <a:r>
              <a:rPr lang="hr-HR" sz="2000" i="1" dirty="0" smtClean="0">
                <a:solidFill>
                  <a:srgbClr val="0070C0"/>
                </a:solidFill>
              </a:rPr>
              <a:t> </a:t>
            </a:r>
            <a:r>
              <a:rPr lang="en-US" sz="2000" i="1" dirty="0" smtClean="0">
                <a:solidFill>
                  <a:srgbClr val="0070C0"/>
                </a:solidFill>
              </a:rPr>
              <a:t>within </a:t>
            </a:r>
            <a:r>
              <a:rPr lang="en-US" sz="2000" i="1" dirty="0">
                <a:solidFill>
                  <a:srgbClr val="0070C0"/>
                </a:solidFill>
              </a:rPr>
              <a:t>the scope of competence. </a:t>
            </a:r>
            <a:r>
              <a:rPr lang="hr-HR" sz="1400" b="1" i="1" dirty="0" smtClean="0">
                <a:solidFill>
                  <a:srgbClr val="0070C0"/>
                </a:solidFill>
              </a:rPr>
              <a:t>(</a:t>
            </a:r>
            <a:r>
              <a:rPr lang="en-US" sz="1400" b="1" i="1" dirty="0">
                <a:solidFill>
                  <a:srgbClr val="0070C0"/>
                </a:solidFill>
              </a:rPr>
              <a:t>ANNUAL REPORT ON THE WORK OF THE ENVIRONMENTAL INSPECTION IN 2016</a:t>
            </a:r>
            <a:r>
              <a:rPr lang="pl-PL" sz="1400" b="1" i="1" dirty="0" smtClean="0">
                <a:solidFill>
                  <a:srgbClr val="0070C0"/>
                </a:solidFill>
              </a:rPr>
              <a:t>)</a:t>
            </a:r>
          </a:p>
          <a:p>
            <a:pPr marL="0" lvl="1">
              <a:spcBef>
                <a:spcPct val="20000"/>
              </a:spcBef>
            </a:pPr>
            <a:endParaRPr lang="hr-HR" sz="2000" dirty="0">
              <a:solidFill>
                <a:srgbClr val="0070C0"/>
              </a:solidFill>
            </a:endParaRPr>
          </a:p>
          <a:p>
            <a:pPr marL="742950" lvl="1" indent="-285750">
              <a:spcBef>
                <a:spcPct val="20000"/>
              </a:spcBef>
              <a:buFont typeface="Arial" charset="0"/>
              <a:buChar char="–"/>
            </a:pPr>
            <a:endParaRPr lang="hr-HR"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650958524"/>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11.6 RMCEI - EXAMPLES FROM PRACTICE</a:t>
            </a:r>
            <a:endParaRPr lang="hr-HR" sz="2800" b="1" dirty="0" smtClean="0">
              <a:solidFill>
                <a:schemeClr val="tx2"/>
              </a:solidFill>
              <a:effectLst>
                <a:glow>
                  <a:srgbClr val="7F7F7F">
                    <a:alpha val="35000"/>
                  </a:srgbClr>
                </a:glow>
              </a:effectLst>
            </a:endParaRPr>
          </a:p>
        </p:txBody>
      </p:sp>
      <p:sp>
        <p:nvSpPr>
          <p:cNvPr id="9" name="Content Placeholder 8"/>
          <p:cNvSpPr>
            <a:spLocks/>
          </p:cNvSpPr>
          <p:nvPr/>
        </p:nvSpPr>
        <p:spPr bwMode="auto">
          <a:xfrm>
            <a:off x="457200" y="1628776"/>
            <a:ext cx="83629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smtClean="0">
                <a:solidFill>
                  <a:schemeClr val="tx2"/>
                </a:solidFill>
              </a:rPr>
              <a:t>Who </a:t>
            </a:r>
            <a:r>
              <a:rPr lang="hr-HR" sz="2400" b="1" dirty="0" err="1" smtClean="0">
                <a:solidFill>
                  <a:schemeClr val="tx2"/>
                </a:solidFill>
              </a:rPr>
              <a:t>can</a:t>
            </a:r>
            <a:r>
              <a:rPr lang="hr-HR" sz="2400" b="1" dirty="0" smtClean="0">
                <a:solidFill>
                  <a:schemeClr val="tx2"/>
                </a:solidFill>
              </a:rPr>
              <a:t> </a:t>
            </a:r>
            <a:r>
              <a:rPr lang="hr-HR" sz="2400" b="1" dirty="0" err="1" smtClean="0">
                <a:solidFill>
                  <a:schemeClr val="tx2"/>
                </a:solidFill>
              </a:rPr>
              <a:t>conduct</a:t>
            </a:r>
            <a:r>
              <a:rPr lang="hr-HR" sz="2400" b="1" dirty="0" smtClean="0">
                <a:solidFill>
                  <a:schemeClr val="tx2"/>
                </a:solidFill>
              </a:rPr>
              <a:t> </a:t>
            </a:r>
            <a:r>
              <a:rPr lang="hr-HR" sz="2400" b="1" dirty="0" err="1" smtClean="0">
                <a:solidFill>
                  <a:schemeClr val="tx2"/>
                </a:solidFill>
              </a:rPr>
              <a:t>an</a:t>
            </a:r>
            <a:r>
              <a:rPr lang="hr-HR" sz="2400" b="1" dirty="0" smtClean="0">
                <a:solidFill>
                  <a:schemeClr val="tx2"/>
                </a:solidFill>
              </a:rPr>
              <a:t> </a:t>
            </a:r>
            <a:r>
              <a:rPr lang="hr-HR" sz="2400" b="1" dirty="0" err="1" smtClean="0">
                <a:solidFill>
                  <a:schemeClr val="tx2"/>
                </a:solidFill>
              </a:rPr>
              <a:t>environmental</a:t>
            </a:r>
            <a:r>
              <a:rPr lang="hr-HR" sz="2400" b="1" dirty="0" smtClean="0">
                <a:solidFill>
                  <a:schemeClr val="tx2"/>
                </a:solidFill>
              </a:rPr>
              <a:t> </a:t>
            </a:r>
            <a:r>
              <a:rPr lang="hr-HR" sz="2400" b="1" dirty="0" err="1" smtClean="0">
                <a:solidFill>
                  <a:schemeClr val="tx2"/>
                </a:solidFill>
              </a:rPr>
              <a:t>inspection</a:t>
            </a:r>
            <a:r>
              <a:rPr lang="hr-HR" sz="2400" b="1" dirty="0" smtClean="0">
                <a:solidFill>
                  <a:schemeClr val="tx2"/>
                </a:solidFill>
              </a:rPr>
              <a:t>?</a:t>
            </a:r>
            <a:endParaRPr lang="hr-HR" sz="2400" b="1" dirty="0">
              <a:solidFill>
                <a:schemeClr val="tx2"/>
              </a:solidFill>
            </a:endParaRPr>
          </a:p>
          <a:p>
            <a:pPr marL="0" lvl="1">
              <a:spcBef>
                <a:spcPct val="20000"/>
              </a:spcBef>
            </a:pPr>
            <a:r>
              <a:rPr lang="en-US" sz="2000" dirty="0" smtClean="0">
                <a:solidFill>
                  <a:srgbClr val="0070C0"/>
                </a:solidFill>
              </a:rPr>
              <a:t>Each </a:t>
            </a:r>
            <a:r>
              <a:rPr lang="en-US" sz="2000" dirty="0">
                <a:solidFill>
                  <a:srgbClr val="0070C0"/>
                </a:solidFill>
              </a:rPr>
              <a:t>competent authority </a:t>
            </a:r>
            <a:r>
              <a:rPr lang="hr-HR" sz="2000" dirty="0" err="1" smtClean="0">
                <a:solidFill>
                  <a:srgbClr val="0070C0"/>
                </a:solidFill>
              </a:rPr>
              <a:t>appointed</a:t>
            </a:r>
            <a:r>
              <a:rPr lang="en-US" sz="2000" dirty="0" smtClean="0">
                <a:solidFill>
                  <a:srgbClr val="0070C0"/>
                </a:solidFill>
              </a:rPr>
              <a:t> </a:t>
            </a:r>
            <a:r>
              <a:rPr lang="en-US" sz="2000" dirty="0">
                <a:solidFill>
                  <a:srgbClr val="0070C0"/>
                </a:solidFill>
              </a:rPr>
              <a:t>by the EU Member State and </a:t>
            </a:r>
            <a:r>
              <a:rPr lang="hr-HR" sz="2000" dirty="0" err="1" smtClean="0">
                <a:solidFill>
                  <a:srgbClr val="0070C0"/>
                </a:solidFill>
              </a:rPr>
              <a:t>assigned</a:t>
            </a:r>
            <a:r>
              <a:rPr lang="hr-HR" sz="2000" dirty="0" smtClean="0">
                <a:solidFill>
                  <a:srgbClr val="0070C0"/>
                </a:solidFill>
              </a:rPr>
              <a:t> to</a:t>
            </a:r>
            <a:r>
              <a:rPr lang="en-US" sz="2000" dirty="0" smtClean="0">
                <a:solidFill>
                  <a:srgbClr val="0070C0"/>
                </a:solidFill>
              </a:rPr>
              <a:t> </a:t>
            </a:r>
            <a:endParaRPr lang="hr-HR" sz="2000" dirty="0">
              <a:solidFill>
                <a:srgbClr val="0070C0"/>
              </a:solidFill>
            </a:endParaRPr>
          </a:p>
          <a:p>
            <a:pPr marL="0" lvl="1">
              <a:spcBef>
                <a:spcPct val="20000"/>
              </a:spcBef>
            </a:pPr>
            <a:r>
              <a:rPr lang="en-US" sz="2000" dirty="0" smtClean="0">
                <a:solidFill>
                  <a:srgbClr val="0070C0"/>
                </a:solidFill>
              </a:rPr>
              <a:t>this </a:t>
            </a:r>
            <a:r>
              <a:rPr lang="en-US" sz="2000" dirty="0">
                <a:solidFill>
                  <a:srgbClr val="0070C0"/>
                </a:solidFill>
              </a:rPr>
              <a:t>area</a:t>
            </a:r>
            <a:endParaRPr lang="hr-HR" sz="2000" dirty="0" smtClean="0">
              <a:solidFill>
                <a:srgbClr val="0070C0"/>
              </a:solidFill>
            </a:endParaRPr>
          </a:p>
          <a:p>
            <a:pPr marL="0" lvl="1">
              <a:spcBef>
                <a:spcPct val="20000"/>
              </a:spcBef>
            </a:pPr>
            <a:r>
              <a:rPr lang="hr-HR" sz="2000" dirty="0" err="1" smtClean="0">
                <a:solidFill>
                  <a:srgbClr val="0070C0"/>
                </a:solidFill>
              </a:rPr>
              <a:t>Application</a:t>
            </a:r>
            <a:r>
              <a:rPr lang="hr-HR" sz="2000" dirty="0" smtClean="0">
                <a:solidFill>
                  <a:srgbClr val="0070C0"/>
                </a:solidFill>
              </a:rPr>
              <a:t> </a:t>
            </a:r>
            <a:r>
              <a:rPr lang="hr-HR" sz="2000" dirty="0" err="1" smtClean="0">
                <a:solidFill>
                  <a:srgbClr val="0070C0"/>
                </a:solidFill>
              </a:rPr>
              <a:t>in</a:t>
            </a:r>
            <a:r>
              <a:rPr lang="hr-HR" sz="2000" dirty="0" smtClean="0">
                <a:solidFill>
                  <a:srgbClr val="0070C0"/>
                </a:solidFill>
              </a:rPr>
              <a:t> </a:t>
            </a:r>
            <a:r>
              <a:rPr lang="hr-HR" sz="2000" dirty="0" err="1" smtClean="0">
                <a:solidFill>
                  <a:srgbClr val="0070C0"/>
                </a:solidFill>
              </a:rPr>
              <a:t>the</a:t>
            </a:r>
            <a:r>
              <a:rPr lang="hr-HR" sz="2000" dirty="0" smtClean="0">
                <a:solidFill>
                  <a:srgbClr val="0070C0"/>
                </a:solidFill>
              </a:rPr>
              <a:t> Republic </a:t>
            </a:r>
            <a:r>
              <a:rPr lang="hr-HR" sz="2000" dirty="0" err="1" smtClean="0">
                <a:solidFill>
                  <a:srgbClr val="0070C0"/>
                </a:solidFill>
              </a:rPr>
              <a:t>of</a:t>
            </a:r>
            <a:r>
              <a:rPr lang="hr-HR" sz="2000" dirty="0" smtClean="0">
                <a:solidFill>
                  <a:srgbClr val="0070C0"/>
                </a:solidFill>
              </a:rPr>
              <a:t> Croatia</a:t>
            </a:r>
          </a:p>
          <a:p>
            <a:pPr marL="0" lvl="1" algn="ctr">
              <a:spcBef>
                <a:spcPct val="20000"/>
              </a:spcBef>
            </a:pPr>
            <a:endParaRPr lang="hr-HR" sz="2000" dirty="0" smtClean="0">
              <a:solidFill>
                <a:srgbClr val="0070C0"/>
              </a:solidFill>
            </a:endParaRPr>
          </a:p>
          <a:p>
            <a:pPr marL="0" lvl="1" algn="ctr">
              <a:spcBef>
                <a:spcPct val="20000"/>
              </a:spcBef>
            </a:pPr>
            <a:r>
              <a:rPr lang="hr-HR" sz="2000" dirty="0" err="1" smtClean="0">
                <a:solidFill>
                  <a:srgbClr val="0070C0"/>
                </a:solidFill>
              </a:rPr>
              <a:t>Article</a:t>
            </a:r>
            <a:r>
              <a:rPr lang="hr-HR" sz="2000" dirty="0" smtClean="0">
                <a:solidFill>
                  <a:srgbClr val="0070C0"/>
                </a:solidFill>
              </a:rPr>
              <a:t> 224. </a:t>
            </a:r>
            <a:r>
              <a:rPr lang="hr-HR" sz="2000" dirty="0" err="1" smtClean="0">
                <a:solidFill>
                  <a:srgbClr val="0070C0"/>
                </a:solidFill>
              </a:rPr>
              <a:t>of</a:t>
            </a:r>
            <a:r>
              <a:rPr lang="hr-HR" sz="2000" dirty="0" smtClean="0">
                <a:solidFill>
                  <a:srgbClr val="0070C0"/>
                </a:solidFill>
              </a:rPr>
              <a:t> </a:t>
            </a:r>
            <a:r>
              <a:rPr lang="hr-HR" sz="2000" dirty="0" err="1" smtClean="0">
                <a:solidFill>
                  <a:srgbClr val="0070C0"/>
                </a:solidFill>
              </a:rPr>
              <a:t>Environmental</a:t>
            </a:r>
            <a:r>
              <a:rPr lang="hr-HR" sz="2000" dirty="0" smtClean="0">
                <a:solidFill>
                  <a:srgbClr val="0070C0"/>
                </a:solidFill>
              </a:rPr>
              <a:t> Protection </a:t>
            </a:r>
            <a:r>
              <a:rPr lang="hr-HR" sz="2000" dirty="0" err="1" smtClean="0">
                <a:solidFill>
                  <a:srgbClr val="0070C0"/>
                </a:solidFill>
              </a:rPr>
              <a:t>Act</a:t>
            </a:r>
            <a:endParaRPr lang="hr-HR" sz="2000" dirty="0" smtClean="0">
              <a:solidFill>
                <a:srgbClr val="0070C0"/>
              </a:solidFill>
            </a:endParaRPr>
          </a:p>
          <a:p>
            <a:pPr marL="0" lvl="1">
              <a:spcBef>
                <a:spcPct val="20000"/>
              </a:spcBef>
            </a:pPr>
            <a:r>
              <a:rPr lang="en-US" sz="2000" dirty="0">
                <a:solidFill>
                  <a:srgbClr val="0070C0"/>
                </a:solidFill>
              </a:rPr>
              <a:t>Inspection supervision of the application of this Act and regulations passed on the basis of this Act shall be carried out by civil servants in the Ministry assigned to workplaces with the authority to carry out inspections of environmental protection, unless provided </a:t>
            </a:r>
            <a:r>
              <a:rPr lang="en-US" sz="2000" dirty="0" smtClean="0">
                <a:solidFill>
                  <a:srgbClr val="0070C0"/>
                </a:solidFill>
              </a:rPr>
              <a:t>otherwise</a:t>
            </a:r>
            <a:r>
              <a:rPr lang="hr-HR" sz="2000" dirty="0" smtClean="0">
                <a:solidFill>
                  <a:srgbClr val="0070C0"/>
                </a:solidFill>
              </a:rPr>
              <a:t> </a:t>
            </a:r>
            <a:r>
              <a:rPr lang="en-US" sz="2000" dirty="0" smtClean="0">
                <a:solidFill>
                  <a:srgbClr val="0070C0"/>
                </a:solidFill>
              </a:rPr>
              <a:t>by </a:t>
            </a:r>
            <a:r>
              <a:rPr lang="en-US" sz="2000" dirty="0">
                <a:solidFill>
                  <a:srgbClr val="0070C0"/>
                </a:solidFill>
              </a:rPr>
              <a:t>this Act</a:t>
            </a:r>
            <a:r>
              <a:rPr lang="en-US" sz="2000" dirty="0" smtClean="0">
                <a:solidFill>
                  <a:srgbClr val="0070C0"/>
                </a:solidFill>
              </a:rPr>
              <a:t>.</a:t>
            </a:r>
            <a:endParaRPr lang="en-US"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070660370"/>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13655</TotalTime>
  <Words>2957</Words>
  <Application>Microsoft Office PowerPoint</Application>
  <PresentationFormat>On-screen Show (4:3)</PresentationFormat>
  <Paragraphs>238</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Arial Narrow</vt:lpstr>
      <vt:lpstr>Calibri</vt:lpstr>
      <vt:lpstr>Office Theme</vt:lpstr>
      <vt:lpstr>PowerPoint Presentation</vt:lpstr>
      <vt:lpstr>11: INSPECTION MONITORING</vt:lpstr>
      <vt:lpstr>    11.6 RMCEI – EXAMPLES FROM PRACTICE</vt:lpstr>
      <vt:lpstr>    11.6 RMCEI - EXAMPLES FROM PRACTICE</vt:lpstr>
      <vt:lpstr> 11.6 RMCEI - EXAMPLES FROM PRACTICE</vt:lpstr>
      <vt:lpstr> 11.6 RMCEI EXAMPLES FROM PRACTICE</vt:lpstr>
      <vt:lpstr> 11.6 RMCEI - EXAMPLES FROM PRACTICE</vt:lpstr>
      <vt:lpstr> 11.6 RMCEI - EXAMPLES FROM PRACTICE</vt:lpstr>
      <vt:lpstr>    11.6 RMCEI - EXAMPLES FROM PRACTICE</vt:lpstr>
      <vt:lpstr>    11.6 RMCEI - EXAMPLES FROM PRACTICE</vt:lpstr>
      <vt:lpstr>    10.5 RMCEI - planning - EXAMPLES FROM PRACTICE</vt:lpstr>
      <vt:lpstr>    10.5 RMCEI - planning - EXAMPLES FROM PRACTICE</vt:lpstr>
      <vt:lpstr>    10.5 RMCEI - planning - EXAMPLES FROM PRACTICE</vt:lpstr>
      <vt:lpstr>    10.5 RMCEI - planning - EXAMPLES FROM PRACTICE</vt:lpstr>
      <vt:lpstr>    10.5 RMCEI - planning</vt:lpstr>
      <vt:lpstr>    10.5 RMCEI - monitoring - EXAMPLES FROM PRACTICE</vt:lpstr>
      <vt:lpstr>    10.5 RMCEI - monitoring - EXAMPLES FROM PRACTICE</vt:lpstr>
      <vt:lpstr>    10.5 RMCEI - monitoring - EXAMPLES FROM PRACTICE</vt:lpstr>
      <vt:lpstr>    10.5 RMCEI - monitoring - EXAMPLES FROM PRACTICE</vt:lpstr>
      <vt:lpstr>    10.5 RMCEI - monitoring - EXAMPLES FROM PRACTICE</vt:lpstr>
      <vt:lpstr>    10.5 RMCEI - monitoring - EXAMPLES FROM PRACTICE</vt:lpstr>
      <vt:lpstr>    10.5 RMCEI - monitoring - EXAMPLES FROM PRACTICE</vt:lpstr>
      <vt:lpstr>    10.5 RMCEI - monitoring - EXAMPLES FROM PRACTICE</vt:lpstr>
      <vt:lpstr>    10.5 RMCEI - monitoring - EXAMPLES FROM PRACTICE</vt:lpstr>
      <vt:lpstr>    10.5 RMCEI – reporting on monitoring- EXAMPLES FROM PRACTICE</vt:lpstr>
      <vt:lpstr>    10.5 RMCEI - reporting on monitoring- EXAMPLES FROM PRACTICE</vt:lpstr>
      <vt:lpstr>    10.5 RMCEI - EXAMPLES FROM PRACTICE</vt:lpstr>
      <vt:lpstr>    10.5 RMCEI - reporting on monitoring- EXAMPLES FROM PRACTICE</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663</cp:revision>
  <dcterms:created xsi:type="dcterms:W3CDTF">2011-04-14T13:56:18Z</dcterms:created>
  <dcterms:modified xsi:type="dcterms:W3CDTF">2018-05-21T08:03:37Z</dcterms:modified>
</cp:coreProperties>
</file>